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5" r:id="rId2"/>
  </p:sldMasterIdLst>
  <p:sldIdLst>
    <p:sldId id="338" r:id="rId3"/>
    <p:sldId id="298" r:id="rId4"/>
    <p:sldId id="321" r:id="rId5"/>
    <p:sldId id="281" r:id="rId6"/>
    <p:sldId id="375" r:id="rId7"/>
    <p:sldId id="282" r:id="rId8"/>
    <p:sldId id="283" r:id="rId9"/>
    <p:sldId id="284" r:id="rId10"/>
    <p:sldId id="330" r:id="rId11"/>
    <p:sldId id="363" r:id="rId12"/>
    <p:sldId id="332" r:id="rId13"/>
    <p:sldId id="381" r:id="rId14"/>
    <p:sldId id="352" r:id="rId15"/>
    <p:sldId id="353" r:id="rId16"/>
    <p:sldId id="376" r:id="rId17"/>
    <p:sldId id="377" r:id="rId18"/>
    <p:sldId id="378" r:id="rId19"/>
    <p:sldId id="379" r:id="rId20"/>
    <p:sldId id="257" r:id="rId21"/>
    <p:sldId id="373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70" r:id="rId34"/>
    <p:sldId id="383" r:id="rId35"/>
    <p:sldId id="384" r:id="rId36"/>
    <p:sldId id="385" r:id="rId37"/>
    <p:sldId id="386" r:id="rId38"/>
    <p:sldId id="387" r:id="rId39"/>
    <p:sldId id="390" r:id="rId40"/>
    <p:sldId id="391" r:id="rId41"/>
    <p:sldId id="389" r:id="rId42"/>
    <p:sldId id="272" r:id="rId43"/>
    <p:sldId id="274" r:id="rId44"/>
    <p:sldId id="273" r:id="rId45"/>
    <p:sldId id="271" r:id="rId46"/>
    <p:sldId id="275" r:id="rId47"/>
    <p:sldId id="382" r:id="rId48"/>
    <p:sldId id="322" r:id="rId49"/>
    <p:sldId id="328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0" autoAdjust="0"/>
  </p:normalViewPr>
  <p:slideViewPr>
    <p:cSldViewPr>
      <p:cViewPr varScale="1">
        <p:scale>
          <a:sx n="85" d="100"/>
          <a:sy n="85" d="100"/>
        </p:scale>
        <p:origin x="5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8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i="0"/>
            </a:lvl1pPr>
          </a:lstStyle>
          <a:p>
            <a:pPr>
              <a:defRPr/>
            </a:pPr>
            <a:fld id="{0C930BB6-857B-468B-BB78-498CA2F9C1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19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19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851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2" name="Picture 75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6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7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2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7382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5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5CEDB83F-7EBE-4E44-BBCF-E743490111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57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5710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359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3516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3966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3408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081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67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3419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9236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4205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924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854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45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48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89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917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594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028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030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31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rc 1032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03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037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038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039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040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44" name="Arc 8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72748" name="Picture 12" descr="new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 descr="new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Line 14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9" name="Picture 15" descr="logo3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" name="Rectangle 17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3" name="Picture 20" descr="new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Line 21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5" name="Picture 22" descr="logo3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3" descr="图片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25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7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2627784" y="2899741"/>
            <a:ext cx="413446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计算机系统基础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331640" y="3971064"/>
            <a:ext cx="71287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0" dirty="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子程序设计、函数调用与返回的机理</a:t>
            </a:r>
            <a:endParaRPr lang="en-US" altLang="zh-CN" sz="3200" b="1" i="0" dirty="0">
              <a:solidFill>
                <a:srgbClr val="FF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2411760" y="1288860"/>
            <a:ext cx="52629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子程序设计应注意的问题</a:t>
            </a:r>
            <a:endParaRPr lang="en-US" altLang="zh-CN" sz="3600" b="1" i="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784225" y="1882924"/>
            <a:ext cx="7460183" cy="217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子程序中堆栈的使用问题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ret</a:t>
            </a:r>
            <a:r>
              <a:rPr lang="zh-CN" altLang="en-US" sz="2800" b="1" i="0" dirty="0">
                <a:latin typeface="宋体" panose="02010600030101010101" pitchFamily="2" charset="-122"/>
              </a:rPr>
              <a:t>：从当前的栈顶弹出一个双字送给</a:t>
            </a:r>
            <a:r>
              <a:rPr lang="en-US" altLang="zh-CN" sz="2800" b="1" i="0" dirty="0">
                <a:latin typeface="宋体" panose="02010600030101010101" pitchFamily="2" charset="-122"/>
              </a:rPr>
              <a:t>EIP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若执行</a:t>
            </a:r>
            <a:r>
              <a:rPr lang="en-US" altLang="zh-CN" sz="2800" b="1" i="0" dirty="0">
                <a:latin typeface="宋体" panose="02010600030101010101" pitchFamily="2" charset="-122"/>
              </a:rPr>
              <a:t>ret</a:t>
            </a:r>
            <a:r>
              <a:rPr lang="zh-CN" altLang="en-US" sz="2800" b="1" i="0" dirty="0">
                <a:latin typeface="宋体" panose="02010600030101010101" pitchFamily="2" charset="-122"/>
              </a:rPr>
              <a:t>前栈顶元素不是调用子程序时保存的断点地址，就不能回到原断点处继续执行。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60BC5C2-9E97-4A3D-A596-2BF4DAADB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B875F8-7096-43CA-AE7D-A72310C22F49}"/>
              </a:ext>
            </a:extLst>
          </p:cNvPr>
          <p:cNvSpPr txBox="1"/>
          <p:nvPr/>
        </p:nvSpPr>
        <p:spPr>
          <a:xfrm>
            <a:off x="784225" y="4342070"/>
            <a:ext cx="65591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latin typeface="宋体" panose="02010600030101010101" pitchFamily="2" charset="-122"/>
              </a:rPr>
              <a:t>若在刚进入子程序时，有：</a:t>
            </a: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    </a:t>
            </a:r>
            <a:r>
              <a:rPr lang="en-US" altLang="zh-CN" sz="2400" b="1" i="0" dirty="0">
                <a:latin typeface="宋体" panose="02010600030101010101" pitchFamily="2" charset="-122"/>
              </a:rPr>
              <a:t>push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ebp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mov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ebp</a:t>
            </a:r>
            <a:r>
              <a:rPr lang="zh-CN" altLang="en-US" sz="2400" b="1" i="0" dirty="0">
                <a:latin typeface="宋体" panose="02010600030101010101" pitchFamily="2" charset="-122"/>
              </a:rPr>
              <a:t>，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esp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zh-CN" altLang="en-US" sz="2400" b="1" i="0" dirty="0">
                <a:latin typeface="宋体" panose="02010600030101010101" pitchFamily="2" charset="-122"/>
              </a:rPr>
              <a:t>在子程序中保持 </a:t>
            </a:r>
            <a:r>
              <a:rPr lang="en-US" altLang="zh-CN" sz="2400" b="1" i="0" dirty="0">
                <a:latin typeface="宋体" panose="02010600030101010101" pitchFamily="2" charset="-122"/>
              </a:rPr>
              <a:t>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ebp</a:t>
            </a:r>
            <a:r>
              <a:rPr lang="en-US" altLang="zh-CN" sz="2400" b="1" i="0" dirty="0">
                <a:latin typeface="宋体" panose="02010600030101010101" pitchFamily="2" charset="-122"/>
              </a:rPr>
              <a:t>)</a:t>
            </a:r>
            <a:r>
              <a:rPr lang="zh-CN" altLang="en-US" sz="2400" b="1" i="0" dirty="0">
                <a:latin typeface="宋体" panose="02010600030101010101" pitchFamily="2" charset="-122"/>
              </a:rPr>
              <a:t>不变，在</a:t>
            </a:r>
            <a:r>
              <a:rPr lang="en-US" altLang="zh-CN" sz="2400" b="1" i="0" dirty="0">
                <a:latin typeface="宋体" panose="02010600030101010101" pitchFamily="2" charset="-122"/>
              </a:rPr>
              <a:t>ret</a:t>
            </a:r>
            <a:r>
              <a:rPr lang="zh-CN" altLang="en-US" sz="2400" b="1" i="0" dirty="0">
                <a:latin typeface="宋体" panose="02010600030101010101" pitchFamily="2" charset="-122"/>
              </a:rPr>
              <a:t>之前，可以：</a:t>
            </a: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mov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esp</a:t>
            </a:r>
            <a:r>
              <a:rPr lang="zh-CN" altLang="en-US" sz="2400" b="1" i="0" dirty="0">
                <a:latin typeface="宋体" panose="02010600030101010101" pitchFamily="2" charset="-122"/>
              </a:rPr>
              <a:t>，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ebp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latin typeface="宋体" panose="02010600030101010101" pitchFamily="2" charset="-122"/>
              </a:rPr>
              <a:t>    pop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ebp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162103"/>
      </p:ext>
    </p:extLst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443642" y="1340768"/>
            <a:ext cx="4577767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b="1" i="0" dirty="0"/>
              <a:t>main  proc  c     </a:t>
            </a:r>
          </a:p>
          <a:p>
            <a:r>
              <a:rPr lang="en-US" altLang="zh-CN" sz="2200" b="1" i="0" dirty="0">
                <a:solidFill>
                  <a:srgbClr val="FF3300"/>
                </a:solidFill>
              </a:rPr>
              <a:t>     CALL  DISPLAY</a:t>
            </a:r>
          </a:p>
          <a:p>
            <a:r>
              <a:rPr lang="en-US" altLang="zh-CN" sz="22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DB 'Very Good',0DH,0AH,0</a:t>
            </a:r>
            <a:r>
              <a:rPr lang="en-US" altLang="zh-CN" sz="2200" b="1" i="0" dirty="0"/>
              <a:t>    </a:t>
            </a:r>
          </a:p>
          <a:p>
            <a:r>
              <a:rPr lang="en-US" altLang="zh-CN" sz="2200" b="1" i="0" dirty="0"/>
              <a:t>     </a:t>
            </a:r>
            <a:r>
              <a:rPr lang="en-US" altLang="zh-CN" sz="2200" b="1" i="0" dirty="0">
                <a:solidFill>
                  <a:srgbClr val="FF3300"/>
                </a:solidFill>
              </a:rPr>
              <a:t>CALL  DISPLAY</a:t>
            </a:r>
          </a:p>
          <a:p>
            <a:r>
              <a:rPr lang="en-US" altLang="zh-CN" sz="22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200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</a:t>
            </a:r>
            <a:r>
              <a:rPr lang="en-US" altLang="zh-CN" sz="22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'12345',0DH,0AH,0</a:t>
            </a:r>
          </a:p>
          <a:p>
            <a:r>
              <a:rPr lang="en-US" altLang="zh-CN" sz="2200" b="1" i="0" dirty="0"/>
              <a:t>     invoke </a:t>
            </a:r>
            <a:r>
              <a:rPr lang="en-US" altLang="zh-CN" sz="2200" b="1" i="0" dirty="0" err="1"/>
              <a:t>ExitProcess</a:t>
            </a:r>
            <a:r>
              <a:rPr lang="en-US" altLang="zh-CN" sz="2200" b="1" i="0" dirty="0"/>
              <a:t>, 0</a:t>
            </a:r>
          </a:p>
          <a:p>
            <a:r>
              <a:rPr lang="en-US" altLang="zh-CN" sz="2200" b="1" i="0" dirty="0"/>
              <a:t>main  </a:t>
            </a:r>
            <a:r>
              <a:rPr lang="en-US" altLang="zh-CN" sz="2200" b="1" i="0" dirty="0" err="1"/>
              <a:t>endp</a:t>
            </a:r>
            <a:endParaRPr lang="en-US" altLang="zh-CN" sz="2200" b="1" i="0" dirty="0"/>
          </a:p>
          <a:p>
            <a:endParaRPr lang="en-US" altLang="zh-CN" sz="2400" b="1" i="0" dirty="0"/>
          </a:p>
          <a:p>
            <a:r>
              <a:rPr lang="en-US" altLang="zh-CN" sz="2200" b="1" i="0" dirty="0"/>
              <a:t>DISPLAY  PROC</a:t>
            </a:r>
          </a:p>
          <a:p>
            <a:r>
              <a:rPr lang="en-US" altLang="zh-CN" sz="2200" b="1" i="0" dirty="0"/>
              <a:t>          </a:t>
            </a:r>
            <a:r>
              <a:rPr lang="en-US" altLang="zh-CN" sz="2200" b="1" i="0" dirty="0">
                <a:latin typeface="Times New Roman" pitchFamily="18" charset="0"/>
              </a:rPr>
              <a:t>……</a:t>
            </a:r>
            <a:endParaRPr lang="en-US" altLang="zh-CN" sz="2200" b="1" i="0" dirty="0"/>
          </a:p>
          <a:p>
            <a:r>
              <a:rPr lang="en-US" altLang="zh-CN" sz="2200" b="1" i="0" dirty="0"/>
              <a:t>DISPLAY  ENDP</a:t>
            </a:r>
          </a:p>
          <a:p>
            <a:r>
              <a:rPr lang="en-US" altLang="zh-CN" sz="2200" b="1" i="0" dirty="0"/>
              <a:t>END</a:t>
            </a:r>
            <a:endParaRPr lang="zh-CN" altLang="en-US" sz="2200" b="1" i="0" dirty="0"/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5724128" y="1529908"/>
            <a:ext cx="2303462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/>
              <a:t>编写子程序，使其能够显示</a:t>
            </a:r>
            <a:r>
              <a:rPr lang="en-US" altLang="zh-CN" sz="2800" b="1" i="0" dirty="0"/>
              <a:t>CALL</a:t>
            </a:r>
            <a:r>
              <a:rPr lang="zh-CN" altLang="en-US" sz="2800" b="1" i="0" dirty="0"/>
              <a:t>指令下面的串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F23E72-B069-427C-A7A4-CEE9F6AF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93917B-5C48-400D-81DB-AA80FF95E07E}"/>
              </a:ext>
            </a:extLst>
          </p:cNvPr>
          <p:cNvSpPr txBox="1"/>
          <p:nvPr/>
        </p:nvSpPr>
        <p:spPr>
          <a:xfrm>
            <a:off x="4943139" y="3861048"/>
            <a:ext cx="40933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putchar</a:t>
            </a:r>
            <a:r>
              <a:rPr lang="en-US" altLang="zh-CN" sz="24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proto c :byte  </a:t>
            </a:r>
          </a:p>
          <a:p>
            <a:r>
              <a:rPr lang="zh-CN" altLang="en-US" sz="24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显示给定</a:t>
            </a:r>
            <a:r>
              <a:rPr lang="en-US" altLang="zh-CN" sz="24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ASCII</a:t>
            </a:r>
            <a:r>
              <a:rPr lang="zh-CN" altLang="en-US" sz="24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对应的字符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4A80F4-F084-4929-8A6B-E1F1BDEE2C0B}"/>
              </a:ext>
            </a:extLst>
          </p:cNvPr>
          <p:cNvSpPr txBox="1"/>
          <p:nvPr/>
        </p:nvSpPr>
        <p:spPr>
          <a:xfrm>
            <a:off x="5021409" y="4839543"/>
            <a:ext cx="2862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4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zh-CN" altLang="en-US" sz="24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“</a:t>
            </a:r>
            <a:r>
              <a:rPr lang="en-US" altLang="zh-CN" sz="24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…</a:t>
            </a:r>
            <a:r>
              <a:rPr lang="zh-CN" altLang="en-US" sz="24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”</a:t>
            </a:r>
            <a:r>
              <a:rPr lang="en-US" altLang="zh-CN" sz="2400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81FDC6-7DCA-459C-BFFB-493ED30A9E9D}"/>
              </a:ext>
            </a:extLst>
          </p:cNvPr>
          <p:cNvSpPr txBox="1"/>
          <p:nvPr/>
        </p:nvSpPr>
        <p:spPr>
          <a:xfrm>
            <a:off x="1067169" y="5508962"/>
            <a:ext cx="70096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Q: </a:t>
            </a:r>
            <a:r>
              <a:rPr lang="zh-CN" altLang="en-US" sz="2800" b="1" i="0" dirty="0"/>
              <a:t>如何得到串的首地址？</a:t>
            </a:r>
            <a:endParaRPr lang="en-US" altLang="zh-CN" sz="2800" b="1" i="0" dirty="0"/>
          </a:p>
          <a:p>
            <a:r>
              <a:rPr lang="en-US" altLang="zh-CN" sz="2800" b="1" i="0" dirty="0"/>
              <a:t>    </a:t>
            </a:r>
            <a:r>
              <a:rPr lang="zh-CN" altLang="en-US" sz="2800" b="1" i="0" dirty="0"/>
              <a:t>断点在何处？子程序运行后返回到何处？</a:t>
            </a:r>
          </a:p>
        </p:txBody>
      </p:sp>
    </p:spTree>
    <p:extLst>
      <p:ext uri="{BB962C8B-B14F-4D97-AF65-F5344CB8AC3E}">
        <p14:creationId xmlns:p14="http://schemas.microsoft.com/office/powerpoint/2010/main" val="158104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550651" y="1223467"/>
            <a:ext cx="482453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3300"/>
                </a:solidFill>
              </a:rPr>
              <a:t>CALL  DISPLAY</a:t>
            </a:r>
          </a:p>
          <a:p>
            <a:r>
              <a:rPr lang="en-US" altLang="zh-CN" b="1" i="0" dirty="0"/>
              <a:t> 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msg1 DB 'Very Good',0DH,0AH,0</a:t>
            </a:r>
            <a:r>
              <a:rPr lang="en-US" altLang="zh-CN" b="1" i="0" dirty="0"/>
              <a:t>    </a:t>
            </a:r>
          </a:p>
          <a:p>
            <a:r>
              <a:rPr lang="en-US" altLang="zh-CN" b="1" i="0" dirty="0"/>
              <a:t> </a:t>
            </a:r>
            <a:r>
              <a:rPr lang="en-US" altLang="zh-CN" b="1" i="0" dirty="0">
                <a:solidFill>
                  <a:srgbClr val="FF3300"/>
                </a:solidFill>
              </a:rPr>
              <a:t>CALL  DISPLAY</a:t>
            </a:r>
          </a:p>
          <a:p>
            <a:r>
              <a:rPr lang="en-US" altLang="zh-CN" b="1" i="0" dirty="0"/>
              <a:t> 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msg2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'12345',0DH,0AH,0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F23E72-B069-427C-A7A4-CEE9F6AF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09B882-CA16-4794-B291-AACF7F6D33F5}"/>
              </a:ext>
            </a:extLst>
          </p:cNvPr>
          <p:cNvSpPr txBox="1"/>
          <p:nvPr/>
        </p:nvSpPr>
        <p:spPr>
          <a:xfrm>
            <a:off x="514817" y="2520434"/>
            <a:ext cx="83529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/>
              <a:t>008A2040  E8 </a:t>
            </a:r>
            <a:r>
              <a:rPr lang="en-US" altLang="zh-CN" sz="1800" b="1" i="0" dirty="0">
                <a:solidFill>
                  <a:srgbClr val="FF0000"/>
                </a:solidFill>
              </a:rPr>
              <a:t>20 00 00 00    </a:t>
            </a:r>
            <a:r>
              <a:rPr lang="en-US" altLang="zh-CN" sz="1800" b="1" i="0" dirty="0"/>
              <a:t>call   display (08A2065h)  </a:t>
            </a:r>
          </a:p>
          <a:p>
            <a:r>
              <a:rPr lang="en-US" altLang="zh-CN" sz="1800" b="1" i="0" dirty="0"/>
              <a:t>008A2045  56                  push        </a:t>
            </a:r>
            <a:r>
              <a:rPr lang="en-US" altLang="zh-CN" sz="1800" b="1" i="0" dirty="0" err="1"/>
              <a:t>esi</a:t>
            </a:r>
            <a:r>
              <a:rPr lang="en-US" altLang="zh-CN" sz="1800" b="1" i="0" dirty="0"/>
              <a:t>  </a:t>
            </a:r>
          </a:p>
          <a:p>
            <a:r>
              <a:rPr lang="en-US" altLang="zh-CN" sz="1800" b="1" i="0" dirty="0"/>
              <a:t>008A2046  65 72 79        </a:t>
            </a:r>
            <a:r>
              <a:rPr lang="en-US" altLang="zh-CN" sz="1800" b="1" i="0" dirty="0" err="1"/>
              <a:t>jb</a:t>
            </a:r>
            <a:r>
              <a:rPr lang="en-US" altLang="zh-CN" sz="1800" b="1" i="0" dirty="0"/>
              <a:t>          _display@0+5Dh (08A20C2h)  </a:t>
            </a:r>
          </a:p>
          <a:p>
            <a:r>
              <a:rPr lang="en-US" altLang="zh-CN" sz="1800" b="1" i="0" dirty="0"/>
              <a:t>008A2049  20 47 6F        and         byte </a:t>
            </a:r>
            <a:r>
              <a:rPr lang="en-US" altLang="zh-CN" sz="1800" b="1" i="0" dirty="0" err="1"/>
              <a:t>ptr</a:t>
            </a:r>
            <a:r>
              <a:rPr lang="en-US" altLang="zh-CN" sz="1800" b="1" i="0" dirty="0"/>
              <a:t> [edi+6Fh],al  </a:t>
            </a:r>
          </a:p>
          <a:p>
            <a:r>
              <a:rPr lang="en-US" altLang="zh-CN" sz="1800" b="1" i="0" dirty="0"/>
              <a:t>008A204C  6F                   outs        </a:t>
            </a:r>
            <a:r>
              <a:rPr lang="en-US" altLang="zh-CN" sz="1800" b="1" i="0" dirty="0" err="1"/>
              <a:t>dx,dword</a:t>
            </a:r>
            <a:r>
              <a:rPr lang="en-US" altLang="zh-CN" sz="1800" b="1" i="0" dirty="0"/>
              <a:t> </a:t>
            </a:r>
            <a:r>
              <a:rPr lang="en-US" altLang="zh-CN" sz="1800" b="1" i="0" dirty="0" err="1"/>
              <a:t>ptr</a:t>
            </a:r>
            <a:r>
              <a:rPr lang="en-US" altLang="zh-CN" sz="1800" b="1" i="0" dirty="0"/>
              <a:t> [</a:t>
            </a:r>
            <a:r>
              <a:rPr lang="en-US" altLang="zh-CN" sz="1800" b="1" i="0" dirty="0" err="1"/>
              <a:t>esi</a:t>
            </a:r>
            <a:r>
              <a:rPr lang="en-US" altLang="zh-CN" sz="1800" b="1" i="0" dirty="0"/>
              <a:t>]  </a:t>
            </a:r>
          </a:p>
          <a:p>
            <a:r>
              <a:rPr lang="en-US" altLang="zh-CN" sz="1800" b="1" i="0" dirty="0"/>
              <a:t>008A204D  64 0D 0A 00 E8 </a:t>
            </a:r>
            <a:r>
              <a:rPr lang="en-US" altLang="zh-CN" sz="1800" b="1" i="0" dirty="0">
                <a:solidFill>
                  <a:srgbClr val="FF0000"/>
                </a:solidFill>
              </a:rPr>
              <a:t>0F</a:t>
            </a:r>
            <a:r>
              <a:rPr lang="en-US" altLang="zh-CN" sz="1800" b="1" i="0" dirty="0"/>
              <a:t>    or    eax,0FE8000Ah  </a:t>
            </a:r>
          </a:p>
          <a:p>
            <a:r>
              <a:rPr lang="en-US" altLang="zh-CN" sz="1800" b="1" i="0" dirty="0"/>
              <a:t> …………………………….            008A2051   EB 0F 00 00 00</a:t>
            </a:r>
          </a:p>
          <a:p>
            <a:r>
              <a:rPr lang="en-US" altLang="zh-CN" sz="1800" b="1" i="0" dirty="0"/>
              <a:t>                                                    008A2056   ……</a:t>
            </a:r>
          </a:p>
          <a:p>
            <a:r>
              <a:rPr lang="en-US" altLang="zh-CN" sz="1800" b="1" i="0" dirty="0"/>
              <a:t>008A2065 5B                   pop         </a:t>
            </a:r>
            <a:r>
              <a:rPr lang="en-US" altLang="zh-CN" sz="1800" b="1" i="0" dirty="0" err="1"/>
              <a:t>ebx</a:t>
            </a:r>
            <a:r>
              <a:rPr lang="en-US" altLang="zh-CN" sz="1800" b="1" i="0" dirty="0"/>
              <a:t> 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5D846B5-22B1-418B-9EEF-B4DC66B7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529908"/>
            <a:ext cx="29523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</a:rPr>
              <a:t>Q: </a:t>
            </a:r>
            <a:r>
              <a:rPr lang="zh-CN" altLang="en-US" sz="2400" b="1" i="0" dirty="0"/>
              <a:t>生成的机器代码是什么样的？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69704D-C689-4AC7-A779-A45819EFCB92}"/>
              </a:ext>
            </a:extLst>
          </p:cNvPr>
          <p:cNvSpPr txBox="1"/>
          <p:nvPr/>
        </p:nvSpPr>
        <p:spPr>
          <a:xfrm>
            <a:off x="514817" y="6202669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Q: </a:t>
            </a:r>
            <a:r>
              <a:rPr lang="zh-CN" altLang="en-US" b="1" i="0" dirty="0"/>
              <a:t>如何得到串的首地址？断点在何处？子程序运行后返回到何处？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E3CA2E-4C78-37A1-5B54-812E0D8325DE}"/>
              </a:ext>
            </a:extLst>
          </p:cNvPr>
          <p:cNvSpPr txBox="1"/>
          <p:nvPr/>
        </p:nvSpPr>
        <p:spPr>
          <a:xfrm>
            <a:off x="539750" y="5105757"/>
            <a:ext cx="7500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</a:rPr>
              <a:t>Q</a:t>
            </a:r>
            <a:r>
              <a:rPr lang="zh-CN" altLang="en-US" b="1" i="0" dirty="0">
                <a:solidFill>
                  <a:srgbClr val="FF0000"/>
                </a:solidFill>
              </a:rPr>
              <a:t>：</a:t>
            </a:r>
            <a:r>
              <a:rPr lang="zh-CN" altLang="en-US" b="1" i="0" dirty="0"/>
              <a:t>第一个</a:t>
            </a:r>
            <a:r>
              <a:rPr lang="en-US" altLang="zh-CN" b="1" i="0" dirty="0"/>
              <a:t>CALL</a:t>
            </a:r>
            <a:r>
              <a:rPr lang="zh-CN" altLang="en-US" b="1" i="0" dirty="0"/>
              <a:t>的机器码中， </a:t>
            </a:r>
            <a:r>
              <a:rPr lang="en-US" altLang="zh-CN" b="1" i="0" dirty="0"/>
              <a:t>20 00 00 00 20</a:t>
            </a:r>
            <a:r>
              <a:rPr lang="zh-CN" altLang="en-US" b="1" i="0" dirty="0"/>
              <a:t>，是什么含义？</a:t>
            </a:r>
            <a:endParaRPr lang="en-US" altLang="zh-CN" b="1" i="0" dirty="0"/>
          </a:p>
          <a:p>
            <a:r>
              <a:rPr lang="en-US" altLang="zh-CN" b="1" i="0" dirty="0"/>
              <a:t>        008A2065 – 008A2045 = 00 00 00 20</a:t>
            </a:r>
          </a:p>
          <a:p>
            <a:r>
              <a:rPr lang="en-US" altLang="zh-CN" b="1" i="0" dirty="0">
                <a:solidFill>
                  <a:srgbClr val="FF0000"/>
                </a:solidFill>
              </a:rPr>
              <a:t>Q:  </a:t>
            </a:r>
            <a:r>
              <a:rPr lang="en-US" altLang="zh-CN" b="1" i="0" dirty="0"/>
              <a:t>56 65 72 79 20 47 6F  </a:t>
            </a:r>
            <a:r>
              <a:rPr lang="en-US" altLang="zh-CN" b="1" i="0" dirty="0" err="1"/>
              <a:t>6F</a:t>
            </a:r>
            <a:r>
              <a:rPr lang="en-US" altLang="zh-CN" b="1" i="0" dirty="0"/>
              <a:t> 64  0D 0A  00 </a:t>
            </a:r>
            <a:r>
              <a:rPr lang="zh-CN" altLang="en-US" b="1" i="0" dirty="0"/>
              <a:t>，是什么含义？</a:t>
            </a:r>
            <a:endParaRPr lang="en-US" altLang="zh-CN" b="1" i="0" dirty="0"/>
          </a:p>
        </p:txBody>
      </p:sp>
    </p:spTree>
    <p:extLst>
      <p:ext uri="{BB962C8B-B14F-4D97-AF65-F5344CB8AC3E}">
        <p14:creationId xmlns:p14="http://schemas.microsoft.com/office/powerpoint/2010/main" val="1152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501572"/>
            <a:ext cx="80648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.686P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.model flat,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stdcall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ExitProcess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proto :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includelib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kernel32.lib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putchar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proto c :byte  ;</a:t>
            </a:r>
            <a:r>
              <a:rPr lang="zh-CN" altLang="en-US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显示给定 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ASCII </a:t>
            </a:r>
            <a:r>
              <a:rPr lang="zh-CN" altLang="en-US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对应的字符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includelib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libcmt.lib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includelib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legacy_stdio_definitions.lib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.stack 200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.code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main  proc  c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call  display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msg1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'Very Good',0DH,0AH,0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call  display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msg2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db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'12345',0DH,0AH,0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invoke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ExitProcess</a:t>
            </a:r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0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main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endp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AF3ED8-6DA3-4F0F-8767-6B8026210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</p:spTree>
    <p:extLst>
      <p:ext uri="{BB962C8B-B14F-4D97-AF65-F5344CB8AC3E}">
        <p14:creationId xmlns:p14="http://schemas.microsoft.com/office/powerpoint/2010/main" val="125673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147832"/>
            <a:ext cx="46805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 proc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pop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p1: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byte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],0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je   exit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invoke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putchar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byte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jmp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p1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exit: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</a:t>
            </a:r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push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ret   </a:t>
            </a: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 </a:t>
            </a:r>
            <a:r>
              <a:rPr lang="en-US" altLang="zh-CN" b="1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endp</a:t>
            </a:r>
            <a:endParaRPr lang="en-US" altLang="zh-CN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02523" y="2348880"/>
            <a:ext cx="3301925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Q1: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zh-CN" altLang="en-US" sz="2400" b="1" i="0" dirty="0">
                <a:latin typeface="宋体" panose="02010600030101010101" pitchFamily="2" charset="-122"/>
              </a:rPr>
              <a:t>若将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ExitProcess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zh-CN" altLang="en-US" sz="2400" b="1" i="0" dirty="0">
                <a:latin typeface="宋体" panose="02010600030101010101" pitchFamily="2" charset="-122"/>
              </a:rPr>
              <a:t>移到子程序之后，结果如何？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2523" y="4667636"/>
            <a:ext cx="3529809" cy="1123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Q2: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zh-CN" altLang="en-US" sz="2400" b="1" i="0" dirty="0">
                <a:latin typeface="宋体" panose="02010600030101010101" pitchFamily="2" charset="-122"/>
              </a:rPr>
              <a:t>若少写</a:t>
            </a:r>
            <a:r>
              <a:rPr lang="en-US" altLang="zh-CN" sz="2400" b="1" i="0" dirty="0">
                <a:latin typeface="宋体" panose="02010600030101010101" pitchFamily="2" charset="-122"/>
              </a:rPr>
              <a:t>RET</a:t>
            </a:r>
            <a:r>
              <a:rPr lang="zh-CN" altLang="en-US" sz="2400" b="1" i="0" dirty="0">
                <a:latin typeface="宋体" panose="02010600030101010101" pitchFamily="2" charset="-122"/>
              </a:rPr>
              <a:t>之前的 </a:t>
            </a:r>
            <a:r>
              <a:rPr lang="en-US" altLang="zh-CN" sz="2400" b="1" i="0" dirty="0">
                <a:latin typeface="宋体" panose="02010600030101010101" pitchFamily="2" charset="-122"/>
              </a:rPr>
              <a:t>  INC EBX</a:t>
            </a:r>
            <a:r>
              <a:rPr lang="zh-CN" altLang="en-US" sz="2400" b="1" i="0" dirty="0">
                <a:latin typeface="宋体" panose="02010600030101010101" pitchFamily="2" charset="-122"/>
              </a:rPr>
              <a:t>，结果如何？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B2E928-0279-4DAA-8F1F-D362AC0B8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3814C4F-3640-4C9C-A468-AD6B9A931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1935977"/>
            <a:ext cx="3960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0000"/>
                </a:solidFill>
              </a:rPr>
              <a:t>自我修改返回地址的子程序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9B9D3C-0D5F-F3E3-AADF-19EB195AA850}"/>
              </a:ext>
            </a:extLst>
          </p:cNvPr>
          <p:cNvSpPr txBox="1"/>
          <p:nvPr/>
        </p:nvSpPr>
        <p:spPr>
          <a:xfrm>
            <a:off x="539750" y="1415285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Q: </a:t>
            </a:r>
            <a:r>
              <a:rPr lang="zh-CN" altLang="en-US" b="1" i="0" dirty="0"/>
              <a:t>如何得到串的首地址？ 子程序运行后如何返回到希望的位置？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52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266C641F-9845-44F5-8327-7EE5169A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7F3958C-41C5-4B23-96F0-9596108C8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784"/>
            <a:ext cx="4680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0000"/>
                </a:solidFill>
              </a:rPr>
              <a:t>自我修改程序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2A8FC3-66AF-47D4-9C37-E217E057A471}"/>
              </a:ext>
            </a:extLst>
          </p:cNvPr>
          <p:cNvSpPr txBox="1"/>
          <p:nvPr/>
        </p:nvSpPr>
        <p:spPr>
          <a:xfrm>
            <a:off x="530250" y="2132856"/>
            <a:ext cx="7642150" cy="109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</a:pPr>
            <a:r>
              <a:rPr lang="zh-CN" altLang="zh-CN" sz="2800" b="1" i="0" dirty="0">
                <a:latin typeface="宋体" panose="02010600030101010101" pitchFamily="2" charset="-122"/>
              </a:rPr>
              <a:t>在程序中，将数据段的一段数据拷贝到代码段，让程序运行这段数据对应的代码。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2E499B-9459-47A5-BB54-30AA7A6A3FC2}"/>
              </a:ext>
            </a:extLst>
          </p:cNvPr>
          <p:cNvSpPr txBox="1"/>
          <p:nvPr/>
        </p:nvSpPr>
        <p:spPr>
          <a:xfrm>
            <a:off x="467544" y="3274281"/>
            <a:ext cx="7344816" cy="326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266700" algn="just">
              <a:lnSpc>
                <a:spcPct val="125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.data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 algn="just">
              <a:lnSpc>
                <a:spcPct val="125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machine_code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0E8H,20H,0,0,0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 algn="just">
              <a:lnSpc>
                <a:spcPct val="125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'Very Good',0DH,0AH,0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 algn="just">
              <a:lnSpc>
                <a:spcPct val="125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0E8H,0FH,0,0,0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 algn="just">
              <a:lnSpc>
                <a:spcPct val="125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'12345',0DH,0AH,0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 algn="just">
              <a:lnSpc>
                <a:spcPct val="125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 $-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machine_code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 algn="just">
              <a:lnSpc>
                <a:spcPct val="125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oldprotect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dd  ?</a:t>
            </a:r>
            <a:endParaRPr lang="zh-CN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4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266C641F-9845-44F5-8327-7EE5169A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4BC4B6-9D54-4034-82CF-1E35A8616E68}"/>
              </a:ext>
            </a:extLst>
          </p:cNvPr>
          <p:cNvSpPr txBox="1"/>
          <p:nvPr/>
        </p:nvSpPr>
        <p:spPr>
          <a:xfrm>
            <a:off x="107504" y="1447794"/>
            <a:ext cx="8568952" cy="464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800" indent="266700" algn="just">
              <a:lnSpc>
                <a:spcPct val="125000"/>
              </a:lnSpc>
            </a:pP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.686P</a:t>
            </a:r>
            <a:endParaRPr lang="zh-CN" altLang="zh-CN" sz="2400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 algn="just">
              <a:lnSpc>
                <a:spcPct val="125000"/>
              </a:lnSpc>
            </a:pP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.model flat, </a:t>
            </a:r>
            <a:r>
              <a:rPr lang="en-US" altLang="zh-CN" sz="2400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stdcall</a:t>
            </a:r>
            <a:endParaRPr lang="zh-CN" altLang="zh-CN" sz="2400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 algn="just">
              <a:lnSpc>
                <a:spcPct val="125000"/>
              </a:lnSpc>
            </a:pP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ExitProcess</a:t>
            </a: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proto :</a:t>
            </a:r>
            <a:r>
              <a:rPr lang="en-US" altLang="zh-CN" sz="2400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dword</a:t>
            </a:r>
            <a:endParaRPr lang="zh-CN" altLang="zh-CN" sz="2400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 algn="just">
              <a:lnSpc>
                <a:spcPct val="125000"/>
              </a:lnSpc>
            </a:pP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VirtualProtect</a:t>
            </a: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proto :</a:t>
            </a:r>
            <a:r>
              <a:rPr lang="en-US" altLang="zh-CN" sz="2400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dword</a:t>
            </a: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:</a:t>
            </a:r>
            <a:r>
              <a:rPr lang="en-US" altLang="zh-CN" sz="2400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dword</a:t>
            </a: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,:</a:t>
            </a:r>
            <a:r>
              <a:rPr lang="en-US" altLang="zh-CN" sz="2400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dword</a:t>
            </a: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,:</a:t>
            </a:r>
            <a:r>
              <a:rPr lang="en-US" altLang="zh-CN" sz="2400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dword</a:t>
            </a:r>
            <a:endParaRPr lang="zh-CN" altLang="zh-CN" sz="2400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 algn="just">
              <a:lnSpc>
                <a:spcPct val="125000"/>
              </a:lnSpc>
            </a:pP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includelib</a:t>
            </a: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kernel32.lib</a:t>
            </a:r>
            <a:endParaRPr lang="zh-CN" altLang="zh-CN" sz="2400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 algn="just">
              <a:lnSpc>
                <a:spcPct val="125000"/>
              </a:lnSpc>
            </a:pP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putchar</a:t>
            </a: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proto c :byte  ;	</a:t>
            </a:r>
            <a:r>
              <a:rPr lang="zh-CN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显示给定</a:t>
            </a: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ASCII </a:t>
            </a:r>
            <a:r>
              <a:rPr lang="zh-CN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对应的字符</a:t>
            </a:r>
          </a:p>
          <a:p>
            <a:pPr marL="304800" indent="400050" algn="just">
              <a:lnSpc>
                <a:spcPct val="125000"/>
              </a:lnSpc>
            </a:pP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includelib</a:t>
            </a: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libcmt.lib</a:t>
            </a:r>
            <a:endParaRPr lang="zh-CN" altLang="zh-CN" sz="2400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 algn="just">
              <a:lnSpc>
                <a:spcPct val="125000"/>
              </a:lnSpc>
            </a:pP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includelib</a:t>
            </a: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legacy_stdio_definitions.lib</a:t>
            </a:r>
            <a:endParaRPr lang="zh-CN" altLang="zh-CN" sz="2400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 algn="just">
              <a:lnSpc>
                <a:spcPct val="125000"/>
              </a:lnSpc>
            </a:pPr>
            <a:r>
              <a:rPr lang="en-US" altLang="zh-CN" sz="2400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.stack 200</a:t>
            </a:r>
            <a:endParaRPr lang="zh-CN" altLang="zh-CN" sz="2400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8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266C641F-9845-44F5-8327-7EE5169A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4BC4B6-9D54-4034-82CF-1E35A8616E68}"/>
              </a:ext>
            </a:extLst>
          </p:cNvPr>
          <p:cNvSpPr txBox="1"/>
          <p:nvPr/>
        </p:nvSpPr>
        <p:spPr>
          <a:xfrm>
            <a:off x="575048" y="1412776"/>
            <a:ext cx="8568952" cy="418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.code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main   proc  c 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mov 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ebx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40H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lea 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ecx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CopyHere</a:t>
            </a:r>
            <a:endParaRPr lang="en-US" altLang="zh-CN" sz="2400" b="1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invoke </a:t>
            </a:r>
            <a:r>
              <a:rPr lang="en-US" altLang="zh-CN" sz="24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VirtualProtect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,ecx,eax,ebx,offset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oldprotect</a:t>
            </a:r>
            <a:endParaRPr lang="en-US" altLang="zh-CN" sz="2400" b="1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mov 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ecx,len</a:t>
            </a:r>
            <a:endParaRPr lang="en-US" altLang="zh-CN" sz="2400" b="1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edi,offset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CopyHere</a:t>
            </a:r>
            <a:endParaRPr lang="en-US" altLang="zh-CN" sz="2400" b="1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mov 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esi,offset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machine_code</a:t>
            </a:r>
            <a:endParaRPr lang="en-US" altLang="zh-CN" sz="2400" b="1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8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266C641F-9845-44F5-8327-7EE5169A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187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8.3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4BC4B6-9D54-4034-82CF-1E35A8616E68}"/>
              </a:ext>
            </a:extLst>
          </p:cNvPr>
          <p:cNvSpPr txBox="1"/>
          <p:nvPr/>
        </p:nvSpPr>
        <p:spPr>
          <a:xfrm>
            <a:off x="683568" y="1556792"/>
            <a:ext cx="6192688" cy="464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25000"/>
              </a:lnSpc>
            </a:pP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CopyCode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mov  al, [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esi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mov  [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edi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],al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inc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esi</a:t>
            </a:r>
            <a:endParaRPr lang="en-US" altLang="zh-CN" sz="2400" b="1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inc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edi</a:t>
            </a:r>
            <a:endParaRPr lang="en-US" altLang="zh-CN" sz="2400" b="1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loop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CopyCode</a:t>
            </a:r>
            <a:endParaRPr lang="en-US" altLang="zh-CN" sz="2400" b="1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CopyHere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dup(0)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invoke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ExitProcess</a:t>
            </a: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0</a:t>
            </a:r>
          </a:p>
          <a:p>
            <a:pPr indent="266700">
              <a:lnSpc>
                <a:spcPct val="125000"/>
              </a:lnSpc>
            </a:pPr>
            <a:r>
              <a:rPr lang="en-US" altLang="zh-CN" sz="2400" b="1" i="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main  </a:t>
            </a:r>
            <a:r>
              <a:rPr lang="en-US" altLang="zh-CN" sz="2400" b="1" i="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endp</a:t>
            </a:r>
            <a:endParaRPr lang="en-US" altLang="zh-CN" sz="2400" b="1" i="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1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AE999B-BF92-4A31-BE17-D71DFD8DD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924944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0206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子程序设计</a:t>
            </a: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11188" y="1628775"/>
            <a:ext cx="7561262" cy="349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8.1 </a:t>
            </a:r>
            <a:r>
              <a:rPr lang="zh-CN" altLang="en-US" sz="2800" b="1" i="0" dirty="0">
                <a:latin typeface="宋体" panose="02010600030101010101" pitchFamily="2" charset="-122"/>
              </a:rPr>
              <a:t> 子程序的概念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8.2  </a:t>
            </a:r>
            <a:r>
              <a:rPr lang="zh-CN" altLang="en-US" sz="2800" b="1" i="0" dirty="0">
                <a:latin typeface="宋体" panose="02010600030101010101" pitchFamily="2" charset="-122"/>
              </a:rPr>
              <a:t>子程序的基本用法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子程序的定义、调用和返回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参数传递、现场保护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8.3  </a:t>
            </a:r>
            <a:r>
              <a:rPr lang="zh-CN" altLang="en-US" sz="2800" b="1" i="0" dirty="0">
                <a:latin typeface="宋体" panose="02010600030101010101" pitchFamily="2" charset="-122"/>
              </a:rPr>
              <a:t>子程序应用示例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8.4  C</a:t>
            </a:r>
            <a:r>
              <a:rPr lang="zh-CN" altLang="en-US" sz="2800" b="1" i="0" dirty="0">
                <a:latin typeface="宋体" panose="02010600030101010101" pitchFamily="2" charset="-122"/>
              </a:rPr>
              <a:t>语言程序中函数运行机理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1333500"/>
            <a:ext cx="8485015" cy="519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i="0" dirty="0">
                <a:latin typeface="宋体" panose="02010600030101010101" pitchFamily="2" charset="-122"/>
              </a:rPr>
              <a:t>如何传递参数？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传递什么？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i="0" dirty="0">
                <a:latin typeface="宋体" panose="02010600030101010101" pitchFamily="2" charset="-122"/>
              </a:rPr>
              <a:t>    按值传递、按地址传递、按引用传递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i="0" dirty="0">
                <a:latin typeface="宋体" panose="02010600030101010101" pitchFamily="2" charset="-122"/>
              </a:rPr>
              <a:t>    不同类型的形参</a:t>
            </a:r>
            <a:r>
              <a:rPr lang="en-US" altLang="zh-CN" sz="2800" i="0" dirty="0">
                <a:latin typeface="宋体" panose="02010600030101010101" pitchFamily="2" charset="-122"/>
              </a:rPr>
              <a:t>/</a:t>
            </a:r>
            <a:r>
              <a:rPr lang="zh-CN" altLang="en-US" sz="2800" i="0" dirty="0">
                <a:latin typeface="宋体" panose="02010600030101010101" pitchFamily="2" charset="-122"/>
              </a:rPr>
              <a:t>实参， 传递的内容有何差别？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传到什么地方去了？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如何进入函数？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如何从函数返回？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如何传递函数返回值？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函数中变量空间如何分配？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 如何理解递归函数调用？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AE999B-BF92-4A31-BE17-D71DFD8DD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588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441630" y="2132856"/>
            <a:ext cx="3562672" cy="402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#include &lt;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stdio.h</a:t>
            </a:r>
            <a:r>
              <a:rPr lang="en-US" altLang="zh-CN" sz="2400" b="1" i="0" dirty="0">
                <a:latin typeface="宋体" panose="02010600030101010101" pitchFamily="2" charset="-122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int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fadd</a:t>
            </a:r>
            <a:r>
              <a:rPr lang="en-US" altLang="zh-CN" sz="2400" b="1" i="0" dirty="0">
                <a:latin typeface="宋体" panose="02010600030101010101" pitchFamily="2" charset="-122"/>
              </a:rPr>
              <a:t>(int x, int y)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int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u,v,w</a:t>
            </a:r>
            <a:r>
              <a:rPr lang="en-US" altLang="zh-CN" sz="2400" b="1" i="0" dirty="0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u=x+10;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v=y+25;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w=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u+v</a:t>
            </a:r>
            <a:r>
              <a:rPr lang="en-US" altLang="zh-CN" sz="2400" b="1" i="0" dirty="0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	return w;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4190072" y="2060848"/>
            <a:ext cx="4414376" cy="402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int main(  )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int  a=100;    // 0x 64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int  b=200;    // 0x C8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int  sum=0;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sum=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fadd</a:t>
            </a:r>
            <a:r>
              <a:rPr lang="en-US" altLang="zh-CN" sz="2400" b="1" i="0" dirty="0">
                <a:latin typeface="宋体" panose="02010600030101010101" pitchFamily="2" charset="-122"/>
              </a:rPr>
              <a:t>(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a,b</a:t>
            </a:r>
            <a:r>
              <a:rPr lang="en-US" altLang="zh-CN" sz="2400" b="1" i="0" dirty="0">
                <a:latin typeface="宋体" panose="02010600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b="1" i="0" dirty="0">
                <a:latin typeface="宋体" panose="02010600030101010101" pitchFamily="2" charset="-122"/>
              </a:rPr>
              <a:t>("%d\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n",sum</a:t>
            </a:r>
            <a:r>
              <a:rPr lang="en-US" altLang="zh-CN" sz="2400" b="1" i="0" dirty="0">
                <a:latin typeface="宋体" panose="02010600030101010101" pitchFamily="2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return 0;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>
            <a:off x="4026026" y="1656928"/>
            <a:ext cx="0" cy="472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F4D01F-7028-40FC-B8EE-775FD166D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5479328" y="1131776"/>
            <a:ext cx="2664296" cy="571872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变量空间分配</a:t>
            </a:r>
          </a:p>
        </p:txBody>
      </p:sp>
      <p:pic>
        <p:nvPicPr>
          <p:cNvPr id="6147" name="Picture 6" descr="pic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74" y="1840632"/>
            <a:ext cx="7511976" cy="421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533400" y="6019800"/>
            <a:ext cx="7604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BD0FA8"/>
                </a:solidFill>
              </a:rPr>
              <a:t>0012FF74</a:t>
            </a:r>
            <a:r>
              <a:rPr lang="en-US" altLang="zh-CN" sz="2400"/>
              <a:t>  00 00 00 00 C8 00 00 00 64 00 00 00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A0A127-91B7-4302-8E0B-FED8CDAA9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1319361"/>
            <a:ext cx="2160240" cy="4191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函数调用</a:t>
            </a:r>
          </a:p>
        </p:txBody>
      </p:sp>
      <p:pic>
        <p:nvPicPr>
          <p:cNvPr id="7171" name="Picture 4" descr="pic_2_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2" y="1909340"/>
            <a:ext cx="7759542" cy="425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685800" y="5880124"/>
            <a:ext cx="1371600" cy="0"/>
          </a:xfrm>
          <a:prstGeom prst="line">
            <a:avLst/>
          </a:prstGeom>
          <a:noFill/>
          <a:ln w="28575">
            <a:solidFill>
              <a:srgbClr val="BD0FA8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2514600" y="5575324"/>
            <a:ext cx="5867400" cy="0"/>
          </a:xfrm>
          <a:prstGeom prst="line">
            <a:avLst/>
          </a:prstGeom>
          <a:noFill/>
          <a:ln w="19050">
            <a:solidFill>
              <a:srgbClr val="C43508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6348981-83FC-44D3-91B4-66B0E952D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9" descr="pic_3_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24800" cy="431641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Line 10"/>
          <p:cNvSpPr>
            <a:spLocks noChangeShapeType="1"/>
          </p:cNvSpPr>
          <p:nvPr/>
        </p:nvSpPr>
        <p:spPr bwMode="auto">
          <a:xfrm>
            <a:off x="762000" y="6096000"/>
            <a:ext cx="2438400" cy="0"/>
          </a:xfrm>
          <a:prstGeom prst="line">
            <a:avLst/>
          </a:prstGeom>
          <a:noFill/>
          <a:ln w="28575">
            <a:solidFill>
              <a:srgbClr val="C43508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7" name="Text Box 11"/>
          <p:cNvSpPr txBox="1">
            <a:spLocks noChangeArrowheads="1"/>
          </p:cNvSpPr>
          <p:nvPr/>
        </p:nvSpPr>
        <p:spPr bwMode="auto">
          <a:xfrm>
            <a:off x="457200" y="1385888"/>
            <a:ext cx="293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Sum=fadd(a,b)</a:t>
            </a:r>
          </a:p>
        </p:txBody>
      </p:sp>
      <p:sp>
        <p:nvSpPr>
          <p:cNvPr id="8198" name="Text Box 12"/>
          <p:cNvSpPr txBox="1">
            <a:spLocks noChangeArrowheads="1"/>
          </p:cNvSpPr>
          <p:nvPr/>
        </p:nvSpPr>
        <p:spPr bwMode="auto">
          <a:xfrm>
            <a:off x="4175125" y="1316038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执行</a:t>
            </a:r>
            <a:r>
              <a:rPr lang="en-US" altLang="zh-CN" sz="2400" dirty="0">
                <a:latin typeface="黑体" pitchFamily="2" charset="-122"/>
                <a:ea typeface="黑体" pitchFamily="2" charset="-122"/>
              </a:rPr>
              <a:t>CALL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指令后的状态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CE5438C-0DF5-48F9-8A94-90FC2E6E7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293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Sum=fadd(a,b)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181600" y="3200400"/>
            <a:ext cx="2819400" cy="2590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5181600" y="5181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257800" y="52578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257800" y="46482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216400" y="1585913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黑体" pitchFamily="2" charset="-122"/>
                <a:ea typeface="黑体" pitchFamily="2" charset="-122"/>
              </a:rPr>
              <a:t>执行</a:t>
            </a:r>
            <a:r>
              <a:rPr lang="en-US" altLang="zh-CN" sz="2400">
                <a:latin typeface="黑体" pitchFamily="2" charset="-122"/>
                <a:ea typeface="黑体" pitchFamily="2" charset="-122"/>
              </a:rPr>
              <a:t>CALL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指令后的状态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5181600" y="4572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284788" y="40386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5181600" y="39624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4419600" y="4267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657600" y="4038600"/>
            <a:ext cx="76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ESP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33400" y="4800600"/>
            <a:ext cx="325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黑体" pitchFamily="2" charset="-122"/>
                <a:ea typeface="黑体" pitchFamily="2" charset="-122"/>
              </a:rPr>
              <a:t>EIP 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为函数的入口地址</a:t>
            </a:r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609600" y="21336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004010A5   call        @ILT+5(_fadd) (0040100a)</a:t>
            </a:r>
          </a:p>
          <a:p>
            <a:r>
              <a:rPr lang="en-US" altLang="zh-CN" sz="2400"/>
              <a:t>004010AA   add         esp,8</a:t>
            </a:r>
          </a:p>
        </p:txBody>
      </p:sp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457200" y="5867400"/>
            <a:ext cx="755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zh-CN" sz="2400"/>
              <a:t>0012FF1C  AA 10 40 00 64 00 00 00 C8 00 00 00</a:t>
            </a:r>
            <a:endParaRPr lang="en-US" altLang="zh-CN" sz="2400"/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1828800" y="4114800"/>
            <a:ext cx="1828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0012FF1C</a:t>
            </a:r>
          </a:p>
        </p:txBody>
      </p:sp>
      <p:sp>
        <p:nvSpPr>
          <p:cNvPr id="9234" name="Rectangle 20"/>
          <p:cNvSpPr>
            <a:spLocks noChangeArrowheads="1"/>
          </p:cNvSpPr>
          <p:nvPr/>
        </p:nvSpPr>
        <p:spPr bwMode="auto">
          <a:xfrm>
            <a:off x="1143000" y="5334000"/>
            <a:ext cx="2525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(EIP) = 0040100A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77FA0DD5-2133-41AD-9792-5D70AFBB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457200" y="1431925"/>
            <a:ext cx="490378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0" dirty="0"/>
              <a:t>3:    int </a:t>
            </a:r>
            <a:r>
              <a:rPr lang="en-US" altLang="zh-CN" i="0" dirty="0" err="1"/>
              <a:t>fadd</a:t>
            </a:r>
            <a:r>
              <a:rPr lang="en-US" altLang="zh-CN" i="0" dirty="0"/>
              <a:t>(int x, int y)</a:t>
            </a:r>
          </a:p>
          <a:p>
            <a:r>
              <a:rPr lang="en-US" altLang="zh-CN" i="0" dirty="0"/>
              <a:t>4:    {</a:t>
            </a:r>
          </a:p>
          <a:p>
            <a:r>
              <a:rPr lang="en-US" altLang="zh-CN" i="0" dirty="0"/>
              <a:t>00401020   push        </a:t>
            </a:r>
            <a:r>
              <a:rPr lang="en-US" altLang="zh-CN" i="0" dirty="0" err="1"/>
              <a:t>ebp</a:t>
            </a:r>
            <a:endParaRPr lang="en-US" altLang="zh-CN" i="0" dirty="0"/>
          </a:p>
          <a:p>
            <a:r>
              <a:rPr lang="en-US" altLang="zh-CN" i="0" dirty="0"/>
              <a:t>00401021   mov         </a:t>
            </a:r>
            <a:r>
              <a:rPr lang="en-US" altLang="zh-CN" i="0" dirty="0" err="1"/>
              <a:t>ebp,esp</a:t>
            </a:r>
            <a:endParaRPr lang="en-US" altLang="zh-CN" i="0" dirty="0"/>
          </a:p>
          <a:p>
            <a:r>
              <a:rPr lang="en-US" altLang="zh-CN" i="0" dirty="0"/>
              <a:t>00401023   sub          esp,4Ch</a:t>
            </a:r>
          </a:p>
          <a:p>
            <a:r>
              <a:rPr lang="en-US" altLang="zh-CN" i="0" dirty="0"/>
              <a:t>00401026   push        </a:t>
            </a:r>
            <a:r>
              <a:rPr lang="en-US" altLang="zh-CN" i="0" dirty="0" err="1"/>
              <a:t>ebx</a:t>
            </a:r>
            <a:endParaRPr lang="en-US" altLang="zh-CN" i="0" dirty="0"/>
          </a:p>
          <a:p>
            <a:r>
              <a:rPr lang="en-US" altLang="zh-CN" i="0" dirty="0"/>
              <a:t>00401027   push        </a:t>
            </a:r>
            <a:r>
              <a:rPr lang="en-US" altLang="zh-CN" i="0" dirty="0" err="1"/>
              <a:t>esi</a:t>
            </a:r>
            <a:endParaRPr lang="en-US" altLang="zh-CN" i="0" dirty="0"/>
          </a:p>
          <a:p>
            <a:r>
              <a:rPr lang="en-US" altLang="zh-CN" i="0" dirty="0"/>
              <a:t>00401028   push        </a:t>
            </a:r>
            <a:r>
              <a:rPr lang="en-US" altLang="zh-CN" i="0" dirty="0" err="1"/>
              <a:t>edi</a:t>
            </a:r>
            <a:endParaRPr lang="en-US" altLang="zh-CN" i="0" dirty="0"/>
          </a:p>
          <a:p>
            <a:r>
              <a:rPr lang="en-US" altLang="zh-CN" i="0" dirty="0"/>
              <a:t>00401029   lea           </a:t>
            </a:r>
            <a:r>
              <a:rPr lang="en-US" altLang="zh-CN" i="0" dirty="0" err="1"/>
              <a:t>edi</a:t>
            </a:r>
            <a:r>
              <a:rPr lang="en-US" altLang="zh-CN" i="0" dirty="0"/>
              <a:t>,[ebp-4Ch]</a:t>
            </a:r>
          </a:p>
          <a:p>
            <a:r>
              <a:rPr lang="en-US" altLang="zh-CN" i="0" dirty="0"/>
              <a:t>0040102C   mov         ecx,13h</a:t>
            </a:r>
          </a:p>
          <a:p>
            <a:r>
              <a:rPr lang="en-US" altLang="zh-CN" i="0" dirty="0"/>
              <a:t>00401031   mov         eax,0CCCCCCCCh</a:t>
            </a:r>
          </a:p>
          <a:p>
            <a:r>
              <a:rPr lang="en-US" altLang="zh-CN" i="0" dirty="0"/>
              <a:t>00401036   rep </a:t>
            </a:r>
            <a:r>
              <a:rPr lang="en-US" altLang="zh-CN" i="0" dirty="0" err="1"/>
              <a:t>stos</a:t>
            </a:r>
            <a:r>
              <a:rPr lang="en-US" altLang="zh-CN" i="0" dirty="0"/>
              <a:t>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</a:t>
            </a:r>
            <a:r>
              <a:rPr lang="en-US" altLang="zh-CN" i="0" dirty="0" err="1"/>
              <a:t>edi</a:t>
            </a:r>
            <a:r>
              <a:rPr lang="en-US" altLang="zh-CN" i="0" dirty="0"/>
              <a:t>]</a:t>
            </a:r>
          </a:p>
          <a:p>
            <a:r>
              <a:rPr lang="en-US" altLang="zh-CN" i="0" dirty="0"/>
              <a:t>5:        int </a:t>
            </a:r>
            <a:r>
              <a:rPr lang="en-US" altLang="zh-CN" i="0" dirty="0" err="1"/>
              <a:t>u,v,w</a:t>
            </a:r>
            <a:r>
              <a:rPr lang="en-US" altLang="zh-CN" i="0" dirty="0"/>
              <a:t>;</a:t>
            </a:r>
          </a:p>
          <a:p>
            <a:r>
              <a:rPr lang="en-US" altLang="zh-CN" i="0" dirty="0"/>
              <a:t>6:        u=x+10;</a:t>
            </a:r>
          </a:p>
          <a:p>
            <a:r>
              <a:rPr lang="en-US" altLang="zh-CN" i="0" dirty="0"/>
              <a:t>00401038   mov   </a:t>
            </a:r>
            <a:r>
              <a:rPr lang="en-US" altLang="zh-CN" i="0" dirty="0" err="1">
                <a:solidFill>
                  <a:srgbClr val="BD0FA8"/>
                </a:solidFill>
              </a:rPr>
              <a:t>eax,dword</a:t>
            </a:r>
            <a:r>
              <a:rPr lang="en-US" altLang="zh-CN" i="0" dirty="0">
                <a:solidFill>
                  <a:srgbClr val="BD0FA8"/>
                </a:solidFill>
              </a:rPr>
              <a:t> </a:t>
            </a:r>
            <a:r>
              <a:rPr lang="en-US" altLang="zh-CN" i="0" dirty="0" err="1">
                <a:solidFill>
                  <a:srgbClr val="BD0FA8"/>
                </a:solidFill>
              </a:rPr>
              <a:t>ptr</a:t>
            </a:r>
            <a:r>
              <a:rPr lang="en-US" altLang="zh-CN" i="0" dirty="0">
                <a:solidFill>
                  <a:srgbClr val="BD0FA8"/>
                </a:solidFill>
              </a:rPr>
              <a:t> [ebp+8]</a:t>
            </a:r>
          </a:p>
          <a:p>
            <a:r>
              <a:rPr lang="en-US" altLang="zh-CN" i="0" dirty="0"/>
              <a:t>0040103B   add    eax,0Ah</a:t>
            </a:r>
          </a:p>
          <a:p>
            <a:r>
              <a:rPr lang="en-US" altLang="zh-CN" i="0" dirty="0"/>
              <a:t>0040103E   mov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[ebp-4],</a:t>
            </a:r>
            <a:r>
              <a:rPr lang="en-US" altLang="zh-CN" i="0" dirty="0" err="1"/>
              <a:t>eax</a:t>
            </a:r>
            <a:endParaRPr lang="en-US" altLang="zh-CN" i="0" dirty="0"/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5943600" y="1524000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7"/>
          <p:cNvSpPr>
            <a:spLocks noChangeShapeType="1"/>
          </p:cNvSpPr>
          <p:nvPr/>
        </p:nvSpPr>
        <p:spPr bwMode="auto">
          <a:xfrm>
            <a:off x="5943600" y="4876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6019800" y="4953000"/>
            <a:ext cx="2121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200)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019800" y="4343400"/>
            <a:ext cx="20938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100)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7" name="Line 10"/>
          <p:cNvSpPr>
            <a:spLocks noChangeShapeType="1"/>
          </p:cNvSpPr>
          <p:nvPr/>
        </p:nvSpPr>
        <p:spPr bwMode="auto">
          <a:xfrm>
            <a:off x="5943600" y="4267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8" name="Text Box 11"/>
          <p:cNvSpPr txBox="1">
            <a:spLocks noChangeArrowheads="1"/>
          </p:cNvSpPr>
          <p:nvPr/>
        </p:nvSpPr>
        <p:spPr bwMode="auto">
          <a:xfrm>
            <a:off x="6046788" y="3733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>
            <a:off x="5943600" y="3657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6019800" y="31242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(ebp)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>
            <a:off x="5943600" y="3048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2" name="Text Box 15"/>
          <p:cNvSpPr txBox="1">
            <a:spLocks noChangeArrowheads="1"/>
          </p:cNvSpPr>
          <p:nvPr/>
        </p:nvSpPr>
        <p:spPr bwMode="auto">
          <a:xfrm>
            <a:off x="4983163" y="3130550"/>
            <a:ext cx="655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ebp</a:t>
            </a:r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>
            <a:off x="5638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6400800" y="5699125"/>
            <a:ext cx="2127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观察形参</a:t>
            </a:r>
            <a:r>
              <a:rPr lang="en-US" altLang="zh-CN"/>
              <a:t>x</a:t>
            </a:r>
            <a:r>
              <a:rPr lang="zh-CN" altLang="en-US"/>
              <a:t>的位置</a:t>
            </a:r>
          </a:p>
        </p:txBody>
      </p:sp>
      <p:sp>
        <p:nvSpPr>
          <p:cNvPr id="10256" name="Line 19"/>
          <p:cNvSpPr>
            <a:spLocks noChangeShapeType="1"/>
          </p:cNvSpPr>
          <p:nvPr/>
        </p:nvSpPr>
        <p:spPr bwMode="auto">
          <a:xfrm>
            <a:off x="5943600" y="2514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5521325" y="25146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</a:p>
        </p:txBody>
      </p:sp>
      <p:sp>
        <p:nvSpPr>
          <p:cNvPr id="10258" name="Line 21"/>
          <p:cNvSpPr>
            <a:spLocks noChangeShapeType="1"/>
          </p:cNvSpPr>
          <p:nvPr/>
        </p:nvSpPr>
        <p:spPr bwMode="auto">
          <a:xfrm>
            <a:off x="5943600" y="1981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9" name="Text Box 22"/>
          <p:cNvSpPr txBox="1">
            <a:spLocks noChangeArrowheads="1"/>
          </p:cNvSpPr>
          <p:nvPr/>
        </p:nvSpPr>
        <p:spPr bwMode="auto">
          <a:xfrm>
            <a:off x="5486400" y="2057400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</a:p>
        </p:txBody>
      </p:sp>
      <p:sp>
        <p:nvSpPr>
          <p:cNvPr id="10260" name="Text Box 23"/>
          <p:cNvSpPr txBox="1">
            <a:spLocks noChangeArrowheads="1"/>
          </p:cNvSpPr>
          <p:nvPr/>
        </p:nvSpPr>
        <p:spPr bwMode="auto">
          <a:xfrm>
            <a:off x="5486400" y="15843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</a:p>
        </p:txBody>
      </p:sp>
      <p:sp>
        <p:nvSpPr>
          <p:cNvPr id="10261" name="Text Box 24"/>
          <p:cNvSpPr txBox="1">
            <a:spLocks noChangeArrowheads="1"/>
          </p:cNvSpPr>
          <p:nvPr/>
        </p:nvSpPr>
        <p:spPr bwMode="auto">
          <a:xfrm>
            <a:off x="5605463" y="432752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</a:p>
        </p:txBody>
      </p:sp>
      <p:sp>
        <p:nvSpPr>
          <p:cNvPr id="10262" name="Text Box 25"/>
          <p:cNvSpPr txBox="1">
            <a:spLocks noChangeArrowheads="1"/>
          </p:cNvSpPr>
          <p:nvPr/>
        </p:nvSpPr>
        <p:spPr bwMode="auto">
          <a:xfrm>
            <a:off x="5638800" y="49371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203831EB-92B7-453D-9023-27E51B66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5943600" y="1524000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Line 4"/>
          <p:cNvSpPr>
            <a:spLocks noChangeShapeType="1"/>
          </p:cNvSpPr>
          <p:nvPr/>
        </p:nvSpPr>
        <p:spPr bwMode="auto">
          <a:xfrm>
            <a:off x="5943600" y="4876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6019800" y="49530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019800" y="43434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>
            <a:off x="5943600" y="4267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6046788" y="3733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5943600" y="3657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6019800" y="31242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(ebp)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5943600" y="3048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4983163" y="3130550"/>
            <a:ext cx="655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ebp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>
            <a:off x="5638800" y="3352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5715000" y="5705475"/>
            <a:ext cx="248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观察局部变量的位置</a:t>
            </a:r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5943600" y="2514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5521325" y="25146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</a:p>
        </p:txBody>
      </p:sp>
      <p:sp>
        <p:nvSpPr>
          <p:cNvPr id="11281" name="Line 18"/>
          <p:cNvSpPr>
            <a:spLocks noChangeShapeType="1"/>
          </p:cNvSpPr>
          <p:nvPr/>
        </p:nvSpPr>
        <p:spPr bwMode="auto">
          <a:xfrm>
            <a:off x="5943600" y="1981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5486400" y="2057400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</a:p>
        </p:txBody>
      </p:sp>
      <p:sp>
        <p:nvSpPr>
          <p:cNvPr id="11283" name="Text Box 20"/>
          <p:cNvSpPr txBox="1">
            <a:spLocks noChangeArrowheads="1"/>
          </p:cNvSpPr>
          <p:nvPr/>
        </p:nvSpPr>
        <p:spPr bwMode="auto">
          <a:xfrm>
            <a:off x="5486400" y="15843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</a:p>
        </p:txBody>
      </p:sp>
      <p:sp>
        <p:nvSpPr>
          <p:cNvPr id="11284" name="Rectangle 21"/>
          <p:cNvSpPr>
            <a:spLocks noChangeArrowheads="1"/>
          </p:cNvSpPr>
          <p:nvPr/>
        </p:nvSpPr>
        <p:spPr bwMode="auto">
          <a:xfrm>
            <a:off x="457200" y="1422400"/>
            <a:ext cx="4648200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i="0" dirty="0"/>
              <a:t>5:        int </a:t>
            </a:r>
            <a:r>
              <a:rPr lang="en-US" altLang="zh-CN" i="0" dirty="0" err="1"/>
              <a:t>u,v,w</a:t>
            </a:r>
            <a:r>
              <a:rPr lang="en-US" altLang="zh-CN" i="0" dirty="0"/>
              <a:t>;</a:t>
            </a:r>
          </a:p>
          <a:p>
            <a:pPr>
              <a:lnSpc>
                <a:spcPct val="105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6:        u=x+10;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eax,dword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[ebp+8]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add       eax,0Ah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[ebp-4],</a:t>
            </a:r>
            <a:r>
              <a:rPr lang="en-US" altLang="zh-CN" i="0" dirty="0" err="1"/>
              <a:t>eax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7:        v=v+25;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ecx,dword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[ebp+0Ch]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add       ecx,19h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[ebp-8],</a:t>
            </a:r>
            <a:r>
              <a:rPr lang="en-US" altLang="zh-CN" i="0" dirty="0" err="1"/>
              <a:t>ecx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8:        w=</a:t>
            </a:r>
            <a:r>
              <a:rPr lang="en-US" altLang="zh-CN" i="0" dirty="0" err="1">
                <a:solidFill>
                  <a:srgbClr val="BD0FA8"/>
                </a:solidFill>
              </a:rPr>
              <a:t>u+v</a:t>
            </a:r>
            <a:r>
              <a:rPr lang="en-US" altLang="zh-CN" i="0" dirty="0">
                <a:solidFill>
                  <a:srgbClr val="BD0FA8"/>
                </a:solidFill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edx,dword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[ebp-4]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add       </a:t>
            </a:r>
            <a:r>
              <a:rPr lang="en-US" altLang="zh-CN" i="0" dirty="0" err="1"/>
              <a:t>edx,dword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[ebp-8]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[ebp-0Ch],</a:t>
            </a:r>
            <a:r>
              <a:rPr lang="en-US" altLang="zh-CN" i="0" dirty="0" err="1"/>
              <a:t>edx</a:t>
            </a:r>
            <a:endParaRPr lang="en-US" altLang="zh-CN" i="0" dirty="0"/>
          </a:p>
          <a:p>
            <a:pPr>
              <a:lnSpc>
                <a:spcPct val="105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9:        return w;</a:t>
            </a:r>
          </a:p>
          <a:p>
            <a:pPr>
              <a:lnSpc>
                <a:spcPct val="105000"/>
              </a:lnSpc>
            </a:pPr>
            <a:r>
              <a:rPr lang="en-US" altLang="zh-CN" i="0" dirty="0"/>
              <a:t>mov      </a:t>
            </a:r>
            <a:r>
              <a:rPr lang="en-US" altLang="zh-CN" i="0" dirty="0" err="1"/>
              <a:t>eax,dword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[ebp-0Ch]</a:t>
            </a:r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5605463" y="432752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</a:p>
        </p:txBody>
      </p:sp>
      <p:sp>
        <p:nvSpPr>
          <p:cNvPr id="11286" name="Text Box 23"/>
          <p:cNvSpPr txBox="1">
            <a:spLocks noChangeArrowheads="1"/>
          </p:cNvSpPr>
          <p:nvPr/>
        </p:nvSpPr>
        <p:spPr bwMode="auto">
          <a:xfrm>
            <a:off x="5638800" y="49371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41BFA64C-EDF9-4C73-AAE9-02789C46F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943600" y="1827292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5943600" y="51800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19800" y="5256292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19800" y="4646692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5943600" y="45704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046788" y="4037092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943600" y="39608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019800" y="3427492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(ebp) 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5943600" y="33512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983163" y="3433842"/>
            <a:ext cx="6607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ebp</a:t>
            </a:r>
            <a:endParaRPr lang="en-US" altLang="zh-CN" dirty="0">
              <a:solidFill>
                <a:srgbClr val="BD0FA8"/>
              </a:solidFill>
            </a:endParaRPr>
          </a:p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esp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5638800" y="365609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33400" y="5027692"/>
            <a:ext cx="575830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i="0" dirty="0">
                <a:solidFill>
                  <a:srgbClr val="BD0FA8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2400" i="0" dirty="0">
                <a:latin typeface="宋体" panose="02010600030101010101" pitchFamily="2" charset="-122"/>
              </a:rPr>
              <a:t>局部变量的作用域？</a:t>
            </a:r>
          </a:p>
          <a:p>
            <a:pPr eaLnBrk="1" hangingPunct="1"/>
            <a:r>
              <a:rPr lang="zh-CN" altLang="en-US" sz="2400" i="0" dirty="0">
                <a:latin typeface="宋体" panose="02010600030101010101" pitchFamily="2" charset="-122"/>
              </a:rPr>
              <a:t>      局部空间的释放？</a:t>
            </a:r>
          </a:p>
          <a:p>
            <a:pPr eaLnBrk="1" hangingPunct="1"/>
            <a:r>
              <a:rPr lang="zh-CN" altLang="en-US" sz="2400" i="0" dirty="0">
                <a:latin typeface="宋体" panose="02010600030101010101" pitchFamily="2" charset="-122"/>
              </a:rPr>
              <a:t>      函数如何的返回？</a:t>
            </a:r>
          </a:p>
          <a:p>
            <a:pPr eaLnBrk="1" hangingPunct="1"/>
            <a:r>
              <a:rPr lang="zh-CN" altLang="en-US" sz="2400" i="0" dirty="0">
                <a:latin typeface="宋体" panose="02010600030101010101" pitchFamily="2" charset="-122"/>
              </a:rPr>
              <a:t>      改变形参的值，对实参有影响吗？</a:t>
            </a:r>
          </a:p>
        </p:txBody>
      </p:sp>
      <p:sp>
        <p:nvSpPr>
          <p:cNvPr id="12302" name="Rectangle 14"/>
          <p:cNvSpPr>
            <a:spLocks noGrp="1" noChangeArrowheads="1"/>
          </p:cNvSpPr>
          <p:nvPr>
            <p:ph type="title"/>
          </p:nvPr>
        </p:nvSpPr>
        <p:spPr>
          <a:xfrm>
            <a:off x="3462019" y="1254203"/>
            <a:ext cx="3969543" cy="396876"/>
          </a:xfrm>
          <a:noFill/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函数调用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5943600" y="28178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521325" y="2817892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5943600" y="2284492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486400" y="2360692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5486400" y="1887617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57200" y="1827292"/>
            <a:ext cx="4525963" cy="31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9:        return w;</a:t>
            </a:r>
          </a:p>
          <a:p>
            <a:pPr>
              <a:lnSpc>
                <a:spcPct val="110000"/>
              </a:lnSpc>
            </a:pPr>
            <a:r>
              <a:rPr lang="en-US" altLang="zh-CN" i="0" dirty="0"/>
              <a:t>mov         </a:t>
            </a:r>
            <a:r>
              <a:rPr lang="en-US" altLang="zh-CN" i="0" dirty="0" err="1"/>
              <a:t>eax,dword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[ebp-0Ch]</a:t>
            </a:r>
          </a:p>
          <a:p>
            <a:pPr>
              <a:lnSpc>
                <a:spcPct val="110000"/>
              </a:lnSpc>
            </a:pPr>
            <a:r>
              <a:rPr lang="en-US" altLang="zh-CN" i="0" dirty="0"/>
              <a:t>10:   }</a:t>
            </a:r>
          </a:p>
          <a:p>
            <a:pPr>
              <a:lnSpc>
                <a:spcPct val="110000"/>
              </a:lnSpc>
            </a:pPr>
            <a:r>
              <a:rPr lang="en-US" altLang="zh-CN" i="0" dirty="0"/>
              <a:t>pop         </a:t>
            </a:r>
            <a:r>
              <a:rPr lang="en-US" altLang="zh-CN" i="0" dirty="0" err="1"/>
              <a:t>edi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/>
              <a:t>pop         </a:t>
            </a:r>
            <a:r>
              <a:rPr lang="en-US" altLang="zh-CN" i="0" dirty="0" err="1"/>
              <a:t>esi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/>
              <a:t>pop         </a:t>
            </a:r>
            <a:r>
              <a:rPr lang="en-US" altLang="zh-CN" i="0" dirty="0" err="1"/>
              <a:t>ebx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>
                <a:solidFill>
                  <a:srgbClr val="BD0FA8"/>
                </a:solidFill>
              </a:rPr>
              <a:t>mov        </a:t>
            </a:r>
            <a:r>
              <a:rPr lang="en-US" altLang="zh-CN" i="0" dirty="0" err="1">
                <a:solidFill>
                  <a:srgbClr val="BD0FA8"/>
                </a:solidFill>
              </a:rPr>
              <a:t>esp</a:t>
            </a:r>
            <a:r>
              <a:rPr lang="en-US" altLang="zh-CN" i="0" dirty="0">
                <a:solidFill>
                  <a:srgbClr val="BD0FA8"/>
                </a:solidFill>
              </a:rPr>
              <a:t>, </a:t>
            </a:r>
            <a:r>
              <a:rPr lang="en-US" altLang="zh-CN" i="0" dirty="0" err="1">
                <a:solidFill>
                  <a:srgbClr val="BD0FA8"/>
                </a:solidFill>
              </a:rPr>
              <a:t>ebp</a:t>
            </a:r>
            <a:endParaRPr lang="en-US" altLang="zh-CN" i="0" dirty="0">
              <a:solidFill>
                <a:srgbClr val="BD0FA8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i="0" dirty="0"/>
              <a:t>pop         </a:t>
            </a:r>
            <a:r>
              <a:rPr lang="en-US" altLang="zh-CN" i="0" dirty="0" err="1"/>
              <a:t>ebp</a:t>
            </a:r>
            <a:endParaRPr lang="en-US" altLang="zh-CN" i="0" dirty="0"/>
          </a:p>
          <a:p>
            <a:pPr>
              <a:lnSpc>
                <a:spcPct val="110000"/>
              </a:lnSpc>
            </a:pPr>
            <a:r>
              <a:rPr lang="en-US" altLang="zh-CN" i="0" dirty="0"/>
              <a:t>ret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5605463" y="4630817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638800" y="5240417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71CF1F89-E1D6-4E53-9B6E-DF33FA42F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943600" y="1524000"/>
            <a:ext cx="2819400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5943600" y="48768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19800" y="49530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19800" y="4343400"/>
            <a:ext cx="2640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100)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压栈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5943600" y="4267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046788" y="3733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943600" y="3657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019800" y="3124200"/>
            <a:ext cx="202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</a:rPr>
              <a:t>ebp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5943600" y="30480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815682" y="4312127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esp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5424954" y="4525962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5943600" y="25146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521325" y="2514600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u</a:t>
            </a:r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5943600" y="1981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29" name="Text Box 18"/>
          <p:cNvSpPr txBox="1">
            <a:spLocks noChangeArrowheads="1"/>
          </p:cNvSpPr>
          <p:nvPr/>
        </p:nvSpPr>
        <p:spPr bwMode="auto">
          <a:xfrm>
            <a:off x="5486400" y="2057400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v</a:t>
            </a:r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5486400" y="1584325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w</a:t>
            </a:r>
          </a:p>
        </p:txBody>
      </p:sp>
      <p:sp>
        <p:nvSpPr>
          <p:cNvPr id="13331" name="Rectangle 20"/>
          <p:cNvSpPr>
            <a:spLocks noChangeArrowheads="1"/>
          </p:cNvSpPr>
          <p:nvPr/>
        </p:nvSpPr>
        <p:spPr bwMode="auto">
          <a:xfrm>
            <a:off x="457200" y="1524000"/>
            <a:ext cx="4648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D0FA8"/>
                </a:solidFill>
              </a:rPr>
              <a:t>15:       int  sum=0;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mov        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[ebp-0Ch],0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BD0FA8"/>
                </a:solidFill>
              </a:rPr>
              <a:t>16:       sum=</a:t>
            </a:r>
            <a:r>
              <a:rPr lang="en-US" altLang="zh-CN" dirty="0" err="1">
                <a:solidFill>
                  <a:srgbClr val="BD0FA8"/>
                </a:solidFill>
              </a:rPr>
              <a:t>fadd</a:t>
            </a:r>
            <a:r>
              <a:rPr lang="en-US" altLang="zh-CN" dirty="0">
                <a:solidFill>
                  <a:srgbClr val="BD0FA8"/>
                </a:solidFill>
              </a:rPr>
              <a:t>(</a:t>
            </a:r>
            <a:r>
              <a:rPr lang="en-US" altLang="zh-CN" dirty="0" err="1">
                <a:solidFill>
                  <a:srgbClr val="BD0FA8"/>
                </a:solidFill>
              </a:rPr>
              <a:t>a,b</a:t>
            </a:r>
            <a:r>
              <a:rPr lang="en-US" altLang="zh-CN" dirty="0">
                <a:solidFill>
                  <a:srgbClr val="BD0FA8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mov        </a:t>
            </a:r>
            <a:r>
              <a:rPr lang="en-US" altLang="zh-CN" dirty="0" err="1"/>
              <a:t>eax,dword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[ebp-8]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push       </a:t>
            </a:r>
            <a:r>
              <a:rPr lang="en-US" altLang="zh-CN" dirty="0" err="1"/>
              <a:t>eax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mov        </a:t>
            </a:r>
            <a:r>
              <a:rPr lang="en-US" altLang="zh-CN" dirty="0" err="1"/>
              <a:t>ecx,dword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[ebp-4]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push       </a:t>
            </a:r>
            <a:r>
              <a:rPr lang="en-US" altLang="zh-CN" dirty="0" err="1"/>
              <a:t>ecx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call        @ILT+5(_fadd) 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add         esp,8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mov        </a:t>
            </a:r>
            <a:r>
              <a:rPr lang="en-US" altLang="zh-CN" dirty="0" err="1"/>
              <a:t>dword</a:t>
            </a:r>
            <a:r>
              <a:rPr lang="en-US" altLang="zh-CN" dirty="0"/>
              <a:t> </a:t>
            </a:r>
            <a:r>
              <a:rPr lang="en-US" altLang="zh-CN" dirty="0" err="1"/>
              <a:t>ptr</a:t>
            </a:r>
            <a:r>
              <a:rPr lang="en-US" altLang="zh-CN" dirty="0"/>
              <a:t> [ebp-0Ch],</a:t>
            </a:r>
            <a:r>
              <a:rPr lang="en-US" altLang="zh-CN" dirty="0" err="1"/>
              <a:t>eax</a:t>
            </a:r>
            <a:endParaRPr lang="en-US" altLang="zh-CN" dirty="0"/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5605463" y="4327525"/>
            <a:ext cx="338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x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5638800" y="493712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BD0FA8"/>
                </a:solidFill>
              </a:rPr>
              <a:t>y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54AB0E8B-CE7F-4566-A1BA-45A50F49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188" y="1628775"/>
            <a:ext cx="7129462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学习重点</a:t>
            </a: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  子程序调用、返回；</a:t>
            </a: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  主程序与子程序的参数传递</a:t>
            </a:r>
            <a:endParaRPr lang="zh-CN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0670B-8C71-4E4A-85E9-890457A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36" y="3789040"/>
            <a:ext cx="7129462" cy="220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学习难点</a:t>
            </a:r>
          </a:p>
          <a:p>
            <a:pPr>
              <a:spcBef>
                <a:spcPct val="30000"/>
              </a:spcBef>
            </a:pPr>
            <a:r>
              <a:rPr lang="en-US" altLang="zh-CN" sz="2800" b="1" i="0" dirty="0">
                <a:latin typeface="宋体" panose="02010600030101010101" pitchFamily="2" charset="-122"/>
              </a:rPr>
              <a:t>    CALL</a:t>
            </a:r>
            <a:r>
              <a:rPr lang="zh-CN" altLang="en-US" sz="2800" b="1" i="0" dirty="0">
                <a:latin typeface="宋体" panose="02010600030101010101" pitchFamily="2" charset="-122"/>
              </a:rPr>
              <a:t>与</a:t>
            </a:r>
            <a:r>
              <a:rPr lang="en-US" altLang="zh-CN" sz="2800" b="1" i="0" dirty="0">
                <a:latin typeface="宋体" panose="02010600030101010101" pitchFamily="2" charset="-122"/>
              </a:rPr>
              <a:t>RET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指令的执行过程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参数的传递、子程序对参数的访问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  局部变量的空间分配与回收</a:t>
            </a: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9A1B1604-17A6-41B8-A51C-B604FC09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0206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子程序设计</a:t>
            </a:r>
          </a:p>
        </p:txBody>
      </p:sp>
    </p:spTree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38250"/>
            <a:ext cx="8018463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DF61F0-C5EC-4C8D-AB04-E09D0F9E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26876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函数编译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代码优化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93725" y="2448223"/>
            <a:ext cx="715452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i="0" dirty="0">
                <a:latin typeface="宋体" panose="02010600030101010101" pitchFamily="2" charset="-122"/>
              </a:rPr>
              <a:t>Debug</a:t>
            </a:r>
            <a:r>
              <a:rPr lang="zh-CN" altLang="en-US" sz="2800" i="0" dirty="0">
                <a:latin typeface="宋体" panose="02010600030101010101" pitchFamily="2" charset="-122"/>
              </a:rPr>
              <a:t>版本调试中：</a:t>
            </a:r>
          </a:p>
          <a:p>
            <a:pPr eaLnBrk="1" hangingPunct="1"/>
            <a:r>
              <a:rPr lang="zh-CN" altLang="en-US" sz="2800" i="0" dirty="0">
                <a:latin typeface="宋体" panose="02010600030101010101" pitchFamily="2" charset="-122"/>
              </a:rPr>
              <a:t>在局部变量之上，留了 </a:t>
            </a:r>
            <a:r>
              <a:rPr lang="en-US" altLang="zh-CN" sz="2800" i="0" dirty="0">
                <a:latin typeface="宋体" panose="02010600030101010101" pitchFamily="2" charset="-122"/>
              </a:rPr>
              <a:t>40H</a:t>
            </a:r>
            <a:r>
              <a:rPr lang="zh-CN" altLang="en-US" sz="2800" i="0" dirty="0">
                <a:latin typeface="宋体" panose="02010600030101010101" pitchFamily="2" charset="-122"/>
              </a:rPr>
              <a:t>个字节的空间？</a:t>
            </a:r>
          </a:p>
          <a:p>
            <a:pPr eaLnBrk="1" hangingPunct="1"/>
            <a:r>
              <a:rPr lang="zh-CN" altLang="en-US" sz="2800" i="0" dirty="0">
                <a:latin typeface="宋体" panose="02010600030101010101" pitchFamily="2" charset="-122"/>
              </a:rPr>
              <a:t>局部变量的初始化值是多少？</a:t>
            </a:r>
          </a:p>
          <a:p>
            <a:pPr eaLnBrk="1" hangingPunct="1"/>
            <a:r>
              <a:rPr lang="zh-CN" altLang="en-US" sz="2800" i="0" dirty="0">
                <a:latin typeface="宋体" panose="02010600030101010101" pitchFamily="2" charset="-122"/>
              </a:rPr>
              <a:t>保护了未用的一些的寄存器？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611560" y="4472285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Release </a:t>
            </a:r>
            <a:r>
              <a:rPr lang="zh-CN" altLang="en-US" sz="2800" b="1" i="0" dirty="0">
                <a:latin typeface="宋体" panose="02010600030101010101" pitchFamily="2" charset="-122"/>
              </a:rPr>
              <a:t>版本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54820-85AB-473C-BF40-C2A865089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88759" y="2132856"/>
            <a:ext cx="2333631" cy="5170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函数编译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代码优化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477000" y="1295400"/>
            <a:ext cx="176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Release </a:t>
            </a:r>
            <a:r>
              <a:rPr lang="zh-CN" altLang="en-US"/>
              <a:t>版本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33400" y="1493211"/>
            <a:ext cx="58388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0" dirty="0"/>
              <a:t>:00401010    push 000000C8</a:t>
            </a:r>
          </a:p>
          <a:p>
            <a:r>
              <a:rPr lang="en-US" altLang="zh-CN" i="0" dirty="0"/>
              <a:t>:00401015    push 00000064</a:t>
            </a:r>
          </a:p>
          <a:p>
            <a:r>
              <a:rPr lang="en-US" altLang="zh-CN" i="0" dirty="0"/>
              <a:t>:00401017    </a:t>
            </a:r>
            <a:r>
              <a:rPr lang="en-US" altLang="zh-CN" i="0" dirty="0">
                <a:solidFill>
                  <a:srgbClr val="BD0FA8"/>
                </a:solidFill>
              </a:rPr>
              <a:t>call   00401000</a:t>
            </a:r>
          </a:p>
          <a:p>
            <a:r>
              <a:rPr lang="en-US" altLang="zh-CN" i="0" dirty="0"/>
              <a:t>:0040101C    push </a:t>
            </a:r>
            <a:r>
              <a:rPr lang="en-US" altLang="zh-CN" i="0" dirty="0" err="1"/>
              <a:t>eax</a:t>
            </a:r>
            <a:endParaRPr lang="en-US" altLang="zh-CN" i="0" dirty="0"/>
          </a:p>
          <a:p>
            <a:endParaRPr lang="en-US" altLang="zh-CN" i="0" dirty="0"/>
          </a:p>
          <a:p>
            <a:r>
              <a:rPr lang="en-US" altLang="zh-CN" i="0" dirty="0"/>
              <a:t>; Possible </a:t>
            </a:r>
            <a:r>
              <a:rPr lang="en-US" altLang="zh-CN" i="0" dirty="0" err="1"/>
              <a:t>StringData</a:t>
            </a:r>
            <a:r>
              <a:rPr lang="en-US" altLang="zh-CN" i="0" dirty="0"/>
              <a:t> Ref from Data Obj -&gt;"%d"</a:t>
            </a:r>
          </a:p>
          <a:p>
            <a:r>
              <a:rPr lang="en-US" altLang="zh-CN" i="0" dirty="0"/>
              <a:t>:0040101D   push 00407030</a:t>
            </a:r>
          </a:p>
          <a:p>
            <a:r>
              <a:rPr lang="en-US" altLang="zh-CN" i="0" dirty="0"/>
              <a:t>:00401022   call 00401030</a:t>
            </a:r>
          </a:p>
          <a:p>
            <a:r>
              <a:rPr lang="en-US" altLang="zh-CN" i="0" dirty="0"/>
              <a:t>:00401027   add </a:t>
            </a:r>
            <a:r>
              <a:rPr lang="en-US" altLang="zh-CN" i="0" dirty="0" err="1"/>
              <a:t>esp</a:t>
            </a:r>
            <a:r>
              <a:rPr lang="en-US" altLang="zh-CN" i="0" dirty="0"/>
              <a:t>, 00000010</a:t>
            </a:r>
          </a:p>
          <a:p>
            <a:r>
              <a:rPr lang="en-US" altLang="zh-CN" i="0" dirty="0"/>
              <a:t>:0040102A   </a:t>
            </a:r>
            <a:r>
              <a:rPr lang="en-US" altLang="zh-CN" i="0" dirty="0" err="1"/>
              <a:t>xor</a:t>
            </a:r>
            <a:r>
              <a:rPr lang="en-US" altLang="zh-CN" i="0" dirty="0"/>
              <a:t> </a:t>
            </a:r>
            <a:r>
              <a:rPr lang="en-US" altLang="zh-CN" i="0" dirty="0" err="1"/>
              <a:t>eax</a:t>
            </a:r>
            <a:r>
              <a:rPr lang="en-US" altLang="zh-CN" i="0" dirty="0"/>
              <a:t>, </a:t>
            </a:r>
            <a:r>
              <a:rPr lang="en-US" altLang="zh-CN" i="0" dirty="0" err="1"/>
              <a:t>eax</a:t>
            </a:r>
            <a:endParaRPr lang="en-US" altLang="zh-CN" i="0" dirty="0"/>
          </a:p>
          <a:p>
            <a:r>
              <a:rPr lang="en-US" altLang="zh-CN" i="0" dirty="0"/>
              <a:t>:0040102C   ret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33400" y="5181600"/>
            <a:ext cx="5622776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BD0FA8"/>
                </a:solidFill>
              </a:rPr>
              <a:t>:00401000</a:t>
            </a:r>
            <a:r>
              <a:rPr lang="en-US" altLang="zh-CN" i="0" dirty="0"/>
              <a:t>   mov </a:t>
            </a:r>
            <a:r>
              <a:rPr lang="en-US" altLang="zh-CN" i="0" dirty="0" err="1"/>
              <a:t>eax</a:t>
            </a:r>
            <a:r>
              <a:rPr lang="en-US" altLang="zh-CN" i="0" dirty="0"/>
              <a:t>,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[esp+08]</a:t>
            </a:r>
          </a:p>
          <a:p>
            <a:r>
              <a:rPr lang="en-US" altLang="zh-CN" i="0" dirty="0"/>
              <a:t>:00401004   mov </a:t>
            </a:r>
            <a:r>
              <a:rPr lang="en-US" altLang="zh-CN" i="0" dirty="0" err="1"/>
              <a:t>ecx</a:t>
            </a:r>
            <a:r>
              <a:rPr lang="en-US" altLang="zh-CN" i="0" dirty="0"/>
              <a:t>,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[esp+04]</a:t>
            </a:r>
          </a:p>
          <a:p>
            <a:r>
              <a:rPr lang="en-US" altLang="zh-CN" i="0" dirty="0"/>
              <a:t>:00401008   lea </a:t>
            </a:r>
            <a:r>
              <a:rPr lang="en-US" altLang="zh-CN" i="0" dirty="0" err="1"/>
              <a:t>eax</a:t>
            </a:r>
            <a:r>
              <a:rPr lang="en-US" altLang="zh-CN" i="0" dirty="0"/>
              <a:t>, </a:t>
            </a:r>
            <a:r>
              <a:rPr lang="en-US" altLang="zh-CN" i="0" dirty="0" err="1"/>
              <a:t>dword</a:t>
            </a:r>
            <a:r>
              <a:rPr lang="en-US" altLang="zh-CN" i="0" dirty="0"/>
              <a:t> </a:t>
            </a:r>
            <a:r>
              <a:rPr lang="en-US" altLang="zh-CN" i="0" dirty="0" err="1"/>
              <a:t>ptr</a:t>
            </a:r>
            <a:r>
              <a:rPr lang="en-US" altLang="zh-CN" i="0" dirty="0"/>
              <a:t> [ecx+eax+23]</a:t>
            </a:r>
          </a:p>
          <a:p>
            <a:r>
              <a:rPr lang="en-US" altLang="zh-CN" i="0" dirty="0"/>
              <a:t>:0040100C   ret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5EE476-BFF3-4218-BDF6-F542F4C8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8EDC86-83E9-479A-BECE-C665E4F6D886}"/>
              </a:ext>
            </a:extLst>
          </p:cNvPr>
          <p:cNvSpPr txBox="1"/>
          <p:nvPr/>
        </p:nvSpPr>
        <p:spPr>
          <a:xfrm>
            <a:off x="5955553" y="3406879"/>
            <a:ext cx="2880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1" i="0" dirty="0"/>
              <a:t>sum=fadd(a,b);</a:t>
            </a:r>
          </a:p>
          <a:p>
            <a:r>
              <a:rPr lang="pt-BR" altLang="zh-CN" b="1" i="0" dirty="0"/>
              <a:t> printf("%d\n",sum);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03B80D-A379-48B8-95BC-589E46DC17BE}"/>
              </a:ext>
            </a:extLst>
          </p:cNvPr>
          <p:cNvSpPr txBox="1"/>
          <p:nvPr/>
        </p:nvSpPr>
        <p:spPr>
          <a:xfrm>
            <a:off x="6084168" y="4293096"/>
            <a:ext cx="26848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CN" b="1" i="0" dirty="0"/>
              <a:t>int fadd(int x, int y)</a:t>
            </a:r>
          </a:p>
          <a:p>
            <a:r>
              <a:rPr lang="pl-PL" altLang="zh-CN" b="1" i="0" dirty="0"/>
              <a:t>{</a:t>
            </a:r>
            <a:r>
              <a:rPr lang="en-US" altLang="zh-CN" b="1" i="0" dirty="0"/>
              <a:t>  </a:t>
            </a:r>
            <a:r>
              <a:rPr lang="pl-PL" altLang="zh-CN" b="1" i="0" dirty="0"/>
              <a:t>int u,v,w;</a:t>
            </a:r>
          </a:p>
          <a:p>
            <a:r>
              <a:rPr lang="en-US" altLang="zh-CN" b="1" i="0" dirty="0"/>
              <a:t>    </a:t>
            </a:r>
            <a:r>
              <a:rPr lang="pl-PL" altLang="zh-CN" b="1" i="0" dirty="0"/>
              <a:t>u=x+10;</a:t>
            </a:r>
          </a:p>
          <a:p>
            <a:r>
              <a:rPr lang="en-US" altLang="zh-CN" b="1" i="0" dirty="0"/>
              <a:t>    </a:t>
            </a:r>
            <a:r>
              <a:rPr lang="pl-PL" altLang="zh-CN" b="1" i="0" dirty="0"/>
              <a:t>v=y+25;</a:t>
            </a:r>
          </a:p>
          <a:p>
            <a:r>
              <a:rPr lang="en-US" altLang="zh-CN" b="1" i="0" dirty="0"/>
              <a:t>    </a:t>
            </a:r>
            <a:r>
              <a:rPr lang="pl-PL" altLang="zh-CN" b="1" i="0" dirty="0"/>
              <a:t>w=u+v;</a:t>
            </a:r>
          </a:p>
          <a:p>
            <a:r>
              <a:rPr lang="en-US" altLang="zh-CN" b="1" i="0" dirty="0"/>
              <a:t>    </a:t>
            </a:r>
            <a:r>
              <a:rPr lang="pl-PL" altLang="zh-CN" b="1" i="0" dirty="0"/>
              <a:t>return w;</a:t>
            </a:r>
          </a:p>
          <a:p>
            <a:r>
              <a:rPr lang="pl-PL" altLang="zh-CN" b="1" i="0" dirty="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66" y="1538647"/>
            <a:ext cx="6696743" cy="646332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X64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平台下，编译的结果又有什么差别？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5EE476-BFF3-4218-BDF6-F542F4C8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44D368-0CB6-4418-AB81-95918A54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66" y="2924944"/>
            <a:ext cx="7531487" cy="1600282"/>
          </a:xfrm>
          <a:prstGeom prst="rect">
            <a:avLst/>
          </a:prstGeom>
        </p:spPr>
      </p:pic>
      <p:sp>
        <p:nvSpPr>
          <p:cNvPr id="11" name="Text Box 12">
            <a:extLst>
              <a:ext uri="{FF2B5EF4-FFF2-40B4-BE49-F238E27FC236}">
                <a16:creationId xmlns:a16="http://schemas.microsoft.com/office/drawing/2014/main" id="{24977526-F470-4A9D-AABB-806FA1B99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163" y="5157192"/>
            <a:ext cx="39084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i="0" dirty="0">
                <a:latin typeface="黑体" pitchFamily="2" charset="-122"/>
                <a:ea typeface="黑体" pitchFamily="2" charset="-122"/>
              </a:rPr>
              <a:t>参数传递的变化：</a:t>
            </a:r>
            <a:endParaRPr lang="en-US" altLang="zh-CN" sz="2400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400" i="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i="0" dirty="0">
                <a:latin typeface="黑体" pitchFamily="2" charset="-122"/>
                <a:ea typeface="黑体" pitchFamily="2" charset="-122"/>
              </a:rPr>
              <a:t>第一个参数  </a:t>
            </a:r>
            <a:r>
              <a:rPr lang="en-US" altLang="zh-CN" sz="2400" i="0" dirty="0">
                <a:latin typeface="黑体" pitchFamily="2" charset="-122"/>
                <a:ea typeface="黑体" pitchFamily="2" charset="-122"/>
              </a:rPr>
              <a:t>-&gt;   </a:t>
            </a:r>
            <a:r>
              <a:rPr lang="en-US" altLang="zh-CN" sz="2400" i="0" dirty="0" err="1">
                <a:latin typeface="黑体" pitchFamily="2" charset="-122"/>
                <a:ea typeface="黑体" pitchFamily="2" charset="-122"/>
              </a:rPr>
              <a:t>ecx</a:t>
            </a:r>
            <a:endParaRPr lang="en-US" altLang="zh-CN" sz="2400" i="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en-US" altLang="zh-CN" sz="2400" i="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400" i="0" dirty="0">
                <a:latin typeface="黑体" pitchFamily="2" charset="-122"/>
                <a:ea typeface="黑体" pitchFamily="2" charset="-122"/>
              </a:rPr>
              <a:t>第二个参数  </a:t>
            </a:r>
            <a:r>
              <a:rPr lang="en-US" altLang="zh-CN" sz="2400" i="0" dirty="0">
                <a:latin typeface="黑体" pitchFamily="2" charset="-122"/>
                <a:ea typeface="黑体" pitchFamily="2" charset="-122"/>
              </a:rPr>
              <a:t>-&gt;   </a:t>
            </a:r>
            <a:r>
              <a:rPr lang="en-US" altLang="zh-CN" sz="2400" i="0" dirty="0" err="1">
                <a:latin typeface="黑体" pitchFamily="2" charset="-122"/>
                <a:ea typeface="黑体" pitchFamily="2" charset="-122"/>
              </a:rPr>
              <a:t>edx</a:t>
            </a:r>
            <a:endParaRPr lang="zh-CN" altLang="en-US" sz="2400" i="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43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0B5EE476-BFF3-4218-BDF6-F542F4C8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B386C1-1B12-463F-9B60-EE53B51D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7" y="1189558"/>
            <a:ext cx="6385241" cy="265008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892F042-70CE-4F23-8D47-A4C2366BB7E8}"/>
              </a:ext>
            </a:extLst>
          </p:cNvPr>
          <p:cNvGrpSpPr/>
          <p:nvPr/>
        </p:nvGrpSpPr>
        <p:grpSpPr>
          <a:xfrm>
            <a:off x="159200" y="4184183"/>
            <a:ext cx="2972640" cy="2341161"/>
            <a:chOff x="6145" y="4122518"/>
            <a:chExt cx="2972640" cy="2341161"/>
          </a:xfrm>
        </p:grpSpPr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B28FC22E-9872-4723-87C2-BDB7CA558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714" y="4122518"/>
              <a:ext cx="1639071" cy="234116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7" name="Line 3">
              <a:extLst>
                <a:ext uri="{FF2B5EF4-FFF2-40B4-BE49-F238E27FC236}">
                  <a16:creationId xmlns:a16="http://schemas.microsoft.com/office/drawing/2014/main" id="{F9B99AD8-438F-480B-8BE5-F0E488A3B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9714" y="5854079"/>
              <a:ext cx="16390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4">
              <a:extLst>
                <a:ext uri="{FF2B5EF4-FFF2-40B4-BE49-F238E27FC236}">
                  <a16:creationId xmlns:a16="http://schemas.microsoft.com/office/drawing/2014/main" id="{1F2A7D74-B46A-44A5-982F-996412150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914" y="5930280"/>
              <a:ext cx="15440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(200)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9" name="Text Box 5">
              <a:extLst>
                <a:ext uri="{FF2B5EF4-FFF2-40B4-BE49-F238E27FC236}">
                  <a16:creationId xmlns:a16="http://schemas.microsoft.com/office/drawing/2014/main" id="{1CC50694-E442-46C6-B0FA-F8F6035B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914" y="5320680"/>
              <a:ext cx="15199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(100)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1358AB4A-FC95-497D-B2A7-C8CE0F03E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714" y="5239247"/>
              <a:ext cx="1639071" cy="21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3659E086-02CA-4344-9DEA-B9A85B215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2902" y="4711080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断点地址</a:t>
              </a:r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100F41F3-47E1-41EA-B7FA-27B0535E2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715" y="4634879"/>
              <a:ext cx="1620212" cy="106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11">
              <a:extLst>
                <a:ext uri="{FF2B5EF4-FFF2-40B4-BE49-F238E27FC236}">
                  <a16:creationId xmlns:a16="http://schemas.microsoft.com/office/drawing/2014/main" id="{57BB0F54-5871-44A3-97A5-0CA2D606A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28" y="4482480"/>
              <a:ext cx="5886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rsp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36" name="Line 12">
              <a:extLst>
                <a:ext uri="{FF2B5EF4-FFF2-40B4-BE49-F238E27FC236}">
                  <a16:creationId xmlns:a16="http://schemas.microsoft.com/office/drawing/2014/main" id="{83C4B633-1CB6-443E-8684-3A4EA4BB3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714" y="471108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Text Box 21">
              <a:extLst>
                <a:ext uri="{FF2B5EF4-FFF2-40B4-BE49-F238E27FC236}">
                  <a16:creationId xmlns:a16="http://schemas.microsoft.com/office/drawing/2014/main" id="{6F81F2B6-F067-427E-B076-228468836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577" y="5304805"/>
              <a:ext cx="3381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x</a:t>
              </a:r>
            </a:p>
          </p:txBody>
        </p:sp>
        <p:sp>
          <p:nvSpPr>
            <p:cNvPr id="40" name="Text Box 22">
              <a:extLst>
                <a:ext uri="{FF2B5EF4-FFF2-40B4-BE49-F238E27FC236}">
                  <a16:creationId xmlns:a16="http://schemas.microsoft.com/office/drawing/2014/main" id="{2F6A74D7-4698-4A63-A0E3-1F8990DA5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4914" y="5914405"/>
              <a:ext cx="330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y</a:t>
              </a:r>
            </a:p>
          </p:txBody>
        </p:sp>
        <p:sp>
          <p:nvSpPr>
            <p:cNvPr id="41" name="Text Box 11">
              <a:extLst>
                <a:ext uri="{FF2B5EF4-FFF2-40B4-BE49-F238E27FC236}">
                  <a16:creationId xmlns:a16="http://schemas.microsoft.com/office/drawing/2014/main" id="{E431F44E-5A53-4B47-8DAE-2B2190B03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5" y="5333146"/>
              <a:ext cx="9621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rsp+8</a:t>
              </a:r>
            </a:p>
          </p:txBody>
        </p:sp>
        <p:sp>
          <p:nvSpPr>
            <p:cNvPr id="42" name="Text Box 11">
              <a:extLst>
                <a:ext uri="{FF2B5EF4-FFF2-40B4-BE49-F238E27FC236}">
                  <a16:creationId xmlns:a16="http://schemas.microsoft.com/office/drawing/2014/main" id="{2272B76F-8213-43C3-86BA-C3913701E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7" y="5949280"/>
              <a:ext cx="11256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rsp+16</a:t>
              </a:r>
            </a:p>
          </p:txBody>
        </p:sp>
      </p:grpSp>
      <p:grpSp>
        <p:nvGrpSpPr>
          <p:cNvPr id="16384" name="组合 16383">
            <a:extLst>
              <a:ext uri="{FF2B5EF4-FFF2-40B4-BE49-F238E27FC236}">
                <a16:creationId xmlns:a16="http://schemas.microsoft.com/office/drawing/2014/main" id="{B1E5DD48-FDDD-42E9-990D-ED51468224D7}"/>
              </a:ext>
            </a:extLst>
          </p:cNvPr>
          <p:cNvGrpSpPr/>
          <p:nvPr/>
        </p:nvGrpSpPr>
        <p:grpSpPr>
          <a:xfrm>
            <a:off x="5858215" y="2348880"/>
            <a:ext cx="2746233" cy="3962400"/>
            <a:chOff x="5858215" y="2348880"/>
            <a:chExt cx="2746233" cy="396240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8AC99B8C-8943-4ABB-AEF0-46F86CD05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7755" y="2348880"/>
              <a:ext cx="1876693" cy="3962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C1BAF17D-EF78-4D2A-A13D-65CCEE709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7755" y="5701677"/>
              <a:ext cx="1876693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82BD81FF-5E45-48C6-886F-4EA424429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3955" y="5777880"/>
              <a:ext cx="15440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(200)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3A2C1F71-AE66-4EE7-8FC5-1711FB2A9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3955" y="5168280"/>
              <a:ext cx="15199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(100)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82BE7190-C94E-402E-B29E-13467D3BA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7755" y="5086846"/>
              <a:ext cx="1876693" cy="21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F7A6F297-51D7-4938-9DCA-CBC0B5288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0943" y="4558680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断点地址</a:t>
              </a: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535C7E57-DF36-41A3-8B72-9BBCAD930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7755" y="4482480"/>
              <a:ext cx="1876693" cy="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B9849D9B-CD38-4A5C-B671-D1A0BA626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3955" y="3949080"/>
              <a:ext cx="17219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原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dirty="0" err="1">
                  <a:latin typeface="楷体_GB2312" pitchFamily="49" charset="-122"/>
                  <a:ea typeface="楷体_GB2312" pitchFamily="49" charset="-122"/>
                </a:rPr>
                <a:t>rbp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) 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保护</a:t>
              </a:r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0F3686C4-1D95-462D-B48B-9A5471393E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7755" y="3865180"/>
              <a:ext cx="1876693" cy="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1C4F4A3B-55AA-463D-BFC8-74F2B6469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215" y="2629327"/>
              <a:ext cx="58862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rsp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6D6BE634-ABAE-4BA2-938B-0BE40151D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6838" y="2833022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E225C239-FFC9-43F8-9F41-F246DB29F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7755" y="3317453"/>
              <a:ext cx="1876693" cy="22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639D6FDA-76FA-4F35-BDE2-63E03541A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7755" y="2784053"/>
              <a:ext cx="1876693" cy="220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6FF5D266-403E-4A4C-97C5-93712797C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9618" y="5152405"/>
              <a:ext cx="33813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x</a:t>
              </a:r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BE953791-ABFD-4312-8494-D5F292510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955" y="5762005"/>
              <a:ext cx="3302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y</a:t>
              </a:r>
            </a:p>
          </p:txBody>
        </p:sp>
        <p:sp>
          <p:nvSpPr>
            <p:cNvPr id="43" name="Text Box 9">
              <a:extLst>
                <a:ext uri="{FF2B5EF4-FFF2-40B4-BE49-F238E27FC236}">
                  <a16:creationId xmlns:a16="http://schemas.microsoft.com/office/drawing/2014/main" id="{9D8DFA22-9D55-4781-88A4-13A833B97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7851" y="3402251"/>
              <a:ext cx="158280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原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dirty="0" err="1">
                  <a:latin typeface="楷体_GB2312" pitchFamily="49" charset="-122"/>
                  <a:ea typeface="楷体_GB2312" pitchFamily="49" charset="-122"/>
                </a:rPr>
                <a:t>rdi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) 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保护</a:t>
              </a:r>
            </a:p>
          </p:txBody>
        </p:sp>
        <p:sp>
          <p:nvSpPr>
            <p:cNvPr id="44" name="Text Box 9">
              <a:extLst>
                <a:ext uri="{FF2B5EF4-FFF2-40B4-BE49-F238E27FC236}">
                  <a16:creationId xmlns:a16="http://schemas.microsoft.com/office/drawing/2014/main" id="{7999C30A-A5A6-4B4B-93D6-525680EAB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4759" y="2861711"/>
              <a:ext cx="167225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再空出 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148h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5" name="Text Box 11">
            <a:extLst>
              <a:ext uri="{FF2B5EF4-FFF2-40B4-BE49-F238E27FC236}">
                <a16:creationId xmlns:a16="http://schemas.microsoft.com/office/drawing/2014/main" id="{C0FDABBB-AD46-4886-AA02-9D9B3355D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348" y="4149135"/>
            <a:ext cx="29049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0" dirty="0" err="1">
                <a:ea typeface="楷体_GB2312" pitchFamily="49" charset="-122"/>
              </a:rPr>
              <a:t>rbp</a:t>
            </a:r>
            <a:r>
              <a:rPr lang="en-US" altLang="zh-CN" i="0" dirty="0">
                <a:ea typeface="楷体_GB2312" pitchFamily="49" charset="-122"/>
              </a:rPr>
              <a:t> = rsp+20h</a:t>
            </a:r>
          </a:p>
          <a:p>
            <a:pPr eaLnBrk="1" hangingPunct="1"/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rbp+128h -&gt;</a:t>
            </a:r>
            <a:r>
              <a:rPr lang="zh-CN" altLang="en-US" i="0" dirty="0">
                <a:ea typeface="楷体_GB2312" pitchFamily="49" charset="-122"/>
              </a:rPr>
              <a:t>保护 </a:t>
            </a:r>
            <a:r>
              <a:rPr lang="en-US" altLang="zh-CN" i="0" dirty="0" err="1">
                <a:ea typeface="楷体_GB2312" pitchFamily="49" charset="-122"/>
              </a:rPr>
              <a:t>rdi</a:t>
            </a:r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rbp+130h -&gt;</a:t>
            </a:r>
            <a:r>
              <a:rPr lang="zh-CN" altLang="en-US" i="0" dirty="0">
                <a:ea typeface="楷体_GB2312" pitchFamily="49" charset="-122"/>
              </a:rPr>
              <a:t>保护 </a:t>
            </a:r>
            <a:r>
              <a:rPr lang="en-US" altLang="zh-CN" i="0" dirty="0" err="1">
                <a:ea typeface="楷体_GB2312" pitchFamily="49" charset="-122"/>
              </a:rPr>
              <a:t>rbp</a:t>
            </a:r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rbp+138h -&gt;</a:t>
            </a:r>
            <a:r>
              <a:rPr lang="zh-CN" altLang="en-US" i="0" dirty="0">
                <a:ea typeface="楷体_GB2312" pitchFamily="49" charset="-122"/>
              </a:rPr>
              <a:t>断点地址</a:t>
            </a:r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rbp+140h -&gt;a</a:t>
            </a:r>
            <a:r>
              <a:rPr lang="zh-CN" altLang="en-US" i="0" dirty="0">
                <a:ea typeface="楷体_GB2312" pitchFamily="49" charset="-122"/>
              </a:rPr>
              <a:t>的值</a:t>
            </a:r>
            <a:endParaRPr lang="en-US" altLang="zh-CN" i="0" dirty="0">
              <a:ea typeface="楷体_GB2312" pitchFamily="49" charset="-122"/>
            </a:endParaRPr>
          </a:p>
          <a:p>
            <a:pPr eaLnBrk="1" hangingPunct="1"/>
            <a:r>
              <a:rPr lang="en-US" altLang="zh-CN" i="0" dirty="0">
                <a:ea typeface="楷体_GB2312" pitchFamily="49" charset="-122"/>
              </a:rPr>
              <a:t>            </a:t>
            </a:r>
            <a:r>
              <a:rPr lang="zh-CN" altLang="en-US" i="0" dirty="0">
                <a:ea typeface="楷体_GB2312" pitchFamily="49" charset="-122"/>
              </a:rPr>
              <a:t>即 </a:t>
            </a:r>
            <a:r>
              <a:rPr lang="en-US" altLang="zh-CN" i="0" dirty="0">
                <a:ea typeface="楷体_GB2312" pitchFamily="49" charset="-122"/>
              </a:rPr>
              <a:t>x</a:t>
            </a:r>
            <a:r>
              <a:rPr lang="zh-CN" altLang="en-US" i="0" dirty="0">
                <a:ea typeface="楷体_GB2312" pitchFamily="49" charset="-122"/>
              </a:rPr>
              <a:t>的地址</a:t>
            </a:r>
            <a:r>
              <a:rPr lang="en-US" altLang="zh-CN" i="0" dirty="0">
                <a:ea typeface="楷体_GB2312" pitchFamily="49" charset="-122"/>
              </a:rPr>
              <a:t>    </a:t>
            </a:r>
            <a:r>
              <a:rPr lang="en-US" altLang="zh-CN" b="0" i="0" dirty="0">
                <a:solidFill>
                  <a:srgbClr val="BD0FA8"/>
                </a:solidFill>
              </a:rPr>
              <a:t> 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D73F2311-FAED-B1C3-FCE0-728AED905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531" y="1219273"/>
            <a:ext cx="48601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i="0" dirty="0">
                <a:latin typeface="黑体" pitchFamily="2" charset="-122"/>
                <a:ea typeface="黑体" pitchFamily="2" charset="-122"/>
              </a:rPr>
              <a:t>第一个参数：</a:t>
            </a:r>
            <a:r>
              <a:rPr lang="en-US" altLang="zh-CN" sz="1800" i="0" dirty="0" err="1">
                <a:latin typeface="黑体" pitchFamily="2" charset="-122"/>
                <a:ea typeface="黑体" pitchFamily="2" charset="-122"/>
              </a:rPr>
              <a:t>ecx</a:t>
            </a:r>
            <a:r>
              <a:rPr lang="en-US" altLang="zh-CN" sz="1800" i="0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1800" i="0" dirty="0">
                <a:latin typeface="黑体" pitchFamily="2" charset="-122"/>
                <a:ea typeface="黑体" pitchFamily="2" charset="-122"/>
              </a:rPr>
              <a:t>第二个参数：</a:t>
            </a:r>
            <a:r>
              <a:rPr lang="en-US" altLang="zh-CN" sz="1800" i="0" dirty="0" err="1">
                <a:latin typeface="黑体" pitchFamily="2" charset="-122"/>
                <a:ea typeface="黑体" pitchFamily="2" charset="-122"/>
              </a:rPr>
              <a:t>edx</a:t>
            </a:r>
            <a:endParaRPr lang="zh-CN" altLang="en-US" sz="1800" i="0" dirty="0"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3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0B5EE476-BFF3-4218-BDF6-F542F4C8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4280B6-03BF-4311-97CE-B355BDA2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219129"/>
            <a:ext cx="8460432" cy="141007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87CD50DF-054C-4923-9707-866E2335F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01" y="2789241"/>
            <a:ext cx="1876693" cy="396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2" name="Line 3">
            <a:extLst>
              <a:ext uri="{FF2B5EF4-FFF2-40B4-BE49-F238E27FC236}">
                <a16:creationId xmlns:a16="http://schemas.microsoft.com/office/drawing/2014/main" id="{9930A631-E357-430E-A66A-C1C2DF4F2B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1381" y="6317293"/>
            <a:ext cx="1876693" cy="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5D6FA519-E436-4318-8A95-75F2486D9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859" y="6311283"/>
            <a:ext cx="1544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(200)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184A80C2-2912-41CA-8232-7FD3A097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143" y="5936614"/>
            <a:ext cx="15199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(100)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A478BA8F-AE1A-410D-99FA-4A8B8A311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7801" y="5976783"/>
            <a:ext cx="1876693" cy="2110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E43D34EA-386A-49F1-A154-F7CDA1072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081" y="557667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断点地址</a:t>
            </a: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B5817D23-25CA-43E8-BFCD-004ABDDD3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7801" y="5568973"/>
            <a:ext cx="1876693" cy="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ED4F23C1-2F7F-4EA0-B4C6-D299B62E8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174" y="5139854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rbp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E725ADF5-9C91-4E26-861B-FB89AAFF8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1380" y="5077057"/>
            <a:ext cx="1876693" cy="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8E41E71A-ECAC-4C65-8A7F-72023A98C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70" y="2589186"/>
            <a:ext cx="5886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rsp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6D0E9442-619B-4BA2-829C-083E8FBFA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6581" y="2825427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6579F4C0-CDBD-4C1F-8478-FD1AA68C5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18049" y="4118318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7">
            <a:extLst>
              <a:ext uri="{FF2B5EF4-FFF2-40B4-BE49-F238E27FC236}">
                <a16:creationId xmlns:a16="http://schemas.microsoft.com/office/drawing/2014/main" id="{7DA996E3-43EE-4E7C-B1D1-9B7368C0DF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4718" y="3216101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82505F63-5622-4153-B3D1-FF9F96151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288" y="5904280"/>
            <a:ext cx="17139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BD0FA8"/>
                </a:solidFill>
              </a:rPr>
              <a:t>rbp+140h x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7075A14B-B6DA-4795-A46E-3FD9CFBB4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40398"/>
            <a:ext cx="17059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BD0FA8"/>
                </a:solidFill>
              </a:rPr>
              <a:t>rbp+148h y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964D548B-4DF7-4261-9782-6076B1A8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065" y="4642711"/>
            <a:ext cx="158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原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rdi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保护</a:t>
            </a:r>
          </a:p>
        </p:txBody>
      </p:sp>
      <p:sp>
        <p:nvSpPr>
          <p:cNvPr id="27" name="Text Box 9">
            <a:extLst>
              <a:ext uri="{FF2B5EF4-FFF2-40B4-BE49-F238E27FC236}">
                <a16:creationId xmlns:a16="http://schemas.microsoft.com/office/drawing/2014/main" id="{10D43445-3978-4F32-B879-E5498D3C8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722" y="3293759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5DE049D2-7D05-45A2-9312-744F254C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722" y="2822813"/>
            <a:ext cx="15135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再空出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20h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08AB8F1A-C40C-47DF-B007-289FBCD36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70" y="3100898"/>
            <a:ext cx="619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BD0FA8"/>
                </a:solidFill>
              </a:rPr>
              <a:t>rbp</a:t>
            </a:r>
            <a:endParaRPr lang="en-US" altLang="zh-CN" dirty="0">
              <a:solidFill>
                <a:srgbClr val="BD0FA8"/>
              </a:solidFill>
            </a:endParaRPr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9FD8A02B-C813-435D-A2FF-D7350F92D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1242" y="3284984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301044D9-F8FF-4638-A60B-65BB488F25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0884" y="3548997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64919694-0F4D-4B76-A75C-643CA93916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6416" y="3840126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491666E3-232D-497F-8DF3-ED1C34D383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1380" y="4599902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3851744B-0B3A-4065-BD0D-A20683090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86" y="3481211"/>
            <a:ext cx="13067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0" dirty="0">
                <a:solidFill>
                  <a:srgbClr val="BD0FA8"/>
                </a:solidFill>
              </a:rPr>
              <a:t>rbp+4  u</a:t>
            </a:r>
          </a:p>
        </p:txBody>
      </p:sp>
      <p:sp>
        <p:nvSpPr>
          <p:cNvPr id="35" name="Text Box 21">
            <a:extLst>
              <a:ext uri="{FF2B5EF4-FFF2-40B4-BE49-F238E27FC236}">
                <a16:creationId xmlns:a16="http://schemas.microsoft.com/office/drawing/2014/main" id="{753596A3-587C-41AC-98F2-6A0C609D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68" y="3792868"/>
            <a:ext cx="15440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0" dirty="0">
                <a:solidFill>
                  <a:srgbClr val="BD0FA8"/>
                </a:solidFill>
              </a:rPr>
              <a:t>rbp+24h v</a:t>
            </a: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C8DFC2C9-1E63-45AE-9DBA-7FF251D30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8" y="4054180"/>
            <a:ext cx="16225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i="0" dirty="0">
                <a:solidFill>
                  <a:srgbClr val="BD0FA8"/>
                </a:solidFill>
              </a:rPr>
              <a:t>rbp+44h w</a:t>
            </a: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6B774B89-7BC6-4691-896F-AAD0EDA7C7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9203" y="4343077"/>
            <a:ext cx="1876693" cy="220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72727C-8078-43EF-A929-36DDA625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349" y="3202523"/>
            <a:ext cx="4965283" cy="1251767"/>
          </a:xfrm>
          <a:prstGeom prst="rect">
            <a:avLst/>
          </a:prstGeom>
        </p:spPr>
      </p:pic>
      <p:pic>
        <p:nvPicPr>
          <p:cNvPr id="16385" name="图片 16384">
            <a:extLst>
              <a:ext uri="{FF2B5EF4-FFF2-40B4-BE49-F238E27FC236}">
                <a16:creationId xmlns:a16="http://schemas.microsoft.com/office/drawing/2014/main" id="{6FC0BF8F-2B10-4324-9E8F-6E96C70B9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862" y="4599902"/>
            <a:ext cx="4417785" cy="15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91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0B5EE476-BFF3-4218-BDF6-F542F4C8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DD4F50-0883-4545-B19E-C9A8479C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68760"/>
            <a:ext cx="5315223" cy="5232669"/>
          </a:xfrm>
          <a:prstGeom prst="rect">
            <a:avLst/>
          </a:prstGeom>
        </p:spPr>
      </p:pic>
      <p:sp>
        <p:nvSpPr>
          <p:cNvPr id="38" name="Rectangle 2">
            <a:extLst>
              <a:ext uri="{FF2B5EF4-FFF2-40B4-BE49-F238E27FC236}">
                <a16:creationId xmlns:a16="http://schemas.microsoft.com/office/drawing/2014/main" id="{137E86F6-F198-4161-A88D-7F7BD087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84168" y="2276872"/>
            <a:ext cx="2232248" cy="1870468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X64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平台下，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Release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版的编译结果</a:t>
            </a:r>
          </a:p>
        </p:txBody>
      </p:sp>
    </p:spTree>
    <p:extLst>
      <p:ext uri="{BB962C8B-B14F-4D97-AF65-F5344CB8AC3E}">
        <p14:creationId xmlns:p14="http://schemas.microsoft.com/office/powerpoint/2010/main" val="3166130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0B5EE476-BFF3-4218-BDF6-F542F4C8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37E86F6-F198-4161-A88D-7F7BD087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2280" y="3573016"/>
            <a:ext cx="1944216" cy="169719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Ubuntu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环境中调试版编译结果</a:t>
            </a:r>
            <a:b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参数在寄存器中</a:t>
            </a:r>
            <a:b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a</a:t>
            </a:r>
            <a:b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b</a:t>
            </a:r>
            <a:b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B793AC-BE12-B707-D60C-33294F65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6450816" cy="55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6A8006A-1818-4059-864E-298B71EF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5903609" cy="6381328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A09E2726-86DC-4140-8EB6-3A1059380198}"/>
              </a:ext>
            </a:extLst>
          </p:cNvPr>
          <p:cNvGrpSpPr/>
          <p:nvPr/>
        </p:nvGrpSpPr>
        <p:grpSpPr>
          <a:xfrm>
            <a:off x="6185168" y="1268760"/>
            <a:ext cx="2707312" cy="3962400"/>
            <a:chOff x="6185168" y="1543110"/>
            <a:chExt cx="2707312" cy="3962400"/>
          </a:xfrm>
        </p:grpSpPr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DA9F850D-8BF8-4F35-81B3-3E660F86D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787" y="1543110"/>
              <a:ext cx="1876693" cy="39624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">
              <a:extLst>
                <a:ext uri="{FF2B5EF4-FFF2-40B4-BE49-F238E27FC236}">
                  <a16:creationId xmlns:a16="http://schemas.microsoft.com/office/drawing/2014/main" id="{5DE0B494-FE6B-46C1-85E2-FACF6F34A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0964" y="4860924"/>
              <a:ext cx="1901516" cy="15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Text Box 4">
              <a:extLst>
                <a:ext uri="{FF2B5EF4-FFF2-40B4-BE49-F238E27FC236}">
                  <a16:creationId xmlns:a16="http://schemas.microsoft.com/office/drawing/2014/main" id="{BB30A394-E4B4-4177-AF65-7D65B9482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214" y="2040345"/>
              <a:ext cx="154401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(200)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1" name="Text Box 5">
              <a:extLst>
                <a:ext uri="{FF2B5EF4-FFF2-40B4-BE49-F238E27FC236}">
                  <a16:creationId xmlns:a16="http://schemas.microsoft.com/office/drawing/2014/main" id="{693C416C-7682-4A41-BBDD-FF5FDA807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4149" y="1609636"/>
              <a:ext cx="15199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的值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(100)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" name="Line 6">
              <a:extLst>
                <a:ext uri="{FF2B5EF4-FFF2-40B4-BE49-F238E27FC236}">
                  <a16:creationId xmlns:a16="http://schemas.microsoft.com/office/drawing/2014/main" id="{BB024E88-02CF-413E-8E1D-E98CD0F44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3976" y="4262718"/>
              <a:ext cx="1928504" cy="4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Text Box 7">
              <a:extLst>
                <a:ext uri="{FF2B5EF4-FFF2-40B4-BE49-F238E27FC236}">
                  <a16:creationId xmlns:a16="http://schemas.microsoft.com/office/drawing/2014/main" id="{637EA5D1-54C8-40EB-B4D2-BBBB9F46E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5455" y="4970865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断点地址</a:t>
              </a:r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D4C14CD1-3F9A-45E4-98FA-10B997BF1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0964" y="3634008"/>
              <a:ext cx="1901516" cy="23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619457DF-C82B-40DA-AFA1-6F8D3A9D6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107" y="4371945"/>
              <a:ext cx="10919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_GB2312" pitchFamily="49" charset="-122"/>
                  <a:ea typeface="楷体_GB2312" pitchFamily="49" charset="-122"/>
                </a:rPr>
                <a:t>原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dirty="0" err="1">
                  <a:latin typeface="楷体_GB2312" pitchFamily="49" charset="-122"/>
                  <a:ea typeface="楷体_GB2312" pitchFamily="49" charset="-122"/>
                </a:rPr>
                <a:t>rbp</a:t>
              </a:r>
              <a:r>
                <a:rPr lang="en-US" altLang="zh-CN" dirty="0">
                  <a:latin typeface="楷体_GB2312" pitchFamily="49" charset="-122"/>
                  <a:ea typeface="楷体_GB2312" pitchFamily="49" charset="-122"/>
                </a:rPr>
                <a:t>)</a:t>
              </a:r>
              <a:endParaRPr lang="zh-CN" altLang="en-US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16BC3798-EC3C-4C11-AAD4-BD54B5082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3061" y="3028890"/>
              <a:ext cx="1899419" cy="23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id="{89AD7EE3-5D91-47C6-9A9E-CA1C9AE58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5168" y="4077072"/>
              <a:ext cx="61908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rsp</a:t>
              </a:r>
              <a:endParaRPr lang="en-US" altLang="zh-CN" dirty="0">
                <a:solidFill>
                  <a:srgbClr val="BD0FA8"/>
                </a:solidFill>
              </a:endParaRPr>
            </a:p>
            <a:p>
              <a:pPr eaLnBrk="1" hangingPunct="1"/>
              <a:r>
                <a:rPr lang="en-US" altLang="zh-CN" dirty="0" err="1">
                  <a:solidFill>
                    <a:srgbClr val="BD0FA8"/>
                  </a:solidFill>
                </a:rPr>
                <a:t>rbp</a:t>
              </a:r>
              <a:endParaRPr lang="en-US" altLang="zh-CN" dirty="0">
                <a:solidFill>
                  <a:srgbClr val="BD0FA8"/>
                </a:solidFill>
              </a:endParaRPr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BA0FD4B2-DA75-4582-80EB-846DAF100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6164" y="4270975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AC9002E3-A1BA-4674-A27D-9AD9DE99A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0964" y="2514597"/>
              <a:ext cx="190151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 Box 16">
              <a:extLst>
                <a:ext uri="{FF2B5EF4-FFF2-40B4-BE49-F238E27FC236}">
                  <a16:creationId xmlns:a16="http://schemas.microsoft.com/office/drawing/2014/main" id="{A4CA48DE-5957-40E6-9316-5D31DFEF1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1701" y="2514600"/>
              <a:ext cx="3460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BD0FA8"/>
                  </a:solidFill>
                </a:rPr>
                <a:t>u</a:t>
              </a:r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53DC86BC-D83D-458A-92A6-DC14B9AEB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4156" y="1984435"/>
              <a:ext cx="1868323" cy="158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C8361B07-687D-4C32-99CE-EFAFE7314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776" y="2057400"/>
              <a:ext cx="3317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y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FA943525-1FF6-4BA2-80BE-C558BB556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6776" y="1584325"/>
              <a:ext cx="34015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x</a:t>
              </a:r>
            </a:p>
          </p:txBody>
        </p:sp>
        <p:sp>
          <p:nvSpPr>
            <p:cNvPr id="44" name="Text Box 22">
              <a:extLst>
                <a:ext uri="{FF2B5EF4-FFF2-40B4-BE49-F238E27FC236}">
                  <a16:creationId xmlns:a16="http://schemas.microsoft.com/office/drawing/2014/main" id="{A9C2E957-0161-444A-8BF9-083BB809C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6482" y="3673775"/>
              <a:ext cx="41229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w</a:t>
              </a:r>
            </a:p>
          </p:txBody>
        </p:sp>
        <p:sp>
          <p:nvSpPr>
            <p:cNvPr id="45" name="Text Box 22">
              <a:extLst>
                <a:ext uri="{FF2B5EF4-FFF2-40B4-BE49-F238E27FC236}">
                  <a16:creationId xmlns:a16="http://schemas.microsoft.com/office/drawing/2014/main" id="{F9A80BB6-3BB3-4C6E-B66A-BE7767715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16" y="3104133"/>
              <a:ext cx="33374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BD0FA8"/>
                  </a:solidFill>
                </a:rPr>
                <a:t>v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C1FC68B-B5E5-8689-FB17-D197E1E92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379" y="5414296"/>
            <a:ext cx="1944216" cy="1158327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</a:t>
            </a:r>
            <a:b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edi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a</a:t>
            </a:r>
            <a:b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esi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b 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56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B20E97-80B5-DE62-3EC7-F92B1CE1A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EDE1EB-0DB4-9139-292C-AD1E9A782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1700808"/>
            <a:ext cx="7776864" cy="792088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X86-64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b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通过寄存器最多传递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个整型（即整数 和指针）参数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A88216D3-68EE-72AE-8399-4B8E07F85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2424"/>
              </p:ext>
            </p:extLst>
          </p:nvPr>
        </p:nvGraphicFramePr>
        <p:xfrm>
          <a:off x="611560" y="3068960"/>
          <a:ext cx="7776865" cy="295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23">
                  <a:extLst>
                    <a:ext uri="{9D8B030D-6E8A-4147-A177-3AD203B41FA5}">
                      <a16:colId xmlns:a16="http://schemas.microsoft.com/office/drawing/2014/main" val="4053900260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3470897605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2538904693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1298181316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95729272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1709160108"/>
                    </a:ext>
                  </a:extLst>
                </a:gridCol>
                <a:gridCol w="1090407">
                  <a:extLst>
                    <a:ext uri="{9D8B030D-6E8A-4147-A177-3AD203B41FA5}">
                      <a16:colId xmlns:a16="http://schemas.microsoft.com/office/drawing/2014/main" val="2684183776"/>
                    </a:ext>
                  </a:extLst>
                </a:gridCol>
              </a:tblGrid>
              <a:tr h="492055">
                <a:tc rowSpan="2">
                  <a:txBody>
                    <a:bodyPr/>
                    <a:lstStyle/>
                    <a:p>
                      <a:r>
                        <a:rPr lang="zh-CN" altLang="en-US" sz="2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操作数大小</a:t>
                      </a:r>
                      <a:r>
                        <a:rPr lang="en-US" altLang="zh-CN" sz="2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(</a:t>
                      </a:r>
                      <a:r>
                        <a:rPr lang="zh-CN" altLang="en-US" sz="2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位</a:t>
                      </a:r>
                      <a:r>
                        <a:rPr lang="en-US" altLang="zh-CN" sz="2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参数数量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59556"/>
                  </a:ext>
                </a:extLst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63323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22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rdi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22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rsi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22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rdx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22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rcx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%r8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%r9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45061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22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edi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22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esi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22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edx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22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ecx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%r8d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%r9d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882016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%di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22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%dx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%cx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%r8w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%r9w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31985"/>
                  </a:ext>
                </a:extLst>
              </a:tr>
              <a:tr h="4920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22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dil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2200" b="1" kern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sil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%dl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%cl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%r8b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200" b="1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%r9b</a:t>
                      </a:r>
                      <a:endParaRPr lang="zh-CN" altLang="en-US" sz="2200" b="1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48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84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5" name="Rectangle 14"/>
          <p:cNvSpPr>
            <a:spLocks noChangeArrowheads="1"/>
          </p:cNvSpPr>
          <p:nvPr/>
        </p:nvSpPr>
        <p:spPr bwMode="auto">
          <a:xfrm>
            <a:off x="2483768" y="3105834"/>
            <a:ext cx="3647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8.1 </a:t>
            </a:r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子程序的概念</a:t>
            </a:r>
          </a:p>
        </p:txBody>
      </p:sp>
    </p:spTree>
  </p:cSld>
  <p:clrMapOvr>
    <a:masterClrMapping/>
  </p:clrMapOvr>
  <p:transition>
    <p:zoom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0B5EE476-BFF3-4218-BDF6-F542F4C8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1E7BD1F-B6CF-472D-B2C1-9FD5100D0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32" y="1556792"/>
            <a:ext cx="7794699" cy="257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同一个程序，在不同的开发环境中，在不同的编译开关设置下，编译的结果是不同的！</a:t>
            </a:r>
            <a:endParaRPr lang="en-US" altLang="zh-CN" sz="2800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i="0" dirty="0">
                <a:latin typeface="宋体" panose="02010600030101010101" pitchFamily="2" charset="-122"/>
              </a:rPr>
              <a:t>变量和参数的空间分配也是可以变化的！</a:t>
            </a:r>
            <a:endParaRPr lang="en-US" altLang="zh-CN" sz="2800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i="0" dirty="0">
                <a:latin typeface="宋体" panose="02010600030101010101" pitchFamily="2" charset="-122"/>
              </a:rPr>
              <a:t>CALL</a:t>
            </a:r>
            <a:r>
              <a:rPr lang="zh-CN" altLang="en-US" sz="2800" i="0" dirty="0">
                <a:latin typeface="宋体" panose="02010600030101010101" pitchFamily="2" charset="-122"/>
              </a:rPr>
              <a:t>、</a:t>
            </a:r>
            <a:r>
              <a:rPr lang="en-US" altLang="zh-CN" sz="2800" i="0" dirty="0">
                <a:latin typeface="宋体" panose="02010600030101010101" pitchFamily="2" charset="-122"/>
              </a:rPr>
              <a:t>RET </a:t>
            </a:r>
            <a:r>
              <a:rPr lang="zh-CN" altLang="en-US" sz="2800" i="0" dirty="0">
                <a:latin typeface="宋体" panose="02010600030101010101" pitchFamily="2" charset="-122"/>
              </a:rPr>
              <a:t>的执行过程是不变的！</a:t>
            </a:r>
          </a:p>
        </p:txBody>
      </p:sp>
    </p:spTree>
    <p:extLst>
      <p:ext uri="{BB962C8B-B14F-4D97-AF65-F5344CB8AC3E}">
        <p14:creationId xmlns:p14="http://schemas.microsoft.com/office/powerpoint/2010/main" val="1918390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11188" y="1557338"/>
            <a:ext cx="39164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使用递归子程序 求 </a:t>
            </a: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N!  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837234" y="2198046"/>
            <a:ext cx="457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i="0" dirty="0"/>
              <a:t>#include &lt;</a:t>
            </a:r>
            <a:r>
              <a:rPr lang="en-US" altLang="zh-CN" sz="2400" i="0" dirty="0" err="1"/>
              <a:t>stdio.h</a:t>
            </a:r>
            <a:r>
              <a:rPr lang="en-US" altLang="zh-CN" sz="2400" i="0" dirty="0"/>
              <a:t>&gt;</a:t>
            </a:r>
          </a:p>
          <a:p>
            <a:endParaRPr lang="en-US" altLang="zh-CN" sz="2400" i="0" dirty="0"/>
          </a:p>
          <a:p>
            <a:r>
              <a:rPr lang="en-US" altLang="zh-CN" sz="2400" i="0" dirty="0"/>
              <a:t>int f(int x)</a:t>
            </a:r>
          </a:p>
          <a:p>
            <a:r>
              <a:rPr lang="en-US" altLang="zh-CN" sz="2400" i="0" dirty="0"/>
              <a:t>{</a:t>
            </a:r>
          </a:p>
          <a:p>
            <a:r>
              <a:rPr lang="en-US" altLang="zh-CN" sz="2400" i="0" dirty="0"/>
              <a:t>    if (x==1)  return 1;</a:t>
            </a:r>
          </a:p>
          <a:p>
            <a:r>
              <a:rPr lang="en-US" altLang="zh-CN" sz="2400" i="0" dirty="0"/>
              <a:t>    return  x*f(x-1);</a:t>
            </a:r>
          </a:p>
          <a:p>
            <a:r>
              <a:rPr lang="en-US" altLang="zh-CN" sz="2400" i="0" dirty="0"/>
              <a:t>}</a:t>
            </a:r>
          </a:p>
          <a:p>
            <a:endParaRPr lang="en-US" altLang="zh-CN" sz="2400" i="0" dirty="0"/>
          </a:p>
          <a:p>
            <a:r>
              <a:rPr lang="en-US" altLang="zh-CN" sz="2400" i="0" dirty="0"/>
              <a:t>void main()</a:t>
            </a:r>
          </a:p>
          <a:p>
            <a:r>
              <a:rPr lang="en-US" altLang="zh-CN" sz="2400" i="0" dirty="0"/>
              <a:t>{</a:t>
            </a:r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("%d\</a:t>
            </a:r>
            <a:r>
              <a:rPr lang="en-US" altLang="zh-CN" sz="2400" i="0" dirty="0" err="1"/>
              <a:t>n",f</a:t>
            </a:r>
            <a:r>
              <a:rPr lang="en-US" altLang="zh-CN" sz="2400" i="0" dirty="0"/>
              <a:t>(5));</a:t>
            </a:r>
          </a:p>
          <a:p>
            <a:r>
              <a:rPr lang="en-US" altLang="zh-CN" sz="2400" i="0" dirty="0"/>
              <a:t>}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5415172" y="1282837"/>
            <a:ext cx="2664296" cy="51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递归函数调用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0658324-DCCA-4987-B9C5-82C9C6E67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468313" y="1557338"/>
            <a:ext cx="20154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递归函数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调用的理解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260475" y="3787775"/>
            <a:ext cx="1079500" cy="2520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i="1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4787900" y="1196975"/>
            <a:ext cx="39608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int f(int x)</a:t>
            </a:r>
          </a:p>
          <a:p>
            <a:r>
              <a:rPr lang="en-US" altLang="zh-CN" sz="2400"/>
              <a:t>{</a:t>
            </a:r>
          </a:p>
          <a:p>
            <a:r>
              <a:rPr lang="en-US" altLang="zh-CN" sz="2400"/>
              <a:t>    if (x==1)  return 1;</a:t>
            </a:r>
          </a:p>
          <a:p>
            <a:r>
              <a:rPr lang="en-US" altLang="zh-CN" sz="2400"/>
              <a:t>    return  x*f(x-1);</a:t>
            </a:r>
          </a:p>
          <a:p>
            <a:r>
              <a:rPr lang="en-US" altLang="zh-CN" sz="2400"/>
              <a:t>}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044575" y="3211513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f(3),x=3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1763713" y="385921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776" name="Group 8"/>
          <p:cNvGrpSpPr>
            <a:grpSpLocks/>
          </p:cNvGrpSpPr>
          <p:nvPr/>
        </p:nvGrpSpPr>
        <p:grpSpPr bwMode="auto">
          <a:xfrm>
            <a:off x="3203575" y="3213100"/>
            <a:ext cx="1492250" cy="3095625"/>
            <a:chOff x="2018" y="2024"/>
            <a:chExt cx="940" cy="1950"/>
          </a:xfrm>
        </p:grpSpPr>
        <p:sp>
          <p:nvSpPr>
            <p:cNvPr id="19476" name="Rectangle 9"/>
            <p:cNvSpPr>
              <a:spLocks noChangeArrowheads="1"/>
            </p:cNvSpPr>
            <p:nvPr/>
          </p:nvSpPr>
          <p:spPr bwMode="auto">
            <a:xfrm>
              <a:off x="2138" y="2386"/>
              <a:ext cx="680" cy="15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 i="1"/>
            </a:p>
          </p:txBody>
        </p:sp>
        <p:sp>
          <p:nvSpPr>
            <p:cNvPr id="19477" name="Text Box 10"/>
            <p:cNvSpPr txBox="1">
              <a:spLocks noChangeArrowheads="1"/>
            </p:cNvSpPr>
            <p:nvPr/>
          </p:nvSpPr>
          <p:spPr bwMode="auto">
            <a:xfrm>
              <a:off x="2018" y="2024"/>
              <a:ext cx="9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f(2),x=2</a:t>
              </a:r>
            </a:p>
          </p:txBody>
        </p:sp>
      </p:grp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852863" y="3860800"/>
            <a:ext cx="0" cy="10080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5527675" y="3787775"/>
            <a:ext cx="1079500" cy="2520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 i="1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311775" y="3211513"/>
            <a:ext cx="149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/>
              <a:t>f(1),x=1</a:t>
            </a: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6030913" y="385921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1763713" y="3789363"/>
            <a:ext cx="1512887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3924300" y="3789363"/>
            <a:ext cx="1512888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 flipV="1">
            <a:off x="3924300" y="5013325"/>
            <a:ext cx="20875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3852863" y="508476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1763713" y="5084763"/>
            <a:ext cx="0" cy="10080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 flipV="1">
            <a:off x="1836738" y="5013325"/>
            <a:ext cx="194310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 flipV="1">
            <a:off x="539750" y="5084763"/>
            <a:ext cx="1223963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2B6A06FE-1BE6-437F-9D65-C51E82AA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/>
      <p:bldP spid="32775" grpId="0" animBg="1"/>
      <p:bldP spid="32779" grpId="0" animBg="1"/>
      <p:bldP spid="32780" grpId="0" animBg="1"/>
      <p:bldP spid="32781" grpId="0"/>
      <p:bldP spid="32782" grpId="0" animBg="1"/>
      <p:bldP spid="32783" grpId="0" animBg="1"/>
      <p:bldP spid="32784" grpId="0" animBg="1"/>
      <p:bldP spid="32785" grpId="0" animBg="1"/>
      <p:bldP spid="32786" grpId="0" animBg="1"/>
      <p:bldP spid="32787" grpId="0" animBg="1"/>
      <p:bldP spid="32788" grpId="0" animBg="1"/>
      <p:bldP spid="3278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684213" y="1557338"/>
            <a:ext cx="7559675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:00401000     push esi</a:t>
            </a:r>
          </a:p>
          <a:p>
            <a:r>
              <a:rPr lang="en-US" altLang="zh-CN"/>
              <a:t>:00401001     mov esi, dword ptr [esp+08]</a:t>
            </a:r>
          </a:p>
          <a:p>
            <a:r>
              <a:rPr lang="en-US" altLang="zh-CN"/>
              <a:t>:00401005     cmp esi, 00000001</a:t>
            </a:r>
          </a:p>
          <a:p>
            <a:r>
              <a:rPr lang="en-US" altLang="zh-CN"/>
              <a:t>:00401008     jne 0040100E</a:t>
            </a:r>
          </a:p>
          <a:p>
            <a:r>
              <a:rPr lang="en-US" altLang="zh-CN"/>
              <a:t>:0040100A     mov eax, esi</a:t>
            </a:r>
          </a:p>
          <a:p>
            <a:r>
              <a:rPr lang="en-US" altLang="zh-CN"/>
              <a:t>:0040100C     pop esi</a:t>
            </a:r>
          </a:p>
          <a:p>
            <a:r>
              <a:rPr lang="en-US" altLang="zh-CN"/>
              <a:t>:0040100D     ret</a:t>
            </a:r>
          </a:p>
          <a:p>
            <a:endParaRPr lang="en-US" altLang="zh-CN"/>
          </a:p>
          <a:p>
            <a:r>
              <a:rPr lang="en-US" altLang="zh-CN"/>
              <a:t>:0040100E      lea eax, dword ptr [esi-01]</a:t>
            </a:r>
          </a:p>
          <a:p>
            <a:r>
              <a:rPr lang="en-US" altLang="zh-CN"/>
              <a:t>:00401011      push eax</a:t>
            </a:r>
          </a:p>
          <a:p>
            <a:r>
              <a:rPr lang="en-US" altLang="zh-CN"/>
              <a:t>:00401012      call 00401000</a:t>
            </a:r>
          </a:p>
          <a:p>
            <a:r>
              <a:rPr lang="en-US" altLang="zh-CN"/>
              <a:t>:00401017      imul eax, esi</a:t>
            </a:r>
          </a:p>
          <a:p>
            <a:r>
              <a:rPr lang="en-US" altLang="zh-CN"/>
              <a:t>:0040101A      add esp, 00000004</a:t>
            </a:r>
          </a:p>
          <a:p>
            <a:r>
              <a:rPr lang="en-US" altLang="zh-CN"/>
              <a:t>:0040101D      pop esi</a:t>
            </a:r>
          </a:p>
          <a:p>
            <a:r>
              <a:rPr lang="en-US" altLang="zh-CN"/>
              <a:t>:0040101E       ret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6156325" y="5711825"/>
            <a:ext cx="196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求阶乘的子程序</a:t>
            </a:r>
          </a:p>
          <a:p>
            <a:pPr eaLnBrk="1" hangingPunct="1"/>
            <a:r>
              <a:rPr lang="en-US" altLang="zh-CN"/>
              <a:t>Release </a:t>
            </a:r>
            <a:r>
              <a:rPr lang="zh-CN" altLang="en-US"/>
              <a:t>版本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796424-AD75-4521-B3B7-CD5AE5DE4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491" y="1297782"/>
            <a:ext cx="2664296" cy="51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递归函数调用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7C678B7-47A1-43BC-B4B3-7BE6750B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29" y="1508453"/>
            <a:ext cx="1984095" cy="47816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</a:p>
        </p:txBody>
      </p:sp>
      <p:sp>
        <p:nvSpPr>
          <p:cNvPr id="20483" name="Text Box 6"/>
          <p:cNvSpPr txBox="1">
            <a:spLocks noChangeArrowheads="1"/>
          </p:cNvSpPr>
          <p:nvPr/>
        </p:nvSpPr>
        <p:spPr bwMode="auto">
          <a:xfrm>
            <a:off x="692797" y="2000098"/>
            <a:ext cx="735845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0" i="0" dirty="0">
                <a:latin typeface="宋体" panose="02010600030101010101" pitchFamily="2" charset="-122"/>
              </a:rPr>
              <a:t>C</a:t>
            </a:r>
            <a:r>
              <a:rPr lang="zh-CN" altLang="en-US" sz="2800" b="0" i="0" dirty="0">
                <a:latin typeface="宋体" panose="02010600030101010101" pitchFamily="2" charset="-122"/>
              </a:rPr>
              <a:t>程序调用中，传递的入口参数，所占用的存储空间何时释放？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81038" y="3152184"/>
            <a:ext cx="74723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i="0" dirty="0">
                <a:latin typeface="宋体" panose="02010600030101010101" pitchFamily="2" charset="-122"/>
              </a:rPr>
              <a:t>是在子程序中，用 </a:t>
            </a:r>
            <a:r>
              <a:rPr lang="en-US" altLang="zh-CN" sz="2800" i="0" dirty="0">
                <a:latin typeface="宋体" panose="02010600030101010101" pitchFamily="2" charset="-122"/>
              </a:rPr>
              <a:t>RET  N   </a:t>
            </a:r>
            <a:r>
              <a:rPr lang="zh-CN" altLang="en-US" sz="2800" i="0" dirty="0">
                <a:latin typeface="宋体" panose="02010600030101010101" pitchFamily="2" charset="-122"/>
              </a:rPr>
              <a:t>好？</a:t>
            </a:r>
          </a:p>
          <a:p>
            <a:r>
              <a:rPr lang="zh-CN" altLang="en-US" sz="2800" i="0" dirty="0">
                <a:latin typeface="宋体" panose="02010600030101010101" pitchFamily="2" charset="-122"/>
              </a:rPr>
              <a:t>还是回到主程序后，修改 </a:t>
            </a:r>
            <a:r>
              <a:rPr lang="en-US" altLang="zh-CN" sz="2800" i="0" dirty="0">
                <a:latin typeface="宋体" panose="02010600030101010101" pitchFamily="2" charset="-122"/>
              </a:rPr>
              <a:t>ESP</a:t>
            </a:r>
            <a:r>
              <a:rPr lang="zh-CN" altLang="en-US" sz="2800" i="0" dirty="0">
                <a:latin typeface="宋体" panose="02010600030101010101" pitchFamily="2" charset="-122"/>
              </a:rPr>
              <a:t>，使之指向入口参数之下为好？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85800" y="4994012"/>
            <a:ext cx="7007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i="0">
                <a:latin typeface="宋体" panose="02010600030101010101" pitchFamily="2" charset="-122"/>
              </a:rPr>
              <a:t>如何实现参数个数不定的函数（</a:t>
            </a:r>
            <a:r>
              <a:rPr lang="en-US" altLang="zh-CN" sz="2800" i="0">
                <a:latin typeface="宋体" panose="02010600030101010101" pitchFamily="2" charset="-122"/>
              </a:rPr>
              <a:t>printf</a:t>
            </a:r>
            <a:r>
              <a:rPr lang="zh-CN" altLang="en-US" sz="2800" i="0">
                <a:latin typeface="宋体" panose="02010600030101010101" pitchFamily="2" charset="-122"/>
              </a:rPr>
              <a:t>）？</a:t>
            </a:r>
            <a:endParaRPr kumimoji="0" lang="zh-CN" altLang="en-US" sz="2800" i="0">
              <a:latin typeface="宋体" panose="02010600030101010101" pitchFamily="2" charset="-122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F6CCE38-4477-4637-887E-D1F5C8D27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0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600547"/>
            <a:ext cx="4206875" cy="451644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精雕细琢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程序优化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3568" y="2564904"/>
            <a:ext cx="58326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 err="1">
                <a:latin typeface="宋体" panose="02010600030101010101" pitchFamily="2" charset="-122"/>
              </a:rPr>
              <a:t>strcpy</a:t>
            </a:r>
            <a:r>
              <a:rPr lang="zh-CN" altLang="en-US" sz="2400" i="0" dirty="0">
                <a:latin typeface="宋体" panose="02010600030101010101" pitchFamily="2" charset="-122"/>
              </a:rPr>
              <a:t>的函数实现，看汇编代码</a:t>
            </a:r>
          </a:p>
        </p:txBody>
      </p:sp>
      <p:sp>
        <p:nvSpPr>
          <p:cNvPr id="21508" name="Text Box 7"/>
          <p:cNvSpPr txBox="1">
            <a:spLocks noChangeArrowheads="1"/>
          </p:cNvSpPr>
          <p:nvPr/>
        </p:nvSpPr>
        <p:spPr bwMode="auto">
          <a:xfrm>
            <a:off x="800893" y="3284984"/>
            <a:ext cx="7803555" cy="269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一次传送一个字节吗？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物理上，实现一个双字（位于不同位置）的传送的速度相同吗？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i="0" dirty="0">
                <a:latin typeface="宋体" panose="02010600030101010101" pitchFamily="2" charset="-122"/>
              </a:rPr>
              <a:t>  例如，从（</a:t>
            </a:r>
            <a:r>
              <a:rPr lang="en-US" altLang="zh-CN" sz="2400" i="0" dirty="0">
                <a:latin typeface="宋体" panose="02010600030101010101" pitchFamily="2" charset="-122"/>
              </a:rPr>
              <a:t>1000H), (1001H)</a:t>
            </a:r>
            <a:r>
              <a:rPr lang="zh-CN" altLang="en-US" sz="2400" i="0" dirty="0">
                <a:latin typeface="宋体" panose="02010600030101010101" pitchFamily="2" charset="-122"/>
              </a:rPr>
              <a:t>分别取出一个双字送</a:t>
            </a:r>
            <a:r>
              <a:rPr lang="en-US" altLang="zh-CN" sz="2400" i="0" dirty="0">
                <a:latin typeface="宋体" panose="02010600030101010101" pitchFamily="2" charset="-122"/>
              </a:rPr>
              <a:t>EAX</a:t>
            </a:r>
            <a:r>
              <a:rPr lang="zh-CN" altLang="en-US" sz="2400" i="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如何快速判断一个双字中某个字节为 </a:t>
            </a:r>
            <a:r>
              <a:rPr lang="en-US" altLang="zh-CN" sz="2400" i="0" dirty="0">
                <a:latin typeface="宋体" panose="02010600030101010101" pitchFamily="2" charset="-122"/>
              </a:rPr>
              <a:t>0 </a:t>
            </a:r>
            <a:r>
              <a:rPr lang="zh-CN" altLang="en-US" sz="2400" i="0" dirty="0">
                <a:latin typeface="宋体" panose="02010600030101010101" pitchFamily="2" charset="-122"/>
              </a:rPr>
              <a:t>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en-US" sz="2400" i="0" dirty="0">
                <a:latin typeface="宋体" panose="02010600030101010101" pitchFamily="2" charset="-122"/>
              </a:rPr>
              <a:t>用</a:t>
            </a:r>
            <a:r>
              <a:rPr lang="en-US" altLang="zh-CN" sz="2400" i="0" dirty="0">
                <a:latin typeface="宋体" panose="02010600030101010101" pitchFamily="2" charset="-122"/>
              </a:rPr>
              <a:t>C</a:t>
            </a:r>
            <a:r>
              <a:rPr lang="zh-CN" altLang="en-US" sz="2400" i="0" dirty="0">
                <a:latin typeface="宋体" panose="02010600030101010101" pitchFamily="2" charset="-122"/>
              </a:rPr>
              <a:t>语言，写</a:t>
            </a:r>
            <a:r>
              <a:rPr lang="en-US" altLang="zh-CN" sz="2400" i="0" dirty="0" err="1">
                <a:latin typeface="宋体" panose="02010600030101010101" pitchFamily="2" charset="-122"/>
              </a:rPr>
              <a:t>strcpy</a:t>
            </a:r>
            <a:r>
              <a:rPr lang="zh-CN" altLang="en-US" sz="2400" i="0" dirty="0">
                <a:latin typeface="宋体" panose="02010600030101010101" pitchFamily="2" charset="-122"/>
              </a:rPr>
              <a:t>的实现函数，可以采用哪些技巧？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30C583-26DA-4B84-BA6D-0E9584B6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914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8.4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语言程序中函数的运行机理</a:t>
            </a:r>
            <a:endParaRPr lang="en-US" altLang="zh-CN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3B9185A-93AC-46CA-A4D7-84AF616E2E84}"/>
              </a:ext>
            </a:extLst>
          </p:cNvPr>
          <p:cNvSpPr txBox="1"/>
          <p:nvPr/>
        </p:nvSpPr>
        <p:spPr>
          <a:xfrm>
            <a:off x="611560" y="1484784"/>
            <a:ext cx="3600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#include &lt;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stdio.h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&gt;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char* f()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char temp[20];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strcpy_s(temp, "hello");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return temp;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8B5704-EF2B-4213-9709-82003D24734D}"/>
              </a:ext>
            </a:extLst>
          </p:cNvPr>
          <p:cNvSpPr txBox="1"/>
          <p:nvPr/>
        </p:nvSpPr>
        <p:spPr>
          <a:xfrm>
            <a:off x="4283968" y="1207271"/>
            <a:ext cx="3600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int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char* 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char a[20];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int  i=0;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p = f();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while (*(p + i) != 0)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a[i] = p[i];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    i++;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a[i]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printf("%s \n", a);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printf("%s \n", p);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  return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}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12697F0-8A48-4510-844F-0828E3CC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509120"/>
            <a:ext cx="3130051" cy="194421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FD9531-6958-411A-852D-716318C4FFEF}"/>
              </a:ext>
            </a:extLst>
          </p:cNvPr>
          <p:cNvSpPr/>
          <p:nvPr/>
        </p:nvSpPr>
        <p:spPr>
          <a:xfrm>
            <a:off x="467544" y="332656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Tx/>
              <a:buNone/>
              <a:tabLst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/>
                <a:ea typeface="华文新魏"/>
                <a:cs typeface="+mn-cs"/>
              </a:rPr>
              <a:t>小测验</a:t>
            </a: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/>
                <a:ea typeface="华文新魏"/>
                <a:cs typeface="+mn-cs"/>
              </a:rPr>
              <a:t> </a:t>
            </a:r>
            <a:endParaRPr kumimoji="1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/>
              <a:ea typeface="华文新魏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055002-CD7B-4705-8A5A-6E6E3DAAEADF}"/>
              </a:ext>
            </a:extLst>
          </p:cNvPr>
          <p:cNvSpPr/>
          <p:nvPr/>
        </p:nvSpPr>
        <p:spPr bwMode="auto">
          <a:xfrm>
            <a:off x="7524328" y="1628800"/>
            <a:ext cx="1152128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i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a[20]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364E34-6AB1-4F8D-A881-3CB56A5413A8}"/>
              </a:ext>
            </a:extLst>
          </p:cNvPr>
          <p:cNvSpPr/>
          <p:nvPr/>
        </p:nvSpPr>
        <p:spPr bwMode="auto">
          <a:xfrm>
            <a:off x="7532712" y="4725144"/>
            <a:ext cx="1287760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printf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传入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的参数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……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a[20]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3230CF1-ACED-45D4-9FC9-E27B6F0C7E16}"/>
              </a:ext>
            </a:extLst>
          </p:cNvPr>
          <p:cNvGrpSpPr/>
          <p:nvPr/>
        </p:nvGrpSpPr>
        <p:grpSpPr>
          <a:xfrm>
            <a:off x="7532712" y="2852936"/>
            <a:ext cx="1431776" cy="1512168"/>
            <a:chOff x="7532712" y="2852936"/>
            <a:chExt cx="1431776" cy="151216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33B60B7-560E-4E3E-9C1D-62714AFB4C2B}"/>
                </a:ext>
              </a:extLst>
            </p:cNvPr>
            <p:cNvSpPr/>
            <p:nvPr/>
          </p:nvSpPr>
          <p:spPr bwMode="auto">
            <a:xfrm>
              <a:off x="7532712" y="2852936"/>
              <a:ext cx="1215752" cy="151216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temp[20]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……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i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a[20]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8193A3C7-8C19-46B2-A6F2-64E4D01074F0}"/>
                </a:ext>
              </a:extLst>
            </p:cNvPr>
            <p:cNvCxnSpPr/>
            <p:nvPr/>
          </p:nvCxnSpPr>
          <p:spPr bwMode="auto">
            <a:xfrm>
              <a:off x="8176592" y="4162440"/>
              <a:ext cx="78789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C725B68-99EB-4DF7-9475-38A867F10B48}"/>
                </a:ext>
              </a:extLst>
            </p:cNvPr>
            <p:cNvCxnSpPr/>
            <p:nvPr/>
          </p:nvCxnSpPr>
          <p:spPr bwMode="auto">
            <a:xfrm flipV="1">
              <a:off x="8964488" y="3068960"/>
              <a:ext cx="0" cy="1093480"/>
            </a:xfrm>
            <a:prstGeom prst="line">
              <a:avLst/>
            </a:prstGeom>
            <a:ln w="25400">
              <a:headEnd type="none" w="med" len="med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B2CCA59-B575-460D-B7CC-82365A387D9C}"/>
                </a:ext>
              </a:extLst>
            </p:cNvPr>
            <p:cNvCxnSpPr/>
            <p:nvPr/>
          </p:nvCxnSpPr>
          <p:spPr bwMode="auto">
            <a:xfrm flipH="1">
              <a:off x="8676456" y="3068960"/>
              <a:ext cx="2880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969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F0786A-23BA-4A7A-8144-A891CF0E0441}"/>
              </a:ext>
            </a:extLst>
          </p:cNvPr>
          <p:cNvSpPr txBox="1"/>
          <p:nvPr/>
        </p:nvSpPr>
        <p:spPr>
          <a:xfrm>
            <a:off x="395536" y="332656"/>
            <a:ext cx="5616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Tx/>
              <a:buNone/>
              <a:tabLst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/>
                <a:ea typeface="华文新魏"/>
                <a:cs typeface="+mn-cs"/>
              </a:rPr>
              <a:t>小测验</a:t>
            </a: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新魏"/>
                <a:ea typeface="华文新魏"/>
                <a:cs typeface="+mn-cs"/>
              </a:rPr>
              <a:t> </a:t>
            </a:r>
            <a:endParaRPr kumimoji="1" lang="zh-CN" alt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新魏"/>
              <a:ea typeface="华文新魏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8AC90D-1BF8-4A3D-9167-9A97E33F01C8}"/>
              </a:ext>
            </a:extLst>
          </p:cNvPr>
          <p:cNvSpPr txBox="1"/>
          <p:nvPr/>
        </p:nvSpPr>
        <p:spPr>
          <a:xfrm>
            <a:off x="539552" y="1469975"/>
            <a:ext cx="77048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warning C4172: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返回局部变量或临时变量的地址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: temp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3CE77B-58AA-4AAC-B256-62C708332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8" y="2131547"/>
            <a:ext cx="4879641" cy="21799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62953F-BB39-49E8-A52A-3074123E0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1" y="4419686"/>
            <a:ext cx="4954014" cy="21754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2F615F-54DD-4C55-B493-DE66D46F953F}"/>
              </a:ext>
            </a:extLst>
          </p:cNvPr>
          <p:cNvSpPr txBox="1"/>
          <p:nvPr/>
        </p:nvSpPr>
        <p:spPr>
          <a:xfrm>
            <a:off x="5383735" y="4160691"/>
            <a:ext cx="33457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执行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(%s\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n”,a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)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后，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p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指向的单元未变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但单元中内容发生变化</a:t>
            </a:r>
          </a:p>
        </p:txBody>
      </p:sp>
    </p:spTree>
    <p:extLst>
      <p:ext uri="{BB962C8B-B14F-4D97-AF65-F5344CB8AC3E}">
        <p14:creationId xmlns:p14="http://schemas.microsoft.com/office/powerpoint/2010/main" val="2971515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772816"/>
            <a:ext cx="7993260" cy="284110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CALL</a:t>
            </a:r>
            <a:r>
              <a:rPr lang="zh-CN" altLang="en-US" sz="2800" dirty="0">
                <a:solidFill>
                  <a:schemeClr val="tx1"/>
                </a:solidFill>
              </a:rPr>
              <a:t>、  </a:t>
            </a:r>
            <a:r>
              <a:rPr lang="en-US" altLang="zh-CN" sz="2800" dirty="0">
                <a:solidFill>
                  <a:schemeClr val="tx1"/>
                </a:solidFill>
              </a:rPr>
              <a:t>RET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参数传递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局部变量的空间分配与回收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1AFBAC9D-1E24-44E3-B3D3-E8C1A2EDF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0206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子程序设计</a:t>
            </a:r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685800" y="1524000"/>
            <a:ext cx="35052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 sz="2800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K :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调用子程序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DK: </a:t>
            </a:r>
            <a:r>
              <a:rPr lang="en-US" altLang="zh-CN" sz="2800" b="1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800" b="1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J :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调用子程序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DJ: </a:t>
            </a:r>
            <a:r>
              <a:rPr lang="en-US" altLang="zh-CN" sz="2800" b="1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6450013" y="1700213"/>
            <a:ext cx="1439862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8" name="Text Box 7"/>
          <p:cNvSpPr txBox="1">
            <a:spLocks noChangeArrowheads="1"/>
          </p:cNvSpPr>
          <p:nvPr/>
        </p:nvSpPr>
        <p:spPr bwMode="auto">
          <a:xfrm>
            <a:off x="6359525" y="1143000"/>
            <a:ext cx="143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楷体_GB2312" pitchFamily="49" charset="-122"/>
                <a:ea typeface="楷体_GB2312" pitchFamily="49" charset="-122"/>
              </a:rPr>
              <a:t>子程序</a:t>
            </a:r>
            <a:r>
              <a:rPr lang="en-US" altLang="zh-CN" sz="2800" b="1" i="0"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62469" name="Line 8"/>
          <p:cNvSpPr>
            <a:spLocks noChangeShapeType="1"/>
          </p:cNvSpPr>
          <p:nvPr/>
        </p:nvSpPr>
        <p:spPr bwMode="auto">
          <a:xfrm>
            <a:off x="4289425" y="1843088"/>
            <a:ext cx="208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0" name="Line 9"/>
          <p:cNvSpPr>
            <a:spLocks noChangeShapeType="1"/>
          </p:cNvSpPr>
          <p:nvPr/>
        </p:nvSpPr>
        <p:spPr bwMode="auto">
          <a:xfrm flipH="1" flipV="1">
            <a:off x="4289425" y="2203450"/>
            <a:ext cx="2160588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10"/>
          <p:cNvSpPr>
            <a:spLocks noChangeShapeType="1"/>
          </p:cNvSpPr>
          <p:nvPr/>
        </p:nvSpPr>
        <p:spPr bwMode="auto">
          <a:xfrm flipV="1">
            <a:off x="4343400" y="1914525"/>
            <a:ext cx="2035175" cy="1209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Line 11"/>
          <p:cNvSpPr>
            <a:spLocks noChangeShapeType="1"/>
          </p:cNvSpPr>
          <p:nvPr/>
        </p:nvSpPr>
        <p:spPr bwMode="auto">
          <a:xfrm flipH="1">
            <a:off x="4289425" y="3140075"/>
            <a:ext cx="2160588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09600" y="4800600"/>
            <a:ext cx="661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solidFill>
                  <a:srgbClr val="FF3300"/>
                </a:solidFill>
                <a:latin typeface="宋体" panose="02010600030101010101" pitchFamily="2" charset="-122"/>
              </a:rPr>
              <a:t>断点</a:t>
            </a:r>
            <a:r>
              <a:rPr lang="zh-CN" altLang="en-US" sz="2800" b="1" i="0">
                <a:latin typeface="宋体" panose="02010600030101010101" pitchFamily="2" charset="-122"/>
              </a:rPr>
              <a:t>：转子指令的直接后继指令的地址。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33400" y="5334000"/>
            <a:ext cx="7685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子程序执行完毕，返回主程序的断点处继续执行</a:t>
            </a:r>
          </a:p>
        </p:txBody>
      </p:sp>
      <p:sp>
        <p:nvSpPr>
          <p:cNvPr id="62475" name="Rectangle 14"/>
          <p:cNvSpPr>
            <a:spLocks noChangeArrowheads="1"/>
          </p:cNvSpPr>
          <p:nvPr/>
        </p:nvSpPr>
        <p:spPr bwMode="auto">
          <a:xfrm>
            <a:off x="539750" y="234950"/>
            <a:ext cx="36471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子程序的概念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4648200" y="3352800"/>
            <a:ext cx="396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思考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转移的本质是什么？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105400" y="4298950"/>
            <a:ext cx="19928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改变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CS:EIP</a:t>
            </a:r>
            <a:endParaRPr lang="zh-CN" altLang="en-US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746125" y="5900738"/>
            <a:ext cx="6593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如何改变</a:t>
            </a:r>
            <a:r>
              <a:rPr lang="en-US" altLang="zh-CN" sz="24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CS:EIP,</a:t>
            </a:r>
            <a:r>
              <a:rPr lang="zh-CN" altLang="en-US" sz="24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使其按照预定的路线图前进？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920536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/>
      <p:bldP spid="31757" grpId="0"/>
      <p:bldP spid="31759" grpId="0" autoUpdateAnimBg="0"/>
      <p:bldP spid="31760" grpId="0" autoUpdateAnimBg="0"/>
      <p:bldP spid="3176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5"/>
          <p:cNvSpPr txBox="1">
            <a:spLocks noChangeArrowheads="1"/>
          </p:cNvSpPr>
          <p:nvPr/>
        </p:nvSpPr>
        <p:spPr bwMode="auto">
          <a:xfrm>
            <a:off x="1620838" y="2210619"/>
            <a:ext cx="37994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直接  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CALL</a:t>
            </a:r>
            <a:r>
              <a:rPr lang="en-US" altLang="zh-CN" sz="2800" b="1" i="0" dirty="0">
                <a:latin typeface="宋体" panose="02010600030101010101" pitchFamily="2" charset="-122"/>
              </a:rPr>
              <a:t>  </a:t>
            </a:r>
            <a:r>
              <a:rPr lang="zh-CN" altLang="en-US" sz="2800" b="1" i="0" dirty="0">
                <a:latin typeface="宋体" panose="02010600030101010101" pitchFamily="2" charset="-122"/>
              </a:rPr>
              <a:t>函数名</a:t>
            </a:r>
          </a:p>
        </p:txBody>
      </p:sp>
      <p:sp>
        <p:nvSpPr>
          <p:cNvPr id="65541" name="Text Box 8"/>
          <p:cNvSpPr txBox="1">
            <a:spLocks noChangeArrowheads="1"/>
          </p:cNvSpPr>
          <p:nvPr/>
        </p:nvSpPr>
        <p:spPr bwMode="auto">
          <a:xfrm>
            <a:off x="1620838" y="3019300"/>
            <a:ext cx="50722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间接  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CALL</a:t>
            </a:r>
            <a:r>
              <a:rPr lang="en-US" altLang="zh-CN" sz="2800" b="1" i="0" dirty="0">
                <a:latin typeface="宋体" panose="02010600030101010101" pitchFamily="2" charset="-122"/>
              </a:rPr>
              <a:t>  DWORD PTR OPD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827881" y="4219750"/>
            <a:ext cx="3073277" cy="1191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CPU </a:t>
            </a:r>
            <a:r>
              <a:rPr lang="zh-CN" altLang="en-US" sz="2800" b="1" i="0" dirty="0">
                <a:latin typeface="宋体" panose="02010600030101010101" pitchFamily="2" charset="-122"/>
              </a:rPr>
              <a:t>要做的工作：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(1)  </a:t>
            </a:r>
            <a:r>
              <a:rPr lang="zh-CN" altLang="en-US" sz="2800" b="1" i="0" dirty="0">
                <a:latin typeface="宋体" panose="02010600030101010101" pitchFamily="2" charset="-122"/>
              </a:rPr>
              <a:t>保存断点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808038" y="5590401"/>
            <a:ext cx="380424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    (EIP) </a:t>
            </a:r>
            <a:r>
              <a:rPr lang="en-US" altLang="zh-CN" sz="2800" b="1" i="0" dirty="0">
                <a:latin typeface="宋体" panose="02010600030101010101" pitchFamily="2" charset="-122"/>
                <a:cs typeface="Times New Roman" pitchFamily="18" charset="0"/>
                <a:sym typeface="Wingdings" pitchFamily="2" charset="2"/>
              </a:rPr>
              <a:t>→↓ 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(ESP)</a:t>
            </a:r>
          </a:p>
        </p:txBody>
      </p:sp>
      <p:sp>
        <p:nvSpPr>
          <p:cNvPr id="65545" name="Rectangle 12"/>
          <p:cNvSpPr>
            <a:spLocks noChangeArrowheads="1"/>
          </p:cNvSpPr>
          <p:nvPr/>
        </p:nvSpPr>
        <p:spPr bwMode="auto">
          <a:xfrm>
            <a:off x="4153481" y="1289979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函数的调用与返回</a:t>
            </a:r>
          </a:p>
        </p:txBody>
      </p:sp>
      <p:sp>
        <p:nvSpPr>
          <p:cNvPr id="65546" name="Rectangle 13"/>
          <p:cNvSpPr>
            <a:spLocks noChangeArrowheads="1"/>
          </p:cNvSpPr>
          <p:nvPr/>
        </p:nvSpPr>
        <p:spPr bwMode="auto">
          <a:xfrm>
            <a:off x="539750" y="2061394"/>
            <a:ext cx="57626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i="0">
                <a:solidFill>
                  <a:srgbClr val="FF3300"/>
                </a:solidFill>
              </a:rPr>
              <a:t>调用</a:t>
            </a:r>
          </a:p>
          <a:p>
            <a:r>
              <a:rPr lang="zh-CN" altLang="en-US" sz="3200" b="1" i="0">
                <a:solidFill>
                  <a:srgbClr val="FF3300"/>
                </a:solidFill>
              </a:rPr>
              <a:t>指令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6312C89-5DD7-46AA-A9BC-D029A2A5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</p:spTree>
    <p:custDataLst>
      <p:tags r:id="rId1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  <p:bldP spid="327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6445249" y="2270998"/>
            <a:ext cx="2087563" cy="2016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断点的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EA</a:t>
            </a:r>
          </a:p>
        </p:txBody>
      </p:sp>
      <p:sp>
        <p:nvSpPr>
          <p:cNvPr id="66563" name="Text Box 6"/>
          <p:cNvSpPr txBox="1">
            <a:spLocks noChangeArrowheads="1"/>
          </p:cNvSpPr>
          <p:nvPr/>
        </p:nvSpPr>
        <p:spPr bwMode="auto">
          <a:xfrm>
            <a:off x="5122173" y="2991723"/>
            <a:ext cx="8899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0" dirty="0">
                <a:latin typeface="Times New Roman" pitchFamily="18" charset="0"/>
              </a:rPr>
              <a:t>ESP</a:t>
            </a:r>
          </a:p>
        </p:txBody>
      </p:sp>
      <p:sp>
        <p:nvSpPr>
          <p:cNvPr id="66564" name="Line 7"/>
          <p:cNvSpPr>
            <a:spLocks noChangeShapeType="1"/>
          </p:cNvSpPr>
          <p:nvPr/>
        </p:nvSpPr>
        <p:spPr bwMode="auto">
          <a:xfrm>
            <a:off x="5940425" y="3279061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5" name="Line 8"/>
          <p:cNvSpPr>
            <a:spLocks noChangeShapeType="1"/>
          </p:cNvSpPr>
          <p:nvPr/>
        </p:nvSpPr>
        <p:spPr bwMode="auto">
          <a:xfrm>
            <a:off x="6445250" y="3494961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6" name="Line 9"/>
          <p:cNvSpPr>
            <a:spLocks noChangeShapeType="1"/>
          </p:cNvSpPr>
          <p:nvPr/>
        </p:nvSpPr>
        <p:spPr bwMode="auto">
          <a:xfrm>
            <a:off x="6445250" y="3926959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7" name="Line 10"/>
          <p:cNvSpPr>
            <a:spLocks noChangeShapeType="1"/>
          </p:cNvSpPr>
          <p:nvPr/>
        </p:nvSpPr>
        <p:spPr bwMode="auto">
          <a:xfrm>
            <a:off x="6445250" y="2991723"/>
            <a:ext cx="208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9750" y="3620373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(2)</a:t>
            </a:r>
            <a:r>
              <a:rPr lang="zh-CN" altLang="en-US" sz="2800" b="1" i="0" dirty="0">
                <a:latin typeface="宋体" panose="02010600030101010101" pitchFamily="2" charset="-122"/>
              </a:rPr>
              <a:t>将子程序的地址送 </a:t>
            </a:r>
            <a:r>
              <a:rPr lang="en-US" altLang="zh-CN" sz="2800" b="1" i="0" dirty="0">
                <a:latin typeface="宋体" panose="02010600030101010101" pitchFamily="2" charset="-122"/>
              </a:rPr>
              <a:t>EIP</a:t>
            </a:r>
          </a:p>
        </p:txBody>
      </p:sp>
      <p:sp>
        <p:nvSpPr>
          <p:cNvPr id="66574" name="Text Box 15"/>
          <p:cNvSpPr txBox="1">
            <a:spLocks noChangeArrowheads="1"/>
          </p:cNvSpPr>
          <p:nvPr/>
        </p:nvSpPr>
        <p:spPr bwMode="auto">
          <a:xfrm>
            <a:off x="1043608" y="4777988"/>
            <a:ext cx="5594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注意：间接调用获取地址的方式。</a:t>
            </a:r>
          </a:p>
        </p:txBody>
      </p:sp>
      <p:sp>
        <p:nvSpPr>
          <p:cNvPr id="66570" name="Rectangle 16"/>
          <p:cNvSpPr>
            <a:spLocks noChangeArrowheads="1"/>
          </p:cNvSpPr>
          <p:nvPr/>
        </p:nvSpPr>
        <p:spPr bwMode="auto">
          <a:xfrm>
            <a:off x="539750" y="2702798"/>
            <a:ext cx="251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(1)</a:t>
            </a:r>
            <a:r>
              <a:rPr lang="zh-CN" altLang="en-US" sz="2800" b="1" i="0" dirty="0">
                <a:latin typeface="宋体" panose="02010600030101010101" pitchFamily="2" charset="-122"/>
              </a:rPr>
              <a:t>保存断点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BBF7C9F1-BC76-472A-924B-470BC49C4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481" y="1289979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子程序的调用与返回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31AF2B0-34E8-4E69-A847-79AF303B8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</p:spTree>
    <p:custDataLst>
      <p:tags r:id="rId1"/>
    </p:custData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4" grpId="0"/>
      <p:bldP spid="665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6"/>
          <p:cNvSpPr txBox="1">
            <a:spLocks noChangeArrowheads="1"/>
          </p:cNvSpPr>
          <p:nvPr/>
        </p:nvSpPr>
        <p:spPr bwMode="auto">
          <a:xfrm>
            <a:off x="900113" y="3525131"/>
            <a:ext cx="41617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返回：</a:t>
            </a:r>
            <a:r>
              <a:rPr lang="en-US" altLang="zh-CN" sz="2800" b="1" i="0" dirty="0">
                <a:latin typeface="宋体" panose="02010600030101010101" pitchFamily="2" charset="-122"/>
                <a:cs typeface="Times New Roman" pitchFamily="18" charset="0"/>
              </a:rPr>
              <a:t>↑(ESP)  →  EIP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868516" y="4571082"/>
            <a:ext cx="6970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特别注意</a:t>
            </a:r>
            <a:r>
              <a:rPr lang="zh-CN" altLang="en-US" sz="2800" b="1" i="0" dirty="0">
                <a:latin typeface="宋体" panose="02010600030101010101" pitchFamily="2" charset="-122"/>
              </a:rPr>
              <a:t>：栈顶应该是主程序的断点地址，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     否则，运行可能会出现问题。</a:t>
            </a:r>
          </a:p>
        </p:txBody>
      </p:sp>
      <p:sp>
        <p:nvSpPr>
          <p:cNvPr id="67590" name="Rectangle 9"/>
          <p:cNvSpPr>
            <a:spLocks noChangeArrowheads="1"/>
          </p:cNvSpPr>
          <p:nvPr/>
        </p:nvSpPr>
        <p:spPr bwMode="auto">
          <a:xfrm>
            <a:off x="755650" y="2142419"/>
            <a:ext cx="4706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返回指令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: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RET</a:t>
            </a:r>
            <a:r>
              <a:rPr lang="en-US" altLang="zh-CN" sz="2800" b="1" i="0" dirty="0">
                <a:latin typeface="宋体" panose="02010600030101010101" pitchFamily="2" charset="-122"/>
              </a:rPr>
              <a:t>           </a:t>
            </a:r>
          </a:p>
        </p:txBody>
      </p:sp>
      <p:sp>
        <p:nvSpPr>
          <p:cNvPr id="67591" name="Text Box 10"/>
          <p:cNvSpPr txBox="1">
            <a:spLocks noChangeArrowheads="1"/>
          </p:cNvSpPr>
          <p:nvPr/>
        </p:nvSpPr>
        <p:spPr bwMode="auto">
          <a:xfrm>
            <a:off x="755650" y="2861556"/>
            <a:ext cx="3791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返回指令的执行过程：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429376E-30FA-4D45-802E-5E78D1AC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481" y="1289979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子程序的调用与返回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58BC023-0629-4C9F-9607-402C2745C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</p:spTree>
    <p:custDataLst>
      <p:tags r:id="rId1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755650" y="2227287"/>
            <a:ext cx="4887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返回指令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: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RET</a:t>
            </a:r>
            <a:r>
              <a:rPr lang="en-US" altLang="zh-CN" sz="2800" b="1" i="0" dirty="0">
                <a:latin typeface="宋体" panose="02010600030101010101" pitchFamily="2" charset="-122"/>
              </a:rPr>
              <a:t>  n         </a:t>
            </a:r>
          </a:p>
        </p:txBody>
      </p:sp>
      <p:grpSp>
        <p:nvGrpSpPr>
          <p:cNvPr id="95244" name="Group 12"/>
          <p:cNvGrpSpPr>
            <a:grpSpLocks/>
          </p:cNvGrpSpPr>
          <p:nvPr/>
        </p:nvGrpSpPr>
        <p:grpSpPr bwMode="auto">
          <a:xfrm>
            <a:off x="539750" y="3576664"/>
            <a:ext cx="3259138" cy="1190626"/>
            <a:chOff x="340" y="1867"/>
            <a:chExt cx="2053" cy="750"/>
          </a:xfrm>
        </p:grpSpPr>
        <p:sp>
          <p:nvSpPr>
            <p:cNvPr id="68619" name="Text Box 3"/>
            <p:cNvSpPr txBox="1">
              <a:spLocks noChangeArrowheads="1"/>
            </p:cNvSpPr>
            <p:nvPr/>
          </p:nvSpPr>
          <p:spPr bwMode="auto">
            <a:xfrm>
              <a:off x="567" y="2287"/>
              <a:ext cx="18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 dirty="0">
                  <a:latin typeface="宋体" panose="02010600030101010101" pitchFamily="2" charset="-122"/>
                  <a:cs typeface="Times New Roman" pitchFamily="18" charset="0"/>
                </a:rPr>
                <a:t>↑(ESP) →  EIP</a:t>
              </a:r>
            </a:p>
          </p:txBody>
        </p:sp>
        <p:sp>
          <p:nvSpPr>
            <p:cNvPr id="68620" name="Text Box 8"/>
            <p:cNvSpPr txBox="1">
              <a:spLocks noChangeArrowheads="1"/>
            </p:cNvSpPr>
            <p:nvPr/>
          </p:nvSpPr>
          <p:spPr bwMode="auto">
            <a:xfrm>
              <a:off x="340" y="1867"/>
              <a:ext cx="17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 dirty="0">
                  <a:latin typeface="宋体" panose="02010600030101010101" pitchFamily="2" charset="-122"/>
                </a:rPr>
                <a:t>STEP 1</a:t>
              </a:r>
              <a:r>
                <a:rPr lang="zh-CN" altLang="en-US" sz="2800" b="1" i="0" dirty="0">
                  <a:latin typeface="宋体" panose="02010600030101010101" pitchFamily="2" charset="-122"/>
                </a:rPr>
                <a:t>：</a:t>
              </a:r>
              <a:endParaRPr lang="en-US" altLang="zh-CN" sz="2800" b="1" i="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95245" name="Group 13"/>
          <p:cNvGrpSpPr>
            <a:grpSpLocks/>
          </p:cNvGrpSpPr>
          <p:nvPr/>
        </p:nvGrpSpPr>
        <p:grpSpPr bwMode="auto">
          <a:xfrm>
            <a:off x="539750" y="5194326"/>
            <a:ext cx="4032250" cy="1047751"/>
            <a:chOff x="340" y="2886"/>
            <a:chExt cx="2540" cy="660"/>
          </a:xfrm>
        </p:grpSpPr>
        <p:sp>
          <p:nvSpPr>
            <p:cNvPr id="68616" name="Text Box 9"/>
            <p:cNvSpPr txBox="1">
              <a:spLocks noChangeArrowheads="1"/>
            </p:cNvSpPr>
            <p:nvPr/>
          </p:nvSpPr>
          <p:spPr bwMode="auto">
            <a:xfrm>
              <a:off x="340" y="2886"/>
              <a:ext cx="2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 dirty="0">
                  <a:latin typeface="宋体" panose="02010600030101010101" pitchFamily="2" charset="-122"/>
                </a:rPr>
                <a:t>STEP 2</a:t>
              </a:r>
              <a:r>
                <a:rPr lang="zh-CN" altLang="en-US" sz="2800" b="1" i="0" dirty="0">
                  <a:latin typeface="宋体" panose="02010600030101010101" pitchFamily="2" charset="-122"/>
                </a:rPr>
                <a:t>：</a:t>
              </a:r>
              <a:endParaRPr lang="en-US" altLang="zh-CN" sz="2800" b="1" i="0" dirty="0">
                <a:latin typeface="宋体" panose="02010600030101010101" pitchFamily="2" charset="-122"/>
              </a:endParaRPr>
            </a:p>
          </p:txBody>
        </p:sp>
        <p:sp>
          <p:nvSpPr>
            <p:cNvPr id="68617" name="Text Box 10"/>
            <p:cNvSpPr txBox="1">
              <a:spLocks noChangeArrowheads="1"/>
            </p:cNvSpPr>
            <p:nvPr/>
          </p:nvSpPr>
          <p:spPr bwMode="auto">
            <a:xfrm>
              <a:off x="554" y="3216"/>
              <a:ext cx="15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 dirty="0">
                  <a:latin typeface="宋体" panose="02010600030101010101" pitchFamily="2" charset="-122"/>
                </a:rPr>
                <a:t>(ESP)+n →ESP</a:t>
              </a:r>
            </a:p>
          </p:txBody>
        </p:sp>
      </p:grp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4644008" y="2212999"/>
            <a:ext cx="34665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3300"/>
                </a:solidFill>
                <a:ea typeface="黑体" pitchFamily="2" charset="-122"/>
              </a:rPr>
              <a:t>消除不再使用的入口参数对堆栈空间的占用</a:t>
            </a:r>
            <a:endParaRPr lang="en-US" altLang="zh-CN" sz="2400" b="1" i="0" dirty="0">
              <a:solidFill>
                <a:srgbClr val="FF3300"/>
              </a:solidFill>
              <a:ea typeface="黑体" pitchFamily="2" charset="-122"/>
            </a:endParaRPr>
          </a:p>
          <a:p>
            <a:pPr eaLnBrk="1" hangingPunct="1"/>
            <a:endParaRPr lang="en-US" altLang="zh-CN" sz="2400" b="1" i="0" dirty="0">
              <a:solidFill>
                <a:srgbClr val="FF3300"/>
              </a:solidFill>
              <a:ea typeface="黑体" pitchFamily="2" charset="-122"/>
            </a:endParaRPr>
          </a:p>
          <a:p>
            <a:pPr eaLnBrk="1" hangingPunct="1"/>
            <a:r>
              <a:rPr lang="en-US" altLang="zh-CN" sz="2400" b="1" i="0" dirty="0" err="1">
                <a:solidFill>
                  <a:srgbClr val="FF3300"/>
                </a:solidFill>
                <a:ea typeface="黑体" pitchFamily="2" charset="-122"/>
              </a:rPr>
              <a:t>stdcall</a:t>
            </a:r>
            <a:r>
              <a:rPr lang="en-US" altLang="zh-CN" sz="2400" b="1" i="0" dirty="0">
                <a:solidFill>
                  <a:srgbClr val="FF3300"/>
                </a:solidFill>
                <a:ea typeface="黑体" pitchFamily="2" charset="-122"/>
              </a:rPr>
              <a:t> </a:t>
            </a:r>
            <a:r>
              <a:rPr lang="zh-CN" altLang="en-US" sz="2400" b="1" i="0" dirty="0">
                <a:solidFill>
                  <a:srgbClr val="FF3300"/>
                </a:solidFill>
                <a:ea typeface="黑体" pitchFamily="2" charset="-122"/>
              </a:rPr>
              <a:t>采用在子程序中恢复堆栈的方法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6834487A-C7A5-41F4-96B2-2C7B49A63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481" y="1289979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子程序的调用与返回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4BD33C7-E67B-4C17-8ABA-5FAEB5808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46490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8.2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子程序的基本用法</a:t>
            </a:r>
          </a:p>
        </p:txBody>
      </p:sp>
    </p:spTree>
    <p:custDataLst>
      <p:tags r:id="rId1"/>
    </p:custDataLst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|6.8|0|10|1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|4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3.3|7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9|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|0.2|25.6|16.4|0.2|11.9|0.1|2.5|0.8|3|13.2|8.2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|4.3"/>
</p:tagLst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汇编语言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4049</TotalTime>
  <Words>3272</Words>
  <Application>Microsoft Office PowerPoint</Application>
  <PresentationFormat>全屏显示(4:3)</PresentationFormat>
  <Paragraphs>591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黑体</vt:lpstr>
      <vt:lpstr>华文新魏</vt:lpstr>
      <vt:lpstr>楷体_GB2312</vt:lpstr>
      <vt:lpstr>宋体</vt:lpstr>
      <vt:lpstr>新宋体</vt:lpstr>
      <vt:lpstr>Arial</vt:lpstr>
      <vt:lpstr>Tahoma</vt:lpstr>
      <vt:lpstr>Times New Roman</vt:lpstr>
      <vt:lpstr>Wingdings</vt:lpstr>
      <vt:lpstr>model-3</vt:lpstr>
      <vt:lpstr>汇编语言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变量空间分配</vt:lpstr>
      <vt:lpstr>函数调用</vt:lpstr>
      <vt:lpstr>PowerPoint 演示文稿</vt:lpstr>
      <vt:lpstr>PowerPoint 演示文稿</vt:lpstr>
      <vt:lpstr>PowerPoint 演示文稿</vt:lpstr>
      <vt:lpstr>PowerPoint 演示文稿</vt:lpstr>
      <vt:lpstr>函数调用——返回</vt:lpstr>
      <vt:lpstr>PowerPoint 演示文稿</vt:lpstr>
      <vt:lpstr>PowerPoint 演示文稿</vt:lpstr>
      <vt:lpstr>函数编译——代码优化</vt:lpstr>
      <vt:lpstr>函数编译——代码优化</vt:lpstr>
      <vt:lpstr>X64 平台下，编译的结果又有什么差别？</vt:lpstr>
      <vt:lpstr>PowerPoint 演示文稿</vt:lpstr>
      <vt:lpstr>PowerPoint 演示文稿</vt:lpstr>
      <vt:lpstr>X64 平台下，Release 版的编译结果</vt:lpstr>
      <vt:lpstr>Ubuntu 环境中调试版编译结果  参数在寄存器中 edi   a esi   b   </vt:lpstr>
      <vt:lpstr>参数 edi   a esi   b </vt:lpstr>
      <vt:lpstr>X86-64 中，Linux 系统 通过寄存器最多传递 6个整型（即整数 和指针）参数</vt:lpstr>
      <vt:lpstr>PowerPoint 演示文稿</vt:lpstr>
      <vt:lpstr>PowerPoint 演示文稿</vt:lpstr>
      <vt:lpstr>PowerPoint 演示文稿</vt:lpstr>
      <vt:lpstr>PowerPoint 演示文稿</vt:lpstr>
      <vt:lpstr>讨论</vt:lpstr>
      <vt:lpstr>精雕细琢——程序优化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xuxiangyang</dc:creator>
  <cp:lastModifiedBy>Lianghai</cp:lastModifiedBy>
  <cp:revision>351</cp:revision>
  <dcterms:created xsi:type="dcterms:W3CDTF">1601-01-01T00:00:00Z</dcterms:created>
  <dcterms:modified xsi:type="dcterms:W3CDTF">2024-03-11T08:01:31Z</dcterms:modified>
</cp:coreProperties>
</file>