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86" r:id="rId2"/>
    <p:sldId id="314" r:id="rId3"/>
    <p:sldId id="390" r:id="rId4"/>
    <p:sldId id="262" r:id="rId5"/>
    <p:sldId id="261" r:id="rId6"/>
    <p:sldId id="263" r:id="rId7"/>
    <p:sldId id="264" r:id="rId8"/>
    <p:sldId id="265" r:id="rId9"/>
    <p:sldId id="266" r:id="rId10"/>
    <p:sldId id="273" r:id="rId11"/>
    <p:sldId id="260" r:id="rId12"/>
    <p:sldId id="269" r:id="rId13"/>
    <p:sldId id="276" r:id="rId14"/>
    <p:sldId id="275" r:id="rId15"/>
    <p:sldId id="278" r:id="rId16"/>
    <p:sldId id="270" r:id="rId17"/>
    <p:sldId id="279" r:id="rId18"/>
    <p:sldId id="280" r:id="rId19"/>
    <p:sldId id="281" r:id="rId20"/>
    <p:sldId id="271" r:id="rId21"/>
    <p:sldId id="272" r:id="rId22"/>
    <p:sldId id="389" r:id="rId23"/>
    <p:sldId id="394" r:id="rId24"/>
    <p:sldId id="393" r:id="rId25"/>
    <p:sldId id="392" r:id="rId26"/>
    <p:sldId id="391" r:id="rId27"/>
    <p:sldId id="256" r:id="rId28"/>
    <p:sldId id="387" r:id="rId29"/>
    <p:sldId id="388" r:id="rId30"/>
    <p:sldId id="277" r:id="rId31"/>
    <p:sldId id="395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00"/>
    <a:srgbClr val="0066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69" autoAdjust="0"/>
  </p:normalViewPr>
  <p:slideViewPr>
    <p:cSldViewPr>
      <p:cViewPr varScale="1">
        <p:scale>
          <a:sx n="85" d="100"/>
          <a:sy n="85" d="100"/>
        </p:scale>
        <p:origin x="5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3" descr="new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5" descr="new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17475"/>
            <a:ext cx="1062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77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4578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5D020AAC-7AFA-4795-87A6-767CF1C62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54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8372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7593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983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68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3084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56940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28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5407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868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496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3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5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6" descr="new2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117475"/>
            <a:ext cx="1062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ext Box 2"/>
          <p:cNvSpPr txBox="1">
            <a:spLocks noChangeArrowheads="1"/>
          </p:cNvSpPr>
          <p:nvPr/>
        </p:nvSpPr>
        <p:spPr bwMode="auto">
          <a:xfrm>
            <a:off x="2468106" y="2782669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</a:rPr>
              <a:t>计算机系统基础</a:t>
            </a:r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1691680" y="3717032"/>
            <a:ext cx="496917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000" b="1" i="0" dirty="0">
                <a:latin typeface="华文新魏" pitchFamily="2" charset="-122"/>
                <a:ea typeface="华文新魏" pitchFamily="2" charset="-122"/>
              </a:rPr>
              <a:t>串处理程序设计</a:t>
            </a:r>
            <a:endParaRPr lang="zh-CN" altLang="en-US" sz="4000" b="1" i="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7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8" grpId="0" autoUpdateAnimBg="0"/>
      <p:bldP spid="15770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11188" y="1557338"/>
            <a:ext cx="785503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串传送程序示例：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观察执行一次 </a:t>
            </a:r>
            <a:r>
              <a:rPr lang="en-US" altLang="zh-CN" sz="2800" b="1" i="0" dirty="0">
                <a:latin typeface="宋体" panose="02010600030101010101" pitchFamily="2" charset="-122"/>
              </a:rPr>
              <a:t>MOVSB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指令后，</a:t>
            </a:r>
            <a:r>
              <a:rPr lang="en-US" altLang="zh-CN" sz="2800" b="1" i="0" dirty="0">
                <a:latin typeface="宋体" panose="02010600030101010101" pitchFamily="2" charset="-122"/>
              </a:rPr>
              <a:t>ESI,EDI</a:t>
            </a:r>
            <a:r>
              <a:rPr lang="zh-CN" altLang="en-US" sz="2800" b="1" i="0" dirty="0">
                <a:latin typeface="宋体" panose="02010600030101010101" pitchFamily="2" charset="-122"/>
              </a:rPr>
              <a:t>的变化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09600" y="3068960"/>
            <a:ext cx="698023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要传送多个字符时，怎么办？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 使用前缀   </a:t>
            </a:r>
            <a:r>
              <a:rPr lang="en-US" altLang="zh-CN" sz="2800" b="1" i="0" dirty="0">
                <a:latin typeface="宋体" panose="02010600030101010101" pitchFamily="2" charset="-122"/>
              </a:rPr>
              <a:t>REP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指令的运行过程 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 注意</a:t>
            </a:r>
            <a:r>
              <a:rPr lang="en-US" altLang="zh-CN" sz="2800" b="1" i="0" dirty="0">
                <a:latin typeface="宋体" panose="02010600030101010101" pitchFamily="2" charset="-122"/>
              </a:rPr>
              <a:t>ECX</a:t>
            </a:r>
            <a:r>
              <a:rPr lang="zh-CN" altLang="en-US" sz="2800" b="1" i="0" dirty="0">
                <a:latin typeface="宋体" panose="02010600030101010101" pitchFamily="2" charset="-122"/>
              </a:rPr>
              <a:t>的设置，</a:t>
            </a:r>
            <a:r>
              <a:rPr lang="en-US" altLang="zh-CN" sz="2800" b="1" i="0" dirty="0">
                <a:latin typeface="宋体" panose="02010600030101010101" pitchFamily="2" charset="-122"/>
              </a:rPr>
              <a:t>ESI, EDI</a:t>
            </a:r>
            <a:r>
              <a:rPr lang="zh-CN" altLang="en-US" sz="2800" b="1" i="0" dirty="0">
                <a:latin typeface="宋体" panose="02010600030101010101" pitchFamily="2" charset="-122"/>
              </a:rPr>
              <a:t>的变化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17525" y="50292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3200" b="1" i="0">
              <a:latin typeface="Times New Roman" pitchFamily="18" charset="0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A030319-731B-4757-AC1D-BE642D5C6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081" y="5229200"/>
            <a:ext cx="6980237" cy="1095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有前缀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REP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时，先判断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(ECX)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是否为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0,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若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(ECX)==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，则一次也不会传送。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C4AAB4C-F38D-407E-A443-23743156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串传送指令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8"/>
          <p:cNvSpPr>
            <a:spLocks noChangeArrowheads="1"/>
          </p:cNvSpPr>
          <p:nvPr/>
        </p:nvSpPr>
        <p:spPr bwMode="auto">
          <a:xfrm>
            <a:off x="1763713" y="1512888"/>
            <a:ext cx="4818062" cy="11112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i="0" dirty="0">
                <a:latin typeface="Times New Roman" pitchFamily="18" charset="0"/>
              </a:rPr>
              <a:t>源串</a:t>
            </a:r>
            <a:r>
              <a:rPr lang="en-US" altLang="zh-CN" sz="2400" b="1" i="0" dirty="0">
                <a:latin typeface="Times New Roman" pitchFamily="18" charset="0"/>
              </a:rPr>
              <a:t>DS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en-US" altLang="zh-CN" sz="2400" b="1" i="0" dirty="0">
                <a:latin typeface="Times New Roman" pitchFamily="18" charset="0"/>
              </a:rPr>
              <a:t>EA→ESI</a:t>
            </a:r>
          </a:p>
          <a:p>
            <a:pPr algn="ctr" eaLnBrk="0" hangingPunct="0"/>
            <a:r>
              <a:rPr lang="zh-CN" altLang="en-US" sz="2400" b="1" i="0" dirty="0">
                <a:latin typeface="Times New Roman" pitchFamily="18" charset="0"/>
              </a:rPr>
              <a:t>目的串</a:t>
            </a:r>
            <a:r>
              <a:rPr lang="en-US" altLang="zh-CN" sz="2400" b="1" i="0" dirty="0">
                <a:latin typeface="Times New Roman" pitchFamily="18" charset="0"/>
              </a:rPr>
              <a:t>ES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en-US" altLang="zh-CN" sz="2400" b="1" i="0" dirty="0">
                <a:latin typeface="Times New Roman" pitchFamily="18" charset="0"/>
              </a:rPr>
              <a:t>EA→EDI</a:t>
            </a:r>
          </a:p>
          <a:p>
            <a:pPr algn="ctr" eaLnBrk="0" hangingPunct="0"/>
            <a:r>
              <a:rPr lang="zh-CN" altLang="en-US" sz="2400" b="1" i="0" dirty="0">
                <a:latin typeface="Times New Roman" pitchFamily="18" charset="0"/>
              </a:rPr>
              <a:t>串长度→</a:t>
            </a:r>
            <a:r>
              <a:rPr lang="en-US" altLang="zh-CN" sz="2400" b="1" i="0" dirty="0">
                <a:latin typeface="Times New Roman" pitchFamily="18" charset="0"/>
              </a:rPr>
              <a:t>ECX</a:t>
            </a:r>
            <a:r>
              <a:rPr lang="zh-CN" altLang="en-US" sz="2400" b="1" i="0" dirty="0">
                <a:latin typeface="Times New Roman" pitchFamily="18" charset="0"/>
              </a:rPr>
              <a:t>，</a:t>
            </a:r>
            <a:r>
              <a:rPr lang="en-US" altLang="zh-CN" sz="2400" b="1" i="0" dirty="0">
                <a:latin typeface="Times New Roman" pitchFamily="18" charset="0"/>
              </a:rPr>
              <a:t>0/1→DF</a:t>
            </a:r>
          </a:p>
        </p:txBody>
      </p:sp>
      <p:sp>
        <p:nvSpPr>
          <p:cNvPr id="15363" name="AutoShape 27"/>
          <p:cNvSpPr>
            <a:spLocks noChangeArrowheads="1"/>
          </p:cNvSpPr>
          <p:nvPr/>
        </p:nvSpPr>
        <p:spPr bwMode="auto">
          <a:xfrm>
            <a:off x="2195513" y="2952750"/>
            <a:ext cx="3744912" cy="379413"/>
          </a:xfrm>
          <a:prstGeom prst="flowChartPreparat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/>
            <a:r>
              <a:rPr lang="en-US" altLang="zh-CN" sz="2400" b="1" i="0" dirty="0">
                <a:latin typeface="Times New Roman" pitchFamily="18" charset="0"/>
              </a:rPr>
              <a:t>( ECX)= 0</a:t>
            </a:r>
            <a:r>
              <a:rPr lang="zh-CN" altLang="en-US" sz="2400" b="1" i="0" dirty="0">
                <a:latin typeface="Times New Roman" pitchFamily="18" charset="0"/>
              </a:rPr>
              <a:t>？</a:t>
            </a:r>
          </a:p>
        </p:txBody>
      </p:sp>
      <p:sp>
        <p:nvSpPr>
          <p:cNvPr id="15364" name="Rectangle 26"/>
          <p:cNvSpPr>
            <a:spLocks noChangeArrowheads="1"/>
          </p:cNvSpPr>
          <p:nvPr/>
        </p:nvSpPr>
        <p:spPr bwMode="auto">
          <a:xfrm>
            <a:off x="2374900" y="3617913"/>
            <a:ext cx="3276600" cy="415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b="1" i="0">
                <a:latin typeface="Times New Roman" pitchFamily="18" charset="0"/>
              </a:rPr>
              <a:t>      </a:t>
            </a:r>
            <a:r>
              <a:rPr lang="zh-CN" altLang="en-US" sz="2400" b="1" i="0">
                <a:latin typeface="Times New Roman" pitchFamily="18" charset="0"/>
              </a:rPr>
              <a:t>完成一次串操作</a:t>
            </a:r>
          </a:p>
        </p:txBody>
      </p:sp>
      <p:sp>
        <p:nvSpPr>
          <p:cNvPr id="15365" name="Rectangle 25"/>
          <p:cNvSpPr>
            <a:spLocks noChangeArrowheads="1"/>
          </p:cNvSpPr>
          <p:nvPr/>
        </p:nvSpPr>
        <p:spPr bwMode="auto">
          <a:xfrm>
            <a:off x="1476375" y="4400550"/>
            <a:ext cx="5327650" cy="7842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0" dirty="0">
                <a:latin typeface="Times New Roman" pitchFamily="18" charset="0"/>
              </a:rPr>
              <a:t>(ESI)±1</a:t>
            </a:r>
            <a:r>
              <a:rPr lang="zh-CN" altLang="en-US" sz="2400" b="1" i="0" dirty="0">
                <a:latin typeface="Times New Roman" pitchFamily="18" charset="0"/>
              </a:rPr>
              <a:t>（或</a:t>
            </a:r>
            <a:r>
              <a:rPr lang="en-US" altLang="zh-CN" sz="2400" b="1" i="0" dirty="0">
                <a:latin typeface="Times New Roman" pitchFamily="18" charset="0"/>
              </a:rPr>
              <a:t>±2</a:t>
            </a:r>
            <a:r>
              <a:rPr lang="zh-CN" altLang="en-US" sz="2400" b="1" i="0" dirty="0">
                <a:latin typeface="Times New Roman" pitchFamily="18" charset="0"/>
              </a:rPr>
              <a:t>、 </a:t>
            </a:r>
            <a:r>
              <a:rPr lang="en-US" altLang="zh-CN" sz="2400" b="1" i="0" dirty="0">
                <a:latin typeface="Times New Roman" pitchFamily="18" charset="0"/>
              </a:rPr>
              <a:t>±4 </a:t>
            </a:r>
            <a:r>
              <a:rPr lang="zh-CN" altLang="en-US" sz="2400" b="1" i="0" dirty="0">
                <a:latin typeface="Times New Roman" pitchFamily="18" charset="0"/>
              </a:rPr>
              <a:t>）→</a:t>
            </a:r>
            <a:r>
              <a:rPr lang="en-US" altLang="zh-CN" sz="2400" b="1" i="0" dirty="0">
                <a:latin typeface="Times New Roman" pitchFamily="18" charset="0"/>
              </a:rPr>
              <a:t>ESI</a:t>
            </a:r>
          </a:p>
          <a:p>
            <a:pPr algn="ctr" eaLnBrk="0" hangingPunct="0"/>
            <a:r>
              <a:rPr lang="en-US" altLang="zh-CN" sz="2400" b="1" i="0" dirty="0">
                <a:latin typeface="Times New Roman" pitchFamily="18" charset="0"/>
              </a:rPr>
              <a:t>(EDI)±1</a:t>
            </a:r>
            <a:r>
              <a:rPr lang="zh-CN" altLang="en-US" sz="2400" b="1" i="0" dirty="0">
                <a:latin typeface="Times New Roman" pitchFamily="18" charset="0"/>
              </a:rPr>
              <a:t>（或</a:t>
            </a:r>
            <a:r>
              <a:rPr lang="en-US" altLang="zh-CN" sz="2400" b="1" i="0" dirty="0">
                <a:latin typeface="Times New Roman" pitchFamily="18" charset="0"/>
              </a:rPr>
              <a:t>±2</a:t>
            </a:r>
            <a:r>
              <a:rPr lang="zh-CN" altLang="en-US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±4 </a:t>
            </a:r>
            <a:r>
              <a:rPr lang="zh-CN" altLang="en-US" sz="2400" b="1" i="0" dirty="0">
                <a:latin typeface="Times New Roman" pitchFamily="18" charset="0"/>
              </a:rPr>
              <a:t>）→</a:t>
            </a:r>
            <a:r>
              <a:rPr lang="en-US" altLang="zh-CN" sz="2400" b="1" i="0" dirty="0">
                <a:latin typeface="Times New Roman" pitchFamily="18" charset="0"/>
              </a:rPr>
              <a:t>EDI</a:t>
            </a:r>
          </a:p>
        </p:txBody>
      </p:sp>
      <p:sp>
        <p:nvSpPr>
          <p:cNvPr id="15366" name="Line 23"/>
          <p:cNvSpPr>
            <a:spLocks noChangeShapeType="1"/>
          </p:cNvSpPr>
          <p:nvPr/>
        </p:nvSpPr>
        <p:spPr bwMode="auto">
          <a:xfrm>
            <a:off x="3995738" y="3332163"/>
            <a:ext cx="0" cy="2905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22"/>
          <p:cNvSpPr>
            <a:spLocks noChangeShapeType="1"/>
          </p:cNvSpPr>
          <p:nvPr/>
        </p:nvSpPr>
        <p:spPr bwMode="auto">
          <a:xfrm>
            <a:off x="3995738" y="4056063"/>
            <a:ext cx="127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Rectangle 21"/>
          <p:cNvSpPr>
            <a:spLocks noChangeArrowheads="1"/>
          </p:cNvSpPr>
          <p:nvPr/>
        </p:nvSpPr>
        <p:spPr bwMode="auto">
          <a:xfrm>
            <a:off x="1908175" y="5564188"/>
            <a:ext cx="4392613" cy="420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1000" i="0" dirty="0">
                <a:latin typeface="Times New Roman" pitchFamily="18" charset="0"/>
                <a:ea typeface="隶书" pitchFamily="49" charset="-122"/>
              </a:rPr>
              <a:t>       </a:t>
            </a:r>
            <a:r>
              <a:rPr lang="zh-CN" altLang="en-US" sz="2400" b="1" i="0" dirty="0">
                <a:latin typeface="Times New Roman" pitchFamily="18" charset="0"/>
              </a:rPr>
              <a:t>（</a:t>
            </a:r>
            <a:r>
              <a:rPr lang="en-US" altLang="zh-CN" sz="2400" b="1" i="0" dirty="0">
                <a:latin typeface="Times New Roman" pitchFamily="18" charset="0"/>
              </a:rPr>
              <a:t>ECX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r>
              <a:rPr lang="en-US" altLang="zh-CN" sz="2400" b="1" i="0" dirty="0">
                <a:latin typeface="Times New Roman" pitchFamily="18" charset="0"/>
              </a:rPr>
              <a:t>-1→ECX</a:t>
            </a:r>
          </a:p>
        </p:txBody>
      </p:sp>
      <p:sp>
        <p:nvSpPr>
          <p:cNvPr id="15369" name="Line 18"/>
          <p:cNvSpPr>
            <a:spLocks noChangeShapeType="1"/>
          </p:cNvSpPr>
          <p:nvPr/>
        </p:nvSpPr>
        <p:spPr bwMode="auto">
          <a:xfrm>
            <a:off x="4051300" y="5257800"/>
            <a:ext cx="0" cy="287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Line 16"/>
          <p:cNvSpPr>
            <a:spLocks noChangeShapeType="1"/>
          </p:cNvSpPr>
          <p:nvPr/>
        </p:nvSpPr>
        <p:spPr bwMode="auto">
          <a:xfrm>
            <a:off x="7380288" y="3155950"/>
            <a:ext cx="0" cy="23034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Line 15"/>
          <p:cNvSpPr>
            <a:spLocks noChangeShapeType="1"/>
          </p:cNvSpPr>
          <p:nvPr/>
        </p:nvSpPr>
        <p:spPr bwMode="auto">
          <a:xfrm>
            <a:off x="5867400" y="3143250"/>
            <a:ext cx="151288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Line 14"/>
          <p:cNvSpPr>
            <a:spLocks noChangeShapeType="1"/>
          </p:cNvSpPr>
          <p:nvPr/>
        </p:nvSpPr>
        <p:spPr bwMode="auto">
          <a:xfrm flipH="1">
            <a:off x="900113" y="2828925"/>
            <a:ext cx="0" cy="35274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AutoShape 11"/>
          <p:cNvSpPr>
            <a:spLocks noChangeArrowheads="1"/>
          </p:cNvSpPr>
          <p:nvPr/>
        </p:nvSpPr>
        <p:spPr bwMode="auto">
          <a:xfrm>
            <a:off x="6877050" y="5564188"/>
            <a:ext cx="1295400" cy="461962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i="0">
                <a:latin typeface="Times New Roman" pitchFamily="18" charset="0"/>
              </a:rPr>
              <a:t>结束</a:t>
            </a:r>
            <a:endParaRPr lang="zh-CN" altLang="en-US" sz="2800" i="0">
              <a:latin typeface="Times New Roman" pitchFamily="18" charset="0"/>
            </a:endParaRPr>
          </a:p>
        </p:txBody>
      </p:sp>
      <p:sp>
        <p:nvSpPr>
          <p:cNvPr id="15374" name="Line 8"/>
          <p:cNvSpPr>
            <a:spLocks noChangeShapeType="1"/>
          </p:cNvSpPr>
          <p:nvPr/>
        </p:nvSpPr>
        <p:spPr bwMode="auto">
          <a:xfrm>
            <a:off x="892175" y="6356350"/>
            <a:ext cx="3175000" cy="25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5" name="Line 5"/>
          <p:cNvSpPr>
            <a:spLocks noChangeShapeType="1"/>
          </p:cNvSpPr>
          <p:nvPr/>
        </p:nvSpPr>
        <p:spPr bwMode="auto">
          <a:xfrm>
            <a:off x="3995738" y="2660650"/>
            <a:ext cx="0" cy="3111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4"/>
          <p:cNvSpPr>
            <a:spLocks noChangeShapeType="1"/>
          </p:cNvSpPr>
          <p:nvPr/>
        </p:nvSpPr>
        <p:spPr bwMode="auto">
          <a:xfrm>
            <a:off x="900113" y="2827338"/>
            <a:ext cx="29622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Line 42"/>
          <p:cNvSpPr>
            <a:spLocks noChangeShapeType="1"/>
          </p:cNvSpPr>
          <p:nvPr/>
        </p:nvSpPr>
        <p:spPr bwMode="auto">
          <a:xfrm flipH="1">
            <a:off x="4062413" y="5997575"/>
            <a:ext cx="0" cy="3603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8" name="Text Box 45"/>
          <p:cNvSpPr txBox="1">
            <a:spLocks noChangeArrowheads="1"/>
          </p:cNvSpPr>
          <p:nvPr/>
        </p:nvSpPr>
        <p:spPr bwMode="auto">
          <a:xfrm>
            <a:off x="1441450" y="592455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REP</a:t>
            </a:r>
          </a:p>
        </p:txBody>
      </p:sp>
      <p:sp>
        <p:nvSpPr>
          <p:cNvPr id="15379" name="Text Box 50"/>
          <p:cNvSpPr txBox="1">
            <a:spLocks noChangeArrowheads="1"/>
          </p:cNvSpPr>
          <p:nvPr/>
        </p:nvSpPr>
        <p:spPr bwMode="auto">
          <a:xfrm>
            <a:off x="6156325" y="27559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Y</a:t>
            </a:r>
          </a:p>
        </p:txBody>
      </p:sp>
      <p:sp>
        <p:nvSpPr>
          <p:cNvPr id="15380" name="Text Box 51"/>
          <p:cNvSpPr txBox="1">
            <a:spLocks noChangeArrowheads="1"/>
          </p:cNvSpPr>
          <p:nvPr/>
        </p:nvSpPr>
        <p:spPr bwMode="auto">
          <a:xfrm>
            <a:off x="4211638" y="3255963"/>
            <a:ext cx="4048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N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822F2522-C0D2-4432-91D2-7CD22BE23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串传送指令</a:t>
            </a:r>
          </a:p>
        </p:txBody>
      </p:sp>
    </p:spTree>
  </p:cSld>
  <p:clrMapOvr>
    <a:masterClrMapping/>
  </p:clrMapOvr>
  <p:transition spd="med"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57213" y="1595438"/>
            <a:ext cx="8262937" cy="428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语句格式：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       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CMPSB            CMPSW       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   CMPSD            CMPS    OPD, OPS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功能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：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(1) ([ESI]) – ([EDI]) ,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设置标志位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          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(2)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若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DF=0,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则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(ESI)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和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(EDI)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    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增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4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（字节、字、双字操作）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                 若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DF=1,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则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(ESI)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和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(EDI)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减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或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、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4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611188" y="26670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+mn-ea"/>
                <a:ea typeface="+mn-ea"/>
              </a:rPr>
              <a:t>串比较指令</a:t>
            </a:r>
          </a:p>
        </p:txBody>
      </p:sp>
    </p:spTree>
    <p:custDataLst>
      <p:tags r:id="rId1"/>
    </p:custDataLst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44513" y="1546225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例：输入一个串，判断该串是否为 ‘</a:t>
            </a:r>
            <a:r>
              <a:rPr lang="en-US" altLang="zh-CN" sz="2800" b="1" i="0">
                <a:latin typeface="Times New Roman" pitchFamily="18" charset="0"/>
              </a:rPr>
              <a:t>masm’.</a:t>
            </a:r>
          </a:p>
          <a:p>
            <a:pPr eaLnBrk="1" hangingPunct="1"/>
            <a:r>
              <a:rPr lang="en-US" altLang="zh-CN" sz="2800" b="1" i="0">
                <a:latin typeface="Times New Roman" pitchFamily="18" charset="0"/>
              </a:rPr>
              <a:t>        </a:t>
            </a:r>
            <a:r>
              <a:rPr lang="zh-CN" altLang="en-US" sz="2800" b="1" i="0">
                <a:latin typeface="Times New Roman" pitchFamily="18" charset="0"/>
              </a:rPr>
              <a:t>若是，则输出 </a:t>
            </a:r>
            <a:r>
              <a:rPr lang="en-US" altLang="zh-CN" sz="2800" b="1" i="0">
                <a:latin typeface="Times New Roman" pitchFamily="18" charset="0"/>
              </a:rPr>
              <a:t>equal,  </a:t>
            </a:r>
            <a:r>
              <a:rPr lang="zh-CN" altLang="en-US" sz="2800" b="1" i="0">
                <a:latin typeface="Times New Roman" pitchFamily="18" charset="0"/>
              </a:rPr>
              <a:t>否则 </a:t>
            </a:r>
            <a:r>
              <a:rPr lang="en-US" altLang="zh-CN" sz="2800" b="1" i="0">
                <a:latin typeface="Times New Roman" pitchFamily="18" charset="0"/>
              </a:rPr>
              <a:t>not equal.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11188" y="2708275"/>
            <a:ext cx="7932737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74638" indent="-274638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i="0" dirty="0">
                <a:latin typeface="Times New Roman" pitchFamily="18" charset="0"/>
              </a:rPr>
              <a:t>定义一个变量，存放串‘</a:t>
            </a:r>
            <a:r>
              <a:rPr lang="en-US" altLang="zh-CN" sz="2800" b="1" i="0" dirty="0" err="1">
                <a:latin typeface="Times New Roman" pitchFamily="18" charset="0"/>
              </a:rPr>
              <a:t>masm</a:t>
            </a:r>
            <a:r>
              <a:rPr lang="en-US" altLang="zh-CN" sz="2800" b="1" i="0" dirty="0">
                <a:latin typeface="Times New Roman" pitchFamily="18" charset="0"/>
              </a:rPr>
              <a:t>’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i="0" dirty="0">
                <a:latin typeface="Times New Roman" pitchFamily="18" charset="0"/>
              </a:rPr>
              <a:t>定义一个输入缓冲区，存放输入串。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800" b="1" i="0" dirty="0">
                <a:latin typeface="Times New Roman" pitchFamily="18" charset="0"/>
              </a:rPr>
              <a:t>先比较两串长度是否相等，不等，则显示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i="0" dirty="0">
                <a:latin typeface="Times New Roman" pitchFamily="18" charset="0"/>
              </a:rPr>
              <a:t>    </a:t>
            </a:r>
            <a:r>
              <a:rPr lang="en-US" altLang="zh-CN" sz="2800" b="1" i="0" dirty="0">
                <a:latin typeface="Times New Roman" pitchFamily="18" charset="0"/>
              </a:rPr>
              <a:t>not  equal</a:t>
            </a:r>
            <a:r>
              <a:rPr lang="zh-CN" altLang="en-US" sz="2800" b="1" i="0" dirty="0">
                <a:latin typeface="Times New Roman" pitchFamily="18" charset="0"/>
              </a:rPr>
              <a:t>；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11188" y="4508500"/>
            <a:ext cx="806526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CMPSB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若 </a:t>
            </a:r>
            <a:r>
              <a:rPr lang="en-US" altLang="zh-CN" sz="2800" b="1" i="0" dirty="0">
                <a:latin typeface="宋体" panose="02010600030101010101" pitchFamily="2" charset="-122"/>
              </a:rPr>
              <a:t>([ESI])==([EDI]), </a:t>
            </a:r>
            <a:r>
              <a:rPr lang="zh-CN" altLang="en-US" sz="2800" b="1" i="0" dirty="0">
                <a:latin typeface="宋体" panose="02010600030101010101" pitchFamily="2" charset="-122"/>
              </a:rPr>
              <a:t>即</a:t>
            </a:r>
            <a:r>
              <a:rPr lang="en-US" altLang="zh-CN" sz="2800" b="1" i="0" dirty="0">
                <a:latin typeface="宋体" panose="02010600030101010101" pitchFamily="2" charset="-122"/>
              </a:rPr>
              <a:t>ZF=1,</a:t>
            </a:r>
            <a:r>
              <a:rPr lang="zh-CN" altLang="en-US" sz="2800" b="1" i="0" dirty="0">
                <a:latin typeface="宋体" panose="02010600030101010101" pitchFamily="2" charset="-122"/>
              </a:rPr>
              <a:t>要继续比较。</a:t>
            </a:r>
          </a:p>
          <a:p>
            <a:pPr>
              <a:buFont typeface="Wingdings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使用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前缀 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REPZ  </a:t>
            </a:r>
            <a:r>
              <a:rPr lang="en-US" altLang="zh-CN" sz="2800" b="1" i="0" dirty="0">
                <a:latin typeface="宋体" panose="02010600030101010101" pitchFamily="2" charset="-122"/>
              </a:rPr>
              <a:t>/  REPE 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ZF=1</a:t>
            </a:r>
            <a:r>
              <a:rPr lang="zh-CN" altLang="en-US" sz="2800" b="1" i="0" dirty="0">
                <a:latin typeface="宋体" panose="02010600030101010101" pitchFamily="2" charset="-122"/>
              </a:rPr>
              <a:t>时重复执行</a:t>
            </a:r>
            <a:r>
              <a:rPr lang="en-US" altLang="zh-CN" sz="2800" b="1" i="0" dirty="0">
                <a:latin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</a:rPr>
              <a:t>直到（</a:t>
            </a:r>
            <a:r>
              <a:rPr lang="en-US" altLang="zh-CN" sz="2800" b="1" i="0" dirty="0">
                <a:latin typeface="宋体" panose="02010600030101010101" pitchFamily="2" charset="-122"/>
              </a:rPr>
              <a:t>ECX</a:t>
            </a:r>
            <a:r>
              <a:rPr lang="zh-CN" altLang="en-US" sz="2800" b="1" i="0" dirty="0">
                <a:latin typeface="宋体" panose="02010600030101010101" pitchFamily="2" charset="-122"/>
              </a:rPr>
              <a:t>）</a:t>
            </a:r>
            <a:r>
              <a:rPr lang="en-US" altLang="zh-CN" sz="2800" b="1" i="0" dirty="0">
                <a:latin typeface="宋体" panose="02010600030101010101" pitchFamily="2" charset="-122"/>
              </a:rPr>
              <a:t>=0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9C71AF-98A0-4002-83A1-BF1DD3EE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670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+mn-ea"/>
                <a:ea typeface="+mn-ea"/>
              </a:rPr>
              <a:t>串比较指令</a:t>
            </a:r>
          </a:p>
        </p:txBody>
      </p:sp>
    </p:spTree>
    <p:custDataLst>
      <p:tags r:id="rId1"/>
    </p:custDataLst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25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1193800" y="1557338"/>
            <a:ext cx="4818063" cy="11207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i="0" dirty="0">
                <a:latin typeface="Times New Roman" pitchFamily="18" charset="0"/>
              </a:rPr>
              <a:t>源串</a:t>
            </a:r>
            <a:r>
              <a:rPr lang="en-US" altLang="zh-CN" sz="2400" b="1" i="0" dirty="0">
                <a:latin typeface="Times New Roman" pitchFamily="18" charset="0"/>
              </a:rPr>
              <a:t>DS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en-US" altLang="zh-CN" sz="2400" b="1" i="0" dirty="0">
                <a:latin typeface="Times New Roman" pitchFamily="18" charset="0"/>
              </a:rPr>
              <a:t>EA→ESI</a:t>
            </a:r>
          </a:p>
          <a:p>
            <a:pPr algn="ctr" eaLnBrk="0" hangingPunct="0"/>
            <a:r>
              <a:rPr lang="zh-CN" altLang="en-US" sz="2400" b="1" i="0" dirty="0">
                <a:latin typeface="Times New Roman" pitchFamily="18" charset="0"/>
              </a:rPr>
              <a:t>目的串</a:t>
            </a:r>
            <a:r>
              <a:rPr lang="en-US" altLang="zh-CN" sz="2400" b="1" i="0" dirty="0">
                <a:latin typeface="Times New Roman" pitchFamily="18" charset="0"/>
              </a:rPr>
              <a:t>ES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en-US" altLang="zh-CN" sz="2400" b="1" i="0" dirty="0">
                <a:latin typeface="Times New Roman" pitchFamily="18" charset="0"/>
              </a:rPr>
              <a:t>EA→EDI</a:t>
            </a:r>
          </a:p>
          <a:p>
            <a:pPr algn="ctr" eaLnBrk="0" hangingPunct="0"/>
            <a:r>
              <a:rPr lang="zh-CN" altLang="en-US" sz="2400" b="1" i="0" dirty="0">
                <a:latin typeface="Times New Roman" pitchFamily="18" charset="0"/>
              </a:rPr>
              <a:t>串长度→</a:t>
            </a:r>
            <a:r>
              <a:rPr lang="en-US" altLang="zh-CN" sz="2400" b="1" i="0" dirty="0">
                <a:latin typeface="Times New Roman" pitchFamily="18" charset="0"/>
              </a:rPr>
              <a:t>ECX</a:t>
            </a:r>
            <a:r>
              <a:rPr lang="zh-CN" altLang="en-US" sz="2400" b="1" i="0" dirty="0">
                <a:latin typeface="Times New Roman" pitchFamily="18" charset="0"/>
              </a:rPr>
              <a:t>，</a:t>
            </a:r>
            <a:r>
              <a:rPr lang="en-US" altLang="zh-CN" sz="2400" b="1" i="0" dirty="0">
                <a:latin typeface="Times New Roman" pitchFamily="18" charset="0"/>
              </a:rPr>
              <a:t>0/1→DF</a:t>
            </a: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1835150" y="2987675"/>
            <a:ext cx="3675063" cy="512763"/>
          </a:xfrm>
          <a:prstGeom prst="flowChartPreparat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0" dirty="0">
                <a:latin typeface="Times New Roman" pitchFamily="18" charset="0"/>
              </a:rPr>
              <a:t>(ECX)=0</a:t>
            </a:r>
            <a:r>
              <a:rPr lang="zh-CN" altLang="en-US" sz="2400" b="1" i="0" dirty="0">
                <a:latin typeface="Times New Roman" pitchFamily="18" charset="0"/>
              </a:rPr>
              <a:t>？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2051050" y="3786188"/>
            <a:ext cx="3276600" cy="3635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0">
                <a:latin typeface="Times New Roman" pitchFamily="18" charset="0"/>
              </a:rPr>
              <a:t>  </a:t>
            </a:r>
            <a:r>
              <a:rPr lang="zh-CN" altLang="en-US" sz="2400" b="1" i="0">
                <a:latin typeface="Times New Roman" pitchFamily="18" charset="0"/>
              </a:rPr>
              <a:t>完成一次串操作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1403350" y="4381500"/>
            <a:ext cx="4611688" cy="776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0" dirty="0">
                <a:latin typeface="Times New Roman" pitchFamily="18" charset="0"/>
              </a:rPr>
              <a:t>(ESI)±1</a:t>
            </a:r>
            <a:r>
              <a:rPr lang="zh-CN" altLang="en-US" sz="2400" b="1" i="0" dirty="0">
                <a:latin typeface="Times New Roman" pitchFamily="18" charset="0"/>
              </a:rPr>
              <a:t>（</a:t>
            </a:r>
            <a:r>
              <a:rPr lang="en-US" altLang="zh-CN" sz="2400" b="1" i="0" dirty="0">
                <a:latin typeface="Times New Roman" pitchFamily="18" charset="0"/>
              </a:rPr>
              <a:t>2,4</a:t>
            </a:r>
            <a:r>
              <a:rPr lang="zh-CN" altLang="en-US" sz="2400" b="1" i="0" dirty="0">
                <a:latin typeface="Times New Roman" pitchFamily="18" charset="0"/>
              </a:rPr>
              <a:t>）→</a:t>
            </a:r>
            <a:r>
              <a:rPr lang="en-US" altLang="zh-CN" sz="2400" b="1" i="0" dirty="0">
                <a:latin typeface="Times New Roman" pitchFamily="18" charset="0"/>
              </a:rPr>
              <a:t>ESI</a:t>
            </a:r>
          </a:p>
          <a:p>
            <a:pPr algn="ctr" eaLnBrk="0" hangingPunct="0"/>
            <a:r>
              <a:rPr lang="en-US" altLang="zh-CN" sz="2400" b="1" i="0" dirty="0">
                <a:latin typeface="Times New Roman" pitchFamily="18" charset="0"/>
              </a:rPr>
              <a:t>(EDI)±1 (2,4) →EDI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H="1">
            <a:off x="3635375" y="3509963"/>
            <a:ext cx="17463" cy="279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706813" y="4170363"/>
            <a:ext cx="0" cy="1952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1763713" y="5505450"/>
            <a:ext cx="3887787" cy="4445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0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b="1" i="0" dirty="0">
                <a:latin typeface="Times New Roman" pitchFamily="18" charset="0"/>
              </a:rPr>
              <a:t>(ECX) -1→ECX</a:t>
            </a:r>
          </a:p>
        </p:txBody>
      </p:sp>
      <p:sp>
        <p:nvSpPr>
          <p:cNvPr id="19465" name="Line 10"/>
          <p:cNvSpPr>
            <a:spLocks noChangeShapeType="1"/>
          </p:cNvSpPr>
          <p:nvPr/>
        </p:nvSpPr>
        <p:spPr bwMode="auto">
          <a:xfrm>
            <a:off x="3729038" y="5213350"/>
            <a:ext cx="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1"/>
          <p:cNvSpPr>
            <a:spLocks noChangeShapeType="1"/>
          </p:cNvSpPr>
          <p:nvPr/>
        </p:nvSpPr>
        <p:spPr bwMode="auto">
          <a:xfrm>
            <a:off x="6588125" y="3213100"/>
            <a:ext cx="0" cy="28082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2"/>
          <p:cNvSpPr>
            <a:spLocks noChangeShapeType="1"/>
          </p:cNvSpPr>
          <p:nvPr/>
        </p:nvSpPr>
        <p:spPr bwMode="auto">
          <a:xfrm flipV="1">
            <a:off x="5486400" y="3213100"/>
            <a:ext cx="1101725" cy="333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3"/>
          <p:cNvSpPr>
            <a:spLocks noChangeShapeType="1"/>
          </p:cNvSpPr>
          <p:nvPr/>
        </p:nvSpPr>
        <p:spPr bwMode="auto">
          <a:xfrm flipH="1">
            <a:off x="539750" y="2852738"/>
            <a:ext cx="0" cy="35290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AutoShape 14"/>
          <p:cNvSpPr>
            <a:spLocks noChangeArrowheads="1"/>
          </p:cNvSpPr>
          <p:nvPr/>
        </p:nvSpPr>
        <p:spPr bwMode="auto">
          <a:xfrm>
            <a:off x="5940425" y="6064250"/>
            <a:ext cx="1295400" cy="5334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i="0">
                <a:latin typeface="Times New Roman" pitchFamily="18" charset="0"/>
              </a:rPr>
              <a:t>结束</a:t>
            </a:r>
          </a:p>
        </p:txBody>
      </p:sp>
      <p:sp>
        <p:nvSpPr>
          <p:cNvPr id="19470" name="AutoShape 15"/>
          <p:cNvSpPr>
            <a:spLocks noChangeArrowheads="1"/>
          </p:cNvSpPr>
          <p:nvPr/>
        </p:nvSpPr>
        <p:spPr bwMode="auto">
          <a:xfrm>
            <a:off x="2744788" y="6138863"/>
            <a:ext cx="2203450" cy="449262"/>
          </a:xfrm>
          <a:prstGeom prst="flowChartPreparat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en-US" altLang="zh-CN" sz="2400" b="1" i="0">
                <a:latin typeface="Times New Roman" pitchFamily="18" charset="0"/>
              </a:rPr>
              <a:t>ZF=1</a:t>
            </a:r>
            <a:r>
              <a:rPr lang="zh-CN" altLang="en-US" sz="2400" b="1" i="0">
                <a:latin typeface="Times New Roman" pitchFamily="18" charset="0"/>
              </a:rPr>
              <a:t>？</a:t>
            </a:r>
          </a:p>
        </p:txBody>
      </p:sp>
      <p:sp>
        <p:nvSpPr>
          <p:cNvPr id="19471" name="Line 17"/>
          <p:cNvSpPr>
            <a:spLocks noChangeShapeType="1"/>
          </p:cNvSpPr>
          <p:nvPr/>
        </p:nvSpPr>
        <p:spPr bwMode="auto">
          <a:xfrm>
            <a:off x="531813" y="6365875"/>
            <a:ext cx="2166937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2" name="Line 18"/>
          <p:cNvSpPr>
            <a:spLocks noChangeShapeType="1"/>
          </p:cNvSpPr>
          <p:nvPr/>
        </p:nvSpPr>
        <p:spPr bwMode="auto">
          <a:xfrm>
            <a:off x="3652838" y="2686050"/>
            <a:ext cx="0" cy="3111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3" name="Line 19"/>
          <p:cNvSpPr>
            <a:spLocks noChangeShapeType="1"/>
          </p:cNvSpPr>
          <p:nvPr/>
        </p:nvSpPr>
        <p:spPr bwMode="auto">
          <a:xfrm>
            <a:off x="538163" y="2852738"/>
            <a:ext cx="29622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4" name="Line 20"/>
          <p:cNvSpPr>
            <a:spLocks noChangeShapeType="1"/>
          </p:cNvSpPr>
          <p:nvPr/>
        </p:nvSpPr>
        <p:spPr bwMode="auto">
          <a:xfrm>
            <a:off x="3706813" y="5949950"/>
            <a:ext cx="0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5" name="Text Box 24"/>
          <p:cNvSpPr txBox="1">
            <a:spLocks noChangeArrowheads="1"/>
          </p:cNvSpPr>
          <p:nvPr/>
        </p:nvSpPr>
        <p:spPr bwMode="auto">
          <a:xfrm>
            <a:off x="944563" y="5995988"/>
            <a:ext cx="168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REPZ       Y</a:t>
            </a:r>
          </a:p>
        </p:txBody>
      </p:sp>
      <p:sp>
        <p:nvSpPr>
          <p:cNvPr id="19476" name="Text Box 28"/>
          <p:cNvSpPr txBox="1">
            <a:spLocks noChangeArrowheads="1"/>
          </p:cNvSpPr>
          <p:nvPr/>
        </p:nvSpPr>
        <p:spPr bwMode="auto">
          <a:xfrm>
            <a:off x="5160963" y="5951538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N</a:t>
            </a:r>
          </a:p>
        </p:txBody>
      </p:sp>
      <p:sp>
        <p:nvSpPr>
          <p:cNvPr id="19477" name="Text Box 30"/>
          <p:cNvSpPr txBox="1">
            <a:spLocks noChangeArrowheads="1"/>
          </p:cNvSpPr>
          <p:nvPr/>
        </p:nvSpPr>
        <p:spPr bwMode="auto">
          <a:xfrm>
            <a:off x="5775325" y="282892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Y</a:t>
            </a:r>
          </a:p>
        </p:txBody>
      </p:sp>
      <p:sp>
        <p:nvSpPr>
          <p:cNvPr id="19478" name="Text Box 31"/>
          <p:cNvSpPr txBox="1">
            <a:spLocks noChangeArrowheads="1"/>
          </p:cNvSpPr>
          <p:nvPr/>
        </p:nvSpPr>
        <p:spPr bwMode="auto">
          <a:xfrm>
            <a:off x="3733800" y="3403600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N</a:t>
            </a:r>
          </a:p>
        </p:txBody>
      </p:sp>
      <p:sp>
        <p:nvSpPr>
          <p:cNvPr id="19479" name="Text Box 32"/>
          <p:cNvSpPr txBox="1">
            <a:spLocks noChangeArrowheads="1"/>
          </p:cNvSpPr>
          <p:nvPr/>
        </p:nvSpPr>
        <p:spPr bwMode="auto">
          <a:xfrm>
            <a:off x="6804025" y="1412875"/>
            <a:ext cx="20510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3300"/>
                </a:solidFill>
                <a:latin typeface="Times New Roman" pitchFamily="18" charset="0"/>
              </a:rPr>
              <a:t>问：循环比较指令结束时，应该用（</a:t>
            </a:r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ECX)=0 </a:t>
            </a:r>
            <a:r>
              <a:rPr lang="zh-CN" altLang="en-US" sz="2400" b="1" i="0" dirty="0">
                <a:solidFill>
                  <a:srgbClr val="FF3300"/>
                </a:solidFill>
                <a:latin typeface="Times New Roman" pitchFamily="18" charset="0"/>
              </a:rPr>
              <a:t>还是</a:t>
            </a:r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ZF=0</a:t>
            </a:r>
            <a:r>
              <a:rPr lang="zh-CN" altLang="en-US" sz="2400" b="1" i="0" dirty="0">
                <a:solidFill>
                  <a:srgbClr val="FF3300"/>
                </a:solidFill>
                <a:latin typeface="Times New Roman" pitchFamily="18" charset="0"/>
              </a:rPr>
              <a:t>作为串相等的判断条件？</a:t>
            </a:r>
          </a:p>
        </p:txBody>
      </p:sp>
      <p:sp>
        <p:nvSpPr>
          <p:cNvPr id="19480" name="Line 34"/>
          <p:cNvSpPr>
            <a:spLocks noChangeShapeType="1"/>
          </p:cNvSpPr>
          <p:nvPr/>
        </p:nvSpPr>
        <p:spPr bwMode="auto">
          <a:xfrm>
            <a:off x="5003800" y="6370638"/>
            <a:ext cx="9350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B00C8A9-B8D8-4678-B39D-1492D5C8D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670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+mn-ea"/>
                <a:ea typeface="+mn-ea"/>
              </a:rPr>
              <a:t>串比较指令</a:t>
            </a:r>
          </a:p>
        </p:txBody>
      </p:sp>
    </p:spTree>
  </p:cSld>
  <p:clrMapOvr>
    <a:masterClrMapping/>
  </p:clrMapOvr>
  <p:transition spd="med">
    <p:check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11188" y="1654175"/>
            <a:ext cx="7788275" cy="3680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(1) ZF </a:t>
            </a:r>
            <a:r>
              <a:rPr lang="zh-CN" altLang="en-US" sz="2800" b="1" i="0" dirty="0">
                <a:latin typeface="宋体" panose="02010600030101010101" pitchFamily="2" charset="-122"/>
              </a:rPr>
              <a:t>是根据串比较指令设置的，而不是 最后的 </a:t>
            </a:r>
            <a:r>
              <a:rPr lang="en-US" altLang="zh-CN" sz="2800" b="1" i="0" dirty="0">
                <a:latin typeface="宋体" panose="02010600030101010101" pitchFamily="2" charset="-122"/>
              </a:rPr>
              <a:t>(ECX)-1 -&gt;ECX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(2) </a:t>
            </a:r>
            <a:r>
              <a:rPr lang="zh-CN" altLang="en-US" sz="2800" b="1" i="0" dirty="0">
                <a:latin typeface="宋体" panose="02010600030101010101" pitchFamily="2" charset="-122"/>
              </a:rPr>
              <a:t>先执行比较，后修改 </a:t>
            </a:r>
            <a:r>
              <a:rPr lang="en-US" altLang="zh-CN" sz="2800" b="1" i="0" dirty="0">
                <a:latin typeface="宋体" panose="02010600030101010101" pitchFamily="2" charset="-122"/>
              </a:rPr>
              <a:t>ESI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EDI</a:t>
            </a: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(3) 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两个串是否相等，要用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ZF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来判断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(4) </a:t>
            </a:r>
            <a:r>
              <a:rPr lang="zh-CN" altLang="en-US" sz="2800" b="1" i="0" dirty="0">
                <a:latin typeface="宋体" panose="02010600030101010101" pitchFamily="2" charset="-122"/>
              </a:rPr>
              <a:t>若串不等，</a:t>
            </a:r>
            <a:r>
              <a:rPr lang="en-US" altLang="zh-CN" sz="2800" b="1" i="0" dirty="0">
                <a:latin typeface="宋体" panose="02010600030101010101" pitchFamily="2" charset="-122"/>
              </a:rPr>
              <a:t>ESI </a:t>
            </a:r>
            <a:r>
              <a:rPr lang="zh-CN" altLang="en-US" sz="2800" b="1" i="0" dirty="0">
                <a:latin typeface="宋体" panose="02010600030101010101" pitchFamily="2" charset="-122"/>
              </a:rPr>
              <a:t>指向第一个不相等的字符的下一个字符。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866C77-5D68-419F-B028-A0B62DCEF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6670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+mn-ea"/>
                <a:ea typeface="+mn-ea"/>
              </a:rPr>
              <a:t>串比较指令</a:t>
            </a:r>
          </a:p>
        </p:txBody>
      </p:sp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52450" y="1595438"/>
            <a:ext cx="8412038" cy="4243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语句格式：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       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SCASB          SCASW      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   SCASD          SCAS    OPD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功能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：</a:t>
            </a:r>
            <a:endParaRPr lang="en-US" altLang="zh-CN" sz="2800" b="1" i="0" dirty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(1) (AL/AX/EAX) – ([EDI])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，设置标志位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  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(2)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若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DF=0,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则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(EDI)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增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1,2,4 (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字节，字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,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双字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)</a:t>
            </a:r>
            <a:endParaRPr lang="zh-CN" altLang="en-US" sz="2800" b="1" i="0" dirty="0">
              <a:latin typeface="Times New Roman" pitchFamily="18" charset="0"/>
              <a:sym typeface="Wingdings" pitchFamily="2" charset="2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         若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DF=1,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则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(EDI)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减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1,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或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2,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或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4</a:t>
            </a: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557213" y="26035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+mn-ea"/>
                <a:ea typeface="+mn-ea"/>
              </a:rPr>
              <a:t>串搜索指令</a:t>
            </a:r>
          </a:p>
        </p:txBody>
      </p:sp>
    </p:spTree>
  </p:cSld>
  <p:clrMapOvr>
    <a:masterClrMapping/>
  </p:clrMapOvr>
  <p:transition spd="med">
    <p:split orient="vert"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11188" y="1644650"/>
            <a:ext cx="763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例：在一个字符串中，找第一个非空格字符。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611188" y="2708275"/>
            <a:ext cx="78486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0" dirty="0">
                <a:latin typeface="Times New Roman" pitchFamily="18" charset="0"/>
              </a:rPr>
              <a:t>    从首字符开始，判断当前字符是否为空格，若是空格，则继续判断，直到 第一个非空格字符出现，或者字符串扫描完。</a:t>
            </a:r>
          </a:p>
          <a:p>
            <a:r>
              <a:rPr lang="zh-CN" altLang="en-US" sz="2800" b="1" i="0" dirty="0">
                <a:latin typeface="Times New Roman" pitchFamily="18" charset="0"/>
              </a:rPr>
              <a:t>   </a:t>
            </a:r>
          </a:p>
          <a:p>
            <a:r>
              <a:rPr lang="zh-CN" altLang="en-US" sz="2800" b="1" i="0" dirty="0">
                <a:latin typeface="Times New Roman" pitchFamily="18" charset="0"/>
              </a:rPr>
              <a:t>        </a:t>
            </a:r>
            <a:r>
              <a:rPr lang="en-US" altLang="zh-CN" sz="2800" b="1" i="0" dirty="0">
                <a:latin typeface="Times New Roman" pitchFamily="18" charset="0"/>
              </a:rPr>
              <a:t>REPZ   SCASB    </a:t>
            </a:r>
          </a:p>
          <a:p>
            <a:endParaRPr lang="en-US" altLang="zh-CN" sz="2800" b="1" i="0" dirty="0">
              <a:latin typeface="Times New Roman" pitchFamily="18" charset="0"/>
            </a:endParaRPr>
          </a:p>
          <a:p>
            <a:r>
              <a:rPr lang="en-US" altLang="zh-CN" sz="2800" b="1" i="0" dirty="0">
                <a:latin typeface="Times New Roman" pitchFamily="18" charset="0"/>
              </a:rPr>
              <a:t>        </a:t>
            </a:r>
            <a:r>
              <a:rPr lang="zh-CN" altLang="en-US" sz="2800" b="1" i="0" dirty="0">
                <a:latin typeface="Times New Roman" pitchFamily="18" charset="0"/>
              </a:rPr>
              <a:t>循环条件 </a:t>
            </a:r>
            <a:r>
              <a:rPr lang="en-US" altLang="zh-CN" sz="2800" b="1" i="0" dirty="0">
                <a:latin typeface="Times New Roman" pitchFamily="18" charset="0"/>
              </a:rPr>
              <a:t>(ECX)&lt;&gt;0 </a:t>
            </a:r>
            <a:r>
              <a:rPr lang="zh-CN" altLang="en-US" sz="2800" b="1" i="0" dirty="0">
                <a:latin typeface="Times New Roman" pitchFamily="18" charset="0"/>
              </a:rPr>
              <a:t>且 </a:t>
            </a:r>
            <a:r>
              <a:rPr lang="en-US" altLang="zh-CN" sz="2800" b="1" i="0" dirty="0">
                <a:latin typeface="Times New Roman" pitchFamily="18" charset="0"/>
              </a:rPr>
              <a:t>ZF=1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78B36B1-540E-4AE9-BE34-C650BA2D3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26035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+mn-ea"/>
                <a:ea typeface="+mn-ea"/>
              </a:rPr>
              <a:t>串搜索指令</a:t>
            </a:r>
          </a:p>
        </p:txBody>
      </p:sp>
    </p:spTree>
    <p:custDataLst>
      <p:tags r:id="rId1"/>
    </p:custData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25463" y="1614488"/>
            <a:ext cx="7059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例： 统计显示一个串中非空格字符的个数。</a:t>
            </a:r>
          </a:p>
        </p:txBody>
      </p:sp>
      <p:grpSp>
        <p:nvGrpSpPr>
          <p:cNvPr id="23555" name="Group 16"/>
          <p:cNvGrpSpPr>
            <a:grpSpLocks/>
          </p:cNvGrpSpPr>
          <p:nvPr/>
        </p:nvGrpSpPr>
        <p:grpSpPr bwMode="auto">
          <a:xfrm>
            <a:off x="1058863" y="2633663"/>
            <a:ext cx="5181600" cy="685800"/>
            <a:chOff x="624" y="2784"/>
            <a:chExt cx="3264" cy="432"/>
          </a:xfrm>
        </p:grpSpPr>
        <p:sp>
          <p:nvSpPr>
            <p:cNvPr id="23574" name="Rectangle 4"/>
            <p:cNvSpPr>
              <a:spLocks noChangeArrowheads="1"/>
            </p:cNvSpPr>
            <p:nvPr/>
          </p:nvSpPr>
          <p:spPr bwMode="auto">
            <a:xfrm>
              <a:off x="624" y="2784"/>
              <a:ext cx="32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0">
                  <a:latin typeface="Times New Roman" pitchFamily="18" charset="0"/>
                </a:rPr>
                <a:t>              A                 B    C</a:t>
              </a:r>
            </a:p>
          </p:txBody>
        </p:sp>
        <p:sp>
          <p:nvSpPr>
            <p:cNvPr id="23575" name="Line 6"/>
            <p:cNvSpPr>
              <a:spLocks noChangeShapeType="1"/>
            </p:cNvSpPr>
            <p:nvPr/>
          </p:nvSpPr>
          <p:spPr bwMode="auto">
            <a:xfrm>
              <a:off x="912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7"/>
            <p:cNvSpPr>
              <a:spLocks noChangeShapeType="1"/>
            </p:cNvSpPr>
            <p:nvPr/>
          </p:nvSpPr>
          <p:spPr bwMode="auto">
            <a:xfrm>
              <a:off x="1200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8"/>
            <p:cNvSpPr>
              <a:spLocks noChangeShapeType="1"/>
            </p:cNvSpPr>
            <p:nvPr/>
          </p:nvSpPr>
          <p:spPr bwMode="auto">
            <a:xfrm>
              <a:off x="1488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9"/>
            <p:cNvSpPr>
              <a:spLocks noChangeShapeType="1"/>
            </p:cNvSpPr>
            <p:nvPr/>
          </p:nvSpPr>
          <p:spPr bwMode="auto">
            <a:xfrm>
              <a:off x="1776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10"/>
            <p:cNvSpPr>
              <a:spLocks noChangeShapeType="1"/>
            </p:cNvSpPr>
            <p:nvPr/>
          </p:nvSpPr>
          <p:spPr bwMode="auto">
            <a:xfrm>
              <a:off x="2112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11"/>
            <p:cNvSpPr>
              <a:spLocks noChangeShapeType="1"/>
            </p:cNvSpPr>
            <p:nvPr/>
          </p:nvSpPr>
          <p:spPr bwMode="auto">
            <a:xfrm>
              <a:off x="2448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Line 12"/>
            <p:cNvSpPr>
              <a:spLocks noChangeShapeType="1"/>
            </p:cNvSpPr>
            <p:nvPr/>
          </p:nvSpPr>
          <p:spPr bwMode="auto">
            <a:xfrm>
              <a:off x="2736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2" name="Line 13"/>
            <p:cNvSpPr>
              <a:spLocks noChangeShapeType="1"/>
            </p:cNvSpPr>
            <p:nvPr/>
          </p:nvSpPr>
          <p:spPr bwMode="auto">
            <a:xfrm>
              <a:off x="3024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3" name="Line 14"/>
            <p:cNvSpPr>
              <a:spLocks noChangeShapeType="1"/>
            </p:cNvSpPr>
            <p:nvPr/>
          </p:nvSpPr>
          <p:spPr bwMode="auto">
            <a:xfrm>
              <a:off x="3360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4" name="Line 15"/>
            <p:cNvSpPr>
              <a:spLocks noChangeShapeType="1"/>
            </p:cNvSpPr>
            <p:nvPr/>
          </p:nvSpPr>
          <p:spPr bwMode="auto">
            <a:xfrm>
              <a:off x="3648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56" name="Group 17"/>
          <p:cNvGrpSpPr>
            <a:grpSpLocks/>
          </p:cNvGrpSpPr>
          <p:nvPr/>
        </p:nvGrpSpPr>
        <p:grpSpPr bwMode="auto">
          <a:xfrm>
            <a:off x="1092200" y="4221163"/>
            <a:ext cx="5181600" cy="685800"/>
            <a:chOff x="624" y="2784"/>
            <a:chExt cx="3264" cy="432"/>
          </a:xfrm>
        </p:grpSpPr>
        <p:sp>
          <p:nvSpPr>
            <p:cNvPr id="23563" name="Rectangle 18"/>
            <p:cNvSpPr>
              <a:spLocks noChangeArrowheads="1"/>
            </p:cNvSpPr>
            <p:nvPr/>
          </p:nvSpPr>
          <p:spPr bwMode="auto">
            <a:xfrm>
              <a:off x="624" y="2784"/>
              <a:ext cx="326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i="0">
                  <a:latin typeface="Times New Roman" pitchFamily="18" charset="0"/>
                </a:rPr>
                <a:t>              A                 B    C</a:t>
              </a:r>
            </a:p>
          </p:txBody>
        </p:sp>
        <p:sp>
          <p:nvSpPr>
            <p:cNvPr id="23564" name="Line 19"/>
            <p:cNvSpPr>
              <a:spLocks noChangeShapeType="1"/>
            </p:cNvSpPr>
            <p:nvPr/>
          </p:nvSpPr>
          <p:spPr bwMode="auto">
            <a:xfrm>
              <a:off x="912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Line 20"/>
            <p:cNvSpPr>
              <a:spLocks noChangeShapeType="1"/>
            </p:cNvSpPr>
            <p:nvPr/>
          </p:nvSpPr>
          <p:spPr bwMode="auto">
            <a:xfrm>
              <a:off x="1200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21"/>
            <p:cNvSpPr>
              <a:spLocks noChangeShapeType="1"/>
            </p:cNvSpPr>
            <p:nvPr/>
          </p:nvSpPr>
          <p:spPr bwMode="auto">
            <a:xfrm>
              <a:off x="1488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Line 22"/>
            <p:cNvSpPr>
              <a:spLocks noChangeShapeType="1"/>
            </p:cNvSpPr>
            <p:nvPr/>
          </p:nvSpPr>
          <p:spPr bwMode="auto">
            <a:xfrm>
              <a:off x="1776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Line 23"/>
            <p:cNvSpPr>
              <a:spLocks noChangeShapeType="1"/>
            </p:cNvSpPr>
            <p:nvPr/>
          </p:nvSpPr>
          <p:spPr bwMode="auto">
            <a:xfrm>
              <a:off x="2112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9" name="Line 24"/>
            <p:cNvSpPr>
              <a:spLocks noChangeShapeType="1"/>
            </p:cNvSpPr>
            <p:nvPr/>
          </p:nvSpPr>
          <p:spPr bwMode="auto">
            <a:xfrm>
              <a:off x="2448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0" name="Line 25"/>
            <p:cNvSpPr>
              <a:spLocks noChangeShapeType="1"/>
            </p:cNvSpPr>
            <p:nvPr/>
          </p:nvSpPr>
          <p:spPr bwMode="auto">
            <a:xfrm>
              <a:off x="2736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26"/>
            <p:cNvSpPr>
              <a:spLocks noChangeShapeType="1"/>
            </p:cNvSpPr>
            <p:nvPr/>
          </p:nvSpPr>
          <p:spPr bwMode="auto">
            <a:xfrm>
              <a:off x="3024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Line 27"/>
            <p:cNvSpPr>
              <a:spLocks noChangeShapeType="1"/>
            </p:cNvSpPr>
            <p:nvPr/>
          </p:nvSpPr>
          <p:spPr bwMode="auto">
            <a:xfrm>
              <a:off x="3360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3" name="Line 28"/>
            <p:cNvSpPr>
              <a:spLocks noChangeShapeType="1"/>
            </p:cNvSpPr>
            <p:nvPr/>
          </p:nvSpPr>
          <p:spPr bwMode="auto">
            <a:xfrm>
              <a:off x="3648" y="278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57" name="Line 30"/>
          <p:cNvSpPr>
            <a:spLocks noChangeShapeType="1"/>
          </p:cNvSpPr>
          <p:nvPr/>
        </p:nvSpPr>
        <p:spPr bwMode="auto">
          <a:xfrm flipV="1">
            <a:off x="3649663" y="3319463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Text Box 31"/>
          <p:cNvSpPr txBox="1">
            <a:spLocks noChangeArrowheads="1"/>
          </p:cNvSpPr>
          <p:nvPr/>
        </p:nvSpPr>
        <p:spPr bwMode="auto">
          <a:xfrm>
            <a:off x="3848100" y="3619500"/>
            <a:ext cx="44422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EDI (</a:t>
            </a:r>
            <a:r>
              <a:rPr lang="zh-CN" altLang="en-US" sz="2400" i="0" dirty="0">
                <a:latin typeface="Times New Roman" pitchFamily="18" charset="0"/>
              </a:rPr>
              <a:t>第一次找到非空格字符时</a:t>
            </a:r>
            <a:r>
              <a:rPr lang="en-US" altLang="zh-CN" sz="2400" i="0" dirty="0">
                <a:latin typeface="Times New Roman" pitchFamily="18" charset="0"/>
              </a:rPr>
              <a:t>) </a:t>
            </a:r>
          </a:p>
        </p:txBody>
      </p:sp>
      <p:sp>
        <p:nvSpPr>
          <p:cNvPr id="23559" name="Line 32"/>
          <p:cNvSpPr>
            <a:spLocks noChangeShapeType="1"/>
          </p:cNvSpPr>
          <p:nvPr/>
        </p:nvSpPr>
        <p:spPr bwMode="auto">
          <a:xfrm flipV="1">
            <a:off x="5110163" y="5018088"/>
            <a:ext cx="7937" cy="43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Text Box 33"/>
          <p:cNvSpPr txBox="1">
            <a:spLocks noChangeArrowheads="1"/>
          </p:cNvSpPr>
          <p:nvPr/>
        </p:nvSpPr>
        <p:spPr bwMode="auto">
          <a:xfrm>
            <a:off x="4173538" y="5449888"/>
            <a:ext cx="44422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 dirty="0">
                <a:latin typeface="Times New Roman" pitchFamily="18" charset="0"/>
              </a:rPr>
              <a:t>EDI (</a:t>
            </a:r>
            <a:r>
              <a:rPr lang="zh-CN" altLang="en-US" sz="2400" i="0" dirty="0">
                <a:latin typeface="Times New Roman" pitchFamily="18" charset="0"/>
              </a:rPr>
              <a:t>第二次找到非空格字符时</a:t>
            </a:r>
            <a:r>
              <a:rPr lang="en-US" altLang="zh-CN" sz="2400" i="0" dirty="0">
                <a:latin typeface="Times New Roman" pitchFamily="18" charset="0"/>
              </a:rPr>
              <a:t>) </a:t>
            </a:r>
          </a:p>
        </p:txBody>
      </p:sp>
      <p:sp>
        <p:nvSpPr>
          <p:cNvPr id="23561" name="Text Box 34"/>
          <p:cNvSpPr txBox="1">
            <a:spLocks noChangeArrowheads="1"/>
          </p:cNvSpPr>
          <p:nvPr/>
        </p:nvSpPr>
        <p:spPr bwMode="auto">
          <a:xfrm>
            <a:off x="646113" y="5949950"/>
            <a:ext cx="63097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i="0" dirty="0">
                <a:latin typeface="Times New Roman" pitchFamily="18" charset="0"/>
              </a:rPr>
              <a:t>（讨论程序结束的条件 </a:t>
            </a:r>
            <a:r>
              <a:rPr lang="en-US" altLang="zh-CN" sz="2400" i="0" dirty="0">
                <a:latin typeface="Times New Roman" pitchFamily="18" charset="0"/>
              </a:rPr>
              <a:t>(ECX) =0?   ZF=0</a:t>
            </a:r>
            <a:r>
              <a:rPr lang="zh-CN" altLang="en-US" sz="2400" i="0" dirty="0">
                <a:latin typeface="Times New Roman" pitchFamily="18" charset="0"/>
              </a:rPr>
              <a:t>？</a:t>
            </a:r>
            <a:r>
              <a:rPr lang="en-US" altLang="zh-CN" sz="2400" i="0" dirty="0">
                <a:latin typeface="Times New Roman" pitchFamily="18" charset="0"/>
              </a:rPr>
              <a:t> </a:t>
            </a:r>
            <a:r>
              <a:rPr lang="zh-CN" altLang="en-US" sz="2400" i="0" dirty="0">
                <a:latin typeface="Times New Roman" pitchFamily="18" charset="0"/>
              </a:rPr>
              <a:t>）</a:t>
            </a: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B67CB57-3D00-43AD-8240-C95E908FE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26035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+mn-ea"/>
                <a:ea typeface="+mn-ea"/>
              </a:rPr>
              <a:t>串搜索指令</a:t>
            </a:r>
          </a:p>
        </p:txBody>
      </p:sp>
    </p:spTree>
  </p:cSld>
  <p:clrMapOvr>
    <a:masterClrMapping/>
  </p:clrMapOvr>
  <p:transition spd="med"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11188" y="1673225"/>
            <a:ext cx="51625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例：在串中找第一个空格字符。</a:t>
            </a:r>
          </a:p>
          <a:p>
            <a:pPr eaLnBrk="1" hangingPunct="1"/>
            <a:endParaRPr lang="zh-CN" altLang="en-US" sz="2800" b="1" i="0">
              <a:latin typeface="Times New Roman" pitchFamily="18" charset="0"/>
            </a:endParaRPr>
          </a:p>
          <a:p>
            <a:pPr eaLnBrk="1" hangingPunct="1"/>
            <a:endParaRPr lang="zh-CN" altLang="en-US" sz="2800" b="1" i="0">
              <a:latin typeface="Times New Roman" pitchFamily="18" charset="0"/>
            </a:endParaRPr>
          </a:p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        </a:t>
            </a:r>
            <a:r>
              <a:rPr lang="en-US" altLang="zh-CN" sz="2800" b="1" i="0">
                <a:latin typeface="Times New Roman" pitchFamily="18" charset="0"/>
              </a:rPr>
              <a:t>REPNZ    SCASB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519B7-86FE-4604-8FB2-27609FE53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26035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+mn-ea"/>
                <a:ea typeface="+mn-ea"/>
              </a:rPr>
              <a:t>串搜索指令</a:t>
            </a:r>
          </a:p>
        </p:txBody>
      </p:sp>
    </p:spTree>
  </p:cSld>
  <p:clrMapOvr>
    <a:masterClrMapping/>
  </p:clrMapOvr>
  <p:transition spd="med"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185407" y="226788"/>
            <a:ext cx="58220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串处理程序设计</a:t>
            </a:r>
          </a:p>
        </p:txBody>
      </p:sp>
      <p:pic>
        <p:nvPicPr>
          <p:cNvPr id="4101" name="Picture 5" descr="new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113" y="195263"/>
            <a:ext cx="10620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logo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26163"/>
            <a:ext cx="1039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422722" y="1683965"/>
            <a:ext cx="688558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zh-CN" sz="2800" b="1" i="0" dirty="0">
                <a:latin typeface="宋体" panose="02010600030101010101" pitchFamily="2" charset="-122"/>
              </a:rPr>
              <a:t>串操作指令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封装串操作指令的 </a:t>
            </a:r>
            <a:r>
              <a:rPr lang="en-US" altLang="zh-CN" sz="2800" b="1" i="0" dirty="0">
                <a:latin typeface="宋体" panose="02010600030101010101" pitchFamily="2" charset="-122"/>
              </a:rPr>
              <a:t>C </a:t>
            </a:r>
            <a:r>
              <a:rPr lang="zh-CN" altLang="en-US" sz="2800" b="1" i="0" dirty="0">
                <a:latin typeface="宋体" panose="02010600030101010101" pitchFamily="2" charset="-122"/>
              </a:rPr>
              <a:t>库函数</a:t>
            </a:r>
            <a:endParaRPr lang="zh-CN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circl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9750" y="1628775"/>
            <a:ext cx="6319230" cy="4265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i="0" dirty="0">
                <a:latin typeface="Times New Roman" pitchFamily="18" charset="0"/>
              </a:rPr>
              <a:t>语句格式：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i="0" dirty="0">
                <a:latin typeface="Times New Roman" pitchFamily="18" charset="0"/>
              </a:rPr>
              <a:t>       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LODSB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   LODSW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   LODSD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   LODS    OPS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功能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：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(1) (DS:[ESI]) → AL / AX / EAX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(2)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若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DF=0, (ESI)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如何变化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      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若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DF=1,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则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(ESI)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如何变化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?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39750" y="29368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+mn-ea"/>
                <a:ea typeface="+mn-ea"/>
              </a:rPr>
              <a:t>从源串中取数指令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11188" y="1627188"/>
            <a:ext cx="6335389" cy="417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语句格式：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       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STOSB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   STOSW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   STOSD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   STOS    OPD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功能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：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(1) (AL / AX /EAX) → ES:[EDI]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(2)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若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DF=0,  (EDI)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如何变化？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                   若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DF=1,  (EDI)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如何变化？ 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28638" y="333375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往目的串中存数指令</a:t>
            </a:r>
          </a:p>
        </p:txBody>
      </p:sp>
    </p:spTree>
  </p:cSld>
  <p:clrMapOvr>
    <a:masterClrMapping/>
  </p:clrMapOvr>
  <p:transition spd="med"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683568" y="1595677"/>
            <a:ext cx="7303602" cy="3666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对于一个</a:t>
            </a:r>
            <a:r>
              <a:rPr lang="en-US" altLang="zh-CN" sz="2800" b="1" i="0" dirty="0">
                <a:latin typeface="Times New Roman" pitchFamily="18" charset="0"/>
              </a:rPr>
              <a:t>C</a:t>
            </a:r>
            <a:r>
              <a:rPr lang="zh-CN" altLang="en-US" sz="2800" b="1" i="0" dirty="0">
                <a:latin typeface="Times New Roman" pitchFamily="18" charset="0"/>
              </a:rPr>
              <a:t>语言程序中的函数（</a:t>
            </a:r>
            <a:r>
              <a:rPr lang="en-US" altLang="zh-CN" sz="2800" b="1" i="0" dirty="0">
                <a:latin typeface="Times New Roman" pitchFamily="18" charset="0"/>
              </a:rPr>
              <a:t>Debug </a:t>
            </a:r>
            <a:r>
              <a:rPr lang="zh-CN" altLang="en-US" sz="2800" b="1" i="0" dirty="0">
                <a:latin typeface="Times New Roman" pitchFamily="18" charset="0"/>
              </a:rPr>
              <a:t>版），</a:t>
            </a:r>
            <a:endParaRPr lang="en-US" altLang="zh-CN" sz="2800" b="1" i="0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反汇编后，在函数开头可看到的代码：</a:t>
            </a:r>
            <a:endParaRPr lang="en-US" altLang="zh-CN" sz="2800" b="1" i="0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endParaRPr lang="en-US" altLang="zh-CN" sz="2800" b="1" i="0" dirty="0"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Times New Roman" pitchFamily="18" charset="0"/>
              </a:rPr>
              <a:t>lea          </a:t>
            </a:r>
            <a:r>
              <a:rPr lang="en-US" altLang="zh-CN" sz="2800" b="1" i="0" dirty="0" err="1">
                <a:latin typeface="Times New Roman" pitchFamily="18" charset="0"/>
              </a:rPr>
              <a:t>edi</a:t>
            </a:r>
            <a:r>
              <a:rPr lang="en-US" altLang="zh-CN" sz="2800" b="1" i="0" dirty="0">
                <a:latin typeface="Times New Roman" pitchFamily="18" charset="0"/>
              </a:rPr>
              <a:t>, [</a:t>
            </a:r>
            <a:r>
              <a:rPr lang="en-US" altLang="zh-CN" sz="2800" b="1" i="0" dirty="0" err="1">
                <a:latin typeface="Times New Roman" pitchFamily="18" charset="0"/>
              </a:rPr>
              <a:t>ebp</a:t>
            </a:r>
            <a:r>
              <a:rPr lang="en-US" altLang="zh-CN" sz="2800" b="1" i="0" dirty="0">
                <a:latin typeface="Times New Roman" pitchFamily="18" charset="0"/>
              </a:rPr>
              <a:t>-</a:t>
            </a:r>
            <a:r>
              <a:rPr lang="zh-CN" altLang="en-US" sz="2800" b="1" i="0" dirty="0">
                <a:latin typeface="Times New Roman" pitchFamily="18" charset="0"/>
              </a:rPr>
              <a:t>****</a:t>
            </a:r>
            <a:r>
              <a:rPr lang="en-US" altLang="zh-CN" sz="2800" b="1" i="0" dirty="0">
                <a:latin typeface="Times New Roman" pitchFamily="18" charset="0"/>
              </a:rPr>
              <a:t>h]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Times New Roman" pitchFamily="18" charset="0"/>
              </a:rPr>
              <a:t>mov        </a:t>
            </a:r>
            <a:r>
              <a:rPr lang="en-US" altLang="zh-CN" sz="2800" b="1" i="0" dirty="0" err="1">
                <a:latin typeface="Times New Roman" pitchFamily="18" charset="0"/>
              </a:rPr>
              <a:t>ecx</a:t>
            </a:r>
            <a:r>
              <a:rPr lang="en-US" altLang="zh-CN" sz="2800" b="1" i="0" dirty="0">
                <a:latin typeface="Times New Roman" pitchFamily="18" charset="0"/>
              </a:rPr>
              <a:t>, </a:t>
            </a:r>
            <a:r>
              <a:rPr lang="zh-CN" altLang="en-US" sz="2800" b="1" i="0" dirty="0">
                <a:latin typeface="Times New Roman" pitchFamily="18" charset="0"/>
              </a:rPr>
              <a:t>****</a:t>
            </a:r>
            <a:r>
              <a:rPr lang="en-US" altLang="zh-CN" sz="2800" b="1" i="0" dirty="0">
                <a:latin typeface="Times New Roman" pitchFamily="18" charset="0"/>
              </a:rPr>
              <a:t>h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Times New Roman" pitchFamily="18" charset="0"/>
              </a:rPr>
              <a:t>mov        </a:t>
            </a:r>
            <a:r>
              <a:rPr lang="en-US" altLang="zh-CN" sz="2800" b="1" i="0" dirty="0" err="1">
                <a:latin typeface="Times New Roman" pitchFamily="18" charset="0"/>
              </a:rPr>
              <a:t>eax</a:t>
            </a:r>
            <a:r>
              <a:rPr lang="en-US" altLang="zh-CN" sz="2800" b="1" i="0" dirty="0">
                <a:latin typeface="Times New Roman" pitchFamily="18" charset="0"/>
              </a:rPr>
              <a:t>, 0CCCCCCCCh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Times New Roman" pitchFamily="18" charset="0"/>
              </a:rPr>
              <a:t>rep </a:t>
            </a:r>
            <a:r>
              <a:rPr lang="en-US" altLang="zh-CN" sz="2800" b="1" i="0" dirty="0" err="1">
                <a:latin typeface="Times New Roman" pitchFamily="18" charset="0"/>
              </a:rPr>
              <a:t>stos</a:t>
            </a:r>
            <a:r>
              <a:rPr lang="en-US" altLang="zh-CN" sz="2800" b="1" i="0" dirty="0">
                <a:latin typeface="Times New Roman" pitchFamily="18" charset="0"/>
              </a:rPr>
              <a:t>   </a:t>
            </a:r>
            <a:r>
              <a:rPr lang="en-US" altLang="zh-CN" sz="2800" b="1" i="0" dirty="0" err="1">
                <a:latin typeface="Times New Roman" pitchFamily="18" charset="0"/>
              </a:rPr>
              <a:t>dword</a:t>
            </a:r>
            <a:r>
              <a:rPr lang="en-US" altLang="zh-CN" sz="2800" b="1" i="0" dirty="0">
                <a:latin typeface="Times New Roman" pitchFamily="18" charset="0"/>
              </a:rPr>
              <a:t> </a:t>
            </a:r>
            <a:r>
              <a:rPr lang="en-US" altLang="zh-CN" sz="2800" b="1" i="0" dirty="0" err="1">
                <a:latin typeface="Times New Roman" pitchFamily="18" charset="0"/>
              </a:rPr>
              <a:t>ptr</a:t>
            </a:r>
            <a:r>
              <a:rPr lang="en-US" altLang="zh-CN" sz="2800" b="1" i="0" dirty="0">
                <a:latin typeface="Times New Roman" pitchFamily="18" charset="0"/>
              </a:rPr>
              <a:t> es:[</a:t>
            </a:r>
            <a:r>
              <a:rPr lang="en-US" altLang="zh-CN" sz="2800" b="1" i="0" dirty="0" err="1">
                <a:latin typeface="Times New Roman" pitchFamily="18" charset="0"/>
              </a:rPr>
              <a:t>edi</a:t>
            </a:r>
            <a:r>
              <a:rPr lang="en-US" altLang="zh-CN" sz="2800" b="1" i="0" dirty="0">
                <a:latin typeface="Times New Roman" pitchFamily="18" charset="0"/>
              </a:rPr>
              <a:t>]</a:t>
            </a:r>
            <a:endParaRPr lang="zh-CN" altLang="en-US" sz="2800" b="1" i="0" dirty="0">
              <a:latin typeface="Times New Roman" pitchFamily="18" charset="0"/>
              <a:sym typeface="Wingdings" pitchFamily="2" charset="2"/>
            </a:endParaRP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28638" y="333375"/>
            <a:ext cx="4339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往目的串中存数指令</a:t>
            </a:r>
          </a:p>
        </p:txBody>
      </p:sp>
    </p:spTree>
    <p:extLst>
      <p:ext uri="{BB962C8B-B14F-4D97-AF65-F5344CB8AC3E}">
        <p14:creationId xmlns:p14="http://schemas.microsoft.com/office/powerpoint/2010/main" val="1695344639"/>
      </p:ext>
    </p:extLst>
  </p:cSld>
  <p:clrMapOvr>
    <a:masterClrMapping/>
  </p:clrMapOvr>
  <p:transition spd="med"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>
            <a:extLst>
              <a:ext uri="{FF2B5EF4-FFF2-40B4-BE49-F238E27FC236}">
                <a16:creationId xmlns:a16="http://schemas.microsoft.com/office/drawing/2014/main" id="{09CA983E-7C84-4A0F-9D33-8BD36E72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26092"/>
            <a:ext cx="70567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9.2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封装串操作指令的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库函数</a:t>
            </a: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52B929ED-35B2-4B24-9C51-D540CA06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26274"/>
            <a:ext cx="578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串传送指令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MOVSW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MOVSD</a:t>
            </a:r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D85CD666-4B56-4C97-ABA0-15BBD1BE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4031754"/>
            <a:ext cx="578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串比较指令  </a:t>
            </a:r>
            <a:r>
              <a:rPr lang="en-US" altLang="zh-CN" sz="2800" b="1" i="0" dirty="0">
                <a:latin typeface="宋体" panose="02010600030101010101" pitchFamily="2" charset="-122"/>
              </a:rPr>
              <a:t>CMPSB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CMPSW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CMPSD</a:t>
            </a: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C57D014C-3799-4E8C-AB6E-9621EB0C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4487645"/>
            <a:ext cx="578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串搜索指令  </a:t>
            </a:r>
            <a:r>
              <a:rPr lang="en-US" altLang="zh-CN" sz="2800" b="1" i="0" dirty="0">
                <a:latin typeface="宋体" panose="02010600030101010101" pitchFamily="2" charset="-122"/>
              </a:rPr>
              <a:t>SCASB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SCASW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SCASD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134F9D17-A083-4CCF-9A2F-91517A42D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979111"/>
            <a:ext cx="6149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从源串中取数  </a:t>
            </a:r>
            <a:r>
              <a:rPr lang="en-US" altLang="zh-CN" sz="2800" b="1" i="0" dirty="0">
                <a:latin typeface="宋体" panose="02010600030101010101" pitchFamily="2" charset="-122"/>
              </a:rPr>
              <a:t>LODSB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LODSW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LODSD</a:t>
            </a: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2B1EDB37-DDBE-4A8F-8F45-8ED1CD7AD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" y="5498068"/>
            <a:ext cx="6510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向目的串中存数  </a:t>
            </a:r>
            <a:r>
              <a:rPr lang="en-US" altLang="zh-CN" sz="2800" b="1" i="0" dirty="0">
                <a:latin typeface="宋体" panose="02010600030101010101" pitchFamily="2" charset="-122"/>
              </a:rPr>
              <a:t>STOSB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STOSW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STOSD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758EEBDE-35F6-4172-A3E6-78035FC54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76" y="1618653"/>
            <a:ext cx="616226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封装了串操作指令的 </a:t>
            </a:r>
            <a:r>
              <a:rPr lang="en-US" altLang="zh-CN" sz="2800" b="1" i="0" dirty="0">
                <a:latin typeface="宋体" panose="02010600030101010101" pitchFamily="2" charset="-122"/>
              </a:rPr>
              <a:t>C </a:t>
            </a:r>
            <a:r>
              <a:rPr lang="zh-CN" altLang="en-US" sz="2800" b="1" i="0" dirty="0">
                <a:latin typeface="宋体" panose="02010600030101010101" pitchFamily="2" charset="-122"/>
              </a:rPr>
              <a:t>库函数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memcpy</a:t>
            </a: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memcmp</a:t>
            </a: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memset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VS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strcpy</a:t>
            </a: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strcmp</a:t>
            </a: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strset</a:t>
            </a: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14559946"/>
      </p:ext>
    </p:extLst>
  </p:cSld>
  <p:clrMapOvr>
    <a:masterClrMapping/>
  </p:clrMapOvr>
  <p:transition>
    <p:blinds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>
            <a:extLst>
              <a:ext uri="{FF2B5EF4-FFF2-40B4-BE49-F238E27FC236}">
                <a16:creationId xmlns:a16="http://schemas.microsoft.com/office/drawing/2014/main" id="{09CA983E-7C84-4A0F-9D33-8BD36E72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5407" y="226788"/>
            <a:ext cx="58220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串处理程序设计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758EEBDE-35F6-4172-A3E6-78035FC54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340768"/>
            <a:ext cx="8532948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void *</a:t>
            </a:r>
            <a:r>
              <a:rPr lang="en-US" altLang="zh-CN" sz="24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memcpy</a:t>
            </a:r>
            <a:r>
              <a:rPr lang="en-US" altLang="zh-CN" sz="2400" b="1" i="0" dirty="0">
                <a:latin typeface="宋体" panose="02010600030101010101" pitchFamily="2" charset="-122"/>
              </a:rPr>
              <a:t>(void *str1, const void *str2,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size_t</a:t>
            </a:r>
            <a:r>
              <a:rPr lang="en-US" altLang="zh-CN" sz="2400" b="1" i="0" dirty="0">
                <a:latin typeface="宋体" panose="02010600030101010101" pitchFamily="2" charset="-122"/>
              </a:rPr>
              <a:t> n);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功能：从存储区 </a:t>
            </a:r>
            <a:r>
              <a:rPr lang="en-US" altLang="zh-CN" sz="2400" b="1" i="0" dirty="0">
                <a:latin typeface="宋体" panose="02010600030101010101" pitchFamily="2" charset="-122"/>
              </a:rPr>
              <a:t>str2 </a:t>
            </a:r>
            <a:r>
              <a:rPr lang="zh-CN" altLang="en-US" sz="2400" b="1" i="0" dirty="0">
                <a:latin typeface="宋体" panose="02010600030101010101" pitchFamily="2" charset="-122"/>
              </a:rPr>
              <a:t>复制 </a:t>
            </a:r>
            <a:r>
              <a:rPr lang="en-US" altLang="zh-CN" sz="2400" b="1" i="0" dirty="0">
                <a:latin typeface="宋体" panose="02010600030101010101" pitchFamily="2" charset="-122"/>
              </a:rPr>
              <a:t>n </a:t>
            </a:r>
            <a:r>
              <a:rPr lang="zh-CN" altLang="en-US" sz="2400" b="1" i="0" dirty="0">
                <a:latin typeface="宋体" panose="02010600030101010101" pitchFamily="2" charset="-122"/>
              </a:rPr>
              <a:t>个字节到存储区 </a:t>
            </a:r>
            <a:r>
              <a:rPr lang="en-US" altLang="zh-CN" sz="2400" b="1" i="0" dirty="0">
                <a:latin typeface="宋体" panose="02010600030101010101" pitchFamily="2" charset="-122"/>
              </a:rPr>
              <a:t>str1</a:t>
            </a:r>
            <a:r>
              <a:rPr lang="zh-CN" altLang="en-US" sz="2400" b="1" i="0" dirty="0">
                <a:latin typeface="宋体" panose="02010600030101010101" pitchFamily="2" charset="-122"/>
              </a:rPr>
              <a:t>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b="1" i="0" dirty="0">
                <a:latin typeface="宋体" panose="02010600030101010101" pitchFamily="2" charset="-122"/>
              </a:rPr>
              <a:t>int </a:t>
            </a:r>
            <a:r>
              <a:rPr lang="en-US" altLang="zh-CN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memcmp</a:t>
            </a:r>
            <a:r>
              <a:rPr lang="en-US" altLang="zh-CN" b="1" i="0" dirty="0">
                <a:latin typeface="宋体" panose="02010600030101010101" pitchFamily="2" charset="-122"/>
              </a:rPr>
              <a:t>(const void *str1, const void *str2, </a:t>
            </a:r>
            <a:r>
              <a:rPr lang="en-US" altLang="zh-CN" b="1" i="0" dirty="0" err="1">
                <a:latin typeface="宋体" panose="02010600030101010101" pitchFamily="2" charset="-122"/>
              </a:rPr>
              <a:t>size_t</a:t>
            </a:r>
            <a:r>
              <a:rPr lang="en-US" altLang="zh-CN" b="1" i="0" dirty="0">
                <a:latin typeface="宋体" panose="02010600030101010101" pitchFamily="2" charset="-122"/>
              </a:rPr>
              <a:t> n)); 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功能：把存储区 </a:t>
            </a:r>
            <a:r>
              <a:rPr lang="en-US" altLang="zh-CN" sz="2400" b="1" i="0" dirty="0">
                <a:latin typeface="宋体" panose="02010600030101010101" pitchFamily="2" charset="-122"/>
              </a:rPr>
              <a:t>str1 </a:t>
            </a:r>
            <a:r>
              <a:rPr lang="zh-CN" altLang="en-US" sz="2400" b="1" i="0" dirty="0">
                <a:latin typeface="宋体" panose="02010600030101010101" pitchFamily="2" charset="-122"/>
              </a:rPr>
              <a:t>和 </a:t>
            </a:r>
            <a:r>
              <a:rPr lang="en-US" altLang="zh-CN" sz="2400" b="1" i="0" dirty="0">
                <a:latin typeface="宋体" panose="02010600030101010101" pitchFamily="2" charset="-122"/>
              </a:rPr>
              <a:t>str2 </a:t>
            </a:r>
            <a:r>
              <a:rPr lang="zh-CN" altLang="en-US" sz="2400" b="1" i="0" dirty="0">
                <a:latin typeface="宋体" panose="02010600030101010101" pitchFamily="2" charset="-122"/>
              </a:rPr>
              <a:t>的前 </a:t>
            </a:r>
            <a:r>
              <a:rPr lang="en-US" altLang="zh-CN" sz="2400" b="1" i="0" dirty="0">
                <a:latin typeface="宋体" panose="02010600030101010101" pitchFamily="2" charset="-122"/>
              </a:rPr>
              <a:t>n </a:t>
            </a:r>
            <a:r>
              <a:rPr lang="zh-CN" altLang="en-US" sz="2400" b="1" i="0" dirty="0">
                <a:latin typeface="宋体" panose="02010600030101010101" pitchFamily="2" charset="-122"/>
              </a:rPr>
              <a:t>个字节进行比较。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void *</a:t>
            </a:r>
            <a:r>
              <a:rPr lang="en-US" altLang="zh-CN" sz="24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memset</a:t>
            </a:r>
            <a:r>
              <a:rPr lang="en-US" altLang="zh-CN" sz="2400" b="1" i="0" dirty="0">
                <a:latin typeface="宋体" panose="02010600030101010101" pitchFamily="2" charset="-122"/>
              </a:rPr>
              <a:t>(void *str, int c,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size_t</a:t>
            </a:r>
            <a:r>
              <a:rPr lang="en-US" altLang="zh-CN" sz="2400" b="1" i="0" dirty="0">
                <a:latin typeface="宋体" panose="02010600030101010101" pitchFamily="2" charset="-122"/>
              </a:rPr>
              <a:t> n);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功能：</a:t>
            </a:r>
            <a:r>
              <a:rPr lang="en-US" altLang="zh-CN" sz="2400" b="1" i="0" dirty="0">
                <a:latin typeface="宋体" panose="02010600030101010101" pitchFamily="2" charset="-122"/>
              </a:rPr>
              <a:t>str </a:t>
            </a:r>
            <a:r>
              <a:rPr lang="zh-CN" altLang="en-US" sz="2400" b="1" i="0" dirty="0">
                <a:latin typeface="宋体" panose="02010600030101010101" pitchFamily="2" charset="-122"/>
              </a:rPr>
              <a:t>所指向的存储区的前 </a:t>
            </a:r>
            <a:r>
              <a:rPr lang="en-US" altLang="zh-CN" sz="2400" b="1" i="0" dirty="0">
                <a:latin typeface="宋体" panose="02010600030101010101" pitchFamily="2" charset="-122"/>
              </a:rPr>
              <a:t>n </a:t>
            </a:r>
            <a:r>
              <a:rPr lang="zh-CN" altLang="en-US" sz="2400" b="1" i="0" dirty="0">
                <a:latin typeface="宋体" panose="02010600030101010101" pitchFamily="2" charset="-122"/>
              </a:rPr>
              <a:t>个字符复制为 </a:t>
            </a:r>
            <a:r>
              <a:rPr lang="en-US" altLang="zh-CN" sz="2400" b="1" i="0" dirty="0"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latin typeface="宋体" panose="02010600030101010101" pitchFamily="2" charset="-122"/>
              </a:rPr>
              <a:t> 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void *</a:t>
            </a:r>
            <a:r>
              <a:rPr lang="en-US" altLang="zh-CN" sz="24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memchr</a:t>
            </a:r>
            <a:r>
              <a:rPr lang="en-US" altLang="zh-CN" sz="2400" b="1" i="0" dirty="0">
                <a:latin typeface="宋体" panose="02010600030101010101" pitchFamily="2" charset="-122"/>
              </a:rPr>
              <a:t>(const void *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buf</a:t>
            </a:r>
            <a:r>
              <a:rPr lang="en-US" altLang="zh-CN" sz="2400" b="1" i="0" dirty="0">
                <a:latin typeface="宋体" panose="02010600030101010101" pitchFamily="2" charset="-122"/>
              </a:rPr>
              <a:t>, int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ch</a:t>
            </a:r>
            <a:r>
              <a:rPr lang="en-US" altLang="zh-CN" sz="2400" b="1" i="0" dirty="0">
                <a:latin typeface="宋体" panose="02010600030101010101" pitchFamily="2" charset="-122"/>
              </a:rPr>
              <a:t>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size_t</a:t>
            </a:r>
            <a:r>
              <a:rPr lang="en-US" altLang="zh-CN" sz="2400" b="1" i="0" dirty="0">
                <a:latin typeface="宋体" panose="02010600030101010101" pitchFamily="2" charset="-122"/>
              </a:rPr>
              <a:t> count);</a:t>
            </a:r>
          </a:p>
          <a:p>
            <a:pPr eaLnBrk="1" hangingPunct="1"/>
            <a:r>
              <a:rPr lang="zh-CN" altLang="en-US" sz="2400" b="1" i="0" dirty="0">
                <a:latin typeface="宋体" panose="02010600030101010101" pitchFamily="2" charset="-122"/>
              </a:rPr>
              <a:t>功能：从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buf</a:t>
            </a:r>
            <a:r>
              <a:rPr lang="zh-CN" altLang="en-US" sz="2400" b="1" i="0" dirty="0">
                <a:latin typeface="宋体" panose="02010600030101010101" pitchFamily="2" charset="-122"/>
              </a:rPr>
              <a:t>所指内存区域的前</a:t>
            </a:r>
            <a:r>
              <a:rPr lang="en-US" altLang="zh-CN" sz="2400" b="1" i="0" dirty="0">
                <a:latin typeface="宋体" panose="02010600030101010101" pitchFamily="2" charset="-122"/>
              </a:rPr>
              <a:t>count</a:t>
            </a:r>
            <a:r>
              <a:rPr lang="zh-CN" altLang="en-US" sz="2400" b="1" i="0" dirty="0">
                <a:latin typeface="宋体" panose="02010600030101010101" pitchFamily="2" charset="-122"/>
              </a:rPr>
              <a:t>个字节查找字符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ch</a:t>
            </a:r>
            <a:r>
              <a:rPr lang="zh-CN" altLang="en-US" sz="2400" b="1" i="0" dirty="0">
                <a:latin typeface="宋体" panose="02010600030101010101" pitchFamily="2" charset="-122"/>
              </a:rPr>
              <a:t>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400" b="1" i="0" dirty="0">
                <a:latin typeface="宋体" panose="02010600030101010101" pitchFamily="2" charset="-122"/>
              </a:rPr>
              <a:t>void *</a:t>
            </a:r>
            <a:r>
              <a:rPr lang="en-US" altLang="zh-CN" sz="2400" b="1" i="0" dirty="0" err="1">
                <a:solidFill>
                  <a:srgbClr val="FF0000"/>
                </a:solidFill>
                <a:latin typeface="宋体" panose="02010600030101010101" pitchFamily="2" charset="-122"/>
              </a:rPr>
              <a:t>memmove</a:t>
            </a:r>
            <a:r>
              <a:rPr lang="en-US" altLang="zh-CN" sz="2400" b="1" i="0" dirty="0">
                <a:latin typeface="宋体" panose="02010600030101010101" pitchFamily="2" charset="-122"/>
              </a:rPr>
              <a:t>(void *str1, const void *str2,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size_t</a:t>
            </a:r>
            <a:r>
              <a:rPr lang="en-US" altLang="zh-CN" sz="2400" b="1" i="0" dirty="0">
                <a:latin typeface="宋体" panose="02010600030101010101" pitchFamily="2" charset="-122"/>
              </a:rPr>
              <a:t> n);</a:t>
            </a:r>
            <a:r>
              <a:rPr lang="zh-CN" altLang="en-US" b="1" i="0" dirty="0">
                <a:latin typeface="宋体" panose="02010600030101010101" pitchFamily="2" charset="-122"/>
              </a:rPr>
              <a:t>功能：与 </a:t>
            </a:r>
            <a:r>
              <a:rPr lang="en-US" altLang="zh-CN" b="1" i="0" dirty="0" err="1">
                <a:latin typeface="宋体" panose="02010600030101010101" pitchFamily="2" charset="-122"/>
              </a:rPr>
              <a:t>memcpy</a:t>
            </a:r>
            <a:r>
              <a:rPr lang="zh-CN" altLang="en-US" b="1" i="0" dirty="0">
                <a:latin typeface="宋体" panose="02010600030101010101" pitchFamily="2" charset="-122"/>
              </a:rPr>
              <a:t>类似，但</a:t>
            </a:r>
            <a:r>
              <a:rPr lang="en-US" altLang="zh-CN" b="1" i="0" dirty="0" err="1">
                <a:latin typeface="宋体" panose="02010600030101010101" pitchFamily="2" charset="-122"/>
              </a:rPr>
              <a:t>memmove</a:t>
            </a:r>
            <a:r>
              <a:rPr lang="zh-CN" altLang="en-US" b="1" i="0" dirty="0">
                <a:latin typeface="宋体" panose="02010600030101010101" pitchFamily="2" charset="-122"/>
              </a:rPr>
              <a:t>能够保证源串在被覆盖之前，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i="0" dirty="0">
                <a:latin typeface="宋体" panose="02010600030101010101" pitchFamily="2" charset="-122"/>
              </a:rPr>
              <a:t>将重叠区的字节拷贝到目标区中，复制后源区的内容会被更改。</a:t>
            </a:r>
            <a:endParaRPr lang="en-US" altLang="zh-CN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5699347"/>
      </p:ext>
    </p:extLst>
  </p:cSld>
  <p:clrMapOvr>
    <a:masterClrMapping/>
  </p:clrMapOvr>
  <p:transition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D80129B-5951-474F-972B-8E98B58B6CC5}"/>
              </a:ext>
            </a:extLst>
          </p:cNvPr>
          <p:cNvSpPr txBox="1"/>
          <p:nvPr/>
        </p:nvSpPr>
        <p:spPr>
          <a:xfrm>
            <a:off x="539552" y="1556792"/>
            <a:ext cx="82089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503538D0  push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edi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503538D1  push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503538D2  mov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esi,dword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[esp+10h]  </a:t>
            </a:r>
            <a:r>
              <a:rPr lang="it-IT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源串 首地址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503538D6  mov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ecx,dword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[esp+14h]  </a:t>
            </a:r>
            <a:r>
              <a:rPr lang="en-US" altLang="zh-CN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串长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it-IT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503538DA  mov         edi,dword ptr [esp+0Ch]  //</a:t>
            </a:r>
            <a:r>
              <a:rPr lang="zh-CN" altLang="en-US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目的地首地址</a:t>
            </a:r>
            <a:r>
              <a:rPr lang="it-IT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it-IT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503538DE  mov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eax,ecx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503538E0  mov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edx,ecx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503538E2  add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eax,esi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//</a:t>
            </a:r>
            <a:r>
              <a:rPr lang="zh-CN" altLang="en-US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源串结束地址</a:t>
            </a:r>
            <a:endParaRPr lang="en-US" altLang="zh-CN" sz="2000" i="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503538E4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edi,esi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503538E6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jbe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503538F0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503538E8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edi,eax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503538EA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jb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50353B84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503538F0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ecx,20h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503538F3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jb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50353DCB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503538F9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cmp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ecx,80h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503538FF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jae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50353914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ABD7F1-112F-46C5-B3F8-F10E17B820C6}"/>
              </a:ext>
            </a:extLst>
          </p:cNvPr>
          <p:cNvSpPr txBox="1"/>
          <p:nvPr/>
        </p:nvSpPr>
        <p:spPr>
          <a:xfrm>
            <a:off x="4703355" y="1325959"/>
            <a:ext cx="3927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memcpy</a:t>
            </a:r>
            <a:r>
              <a:rPr lang="en-US" altLang="zh-CN" sz="2400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en-US" sz="2400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的实现代码片段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2D8C47BE-FF0A-1D76-60C4-A95719A4F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58176"/>
              </p:ext>
            </p:extLst>
          </p:nvPr>
        </p:nvGraphicFramePr>
        <p:xfrm>
          <a:off x="5724128" y="4221088"/>
          <a:ext cx="158417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1923289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esi</a:t>
                      </a:r>
                      <a:r>
                        <a:rPr lang="en-US" altLang="zh-CN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77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altLang="zh-CN" sz="20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edi</a:t>
                      </a:r>
                      <a:r>
                        <a:rPr lang="en-US" altLang="zh-CN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)</a:t>
                      </a:r>
                      <a:endParaRPr lang="zh-CN" altLang="en-US" sz="20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断点地址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697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目的串地址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65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源串地址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5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j-ea"/>
                          <a:ea typeface="+mj-ea"/>
                        </a:rPr>
                        <a:t>串长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87297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95BCEB5-26CA-7C40-2520-6AF8FF6E2B1F}"/>
              </a:ext>
            </a:extLst>
          </p:cNvPr>
          <p:cNvSpPr txBox="1"/>
          <p:nvPr/>
        </p:nvSpPr>
        <p:spPr>
          <a:xfrm>
            <a:off x="7380312" y="4065171"/>
            <a:ext cx="861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</a:t>
            </a:r>
            <a:r>
              <a:rPr lang="en-US" altLang="zh-CN" b="1" i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</a:t>
            </a:r>
            <a:endParaRPr lang="zh-CN" altLang="en-US" b="1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216ED3-3401-4305-7624-9F868571189C}"/>
              </a:ext>
            </a:extLst>
          </p:cNvPr>
          <p:cNvSpPr txBox="1"/>
          <p:nvPr/>
        </p:nvSpPr>
        <p:spPr>
          <a:xfrm>
            <a:off x="7319419" y="5301208"/>
            <a:ext cx="1463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← esp+0Ch</a:t>
            </a:r>
            <a:endParaRPr lang="zh-CN" altLang="en-US" b="1" i="0" dirty="0"/>
          </a:p>
        </p:txBody>
      </p:sp>
    </p:spTree>
    <p:extLst>
      <p:ext uri="{BB962C8B-B14F-4D97-AF65-F5344CB8AC3E}">
        <p14:creationId xmlns:p14="http://schemas.microsoft.com/office/powerpoint/2010/main" val="2076788563"/>
      </p:ext>
    </p:extLst>
  </p:cSld>
  <p:clrMapOvr>
    <a:masterClrMapping/>
  </p:clrMapOvr>
  <p:transition spd="med"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D80129B-5951-474F-972B-8E98B58B6CC5}"/>
              </a:ext>
            </a:extLst>
          </p:cNvPr>
          <p:cNvSpPr txBox="1"/>
          <p:nvPr/>
        </p:nvSpPr>
        <p:spPr>
          <a:xfrm>
            <a:off x="395536" y="1843950"/>
            <a:ext cx="773687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50353901  bt          dword ptr ds:[5036A024h],1  </a:t>
            </a:r>
            <a:endParaRPr lang="pt-BR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50353909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jb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50353D9D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5035390F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jmp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50353AF7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pt-BR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50353914  bt          dword ptr ds:[5036A2E0h],1  </a:t>
            </a:r>
            <a:endParaRPr lang="pt-BR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5035391C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jae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50353927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5035391E  </a:t>
            </a:r>
            <a:r>
              <a:rPr lang="en-US" altLang="zh-CN" sz="2000" b="1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rep </a:t>
            </a:r>
            <a:r>
              <a:rPr lang="en-US" altLang="zh-CN" sz="2000" b="1" i="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movs</a:t>
            </a:r>
            <a:r>
              <a:rPr lang="en-US" altLang="zh-CN" sz="2000" b="1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byte </a:t>
            </a:r>
            <a:r>
              <a:rPr lang="en-US" altLang="zh-CN" sz="2000" b="1" i="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es:[</a:t>
            </a:r>
            <a:r>
              <a:rPr lang="en-US" altLang="zh-CN" sz="2000" b="1" i="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edi</a:t>
            </a:r>
            <a:r>
              <a:rPr lang="en-US" altLang="zh-CN" sz="2000" b="1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],byte </a:t>
            </a:r>
            <a:r>
              <a:rPr lang="en-US" altLang="zh-CN" sz="2000" b="1" i="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b="1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</a:t>
            </a:r>
            <a:r>
              <a:rPr lang="en-US" altLang="zh-CN" sz="2000" b="1" i="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r>
              <a:rPr lang="en-US" altLang="zh-CN" sz="2000" b="1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 </a:t>
            </a: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50353920  mov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eax,dword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ptr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[esp+0Ch]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50353924  pop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esi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50353925  pop         </a:t>
            </a:r>
            <a:r>
              <a:rPr lang="en-US" altLang="zh-CN" sz="20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edi</a:t>
            </a:r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endParaRPr lang="en-US" altLang="zh-CN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50353926  ret</a:t>
            </a:r>
            <a:endParaRPr lang="zh-CN" altLang="en-US" i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B325BA-172B-41FD-B64E-32D3ED808A86}"/>
              </a:ext>
            </a:extLst>
          </p:cNvPr>
          <p:cNvSpPr txBox="1"/>
          <p:nvPr/>
        </p:nvSpPr>
        <p:spPr>
          <a:xfrm>
            <a:off x="424172" y="5373216"/>
            <a:ext cx="6696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bt  </a:t>
            </a:r>
            <a:r>
              <a:rPr lang="en-US" altLang="zh-CN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</a:t>
            </a:r>
            <a:r>
              <a:rPr lang="zh-CN" altLang="en-US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Bit</a:t>
            </a:r>
            <a:r>
              <a:rPr lang="zh-CN" altLang="en-US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test</a:t>
            </a:r>
            <a:r>
              <a:rPr lang="pt-BR" altLang="zh-CN" sz="20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;   CF </a:t>
            </a:r>
            <a:r>
              <a:rPr lang="pt-BR" altLang="zh-CN" sz="2000" i="0" dirty="0">
                <a:solidFill>
                  <a:srgbClr val="55555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← selected  bit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7AB09C-31C2-49A2-A56A-481720B989AA}"/>
              </a:ext>
            </a:extLst>
          </p:cNvPr>
          <p:cNvSpPr txBox="1"/>
          <p:nvPr/>
        </p:nvSpPr>
        <p:spPr>
          <a:xfrm>
            <a:off x="4703355" y="1325959"/>
            <a:ext cx="3927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 err="1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memcpy</a:t>
            </a:r>
            <a:r>
              <a:rPr lang="en-US" altLang="zh-CN" sz="2400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</a:t>
            </a:r>
            <a:r>
              <a:rPr lang="zh-CN" altLang="en-US" sz="2400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的实现代码片段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10986"/>
      </p:ext>
    </p:extLst>
  </p:cSld>
  <p:clrMapOvr>
    <a:masterClrMapping/>
  </p:clrMapOvr>
  <p:transition spd="med"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611188" y="188913"/>
            <a:ext cx="11079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测验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80129B-5951-474F-972B-8E98B58B6CC5}"/>
              </a:ext>
            </a:extLst>
          </p:cNvPr>
          <p:cNvSpPr txBox="1"/>
          <p:nvPr/>
        </p:nvSpPr>
        <p:spPr>
          <a:xfrm>
            <a:off x="539552" y="1556792"/>
            <a:ext cx="8208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a[100];</a:t>
            </a:r>
          </a:p>
          <a:p>
            <a:r>
              <a:rPr lang="en-US" altLang="zh-CN" sz="24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b[100];</a:t>
            </a:r>
          </a:p>
          <a:p>
            <a:r>
              <a:rPr lang="en-US" altLang="zh-CN" sz="24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 </a:t>
            </a:r>
            <a:r>
              <a:rPr lang="en-US" altLang="zh-CN" sz="24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24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 (</a:t>
            </a:r>
            <a:r>
              <a:rPr lang="en-US" altLang="zh-CN" sz="24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0;i &lt; 100;i++)</a:t>
            </a:r>
          </a:p>
          <a:p>
            <a:r>
              <a:rPr lang="en-US" altLang="zh-CN" sz="24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b[</a:t>
            </a:r>
            <a:r>
              <a:rPr lang="en-US" altLang="zh-CN" sz="24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 = a[</a:t>
            </a:r>
            <a:r>
              <a:rPr lang="en-US" altLang="zh-CN" sz="2400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24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];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5B7D411-5FF9-47FD-8D79-CC17D6A77C96}"/>
              </a:ext>
            </a:extLst>
          </p:cNvPr>
          <p:cNvSpPr txBox="1"/>
          <p:nvPr/>
        </p:nvSpPr>
        <p:spPr>
          <a:xfrm>
            <a:off x="611188" y="4193051"/>
            <a:ext cx="5976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zh-CN" altLang="en-US" sz="2400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：有无其他方式实现上述功能？</a:t>
            </a:r>
            <a:endParaRPr lang="en-US" altLang="zh-CN" sz="2400" i="0" dirty="0">
              <a:solidFill>
                <a:srgbClr val="555555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5432BB-FB03-43D5-B7B1-8FBD8EC9EA65}"/>
              </a:ext>
            </a:extLst>
          </p:cNvPr>
          <p:cNvSpPr txBox="1"/>
          <p:nvPr/>
        </p:nvSpPr>
        <p:spPr>
          <a:xfrm>
            <a:off x="1165186" y="4901307"/>
            <a:ext cx="5711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memcpy</a:t>
            </a:r>
            <a:r>
              <a:rPr lang="en-US" altLang="zh-CN" sz="24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(b, a, </a:t>
            </a:r>
            <a:r>
              <a:rPr lang="en-US" altLang="zh-CN" sz="2400" b="1" i="0" dirty="0" err="1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sizeof</a:t>
            </a:r>
            <a:r>
              <a:rPr lang="en-US" altLang="zh-CN" sz="2400" b="1" i="0" dirty="0">
                <a:solidFill>
                  <a:srgbClr val="55555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(int) * 100);</a:t>
            </a:r>
          </a:p>
        </p:txBody>
      </p:sp>
    </p:spTree>
    <p:extLst>
      <p:ext uri="{BB962C8B-B14F-4D97-AF65-F5344CB8AC3E}">
        <p14:creationId xmlns:p14="http://schemas.microsoft.com/office/powerpoint/2010/main" val="2983904663"/>
      </p:ext>
    </p:extLst>
  </p:cSld>
  <p:clrMapOvr>
    <a:masterClrMapping/>
  </p:clrMapOvr>
  <p:transition spd="med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>
            <a:extLst>
              <a:ext uri="{FF2B5EF4-FFF2-40B4-BE49-F238E27FC236}">
                <a16:creationId xmlns:a16="http://schemas.microsoft.com/office/drawing/2014/main" id="{09CA983E-7C84-4A0F-9D33-8BD36E72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255374"/>
            <a:ext cx="223446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总结</a:t>
            </a: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52B929ED-35B2-4B24-9C51-D540CA065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700808"/>
            <a:ext cx="578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串传送指令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MOVSW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MOVSD</a:t>
            </a:r>
          </a:p>
        </p:txBody>
      </p:sp>
      <p:sp>
        <p:nvSpPr>
          <p:cNvPr id="32" name="Text Box 6">
            <a:extLst>
              <a:ext uri="{FF2B5EF4-FFF2-40B4-BE49-F238E27FC236}">
                <a16:creationId xmlns:a16="http://schemas.microsoft.com/office/drawing/2014/main" id="{D85CD666-4B56-4C97-ABA0-15BBD1BE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2206288"/>
            <a:ext cx="578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串比较指令  </a:t>
            </a:r>
            <a:r>
              <a:rPr lang="en-US" altLang="zh-CN" sz="2800" b="1" i="0" dirty="0">
                <a:latin typeface="宋体" panose="02010600030101010101" pitchFamily="2" charset="-122"/>
              </a:rPr>
              <a:t>CMPSB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CMPSW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CMPSD</a:t>
            </a:r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C57D014C-3799-4E8C-AB6E-9621EB0C1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2662179"/>
            <a:ext cx="578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串搜索指令  </a:t>
            </a:r>
            <a:r>
              <a:rPr lang="en-US" altLang="zh-CN" sz="2800" b="1" i="0" dirty="0">
                <a:latin typeface="宋体" panose="02010600030101010101" pitchFamily="2" charset="-122"/>
              </a:rPr>
              <a:t>SCASB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SCASW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SCASD</a:t>
            </a:r>
          </a:p>
        </p:txBody>
      </p:sp>
      <p:sp>
        <p:nvSpPr>
          <p:cNvPr id="34" name="Text Box 8">
            <a:extLst>
              <a:ext uri="{FF2B5EF4-FFF2-40B4-BE49-F238E27FC236}">
                <a16:creationId xmlns:a16="http://schemas.microsoft.com/office/drawing/2014/main" id="{134F9D17-A083-4CCF-9A2F-91517A42D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53645"/>
            <a:ext cx="6149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从源串中取数  </a:t>
            </a:r>
            <a:r>
              <a:rPr lang="en-US" altLang="zh-CN" sz="2800" b="1" i="0" dirty="0">
                <a:latin typeface="宋体" panose="02010600030101010101" pitchFamily="2" charset="-122"/>
              </a:rPr>
              <a:t>LODSB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LODSW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LODSD</a:t>
            </a:r>
          </a:p>
        </p:txBody>
      </p:sp>
      <p:sp>
        <p:nvSpPr>
          <p:cNvPr id="35" name="Text Box 9">
            <a:extLst>
              <a:ext uri="{FF2B5EF4-FFF2-40B4-BE49-F238E27FC236}">
                <a16:creationId xmlns:a16="http://schemas.microsoft.com/office/drawing/2014/main" id="{2B1EDB37-DDBE-4A8F-8F45-8ED1CD7AD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" y="3672602"/>
            <a:ext cx="6510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向目的串中存数  </a:t>
            </a:r>
            <a:r>
              <a:rPr lang="en-US" altLang="zh-CN" sz="2800" b="1" i="0" dirty="0">
                <a:latin typeface="宋体" panose="02010600030101010101" pitchFamily="2" charset="-122"/>
              </a:rPr>
              <a:t>STOSB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STOSW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STOSD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758EEBDE-35F6-4172-A3E6-78035FC543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489956"/>
            <a:ext cx="56188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封装了串操作指令的 </a:t>
            </a:r>
            <a:r>
              <a:rPr lang="en-US" altLang="zh-CN" sz="2800" b="1" i="0" dirty="0">
                <a:latin typeface="宋体" panose="02010600030101010101" pitchFamily="2" charset="-122"/>
              </a:rPr>
              <a:t>C </a:t>
            </a:r>
            <a:r>
              <a:rPr lang="zh-CN" altLang="en-US" sz="2800" b="1" i="0" dirty="0">
                <a:latin typeface="宋体" panose="02010600030101010101" pitchFamily="2" charset="-122"/>
              </a:rPr>
              <a:t>库函数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memcpy</a:t>
            </a: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memcmp</a:t>
            </a: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memset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906281"/>
      </p:ext>
    </p:extLst>
  </p:cSld>
  <p:clrMapOvr>
    <a:masterClrMapping/>
  </p:clrMapOvr>
  <p:transition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>
            <a:extLst>
              <a:ext uri="{FF2B5EF4-FFF2-40B4-BE49-F238E27FC236}">
                <a16:creationId xmlns:a16="http://schemas.microsoft.com/office/drawing/2014/main" id="{09CA983E-7C84-4A0F-9D33-8BD36E72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73" y="260648"/>
            <a:ext cx="58220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总结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48B5813A-863E-46D1-B08E-2524EC5D2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05" y="3593817"/>
            <a:ext cx="727233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重复前缀</a:t>
            </a:r>
            <a:r>
              <a:rPr lang="zh-CN" altLang="en-US" sz="2800" b="1" i="0" dirty="0">
                <a:latin typeface="宋体" panose="02010600030101010101" pitchFamily="2" charset="-122"/>
              </a:rPr>
              <a:t>：  </a:t>
            </a: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      </a:t>
            </a:r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REP</a:t>
            </a:r>
            <a:r>
              <a:rPr lang="en-US" altLang="zh-CN" sz="2400" b="1" i="0" dirty="0">
                <a:latin typeface="Times New Roman" pitchFamily="18" charset="0"/>
              </a:rPr>
              <a:t>       </a:t>
            </a:r>
            <a:r>
              <a:rPr lang="zh-CN" altLang="en-US" sz="2400" b="1" i="0" dirty="0">
                <a:latin typeface="Times New Roman" pitchFamily="18" charset="0"/>
              </a:rPr>
              <a:t>（</a:t>
            </a:r>
            <a:r>
              <a:rPr lang="en-US" altLang="zh-CN" sz="2400" b="1" i="0" dirty="0">
                <a:latin typeface="Times New Roman" pitchFamily="18" charset="0"/>
              </a:rPr>
              <a:t>ECX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r>
              <a:rPr lang="en-US" altLang="zh-CN" sz="2400" b="1" i="0" dirty="0">
                <a:latin typeface="Times New Roman" pitchFamily="18" charset="0"/>
              </a:rPr>
              <a:t>&lt;&gt;0  </a:t>
            </a:r>
            <a:r>
              <a:rPr lang="zh-CN" altLang="en-US" sz="2400" b="1" i="0" dirty="0">
                <a:latin typeface="Times New Roman" pitchFamily="18" charset="0"/>
              </a:rPr>
              <a:t>时重复执行</a:t>
            </a: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      </a:t>
            </a:r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REPE</a:t>
            </a:r>
            <a:r>
              <a:rPr lang="en-US" altLang="zh-CN" sz="2400" b="1" i="0" dirty="0">
                <a:latin typeface="Times New Roman" pitchFamily="18" charset="0"/>
              </a:rPr>
              <a:t>    </a:t>
            </a:r>
            <a:r>
              <a:rPr lang="zh-CN" altLang="en-US" sz="2400" b="1" i="0" dirty="0">
                <a:latin typeface="Times New Roman" pitchFamily="18" charset="0"/>
              </a:rPr>
              <a:t>（</a:t>
            </a:r>
            <a:r>
              <a:rPr lang="en-US" altLang="zh-CN" sz="2400" b="1" i="0" dirty="0">
                <a:latin typeface="Times New Roman" pitchFamily="18" charset="0"/>
              </a:rPr>
              <a:t>ECX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r>
              <a:rPr lang="en-US" altLang="zh-CN" sz="2400" b="1" i="0" dirty="0">
                <a:latin typeface="Times New Roman" pitchFamily="18" charset="0"/>
              </a:rPr>
              <a:t>&lt;&gt;0 </a:t>
            </a:r>
            <a:r>
              <a:rPr lang="zh-CN" altLang="en-US" sz="2400" b="1" i="0" dirty="0">
                <a:latin typeface="Times New Roman" pitchFamily="18" charset="0"/>
              </a:rPr>
              <a:t>且 </a:t>
            </a:r>
            <a:r>
              <a:rPr lang="en-US" altLang="zh-CN" sz="2400" b="1" i="0" dirty="0">
                <a:latin typeface="Times New Roman" pitchFamily="18" charset="0"/>
              </a:rPr>
              <a:t>ZF=1</a:t>
            </a:r>
            <a:r>
              <a:rPr lang="zh-CN" altLang="en-US" sz="2400" b="1" i="0" dirty="0">
                <a:latin typeface="Times New Roman" pitchFamily="18" charset="0"/>
              </a:rPr>
              <a:t>时重复执行</a:t>
            </a: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      </a:t>
            </a:r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REPNE</a:t>
            </a:r>
            <a:r>
              <a:rPr lang="en-US" altLang="zh-CN" sz="2400" b="1" i="0" dirty="0">
                <a:latin typeface="Times New Roman" pitchFamily="18" charset="0"/>
              </a:rPr>
              <a:t> </a:t>
            </a:r>
            <a:r>
              <a:rPr lang="zh-CN" altLang="en-US" sz="2400" b="1" i="0" dirty="0">
                <a:latin typeface="Times New Roman" pitchFamily="18" charset="0"/>
              </a:rPr>
              <a:t>（</a:t>
            </a:r>
            <a:r>
              <a:rPr lang="en-US" altLang="zh-CN" sz="2400" b="1" i="0" dirty="0">
                <a:latin typeface="Times New Roman" pitchFamily="18" charset="0"/>
              </a:rPr>
              <a:t>ECX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r>
              <a:rPr lang="en-US" altLang="zh-CN" sz="2400" b="1" i="0" dirty="0">
                <a:latin typeface="Times New Roman" pitchFamily="18" charset="0"/>
              </a:rPr>
              <a:t>&lt;&gt;0 </a:t>
            </a:r>
            <a:r>
              <a:rPr lang="zh-CN" altLang="en-US" sz="2400" b="1" i="0" dirty="0">
                <a:latin typeface="Times New Roman" pitchFamily="18" charset="0"/>
              </a:rPr>
              <a:t>且 </a:t>
            </a:r>
            <a:r>
              <a:rPr lang="en-US" altLang="zh-CN" sz="2400" b="1" i="0" dirty="0">
                <a:latin typeface="Times New Roman" pitchFamily="18" charset="0"/>
              </a:rPr>
              <a:t>ZF=0</a:t>
            </a:r>
            <a:r>
              <a:rPr lang="zh-CN" altLang="en-US" sz="2400" b="1" i="0" dirty="0">
                <a:latin typeface="Times New Roman" pitchFamily="18" charset="0"/>
              </a:rPr>
              <a:t>时重复执行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945DFF9-1804-4EB0-A671-042C0118D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680" y="1632967"/>
            <a:ext cx="126797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0" dirty="0">
                <a:latin typeface="宋体" pitchFamily="2" charset="-122"/>
              </a:rPr>
              <a:t>DS: ESI</a:t>
            </a:r>
            <a:endParaRPr lang="zh-CN" altLang="en-US" sz="2800" b="1" i="0" dirty="0">
              <a:latin typeface="宋体" pitchFamily="2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392F48C-0312-45FE-9487-50A71DE1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680" y="2066354"/>
            <a:ext cx="14491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0" dirty="0">
                <a:latin typeface="宋体" pitchFamily="2" charset="-122"/>
              </a:rPr>
              <a:t>ES: EDI</a:t>
            </a:r>
            <a:r>
              <a:rPr lang="zh-CN" altLang="en-US" sz="2800" b="1" dirty="0">
                <a:latin typeface="宋体" pitchFamily="2" charset="-122"/>
              </a:rPr>
              <a:t> 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8527C85-7D5F-4852-908D-87DD359EE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680" y="2493392"/>
            <a:ext cx="5434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0" dirty="0">
                <a:latin typeface="宋体" pitchFamily="2" charset="-122"/>
              </a:rPr>
              <a:t>ECX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60BCDD91-08E6-41CA-A6EE-80A013788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0680" y="2929954"/>
            <a:ext cx="2311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0" dirty="0">
                <a:latin typeface="宋体" pitchFamily="2" charset="-122"/>
              </a:rPr>
              <a:t>AL / AX / EAX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6174A80B-550B-4157-B092-71FBD2077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05" y="1632967"/>
            <a:ext cx="237807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源串指针：</a:t>
            </a: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目的串指针：   </a:t>
            </a: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重复计数器：</a:t>
            </a: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中间寄存器：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7598600"/>
      </p:ext>
    </p:ext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/>
          <p:cNvSpPr txBox="1">
            <a:spLocks noChangeArrowheads="1"/>
          </p:cNvSpPr>
          <p:nvPr/>
        </p:nvSpPr>
        <p:spPr bwMode="auto">
          <a:xfrm>
            <a:off x="611188" y="188913"/>
            <a:ext cx="3185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9.1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串操作指令</a:t>
            </a:r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611188" y="1700808"/>
            <a:ext cx="578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串传送指令  </a:t>
            </a:r>
            <a:r>
              <a:rPr lang="en-US" altLang="zh-CN" sz="2800" b="1" i="0" dirty="0">
                <a:latin typeface="宋体" panose="02010600030101010101" pitchFamily="2" charset="-122"/>
              </a:rPr>
              <a:t>MOVSB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MOVSW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MOVSD</a:t>
            </a:r>
          </a:p>
        </p:txBody>
      </p:sp>
      <p:sp>
        <p:nvSpPr>
          <p:cNvPr id="7173" name="Text Box 6"/>
          <p:cNvSpPr txBox="1">
            <a:spLocks noChangeArrowheads="1"/>
          </p:cNvSpPr>
          <p:nvPr/>
        </p:nvSpPr>
        <p:spPr bwMode="auto">
          <a:xfrm>
            <a:off x="611188" y="2386608"/>
            <a:ext cx="578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串比较指令  </a:t>
            </a:r>
            <a:r>
              <a:rPr lang="en-US" altLang="zh-CN" sz="2800" b="1" i="0" dirty="0">
                <a:latin typeface="宋体" panose="02010600030101010101" pitchFamily="2" charset="-122"/>
              </a:rPr>
              <a:t>CMPSB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CMPSW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CMPSD</a:t>
            </a:r>
          </a:p>
        </p:txBody>
      </p:sp>
      <p:sp>
        <p:nvSpPr>
          <p:cNvPr id="7174" name="Text Box 7"/>
          <p:cNvSpPr txBox="1">
            <a:spLocks noChangeArrowheads="1"/>
          </p:cNvSpPr>
          <p:nvPr/>
        </p:nvSpPr>
        <p:spPr bwMode="auto">
          <a:xfrm>
            <a:off x="612776" y="3026370"/>
            <a:ext cx="57887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串搜索指令  </a:t>
            </a:r>
            <a:r>
              <a:rPr lang="en-US" altLang="zh-CN" sz="2800" b="1" i="0" dirty="0">
                <a:latin typeface="宋体" panose="02010600030101010101" pitchFamily="2" charset="-122"/>
              </a:rPr>
              <a:t>SCASB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SCASW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SCASD</a:t>
            </a:r>
          </a:p>
        </p:txBody>
      </p:sp>
      <p:sp>
        <p:nvSpPr>
          <p:cNvPr id="7175" name="Text Box 8"/>
          <p:cNvSpPr txBox="1">
            <a:spLocks noChangeArrowheads="1"/>
          </p:cNvSpPr>
          <p:nvPr/>
        </p:nvSpPr>
        <p:spPr bwMode="auto">
          <a:xfrm>
            <a:off x="612776" y="3758208"/>
            <a:ext cx="6149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从源串中取数  </a:t>
            </a:r>
            <a:r>
              <a:rPr lang="en-US" altLang="zh-CN" sz="2800" b="1" i="0" dirty="0">
                <a:latin typeface="宋体" panose="02010600030101010101" pitchFamily="2" charset="-122"/>
              </a:rPr>
              <a:t>LODSB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LODSW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LODSD</a:t>
            </a:r>
          </a:p>
        </p:txBody>
      </p:sp>
      <p:sp>
        <p:nvSpPr>
          <p:cNvPr id="7176" name="Text Box 9"/>
          <p:cNvSpPr txBox="1">
            <a:spLocks noChangeArrowheads="1"/>
          </p:cNvSpPr>
          <p:nvPr/>
        </p:nvSpPr>
        <p:spPr bwMode="auto">
          <a:xfrm>
            <a:off x="630238" y="4475709"/>
            <a:ext cx="65101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向目的串中存数  </a:t>
            </a:r>
            <a:r>
              <a:rPr lang="en-US" altLang="zh-CN" sz="2800" b="1" i="0" dirty="0">
                <a:latin typeface="宋体" panose="02010600030101010101" pitchFamily="2" charset="-122"/>
              </a:rPr>
              <a:t>STOSB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STOSW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STOSD</a:t>
            </a:r>
          </a:p>
        </p:txBody>
      </p:sp>
    </p:spTree>
    <p:extLst>
      <p:ext uri="{BB962C8B-B14F-4D97-AF65-F5344CB8AC3E}">
        <p14:creationId xmlns:p14="http://schemas.microsoft.com/office/powerpoint/2010/main" val="4008362527"/>
      </p:ext>
    </p:extLst>
  </p:cSld>
  <p:clrMapOvr>
    <a:masterClrMapping/>
  </p:clrMapOvr>
  <p:transition spd="med"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1269802" y="1392236"/>
            <a:ext cx="4818063" cy="95726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 i="0" dirty="0">
                <a:latin typeface="Times New Roman" pitchFamily="18" charset="0"/>
              </a:rPr>
              <a:t>源串</a:t>
            </a:r>
            <a:r>
              <a:rPr lang="en-US" altLang="zh-CN" b="1" i="0" dirty="0">
                <a:latin typeface="Times New Roman" pitchFamily="18" charset="0"/>
              </a:rPr>
              <a:t>DS</a:t>
            </a:r>
            <a:r>
              <a:rPr lang="zh-CN" altLang="en-US" b="1" i="0" dirty="0">
                <a:latin typeface="Times New Roman" pitchFamily="18" charset="0"/>
              </a:rPr>
              <a:t>：</a:t>
            </a:r>
            <a:r>
              <a:rPr lang="en-US" altLang="zh-CN" b="1" i="0" dirty="0">
                <a:latin typeface="Times New Roman" pitchFamily="18" charset="0"/>
              </a:rPr>
              <a:t>EA→ESI</a:t>
            </a:r>
          </a:p>
          <a:p>
            <a:pPr algn="ctr" eaLnBrk="0" hangingPunct="0"/>
            <a:r>
              <a:rPr lang="zh-CN" altLang="en-US" b="1" i="0" dirty="0">
                <a:latin typeface="Times New Roman" pitchFamily="18" charset="0"/>
              </a:rPr>
              <a:t>目的串</a:t>
            </a:r>
            <a:r>
              <a:rPr lang="en-US" altLang="zh-CN" b="1" i="0" dirty="0">
                <a:latin typeface="Times New Roman" pitchFamily="18" charset="0"/>
              </a:rPr>
              <a:t>ES</a:t>
            </a:r>
            <a:r>
              <a:rPr lang="zh-CN" altLang="en-US" b="1" i="0" dirty="0">
                <a:latin typeface="Times New Roman" pitchFamily="18" charset="0"/>
              </a:rPr>
              <a:t>：</a:t>
            </a:r>
            <a:r>
              <a:rPr lang="en-US" altLang="zh-CN" b="1" i="0" dirty="0">
                <a:latin typeface="Times New Roman" pitchFamily="18" charset="0"/>
              </a:rPr>
              <a:t>EA→EDI</a:t>
            </a:r>
          </a:p>
          <a:p>
            <a:pPr algn="ctr" eaLnBrk="0" hangingPunct="0"/>
            <a:r>
              <a:rPr lang="zh-CN" altLang="en-US" b="1" i="0" dirty="0">
                <a:latin typeface="Times New Roman" pitchFamily="18" charset="0"/>
              </a:rPr>
              <a:t>串长度→</a:t>
            </a:r>
            <a:r>
              <a:rPr lang="en-US" altLang="zh-CN" b="1" i="0" dirty="0">
                <a:latin typeface="Times New Roman" pitchFamily="18" charset="0"/>
              </a:rPr>
              <a:t>ECX</a:t>
            </a:r>
            <a:r>
              <a:rPr lang="zh-CN" altLang="en-US" b="1" i="0" dirty="0">
                <a:latin typeface="Times New Roman" pitchFamily="18" charset="0"/>
              </a:rPr>
              <a:t>，</a:t>
            </a:r>
            <a:r>
              <a:rPr lang="en-US" altLang="zh-CN" b="1" i="0" dirty="0">
                <a:latin typeface="Times New Roman" pitchFamily="18" charset="0"/>
              </a:rPr>
              <a:t>0/1→DF</a:t>
            </a:r>
          </a:p>
        </p:txBody>
      </p:sp>
      <p:sp>
        <p:nvSpPr>
          <p:cNvPr id="27651" name="AutoShape 3"/>
          <p:cNvSpPr>
            <a:spLocks noChangeArrowheads="1"/>
          </p:cNvSpPr>
          <p:nvPr/>
        </p:nvSpPr>
        <p:spPr bwMode="auto">
          <a:xfrm>
            <a:off x="1917502" y="2565400"/>
            <a:ext cx="3575050" cy="431800"/>
          </a:xfrm>
          <a:prstGeom prst="flowChartPreparat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0" dirty="0">
                <a:latin typeface="Times New Roman" pitchFamily="18" charset="0"/>
              </a:rPr>
              <a:t>(ECX)=0</a:t>
            </a:r>
            <a:r>
              <a:rPr lang="zh-CN" altLang="en-US" sz="2400" b="1" i="0" dirty="0">
                <a:latin typeface="Times New Roman" pitchFamily="18" charset="0"/>
              </a:rPr>
              <a:t>？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098477" y="3184525"/>
            <a:ext cx="3276600" cy="3889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0">
                <a:latin typeface="Times New Roman" pitchFamily="18" charset="0"/>
              </a:rPr>
              <a:t>  </a:t>
            </a:r>
            <a:r>
              <a:rPr lang="zh-CN" altLang="en-US" sz="2400" b="1" i="0">
                <a:latin typeface="Times New Roman" pitchFamily="18" charset="0"/>
              </a:rPr>
              <a:t>完成一次串操作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1341240" y="3703638"/>
            <a:ext cx="4900612" cy="8048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0" dirty="0">
                <a:latin typeface="Times New Roman" pitchFamily="18" charset="0"/>
              </a:rPr>
              <a:t>(ESI)±1</a:t>
            </a:r>
            <a:r>
              <a:rPr lang="zh-CN" altLang="en-US" sz="2400" b="1" i="0" dirty="0">
                <a:latin typeface="Times New Roman" pitchFamily="18" charset="0"/>
              </a:rPr>
              <a:t>（</a:t>
            </a:r>
            <a:r>
              <a:rPr lang="en-US" altLang="zh-CN" sz="2400" b="1" i="0" dirty="0">
                <a:latin typeface="Times New Roman" pitchFamily="18" charset="0"/>
              </a:rPr>
              <a:t>2,4</a:t>
            </a:r>
            <a:r>
              <a:rPr lang="zh-CN" altLang="en-US" sz="2400" b="1" i="0" dirty="0">
                <a:latin typeface="Times New Roman" pitchFamily="18" charset="0"/>
              </a:rPr>
              <a:t>）→</a:t>
            </a:r>
            <a:r>
              <a:rPr lang="en-US" altLang="zh-CN" sz="2400" b="1" i="0" dirty="0">
                <a:latin typeface="Times New Roman" pitchFamily="18" charset="0"/>
              </a:rPr>
              <a:t>ESI</a:t>
            </a:r>
          </a:p>
          <a:p>
            <a:pPr algn="ctr" eaLnBrk="0" hangingPunct="0"/>
            <a:r>
              <a:rPr lang="en-US" altLang="zh-CN" sz="2400" b="1" i="0" dirty="0">
                <a:latin typeface="Times New Roman" pitchFamily="18" charset="0"/>
              </a:rPr>
              <a:t>(EDI)±1</a:t>
            </a:r>
            <a:r>
              <a:rPr lang="zh-CN" altLang="en-US" sz="2400" b="1" i="0" dirty="0">
                <a:latin typeface="Times New Roman" pitchFamily="18" charset="0"/>
              </a:rPr>
              <a:t>（</a:t>
            </a:r>
            <a:r>
              <a:rPr lang="en-US" altLang="zh-CN" sz="2400" b="1" i="0" dirty="0">
                <a:latin typeface="Times New Roman" pitchFamily="18" charset="0"/>
              </a:rPr>
              <a:t>2,4</a:t>
            </a:r>
            <a:r>
              <a:rPr lang="zh-CN" altLang="en-US" sz="2400" b="1" i="0" dirty="0">
                <a:latin typeface="Times New Roman" pitchFamily="18" charset="0"/>
              </a:rPr>
              <a:t>）→</a:t>
            </a:r>
            <a:r>
              <a:rPr lang="en-US" altLang="zh-CN" sz="2400" b="1" i="0" dirty="0">
                <a:latin typeface="Times New Roman" pitchFamily="18" charset="0"/>
              </a:rPr>
              <a:t>EDI</a:t>
            </a: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717727" y="3019425"/>
            <a:ext cx="0" cy="1936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3727252" y="3521075"/>
            <a:ext cx="0" cy="1952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1863527" y="4706938"/>
            <a:ext cx="3798888" cy="3778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0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sz="2400" b="1" i="0" dirty="0">
                <a:latin typeface="Times New Roman" pitchFamily="18" charset="0"/>
              </a:rPr>
              <a:t>(ECX)-1→ECX</a:t>
            </a:r>
          </a:p>
        </p:txBody>
      </p:sp>
      <p:sp>
        <p:nvSpPr>
          <p:cNvPr id="27657" name="AutoShape 9"/>
          <p:cNvSpPr>
            <a:spLocks noChangeArrowheads="1"/>
          </p:cNvSpPr>
          <p:nvPr/>
        </p:nvSpPr>
        <p:spPr bwMode="auto">
          <a:xfrm>
            <a:off x="2149277" y="5253038"/>
            <a:ext cx="3495675" cy="407987"/>
          </a:xfrm>
          <a:prstGeom prst="flowChartPreparat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 i="0">
                <a:latin typeface="Times New Roman" pitchFamily="18" charset="0"/>
              </a:rPr>
              <a:t>重复前缀？</a:t>
            </a:r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3790752" y="4495800"/>
            <a:ext cx="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6670477" y="2781300"/>
            <a:ext cx="6350" cy="33115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452865" y="2781300"/>
            <a:ext cx="1223962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 flipH="1">
            <a:off x="539552" y="2492375"/>
            <a:ext cx="17463" cy="4213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AutoShape 14"/>
          <p:cNvSpPr>
            <a:spLocks noChangeArrowheads="1"/>
          </p:cNvSpPr>
          <p:nvPr/>
        </p:nvSpPr>
        <p:spPr bwMode="auto">
          <a:xfrm>
            <a:off x="6102152" y="6135688"/>
            <a:ext cx="1295400" cy="533400"/>
          </a:xfrm>
          <a:prstGeom prst="flowChartAlternateProces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800" i="0">
                <a:latin typeface="Times New Roman" pitchFamily="18" charset="0"/>
              </a:rPr>
              <a:t>结束</a:t>
            </a:r>
          </a:p>
          <a:p>
            <a:pPr eaLnBrk="0" hangingPunct="0"/>
            <a:endParaRPr lang="en-US" altLang="zh-CN" sz="2800" i="0">
              <a:latin typeface="Times New Roman" pitchFamily="18" charset="0"/>
            </a:endParaRPr>
          </a:p>
        </p:txBody>
      </p:sp>
      <p:sp>
        <p:nvSpPr>
          <p:cNvPr id="27663" name="AutoShape 15"/>
          <p:cNvSpPr>
            <a:spLocks noChangeArrowheads="1"/>
          </p:cNvSpPr>
          <p:nvPr/>
        </p:nvSpPr>
        <p:spPr bwMode="auto">
          <a:xfrm>
            <a:off x="2755702" y="5943600"/>
            <a:ext cx="2203450" cy="449263"/>
          </a:xfrm>
          <a:prstGeom prst="flowChartPreparation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b="1" i="0">
                <a:latin typeface="Times New Roman" pitchFamily="18" charset="0"/>
              </a:rPr>
              <a:t>ZF=1</a:t>
            </a:r>
            <a:r>
              <a:rPr lang="zh-CN" altLang="en-US" sz="2400" b="1" i="0">
                <a:latin typeface="Times New Roman" pitchFamily="18" charset="0"/>
              </a:rPr>
              <a:t>？</a:t>
            </a:r>
          </a:p>
        </p:txBody>
      </p:sp>
      <p:sp>
        <p:nvSpPr>
          <p:cNvPr id="27664" name="Line 16"/>
          <p:cNvSpPr>
            <a:spLocks noChangeShapeType="1"/>
          </p:cNvSpPr>
          <p:nvPr/>
        </p:nvSpPr>
        <p:spPr bwMode="auto">
          <a:xfrm>
            <a:off x="542727" y="5464175"/>
            <a:ext cx="159702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17"/>
          <p:cNvSpPr>
            <a:spLocks noChangeShapeType="1"/>
          </p:cNvSpPr>
          <p:nvPr/>
        </p:nvSpPr>
        <p:spPr bwMode="auto">
          <a:xfrm>
            <a:off x="542727" y="6172200"/>
            <a:ext cx="2166938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3652640" y="2349500"/>
            <a:ext cx="11112" cy="2159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549077" y="2492375"/>
            <a:ext cx="29622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>
            <a:off x="3816152" y="5080000"/>
            <a:ext cx="0" cy="22066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21"/>
          <p:cNvSpPr>
            <a:spLocks noChangeShapeType="1"/>
          </p:cNvSpPr>
          <p:nvPr/>
        </p:nvSpPr>
        <p:spPr bwMode="auto">
          <a:xfrm flipV="1">
            <a:off x="539552" y="6705600"/>
            <a:ext cx="327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3816152" y="64008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828477" y="5070475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REP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904677" y="5791200"/>
            <a:ext cx="1682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REPZ       Y</a:t>
            </a:r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5644952" y="5465763"/>
            <a:ext cx="99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>
            <a:off x="3816152" y="57150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5" name="Text Box 27"/>
          <p:cNvSpPr txBox="1">
            <a:spLocks noChangeArrowheads="1"/>
          </p:cNvSpPr>
          <p:nvPr/>
        </p:nvSpPr>
        <p:spPr bwMode="auto">
          <a:xfrm>
            <a:off x="922140" y="6324600"/>
            <a:ext cx="1751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i="0">
                <a:latin typeface="Times New Roman" pitchFamily="18" charset="0"/>
              </a:rPr>
              <a:t>REPNZ     N</a:t>
            </a:r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>
            <a:off x="4941690" y="6165850"/>
            <a:ext cx="108108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09CA983E-7C84-4A0F-9D33-8BD36E72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99" y="227233"/>
            <a:ext cx="30265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总结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770FEA-95AA-4109-8C3E-AEBC6E9DD75A}"/>
              </a:ext>
            </a:extLst>
          </p:cNvPr>
          <p:cNvSpPr txBox="1"/>
          <p:nvPr/>
        </p:nvSpPr>
        <p:spPr>
          <a:xfrm>
            <a:off x="6948450" y="2228671"/>
            <a:ext cx="183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有前缀时，执行的顺序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5113688"/>
      </p:ext>
    </p:extLst>
  </p:cSld>
  <p:clrMapOvr>
    <a:masterClrMapping/>
  </p:clrMapOvr>
  <p:transition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Box 4">
            <a:extLst>
              <a:ext uri="{FF2B5EF4-FFF2-40B4-BE49-F238E27FC236}">
                <a16:creationId xmlns:a16="http://schemas.microsoft.com/office/drawing/2014/main" id="{09CA983E-7C84-4A0F-9D33-8BD36E72E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800" y="3284984"/>
            <a:ext cx="302655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Game   Over</a:t>
            </a:r>
            <a:endParaRPr lang="zh-CN" altLang="en-US" sz="4000" b="1" i="0" dirty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7540787"/>
      </p:ext>
    </p:extLst>
  </p:cSld>
  <p:clrMapOvr>
    <a:masterClrMapping/>
  </p:clrMapOvr>
  <p:transition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611188" y="15541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0" dirty="0">
                <a:solidFill>
                  <a:srgbClr val="FF3300"/>
                </a:solidFill>
                <a:latin typeface="Times New Roman" pitchFamily="18" charset="0"/>
              </a:rPr>
              <a:t>串操作的共同特征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2271713"/>
            <a:ext cx="78486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串传送</a:t>
            </a:r>
            <a:r>
              <a:rPr lang="zh-CN" altLang="en-US" sz="2800" b="1" i="0" dirty="0">
                <a:latin typeface="宋体" panose="02010600030101010101" pitchFamily="2" charset="-122"/>
              </a:rPr>
              <a:t>（串拷贝）   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将以</a:t>
            </a:r>
            <a:r>
              <a:rPr lang="en-US" altLang="zh-CN" sz="2800" b="1" i="0" dirty="0">
                <a:latin typeface="宋体" panose="02010600030101010101" pitchFamily="2" charset="-122"/>
              </a:rPr>
              <a:t>BUF1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</a:t>
            </a:r>
            <a:r>
              <a:rPr lang="en-US" altLang="zh-CN" sz="2800" b="1" i="0" dirty="0">
                <a:latin typeface="宋体" panose="02010600030101010101" pitchFamily="2" charset="-122"/>
              </a:rPr>
              <a:t>100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个字节的数据拷贝到以</a:t>
            </a:r>
            <a:r>
              <a:rPr lang="en-US" altLang="zh-CN" sz="2800" b="1" i="0" dirty="0">
                <a:latin typeface="宋体" panose="02010600030101010101" pitchFamily="2" charset="-122"/>
              </a:rPr>
              <a:t>BUF2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为首址的区域。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62000" y="2743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400" i="0">
              <a:latin typeface="Times New Roman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84213" y="3862388"/>
            <a:ext cx="67738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源串指示器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目的串指示器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拷贝字符数计数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拷贝方向（增量：从缓冲区头部开始）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    （减量：从缓冲区尾部开始）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1665C1FE-BB09-427E-B6BB-F86E88367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8913"/>
            <a:ext cx="3185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9.1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串操作指令</a:t>
            </a:r>
          </a:p>
        </p:txBody>
      </p:sp>
    </p:spTree>
    <p:custDataLst>
      <p:tags r:id="rId1"/>
    </p:custData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3"/>
          <p:cNvSpPr txBox="1">
            <a:spLocks noChangeArrowheads="1"/>
          </p:cNvSpPr>
          <p:nvPr/>
        </p:nvSpPr>
        <p:spPr bwMode="auto">
          <a:xfrm>
            <a:off x="687755" y="2304702"/>
            <a:ext cx="80645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串比较</a:t>
            </a: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比较以</a:t>
            </a:r>
            <a:r>
              <a:rPr lang="en-US" altLang="zh-CN" sz="2800" b="1" i="0" dirty="0">
                <a:latin typeface="宋体" panose="02010600030101010101" pitchFamily="2" charset="-122"/>
              </a:rPr>
              <a:t>BUF1</a:t>
            </a:r>
            <a:r>
              <a:rPr lang="zh-CN" altLang="en-US" sz="2800" b="1" i="0" dirty="0">
                <a:latin typeface="宋体" panose="02010600030101010101" pitchFamily="2" charset="-122"/>
              </a:rPr>
              <a:t>和</a:t>
            </a:r>
            <a:r>
              <a:rPr lang="en-US" altLang="zh-CN" sz="2800" b="1" i="0" dirty="0">
                <a:latin typeface="宋体" panose="02010600030101010101" pitchFamily="2" charset="-122"/>
              </a:rPr>
              <a:t>BUF2</a:t>
            </a:r>
            <a:r>
              <a:rPr lang="zh-CN" altLang="en-US" sz="2800" b="1" i="0" dirty="0">
                <a:latin typeface="宋体" panose="02010600030101010101" pitchFamily="2" charset="-122"/>
              </a:rPr>
              <a:t>为首址的字符串是否相同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9219" name="Text Box 4"/>
          <p:cNvSpPr txBox="1">
            <a:spLocks noChangeArrowheads="1"/>
          </p:cNvSpPr>
          <p:nvPr/>
        </p:nvSpPr>
        <p:spPr bwMode="auto">
          <a:xfrm>
            <a:off x="762000" y="2743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400" i="0">
              <a:latin typeface="Times New Roman" pitchFamily="18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042988" y="3860800"/>
            <a:ext cx="722184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源串指示器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目的串指示器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比较字符数计数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方向    （增量：从缓冲区头部开始比较）</a:t>
            </a:r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611188" y="15541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0">
                <a:solidFill>
                  <a:srgbClr val="FF3300"/>
                </a:solidFill>
                <a:latin typeface="Times New Roman" pitchFamily="18" charset="0"/>
              </a:rPr>
              <a:t>串操作的共同特征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09A691CE-0BE7-465E-86C3-CD4058141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8913"/>
            <a:ext cx="3185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9.1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串操作指令</a:t>
            </a:r>
          </a:p>
        </p:txBody>
      </p:sp>
    </p:spTree>
    <p:custDataLst>
      <p:tags r:id="rId1"/>
    </p:custDataLst>
  </p:cSld>
  <p:clrMapOvr>
    <a:masterClrMapping/>
  </p:clrMapOvr>
  <p:transition spd="med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"/>
          <p:cNvSpPr txBox="1">
            <a:spLocks noChangeArrowheads="1"/>
          </p:cNvSpPr>
          <p:nvPr/>
        </p:nvSpPr>
        <p:spPr bwMode="auto">
          <a:xfrm>
            <a:off x="684213" y="2349500"/>
            <a:ext cx="76327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串搜索</a:t>
            </a: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在以</a:t>
            </a:r>
            <a:r>
              <a:rPr lang="en-US" altLang="zh-CN" sz="2800" b="1" i="0" dirty="0">
                <a:latin typeface="宋体" panose="02010600030101010101" pitchFamily="2" charset="-122"/>
              </a:rPr>
              <a:t>BUF1 </a:t>
            </a:r>
            <a:r>
              <a:rPr lang="zh-CN" altLang="en-US" sz="2800" b="1" i="0" dirty="0">
                <a:latin typeface="宋体" panose="02010600030101010101" pitchFamily="2" charset="-122"/>
              </a:rPr>
              <a:t>首址的字符串中是否含有空格？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762000" y="2743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400" i="0">
              <a:latin typeface="Times New Roman" pitchFamily="18" charset="0"/>
            </a:endParaRPr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1028700" y="3862388"/>
            <a:ext cx="649889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待搜索对象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目的串指示器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字符串长度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方向   （增量：从缓冲区头部开始找）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11188" y="15541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0">
                <a:solidFill>
                  <a:srgbClr val="FF3300"/>
                </a:solidFill>
                <a:latin typeface="Times New Roman" pitchFamily="18" charset="0"/>
              </a:rPr>
              <a:t>串操作的共同特征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AA976A55-90C9-455C-AB48-F3EB47D72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8913"/>
            <a:ext cx="3185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9.1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串操作指令</a:t>
            </a:r>
          </a:p>
        </p:txBody>
      </p:sp>
    </p:spTree>
  </p:cSld>
  <p:clrMapOvr>
    <a:masterClrMapping/>
  </p:clrMapOvr>
  <p:transition spd="med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745916" y="2276475"/>
            <a:ext cx="76501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n"/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串存储（往目的串中存数据）</a:t>
            </a: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将以</a:t>
            </a:r>
            <a:r>
              <a:rPr lang="en-US" altLang="zh-CN" sz="2800" b="1" i="0" dirty="0">
                <a:latin typeface="宋体" panose="02010600030101010101" pitchFamily="2" charset="-122"/>
              </a:rPr>
              <a:t>BUF1 </a:t>
            </a:r>
            <a:r>
              <a:rPr lang="zh-CN" altLang="en-US" sz="2800" b="1" i="0" dirty="0">
                <a:latin typeface="宋体" panose="02010600030101010101" pitchFamily="2" charset="-122"/>
              </a:rPr>
              <a:t>首址的</a:t>
            </a:r>
            <a:r>
              <a:rPr lang="en-US" altLang="zh-CN" sz="2800" b="1" i="0" dirty="0">
                <a:latin typeface="宋体" panose="02010600030101010101" pitchFamily="2" charset="-122"/>
              </a:rPr>
              <a:t>100</a:t>
            </a:r>
            <a:r>
              <a:rPr lang="zh-CN" altLang="en-US" sz="2800" b="1" i="0" dirty="0">
                <a:latin typeface="宋体" panose="02010600030101010101" pitchFamily="2" charset="-122"/>
              </a:rPr>
              <a:t>个字节缓冲区中的内容均置为</a:t>
            </a:r>
            <a:r>
              <a:rPr lang="en-US" altLang="zh-CN" sz="2800" b="1" i="0" dirty="0">
                <a:latin typeface="宋体" panose="02010600030101010101" pitchFamily="2" charset="-122"/>
              </a:rPr>
              <a:t>0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endParaRPr lang="zh-CN" altLang="en-US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762000" y="27432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 sz="2400" i="0">
              <a:latin typeface="Times New Roman" pitchFamily="18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099929" y="3862388"/>
            <a:ext cx="69183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待存储对象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目的缓冲区指示器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数据个数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方向       （增量：从缓冲区头部开始找）</a:t>
            </a:r>
          </a:p>
        </p:txBody>
      </p:sp>
      <p:sp>
        <p:nvSpPr>
          <p:cNvPr id="11269" name="Text Box 6"/>
          <p:cNvSpPr txBox="1">
            <a:spLocks noChangeArrowheads="1"/>
          </p:cNvSpPr>
          <p:nvPr/>
        </p:nvSpPr>
        <p:spPr bwMode="auto">
          <a:xfrm>
            <a:off x="611188" y="1554163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i="0">
                <a:solidFill>
                  <a:srgbClr val="FF3300"/>
                </a:solidFill>
                <a:latin typeface="Times New Roman" pitchFamily="18" charset="0"/>
              </a:rPr>
              <a:t>串操作的共同特征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FB4A821-19C4-4EF1-89F8-A07409BC6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8913"/>
            <a:ext cx="41088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9.1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串操作指令简介</a:t>
            </a:r>
          </a:p>
        </p:txBody>
      </p:sp>
    </p:spTree>
    <p:custDataLst>
      <p:tags r:id="rId1"/>
    </p:custDataLst>
  </p:cSld>
  <p:clrMapOvr>
    <a:masterClrMapping/>
  </p:clrMapOvr>
  <p:transition spd="med"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66725" y="4723755"/>
            <a:ext cx="727233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重复前缀</a:t>
            </a:r>
            <a:r>
              <a:rPr lang="zh-CN" altLang="en-US" sz="2800" b="1" i="0" dirty="0">
                <a:latin typeface="宋体" panose="02010600030101010101" pitchFamily="2" charset="-122"/>
              </a:rPr>
              <a:t>：  </a:t>
            </a: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      </a:t>
            </a:r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REP</a:t>
            </a:r>
            <a:r>
              <a:rPr lang="en-US" altLang="zh-CN" sz="2400" b="1" i="0" dirty="0">
                <a:latin typeface="Times New Roman" pitchFamily="18" charset="0"/>
              </a:rPr>
              <a:t>       </a:t>
            </a:r>
            <a:r>
              <a:rPr lang="zh-CN" altLang="en-US" sz="2400" b="1" i="0" dirty="0">
                <a:latin typeface="Times New Roman" pitchFamily="18" charset="0"/>
              </a:rPr>
              <a:t>（</a:t>
            </a:r>
            <a:r>
              <a:rPr lang="en-US" altLang="zh-CN" sz="2400" b="1" i="0" dirty="0">
                <a:latin typeface="Times New Roman" pitchFamily="18" charset="0"/>
              </a:rPr>
              <a:t>ECX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r>
              <a:rPr lang="en-US" altLang="zh-CN" sz="2400" b="1" i="0" dirty="0">
                <a:latin typeface="Times New Roman" pitchFamily="18" charset="0"/>
              </a:rPr>
              <a:t>&lt;&gt;0  </a:t>
            </a:r>
            <a:r>
              <a:rPr lang="zh-CN" altLang="en-US" sz="2400" b="1" i="0" dirty="0">
                <a:latin typeface="Times New Roman" pitchFamily="18" charset="0"/>
              </a:rPr>
              <a:t>时重复执行；</a:t>
            </a: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      </a:t>
            </a:r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REPE</a:t>
            </a:r>
            <a:r>
              <a:rPr lang="en-US" altLang="zh-CN" sz="2400" b="1" i="0" dirty="0">
                <a:latin typeface="Times New Roman" pitchFamily="18" charset="0"/>
              </a:rPr>
              <a:t>    </a:t>
            </a:r>
            <a:r>
              <a:rPr lang="zh-CN" altLang="en-US" sz="2400" b="1" i="0" dirty="0">
                <a:latin typeface="Times New Roman" pitchFamily="18" charset="0"/>
              </a:rPr>
              <a:t>（</a:t>
            </a:r>
            <a:r>
              <a:rPr lang="en-US" altLang="zh-CN" sz="2400" b="1" i="0" dirty="0">
                <a:latin typeface="Times New Roman" pitchFamily="18" charset="0"/>
              </a:rPr>
              <a:t>ECX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r>
              <a:rPr lang="en-US" altLang="zh-CN" sz="2400" b="1" i="0" dirty="0">
                <a:latin typeface="Times New Roman" pitchFamily="18" charset="0"/>
              </a:rPr>
              <a:t>&lt;&gt;0 </a:t>
            </a:r>
            <a:r>
              <a:rPr lang="zh-CN" altLang="en-US" sz="2400" b="1" i="0" dirty="0">
                <a:latin typeface="Times New Roman" pitchFamily="18" charset="0"/>
              </a:rPr>
              <a:t>且 </a:t>
            </a:r>
            <a:r>
              <a:rPr lang="en-US" altLang="zh-CN" sz="2400" b="1" i="0" dirty="0">
                <a:latin typeface="Times New Roman" pitchFamily="18" charset="0"/>
              </a:rPr>
              <a:t>ZF=1</a:t>
            </a:r>
            <a:r>
              <a:rPr lang="zh-CN" altLang="en-US" sz="2400" b="1" i="0" dirty="0">
                <a:latin typeface="Times New Roman" pitchFamily="18" charset="0"/>
              </a:rPr>
              <a:t>时重复执行；</a:t>
            </a: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      </a:t>
            </a:r>
            <a:r>
              <a:rPr lang="en-US" altLang="zh-CN" sz="2400" b="1" i="0" dirty="0">
                <a:solidFill>
                  <a:srgbClr val="FF3300"/>
                </a:solidFill>
                <a:latin typeface="Times New Roman" pitchFamily="18" charset="0"/>
              </a:rPr>
              <a:t>REPNE</a:t>
            </a:r>
            <a:r>
              <a:rPr lang="en-US" altLang="zh-CN" sz="2400" b="1" i="0" dirty="0">
                <a:latin typeface="Times New Roman" pitchFamily="18" charset="0"/>
              </a:rPr>
              <a:t> </a:t>
            </a:r>
            <a:r>
              <a:rPr lang="zh-CN" altLang="en-US" sz="2400" b="1" i="0" dirty="0">
                <a:latin typeface="Times New Roman" pitchFamily="18" charset="0"/>
              </a:rPr>
              <a:t>（</a:t>
            </a:r>
            <a:r>
              <a:rPr lang="en-US" altLang="zh-CN" sz="2400" b="1" i="0" dirty="0">
                <a:latin typeface="Times New Roman" pitchFamily="18" charset="0"/>
              </a:rPr>
              <a:t>ECX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r>
              <a:rPr lang="en-US" altLang="zh-CN" sz="2400" b="1" i="0" dirty="0">
                <a:latin typeface="Times New Roman" pitchFamily="18" charset="0"/>
              </a:rPr>
              <a:t>&lt;&gt;0 </a:t>
            </a:r>
            <a:r>
              <a:rPr lang="zh-CN" altLang="en-US" sz="2400" b="1" i="0" dirty="0">
                <a:latin typeface="Times New Roman" pitchFamily="18" charset="0"/>
              </a:rPr>
              <a:t>且 </a:t>
            </a:r>
            <a:r>
              <a:rPr lang="en-US" altLang="zh-CN" sz="2400" b="1" i="0" dirty="0">
                <a:latin typeface="Times New Roman" pitchFamily="18" charset="0"/>
              </a:rPr>
              <a:t>ZF=0</a:t>
            </a:r>
            <a:r>
              <a:rPr lang="zh-CN" altLang="en-US" sz="2400" b="1" i="0" dirty="0">
                <a:latin typeface="Times New Roman" pitchFamily="18" charset="0"/>
              </a:rPr>
              <a:t>时重复执行；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843213" y="1439863"/>
            <a:ext cx="451566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0" dirty="0">
                <a:latin typeface="宋体" pitchFamily="2" charset="-122"/>
              </a:rPr>
              <a:t>DS: ESI  </a:t>
            </a:r>
            <a:r>
              <a:rPr lang="zh-CN" altLang="en-US" sz="2800" b="1" i="0" dirty="0">
                <a:latin typeface="宋体" pitchFamily="2" charset="-122"/>
              </a:rPr>
              <a:t>源串在当前数据段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2843213" y="1873250"/>
            <a:ext cx="50574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0" dirty="0">
                <a:latin typeface="宋体" pitchFamily="2" charset="-122"/>
              </a:rPr>
              <a:t>ES: EDI  </a:t>
            </a:r>
            <a:r>
              <a:rPr lang="zh-CN" altLang="en-US" sz="2800" b="1" i="0" dirty="0">
                <a:latin typeface="宋体" pitchFamily="2" charset="-122"/>
              </a:rPr>
              <a:t>目的串在附加数据段</a:t>
            </a:r>
            <a:r>
              <a:rPr lang="zh-CN" altLang="en-US" sz="2800" b="1" dirty="0">
                <a:latin typeface="宋体" pitchFamily="2" charset="-122"/>
              </a:rPr>
              <a:t> 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2843213" y="2300288"/>
            <a:ext cx="54341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0" dirty="0">
                <a:latin typeface="宋体" pitchFamily="2" charset="-122"/>
              </a:rPr>
              <a:t>ECX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2843213" y="2736850"/>
            <a:ext cx="2311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800" b="1" i="0">
                <a:latin typeface="宋体" pitchFamily="2" charset="-122"/>
              </a:rPr>
              <a:t>AL / AX / EAX</a:t>
            </a:r>
          </a:p>
        </p:txBody>
      </p:sp>
      <p:sp>
        <p:nvSpPr>
          <p:cNvPr id="12296" name="Rectangle 9"/>
          <p:cNvSpPr>
            <a:spLocks noChangeArrowheads="1"/>
          </p:cNvSpPr>
          <p:nvPr/>
        </p:nvSpPr>
        <p:spPr bwMode="auto">
          <a:xfrm>
            <a:off x="538163" y="1435100"/>
            <a:ext cx="2378075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b="1" i="0" dirty="0">
                <a:latin typeface="宋体" panose="02010600030101010101" pitchFamily="2" charset="-122"/>
              </a:rPr>
              <a:t>源串指针：</a:t>
            </a: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目的串指针：   </a:t>
            </a: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重复计数器：</a:t>
            </a:r>
          </a:p>
          <a:p>
            <a:r>
              <a:rPr lang="zh-CN" altLang="en-US" sz="2800" b="1" i="0" dirty="0">
                <a:latin typeface="宋体" panose="02010600030101010101" pitchFamily="2" charset="-122"/>
              </a:rPr>
              <a:t>中间寄存器：</a:t>
            </a:r>
          </a:p>
        </p:txBody>
      </p:sp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492249" y="3300562"/>
            <a:ext cx="4701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传送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比较方向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  <a:r>
              <a:rPr lang="en-US" altLang="zh-CN" sz="2800" b="1" i="0" dirty="0">
                <a:latin typeface="宋体" panose="02010600030101010101" pitchFamily="2" charset="-122"/>
              </a:rPr>
              <a:t>(decrease)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827584" y="3892758"/>
            <a:ext cx="59046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latin typeface="宋体" pitchFamily="2" charset="-122"/>
              </a:rPr>
              <a:t>DF=0</a:t>
            </a:r>
            <a:r>
              <a:rPr lang="zh-CN" altLang="en-US" sz="2400" b="1" i="0" dirty="0">
                <a:latin typeface="宋体" pitchFamily="2" charset="-122"/>
              </a:rPr>
              <a:t>，</a:t>
            </a:r>
            <a:r>
              <a:rPr lang="en-US" altLang="zh-CN" sz="2400" b="1" i="0" dirty="0">
                <a:latin typeface="宋体" pitchFamily="2" charset="-122"/>
              </a:rPr>
              <a:t> ESI</a:t>
            </a:r>
            <a:r>
              <a:rPr lang="zh-CN" altLang="en-US" sz="2400" b="1" i="0" dirty="0">
                <a:latin typeface="宋体" pitchFamily="2" charset="-122"/>
              </a:rPr>
              <a:t>、</a:t>
            </a:r>
            <a:r>
              <a:rPr lang="en-US" altLang="zh-CN" sz="2400" b="1" i="0" dirty="0">
                <a:latin typeface="宋体" pitchFamily="2" charset="-122"/>
              </a:rPr>
              <a:t>EDI</a:t>
            </a:r>
            <a:r>
              <a:rPr lang="zh-CN" altLang="en-US" sz="2400" b="1" i="0" dirty="0">
                <a:latin typeface="宋体" pitchFamily="2" charset="-122"/>
              </a:rPr>
              <a:t>自动增量（加</a:t>
            </a:r>
            <a:r>
              <a:rPr lang="en-US" altLang="zh-CN" sz="2400" b="1" i="0" dirty="0">
                <a:latin typeface="宋体" pitchFamily="2" charset="-122"/>
              </a:rPr>
              <a:t>1,2,4</a:t>
            </a:r>
            <a:r>
              <a:rPr lang="zh-CN" altLang="en-US" sz="2400" b="1" i="0" dirty="0">
                <a:latin typeface="宋体" pitchFamily="2" charset="-122"/>
              </a:rPr>
              <a:t>） </a:t>
            </a:r>
          </a:p>
          <a:p>
            <a:r>
              <a:rPr lang="en-US" altLang="zh-CN" sz="2400" b="1" i="0" dirty="0">
                <a:latin typeface="宋体" pitchFamily="2" charset="-122"/>
              </a:rPr>
              <a:t>DF=1</a:t>
            </a:r>
            <a:r>
              <a:rPr lang="zh-CN" altLang="en-US" sz="2400" b="1" i="0" dirty="0">
                <a:latin typeface="宋体" pitchFamily="2" charset="-122"/>
              </a:rPr>
              <a:t>，</a:t>
            </a:r>
            <a:r>
              <a:rPr lang="en-US" altLang="zh-CN" sz="2400" b="1" i="0" dirty="0">
                <a:latin typeface="宋体" pitchFamily="2" charset="-122"/>
              </a:rPr>
              <a:t> ESI</a:t>
            </a:r>
            <a:r>
              <a:rPr lang="zh-CN" altLang="en-US" sz="2400" b="1" i="0" dirty="0">
                <a:latin typeface="宋体" pitchFamily="2" charset="-122"/>
              </a:rPr>
              <a:t>、</a:t>
            </a:r>
            <a:r>
              <a:rPr lang="en-US" altLang="zh-CN" sz="2400" b="1" i="0" dirty="0">
                <a:latin typeface="宋体" pitchFamily="2" charset="-122"/>
              </a:rPr>
              <a:t>EDI</a:t>
            </a:r>
            <a:r>
              <a:rPr lang="zh-CN" altLang="en-US" sz="2400" b="1" i="0" dirty="0">
                <a:latin typeface="宋体" pitchFamily="2" charset="-122"/>
              </a:rPr>
              <a:t>自动减量（减</a:t>
            </a:r>
            <a:r>
              <a:rPr lang="en-US" altLang="zh-CN" sz="2400" b="1" i="0" dirty="0">
                <a:latin typeface="宋体" pitchFamily="2" charset="-122"/>
              </a:rPr>
              <a:t>1,2,4 </a:t>
            </a:r>
            <a:r>
              <a:rPr lang="zh-CN" altLang="en-US" sz="2400" b="1" i="0" dirty="0">
                <a:latin typeface="宋体" pitchFamily="2" charset="-122"/>
              </a:rPr>
              <a:t>） 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4A8CFBE-E2F8-44C8-8963-745808ED6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8913"/>
            <a:ext cx="31854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9.1 </a:t>
            </a:r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串操作指令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9" grpId="0"/>
      <p:bldP spid="11270" grpId="0"/>
      <p:bldP spid="11271" grpId="0"/>
      <p:bldP spid="11272" grpId="0"/>
      <p:bldP spid="112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8313" y="1484313"/>
            <a:ext cx="8236550" cy="4847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语句格式：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       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MOVSB</a:t>
            </a:r>
            <a:r>
              <a:rPr lang="en-US" altLang="zh-CN" sz="2800" b="1" i="0" dirty="0">
                <a:latin typeface="Times New Roman" pitchFamily="18" charset="0"/>
              </a:rPr>
              <a:t>            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MOVSW      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   MOVSD             MOVS    OPD, OPS</a:t>
            </a:r>
            <a:r>
              <a:rPr lang="en-US" altLang="zh-CN" sz="2800" b="1" i="0" dirty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功能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：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(1) (DS:[ESI]) → ES:[EDI]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(2)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若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DF=0,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则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(ESI)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和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(EDI)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增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1 (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字节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)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                                        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或增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（字操作）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                                       或增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4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（双字操作）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                  若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DF=1,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则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(ESI)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和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(EDI)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减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、或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、或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4</a:t>
            </a: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。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9750" y="260350"/>
            <a:ext cx="249299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串传送指令</a:t>
            </a:r>
          </a:p>
        </p:txBody>
      </p:sp>
    </p:spTree>
    <p:custDataLst>
      <p:tags r:id="rId1"/>
    </p:custDataLst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9|0.7|0.1|0.9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59.5|2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|0.6|0.2|0"/>
</p:tagLst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1588</TotalTime>
  <Words>2130</Words>
  <Application>Microsoft Office PowerPoint</Application>
  <PresentationFormat>全屏显示(4:3)</PresentationFormat>
  <Paragraphs>293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黑体</vt:lpstr>
      <vt:lpstr>华文新魏</vt:lpstr>
      <vt:lpstr>楷体_GB2312</vt:lpstr>
      <vt:lpstr>宋体</vt:lpstr>
      <vt:lpstr>新宋体</vt:lpstr>
      <vt:lpstr>Tahoma</vt:lpstr>
      <vt:lpstr>Times New Roman</vt:lpstr>
      <vt:lpstr>Wingdings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达梦数据库股份有限责任公司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许向阳</dc:creator>
  <cp:lastModifiedBy>Lianghai</cp:lastModifiedBy>
  <cp:revision>150</cp:revision>
  <dcterms:created xsi:type="dcterms:W3CDTF">2002-01-28T07:07:35Z</dcterms:created>
  <dcterms:modified xsi:type="dcterms:W3CDTF">2024-03-11T08:03:07Z</dcterms:modified>
</cp:coreProperties>
</file>