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38" r:id="rId2"/>
    <p:sldId id="382" r:id="rId3"/>
    <p:sldId id="298" r:id="rId4"/>
    <p:sldId id="321" r:id="rId5"/>
    <p:sldId id="339" r:id="rId6"/>
    <p:sldId id="340" r:id="rId7"/>
    <p:sldId id="342" r:id="rId8"/>
    <p:sldId id="344" r:id="rId9"/>
    <p:sldId id="341" r:id="rId10"/>
    <p:sldId id="385" r:id="rId11"/>
    <p:sldId id="343" r:id="rId12"/>
    <p:sldId id="345" r:id="rId13"/>
    <p:sldId id="346" r:id="rId14"/>
    <p:sldId id="347" r:id="rId15"/>
    <p:sldId id="348" r:id="rId16"/>
    <p:sldId id="349" r:id="rId17"/>
    <p:sldId id="352" r:id="rId18"/>
    <p:sldId id="353" r:id="rId19"/>
    <p:sldId id="354" r:id="rId20"/>
    <p:sldId id="355" r:id="rId21"/>
    <p:sldId id="356" r:id="rId22"/>
    <p:sldId id="357" r:id="rId23"/>
    <p:sldId id="358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3" r:id="rId38"/>
    <p:sldId id="280" r:id="rId39"/>
    <p:sldId id="374" r:id="rId40"/>
    <p:sldId id="375" r:id="rId41"/>
    <p:sldId id="376" r:id="rId42"/>
    <p:sldId id="377" r:id="rId43"/>
    <p:sldId id="378" r:id="rId44"/>
    <p:sldId id="379" r:id="rId45"/>
    <p:sldId id="380" r:id="rId46"/>
    <p:sldId id="38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000" i="1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40" autoAdjust="0"/>
  </p:normalViewPr>
  <p:slideViewPr>
    <p:cSldViewPr>
      <p:cViewPr varScale="1">
        <p:scale>
          <a:sx n="85" d="100"/>
          <a:sy n="85" d="100"/>
        </p:scale>
        <p:origin x="2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5486400"/>
            <a:ext cx="9144000" cy="1371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219200" y="1752600"/>
            <a:ext cx="7391400" cy="10668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" name="Group 6"/>
            <p:cNvGrpSpPr>
              <a:grpSpLocks/>
            </p:cNvGrpSpPr>
            <p:nvPr userDrawn="1"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0" name="Line 7"/>
              <p:cNvSpPr>
                <a:spLocks noChangeShapeType="1"/>
              </p:cNvSpPr>
              <p:nvPr/>
            </p:nvSpPr>
            <p:spPr bwMode="white">
              <a:xfrm>
                <a:off x="0" y="19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white">
              <a:xfrm>
                <a:off x="0" y="38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white">
              <a:xfrm>
                <a:off x="0" y="57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white">
              <a:xfrm>
                <a:off x="0" y="76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1"/>
              <p:cNvSpPr>
                <a:spLocks noChangeShapeType="1"/>
              </p:cNvSpPr>
              <p:nvPr/>
            </p:nvSpPr>
            <p:spPr bwMode="white">
              <a:xfrm>
                <a:off x="0" y="96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white">
              <a:xfrm>
                <a:off x="0" y="115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Line 13"/>
              <p:cNvSpPr>
                <a:spLocks noChangeShapeType="1"/>
              </p:cNvSpPr>
              <p:nvPr/>
            </p:nvSpPr>
            <p:spPr bwMode="white">
              <a:xfrm>
                <a:off x="0" y="134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white">
              <a:xfrm>
                <a:off x="0" y="153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15"/>
              <p:cNvSpPr>
                <a:spLocks noChangeShapeType="1"/>
              </p:cNvSpPr>
              <p:nvPr/>
            </p:nvSpPr>
            <p:spPr bwMode="white">
              <a:xfrm>
                <a:off x="0" y="172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white">
              <a:xfrm>
                <a:off x="0" y="192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white">
              <a:xfrm>
                <a:off x="0" y="211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Line 18"/>
              <p:cNvSpPr>
                <a:spLocks noChangeShapeType="1"/>
              </p:cNvSpPr>
              <p:nvPr/>
            </p:nvSpPr>
            <p:spPr bwMode="white">
              <a:xfrm>
                <a:off x="0" y="230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white">
              <a:xfrm>
                <a:off x="0" y="249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20"/>
              <p:cNvSpPr>
                <a:spLocks noChangeShapeType="1"/>
              </p:cNvSpPr>
              <p:nvPr/>
            </p:nvSpPr>
            <p:spPr bwMode="white">
              <a:xfrm>
                <a:off x="0" y="268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Line 21"/>
              <p:cNvSpPr>
                <a:spLocks noChangeShapeType="1"/>
              </p:cNvSpPr>
              <p:nvPr/>
            </p:nvSpPr>
            <p:spPr bwMode="white">
              <a:xfrm>
                <a:off x="0" y="288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2"/>
              <p:cNvSpPr>
                <a:spLocks noChangeShapeType="1"/>
              </p:cNvSpPr>
              <p:nvPr/>
            </p:nvSpPr>
            <p:spPr bwMode="white">
              <a:xfrm>
                <a:off x="0" y="307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3"/>
              <p:cNvSpPr>
                <a:spLocks noChangeShapeType="1"/>
              </p:cNvSpPr>
              <p:nvPr/>
            </p:nvSpPr>
            <p:spPr bwMode="white">
              <a:xfrm>
                <a:off x="0" y="326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4"/>
              <p:cNvSpPr>
                <a:spLocks noChangeShapeType="1"/>
              </p:cNvSpPr>
              <p:nvPr/>
            </p:nvSpPr>
            <p:spPr bwMode="white">
              <a:xfrm>
                <a:off x="0" y="3456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25"/>
              <p:cNvSpPr>
                <a:spLocks noChangeShapeType="1"/>
              </p:cNvSpPr>
              <p:nvPr/>
            </p:nvSpPr>
            <p:spPr bwMode="white">
              <a:xfrm>
                <a:off x="0" y="3648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Line 26"/>
              <p:cNvSpPr>
                <a:spLocks noChangeShapeType="1"/>
              </p:cNvSpPr>
              <p:nvPr/>
            </p:nvSpPr>
            <p:spPr bwMode="white">
              <a:xfrm>
                <a:off x="0" y="3840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27"/>
              <p:cNvSpPr>
                <a:spLocks noChangeShapeType="1"/>
              </p:cNvSpPr>
              <p:nvPr/>
            </p:nvSpPr>
            <p:spPr bwMode="white">
              <a:xfrm>
                <a:off x="0" y="4032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white">
              <a:xfrm>
                <a:off x="0" y="4224"/>
                <a:ext cx="5760" cy="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white">
              <a:xfrm>
                <a:off x="1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white">
              <a:xfrm>
                <a:off x="3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white">
              <a:xfrm>
                <a:off x="5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white">
              <a:xfrm>
                <a:off x="7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white">
              <a:xfrm>
                <a:off x="96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white">
              <a:xfrm>
                <a:off x="115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white">
              <a:xfrm>
                <a:off x="134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white">
              <a:xfrm>
                <a:off x="153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white">
              <a:xfrm>
                <a:off x="172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white">
              <a:xfrm>
                <a:off x="192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white">
              <a:xfrm>
                <a:off x="211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white">
              <a:xfrm>
                <a:off x="230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white">
              <a:xfrm>
                <a:off x="249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white">
              <a:xfrm>
                <a:off x="268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white">
              <a:xfrm>
                <a:off x="288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white">
              <a:xfrm>
                <a:off x="307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white">
              <a:xfrm>
                <a:off x="326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white">
              <a:xfrm>
                <a:off x="345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white">
              <a:xfrm>
                <a:off x="364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white">
              <a:xfrm>
                <a:off x="384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white">
              <a:xfrm>
                <a:off x="403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white">
              <a:xfrm>
                <a:off x="422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white">
              <a:xfrm>
                <a:off x="441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white">
              <a:xfrm>
                <a:off x="460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white">
              <a:xfrm>
                <a:off x="4800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white">
              <a:xfrm>
                <a:off x="4992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white">
              <a:xfrm>
                <a:off x="5184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white">
              <a:xfrm>
                <a:off x="5376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white">
              <a:xfrm>
                <a:off x="5568" y="0"/>
                <a:ext cx="0" cy="4320"/>
              </a:xfrm>
              <a:prstGeom prst="line">
                <a:avLst/>
              </a:prstGeom>
              <a:noFill/>
              <a:ln w="9525">
                <a:pattFill prst="pct30">
                  <a:fgClr>
                    <a:schemeClr val="folHlink"/>
                  </a:fgClr>
                  <a:bgClr>
                    <a:schemeClr val="bg1"/>
                  </a:bgClr>
                </a:patt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1" name="Line 59"/>
          <p:cNvSpPr>
            <a:spLocks noChangeShapeType="1"/>
          </p:cNvSpPr>
          <p:nvPr/>
        </p:nvSpPr>
        <p:spPr bwMode="ltGray">
          <a:xfrm>
            <a:off x="803275" y="887413"/>
            <a:ext cx="0" cy="2851150"/>
          </a:xfrm>
          <a:prstGeom prst="line">
            <a:avLst/>
          </a:prstGeom>
          <a:noFill/>
          <a:ln w="57150" cmpd="thinThick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60"/>
          <p:cNvSpPr>
            <a:spLocks noChangeShapeType="1"/>
          </p:cNvSpPr>
          <p:nvPr/>
        </p:nvSpPr>
        <p:spPr bwMode="ltGray">
          <a:xfrm flipH="1" flipV="1">
            <a:off x="457200" y="1489075"/>
            <a:ext cx="6049963" cy="1588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rc 61"/>
          <p:cNvSpPr>
            <a:spLocks/>
          </p:cNvSpPr>
          <p:nvPr/>
        </p:nvSpPr>
        <p:spPr bwMode="ltGray">
          <a:xfrm rot="16200000" flipH="1">
            <a:off x="675482" y="1366044"/>
            <a:ext cx="247650" cy="249237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4" name="Line 62"/>
          <p:cNvSpPr>
            <a:spLocks noChangeShapeType="1"/>
          </p:cNvSpPr>
          <p:nvPr/>
        </p:nvSpPr>
        <p:spPr bwMode="ltGray">
          <a:xfrm flipV="1">
            <a:off x="2565400" y="5737225"/>
            <a:ext cx="60452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Line 63"/>
          <p:cNvSpPr>
            <a:spLocks noChangeShapeType="1"/>
          </p:cNvSpPr>
          <p:nvPr/>
        </p:nvSpPr>
        <p:spPr bwMode="ltGray">
          <a:xfrm flipH="1">
            <a:off x="8286750" y="3371850"/>
            <a:ext cx="0" cy="2876550"/>
          </a:xfrm>
          <a:prstGeom prst="line">
            <a:avLst/>
          </a:prstGeom>
          <a:noFill/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6" name="Arc 64"/>
          <p:cNvSpPr>
            <a:spLocks/>
          </p:cNvSpPr>
          <p:nvPr/>
        </p:nvSpPr>
        <p:spPr bwMode="ltGray">
          <a:xfrm rot="5400000">
            <a:off x="8166894" y="5585619"/>
            <a:ext cx="247650" cy="249238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57150" cmpd="thickThin">
            <a:solidFill>
              <a:schemeClr val="hlink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7" name="Rectangle 70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68" name="Picture 71" descr="logo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196013"/>
            <a:ext cx="838200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72" descr="new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63513"/>
            <a:ext cx="868363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73" descr="new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5" name="Rectangle 65"/>
          <p:cNvSpPr>
            <a:spLocks noGrp="1" noChangeArrowheads="1"/>
          </p:cNvSpPr>
          <p:nvPr>
            <p:ph type="ctrTitle"/>
          </p:nvPr>
        </p:nvSpPr>
        <p:spPr>
          <a:xfrm>
            <a:off x="1143000" y="1752600"/>
            <a:ext cx="7620000" cy="1066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1986" name="Rectangle 66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429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71" name="Rectangle 67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2" name="Rectangle 68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 i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" name="Rectangle 69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 i="0"/>
            </a:lvl1pPr>
          </a:lstStyle>
          <a:p>
            <a:pPr>
              <a:defRPr/>
            </a:pPr>
            <a:fld id="{0C930BB6-857B-468B-BB78-498CA2F9C1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193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984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7500" y="76200"/>
            <a:ext cx="209550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76200"/>
            <a:ext cx="6134100" cy="5943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2851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93419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1854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148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454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5486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88975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75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09173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5594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027"/>
          <p:cNvSpPr>
            <a:spLocks noChangeArrowheads="1"/>
          </p:cNvSpPr>
          <p:nvPr/>
        </p:nvSpPr>
        <p:spPr bwMode="auto">
          <a:xfrm>
            <a:off x="914400" y="304800"/>
            <a:ext cx="7391400" cy="7620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folHlink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8" name="Rectangle 1028" descr="60%"/>
          <p:cNvSpPr>
            <a:spLocks noChangeArrowheads="1"/>
          </p:cNvSpPr>
          <p:nvPr/>
        </p:nvSpPr>
        <p:spPr bwMode="ltGray">
          <a:xfrm>
            <a:off x="3352800" y="0"/>
            <a:ext cx="5791200" cy="152400"/>
          </a:xfrm>
          <a:prstGeom prst="rect">
            <a:avLst/>
          </a:prstGeom>
          <a:pattFill prst="pct60">
            <a:fgClr>
              <a:schemeClr val="folHlink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9" name="Line 1029"/>
          <p:cNvSpPr>
            <a:spLocks noChangeShapeType="1"/>
          </p:cNvSpPr>
          <p:nvPr/>
        </p:nvSpPr>
        <p:spPr bwMode="ltGray">
          <a:xfrm>
            <a:off x="8610600" y="4724400"/>
            <a:ext cx="0" cy="1981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0" name="Line 1030"/>
          <p:cNvSpPr>
            <a:spLocks noChangeShapeType="1"/>
          </p:cNvSpPr>
          <p:nvPr/>
        </p:nvSpPr>
        <p:spPr bwMode="ltGray">
          <a:xfrm flipH="1">
            <a:off x="196850" y="1435100"/>
            <a:ext cx="1784350" cy="0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1" name="Line 1031"/>
          <p:cNvSpPr>
            <a:spLocks noChangeShapeType="1"/>
          </p:cNvSpPr>
          <p:nvPr/>
        </p:nvSpPr>
        <p:spPr bwMode="ltGray">
          <a:xfrm>
            <a:off x="390525" y="1184275"/>
            <a:ext cx="0" cy="2320925"/>
          </a:xfrm>
          <a:prstGeom prst="line">
            <a:avLst/>
          </a:prstGeom>
          <a:noFill/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0904" name="Arc 1032"/>
          <p:cNvSpPr>
            <a:spLocks/>
          </p:cNvSpPr>
          <p:nvPr/>
        </p:nvSpPr>
        <p:spPr bwMode="ltGray">
          <a:xfrm flipH="1">
            <a:off x="295275" y="1336675"/>
            <a:ext cx="192088" cy="193675"/>
          </a:xfrm>
          <a:custGeom>
            <a:avLst/>
            <a:gdLst>
              <a:gd name="G0" fmla="+- 21595 0 0"/>
              <a:gd name="G1" fmla="+- 21600 0 0"/>
              <a:gd name="G2" fmla="+- 21600 0 0"/>
              <a:gd name="T0" fmla="*/ 21114 w 43195"/>
              <a:gd name="T1" fmla="*/ 5 h 43200"/>
              <a:gd name="T2" fmla="*/ 0 w 43195"/>
              <a:gd name="T3" fmla="*/ 22056 h 43200"/>
              <a:gd name="T4" fmla="*/ 21595 w 43195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195" h="43200" fill="none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</a:path>
              <a:path w="43195" h="43200" stroke="0" extrusionOk="0">
                <a:moveTo>
                  <a:pt x="21114" y="5"/>
                </a:moveTo>
                <a:cubicBezTo>
                  <a:pt x="21274" y="1"/>
                  <a:pt x="21434" y="-1"/>
                  <a:pt x="21595" y="0"/>
                </a:cubicBezTo>
                <a:cubicBezTo>
                  <a:pt x="33524" y="0"/>
                  <a:pt x="43195" y="9670"/>
                  <a:pt x="43195" y="21600"/>
                </a:cubicBezTo>
                <a:cubicBezTo>
                  <a:pt x="43195" y="33529"/>
                  <a:pt x="33524" y="43200"/>
                  <a:pt x="21595" y="43200"/>
                </a:cubicBezTo>
                <a:cubicBezTo>
                  <a:pt x="9843" y="43200"/>
                  <a:pt x="247" y="33805"/>
                  <a:pt x="-1" y="22056"/>
                </a:cubicBezTo>
                <a:lnTo>
                  <a:pt x="21595" y="21600"/>
                </a:lnTo>
                <a:close/>
              </a:path>
            </a:pathLst>
          </a:custGeom>
          <a:gradFill rotWithShape="0">
            <a:gsLst>
              <a:gs pos="0">
                <a:schemeClr val="folHlink"/>
              </a:gs>
              <a:gs pos="100000">
                <a:schemeClr val="hlink"/>
              </a:gs>
            </a:gsLst>
            <a:path path="shape">
              <a:fillToRect l="50000" t="50000" r="50000" b="50000"/>
            </a:path>
          </a:gradFill>
          <a:ln w="38100" cmpd="dbl">
            <a:solidFill>
              <a:srgbClr val="BBCBF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033" name="Rectangle 1033"/>
          <p:cNvSpPr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gradFill rotWithShape="0">
            <a:gsLst>
              <a:gs pos="0">
                <a:srgbClr val="00004D"/>
              </a:gs>
              <a:gs pos="100000">
                <a:srgbClr val="000099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" name="Rectangle 1034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"/>
            <a:ext cx="7772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5" name="Rectangle 1035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524000"/>
            <a:ext cx="83820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36" name="Picture 1037" descr="new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854075"/>
            <a:ext cx="1371600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038"/>
          <p:cNvSpPr>
            <a:spLocks noChangeShapeType="1"/>
          </p:cNvSpPr>
          <p:nvPr/>
        </p:nvSpPr>
        <p:spPr bwMode="ltGray">
          <a:xfrm>
            <a:off x="6629400" y="6400800"/>
            <a:ext cx="2438400" cy="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038" name="Picture 1039" descr="logo3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6119813"/>
            <a:ext cx="9144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1040" descr="图片1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988" y="90488"/>
            <a:ext cx="868362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6"/>
        </a:buBlip>
        <a:defRPr kumimoji="1" sz="3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kumimoji="1" sz="2800">
          <a:solidFill>
            <a:srgbClr val="000066"/>
          </a:solidFill>
          <a:latin typeface="+mn-lt"/>
          <a:ea typeface="宋体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kumimoji="1" sz="2400">
          <a:solidFill>
            <a:srgbClr val="000066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kumimoji="1" sz="2000">
          <a:solidFill>
            <a:srgbClr val="000066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935596" y="1916832"/>
            <a:ext cx="7272808" cy="322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SIMD </a:t>
            </a:r>
            <a:r>
              <a:rPr lang="zh-CN" altLang="en-US" sz="3600" b="1" i="0" dirty="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指令</a:t>
            </a:r>
            <a:r>
              <a:rPr lang="zh-CN" altLang="en-US" sz="36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（单指令多数据流）</a:t>
            </a:r>
            <a:endParaRPr lang="en-US" altLang="zh-CN" sz="3600" b="1" i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2400"/>
              </a:spcAft>
            </a:pPr>
            <a:r>
              <a:rPr lang="en-US" altLang="zh-CN" sz="3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Instruction Multiple Data</a:t>
            </a:r>
          </a:p>
          <a:p>
            <a:pPr marL="360363" indent="-360363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MultiMedia eXtension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Streaming SIMD Extension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363" indent="-360363" eaLnBrk="1" hangingPunct="1">
              <a:lnSpc>
                <a:spcPct val="114000"/>
              </a:lnSpc>
              <a:spcBef>
                <a:spcPts val="0"/>
              </a:spcBef>
              <a:buFont typeface="Wingdings" panose="05000000000000000000" pitchFamily="2" charset="2"/>
              <a:buChar char="l"/>
            </a:pP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AVX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Vector eXtension</a:t>
            </a:r>
            <a:r>
              <a:rPr lang="zh-CN" altLang="en-US" sz="3200" b="1" i="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sz="32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539552" y="1484784"/>
            <a:ext cx="8209284" cy="5007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饱和</a:t>
            </a:r>
            <a:r>
              <a:rPr lang="zh-CN" altLang="en-US" sz="2600" b="1" i="0" dirty="0">
                <a:solidFill>
                  <a:srgbClr val="002060"/>
                </a:solidFill>
                <a:latin typeface="宋体" panose="02010600030101010101" pitchFamily="2" charset="-122"/>
              </a:rPr>
              <a:t>加减运算</a:t>
            </a:r>
            <a:endParaRPr lang="en-US" altLang="zh-CN" sz="2600" b="1" i="0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  <a:spcBef>
                <a:spcPts val="600"/>
              </a:spcBef>
            </a:pP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运算结果超出范围（溢出）时截断。例如，对于无符号字节运算，若结果超出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255(FFH),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则直接取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FFH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；对于有符号字节运算，若结果超出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[-128,127](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溢出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),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则直接取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80H/ 7FH(-128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的补码为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80H)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。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例如</a:t>
            </a:r>
            <a:r>
              <a:rPr lang="zh-CN" altLang="en-US" sz="23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运算：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6FH + 23H = 7F H 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（有符号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正溢出）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6FH + 23H = 92 H 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（无符号）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6FH + F3H = FF H 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（无符号）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6FH + F3H = 62 H 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（有符号）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8FH + F3H = 80 H 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（有符号</a:t>
            </a:r>
            <a:r>
              <a:rPr lang="en-US" altLang="zh-CN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3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负溢出）</a:t>
            </a:r>
            <a:endParaRPr lang="en-US" altLang="zh-CN" sz="23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spcBef>
                <a:spcPts val="1200"/>
              </a:spcBef>
            </a:pPr>
            <a:r>
              <a:rPr lang="zh-CN" altLang="en-US" sz="23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对于加法</a:t>
            </a:r>
            <a:r>
              <a:rPr lang="en-US" altLang="zh-CN" sz="23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,</a:t>
            </a:r>
            <a:r>
              <a:rPr lang="zh-CN" altLang="en-US" sz="23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只有</a:t>
            </a:r>
            <a:r>
              <a:rPr lang="en-US" altLang="zh-CN" sz="23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2</a:t>
            </a:r>
            <a:r>
              <a:rPr lang="zh-CN" altLang="en-US" sz="23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个加数的符号位相同时才可能产生溢出</a:t>
            </a:r>
            <a:r>
              <a:rPr lang="en-US" altLang="zh-CN" sz="24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91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15.1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2179424083"/>
      </p:ext>
    </p:extLst>
  </p:cSld>
  <p:clrMapOvr>
    <a:masterClrMapping/>
  </p:clrMapOvr>
  <p:transition spd="med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283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15.2 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539552" y="1556792"/>
            <a:ext cx="777723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 x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 70H, 0A0H, 50H,  50H, 0F0H, 0F0H, 0F0H, 0F0H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y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0A0H,  70H, 30H, 0F0H,  01H,  20H,  81H, 0F0H</a:t>
            </a: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mm0,qword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x ; mm0 = F0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F0</a:t>
            </a:r>
            <a:r>
              <a:rPr lang="en-US" altLang="zh-CN" b="1" i="0" dirty="0">
                <a:latin typeface="宋体" panose="02010600030101010101" pitchFamily="2" charset="-122"/>
              </a:rPr>
              <a:t> 50 50 A0 70</a:t>
            </a: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mm1,qword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y ; mm1 = F0 81 20 01 F0 30 70 A0</a:t>
            </a: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paddb</a:t>
            </a:r>
            <a:r>
              <a:rPr lang="en-US" altLang="zh-CN" b="1" i="0" dirty="0">
                <a:latin typeface="宋体" panose="02010600030101010101" pitchFamily="2" charset="-122"/>
              </a:rPr>
              <a:t>   mm0,mm1         ; mm0 = E0 71 10 F1 40 80 10 10</a:t>
            </a: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paddsb</a:t>
            </a:r>
            <a:r>
              <a:rPr lang="en-US" altLang="zh-CN" b="1" i="0" dirty="0">
                <a:latin typeface="宋体" panose="02010600030101010101" pitchFamily="2" charset="-122"/>
              </a:rPr>
              <a:t>  mm0,mm1         ; mm0 = E0 80 10 F1 40 7F 10 10</a:t>
            </a:r>
          </a:p>
          <a:p>
            <a:r>
              <a:rPr lang="en-US" altLang="zh-CN" b="1" i="0" dirty="0" err="1">
                <a:latin typeface="宋体" panose="02010600030101010101" pitchFamily="2" charset="-122"/>
              </a:rPr>
              <a:t>paddusb</a:t>
            </a:r>
            <a:r>
              <a:rPr lang="en-US" altLang="zh-CN" b="1" i="0" dirty="0">
                <a:latin typeface="宋体" panose="02010600030101010101" pitchFamily="2" charset="-122"/>
              </a:rPr>
              <a:t> mm0,mm1         ; mm0 = FF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r>
              <a:rPr lang="en-US" altLang="zh-CN" b="1" i="0" dirty="0">
                <a:latin typeface="宋体" panose="02010600030101010101" pitchFamily="2" charset="-122"/>
              </a:rPr>
              <a:t> F1 FF 80 FF </a:t>
            </a:r>
            <a:r>
              <a:rPr lang="en-US" altLang="zh-CN" b="1" i="0" dirty="0" err="1">
                <a:latin typeface="宋体" panose="02010600030101010101" pitchFamily="2" charset="-122"/>
              </a:rPr>
              <a:t>FF</a:t>
            </a:r>
            <a:endParaRPr lang="zh-CN" altLang="en-US" b="1" i="0" dirty="0">
              <a:latin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C6E2A-2A47-40D3-A4A5-BFAB4D35EF28}"/>
              </a:ext>
            </a:extLst>
          </p:cNvPr>
          <p:cNvSpPr txBox="1"/>
          <p:nvPr/>
        </p:nvSpPr>
        <p:spPr>
          <a:xfrm>
            <a:off x="589484" y="3934968"/>
            <a:ext cx="8208912" cy="23477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paddb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打包字节整数环绕加法指令</a:t>
            </a:r>
            <a:endParaRPr lang="en-US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   ADD Packed Byte integers</a:t>
            </a:r>
            <a:endParaRPr lang="zh-CN" altLang="zh-CN" sz="2000" b="1" i="0" kern="100" dirty="0">
              <a:effectLst/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paddsb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有符号饱和字节加法指令</a:t>
            </a:r>
            <a:endParaRPr lang="en-US" altLang="zh-CN" b="1" i="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ADD Packed Signed Byte integers with signed saturation</a:t>
            </a: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 err="1">
                <a:solidFill>
                  <a:srgbClr val="FF0000"/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paddusb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zh-CN" b="1" i="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无符号饱和字节加法指令</a:t>
            </a:r>
            <a:endParaRPr lang="en-US" altLang="zh-CN" b="1" i="0" kern="100" dirty="0"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</a:pP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 ADD Packed </a:t>
            </a:r>
            <a:r>
              <a:rPr lang="en-US" altLang="zh-CN" sz="2000" b="1" i="0" kern="100" dirty="0" err="1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UnSigned</a:t>
            </a:r>
            <a:r>
              <a:rPr lang="en-US" altLang="zh-CN" sz="2000" b="1" i="0" kern="100" dirty="0"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 Byte integers with unsigned saturation</a:t>
            </a:r>
          </a:p>
        </p:txBody>
      </p:sp>
    </p:spTree>
    <p:extLst>
      <p:ext uri="{BB962C8B-B14F-4D97-AF65-F5344CB8AC3E}">
        <p14:creationId xmlns:p14="http://schemas.microsoft.com/office/powerpoint/2010/main" val="297868222"/>
      </p:ext>
    </p:extLst>
  </p:cSld>
  <p:clrMapOvr>
    <a:masterClrMapping/>
  </p:clrMapOvr>
  <p:transition spd="med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283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15.3 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539552" y="1556792"/>
            <a:ext cx="777723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latin typeface="宋体" panose="02010600030101010101" pitchFamily="2" charset="-122"/>
              </a:rPr>
              <a:t>实现两个向量的內积</a:t>
            </a:r>
          </a:p>
          <a:p>
            <a:r>
              <a:rPr lang="zh-CN" altLang="en-US" b="1" i="0" dirty="0">
                <a:latin typeface="宋体" panose="02010600030101010101" pitchFamily="2" charset="-122"/>
              </a:rPr>
              <a:t>设有向量 </a:t>
            </a:r>
            <a:r>
              <a:rPr lang="en-US" altLang="zh-CN" b="1" i="0" dirty="0">
                <a:latin typeface="宋体" panose="02010600030101010101" pitchFamily="2" charset="-122"/>
              </a:rPr>
              <a:t>a=(a1,a2,a3,a4)</a:t>
            </a:r>
            <a:r>
              <a:rPr lang="zh-CN" altLang="en-US" b="1" i="0" dirty="0">
                <a:latin typeface="宋体" panose="02010600030101010101" pitchFamily="2" charset="-122"/>
              </a:rPr>
              <a:t>，向量</a:t>
            </a:r>
            <a:r>
              <a:rPr lang="en-US" altLang="zh-CN" b="1" i="0" dirty="0">
                <a:latin typeface="宋体" panose="02010600030101010101" pitchFamily="2" charset="-122"/>
              </a:rPr>
              <a:t>b=(b1,b2,b3,b4)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</a:p>
          <a:p>
            <a:r>
              <a:rPr lang="zh-CN" altLang="en-US" b="1" i="0" dirty="0">
                <a:latin typeface="宋体" panose="02010600030101010101" pitchFamily="2" charset="-122"/>
              </a:rPr>
              <a:t>向量</a:t>
            </a:r>
            <a:r>
              <a:rPr lang="en-US" altLang="zh-CN" b="1" i="0" dirty="0">
                <a:latin typeface="宋体" panose="02010600030101010101" pitchFamily="2" charset="-122"/>
              </a:rPr>
              <a:t>a</a:t>
            </a:r>
            <a:r>
              <a:rPr lang="zh-CN" altLang="en-US" b="1" i="0" dirty="0">
                <a:latin typeface="宋体" panose="02010600030101010101" pitchFamily="2" charset="-122"/>
              </a:rPr>
              <a:t>、</a:t>
            </a:r>
            <a:r>
              <a:rPr lang="en-US" altLang="zh-CN" b="1" i="0" dirty="0">
                <a:latin typeface="宋体" panose="02010600030101010101" pitchFamily="2" charset="-122"/>
              </a:rPr>
              <a:t>b</a:t>
            </a:r>
            <a:r>
              <a:rPr lang="zh-CN" altLang="en-US" b="1" i="0" dirty="0">
                <a:latin typeface="宋体" panose="02010600030101010101" pitchFamily="2" charset="-122"/>
              </a:rPr>
              <a:t>的內积为 </a:t>
            </a:r>
            <a:r>
              <a:rPr lang="en-US" altLang="zh-CN" b="1" i="0" dirty="0">
                <a:latin typeface="宋体" panose="02010600030101010101" pitchFamily="2" charset="-122"/>
              </a:rPr>
              <a:t>&lt;</a:t>
            </a:r>
            <a:r>
              <a:rPr lang="en-US" altLang="zh-CN" b="1" i="0" dirty="0" err="1">
                <a:latin typeface="宋体" panose="02010600030101010101" pitchFamily="2" charset="-122"/>
              </a:rPr>
              <a:t>a,b</a:t>
            </a:r>
            <a:r>
              <a:rPr lang="en-US" altLang="zh-CN" b="1" i="0" dirty="0">
                <a:latin typeface="宋体" panose="02010600030101010101" pitchFamily="2" charset="-122"/>
              </a:rPr>
              <a:t>&gt;=a1*b1+a2*b2+a3*b3+a4*b4</a:t>
            </a:r>
            <a:r>
              <a:rPr lang="zh-CN" altLang="en-US" b="1" i="0" dirty="0">
                <a:latin typeface="宋体" panose="02010600030101010101" pitchFamily="2" charset="-122"/>
              </a:rPr>
              <a:t>。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.686P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.MMX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.model flat, c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b="1" i="0" dirty="0">
                <a:latin typeface="宋体" panose="02010600030101010101" pitchFamily="2" charset="-122"/>
              </a:rPr>
              <a:t> proto </a:t>
            </a:r>
            <a:r>
              <a:rPr lang="en-US" altLang="zh-CN" b="1" i="0" dirty="0" err="1">
                <a:latin typeface="宋体" panose="02010600030101010101" pitchFamily="2" charset="-122"/>
              </a:rPr>
              <a:t>stdcall</a:t>
            </a:r>
            <a:r>
              <a:rPr lang="en-US" altLang="zh-CN" b="1" i="0" dirty="0">
                <a:latin typeface="宋体" panose="02010600030101010101" pitchFamily="2" charset="-122"/>
              </a:rPr>
              <a:t> :DWORD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b="1" i="0" dirty="0">
                <a:latin typeface="宋体" panose="02010600030101010101" pitchFamily="2" charset="-122"/>
              </a:rPr>
              <a:t>      proto  :</a:t>
            </a:r>
            <a:r>
              <a:rPr lang="en-US" altLang="zh-CN" b="1" i="0" dirty="0" err="1">
                <a:latin typeface="宋体" panose="02010600030101010101" pitchFamily="2" charset="-122"/>
              </a:rPr>
              <a:t>vararg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b="1" i="0" dirty="0">
                <a:latin typeface="宋体" panose="02010600030101010101" pitchFamily="2" charset="-122"/>
              </a:rPr>
              <a:t>  libcmt.lib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b="1" i="0" dirty="0">
                <a:latin typeface="宋体" panose="02010600030101010101" pitchFamily="2" charset="-122"/>
              </a:rPr>
              <a:t>  legacy_stdio_definitions.lib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.data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buf1        sword    1,-2, 3, 400H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buf2        sword    2, 3, 4, 500H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buf3 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sdword</a:t>
            </a:r>
            <a:r>
              <a:rPr lang="en-US" altLang="zh-CN" b="1" i="0" dirty="0">
                <a:latin typeface="宋体" panose="02010600030101010101" pitchFamily="2" charset="-122"/>
              </a:rPr>
              <a:t>   0, 0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</a:t>
            </a:r>
            <a:r>
              <a:rPr lang="en-US" altLang="zh-CN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b="1" i="0" dirty="0">
                <a:latin typeface="宋体" panose="02010600030101010101" pitchFamily="2" charset="-122"/>
              </a:rPr>
              <a:t>	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db</a:t>
            </a:r>
            <a:r>
              <a:rPr lang="en-US" altLang="zh-CN" b="1" i="0" dirty="0">
                <a:latin typeface="宋体" panose="02010600030101010101" pitchFamily="2" charset="-122"/>
              </a:rPr>
              <a:t>  "%d  %x(H)", 0dh,0ah,0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.stack 200</a:t>
            </a:r>
          </a:p>
        </p:txBody>
      </p:sp>
    </p:spTree>
    <p:extLst>
      <p:ext uri="{BB962C8B-B14F-4D97-AF65-F5344CB8AC3E}">
        <p14:creationId xmlns:p14="http://schemas.microsoft.com/office/powerpoint/2010/main" val="1721075881"/>
      </p:ext>
    </p:extLst>
  </p:cSld>
  <p:clrMapOvr>
    <a:masterClrMapping/>
  </p:clrMapOvr>
  <p:transition spd="med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283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15.3 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539552" y="1556792"/>
            <a:ext cx="82089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.code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main  proc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mm0,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 buf1    ; mm0=04000003FFFE0001H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mm1,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 buf2    ; mm1=0500000400030002H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pmaddwd  mm0,  mm1                ; mm0=0014000CFFFFFFFCH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movq</a:t>
            </a:r>
            <a:r>
              <a:rPr lang="en-US" altLang="zh-CN" b="1" i="0" dirty="0">
                <a:latin typeface="宋体" panose="02010600030101010101" pitchFamily="2" charset="-122"/>
              </a:rPr>
              <a:t>     qword </a:t>
            </a:r>
            <a:r>
              <a:rPr lang="en-US" altLang="zh-CN" b="1" i="0" dirty="0" err="1">
                <a:latin typeface="宋体" panose="02010600030101010101" pitchFamily="2" charset="-122"/>
              </a:rPr>
              <a:t>ptr</a:t>
            </a:r>
            <a:r>
              <a:rPr lang="en-US" altLang="zh-CN" b="1" i="0" dirty="0">
                <a:latin typeface="宋体" panose="02010600030101010101" pitchFamily="2" charset="-122"/>
              </a:rPr>
              <a:t> buf3, mm0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mov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 buf3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add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 buf3 + 4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   </a:t>
            </a:r>
            <a:r>
              <a:rPr lang="en-US" altLang="zh-CN" b="1" i="0" dirty="0" err="1">
                <a:latin typeface="宋体" panose="02010600030101010101" pitchFamily="2" charset="-122"/>
              </a:rPr>
              <a:t>emms</a:t>
            </a:r>
            <a:r>
              <a:rPr lang="en-US" altLang="zh-CN" b="1" i="0" dirty="0">
                <a:latin typeface="宋体" panose="02010600030101010101" pitchFamily="2" charset="-122"/>
              </a:rPr>
              <a:t>  ;</a:t>
            </a:r>
            <a:r>
              <a:rPr lang="zh-CN" altLang="en-US" sz="1600" b="1" i="0" dirty="0">
                <a:latin typeface="宋体" panose="02010600030101010101" pitchFamily="2" charset="-122"/>
              </a:rPr>
              <a:t>清除</a:t>
            </a:r>
            <a:r>
              <a:rPr lang="en-US" altLang="zh-CN" sz="1600" b="1" i="0" dirty="0">
                <a:latin typeface="宋体" panose="02010600030101010101" pitchFamily="2" charset="-122"/>
              </a:rPr>
              <a:t>MMX</a:t>
            </a:r>
            <a:r>
              <a:rPr lang="zh-CN" altLang="en-US" sz="1600" b="1" i="0" dirty="0">
                <a:latin typeface="宋体" panose="02010600030101010101" pitchFamily="2" charset="-122"/>
              </a:rPr>
              <a:t>状态</a:t>
            </a:r>
            <a:endParaRPr lang="en-US" altLang="zh-CN" sz="1600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invoke </a:t>
            </a:r>
            <a:r>
              <a:rPr lang="en-US" altLang="zh-CN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b="1" i="0" dirty="0">
                <a:latin typeface="宋体" panose="02010600030101010101" pitchFamily="2" charset="-122"/>
              </a:rPr>
              <a:t>, offset </a:t>
            </a:r>
            <a:r>
              <a:rPr lang="en-US" altLang="zh-CN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eax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   invoke </a:t>
            </a:r>
            <a:r>
              <a:rPr lang="en-US" altLang="zh-CN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b="1" i="0" dirty="0">
                <a:latin typeface="宋体" panose="02010600030101010101" pitchFamily="2" charset="-122"/>
              </a:rPr>
              <a:t>, 0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main  </a:t>
            </a:r>
            <a:r>
              <a:rPr lang="en-US" altLang="zh-CN" b="1" i="0" dirty="0" err="1">
                <a:latin typeface="宋体" panose="02010600030101010101" pitchFamily="2" charset="-122"/>
              </a:rPr>
              <a:t>endp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r>
              <a:rPr lang="en-US" altLang="zh-CN" b="1" i="0" dirty="0">
                <a:latin typeface="宋体" panose="02010600030101010101" pitchFamily="2" charset="-122"/>
              </a:rPr>
              <a:t>End</a:t>
            </a:r>
          </a:p>
          <a:p>
            <a:pPr>
              <a:spcBef>
                <a:spcPts val="1200"/>
              </a:spcBef>
            </a:pPr>
            <a:r>
              <a:rPr lang="en-US" altLang="zh-CN" b="1" i="0" dirty="0">
                <a:solidFill>
                  <a:srgbClr val="C00000"/>
                </a:solidFill>
                <a:latin typeface="宋体" panose="02010600030101010101" pitchFamily="2" charset="-122"/>
              </a:rPr>
              <a:t>pmaddwd</a:t>
            </a:r>
            <a:r>
              <a:rPr lang="zh-CN" altLang="en-US" b="1" i="0" dirty="0">
                <a:solidFill>
                  <a:srgbClr val="C00000"/>
                </a:solidFill>
                <a:latin typeface="宋体" panose="02010600030101010101" pitchFamily="2" charset="-122"/>
              </a:rPr>
              <a:t>：向量点积，</a:t>
            </a:r>
            <a:r>
              <a:rPr lang="en-US" altLang="zh-CN" b="1" i="0" dirty="0">
                <a:solidFill>
                  <a:srgbClr val="C00000"/>
                </a:solidFill>
                <a:latin typeface="宋体" panose="02010600030101010101" pitchFamily="2" charset="-122"/>
              </a:rPr>
              <a:t>[a1,a2,a3,a4]*[b1,b2,b3,b4] = </a:t>
            </a:r>
          </a:p>
          <a:p>
            <a:pPr>
              <a:spcBef>
                <a:spcPts val="300"/>
              </a:spcBef>
            </a:pPr>
            <a:r>
              <a:rPr lang="en-US" altLang="zh-CN" b="1" i="0" dirty="0">
                <a:solidFill>
                  <a:srgbClr val="C00000"/>
                </a:solidFill>
                <a:latin typeface="宋体" panose="02010600030101010101" pitchFamily="2" charset="-122"/>
              </a:rPr>
              <a:t>[a1*b1+a2*b2, a3*b3+a4*b4]</a:t>
            </a:r>
          </a:p>
        </p:txBody>
      </p:sp>
    </p:spTree>
    <p:extLst>
      <p:ext uri="{BB962C8B-B14F-4D97-AF65-F5344CB8AC3E}">
        <p14:creationId xmlns:p14="http://schemas.microsoft.com/office/powerpoint/2010/main" val="1118005428"/>
      </p:ext>
    </p:extLst>
  </p:cSld>
  <p:clrMapOvr>
    <a:masterClrMapping/>
  </p:clrMapOvr>
  <p:transition spd="med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6782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1043608" y="1340768"/>
            <a:ext cx="72008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stdio.h</a:t>
            </a:r>
            <a:r>
              <a:rPr lang="en-US" altLang="zh-CN" b="1" i="0" dirty="0">
                <a:latin typeface="宋体" panose="02010600030101010101" pitchFamily="2" charset="-122"/>
              </a:rPr>
              <a:t>&gt;     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time.h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stdlib.h</a:t>
            </a:r>
            <a:r>
              <a:rPr lang="en-US" altLang="zh-CN" b="1" i="0" dirty="0">
                <a:latin typeface="宋体" panose="02010600030101010101" pitchFamily="2" charset="-122"/>
              </a:rPr>
              <a:t>&gt;    #include &lt;</a:t>
            </a:r>
            <a:r>
              <a:rPr lang="en-US" altLang="zh-CN" b="1" i="0" dirty="0" err="1">
                <a:latin typeface="宋体" panose="02010600030101010101" pitchFamily="2" charset="-122"/>
              </a:rPr>
              <a:t>conio.h</a:t>
            </a:r>
            <a:r>
              <a:rPr lang="en-US" altLang="zh-CN" b="1" i="0" dirty="0">
                <a:latin typeface="宋体" panose="02010600030101010101" pitchFamily="2" charset="-122"/>
              </a:rPr>
              <a:t>&gt;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#define LEN 100000 // </a:t>
            </a:r>
            <a:r>
              <a:rPr lang="zh-CN" altLang="en-US" b="1" i="0" dirty="0">
                <a:latin typeface="宋体" panose="02010600030101010101" pitchFamily="2" charset="-122"/>
              </a:rPr>
              <a:t>数组大小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int main() {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clock_t</a:t>
            </a:r>
            <a:r>
              <a:rPr lang="en-US" altLang="zh-CN" b="1" i="0" dirty="0">
                <a:latin typeface="宋体" panose="02010600030101010101" pitchFamily="2" charset="-122"/>
              </a:rPr>
              <a:t> 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,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int   </a:t>
            </a:r>
            <a:r>
              <a:rPr lang="en-US" altLang="zh-CN" b="1" i="0" dirty="0" err="1">
                <a:latin typeface="宋体" panose="02010600030101010101" pitchFamily="2" charset="-122"/>
              </a:rPr>
              <a:t>i,j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unsigned short  a[LEN], b[LEN], c[LEN];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srand</a:t>
            </a:r>
            <a:r>
              <a:rPr lang="en-US" altLang="zh-CN" b="1" i="0" dirty="0">
                <a:latin typeface="宋体" panose="02010600030101010101" pitchFamily="2" charset="-122"/>
              </a:rPr>
              <a:t>(time(NULL));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// </a:t>
            </a:r>
            <a:r>
              <a:rPr lang="zh-CN" altLang="en-US" b="1" i="0" dirty="0">
                <a:latin typeface="宋体" panose="02010600030101010101" pitchFamily="2" charset="-122"/>
              </a:rPr>
              <a:t>生成随机数组</a:t>
            </a:r>
          </a:p>
          <a:p>
            <a:pPr>
              <a:lnSpc>
                <a:spcPct val="95000"/>
              </a:lnSpc>
            </a:pPr>
            <a:r>
              <a:rPr lang="zh-CN" altLang="en-US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>
                <a:latin typeface="宋体" panose="02010600030101010101" pitchFamily="2" charset="-122"/>
              </a:rPr>
              <a:t>{  a[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rand() ;  b[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rand(); }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 = clock();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  for (j = 0; j &lt; 1000; </a:t>
            </a:r>
            <a:r>
              <a:rPr lang="en-US" altLang="zh-CN" b="1" i="0" dirty="0" err="1">
                <a:latin typeface="宋体" panose="02010600030101010101" pitchFamily="2" charset="-122"/>
              </a:rPr>
              <a:t>j++</a:t>
            </a:r>
            <a:r>
              <a:rPr lang="en-US" altLang="zh-CN" b="1" i="0" dirty="0">
                <a:latin typeface="宋体" panose="02010600030101010101" pitchFamily="2" charset="-122"/>
              </a:rPr>
              <a:t>) { // </a:t>
            </a:r>
            <a:r>
              <a:rPr lang="zh-CN" altLang="en-US" b="1" i="0" dirty="0">
                <a:latin typeface="宋体" panose="02010600030101010101" pitchFamily="2" charset="-122"/>
              </a:rPr>
              <a:t>重复做</a:t>
            </a:r>
            <a:r>
              <a:rPr lang="en-US" altLang="zh-CN" b="1" i="0" dirty="0">
                <a:latin typeface="宋体" panose="02010600030101010101" pitchFamily="2" charset="-122"/>
              </a:rPr>
              <a:t>1000</a:t>
            </a:r>
            <a:r>
              <a:rPr lang="zh-CN" altLang="en-US" b="1" i="0" dirty="0">
                <a:latin typeface="宋体" panose="02010600030101010101" pitchFamily="2" charset="-122"/>
              </a:rPr>
              <a:t>遍</a:t>
            </a:r>
            <a:endParaRPr lang="en-US" altLang="zh-CN" b="1" i="0" dirty="0">
              <a:latin typeface="宋体" panose="02010600030101010101" pitchFamily="2" charset="-122"/>
            </a:endParaRP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		c[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= a[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 + b[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];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	}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 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 = clock();  // </a:t>
            </a:r>
            <a:r>
              <a:rPr lang="en-US" altLang="zh-CN" b="1" i="0" dirty="0" err="1">
                <a:latin typeface="宋体" panose="02010600030101010101" pitchFamily="2" charset="-122"/>
              </a:rPr>
              <a:t>edTime</a:t>
            </a:r>
            <a:r>
              <a:rPr lang="en-US" altLang="zh-CN" b="1" i="0" dirty="0">
                <a:latin typeface="宋体" panose="02010600030101010101" pitchFamily="2" charset="-122"/>
              </a:rPr>
              <a:t> - </a:t>
            </a:r>
            <a:r>
              <a:rPr lang="en-US" altLang="zh-CN" b="1" i="0" dirty="0" err="1">
                <a:latin typeface="宋体" panose="02010600030101010101" pitchFamily="2" charset="-122"/>
              </a:rPr>
              <a:t>stTime</a:t>
            </a:r>
            <a:r>
              <a:rPr lang="en-US" altLang="zh-CN" b="1" i="0" dirty="0">
                <a:latin typeface="宋体" panose="02010600030101010101" pitchFamily="2" charset="-122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       ……</a:t>
            </a:r>
          </a:p>
          <a:p>
            <a:pPr>
              <a:lnSpc>
                <a:spcPct val="95000"/>
              </a:lnSpc>
            </a:pPr>
            <a:r>
              <a:rPr lang="en-US" altLang="zh-CN" b="1" i="0" dirty="0">
                <a:latin typeface="宋体" panose="02010600030101010101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0130023"/>
      </p:ext>
    </p:extLst>
  </p:cSld>
  <p:clrMapOvr>
    <a:masterClrMapping/>
  </p:clrMapOvr>
  <p:transition spd="med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678262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15.4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611188" y="1481740"/>
            <a:ext cx="684113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FF0000"/>
                </a:solidFill>
                <a:latin typeface="宋体" panose="02010600030101010101" pitchFamily="2" charset="-122"/>
              </a:rPr>
              <a:t>#include  &lt;mmintrin.h&gt;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__m64  *pa, *pb, *pc;  // </a:t>
            </a:r>
            <a:r>
              <a:rPr lang="zh-CN" altLang="en-US" b="1" i="0" dirty="0">
                <a:latin typeface="宋体" panose="02010600030101010101" pitchFamily="2" charset="-122"/>
              </a:rPr>
              <a:t>指向数组 </a:t>
            </a:r>
            <a:r>
              <a:rPr lang="en-US" altLang="zh-CN" b="1" i="0" dirty="0">
                <a:latin typeface="宋体" panose="02010600030101010101" pitchFamily="2" charset="-122"/>
              </a:rPr>
              <a:t>a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int  LEN4;  // </a:t>
            </a:r>
            <a:r>
              <a:rPr lang="zh-CN" altLang="en-US" b="1" i="0" dirty="0">
                <a:latin typeface="宋体" panose="02010600030101010101" pitchFamily="2" charset="-122"/>
              </a:rPr>
              <a:t>一次运算</a:t>
            </a:r>
            <a:r>
              <a:rPr lang="en-US" altLang="zh-CN" b="1" i="0" dirty="0">
                <a:latin typeface="宋体" panose="02010600030101010101" pitchFamily="2" charset="-122"/>
              </a:rPr>
              <a:t>4</a:t>
            </a:r>
            <a:r>
              <a:rPr lang="zh-CN" altLang="en-US" b="1" i="0" dirty="0">
                <a:latin typeface="宋体" panose="02010600030101010101" pitchFamily="2" charset="-122"/>
              </a:rPr>
              <a:t>个数，总循环次数减少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for (j = 0; j &lt; 1000; </a:t>
            </a:r>
            <a:r>
              <a:rPr lang="en-US" altLang="zh-CN" b="1" i="0" dirty="0" err="1">
                <a:latin typeface="宋体" panose="02010600030101010101" pitchFamily="2" charset="-122"/>
              </a:rPr>
              <a:t>j++</a:t>
            </a:r>
            <a:r>
              <a:rPr lang="en-US" altLang="zh-CN" b="1" i="0" dirty="0">
                <a:latin typeface="宋体" panose="02010600030101010101" pitchFamily="2" charset="-122"/>
              </a:rPr>
              <a:t>) {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pa = (__m64 *)a;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pb = (__m64 *)b;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pc = (__m64 *)c;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LEN4 = LEN / 4;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for (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= 0;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 &lt; LEN4; </a:t>
            </a:r>
            <a:r>
              <a:rPr lang="en-US" altLang="zh-CN" b="1" i="0" dirty="0" err="1">
                <a:latin typeface="宋体" panose="02010600030101010101" pitchFamily="2" charset="-122"/>
              </a:rPr>
              <a:t>i</a:t>
            </a:r>
            <a:r>
              <a:rPr lang="en-US" altLang="zh-CN" b="1" i="0" dirty="0">
                <a:latin typeface="宋体" panose="02010600030101010101" pitchFamily="2" charset="-122"/>
              </a:rPr>
              <a:t>++) {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	*pc = _m_paddw(*pa, *pb);  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	pa += 1;   // </a:t>
            </a:r>
            <a:r>
              <a:rPr lang="zh-CN" altLang="en-US" b="1" i="0" dirty="0">
                <a:latin typeface="宋体" panose="02010600030101010101" pitchFamily="2" charset="-122"/>
              </a:rPr>
              <a:t>反汇编后，地址是加 </a:t>
            </a:r>
            <a:r>
              <a:rPr lang="en-US" altLang="zh-CN" b="1" i="0" dirty="0">
                <a:latin typeface="宋体" panose="02010600030101010101" pitchFamily="2" charset="-122"/>
              </a:rPr>
              <a:t>8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	pb += 1;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	pc += 1;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	}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}</a:t>
            </a:r>
          </a:p>
          <a:p>
            <a:r>
              <a:rPr lang="en-US" altLang="zh-CN" b="1" i="0" dirty="0">
                <a:latin typeface="宋体" panose="02010600030101010101" pitchFamily="2" charset="-122"/>
              </a:rPr>
              <a:t>_</a:t>
            </a:r>
            <a:r>
              <a:rPr lang="en-US" altLang="zh-CN" b="1" i="0" dirty="0" err="1">
                <a:latin typeface="宋体" panose="02010600030101010101" pitchFamily="2" charset="-122"/>
              </a:rPr>
              <a:t>m_empty</a:t>
            </a:r>
            <a:r>
              <a:rPr lang="en-US" altLang="zh-CN" b="1" i="0" dirty="0">
                <a:latin typeface="宋体" panose="02010600030101010101" pitchFamily="2" charset="-122"/>
              </a:rPr>
              <a:t>();  // </a:t>
            </a:r>
            <a:r>
              <a:rPr lang="zh-CN" altLang="en-US" b="1" i="0" dirty="0">
                <a:latin typeface="宋体" panose="02010600030101010101" pitchFamily="2" charset="-122"/>
              </a:rPr>
              <a:t>实际是 </a:t>
            </a:r>
            <a:r>
              <a:rPr lang="en-US" altLang="zh-CN" b="1" i="0" dirty="0">
                <a:latin typeface="宋体" panose="02010600030101010101" pitchFamily="2" charset="-122"/>
              </a:rPr>
              <a:t>EMMS</a:t>
            </a:r>
            <a:r>
              <a:rPr lang="zh-CN" altLang="en-US" b="1" i="0" dirty="0">
                <a:latin typeface="宋体" panose="02010600030101010101" pitchFamily="2" charset="-122"/>
              </a:rPr>
              <a:t>指令</a:t>
            </a:r>
          </a:p>
        </p:txBody>
      </p:sp>
    </p:spTree>
    <p:extLst>
      <p:ext uri="{BB962C8B-B14F-4D97-AF65-F5344CB8AC3E}">
        <p14:creationId xmlns:p14="http://schemas.microsoft.com/office/powerpoint/2010/main" val="3475600654"/>
      </p:ext>
    </p:extLst>
  </p:cSld>
  <p:clrMapOvr>
    <a:masterClrMapping/>
  </p:clrMapOvr>
  <p:transition spd="med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644153" y="1700808"/>
            <a:ext cx="6088087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单指令多数据流的基本概念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环绕运算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有符号</a:t>
            </a:r>
            <a:r>
              <a:rPr lang="en-US" altLang="zh-CN" sz="2800" b="1" i="0" dirty="0">
                <a:latin typeface="宋体" panose="02010600030101010101" pitchFamily="2" charset="-122"/>
              </a:rPr>
              <a:t>/</a:t>
            </a:r>
            <a:r>
              <a:rPr lang="zh-CN" altLang="en-US" sz="2800" b="1" i="0" dirty="0">
                <a:latin typeface="宋体" panose="02010600030101010101" pitchFamily="2" charset="-122"/>
              </a:rPr>
              <a:t>无符号的饱和运算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>
                <a:latin typeface="宋体" panose="02010600030101010101" pitchFamily="2" charset="-122"/>
              </a:rPr>
              <a:t>采用 </a:t>
            </a:r>
            <a:r>
              <a:rPr lang="en-US" altLang="zh-CN" sz="2800" b="1" i="0">
                <a:latin typeface="宋体" panose="02010600030101010101" pitchFamily="2" charset="-122"/>
              </a:rPr>
              <a:t>MMX 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指令提高程序运行速度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B102CC99-A7DE-4D23-AB10-10989F0C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926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3980878284"/>
      </p:ext>
    </p:extLst>
  </p:cSld>
  <p:clrMapOvr>
    <a:masterClrMapping/>
  </p:clrMapOvr>
  <p:transition spd="med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378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6985148" cy="29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16.1 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技术简介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16.2  SSE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16.3  SSE2</a:t>
            </a:r>
            <a:r>
              <a:rPr lang="zh-CN" altLang="en-US" sz="2800" b="1" i="0" dirty="0">
                <a:latin typeface="宋体" panose="02010600030101010101" pitchFamily="2" charset="-122"/>
              </a:rPr>
              <a:t>及后续版本的指令简介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16.4  SSE</a:t>
            </a:r>
            <a:r>
              <a:rPr lang="zh-CN" altLang="en-US" sz="2800" b="1" i="0" dirty="0">
                <a:latin typeface="宋体" panose="02010600030101010101" pitchFamily="2" charset="-122"/>
              </a:rPr>
              <a:t>编程示例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16.5  </a:t>
            </a:r>
            <a:r>
              <a:rPr lang="zh-CN" altLang="en-US" sz="2800" b="1" i="0" dirty="0">
                <a:latin typeface="宋体" panose="02010600030101010101" pitchFamily="2" charset="-122"/>
              </a:rPr>
              <a:t>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语言编写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应用程序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70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8065268" cy="4661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Pentium Ⅲ </a:t>
            </a:r>
            <a:r>
              <a:rPr lang="zh-CN" altLang="en-US" sz="2800" b="1" i="0" dirty="0">
                <a:latin typeface="宋体" panose="02010600030101010101" pitchFamily="2" charset="-122"/>
              </a:rPr>
              <a:t>中，在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基础上引入了更多的流式</a:t>
            </a:r>
            <a:r>
              <a:rPr lang="en-US" altLang="zh-CN" sz="2800" b="1" i="0" dirty="0"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latin typeface="宋体" panose="02010600030101010101" pitchFamily="2" charset="-122"/>
              </a:rPr>
              <a:t>扩展（</a:t>
            </a:r>
            <a:r>
              <a:rPr lang="en-US" altLang="zh-CN" sz="2800" b="1" i="0" dirty="0">
                <a:latin typeface="宋体" panose="02010600030101010101" pitchFamily="2" charset="-122"/>
              </a:rPr>
              <a:t>Streaming SIMD Extension</a:t>
            </a:r>
            <a:r>
              <a:rPr lang="zh-CN" altLang="en-US" sz="2800" b="1" i="0" dirty="0">
                <a:latin typeface="宋体" panose="02010600030101010101" pitchFamily="2" charset="-122"/>
              </a:rPr>
              <a:t>），称为 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兼容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指令，并且可以同时处理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个单精度数据。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位的寄存器：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xmm0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xmm7</a:t>
            </a: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保留了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的</a:t>
            </a:r>
            <a:r>
              <a:rPr lang="en-US" altLang="zh-CN" sz="2800" b="1" i="0" dirty="0"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latin typeface="宋体" panose="02010600030101010101" pitchFamily="2" charset="-122"/>
              </a:rPr>
              <a:t>位寄存器对于组合整数进行运算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增加了单精度浮点数</a:t>
            </a:r>
            <a:r>
              <a:rPr lang="en-US" altLang="zh-CN" sz="2800" b="1" i="0" dirty="0">
                <a:latin typeface="宋体" panose="02010600030101010101" pitchFamily="2" charset="-122"/>
              </a:rPr>
              <a:t>(float)</a:t>
            </a:r>
            <a:r>
              <a:rPr lang="zh-CN" altLang="en-US" sz="2800" b="1" i="0" dirty="0">
                <a:latin typeface="宋体" panose="02010600030101010101" pitchFamily="2" charset="-122"/>
              </a:rPr>
              <a:t>打包运算的指令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增加了标量单精度浮点数运算指令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706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70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09893" y="1628800"/>
            <a:ext cx="5688632" cy="58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35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标量单精度浮点数运算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10781E3-21E9-4568-9458-5A904142C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20"/>
            <a:ext cx="6266257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9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926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4079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15.1 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技术简介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单指令多数据流的基本概念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      MMX</a:t>
            </a:r>
            <a:r>
              <a:rPr lang="zh-CN" altLang="en-US" sz="2800" b="1" i="0" dirty="0">
                <a:latin typeface="宋体" panose="02010600030101010101" pitchFamily="2" charset="-122"/>
              </a:rPr>
              <a:t>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      环绕与饱和运算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15.2  MMX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15.3  MMX</a:t>
            </a:r>
            <a:r>
              <a:rPr lang="zh-CN" altLang="en-US" sz="2800" b="1" i="0" dirty="0">
                <a:latin typeface="宋体" panose="02010600030101010101" pitchFamily="2" charset="-122"/>
              </a:rPr>
              <a:t>编程示例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15.4  </a:t>
            </a:r>
            <a:r>
              <a:rPr lang="zh-CN" altLang="en-US" sz="2800" b="1" i="0" dirty="0">
                <a:latin typeface="宋体" panose="02010600030101010101" pitchFamily="2" charset="-122"/>
              </a:rPr>
              <a:t>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语言编写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应用程序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493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70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3BE52-6DFC-48EE-9D1E-7E82CDC5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84784"/>
            <a:ext cx="8208912" cy="4084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中的数据寄存器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位的寄存器：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xmm0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xmm7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直接使用这些寄存器：寄存器寻址方式。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不能用于寄存器间接寻址、变址寻址和基址加变址寻址，即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不能用于寻址内存中的操作数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可以用于整数运算，又可以用于浮点运算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94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7705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16.1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F3BE52-6DFC-48EE-9D1E-7E82CDC5F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484784"/>
            <a:ext cx="540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中的控制和状态寄存器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DEB0C2-F03D-45BA-9EFF-4EFEE98B7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9" y="2967034"/>
            <a:ext cx="8834502" cy="92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9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DB-E373-45B4-A2AD-BB33A1FC52A6}"/>
              </a:ext>
            </a:extLst>
          </p:cNvPr>
          <p:cNvSpPr txBox="1"/>
          <p:nvPr/>
        </p:nvSpPr>
        <p:spPr>
          <a:xfrm>
            <a:off x="571887" y="1844824"/>
            <a:ext cx="7456497" cy="3222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指令可以分为四类：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组合和标量单精度浮点指令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整数指令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状态管理指令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其他指令（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控制、预取、内存排序）</a:t>
            </a:r>
          </a:p>
        </p:txBody>
      </p:sp>
    </p:spTree>
    <p:extLst>
      <p:ext uri="{BB962C8B-B14F-4D97-AF65-F5344CB8AC3E}">
        <p14:creationId xmlns:p14="http://schemas.microsoft.com/office/powerpoint/2010/main" val="277180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DB-E373-45B4-A2AD-BB33A1FC52A6}"/>
              </a:ext>
            </a:extLst>
          </p:cNvPr>
          <p:cNvSpPr txBox="1"/>
          <p:nvPr/>
        </p:nvSpPr>
        <p:spPr>
          <a:xfrm>
            <a:off x="467544" y="1484784"/>
            <a:ext cx="7456497" cy="4515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标量单精度浮点 、组合单精度浮点指令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数据传送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算术运算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比较运算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逻辑运算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重排和解组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转换</a:t>
            </a:r>
          </a:p>
        </p:txBody>
      </p:sp>
    </p:spTree>
    <p:extLst>
      <p:ext uri="{BB962C8B-B14F-4D97-AF65-F5344CB8AC3E}">
        <p14:creationId xmlns:p14="http://schemas.microsoft.com/office/powerpoint/2010/main" val="1759659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DB-E373-45B4-A2AD-BB33A1FC52A6}"/>
              </a:ext>
            </a:extLst>
          </p:cNvPr>
          <p:cNvSpPr txBox="1"/>
          <p:nvPr/>
        </p:nvSpPr>
        <p:spPr>
          <a:xfrm>
            <a:off x="467544" y="1484784"/>
            <a:ext cx="7456497" cy="2576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 64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整数指令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寄存器和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位的内存操作数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保留了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MMX 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指令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同时增加了一些新的指令</a:t>
            </a:r>
          </a:p>
        </p:txBody>
      </p:sp>
    </p:spTree>
    <p:extLst>
      <p:ext uri="{BB962C8B-B14F-4D97-AF65-F5344CB8AC3E}">
        <p14:creationId xmlns:p14="http://schemas.microsoft.com/office/powerpoint/2010/main" val="39800070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DB-E373-45B4-A2AD-BB33A1FC52A6}"/>
              </a:ext>
            </a:extLst>
          </p:cNvPr>
          <p:cNvSpPr txBox="1"/>
          <p:nvPr/>
        </p:nvSpPr>
        <p:spPr>
          <a:xfrm>
            <a:off x="467544" y="1484784"/>
            <a:ext cx="7456497" cy="128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MXCSR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状态管理指令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缓存控制指令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32158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882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16.3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SSE2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及后续版本的指令简介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6A86DB-E373-45B4-A2AD-BB33A1FC52A6}"/>
              </a:ext>
            </a:extLst>
          </p:cNvPr>
          <p:cNvSpPr txBox="1"/>
          <p:nvPr/>
        </p:nvSpPr>
        <p:spPr>
          <a:xfrm>
            <a:off x="467544" y="1484784"/>
            <a:ext cx="7456497" cy="19303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之后，出现了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SSE2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SSE3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SSE4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等版本组合和标量双精度浮点指令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64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位和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位整数指令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682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644133" y="1700808"/>
            <a:ext cx="4575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</a:p>
          <a:p>
            <a:r>
              <a:rPr lang="en-US" altLang="zh-CN" sz="2400" i="0" dirty="0"/>
              <a:t>int main(int </a:t>
            </a:r>
            <a:r>
              <a:rPr lang="en-US" altLang="zh-CN" sz="2400" i="0" dirty="0" err="1"/>
              <a:t>argc</a:t>
            </a:r>
            <a:r>
              <a:rPr lang="en-US" altLang="zh-CN" sz="2400" i="0" dirty="0"/>
              <a:t>, char* </a:t>
            </a:r>
            <a:r>
              <a:rPr lang="en-US" altLang="zh-CN" sz="2400" i="0" dirty="0" err="1"/>
              <a:t>argv</a:t>
            </a:r>
            <a:r>
              <a:rPr lang="en-US" altLang="zh-CN" sz="2400" i="0" dirty="0"/>
              <a:t>[])</a:t>
            </a:r>
          </a:p>
          <a:p>
            <a:r>
              <a:rPr lang="en-US" altLang="zh-CN" sz="2400" i="0" dirty="0"/>
              <a:t>{</a:t>
            </a:r>
          </a:p>
          <a:p>
            <a:r>
              <a:rPr lang="en-US" altLang="zh-CN" sz="2400" i="0" dirty="0"/>
              <a:t>	float x, y, z;</a:t>
            </a:r>
          </a:p>
          <a:p>
            <a:r>
              <a:rPr lang="en-US" altLang="zh-CN" sz="2400" i="0" dirty="0"/>
              <a:t>	x = 3.14;</a:t>
            </a:r>
          </a:p>
          <a:p>
            <a:r>
              <a:rPr lang="en-US" altLang="zh-CN" sz="2400" i="0" dirty="0"/>
              <a:t>	y = 5.701;</a:t>
            </a:r>
          </a:p>
          <a:p>
            <a:r>
              <a:rPr lang="en-US" altLang="zh-CN" sz="2400" i="0" dirty="0"/>
              <a:t>	z = x + y;</a:t>
            </a:r>
          </a:p>
          <a:p>
            <a:r>
              <a:rPr lang="en-US" altLang="zh-CN" sz="2400" i="0" dirty="0"/>
              <a:t>	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("%f\n", z);</a:t>
            </a:r>
          </a:p>
          <a:p>
            <a:r>
              <a:rPr lang="en-US" altLang="zh-CN" sz="2400" i="0" dirty="0"/>
              <a:t>	return 0;</a:t>
            </a:r>
          </a:p>
          <a:p>
            <a:r>
              <a:rPr lang="en-US" altLang="zh-CN" sz="2400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451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467544" y="1052736"/>
            <a:ext cx="839236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        x = 3.14;</a:t>
            </a:r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[__real@4048f5c3 (0E67B34h)]  </a:t>
            </a:r>
          </a:p>
          <a:p>
            <a:r>
              <a:rPr lang="en-US" altLang="zh-CN" sz="2400" i="0" dirty="0" err="1">
                <a:solidFill>
                  <a:srgbClr val="FF0000"/>
                </a:solidFill>
              </a:rPr>
              <a:t>movss</a:t>
            </a:r>
            <a:r>
              <a:rPr lang="en-US" altLang="zh-CN" sz="2400" i="0" dirty="0">
                <a:solidFill>
                  <a:srgbClr val="FF0000"/>
                </a:solidFill>
              </a:rPr>
              <a:t> </a:t>
            </a:r>
            <a:r>
              <a:rPr lang="en-US" altLang="zh-CN" sz="2400" i="0" dirty="0"/>
              <a:t>      </a:t>
            </a:r>
            <a:r>
              <a:rPr lang="en-US" altLang="zh-CN" sz="2400" i="0" dirty="0" err="1"/>
              <a:t>dword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[x],xmm0   </a:t>
            </a:r>
            <a:r>
              <a:rPr lang="zh-CN" altLang="en-US" sz="2400" i="0" dirty="0">
                <a:solidFill>
                  <a:srgbClr val="FF0000"/>
                </a:solidFill>
              </a:rPr>
              <a:t>标量单精度浮点数传送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/>
              <a:t>……                 </a:t>
            </a:r>
            <a:r>
              <a:rPr lang="en-US" altLang="zh-CN" sz="2400" i="0" dirty="0">
                <a:solidFill>
                  <a:srgbClr val="FF0000"/>
                </a:solidFill>
              </a:rPr>
              <a:t>Scalar Single-precision floating-point</a:t>
            </a:r>
          </a:p>
          <a:p>
            <a:r>
              <a:rPr lang="en-US" altLang="zh-CN" sz="2400" i="0" dirty="0"/>
              <a:t>	z = x + y;</a:t>
            </a:r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[x]  </a:t>
            </a:r>
          </a:p>
          <a:p>
            <a:r>
              <a:rPr lang="en-US" altLang="zh-CN" sz="2400" i="0" dirty="0" err="1">
                <a:solidFill>
                  <a:srgbClr val="FF0000"/>
                </a:solidFill>
              </a:rPr>
              <a:t>addss</a:t>
            </a:r>
            <a:r>
              <a:rPr lang="en-US" altLang="zh-CN" sz="2400" i="0" dirty="0"/>
              <a:t>    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[y]  </a:t>
            </a:r>
            <a:r>
              <a:rPr lang="zh-CN" altLang="en-US" sz="2400" i="0" dirty="0">
                <a:solidFill>
                  <a:srgbClr val="FF0000"/>
                </a:solidFill>
              </a:rPr>
              <a:t>标量单精度浮点数加法</a:t>
            </a:r>
            <a:endParaRPr lang="en-US" altLang="zh-CN" sz="2400" i="0" dirty="0">
              <a:solidFill>
                <a:srgbClr val="FF0000"/>
              </a:solidFill>
            </a:endParaRPr>
          </a:p>
          <a:p>
            <a:r>
              <a:rPr lang="en-US" altLang="zh-CN" sz="2400" i="0" dirty="0" err="1"/>
              <a:t>movss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dword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[z],xmm0  </a:t>
            </a:r>
          </a:p>
          <a:p>
            <a:r>
              <a:rPr lang="en-US" altLang="zh-CN" sz="2400" i="0" dirty="0"/>
              <a:t>	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("%f\n", z);</a:t>
            </a:r>
          </a:p>
          <a:p>
            <a:r>
              <a:rPr lang="en-US" altLang="zh-CN" sz="2400" i="0" dirty="0">
                <a:solidFill>
                  <a:srgbClr val="FF0000"/>
                </a:solidFill>
              </a:rPr>
              <a:t>cvtss2sd</a:t>
            </a:r>
            <a:r>
              <a:rPr lang="en-US" altLang="zh-CN" sz="2400" i="0" dirty="0"/>
              <a:t>    xmm0,dword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[z]  </a:t>
            </a:r>
            <a:r>
              <a:rPr lang="en-US" altLang="zh-CN" sz="2400" i="0" dirty="0">
                <a:solidFill>
                  <a:srgbClr val="FF0000"/>
                </a:solidFill>
              </a:rPr>
              <a:t>float =&gt; double</a:t>
            </a:r>
          </a:p>
          <a:p>
            <a:r>
              <a:rPr lang="en-US" altLang="zh-CN" sz="2400" i="0" dirty="0"/>
              <a:t>sub           esp,8  </a:t>
            </a:r>
          </a:p>
          <a:p>
            <a:r>
              <a:rPr lang="en-US" altLang="zh-CN" sz="2400" i="0" dirty="0" err="1"/>
              <a:t>movsd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mmword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],xmm0 </a:t>
            </a:r>
            <a:r>
              <a:rPr lang="zh-CN" altLang="en-US" sz="2400" i="0" dirty="0">
                <a:solidFill>
                  <a:srgbClr val="FF0000"/>
                </a:solidFill>
              </a:rPr>
              <a:t>标量双精度浮点数传送</a:t>
            </a:r>
            <a:endParaRPr lang="en-US" altLang="zh-CN" sz="2400" i="0" dirty="0"/>
          </a:p>
          <a:p>
            <a:r>
              <a:rPr lang="en-US" altLang="zh-CN" sz="2400" i="0" dirty="0"/>
              <a:t>push         offset string "%f\n" (0E67B30h)  </a:t>
            </a:r>
          </a:p>
          <a:p>
            <a:r>
              <a:rPr lang="en-US" altLang="zh-CN" sz="2400" i="0" dirty="0"/>
              <a:t>call           _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 (0E61046h)  </a:t>
            </a:r>
          </a:p>
          <a:p>
            <a:r>
              <a:rPr lang="en-US" altLang="zh-CN" sz="2400" i="0" dirty="0"/>
              <a:t>add           esp,0Ch </a:t>
            </a:r>
          </a:p>
        </p:txBody>
      </p:sp>
    </p:spTree>
    <p:extLst>
      <p:ext uri="{BB962C8B-B14F-4D97-AF65-F5344CB8AC3E}">
        <p14:creationId xmlns:p14="http://schemas.microsoft.com/office/powerpoint/2010/main" val="20966270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467544" y="1556792"/>
            <a:ext cx="839236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>
                <a:solidFill>
                  <a:srgbClr val="FF0000"/>
                </a:solidFill>
              </a:rPr>
              <a:t>.XMM    </a:t>
            </a:r>
            <a:r>
              <a:rPr lang="en-US" altLang="zh-CN" sz="2400" i="0" dirty="0"/>
              <a:t>;</a:t>
            </a:r>
            <a:r>
              <a:rPr lang="zh-CN" altLang="en-US" sz="2400" i="0" dirty="0"/>
              <a:t>处理器选择伪指令</a:t>
            </a:r>
            <a:r>
              <a:rPr lang="en-US" altLang="zh-CN" sz="2400" i="0" dirty="0"/>
              <a:t>,</a:t>
            </a:r>
            <a:r>
              <a:rPr lang="zh-CN" altLang="en-US" sz="2400" i="0" dirty="0"/>
              <a:t>支持</a:t>
            </a:r>
            <a:r>
              <a:rPr lang="en-US" altLang="zh-CN" sz="2400" i="0" dirty="0"/>
              <a:t>SSE</a:t>
            </a:r>
            <a:r>
              <a:rPr lang="zh-CN" altLang="en-US" sz="2400" i="0" dirty="0"/>
              <a:t>、</a:t>
            </a:r>
            <a:r>
              <a:rPr lang="en-US" altLang="zh-CN" sz="2400" i="0" dirty="0"/>
              <a:t>SSE2</a:t>
            </a:r>
            <a:r>
              <a:rPr lang="zh-CN" altLang="en-US" sz="2400" i="0" dirty="0"/>
              <a:t>、</a:t>
            </a:r>
            <a:r>
              <a:rPr lang="en-US" altLang="zh-CN" sz="2400" i="0" dirty="0"/>
              <a:t>SSE3</a:t>
            </a:r>
            <a:r>
              <a:rPr lang="zh-CN" altLang="en-US" sz="2400" i="0" dirty="0"/>
              <a:t>指令集</a:t>
            </a:r>
          </a:p>
          <a:p>
            <a:r>
              <a:rPr lang="en-US" altLang="zh-CN" sz="2400" i="0" dirty="0"/>
              <a:t>.model flat, </a:t>
            </a:r>
            <a:r>
              <a:rPr lang="en-US" altLang="zh-CN" sz="2400" i="0" dirty="0" err="1"/>
              <a:t>stdcall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ExitProcess</a:t>
            </a:r>
            <a:r>
              <a:rPr lang="en-US" altLang="zh-CN" sz="2400" i="0" dirty="0"/>
              <a:t> proto </a:t>
            </a:r>
            <a:r>
              <a:rPr lang="en-US" altLang="zh-CN" sz="2400" i="0" dirty="0" err="1"/>
              <a:t>stdcall</a:t>
            </a:r>
            <a:r>
              <a:rPr lang="en-US" altLang="zh-CN" sz="2400" i="0" dirty="0"/>
              <a:t> :</a:t>
            </a:r>
            <a:r>
              <a:rPr lang="en-US" altLang="zh-CN" sz="2400" i="0" dirty="0" err="1"/>
              <a:t>dword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kernel32.lib</a:t>
            </a:r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        proto c :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sbyte</a:t>
            </a:r>
            <a:r>
              <a:rPr lang="en-US" altLang="zh-CN" sz="2400" i="0" dirty="0"/>
              <a:t>, :</a:t>
            </a:r>
            <a:r>
              <a:rPr lang="en-US" altLang="zh-CN" sz="2400" i="0" dirty="0" err="1"/>
              <a:t>vararg</a:t>
            </a:r>
            <a:endParaRPr lang="en-US" altLang="zh-CN" sz="2400" i="0" dirty="0"/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libcmt.lib</a:t>
            </a:r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includelib</a:t>
            </a:r>
            <a:r>
              <a:rPr lang="en-US" altLang="zh-CN" sz="2400" i="0" dirty="0"/>
              <a:t>  legacy_stdio_definitions.lib</a:t>
            </a:r>
          </a:p>
          <a:p>
            <a:r>
              <a:rPr lang="en-US" altLang="zh-CN" sz="2400" i="0" dirty="0"/>
              <a:t>.data</a:t>
            </a:r>
          </a:p>
          <a:p>
            <a:r>
              <a:rPr lang="en-US" altLang="zh-CN" sz="2400" i="0" dirty="0"/>
              <a:t>  </a:t>
            </a:r>
            <a:r>
              <a:rPr lang="en-US" altLang="zh-CN" sz="2400" i="0" dirty="0" err="1"/>
              <a:t>lpFmt</a:t>
            </a:r>
            <a:r>
              <a:rPr lang="en-US" altLang="zh-CN" sz="2400" i="0" dirty="0"/>
              <a:t>       </a:t>
            </a:r>
            <a:r>
              <a:rPr lang="en-US" altLang="zh-CN" sz="2400" i="0" dirty="0" err="1"/>
              <a:t>db</a:t>
            </a:r>
            <a:r>
              <a:rPr lang="en-US" altLang="zh-CN" sz="2400" i="0" dirty="0"/>
              <a:t>  "%f",0ah, 0dh, 0</a:t>
            </a:r>
          </a:p>
          <a:p>
            <a:r>
              <a:rPr lang="en-US" altLang="zh-CN" sz="2400" i="0" dirty="0"/>
              <a:t>  x             real4  3.14</a:t>
            </a:r>
          </a:p>
          <a:p>
            <a:r>
              <a:rPr lang="en-US" altLang="zh-CN" sz="2400" i="0" dirty="0"/>
              <a:t>  y             real4  5.701</a:t>
            </a:r>
          </a:p>
          <a:p>
            <a:r>
              <a:rPr lang="en-US" altLang="zh-CN" sz="2400" i="0" dirty="0"/>
              <a:t>  z             real4  0.0</a:t>
            </a:r>
          </a:p>
          <a:p>
            <a:r>
              <a:rPr lang="en-US" altLang="zh-CN" sz="2400" i="0" dirty="0"/>
              <a:t>.stack  200</a:t>
            </a:r>
          </a:p>
        </p:txBody>
      </p:sp>
    </p:spTree>
    <p:extLst>
      <p:ext uri="{BB962C8B-B14F-4D97-AF65-F5344CB8AC3E}">
        <p14:creationId xmlns:p14="http://schemas.microsoft.com/office/powerpoint/2010/main" val="48184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7561262" cy="29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5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多媒体数据（音频、图像、视频等）处理中包含大量的具有共同特征的操作（计算）。为此，</a:t>
            </a:r>
            <a:r>
              <a:rPr lang="en-US" altLang="zh-CN" sz="2800" b="1" i="0" dirty="0">
                <a:latin typeface="宋体" panose="02010600030101010101" pitchFamily="2" charset="-122"/>
              </a:rPr>
              <a:t>Intel</a:t>
            </a:r>
            <a:r>
              <a:rPr lang="zh-CN" altLang="en-US" sz="2800" b="1" i="0" dirty="0">
                <a:latin typeface="宋体" panose="02010600030101010101" pitchFamily="2" charset="-122"/>
              </a:rPr>
              <a:t>公司于</a:t>
            </a:r>
            <a:r>
              <a:rPr lang="en-US" altLang="zh-CN" sz="2800" b="1" i="0" dirty="0">
                <a:latin typeface="宋体" panose="02010600030101010101" pitchFamily="2" charset="-122"/>
              </a:rPr>
              <a:t>1997</a:t>
            </a:r>
            <a:r>
              <a:rPr lang="zh-CN" altLang="en-US" sz="2800" b="1" i="0" dirty="0">
                <a:latin typeface="宋体" panose="02010600030101010101" pitchFamily="2" charset="-122"/>
              </a:rPr>
              <a:t>年推出了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Multimedia eXtension</a:t>
            </a:r>
            <a:r>
              <a:rPr lang="zh-CN" altLang="en-US" sz="2800" b="1" i="0" dirty="0">
                <a:latin typeface="宋体" panose="02010600030101010101" pitchFamily="2" charset="-122"/>
              </a:rPr>
              <a:t>）指令集。有</a:t>
            </a:r>
            <a:r>
              <a:rPr lang="en-US" altLang="zh-CN" sz="2800" b="1" i="0" dirty="0">
                <a:latin typeface="宋体" panose="02010600030101010101" pitchFamily="2" charset="-122"/>
              </a:rPr>
              <a:t>57</a:t>
            </a:r>
            <a:r>
              <a:rPr lang="zh-CN" altLang="en-US" sz="2800" b="1" i="0" dirty="0">
                <a:latin typeface="宋体" panose="02010600030101010101" pitchFamily="2" charset="-122"/>
              </a:rPr>
              <a:t>条指令，每条指令可以一次处理多个数据。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648059" y="1631697"/>
            <a:ext cx="568863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.code</a:t>
            </a:r>
          </a:p>
          <a:p>
            <a:r>
              <a:rPr lang="en-US" altLang="zh-CN" sz="2400" i="0" dirty="0"/>
              <a:t> main  proc  c 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xmm0, z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addss</a:t>
            </a:r>
            <a:r>
              <a:rPr lang="en-US" altLang="zh-CN" sz="2400" i="0" dirty="0"/>
              <a:t>     xmm0, y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z,  xmm0</a:t>
            </a:r>
          </a:p>
          <a:p>
            <a:r>
              <a:rPr lang="en-US" altLang="zh-CN" sz="2400" i="0" dirty="0"/>
              <a:t>   cvtss2sd  xmm0, z  </a:t>
            </a:r>
          </a:p>
          <a:p>
            <a:r>
              <a:rPr lang="en-US" altLang="zh-CN" sz="2400" i="0" dirty="0"/>
              <a:t>   sub         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,  8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movsd</a:t>
            </a:r>
            <a:r>
              <a:rPr lang="en-US" altLang="zh-CN" sz="2400" i="0" dirty="0"/>
              <a:t>     </a:t>
            </a:r>
            <a:r>
              <a:rPr lang="en-US" altLang="zh-CN" sz="2400" i="0" dirty="0" err="1"/>
              <a:t>mmword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ptr</a:t>
            </a:r>
            <a:r>
              <a:rPr lang="en-US" altLang="zh-CN" sz="2400" i="0" dirty="0"/>
              <a:t> [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], xmm0</a:t>
            </a:r>
          </a:p>
          <a:p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, offset </a:t>
            </a:r>
            <a:r>
              <a:rPr lang="en-US" altLang="zh-CN" sz="2400" i="0" dirty="0" err="1"/>
              <a:t>lpFmt</a:t>
            </a:r>
            <a:endParaRPr lang="en-US" altLang="zh-CN" sz="2400" i="0" dirty="0"/>
          </a:p>
          <a:p>
            <a:r>
              <a:rPr lang="en-US" altLang="zh-CN" sz="2400" i="0" dirty="0"/>
              <a:t>   add         </a:t>
            </a:r>
            <a:r>
              <a:rPr lang="en-US" altLang="zh-CN" sz="2400" i="0" dirty="0" err="1"/>
              <a:t>esp</a:t>
            </a:r>
            <a:r>
              <a:rPr lang="en-US" altLang="zh-CN" sz="2400" i="0" dirty="0"/>
              <a:t>,  8</a:t>
            </a:r>
          </a:p>
          <a:p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ExitProcess</a:t>
            </a:r>
            <a:r>
              <a:rPr lang="en-US" altLang="zh-CN" sz="2400" i="0" dirty="0"/>
              <a:t>, 0</a:t>
            </a:r>
          </a:p>
          <a:p>
            <a:r>
              <a:rPr lang="en-US" altLang="zh-CN" sz="2400" i="0" dirty="0"/>
              <a:t>main  </a:t>
            </a:r>
            <a:r>
              <a:rPr lang="en-US" altLang="zh-CN" sz="2400" i="0" dirty="0" err="1"/>
              <a:t>endp</a:t>
            </a:r>
            <a:endParaRPr lang="en-US" altLang="zh-CN" sz="2400" i="0" dirty="0"/>
          </a:p>
          <a:p>
            <a:r>
              <a:rPr lang="en-US" altLang="zh-CN" sz="2400" i="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175630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38491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16.4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648058" y="1631696"/>
            <a:ext cx="7596349" cy="4195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i="0" dirty="0"/>
              <a:t>若将 </a:t>
            </a:r>
            <a:r>
              <a:rPr lang="en-US" altLang="zh-CN" sz="2400" i="0" dirty="0"/>
              <a:t>z</a:t>
            </a:r>
            <a:r>
              <a:rPr lang="zh-CN" altLang="en-US" sz="2400" i="0" dirty="0"/>
              <a:t>的定义改为  </a:t>
            </a:r>
            <a:r>
              <a:rPr lang="en-US" altLang="zh-CN" sz="2400" i="0" dirty="0"/>
              <a:t>z  real8  0.0</a:t>
            </a:r>
            <a:r>
              <a:rPr lang="zh-CN" altLang="en-US" sz="2400" i="0" dirty="0"/>
              <a:t>，</a:t>
            </a: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zh-CN" altLang="en-US" sz="2400" i="0" dirty="0"/>
              <a:t>程序中的片段可简化：</a:t>
            </a:r>
          </a:p>
          <a:p>
            <a:pPr>
              <a:lnSpc>
                <a:spcPct val="125000"/>
              </a:lnSpc>
            </a:pPr>
            <a:r>
              <a:rPr lang="zh-CN" altLang="en-US" sz="2400" i="0" dirty="0"/>
              <a:t>   </a:t>
            </a:r>
            <a:r>
              <a:rPr lang="en-US" altLang="zh-CN" sz="2400" i="0" dirty="0" err="1"/>
              <a:t>movss</a:t>
            </a:r>
            <a:r>
              <a:rPr lang="en-US" altLang="zh-CN" sz="2400" i="0" dirty="0"/>
              <a:t>     xmm0, x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</a:t>
            </a:r>
            <a:r>
              <a:rPr lang="en-US" altLang="zh-CN" sz="2400" i="0" dirty="0" err="1"/>
              <a:t>addss</a:t>
            </a:r>
            <a:r>
              <a:rPr lang="en-US" altLang="zh-CN" sz="2400" i="0" dirty="0"/>
              <a:t>      xmm0, y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cvtss2sd  xmm0, xmm0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</a:t>
            </a:r>
            <a:r>
              <a:rPr lang="en-US" altLang="zh-CN" sz="2400" i="0" dirty="0" err="1"/>
              <a:t>movsd</a:t>
            </a:r>
            <a:r>
              <a:rPr lang="en-US" altLang="zh-CN" sz="2400" i="0" dirty="0"/>
              <a:t>     z, xmm0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   invoke  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, offset </a:t>
            </a:r>
            <a:r>
              <a:rPr lang="en-US" altLang="zh-CN" sz="2400" i="0" dirty="0" err="1"/>
              <a:t>lpFmt</a:t>
            </a:r>
            <a:r>
              <a:rPr lang="en-US" altLang="zh-CN" sz="2400" i="0" dirty="0"/>
              <a:t>,  z </a:t>
            </a:r>
          </a:p>
          <a:p>
            <a:pPr>
              <a:lnSpc>
                <a:spcPct val="125000"/>
              </a:lnSpc>
            </a:pPr>
            <a:endParaRPr lang="en-US" altLang="zh-CN" sz="2400" i="0" dirty="0"/>
          </a:p>
          <a:p>
            <a:pPr>
              <a:lnSpc>
                <a:spcPct val="125000"/>
              </a:lnSpc>
            </a:pPr>
            <a:r>
              <a:rPr lang="en-US" altLang="zh-CN" sz="2400" b="1" i="0" dirty="0" err="1">
                <a:solidFill>
                  <a:srgbClr val="FF0000"/>
                </a:solidFill>
              </a:rPr>
              <a:t>printf</a:t>
            </a:r>
            <a:r>
              <a:rPr lang="en-US" altLang="zh-CN" sz="2400" b="1" i="0" dirty="0">
                <a:solidFill>
                  <a:srgbClr val="FF0000"/>
                </a:solidFill>
              </a:rPr>
              <a:t> </a:t>
            </a:r>
            <a:r>
              <a:rPr lang="zh-CN" altLang="en-US" sz="2400" b="1" i="0" dirty="0">
                <a:solidFill>
                  <a:srgbClr val="FF0000"/>
                </a:solidFill>
              </a:rPr>
              <a:t>显示浮点数时，要求一个双精度浮点数</a:t>
            </a:r>
            <a:endParaRPr lang="en-US" altLang="zh-CN" sz="2400" b="1" i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560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23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467544" y="1628800"/>
            <a:ext cx="7596349" cy="2808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stdio.h</a:t>
            </a:r>
            <a:r>
              <a:rPr lang="en-US" altLang="zh-CN" sz="2400" i="0" dirty="0"/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time.h</a:t>
            </a:r>
            <a:r>
              <a:rPr lang="en-US" altLang="zh-CN" sz="2400" i="0" dirty="0"/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stdlib.h</a:t>
            </a:r>
            <a:r>
              <a:rPr lang="en-US" altLang="zh-CN" sz="2400" i="0" dirty="0"/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&lt;</a:t>
            </a:r>
            <a:r>
              <a:rPr lang="en-US" altLang="zh-CN" sz="2400" i="0" dirty="0" err="1"/>
              <a:t>conio.h</a:t>
            </a:r>
            <a:r>
              <a:rPr lang="en-US" altLang="zh-CN" sz="2400" i="0" dirty="0"/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#include </a:t>
            </a:r>
            <a:r>
              <a:rPr lang="en-US" altLang="zh-CN" sz="2400" i="0" dirty="0">
                <a:solidFill>
                  <a:srgbClr val="FF0000"/>
                </a:solidFill>
              </a:rPr>
              <a:t>&lt;</a:t>
            </a:r>
            <a:r>
              <a:rPr lang="en-US" altLang="zh-CN" sz="2400" i="0" dirty="0" err="1">
                <a:solidFill>
                  <a:srgbClr val="FF0000"/>
                </a:solidFill>
              </a:rPr>
              <a:t>emmintrin.h</a:t>
            </a:r>
            <a:r>
              <a:rPr lang="en-US" altLang="zh-CN" sz="2400" i="0" dirty="0">
                <a:solidFill>
                  <a:srgbClr val="FF0000"/>
                </a:solidFill>
              </a:rPr>
              <a:t>&gt;</a:t>
            </a:r>
          </a:p>
          <a:p>
            <a:pPr>
              <a:lnSpc>
                <a:spcPct val="125000"/>
              </a:lnSpc>
            </a:pPr>
            <a:r>
              <a:rPr lang="en-US" altLang="zh-CN" sz="2400" i="0" dirty="0"/>
              <a:t>#define LEN 100000 // </a:t>
            </a:r>
            <a:r>
              <a:rPr lang="zh-CN" altLang="en-US" sz="2400" i="0" dirty="0"/>
              <a:t>数组大小</a:t>
            </a:r>
          </a:p>
        </p:txBody>
      </p:sp>
    </p:spTree>
    <p:extLst>
      <p:ext uri="{BB962C8B-B14F-4D97-AF65-F5344CB8AC3E}">
        <p14:creationId xmlns:p14="http://schemas.microsoft.com/office/powerpoint/2010/main" val="20436721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23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467544" y="1556792"/>
            <a:ext cx="7920880" cy="4681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altLang="zh-CN" sz="2400" i="0" dirty="0"/>
              <a:t>int main() {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</a:t>
            </a:r>
            <a:r>
              <a:rPr lang="en-US" altLang="zh-CN" sz="2400" i="0" dirty="0" err="1"/>
              <a:t>clock_t</a:t>
            </a:r>
            <a:r>
              <a:rPr lang="en-US" altLang="zh-CN" sz="2400" i="0" dirty="0"/>
              <a:t>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,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int  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, j;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</a:t>
            </a:r>
            <a:r>
              <a:rPr lang="en-US" altLang="zh-CN" sz="2400" i="0" dirty="0" err="1"/>
              <a:t>declspec</a:t>
            </a:r>
            <a:r>
              <a:rPr lang="en-US" altLang="zh-CN" sz="2400" i="0" dirty="0"/>
              <a:t>(align(16)) unsigned short  a[LEN], b[LEN];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</a:t>
            </a:r>
            <a:r>
              <a:rPr lang="en-US" altLang="zh-CN" sz="2400" i="0" dirty="0" err="1"/>
              <a:t>declspec</a:t>
            </a:r>
            <a:r>
              <a:rPr lang="en-US" altLang="zh-CN" sz="2400" i="0" dirty="0"/>
              <a:t>(align(16)) unsigned short  c[LEN];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__m128i  *pa, *pb, *pc;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int LEN8;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</a:t>
            </a:r>
            <a:r>
              <a:rPr lang="en-US" altLang="zh-CN" sz="2400" i="0" dirty="0" err="1"/>
              <a:t>srand</a:t>
            </a:r>
            <a:r>
              <a:rPr lang="en-US" altLang="zh-CN" sz="2400" i="0" dirty="0"/>
              <a:t>(time(NULL));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for (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= 0;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&lt; LEN;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++) {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	a[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] = rand();   b[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] = rand();</a:t>
            </a:r>
          </a:p>
          <a:p>
            <a:pPr>
              <a:lnSpc>
                <a:spcPct val="114000"/>
              </a:lnSpc>
            </a:pPr>
            <a:r>
              <a:rPr lang="en-US" altLang="zh-CN" sz="2400" i="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83509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23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539552" y="1181065"/>
            <a:ext cx="748883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i="0" dirty="0"/>
              <a:t>   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 = clock();</a:t>
            </a:r>
          </a:p>
          <a:p>
            <a:r>
              <a:rPr lang="en-US" altLang="zh-CN" sz="2400" i="0" dirty="0"/>
              <a:t>    for (j = 0; j &lt; 1000; </a:t>
            </a:r>
            <a:r>
              <a:rPr lang="en-US" altLang="zh-CN" sz="2400" i="0" dirty="0" err="1"/>
              <a:t>j++</a:t>
            </a:r>
            <a:r>
              <a:rPr lang="en-US" altLang="zh-CN" sz="2400" i="0" dirty="0"/>
              <a:t>) {</a:t>
            </a:r>
          </a:p>
          <a:p>
            <a:r>
              <a:rPr lang="en-US" altLang="zh-CN" sz="2400" i="0" dirty="0"/>
              <a:t> 	pa = (__m128i *)a;     pb = (__m128i *)b;</a:t>
            </a:r>
          </a:p>
          <a:p>
            <a:r>
              <a:rPr lang="en-US" altLang="zh-CN" sz="2400" i="0" dirty="0"/>
              <a:t>	pc = (__m128i *)c;</a:t>
            </a:r>
          </a:p>
          <a:p>
            <a:r>
              <a:rPr lang="en-US" altLang="zh-CN" sz="2400" i="0" dirty="0"/>
              <a:t>	LEN8 = LEN / 8;</a:t>
            </a:r>
          </a:p>
          <a:p>
            <a:r>
              <a:rPr lang="en-US" altLang="zh-CN" sz="2400" i="0" dirty="0"/>
              <a:t>	for (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= 0;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 &lt; LEN8; </a:t>
            </a:r>
            <a:r>
              <a:rPr lang="en-US" altLang="zh-CN" sz="2400" i="0" dirty="0" err="1"/>
              <a:t>i</a:t>
            </a:r>
            <a:r>
              <a:rPr lang="en-US" altLang="zh-CN" sz="2400" i="0" dirty="0"/>
              <a:t>++) {</a:t>
            </a:r>
          </a:p>
          <a:p>
            <a:r>
              <a:rPr lang="en-US" altLang="zh-CN" sz="2400" i="0" dirty="0"/>
              <a:t>             *pc = _mm_adds_epu16 (*pa, *pb);</a:t>
            </a:r>
          </a:p>
          <a:p>
            <a:r>
              <a:rPr lang="en-US" altLang="zh-CN" sz="2400" i="0" dirty="0"/>
              <a:t>	    pa += 1; 	pb += 1;  pc += 1;</a:t>
            </a:r>
          </a:p>
          <a:p>
            <a:r>
              <a:rPr lang="en-US" altLang="zh-CN" sz="2400" i="0" dirty="0"/>
              <a:t>	}</a:t>
            </a:r>
          </a:p>
          <a:p>
            <a:r>
              <a:rPr lang="en-US" altLang="zh-CN" sz="2400" i="0" dirty="0"/>
              <a:t>    }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 = clock();</a:t>
            </a:r>
          </a:p>
          <a:p>
            <a:r>
              <a:rPr lang="en-US" altLang="zh-CN" sz="2400" i="0" dirty="0"/>
              <a:t>   unsigned int </a:t>
            </a:r>
            <a:r>
              <a:rPr lang="en-US" altLang="zh-CN" sz="2400" i="0" dirty="0" err="1"/>
              <a:t>spendtime</a:t>
            </a:r>
            <a:r>
              <a:rPr lang="en-US" altLang="zh-CN" sz="2400" i="0" dirty="0"/>
              <a:t> = </a:t>
            </a:r>
            <a:r>
              <a:rPr lang="en-US" altLang="zh-CN" sz="2400" i="0" dirty="0" err="1"/>
              <a:t>edTime</a:t>
            </a:r>
            <a:r>
              <a:rPr lang="en-US" altLang="zh-CN" sz="2400" i="0" dirty="0"/>
              <a:t> - </a:t>
            </a:r>
            <a:r>
              <a:rPr lang="en-US" altLang="zh-CN" sz="2400" i="0" dirty="0" err="1"/>
              <a:t>stTime</a:t>
            </a:r>
            <a:r>
              <a:rPr lang="en-US" altLang="zh-CN" sz="2400" i="0" dirty="0"/>
              <a:t>;</a:t>
            </a:r>
          </a:p>
          <a:p>
            <a:r>
              <a:rPr lang="en-US" altLang="zh-CN" sz="2400" i="0" dirty="0"/>
              <a:t>   </a:t>
            </a:r>
            <a:r>
              <a:rPr lang="en-US" altLang="zh-CN" sz="2400" i="0" dirty="0" err="1"/>
              <a:t>printf</a:t>
            </a:r>
            <a:r>
              <a:rPr lang="en-US" altLang="zh-CN" sz="2400" i="0" dirty="0"/>
              <a:t>("time used: %d \n", </a:t>
            </a:r>
            <a:r>
              <a:rPr lang="en-US" altLang="zh-CN" sz="2400" i="0" dirty="0" err="1"/>
              <a:t>spendtime</a:t>
            </a:r>
            <a:r>
              <a:rPr lang="en-US" altLang="zh-CN" sz="2400" i="0" dirty="0"/>
              <a:t>);</a:t>
            </a:r>
          </a:p>
          <a:p>
            <a:r>
              <a:rPr lang="en-US" altLang="zh-CN" sz="2400" i="0" dirty="0"/>
              <a:t>   return 0; </a:t>
            </a:r>
          </a:p>
          <a:p>
            <a:r>
              <a:rPr lang="en-US" altLang="zh-CN" sz="2400" i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12562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62343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16.5 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用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C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语言编写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应用程序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539552" y="1628800"/>
            <a:ext cx="7488832" cy="277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如只有 </a:t>
            </a:r>
            <a:r>
              <a:rPr lang="en-US" altLang="zh-CN" sz="2400" b="1" i="0" dirty="0">
                <a:latin typeface="宋体" panose="02010600030101010101" pitchFamily="2" charset="-122"/>
              </a:rPr>
              <a:t>SSE</a:t>
            </a:r>
            <a:r>
              <a:rPr lang="zh-CN" altLang="en-US" sz="2400" b="1" i="0" dirty="0">
                <a:latin typeface="宋体" panose="02010600030101010101" pitchFamily="2" charset="-122"/>
              </a:rPr>
              <a:t>的指令，可以使用头文件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xmmintrin.h</a:t>
            </a:r>
            <a:r>
              <a:rPr lang="zh-CN" altLang="en-US" sz="2400" b="1" i="0" dirty="0">
                <a:latin typeface="宋体" panose="02010600030101010101" pitchFamily="2" charset="-122"/>
              </a:rPr>
              <a:t>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在该文件中可以看到有</a:t>
            </a:r>
            <a:r>
              <a:rPr lang="en-US" altLang="zh-CN" sz="2400" b="1" i="0" dirty="0">
                <a:latin typeface="宋体" panose="02010600030101010101" pitchFamily="2" charset="-122"/>
              </a:rPr>
              <a:t>SSE</a:t>
            </a:r>
            <a:r>
              <a:rPr lang="zh-CN" altLang="en-US" sz="2400" b="1" i="0" dirty="0">
                <a:latin typeface="宋体" panose="02010600030101010101" pitchFamily="2" charset="-122"/>
              </a:rPr>
              <a:t>指令封装后的函数。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在</a:t>
            </a:r>
            <a:r>
              <a:rPr lang="en-US" altLang="zh-CN" sz="2400" b="1" i="0" dirty="0">
                <a:latin typeface="宋体" panose="02010600030101010101" pitchFamily="2" charset="-122"/>
              </a:rPr>
              <a:t>VS2019</a:t>
            </a:r>
            <a:r>
              <a:rPr lang="zh-CN" altLang="en-US" sz="2400" b="1" i="0" dirty="0">
                <a:latin typeface="宋体" panose="02010600030101010101" pitchFamily="2" charset="-122"/>
              </a:rPr>
              <a:t>平台中，有多个 *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intrin.h</a:t>
            </a:r>
            <a:r>
              <a:rPr lang="en-US" altLang="zh-CN" sz="2400" b="1" i="0" dirty="0">
                <a:latin typeface="宋体" panose="02010600030101010101" pitchFamily="2" charset="-122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它们对应着不同版本的指令封装。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79200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CE4BBEA6-44DB-4FB7-AADE-504F0D66CEFC}"/>
              </a:ext>
            </a:extLst>
          </p:cNvPr>
          <p:cNvSpPr txBox="1"/>
          <p:nvPr/>
        </p:nvSpPr>
        <p:spPr>
          <a:xfrm>
            <a:off x="539552" y="1628800"/>
            <a:ext cx="7488832" cy="2720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400" b="1" i="0" dirty="0">
                <a:latin typeface="宋体" panose="02010600030101010101" pitchFamily="2" charset="-122"/>
              </a:rPr>
              <a:t>Streaming SIMD Extensions</a:t>
            </a: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数据位数更多的寄存器：</a:t>
            </a:r>
            <a:r>
              <a:rPr lang="en-US" altLang="zh-CN" sz="2400" b="1" i="0" dirty="0">
                <a:latin typeface="宋体" panose="02010600030101010101" pitchFamily="2" charset="-122"/>
              </a:rPr>
              <a:t>128</a:t>
            </a:r>
            <a:r>
              <a:rPr lang="zh-CN" altLang="en-US" sz="2400" b="1" i="0" dirty="0">
                <a:latin typeface="宋体" panose="02010600030101010101" pitchFamily="2" charset="-122"/>
              </a:rPr>
              <a:t>位的寄存器：</a:t>
            </a:r>
            <a:r>
              <a:rPr lang="en-US" altLang="zh-CN" sz="2400" b="1" i="0" dirty="0">
                <a:latin typeface="宋体" panose="02010600030101010101" pitchFamily="2" charset="-122"/>
              </a:rPr>
              <a:t>xmm0</a:t>
            </a:r>
            <a:r>
              <a:rPr lang="zh-CN" altLang="en-US" sz="2400" b="1" i="0" dirty="0">
                <a:latin typeface="宋体" panose="02010600030101010101" pitchFamily="2" charset="-122"/>
              </a:rPr>
              <a:t>～</a:t>
            </a:r>
            <a:r>
              <a:rPr lang="en-US" altLang="zh-CN" sz="2400" b="1" i="0" dirty="0">
                <a:latin typeface="宋体" panose="02010600030101010101" pitchFamily="2" charset="-122"/>
              </a:rPr>
              <a:t>xmm7</a:t>
            </a:r>
          </a:p>
          <a:p>
            <a:pPr>
              <a:lnSpc>
                <a:spcPct val="150000"/>
              </a:lnSpc>
            </a:pPr>
            <a:endParaRPr lang="en-US" altLang="zh-CN" sz="2400" b="1" i="0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i="0" dirty="0">
                <a:latin typeface="宋体" panose="02010600030101010101" pitchFamily="2" charset="-122"/>
              </a:rPr>
              <a:t>更快的运算速度，更多地指令</a:t>
            </a:r>
            <a:endParaRPr lang="en-US" altLang="zh-CN" sz="2400" b="1" i="0" dirty="0">
              <a:latin typeface="宋体" panose="02010600030101010101" pitchFamily="2" charset="-122"/>
            </a:endParaRPr>
          </a:p>
        </p:txBody>
      </p:sp>
      <p:sp>
        <p:nvSpPr>
          <p:cNvPr id="4" name="Text Box 1026">
            <a:extLst>
              <a:ext uri="{FF2B5EF4-FFF2-40B4-BE49-F238E27FC236}">
                <a16:creationId xmlns:a16="http://schemas.microsoft.com/office/drawing/2014/main" id="{F0A1BDBF-97C8-4F36-B9BC-7262F8756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37812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16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SSE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</p:spTree>
    <p:extLst>
      <p:ext uri="{BB962C8B-B14F-4D97-AF65-F5344CB8AC3E}">
        <p14:creationId xmlns:p14="http://schemas.microsoft.com/office/powerpoint/2010/main" val="1305540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6"/>
          <p:cNvSpPr txBox="1">
            <a:spLocks noChangeArrowheads="1"/>
          </p:cNvSpPr>
          <p:nvPr/>
        </p:nvSpPr>
        <p:spPr bwMode="auto">
          <a:xfrm>
            <a:off x="611188" y="332656"/>
            <a:ext cx="46602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  <p:sp>
        <p:nvSpPr>
          <p:cNvPr id="4099" name="Rectangle 1042"/>
          <p:cNvSpPr>
            <a:spLocks noChangeArrowheads="1"/>
          </p:cNvSpPr>
          <p:nvPr/>
        </p:nvSpPr>
        <p:spPr bwMode="auto">
          <a:xfrm>
            <a:off x="611188" y="1628775"/>
            <a:ext cx="5616996" cy="17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17.1 </a:t>
            </a:r>
            <a:r>
              <a:rPr lang="zh-CN" altLang="en-US" sz="2800" b="1" i="0" dirty="0">
                <a:latin typeface="宋体" panose="02010600030101010101" pitchFamily="2" charset="-122"/>
              </a:rPr>
              <a:t> </a:t>
            </a:r>
            <a:r>
              <a:rPr lang="en-US" altLang="zh-CN" sz="2800" b="1" i="0" dirty="0">
                <a:latin typeface="宋体" panose="02010600030101010101" pitchFamily="2" charset="-122"/>
              </a:rPr>
              <a:t>AVX</a:t>
            </a:r>
            <a:r>
              <a:rPr lang="zh-CN" altLang="en-US" sz="2800" b="1" i="0" dirty="0">
                <a:latin typeface="宋体" panose="02010600030101010101" pitchFamily="2" charset="-122"/>
              </a:rPr>
              <a:t>技术简介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17.2  AVX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指令简介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17.3  AVX</a:t>
            </a:r>
            <a:r>
              <a:rPr lang="zh-CN" altLang="en-US" sz="2800" b="1" i="0" dirty="0">
                <a:latin typeface="宋体" panose="02010600030101010101" pitchFamily="2" charset="-122"/>
              </a:rPr>
              <a:t>编程示例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8424738" cy="4160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高级向量扩展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AVX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Advanced Vector eXtension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2011</a:t>
            </a:r>
            <a:r>
              <a:rPr lang="zh-CN" altLang="en-US" sz="2800" b="1" i="0" dirty="0">
                <a:latin typeface="宋体" panose="02010600030101010101" pitchFamily="2" charset="-122"/>
              </a:rPr>
              <a:t>年</a:t>
            </a:r>
            <a:r>
              <a:rPr lang="en-US" altLang="zh-CN" sz="2800" b="1" i="0" dirty="0">
                <a:latin typeface="宋体" panose="02010600030101010101" pitchFamily="2" charset="-122"/>
              </a:rPr>
              <a:t>,</a:t>
            </a:r>
            <a:r>
              <a:rPr lang="zh-CN" altLang="en-US" sz="2800" b="1" i="0" dirty="0"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序列之后出现的</a:t>
            </a:r>
            <a:r>
              <a:rPr lang="en-US" altLang="zh-CN" sz="2800" b="1" i="0" dirty="0">
                <a:latin typeface="宋体" panose="02010600030101010101" pitchFamily="2" charset="-122"/>
              </a:rPr>
              <a:t>SIMD</a:t>
            </a:r>
            <a:r>
              <a:rPr lang="zh-CN" altLang="en-US" sz="2800" b="1" i="0" dirty="0">
                <a:latin typeface="宋体" panose="02010600030101010101" pitchFamily="2" charset="-122"/>
              </a:rPr>
              <a:t>增强版。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Intel</a:t>
            </a:r>
            <a:r>
              <a:rPr lang="zh-CN" altLang="en-US" sz="2800" b="1" i="0" dirty="0">
                <a:latin typeface="宋体" panose="02010600030101010101" pitchFamily="2" charset="-122"/>
              </a:rPr>
              <a:t>酷睿处理器</a:t>
            </a:r>
            <a:r>
              <a:rPr lang="en-US" altLang="zh-CN" sz="2800" b="1" i="0" dirty="0">
                <a:latin typeface="宋体" panose="02010600030101010101" pitchFamily="2" charset="-122"/>
              </a:rPr>
              <a:t>i3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i5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i7</a:t>
            </a:r>
            <a:r>
              <a:rPr lang="zh-CN" altLang="en-US" sz="2800" b="1" i="0" dirty="0">
                <a:latin typeface="宋体" panose="02010600030101010101" pitchFamily="2" charset="-122"/>
              </a:rPr>
              <a:t>系列中使用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2013</a:t>
            </a:r>
            <a:r>
              <a:rPr lang="zh-CN" altLang="en-US" sz="2800" b="1" i="0" dirty="0">
                <a:latin typeface="宋体" panose="02010600030101010101" pitchFamily="2" charset="-122"/>
              </a:rPr>
              <a:t>年，</a:t>
            </a:r>
            <a:r>
              <a:rPr lang="en-US" altLang="zh-CN" sz="2800" b="1" i="0" dirty="0">
                <a:latin typeface="宋体" panose="02010600030101010101" pitchFamily="2" charset="-122"/>
              </a:rPr>
              <a:t>Intel</a:t>
            </a:r>
            <a:r>
              <a:rPr lang="zh-CN" altLang="en-US" sz="2800" b="1" i="0" dirty="0">
                <a:latin typeface="宋体" panose="02010600030101010101" pitchFamily="2" charset="-122"/>
              </a:rPr>
              <a:t>发布了 </a:t>
            </a:r>
            <a:r>
              <a:rPr lang="en-US" altLang="zh-CN" sz="2800" b="1" i="0" dirty="0">
                <a:latin typeface="宋体" panose="02010600030101010101" pitchFamily="2" charset="-122"/>
              </a:rPr>
              <a:t>AVX2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2016</a:t>
            </a:r>
            <a:r>
              <a:rPr lang="zh-CN" altLang="en-US" sz="2800" b="1" i="0" dirty="0">
                <a:latin typeface="宋体" panose="02010600030101010101" pitchFamily="2" charset="-122"/>
              </a:rPr>
              <a:t>年推出了</a:t>
            </a:r>
            <a:r>
              <a:rPr lang="en-US" altLang="zh-CN" sz="2800" b="1" i="0" dirty="0">
                <a:latin typeface="宋体" panose="02010600030101010101" pitchFamily="2" charset="-122"/>
              </a:rPr>
              <a:t>AVX-512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酷睿</a:t>
            </a:r>
            <a:r>
              <a:rPr lang="en-US" altLang="zh-CN" sz="2800" b="1" i="0" dirty="0">
                <a:latin typeface="宋体" panose="02010600030101010101" pitchFamily="2" charset="-122"/>
              </a:rPr>
              <a:t>i7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i9</a:t>
            </a:r>
            <a:r>
              <a:rPr lang="zh-CN" altLang="en-US" sz="2800" b="1" i="0" dirty="0">
                <a:latin typeface="宋体" panose="02010600030101010101" pitchFamily="2" charset="-122"/>
              </a:rPr>
              <a:t>等</a:t>
            </a:r>
            <a:r>
              <a:rPr lang="en-US" altLang="zh-CN" sz="2800" b="1" i="0" dirty="0">
                <a:latin typeface="宋体" panose="02010600030101010101" pitchFamily="2" charset="-122"/>
              </a:rPr>
              <a:t>CPU</a:t>
            </a:r>
            <a:r>
              <a:rPr lang="zh-CN" altLang="en-US" sz="2800" b="1" i="0" dirty="0">
                <a:latin typeface="宋体" panose="02010600030101010101" pitchFamily="2" charset="-122"/>
              </a:rPr>
              <a:t>中都支持</a:t>
            </a:r>
            <a:r>
              <a:rPr lang="en-US" altLang="zh-CN" sz="2800" b="1" i="0" dirty="0">
                <a:latin typeface="宋体" panose="02010600030101010101" pitchFamily="2" charset="-122"/>
              </a:rPr>
              <a:t>AVX-512</a:t>
            </a:r>
            <a:endParaRPr lang="zh-CN" altLang="en-US" sz="2800" b="1" i="0" dirty="0">
              <a:latin typeface="宋体" panose="0201060003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3938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17.1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8136706" cy="33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8</a:t>
            </a:r>
            <a:r>
              <a:rPr lang="zh-CN" altLang="en-US" sz="2800" b="1" i="0" dirty="0">
                <a:latin typeface="宋体" panose="02010600030101010101" pitchFamily="2" charset="-122"/>
              </a:rPr>
              <a:t>个</a:t>
            </a:r>
            <a:r>
              <a:rPr lang="en-US" altLang="zh-CN" sz="2800" b="1" i="0" dirty="0">
                <a:latin typeface="宋体" panose="02010600030101010101" pitchFamily="2" charset="-122"/>
              </a:rPr>
              <a:t>256</a:t>
            </a:r>
            <a:r>
              <a:rPr lang="zh-CN" altLang="en-US" sz="2800" b="1" i="0" dirty="0">
                <a:latin typeface="宋体" panose="02010600030101010101" pitchFamily="2" charset="-122"/>
              </a:rPr>
              <a:t>位的寄存器  </a:t>
            </a:r>
            <a:r>
              <a:rPr lang="en-US" altLang="zh-CN" sz="2800" b="1" i="0" dirty="0">
                <a:latin typeface="宋体" panose="02010600030101010101" pitchFamily="2" charset="-122"/>
              </a:rPr>
              <a:t>ymm0</a:t>
            </a:r>
            <a:r>
              <a:rPr lang="zh-CN" altLang="en-US" sz="2800" b="1" i="0" dirty="0">
                <a:latin typeface="宋体" panose="02010600030101010101" pitchFamily="2" charset="-122"/>
              </a:rPr>
              <a:t>～</a:t>
            </a:r>
            <a:r>
              <a:rPr lang="en-US" altLang="zh-CN" sz="2800" b="1" i="0" dirty="0">
                <a:latin typeface="宋体" panose="02010600030101010101" pitchFamily="2" charset="-122"/>
              </a:rPr>
              <a:t>ymm7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YMM</a:t>
            </a:r>
            <a:r>
              <a:rPr lang="zh-CN" altLang="en-US" sz="2800" b="1" i="0" dirty="0">
                <a:latin typeface="宋体" panose="02010600030101010101" pitchFamily="2" charset="-122"/>
              </a:rPr>
              <a:t>寄存器的低</a:t>
            </a:r>
            <a:r>
              <a:rPr lang="en-US" altLang="zh-CN" sz="2800" b="1" i="0" dirty="0">
                <a:latin typeface="宋体" panose="02010600030101010101" pitchFamily="2" charset="-122"/>
              </a:rPr>
              <a:t>128</a:t>
            </a:r>
            <a:r>
              <a:rPr lang="zh-CN" altLang="en-US" sz="2800" b="1" i="0" dirty="0">
                <a:latin typeface="宋体" panose="02010600030101010101" pitchFamily="2" charset="-122"/>
              </a:rPr>
              <a:t>位可看成是一个</a:t>
            </a:r>
            <a:r>
              <a:rPr lang="en-US" altLang="zh-CN" sz="2800" b="1" i="0" dirty="0">
                <a:latin typeface="宋体" panose="02010600030101010101" pitchFamily="2" charset="-122"/>
              </a:rPr>
              <a:t>XMM</a:t>
            </a:r>
            <a:r>
              <a:rPr lang="zh-CN" altLang="en-US" sz="2800" b="1" i="0" dirty="0">
                <a:latin typeface="宋体" panose="02010600030101010101" pitchFamily="2" charset="-122"/>
              </a:rPr>
              <a:t>寄存器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直接使用寄存器的名字，即采用寄存器寻址方式访问组合整数、组合浮点数和标量浮点数。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不能用于寄存器间接寻址、变址寻址和基址加变址寻址，即不能用于寻址内存中的操作数。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3938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17.1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1211030232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129462" cy="2203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学习重点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单指令多数据流的基本概念；</a:t>
            </a:r>
          </a:p>
          <a:p>
            <a:pPr>
              <a:spcBef>
                <a:spcPct val="300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    环绕运算、饱和运算的概念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spcBef>
                <a:spcPct val="3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</a:t>
            </a:r>
            <a:r>
              <a:rPr lang="zh-CN" altLang="en-US" sz="2800" b="1" i="0" dirty="0">
                <a:latin typeface="宋体" panose="02010600030101010101" pitchFamily="2" charset="-122"/>
              </a:rPr>
              <a:t>采用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指令，提高程序运行效率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92634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第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章   </a:t>
            </a:r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程序设计</a:t>
            </a:r>
          </a:p>
        </p:txBody>
      </p:sp>
    </p:spTree>
  </p:cSld>
  <p:clrMapOvr>
    <a:masterClrMapping/>
  </p:clrMapOvr>
  <p:transition spd="med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39750" y="1704975"/>
            <a:ext cx="8136706" cy="33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半精度浮点数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用</a:t>
            </a:r>
            <a:r>
              <a:rPr lang="en-US" altLang="zh-CN" sz="2800" b="1" i="0" dirty="0">
                <a:latin typeface="宋体" panose="02010600030101010101" pitchFamily="2" charset="-122"/>
              </a:rPr>
              <a:t>16</a:t>
            </a:r>
            <a:r>
              <a:rPr lang="zh-CN" altLang="en-US" sz="2800" b="1" i="0" dirty="0">
                <a:latin typeface="宋体" panose="02010600030101010101" pitchFamily="2" charset="-122"/>
              </a:rPr>
              <a:t>个二进制位来存储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最高位为符号位，之后是指数部分（</a:t>
            </a:r>
            <a:r>
              <a:rPr lang="en-US" altLang="zh-CN" sz="2800" b="1" i="0" dirty="0">
                <a:latin typeface="宋体" panose="02010600030101010101" pitchFamily="2" charset="-122"/>
              </a:rPr>
              <a:t>5</a:t>
            </a:r>
            <a:r>
              <a:rPr lang="zh-CN" altLang="en-US" sz="2800" b="1" i="0" dirty="0">
                <a:latin typeface="宋体" panose="02010600030101010101" pitchFamily="2" charset="-122"/>
              </a:rPr>
              <a:t>位）、有效数字部分（</a:t>
            </a:r>
            <a:r>
              <a:rPr lang="en-US" altLang="zh-CN" sz="2800" b="1" i="0" dirty="0">
                <a:latin typeface="宋体" panose="02010600030101010101" pitchFamily="2" charset="-122"/>
              </a:rPr>
              <a:t>10</a:t>
            </a:r>
            <a:r>
              <a:rPr lang="zh-CN" altLang="en-US" sz="2800" b="1" i="0" dirty="0">
                <a:latin typeface="宋体" panose="02010600030101010101" pitchFamily="2" charset="-122"/>
              </a:rPr>
              <a:t>位）。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半精度浮点数无法进行加、减、乘、除等运算，主要是用来节约存储空间的。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3938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17.1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601520380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7776864" cy="3815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乘法与加法混合运算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C00000"/>
                </a:solidFill>
                <a:latin typeface="宋体" panose="02010600030101010101" pitchFamily="2" charset="-122"/>
              </a:rPr>
              <a:t>采用乘法与加法混合运算</a:t>
            </a:r>
            <a:r>
              <a:rPr lang="zh-CN" altLang="en-US" sz="2800" b="1" i="0" dirty="0">
                <a:latin typeface="宋体" panose="02010600030101010101" pitchFamily="2" charset="-122"/>
              </a:rPr>
              <a:t>（</a:t>
            </a:r>
            <a:r>
              <a:rPr lang="en-US" altLang="zh-CN" sz="2800" b="1" i="0" dirty="0">
                <a:latin typeface="宋体" panose="02010600030101010101" pitchFamily="2" charset="-122"/>
              </a:rPr>
              <a:t>Fused Multiply Add</a:t>
            </a:r>
            <a:r>
              <a:rPr lang="zh-CN" altLang="en-US" sz="2800" b="1" i="0" dirty="0">
                <a:latin typeface="宋体" panose="02010600030101010101" pitchFamily="2" charset="-122"/>
              </a:rPr>
              <a:t>，</a:t>
            </a:r>
            <a:r>
              <a:rPr lang="en-US" altLang="zh-CN" sz="2800" b="1" i="0" dirty="0">
                <a:latin typeface="宋体" panose="02010600030101010101" pitchFamily="2" charset="-122"/>
              </a:rPr>
              <a:t>FMA</a:t>
            </a:r>
            <a:r>
              <a:rPr lang="zh-CN" altLang="en-US" sz="2800" b="1" i="0" dirty="0">
                <a:latin typeface="宋体" panose="02010600030101010101" pitchFamily="2" charset="-122"/>
              </a:rPr>
              <a:t>）指令，不会对乘法的结果做舍入处理，只有在得到最后加法的结果后，才会做舍入操作。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这样使用</a:t>
            </a:r>
            <a:r>
              <a:rPr lang="en-US" altLang="zh-CN" sz="2800" b="1" i="0" dirty="0">
                <a:latin typeface="宋体" panose="02010600030101010101" pitchFamily="2" charset="-122"/>
              </a:rPr>
              <a:t>FMA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指令可以提高乘法累加（如向量內积）运算的性能和精度。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39388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17.1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535034368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7776864" cy="2953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在指令编码模式中采用了一种新的前缀</a:t>
            </a:r>
            <a:r>
              <a:rPr lang="en-US" altLang="zh-CN" sz="2800" b="1" i="0" dirty="0">
                <a:latin typeface="宋体" panose="02010600030101010101" pitchFamily="2" charset="-122"/>
              </a:rPr>
              <a:t>(VEX)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大多数</a:t>
            </a:r>
            <a:r>
              <a:rPr lang="en-US" altLang="zh-CN" sz="2800" b="1" i="0" dirty="0">
                <a:latin typeface="宋体" panose="02010600030101010101" pitchFamily="2" charset="-122"/>
              </a:rPr>
              <a:t>AVX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指令采用了三目运算符的格式：    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0" dirty="0">
                <a:latin typeface="宋体" panose="02010600030101010101" pitchFamily="2" charset="-122"/>
              </a:rPr>
              <a:t>    VOP  </a:t>
            </a:r>
            <a:r>
              <a:rPr lang="en-US" altLang="zh-CN" sz="2800" b="1" i="0" dirty="0" err="1">
                <a:latin typeface="宋体" panose="02010600030101010101" pitchFamily="2" charset="-122"/>
              </a:rPr>
              <a:t>DesOp</a:t>
            </a:r>
            <a:r>
              <a:rPr lang="en-US" altLang="zh-CN" sz="2800" b="1" i="0" dirty="0">
                <a:latin typeface="宋体" panose="02010600030101010101" pitchFamily="2" charset="-122"/>
              </a:rPr>
              <a:t>, SrcOp1, SrcOp2 </a:t>
            </a: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>
                <a:latin typeface="宋体" panose="02010600030101010101" pitchFamily="2" charset="-122"/>
              </a:rPr>
              <a:t>SrcOp1</a:t>
            </a:r>
            <a:r>
              <a:rPr lang="zh-CN" altLang="en-US" sz="2800" b="1" i="0" dirty="0">
                <a:latin typeface="宋体" panose="02010600030101010101" pitchFamily="2" charset="-122"/>
              </a:rPr>
              <a:t>和</a:t>
            </a:r>
            <a:r>
              <a:rPr lang="en-US" altLang="zh-CN" sz="2800" b="1" i="0" dirty="0">
                <a:latin typeface="宋体" panose="02010600030101010101" pitchFamily="2" charset="-122"/>
              </a:rPr>
              <a:t>SrcOp2</a:t>
            </a:r>
            <a:r>
              <a:rPr lang="zh-CN" altLang="en-US" sz="2800" b="1" i="0" dirty="0">
                <a:latin typeface="宋体" panose="02010600030101010101" pitchFamily="2" charset="-122"/>
              </a:rPr>
              <a:t>为源操作数地址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2800" b="1" i="0" dirty="0" err="1">
                <a:latin typeface="宋体" panose="02010600030101010101" pitchFamily="2" charset="-122"/>
              </a:rPr>
              <a:t>DesOp</a:t>
            </a:r>
            <a:r>
              <a:rPr lang="zh-CN" altLang="en-US" sz="2800" b="1" i="0" dirty="0">
                <a:latin typeface="宋体" panose="02010600030101010101" pitchFamily="2" charset="-122"/>
              </a:rPr>
              <a:t>为目的操作数地址。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401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17.2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</p:spTree>
    <p:extLst>
      <p:ext uri="{BB962C8B-B14F-4D97-AF65-F5344CB8AC3E}">
        <p14:creationId xmlns:p14="http://schemas.microsoft.com/office/powerpoint/2010/main" val="3064493808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83568" y="1772816"/>
            <a:ext cx="7776864" cy="3384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AVX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指令集大致可分为三类</a:t>
            </a:r>
            <a:endParaRPr lang="en-US" altLang="zh-CN" sz="2800" b="1" i="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用新的表示方法但功能等效于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指令的升级版本指令；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新引入的指令；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功能扩展指令，包括半精度浮点数变换、乘法加法混合运算指令和新的通用寄存器指令。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401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17.2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</p:spTree>
    <p:extLst>
      <p:ext uri="{BB962C8B-B14F-4D97-AF65-F5344CB8AC3E}">
        <p14:creationId xmlns:p14="http://schemas.microsoft.com/office/powerpoint/2010/main" val="2380399609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11560" y="1510902"/>
            <a:ext cx="77768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.686P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.XMM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.model flat, 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 proto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stdcall</a:t>
            </a:r>
            <a:r>
              <a:rPr lang="en-US" altLang="zh-CN" sz="2400" b="1" i="0" dirty="0">
                <a:latin typeface="宋体" panose="02010600030101010101" pitchFamily="2" charset="-122"/>
              </a:rPr>
              <a:t> :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</a:t>
            </a:r>
            <a:r>
              <a:rPr lang="en-US" altLang="zh-CN" sz="2400" b="1" i="0" dirty="0">
                <a:latin typeface="宋体" panose="02010600030101010101" pitchFamily="2" charset="-122"/>
              </a:rPr>
              <a:t>      proto  :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vararg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sz="2400" b="1" i="0" dirty="0">
                <a:latin typeface="宋体" panose="02010600030101010101" pitchFamily="2" charset="-122"/>
              </a:rPr>
              <a:t>  libcmt.lib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includelib</a:t>
            </a:r>
            <a:r>
              <a:rPr lang="en-US" altLang="zh-CN" sz="2400" b="1" i="0" dirty="0">
                <a:latin typeface="宋体" panose="02010600030101010101" pitchFamily="2" charset="-122"/>
              </a:rPr>
              <a:t>  legacy_stdio_definitions.lib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.data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lpFmt</a:t>
            </a:r>
            <a:r>
              <a:rPr lang="en-US" altLang="zh-CN" sz="2400" b="1" i="0" dirty="0">
                <a:latin typeface="宋体" panose="02010600030101010101" pitchFamily="2" charset="-122"/>
              </a:rPr>
              <a:t>	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db</a:t>
            </a:r>
            <a:r>
              <a:rPr lang="en-US" altLang="zh-CN" sz="2400" b="1" i="0" dirty="0">
                <a:latin typeface="宋体" panose="02010600030101010101" pitchFamily="2" charset="-122"/>
              </a:rPr>
              <a:t>	"%f",0ah, 0dh, 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x  real4  3.14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y  real4  5.701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z  real4  0.0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.stack 200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401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17.3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</p:spTree>
    <p:extLst>
      <p:ext uri="{BB962C8B-B14F-4D97-AF65-F5344CB8AC3E}">
        <p14:creationId xmlns:p14="http://schemas.microsoft.com/office/powerpoint/2010/main" val="2658258350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611560" y="1510902"/>
            <a:ext cx="777686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.code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main  proc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vmovss</a:t>
            </a:r>
            <a:r>
              <a:rPr lang="en-US" altLang="zh-CN" sz="2400" b="1" i="0" dirty="0">
                <a:latin typeface="宋体" panose="02010600030101010101" pitchFamily="2" charset="-122"/>
              </a:rPr>
              <a:t>   xmm0, x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vaddss</a:t>
            </a:r>
            <a:r>
              <a:rPr lang="en-US" altLang="zh-CN" sz="2400" b="1" i="0" dirty="0">
                <a:latin typeface="宋体" panose="02010600030101010101" pitchFamily="2" charset="-122"/>
              </a:rPr>
              <a:t>   xmm0,xmm0,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dword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y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vmovss</a:t>
            </a:r>
            <a:r>
              <a:rPr lang="en-US" altLang="zh-CN" sz="2400" b="1" i="0" dirty="0">
                <a:latin typeface="宋体" panose="02010600030101010101" pitchFamily="2" charset="-122"/>
              </a:rPr>
              <a:t>   z, xmm0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cvtss2sd xmm0,z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sub      esp,8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vmovsd</a:t>
            </a:r>
            <a:r>
              <a:rPr lang="en-US" altLang="zh-CN" sz="2400" b="1" i="0" dirty="0">
                <a:latin typeface="宋体" panose="02010600030101010101" pitchFamily="2" charset="-122"/>
              </a:rPr>
              <a:t>	qword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ptr</a:t>
            </a:r>
            <a:r>
              <a:rPr lang="en-US" altLang="zh-CN" sz="2400" b="1" i="0" dirty="0">
                <a:latin typeface="宋体" panose="02010600030101010101" pitchFamily="2" charset="-122"/>
              </a:rPr>
              <a:t> [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esp</a:t>
            </a:r>
            <a:r>
              <a:rPr lang="en-US" altLang="zh-CN" sz="2400" b="1" i="0" dirty="0">
                <a:latin typeface="宋体" panose="02010600030101010101" pitchFamily="2" charset="-122"/>
              </a:rPr>
              <a:t>], xmm0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invoke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printf,offset</a:t>
            </a:r>
            <a:r>
              <a:rPr lang="en-US" altLang="zh-CN" sz="2400" b="1" i="0" dirty="0">
                <a:latin typeface="宋体" panose="02010600030101010101" pitchFamily="2" charset="-122"/>
              </a:rPr>
              <a:t>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lpFmt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add      esp,8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   invoke 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Exitprocess</a:t>
            </a:r>
            <a:r>
              <a:rPr lang="en-US" altLang="zh-CN" sz="2400" b="1" i="0" dirty="0">
                <a:latin typeface="宋体" panose="02010600030101010101" pitchFamily="2" charset="-122"/>
              </a:rPr>
              <a:t>, 0</a:t>
            </a: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main  </a:t>
            </a:r>
            <a:r>
              <a:rPr lang="en-US" altLang="zh-CN" sz="2400" b="1" i="0" dirty="0" err="1">
                <a:latin typeface="宋体" panose="02010600030101010101" pitchFamily="2" charset="-122"/>
              </a:rPr>
              <a:t>endp</a:t>
            </a:r>
            <a:endParaRPr lang="en-US" altLang="zh-CN" sz="2400" b="1" i="0" dirty="0">
              <a:latin typeface="宋体" panose="02010600030101010101" pitchFamily="2" charset="-122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zh-CN" sz="2400" b="1" i="0" dirty="0">
                <a:latin typeface="宋体" panose="02010600030101010101" pitchFamily="2" charset="-122"/>
              </a:rPr>
              <a:t>end</a:t>
            </a: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401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17.3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</p:spTree>
    <p:extLst>
      <p:ext uri="{BB962C8B-B14F-4D97-AF65-F5344CB8AC3E}">
        <p14:creationId xmlns:p14="http://schemas.microsoft.com/office/powerpoint/2010/main" val="2598603692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4"/>
          <p:cNvSpPr txBox="1">
            <a:spLocks noChangeArrowheads="1"/>
          </p:cNvSpPr>
          <p:nvPr/>
        </p:nvSpPr>
        <p:spPr bwMode="auto">
          <a:xfrm>
            <a:off x="553621" y="1772816"/>
            <a:ext cx="7776864" cy="2576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与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语言编程中使用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SSE</a:t>
            </a:r>
            <a:r>
              <a:rPr lang="zh-CN" altLang="en-US" sz="2800" b="1" i="0" dirty="0">
                <a:latin typeface="宋体" panose="02010600030101010101" pitchFamily="2" charset="-122"/>
              </a:rPr>
              <a:t>技术一样，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在</a:t>
            </a:r>
            <a:r>
              <a:rPr lang="en-US" altLang="zh-CN" sz="2800" b="1" i="0" dirty="0">
                <a:latin typeface="宋体" panose="02010600030101010101" pitchFamily="2" charset="-122"/>
              </a:rPr>
              <a:t>C</a:t>
            </a:r>
            <a:r>
              <a:rPr lang="zh-CN" altLang="en-US" sz="2800" b="1" i="0" dirty="0">
                <a:latin typeface="宋体" panose="02010600030101010101" pitchFamily="2" charset="-122"/>
              </a:rPr>
              <a:t>语言编程中可以使用</a:t>
            </a:r>
            <a:r>
              <a:rPr lang="en-US" altLang="zh-CN" sz="2800" b="1" i="0" dirty="0">
                <a:latin typeface="宋体" panose="02010600030101010101" pitchFamily="2" charset="-122"/>
              </a:rPr>
              <a:t>AVX</a:t>
            </a:r>
            <a:r>
              <a:rPr lang="zh-CN" altLang="en-US" sz="2800" b="1" i="0" dirty="0">
                <a:latin typeface="宋体" panose="02010600030101010101" pitchFamily="2" charset="-122"/>
              </a:rPr>
              <a:t>函数，以提高大规模数据运算的能力。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具体的函数可以参考头文件 </a:t>
            </a:r>
            <a:r>
              <a:rPr lang="en-US" altLang="zh-CN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immintrin.h</a:t>
            </a:r>
            <a:r>
              <a:rPr lang="zh-CN" altLang="en-US" sz="2800" b="1" i="0" dirty="0">
                <a:latin typeface="宋体" panose="02010600030101010101" pitchFamily="2" charset="-122"/>
              </a:rPr>
              <a:t>。</a:t>
            </a:r>
            <a:endParaRPr lang="en-US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3492" name="Rectangle 6"/>
          <p:cNvSpPr>
            <a:spLocks noChangeArrowheads="1"/>
          </p:cNvSpPr>
          <p:nvPr/>
        </p:nvSpPr>
        <p:spPr bwMode="auto">
          <a:xfrm>
            <a:off x="539750" y="234950"/>
            <a:ext cx="401744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17.3  AVX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编程示例</a:t>
            </a:r>
          </a:p>
        </p:txBody>
      </p:sp>
    </p:spTree>
    <p:extLst>
      <p:ext uri="{BB962C8B-B14F-4D97-AF65-F5344CB8AC3E}">
        <p14:creationId xmlns:p14="http://schemas.microsoft.com/office/powerpoint/2010/main" val="1515863859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712946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Pentium Ⅱ</a:t>
            </a: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360363" indent="-360363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单指令多数据流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</a:p>
          <a:p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  Single Instruction Multiple Data</a:t>
            </a:r>
          </a:p>
          <a:p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marL="360363" indent="-360363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latin typeface="宋体" panose="02010600030101010101" pitchFamily="2" charset="-122"/>
              </a:rPr>
              <a:t>多媒体扩展指令集  </a:t>
            </a:r>
            <a:r>
              <a:rPr lang="en-US" altLang="zh-CN" sz="2800" b="1" i="0" dirty="0">
                <a:latin typeface="宋体" panose="02010600030101010101" pitchFamily="2" charset="-122"/>
              </a:rPr>
              <a:t>MMX</a:t>
            </a:r>
          </a:p>
          <a:p>
            <a:r>
              <a:rPr lang="en-US" altLang="zh-CN" sz="2800" b="1" i="0" dirty="0">
                <a:latin typeface="宋体" panose="02010600030101010101" pitchFamily="2" charset="-122"/>
              </a:rPr>
              <a:t>  Multi-Media eXtension</a:t>
            </a:r>
            <a:endParaRPr lang="zh-CN" altLang="zh-CN" sz="2800" b="1" i="0" dirty="0">
              <a:latin typeface="宋体" panose="02010600030101010101" pitchFamily="2" charset="-122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91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15.1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1312384062"/>
      </p:ext>
    </p:extLst>
  </p:cSld>
  <p:clrMapOvr>
    <a:masterClrMapping/>
  </p:clrMapOvr>
  <p:transition spd="med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465620"/>
            <a:ext cx="7129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单指令多数据流  </a:t>
            </a:r>
            <a:r>
              <a:rPr lang="en-US" altLang="zh-CN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SIMD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91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15.1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311F36E-6A2A-41D7-BEF8-6B5B15297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185837"/>
            <a:ext cx="5120758" cy="22819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C6CAB45-3627-4FD0-956B-1C3441AAA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869160"/>
            <a:ext cx="6867575" cy="132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32918"/>
      </p:ext>
    </p:extLst>
  </p:cSld>
  <p:clrMapOvr>
    <a:masterClrMapping/>
  </p:clrMapOvr>
  <p:transition spd="med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467544" y="1484784"/>
            <a:ext cx="7704856" cy="4627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MMX</a:t>
            </a:r>
            <a:r>
              <a:rPr lang="zh-CN" altLang="en-US" sz="28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</a:t>
            </a:r>
            <a:endParaRPr lang="en-US" altLang="zh-CN" sz="2800" b="1" i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位的寄存器：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MM0 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～ 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MM7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。它们是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的浮点寄存器 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ST0-ST7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位）的低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位。</a:t>
            </a:r>
            <a:endParaRPr lang="en-US" altLang="zh-CN" sz="2600" b="1" i="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MM0~MM7</a:t>
            </a:r>
            <a:r>
              <a:rPr lang="zh-CN" altLang="en-US" sz="2600" b="1" i="0" dirty="0">
                <a:latin typeface="宋体" panose="02010600030101010101" pitchFamily="2" charset="-122"/>
              </a:rPr>
              <a:t>只支持整数运算（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个字节、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个字、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个双字</a:t>
            </a:r>
            <a:r>
              <a:rPr lang="zh-CN" altLang="en-US" sz="2600" b="1" i="0" dirty="0">
                <a:latin typeface="宋体" panose="02010600030101010101" pitchFamily="2" charset="-122"/>
              </a:rPr>
              <a:t>）。如果需要进行浮点运算，需要</a:t>
            </a:r>
            <a:r>
              <a:rPr lang="zh-CN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EMMS</a:t>
            </a:r>
            <a:r>
              <a:rPr lang="zh-CN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指令将</a:t>
            </a:r>
            <a:r>
              <a:rPr lang="en-US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FPU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状态</a:t>
            </a:r>
            <a:r>
              <a:rPr lang="zh-CN" altLang="zh-CN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复位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600" b="1" i="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直接使用这些寄存器：</a:t>
            </a:r>
            <a:r>
              <a:rPr lang="zh-CN" altLang="en-US" sz="26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寄存器寻址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方式。</a:t>
            </a:r>
            <a:endParaRPr lang="en-US" altLang="zh-CN" sz="2600" b="1" i="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zh-CN" altLang="en-US" sz="2600" b="1" i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不能用于寄存器间接寻址</a:t>
            </a:r>
            <a:r>
              <a:rPr lang="zh-CN" altLang="en-US" sz="2600" b="1" i="0" dirty="0">
                <a:solidFill>
                  <a:srgbClr val="00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、变址寻址和基址加变址寻址，即不能用于寻址内存中的操作数。</a:t>
            </a:r>
            <a:endParaRPr lang="en-US" altLang="zh-CN" sz="2600" b="1" i="0" dirty="0">
              <a:solidFill>
                <a:srgbClr val="00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91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15.1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78509005"/>
      </p:ext>
    </p:extLst>
  </p:cSld>
  <p:clrMapOvr>
    <a:masterClrMapping/>
  </p:clrMapOvr>
  <p:transition spd="med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2835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15.2 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指令简介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92AF943-890A-47A2-9D0E-EE295DFA7F4D}"/>
              </a:ext>
            </a:extLst>
          </p:cNvPr>
          <p:cNvSpPr txBox="1"/>
          <p:nvPr/>
        </p:nvSpPr>
        <p:spPr>
          <a:xfrm>
            <a:off x="539552" y="1556792"/>
            <a:ext cx="7777236" cy="419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数据传送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算术运算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比较运算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逻辑运算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移位、转换、解组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14000"/>
              </a:lnSpc>
            </a:pPr>
            <a:r>
              <a:rPr lang="zh-CN" altLang="en-US" sz="2800" b="1" i="0" dirty="0">
                <a:latin typeface="宋体" panose="02010600030101010101" pitchFamily="2" charset="-122"/>
              </a:rPr>
              <a:t>状态控制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  <a:spcBef>
                <a:spcPts val="1200"/>
              </a:spcBef>
            </a:pPr>
            <a:r>
              <a:rPr lang="zh-CN" altLang="en-US" sz="2800" b="1" i="0" dirty="0">
                <a:latin typeface="宋体" panose="02010600030101010101" pitchFamily="2" charset="-122"/>
              </a:rPr>
              <a:t>常用字母后缀来标识需要处理的元素大小，</a:t>
            </a:r>
            <a:endParaRPr lang="en-US" altLang="zh-CN" sz="2800" b="1" i="0" dirty="0">
              <a:latin typeface="宋体" panose="02010600030101010101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b="1" i="0" dirty="0">
                <a:latin typeface="宋体" panose="02010600030101010101" pitchFamily="2" charset="-122"/>
              </a:rPr>
              <a:t>b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w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d</a:t>
            </a:r>
            <a:r>
              <a:rPr lang="zh-CN" altLang="en-US" sz="2800" b="1" i="0" dirty="0">
                <a:latin typeface="宋体" panose="02010600030101010101" pitchFamily="2" charset="-122"/>
              </a:rPr>
              <a:t>、</a:t>
            </a:r>
            <a:r>
              <a:rPr lang="en-US" altLang="zh-CN" sz="2800" b="1" i="0" dirty="0">
                <a:latin typeface="宋体" panose="02010600030101010101" pitchFamily="2" charset="-122"/>
              </a:rPr>
              <a:t>q</a:t>
            </a:r>
            <a:r>
              <a:rPr lang="zh-CN" altLang="en-US" sz="2800" b="1" i="0" dirty="0">
                <a:latin typeface="宋体" panose="02010600030101010101" pitchFamily="2" charset="-122"/>
              </a:rPr>
              <a:t>分别对应字节、字、双字、四字。</a:t>
            </a:r>
          </a:p>
        </p:txBody>
      </p:sp>
    </p:spTree>
    <p:extLst>
      <p:ext uri="{BB962C8B-B14F-4D97-AF65-F5344CB8AC3E}">
        <p14:creationId xmlns:p14="http://schemas.microsoft.com/office/powerpoint/2010/main" val="2386249060"/>
      </p:ext>
    </p:extLst>
  </p:cSld>
  <p:clrMapOvr>
    <a:masterClrMapping/>
  </p:clrMapOvr>
  <p:transition spd="med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611188" y="1628775"/>
            <a:ext cx="8209284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en-US" sz="28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环绕运算 </a:t>
            </a:r>
            <a:r>
              <a:rPr lang="en-US" altLang="zh-CN" sz="2800" b="1" i="0" dirty="0">
                <a:solidFill>
                  <a:srgbClr val="000066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VS</a:t>
            </a:r>
            <a:r>
              <a:rPr lang="zh-CN" altLang="en-US" sz="2800" b="1" i="0" dirty="0">
                <a:solidFill>
                  <a:srgbClr val="000066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 </a:t>
            </a:r>
            <a:r>
              <a:rPr lang="zh-CN" altLang="en-US" sz="28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饱和运算</a:t>
            </a:r>
            <a:endParaRPr lang="en-US" altLang="zh-CN" sz="2800" b="1" i="0" dirty="0">
              <a:solidFill>
                <a:srgbClr val="000066"/>
              </a:solidFill>
              <a:highlight>
                <a:srgbClr val="FFFF00"/>
              </a:highlight>
              <a:latin typeface="宋体" panose="02010600030101010101" pitchFamily="2" charset="-122"/>
            </a:endParaRPr>
          </a:p>
          <a:p>
            <a:r>
              <a:rPr lang="zh-CN" altLang="en-US" sz="2800" b="1" i="0" dirty="0">
                <a:solidFill>
                  <a:srgbClr val="FF0000"/>
                </a:solidFill>
                <a:highlight>
                  <a:srgbClr val="FFFF00"/>
                </a:highlight>
                <a:latin typeface="宋体" panose="02010600030101010101" pitchFamily="2" charset="-122"/>
              </a:rPr>
              <a:t>环绕</a:t>
            </a:r>
            <a:r>
              <a:rPr lang="zh-CN" altLang="en-US" sz="2800" b="1" i="0" dirty="0">
                <a:solidFill>
                  <a:srgbClr val="002060"/>
                </a:solidFill>
                <a:latin typeface="宋体" panose="02010600030101010101" pitchFamily="2" charset="-122"/>
              </a:rPr>
              <a:t>加减运算</a:t>
            </a:r>
            <a:endParaRPr lang="en-US" altLang="zh-CN" sz="2800" b="1" i="0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等价于普通的</a:t>
            </a:r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ADD</a:t>
            </a:r>
            <a:r>
              <a:rPr lang="zh-CN" altLang="en-US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、</a:t>
            </a:r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SUB</a:t>
            </a:r>
            <a:r>
              <a:rPr lang="zh-CN" altLang="en-US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指令（直接加减</a:t>
            </a:r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,</a:t>
            </a:r>
            <a:r>
              <a:rPr lang="zh-CN" altLang="en-US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舍弃进</a:t>
            </a:r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借位）</a:t>
            </a:r>
            <a:endParaRPr lang="en-US" altLang="zh-CN" sz="26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例如</a:t>
            </a:r>
            <a:r>
              <a:rPr lang="zh-CN" altLang="en-US" sz="2800" b="1" i="0" dirty="0">
                <a:solidFill>
                  <a:srgbClr val="FF0000"/>
                </a:solidFill>
                <a:latin typeface="宋体" panose="02010600030101010101" pitchFamily="2" charset="-122"/>
              </a:rPr>
              <a:t>字节</a:t>
            </a:r>
            <a:r>
              <a:rPr lang="zh-CN" altLang="en-US" sz="28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运算：</a:t>
            </a:r>
            <a:endParaRPr lang="en-US" altLang="zh-CN" sz="2800" b="1" i="0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	38H + F9H = 31 H</a:t>
            </a:r>
          </a:p>
          <a:p>
            <a:pPr lvl="2"/>
            <a:r>
              <a:rPr lang="en-US" altLang="zh-CN" sz="2600" b="1" i="0" dirty="0">
                <a:solidFill>
                  <a:srgbClr val="000066"/>
                </a:solidFill>
                <a:latin typeface="宋体" panose="02010600030101010101" pitchFamily="2" charset="-122"/>
              </a:rPr>
              <a:t>38H– F9H = 3F H</a:t>
            </a:r>
          </a:p>
        </p:txBody>
      </p:sp>
      <p:sp>
        <p:nvSpPr>
          <p:cNvPr id="6" name="Text Box 1026">
            <a:extLst>
              <a:ext uri="{FF2B5EF4-FFF2-40B4-BE49-F238E27FC236}">
                <a16:creationId xmlns:a16="http://schemas.microsoft.com/office/drawing/2014/main" id="{B6DBB9FC-4BB0-4705-919D-6E2987E05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2656"/>
            <a:ext cx="40911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 i="1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15.1 MMX</a:t>
            </a:r>
            <a:r>
              <a:rPr lang="zh-CN" altLang="en-US" sz="3600" b="1" i="0" dirty="0">
                <a:solidFill>
                  <a:schemeClr val="bg1"/>
                </a:solidFill>
                <a:latin typeface="华文新魏" pitchFamily="2" charset="-122"/>
                <a:ea typeface="华文新魏" pitchFamily="2" charset="-122"/>
              </a:rPr>
              <a:t>技术简介</a:t>
            </a:r>
          </a:p>
        </p:txBody>
      </p:sp>
    </p:spTree>
    <p:extLst>
      <p:ext uri="{BB962C8B-B14F-4D97-AF65-F5344CB8AC3E}">
        <p14:creationId xmlns:p14="http://schemas.microsoft.com/office/powerpoint/2010/main" val="3375641184"/>
      </p:ext>
    </p:extLst>
  </p:cSld>
  <p:clrMapOvr>
    <a:masterClrMapping/>
  </p:clrMapOvr>
  <p:transition spd="med">
    <p:zoom/>
  </p:transition>
</p:sld>
</file>

<file path=ppt/theme/theme1.xml><?xml version="1.0" encoding="utf-8"?>
<a:theme xmlns:a="http://schemas.openxmlformats.org/drawingml/2006/main" name="model-3">
  <a:themeElements>
    <a:clrScheme name="model-3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model-3">
      <a:majorFont>
        <a:latin typeface="Tahoma"/>
        <a:ea typeface="黑体"/>
        <a:cs typeface=""/>
      </a:majorFont>
      <a:minorFont>
        <a:latin typeface="Tahoma"/>
        <a:ea typeface="华文新魏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dash"/>
          <a:round/>
          <a:headEnd type="none" w="med" len="med"/>
          <a:tailEnd type="stealth" w="lg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0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model-3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-3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-3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第五章示例</Template>
  <TotalTime>3637</TotalTime>
  <Words>2961</Words>
  <Application>Microsoft Office PowerPoint</Application>
  <PresentationFormat>全屏显示(4:3)</PresentationFormat>
  <Paragraphs>379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华文新魏</vt:lpstr>
      <vt:lpstr>宋体</vt:lpstr>
      <vt:lpstr>Tahoma</vt:lpstr>
      <vt:lpstr>Times New Roman</vt:lpstr>
      <vt:lpstr>Wingdings</vt:lpstr>
      <vt:lpstr>model-3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Lianghai</cp:lastModifiedBy>
  <cp:revision>356</cp:revision>
  <dcterms:created xsi:type="dcterms:W3CDTF">1601-01-01T00:00:00Z</dcterms:created>
  <dcterms:modified xsi:type="dcterms:W3CDTF">2024-02-29T07:07:10Z</dcterms:modified>
</cp:coreProperties>
</file>