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0"/>
  </p:notesMasterIdLst>
  <p:sldIdLst>
    <p:sldId id="256" r:id="rId2"/>
    <p:sldId id="1099" r:id="rId3"/>
    <p:sldId id="1098" r:id="rId4"/>
    <p:sldId id="1080" r:id="rId5"/>
    <p:sldId id="985" r:id="rId6"/>
    <p:sldId id="1138" r:id="rId7"/>
    <p:sldId id="975" r:id="rId8"/>
    <p:sldId id="1139" r:id="rId9"/>
    <p:sldId id="1141" r:id="rId10"/>
    <p:sldId id="978" r:id="rId11"/>
    <p:sldId id="984" r:id="rId12"/>
    <p:sldId id="979" r:id="rId13"/>
    <p:sldId id="982" r:id="rId14"/>
    <p:sldId id="1142" r:id="rId15"/>
    <p:sldId id="1143" r:id="rId16"/>
    <p:sldId id="1144" r:id="rId17"/>
    <p:sldId id="992" r:id="rId18"/>
    <p:sldId id="993" r:id="rId19"/>
    <p:sldId id="991" r:id="rId20"/>
    <p:sldId id="994" r:id="rId21"/>
    <p:sldId id="1131" r:id="rId22"/>
    <p:sldId id="1134" r:id="rId23"/>
    <p:sldId id="1132" r:id="rId24"/>
    <p:sldId id="1133" r:id="rId25"/>
    <p:sldId id="919" r:id="rId26"/>
    <p:sldId id="920" r:id="rId27"/>
    <p:sldId id="1125" r:id="rId28"/>
    <p:sldId id="1130" r:id="rId29"/>
    <p:sldId id="1103" r:id="rId30"/>
    <p:sldId id="1081" r:id="rId31"/>
    <p:sldId id="924" r:id="rId32"/>
    <p:sldId id="1071" r:id="rId33"/>
    <p:sldId id="925" r:id="rId34"/>
    <p:sldId id="1145" r:id="rId35"/>
    <p:sldId id="1135" r:id="rId36"/>
    <p:sldId id="1102" r:id="rId37"/>
    <p:sldId id="1115" r:id="rId38"/>
    <p:sldId id="1090" r:id="rId39"/>
    <p:sldId id="1116" r:id="rId40"/>
    <p:sldId id="1118" r:id="rId41"/>
    <p:sldId id="1092" r:id="rId42"/>
    <p:sldId id="1048" r:id="rId43"/>
    <p:sldId id="1120" r:id="rId44"/>
    <p:sldId id="1094" r:id="rId45"/>
    <p:sldId id="1082" r:id="rId46"/>
    <p:sldId id="1104" r:id="rId47"/>
    <p:sldId id="1084" r:id="rId48"/>
    <p:sldId id="1085" r:id="rId49"/>
    <p:sldId id="1105" r:id="rId50"/>
    <p:sldId id="1121" r:id="rId51"/>
    <p:sldId id="1136" r:id="rId52"/>
    <p:sldId id="1137" r:id="rId53"/>
    <p:sldId id="1126" r:id="rId54"/>
    <p:sldId id="1107" r:id="rId55"/>
    <p:sldId id="1127" r:id="rId56"/>
    <p:sldId id="1129" r:id="rId57"/>
    <p:sldId id="1123" r:id="rId58"/>
    <p:sldId id="1124" r:id="rId59"/>
    <p:sldId id="1128" r:id="rId60"/>
    <p:sldId id="1110" r:id="rId61"/>
    <p:sldId id="926" r:id="rId62"/>
    <p:sldId id="1047" r:id="rId63"/>
    <p:sldId id="1053" r:id="rId64"/>
    <p:sldId id="1055" r:id="rId65"/>
    <p:sldId id="1056" r:id="rId66"/>
    <p:sldId id="1057" r:id="rId67"/>
    <p:sldId id="1058" r:id="rId68"/>
    <p:sldId id="1074" r:id="rId69"/>
    <p:sldId id="1016" r:id="rId70"/>
    <p:sldId id="928" r:id="rId71"/>
    <p:sldId id="929" r:id="rId72"/>
    <p:sldId id="968" r:id="rId73"/>
    <p:sldId id="986" r:id="rId74"/>
    <p:sldId id="987" r:id="rId75"/>
    <p:sldId id="938" r:id="rId76"/>
    <p:sldId id="989" r:id="rId77"/>
    <p:sldId id="990" r:id="rId78"/>
    <p:sldId id="943" r:id="rId79"/>
    <p:sldId id="945" r:id="rId80"/>
    <p:sldId id="946" r:id="rId81"/>
    <p:sldId id="1042" r:id="rId82"/>
    <p:sldId id="971" r:id="rId83"/>
    <p:sldId id="996" r:id="rId84"/>
    <p:sldId id="1032" r:id="rId85"/>
    <p:sldId id="995" r:id="rId86"/>
    <p:sldId id="1043" r:id="rId87"/>
    <p:sldId id="972" r:id="rId88"/>
    <p:sldId id="1001" r:id="rId89"/>
    <p:sldId id="976" r:id="rId90"/>
    <p:sldId id="1017" r:id="rId91"/>
    <p:sldId id="1061" r:id="rId92"/>
    <p:sldId id="1062" r:id="rId93"/>
    <p:sldId id="1063" r:id="rId94"/>
    <p:sldId id="1064" r:id="rId95"/>
    <p:sldId id="1065" r:id="rId96"/>
    <p:sldId id="1146" r:id="rId97"/>
    <p:sldId id="1018" r:id="rId98"/>
    <p:sldId id="1019" r:id="rId99"/>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FF0000"/>
    <a:srgbClr val="3333CC"/>
    <a:srgbClr val="0A6A0A"/>
    <a:srgbClr val="CC3300"/>
    <a:srgbClr val="0066CC"/>
    <a:srgbClr val="009242"/>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21" autoAdjust="0"/>
    <p:restoredTop sz="87163" autoAdjust="0"/>
  </p:normalViewPr>
  <p:slideViewPr>
    <p:cSldViewPr snapToGrid="0">
      <p:cViewPr varScale="1">
        <p:scale>
          <a:sx n="87" d="100"/>
          <a:sy n="87" d="100"/>
        </p:scale>
        <p:origin x="1080" y="96"/>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17416"/>
    </p:cViewPr>
  </p:sorterViewPr>
  <p:notesViewPr>
    <p:cSldViewPr snapToGrid="0">
      <p:cViewPr varScale="1">
        <p:scale>
          <a:sx n="68" d="100"/>
          <a:sy n="68" d="100"/>
        </p:scale>
        <p:origin x="-3288" y="-108"/>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E916256D-99FE-473E-85A6-AB14703043CE}"/>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宋体" pitchFamily="2" charset="-122"/>
              </a:defRPr>
            </a:lvl1pPr>
          </a:lstStyle>
          <a:p>
            <a:pPr>
              <a:defRPr/>
            </a:pPr>
            <a:endParaRPr lang="en-US" altLang="zh-CN"/>
          </a:p>
        </p:txBody>
      </p:sp>
      <p:sp>
        <p:nvSpPr>
          <p:cNvPr id="37891" name="Rectangle 3">
            <a:extLst>
              <a:ext uri="{FF2B5EF4-FFF2-40B4-BE49-F238E27FC236}">
                <a16:creationId xmlns:a16="http://schemas.microsoft.com/office/drawing/2014/main" id="{81ABE84C-59FF-4111-855D-9FC070D82AC8}"/>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宋体" pitchFamily="2" charset="-122"/>
              </a:defRPr>
            </a:lvl1pPr>
          </a:lstStyle>
          <a:p>
            <a:pPr>
              <a:defRPr/>
            </a:pPr>
            <a:endParaRPr lang="en-US" altLang="zh-CN"/>
          </a:p>
        </p:txBody>
      </p:sp>
      <p:sp>
        <p:nvSpPr>
          <p:cNvPr id="2052" name="Rectangle 4">
            <a:extLst>
              <a:ext uri="{FF2B5EF4-FFF2-40B4-BE49-F238E27FC236}">
                <a16:creationId xmlns:a16="http://schemas.microsoft.com/office/drawing/2014/main" id="{8A858792-0A00-42D5-BE58-085E3B0249FD}"/>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3" name="Rectangle 5">
            <a:extLst>
              <a:ext uri="{FF2B5EF4-FFF2-40B4-BE49-F238E27FC236}">
                <a16:creationId xmlns:a16="http://schemas.microsoft.com/office/drawing/2014/main" id="{F483C090-A66C-48F5-8EB7-F9452B0A1B95}"/>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7894" name="Rectangle 6">
            <a:extLst>
              <a:ext uri="{FF2B5EF4-FFF2-40B4-BE49-F238E27FC236}">
                <a16:creationId xmlns:a16="http://schemas.microsoft.com/office/drawing/2014/main" id="{BF86E533-D01E-44C1-8108-F0547B0BDFA2}"/>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宋体" pitchFamily="2" charset="-122"/>
              </a:defRPr>
            </a:lvl1pPr>
          </a:lstStyle>
          <a:p>
            <a:pPr>
              <a:defRPr/>
            </a:pPr>
            <a:endParaRPr lang="en-US" altLang="zh-CN"/>
          </a:p>
        </p:txBody>
      </p:sp>
      <p:sp>
        <p:nvSpPr>
          <p:cNvPr id="37895" name="Rectangle 7">
            <a:extLst>
              <a:ext uri="{FF2B5EF4-FFF2-40B4-BE49-F238E27FC236}">
                <a16:creationId xmlns:a16="http://schemas.microsoft.com/office/drawing/2014/main" id="{E47B07C0-B1CD-40F7-A9E0-18C031040759}"/>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B63C18A6-CA8B-4BC2-8778-738EC80E1C09}"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预处理：头文件的包含；宏定义的扩展；条件编译的选择</a:t>
            </a:r>
          </a:p>
        </p:txBody>
      </p:sp>
      <p:sp>
        <p:nvSpPr>
          <p:cNvPr id="4" name="灯片编号占位符 3"/>
          <p:cNvSpPr>
            <a:spLocks noGrp="1"/>
          </p:cNvSpPr>
          <p:nvPr>
            <p:ph type="sldNum" sz="quarter" idx="5"/>
          </p:nvPr>
        </p:nvSpPr>
        <p:spPr/>
        <p:txBody>
          <a:bodyPr/>
          <a:lstStyle/>
          <a:p>
            <a:fld id="{B63C18A6-CA8B-4BC2-8778-738EC80E1C09}" type="slidenum">
              <a:rPr lang="en-US" altLang="zh-CN" smtClean="0"/>
              <a:pPr/>
              <a:t>4</a:t>
            </a:fld>
            <a:endParaRPr lang="en-US" altLang="zh-CN"/>
          </a:p>
        </p:txBody>
      </p:sp>
    </p:spTree>
    <p:extLst>
      <p:ext uri="{BB962C8B-B14F-4D97-AF65-F5344CB8AC3E}">
        <p14:creationId xmlns:p14="http://schemas.microsoft.com/office/powerpoint/2010/main" val="25180460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b="1" dirty="0">
                <a:solidFill>
                  <a:srgbClr val="0000CC"/>
                </a:solidFill>
                <a:latin typeface="微软雅黑" panose="020B0503020204020204" pitchFamily="34" charset="-122"/>
                <a:ea typeface="微软雅黑" panose="020B0503020204020204" pitchFamily="34" charset="-122"/>
              </a:rPr>
              <a:t>生成  </a:t>
            </a:r>
            <a:r>
              <a:rPr lang="en-US" altLang="zh-CN" sz="1200" b="1" dirty="0">
                <a:solidFill>
                  <a:srgbClr val="0000CC"/>
                </a:solidFill>
                <a:latin typeface="微软雅黑" panose="020B0503020204020204" pitchFamily="34" charset="-122"/>
                <a:ea typeface="微软雅黑" panose="020B0503020204020204" pitchFamily="34" charset="-122"/>
              </a:rPr>
              <a:t>.</a:t>
            </a:r>
            <a:r>
              <a:rPr lang="en-US" altLang="zh-CN" sz="1200" b="1" dirty="0" err="1">
                <a:solidFill>
                  <a:srgbClr val="0000CC"/>
                </a:solidFill>
                <a:latin typeface="微软雅黑" panose="020B0503020204020204" pitchFamily="34" charset="-122"/>
                <a:ea typeface="微软雅黑" panose="020B0503020204020204" pitchFamily="34" charset="-122"/>
              </a:rPr>
              <a:t>i</a:t>
            </a:r>
            <a:r>
              <a:rPr lang="en-US" altLang="zh-CN" sz="1200" b="1" dirty="0">
                <a:solidFill>
                  <a:srgbClr val="0000CC"/>
                </a:solidFill>
                <a:latin typeface="微软雅黑" panose="020B0503020204020204" pitchFamily="34" charset="-122"/>
                <a:ea typeface="微软雅黑" panose="020B0503020204020204" pitchFamily="34" charset="-122"/>
              </a:rPr>
              <a:t>  </a:t>
            </a:r>
            <a:r>
              <a:rPr lang="zh-CN" altLang="en-US" sz="1200" b="1" dirty="0">
                <a:solidFill>
                  <a:srgbClr val="0000CC"/>
                </a:solidFill>
                <a:latin typeface="微软雅黑" panose="020B0503020204020204" pitchFamily="34" charset="-122"/>
                <a:ea typeface="微软雅黑" panose="020B0503020204020204" pitchFamily="34" charset="-122"/>
              </a:rPr>
              <a:t>文件。右键单击 项目名称，在弹出的菜单上，单击“属性”</a:t>
            </a:r>
            <a:endParaRPr lang="en-US" altLang="zh-CN" sz="1200" b="1" dirty="0">
              <a:solidFill>
                <a:srgbClr val="0000CC"/>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09625686-584A-41D4-8341-97710F295F2A}" type="slidenum">
              <a:rPr lang="en-US" altLang="zh-CN" smtClean="0"/>
              <a:pPr/>
              <a:t>13</a:t>
            </a:fld>
            <a:endParaRPr lang="en-US" altLang="zh-CN"/>
          </a:p>
        </p:txBody>
      </p:sp>
    </p:spTree>
    <p:extLst>
      <p:ext uri="{BB962C8B-B14F-4D97-AF65-F5344CB8AC3E}">
        <p14:creationId xmlns:p14="http://schemas.microsoft.com/office/powerpoint/2010/main" val="20178328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Gcc</a:t>
            </a:r>
            <a:r>
              <a:rPr lang="en-US" altLang="zh-CN" dirty="0"/>
              <a:t> </a:t>
            </a:r>
            <a:r>
              <a:rPr lang="zh-CN" altLang="en-US" dirty="0"/>
              <a:t>程序安装的目录  ： </a:t>
            </a:r>
            <a:r>
              <a:rPr lang="en-US" altLang="zh-CN" dirty="0"/>
              <a:t>/</a:t>
            </a:r>
            <a:r>
              <a:rPr lang="en-US" altLang="zh-CN" dirty="0" err="1"/>
              <a:t>usr</a:t>
            </a:r>
            <a:r>
              <a:rPr lang="en-US" altLang="zh-CN" dirty="0"/>
              <a:t>/lib/</a:t>
            </a:r>
            <a:r>
              <a:rPr lang="en-US" altLang="zh-CN" dirty="0" err="1"/>
              <a:t>gcc</a:t>
            </a:r>
            <a:r>
              <a:rPr lang="en-US" altLang="zh-CN" dirty="0"/>
              <a:t>/x86_64-linux-gnu/7.5.0#</a:t>
            </a:r>
            <a:endParaRPr lang="zh-CN" altLang="en-US" dirty="0"/>
          </a:p>
        </p:txBody>
      </p:sp>
      <p:sp>
        <p:nvSpPr>
          <p:cNvPr id="4" name="灯片编号占位符 3"/>
          <p:cNvSpPr>
            <a:spLocks noGrp="1"/>
          </p:cNvSpPr>
          <p:nvPr>
            <p:ph type="sldNum" sz="quarter" idx="5"/>
          </p:nvPr>
        </p:nvSpPr>
        <p:spPr/>
        <p:txBody>
          <a:bodyPr/>
          <a:lstStyle/>
          <a:p>
            <a:fld id="{09625686-584A-41D4-8341-97710F295F2A}" type="slidenum">
              <a:rPr lang="en-US" altLang="zh-CN" smtClean="0"/>
              <a:pPr/>
              <a:t>14</a:t>
            </a:fld>
            <a:endParaRPr lang="en-US" altLang="zh-CN"/>
          </a:p>
        </p:txBody>
      </p:sp>
    </p:spTree>
    <p:extLst>
      <p:ext uri="{BB962C8B-B14F-4D97-AF65-F5344CB8AC3E}">
        <p14:creationId xmlns:p14="http://schemas.microsoft.com/office/powerpoint/2010/main" val="29881430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CFI</a:t>
            </a:r>
            <a:r>
              <a:rPr lang="zh-CN" altLang="en-US" dirty="0"/>
              <a:t>：</a:t>
            </a:r>
            <a:r>
              <a:rPr lang="en-US" altLang="zh-CN" dirty="0"/>
              <a:t>call frame information </a:t>
            </a:r>
            <a:r>
              <a:rPr lang="zh-CN" altLang="en-US" dirty="0"/>
              <a:t>，汇编指示符，告诉汇编器生成相应的调试信息。</a:t>
            </a:r>
          </a:p>
        </p:txBody>
      </p:sp>
      <p:sp>
        <p:nvSpPr>
          <p:cNvPr id="4" name="灯片编号占位符 3"/>
          <p:cNvSpPr>
            <a:spLocks noGrp="1"/>
          </p:cNvSpPr>
          <p:nvPr>
            <p:ph type="sldNum" sz="quarter" idx="5"/>
          </p:nvPr>
        </p:nvSpPr>
        <p:spPr/>
        <p:txBody>
          <a:bodyPr/>
          <a:lstStyle/>
          <a:p>
            <a:fld id="{09625686-584A-41D4-8341-97710F295F2A}" type="slidenum">
              <a:rPr lang="en-US" altLang="zh-CN" smtClean="0"/>
              <a:pPr/>
              <a:t>15</a:t>
            </a:fld>
            <a:endParaRPr lang="en-US" altLang="zh-CN"/>
          </a:p>
        </p:txBody>
      </p:sp>
    </p:spTree>
    <p:extLst>
      <p:ext uri="{BB962C8B-B14F-4D97-AF65-F5344CB8AC3E}">
        <p14:creationId xmlns:p14="http://schemas.microsoft.com/office/powerpoint/2010/main" val="42567912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9625686-584A-41D4-8341-97710F295F2A}" type="slidenum">
              <a:rPr lang="en-US" altLang="zh-CN" smtClean="0"/>
              <a:pPr/>
              <a:t>16</a:t>
            </a:fld>
            <a:endParaRPr lang="en-US" altLang="zh-CN"/>
          </a:p>
        </p:txBody>
      </p:sp>
    </p:spTree>
    <p:extLst>
      <p:ext uri="{BB962C8B-B14F-4D97-AF65-F5344CB8AC3E}">
        <p14:creationId xmlns:p14="http://schemas.microsoft.com/office/powerpoint/2010/main" val="21276647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9625686-584A-41D4-8341-97710F295F2A}" type="slidenum">
              <a:rPr lang="en-US" altLang="zh-CN" smtClean="0"/>
              <a:pPr/>
              <a:t>17</a:t>
            </a:fld>
            <a:endParaRPr lang="en-US" altLang="zh-CN"/>
          </a:p>
        </p:txBody>
      </p:sp>
    </p:spTree>
    <p:extLst>
      <p:ext uri="{BB962C8B-B14F-4D97-AF65-F5344CB8AC3E}">
        <p14:creationId xmlns:p14="http://schemas.microsoft.com/office/powerpoint/2010/main" val="4371896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Gcc</a:t>
            </a:r>
            <a:r>
              <a:rPr lang="en-US" altLang="zh-CN" dirty="0"/>
              <a:t> </a:t>
            </a:r>
            <a:r>
              <a:rPr lang="zh-CN" altLang="en-US" dirty="0"/>
              <a:t>程序安装的目录  ： </a:t>
            </a:r>
            <a:r>
              <a:rPr lang="en-US" altLang="zh-CN" dirty="0"/>
              <a:t>/</a:t>
            </a:r>
            <a:r>
              <a:rPr lang="en-US" altLang="zh-CN" dirty="0" err="1"/>
              <a:t>usr</a:t>
            </a:r>
            <a:r>
              <a:rPr lang="en-US" altLang="zh-CN" dirty="0"/>
              <a:t>/lib/</a:t>
            </a:r>
            <a:r>
              <a:rPr lang="en-US" altLang="zh-CN" dirty="0" err="1"/>
              <a:t>gcc</a:t>
            </a:r>
            <a:r>
              <a:rPr lang="en-US" altLang="zh-CN" dirty="0"/>
              <a:t>/x86_64-linux-gnu/7.5.0#</a:t>
            </a:r>
            <a:endParaRPr lang="zh-CN" altLang="en-US" dirty="0"/>
          </a:p>
        </p:txBody>
      </p:sp>
      <p:sp>
        <p:nvSpPr>
          <p:cNvPr id="4" name="灯片编号占位符 3"/>
          <p:cNvSpPr>
            <a:spLocks noGrp="1"/>
          </p:cNvSpPr>
          <p:nvPr>
            <p:ph type="sldNum" sz="quarter" idx="5"/>
          </p:nvPr>
        </p:nvSpPr>
        <p:spPr/>
        <p:txBody>
          <a:bodyPr/>
          <a:lstStyle/>
          <a:p>
            <a:fld id="{09625686-584A-41D4-8341-97710F295F2A}" type="slidenum">
              <a:rPr lang="en-US" altLang="zh-CN" smtClean="0"/>
              <a:pPr/>
              <a:t>18</a:t>
            </a:fld>
            <a:endParaRPr lang="en-US" altLang="zh-CN"/>
          </a:p>
        </p:txBody>
      </p:sp>
    </p:spTree>
    <p:extLst>
      <p:ext uri="{BB962C8B-B14F-4D97-AF65-F5344CB8AC3E}">
        <p14:creationId xmlns:p14="http://schemas.microsoft.com/office/powerpoint/2010/main" val="11075128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用  </a:t>
            </a:r>
            <a:r>
              <a:rPr lang="en-US" altLang="zh-CN" dirty="0" err="1"/>
              <a:t>objdump</a:t>
            </a:r>
            <a:r>
              <a:rPr lang="en-US" altLang="zh-CN" dirty="0"/>
              <a:t> –-help  </a:t>
            </a:r>
            <a:r>
              <a:rPr lang="zh-CN" altLang="en-US" dirty="0"/>
              <a:t>可显示帮助      </a:t>
            </a:r>
            <a:r>
              <a:rPr lang="en-US" altLang="zh-CN" dirty="0"/>
              <a:t>man  </a:t>
            </a:r>
            <a:r>
              <a:rPr lang="en-US" altLang="zh-CN" dirty="0" err="1"/>
              <a:t>objdump</a:t>
            </a:r>
            <a:r>
              <a:rPr lang="en-US" altLang="zh-CN" dirty="0"/>
              <a:t>  </a:t>
            </a:r>
            <a:r>
              <a:rPr lang="zh-CN" altLang="en-US" dirty="0"/>
              <a:t>也可显示帮助</a:t>
            </a:r>
            <a:endParaRPr lang="en-US" altLang="zh-CN" dirty="0"/>
          </a:p>
          <a:p>
            <a:r>
              <a:rPr lang="en-US" altLang="zh-CN" dirty="0"/>
              <a:t>AT&amp;T </a:t>
            </a:r>
            <a:r>
              <a:rPr lang="zh-CN" altLang="en-US" dirty="0"/>
              <a:t>： 美国电话电报公司 </a:t>
            </a:r>
            <a:r>
              <a:rPr lang="en-US" altLang="zh-CN" dirty="0"/>
              <a:t>American Telephone and Telegraph Company</a:t>
            </a:r>
            <a:r>
              <a:rPr lang="zh-CN" altLang="en-US" dirty="0"/>
              <a:t> ， 成立于 </a:t>
            </a:r>
            <a:r>
              <a:rPr lang="en-US" altLang="zh-CN" dirty="0"/>
              <a:t>1885</a:t>
            </a:r>
            <a:r>
              <a:rPr lang="zh-CN" altLang="en-US" dirty="0"/>
              <a:t>年。原为 贝尔公司的子公司 ，追溯到 </a:t>
            </a:r>
            <a:r>
              <a:rPr lang="en-US" altLang="zh-CN" dirty="0"/>
              <a:t>1976</a:t>
            </a:r>
            <a:r>
              <a:rPr lang="zh-CN" altLang="en-US" dirty="0"/>
              <a:t>年  贝尔发明电话</a:t>
            </a:r>
          </a:p>
        </p:txBody>
      </p:sp>
      <p:sp>
        <p:nvSpPr>
          <p:cNvPr id="4" name="灯片编号占位符 3"/>
          <p:cNvSpPr>
            <a:spLocks noGrp="1"/>
          </p:cNvSpPr>
          <p:nvPr>
            <p:ph type="sldNum" sz="quarter" idx="5"/>
          </p:nvPr>
        </p:nvSpPr>
        <p:spPr/>
        <p:txBody>
          <a:bodyPr/>
          <a:lstStyle/>
          <a:p>
            <a:fld id="{09625686-584A-41D4-8341-97710F295F2A}" type="slidenum">
              <a:rPr lang="en-US" altLang="zh-CN" smtClean="0"/>
              <a:pPr/>
              <a:t>19</a:t>
            </a:fld>
            <a:endParaRPr lang="en-US" altLang="zh-CN"/>
          </a:p>
        </p:txBody>
      </p:sp>
    </p:spTree>
    <p:extLst>
      <p:ext uri="{BB962C8B-B14F-4D97-AF65-F5344CB8AC3E}">
        <p14:creationId xmlns:p14="http://schemas.microsoft.com/office/powerpoint/2010/main" val="6468750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Gcc</a:t>
            </a:r>
            <a:r>
              <a:rPr lang="en-US" altLang="zh-CN" dirty="0"/>
              <a:t> </a:t>
            </a:r>
            <a:r>
              <a:rPr lang="zh-CN" altLang="en-US" dirty="0"/>
              <a:t>程序安装的目录  ： </a:t>
            </a:r>
            <a:r>
              <a:rPr lang="en-US" altLang="zh-CN" dirty="0"/>
              <a:t>/</a:t>
            </a:r>
            <a:r>
              <a:rPr lang="en-US" altLang="zh-CN" dirty="0" err="1"/>
              <a:t>usr</a:t>
            </a:r>
            <a:r>
              <a:rPr lang="en-US" altLang="zh-CN" dirty="0"/>
              <a:t>/lib/</a:t>
            </a:r>
            <a:r>
              <a:rPr lang="en-US" altLang="zh-CN" dirty="0" err="1"/>
              <a:t>gcc</a:t>
            </a:r>
            <a:r>
              <a:rPr lang="en-US" altLang="zh-CN" dirty="0"/>
              <a:t>/x86_64-linux-gnu/7.5.0#</a:t>
            </a:r>
            <a:endParaRPr lang="zh-CN" altLang="en-US" dirty="0"/>
          </a:p>
        </p:txBody>
      </p:sp>
      <p:sp>
        <p:nvSpPr>
          <p:cNvPr id="4" name="灯片编号占位符 3"/>
          <p:cNvSpPr>
            <a:spLocks noGrp="1"/>
          </p:cNvSpPr>
          <p:nvPr>
            <p:ph type="sldNum" sz="quarter" idx="5"/>
          </p:nvPr>
        </p:nvSpPr>
        <p:spPr/>
        <p:txBody>
          <a:bodyPr/>
          <a:lstStyle/>
          <a:p>
            <a:fld id="{09625686-584A-41D4-8341-97710F295F2A}" type="slidenum">
              <a:rPr lang="en-US" altLang="zh-CN" smtClean="0"/>
              <a:pPr/>
              <a:t>20</a:t>
            </a:fld>
            <a:endParaRPr lang="en-US" altLang="zh-CN"/>
          </a:p>
        </p:txBody>
      </p:sp>
    </p:spTree>
    <p:extLst>
      <p:ext uri="{BB962C8B-B14F-4D97-AF65-F5344CB8AC3E}">
        <p14:creationId xmlns:p14="http://schemas.microsoft.com/office/powerpoint/2010/main" val="42187721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63C18A6-CA8B-4BC2-8778-738EC80E1C09}" type="slidenum">
              <a:rPr lang="en-US" altLang="zh-CN" smtClean="0"/>
              <a:pPr/>
              <a:t>21</a:t>
            </a:fld>
            <a:endParaRPr lang="en-US" altLang="zh-CN"/>
          </a:p>
        </p:txBody>
      </p:sp>
    </p:spTree>
    <p:extLst>
      <p:ext uri="{BB962C8B-B14F-4D97-AF65-F5344CB8AC3E}">
        <p14:creationId xmlns:p14="http://schemas.microsoft.com/office/powerpoint/2010/main" val="17137077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1" indent="0">
              <a:lnSpc>
                <a:spcPct val="125000"/>
              </a:lnSpc>
              <a:spcBef>
                <a:spcPts val="0"/>
              </a:spcBef>
              <a:buNone/>
            </a:pPr>
            <a:r>
              <a:rPr lang="zh-CN" altLang="en-US" sz="1200" dirty="0">
                <a:solidFill>
                  <a:srgbClr val="FF0000"/>
                </a:solidFill>
                <a:latin typeface="宋体" panose="02010600030101010101" pitchFamily="2" charset="-122"/>
              </a:rPr>
              <a:t>不论函数放在执行文件（或者内存）何处， 参数、非静态的局部变量、标号都是可以确定表达方式的！</a:t>
            </a:r>
            <a:endParaRPr lang="en-US" altLang="zh-CN" sz="1200" dirty="0">
              <a:solidFill>
                <a:srgbClr val="FF0000"/>
              </a:solidFill>
              <a:latin typeface="宋体" panose="02010600030101010101" pitchFamily="2" charset="-122"/>
            </a:endParaRPr>
          </a:p>
          <a:p>
            <a:pPr marL="0" lvl="1" indent="0">
              <a:lnSpc>
                <a:spcPct val="125000"/>
              </a:lnSpc>
              <a:spcBef>
                <a:spcPts val="0"/>
              </a:spcBef>
              <a:buNone/>
            </a:pPr>
            <a:r>
              <a:rPr lang="en-US" altLang="zh-CN" sz="1200" dirty="0">
                <a:solidFill>
                  <a:srgbClr val="FF0000"/>
                </a:solidFill>
                <a:latin typeface="宋体" panose="02010600030101010101" pitchFamily="2" charset="-122"/>
              </a:rPr>
              <a:t> </a:t>
            </a:r>
            <a:r>
              <a:rPr lang="en-US" altLang="zh-CN" sz="1200" dirty="0">
                <a:latin typeface="+mn-lt"/>
                <a:ea typeface="微软雅黑" panose="020B0503020204020204" pitchFamily="34" charset="-122"/>
              </a:rPr>
              <a:t>static void f(); </a:t>
            </a:r>
            <a:r>
              <a:rPr lang="zh-CN" altLang="en-US" sz="1200" dirty="0">
                <a:latin typeface="+mn-lt"/>
                <a:ea typeface="微软雅黑" panose="020B0503020204020204" pitchFamily="34" charset="-122"/>
              </a:rPr>
              <a:t>只能在本文件使用静态函数</a:t>
            </a:r>
            <a:endParaRPr lang="en-US" altLang="zh-CN" sz="1200" dirty="0">
              <a:solidFill>
                <a:srgbClr val="FF0000"/>
              </a:solidFill>
              <a:latin typeface="宋体"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B63C18A6-CA8B-4BC2-8778-738EC80E1C09}" type="slidenum">
              <a:rPr lang="en-US" altLang="zh-CN" smtClean="0"/>
              <a:pPr/>
              <a:t>22</a:t>
            </a:fld>
            <a:endParaRPr lang="en-US" altLang="zh-CN"/>
          </a:p>
        </p:txBody>
      </p:sp>
    </p:spTree>
    <p:extLst>
      <p:ext uri="{BB962C8B-B14F-4D97-AF65-F5344CB8AC3E}">
        <p14:creationId xmlns:p14="http://schemas.microsoft.com/office/powerpoint/2010/main" val="2219628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9625686-584A-41D4-8341-97710F295F2A}" type="slidenum">
              <a:rPr lang="en-US" altLang="zh-CN" smtClean="0"/>
              <a:pPr/>
              <a:t>5</a:t>
            </a:fld>
            <a:endParaRPr lang="en-US" altLang="zh-CN"/>
          </a:p>
        </p:txBody>
      </p:sp>
    </p:spTree>
    <p:extLst>
      <p:ext uri="{BB962C8B-B14F-4D97-AF65-F5344CB8AC3E}">
        <p14:creationId xmlns:p14="http://schemas.microsoft.com/office/powerpoint/2010/main" val="21696829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63C18A6-CA8B-4BC2-8778-738EC80E1C09}" type="slidenum">
              <a:rPr lang="en-US" altLang="zh-CN" smtClean="0"/>
              <a:pPr/>
              <a:t>23</a:t>
            </a:fld>
            <a:endParaRPr lang="en-US" altLang="zh-CN"/>
          </a:p>
        </p:txBody>
      </p:sp>
    </p:spTree>
    <p:extLst>
      <p:ext uri="{BB962C8B-B14F-4D97-AF65-F5344CB8AC3E}">
        <p14:creationId xmlns:p14="http://schemas.microsoft.com/office/powerpoint/2010/main" val="21355152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63C18A6-CA8B-4BC2-8778-738EC80E1C09}" type="slidenum">
              <a:rPr lang="en-US" altLang="zh-CN" smtClean="0"/>
              <a:pPr/>
              <a:t>24</a:t>
            </a:fld>
            <a:endParaRPr lang="en-US" altLang="zh-CN"/>
          </a:p>
        </p:txBody>
      </p:sp>
    </p:spTree>
    <p:extLst>
      <p:ext uri="{BB962C8B-B14F-4D97-AF65-F5344CB8AC3E}">
        <p14:creationId xmlns:p14="http://schemas.microsoft.com/office/powerpoint/2010/main" val="13485056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04DEAFE5-4586-4D98-BE14-5C2A055EFAD2}"/>
              </a:ext>
            </a:extLst>
          </p:cNvPr>
          <p:cNvSpPr>
            <a:spLocks noGrp="1" noRot="1" noChangeAspect="1" noChangeArrowheads="1" noTextEdit="1"/>
          </p:cNvSpPr>
          <p:nvPr>
            <p:ph type="sldImg"/>
          </p:nvPr>
        </p:nvSpPr>
        <p:spPr>
          <a:xfrm>
            <a:off x="1152525" y="692150"/>
            <a:ext cx="4554538" cy="3416300"/>
          </a:xfrm>
          <a:ln/>
        </p:spPr>
      </p:sp>
      <p:sp>
        <p:nvSpPr>
          <p:cNvPr id="14339" name="Rectangle 3">
            <a:extLst>
              <a:ext uri="{FF2B5EF4-FFF2-40B4-BE49-F238E27FC236}">
                <a16:creationId xmlns:a16="http://schemas.microsoft.com/office/drawing/2014/main" id="{4A702D1E-845D-4B14-8877-337225BE27DE}"/>
              </a:ext>
            </a:extLst>
          </p:cNvPr>
          <p:cNvSpPr>
            <a:spLocks noGrp="1" noChangeArrowheads="1"/>
          </p:cNvSpPr>
          <p:nvPr>
            <p:ph type="body" idx="1"/>
          </p:nvPr>
        </p:nvSpPr>
        <p:spPr>
          <a:xfrm>
            <a:off x="930275" y="4360863"/>
            <a:ext cx="5008563" cy="4070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630" tIns="43315" rIns="86630" bIns="43315"/>
          <a:lstStyle/>
          <a:p>
            <a:endParaRPr lang="en-US" altLang="zh-CN">
              <a:latin typeface="Arial" panose="020B0604020202020204" pitchFamily="34" charset="0"/>
            </a:endParaRPr>
          </a:p>
        </p:txBody>
      </p:sp>
    </p:spTree>
    <p:extLst>
      <p:ext uri="{BB962C8B-B14F-4D97-AF65-F5344CB8AC3E}">
        <p14:creationId xmlns:p14="http://schemas.microsoft.com/office/powerpoint/2010/main" val="12674290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6CBEAD12-2495-4AEB-AE04-9AA57D304CC6}"/>
              </a:ext>
            </a:extLst>
          </p:cNvPr>
          <p:cNvSpPr>
            <a:spLocks noGrp="1" noRot="1" noChangeAspect="1" noChangeArrowheads="1" noTextEdit="1"/>
          </p:cNvSpPr>
          <p:nvPr>
            <p:ph type="sldImg"/>
          </p:nvPr>
        </p:nvSpPr>
        <p:spPr>
          <a:xfrm>
            <a:off x="1152525" y="692150"/>
            <a:ext cx="4554538" cy="3416300"/>
          </a:xfrm>
          <a:ln/>
        </p:spPr>
      </p:sp>
      <p:sp>
        <p:nvSpPr>
          <p:cNvPr id="10243" name="Rectangle 3">
            <a:extLst>
              <a:ext uri="{FF2B5EF4-FFF2-40B4-BE49-F238E27FC236}">
                <a16:creationId xmlns:a16="http://schemas.microsoft.com/office/drawing/2014/main" id="{610D86B4-E0F0-4292-A6D6-19E8096D4972}"/>
              </a:ext>
            </a:extLst>
          </p:cNvPr>
          <p:cNvSpPr>
            <a:spLocks noGrp="1" noChangeArrowheads="1"/>
          </p:cNvSpPr>
          <p:nvPr>
            <p:ph type="body" idx="1"/>
          </p:nvPr>
        </p:nvSpPr>
        <p:spPr>
          <a:xfrm>
            <a:off x="930275" y="4360863"/>
            <a:ext cx="5008563" cy="4070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630" tIns="43315" rIns="86630" bIns="43315"/>
          <a:lstStyle/>
          <a:p>
            <a:endParaRPr lang="en-US" altLang="zh-CN">
              <a:latin typeface="Arial" panose="020B0604020202020204" pitchFamily="34" charset="0"/>
            </a:endParaRPr>
          </a:p>
        </p:txBody>
      </p:sp>
    </p:spTree>
    <p:extLst>
      <p:ext uri="{BB962C8B-B14F-4D97-AF65-F5344CB8AC3E}">
        <p14:creationId xmlns:p14="http://schemas.microsoft.com/office/powerpoint/2010/main" val="20348647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6CBEAD12-2495-4AEB-AE04-9AA57D304CC6}"/>
              </a:ext>
            </a:extLst>
          </p:cNvPr>
          <p:cNvSpPr>
            <a:spLocks noGrp="1" noRot="1" noChangeAspect="1" noChangeArrowheads="1" noTextEdit="1"/>
          </p:cNvSpPr>
          <p:nvPr>
            <p:ph type="sldImg"/>
          </p:nvPr>
        </p:nvSpPr>
        <p:spPr>
          <a:xfrm>
            <a:off x="1152525" y="692150"/>
            <a:ext cx="4554538" cy="3416300"/>
          </a:xfrm>
          <a:ln/>
        </p:spPr>
      </p:sp>
      <p:sp>
        <p:nvSpPr>
          <p:cNvPr id="10243" name="Rectangle 3">
            <a:extLst>
              <a:ext uri="{FF2B5EF4-FFF2-40B4-BE49-F238E27FC236}">
                <a16:creationId xmlns:a16="http://schemas.microsoft.com/office/drawing/2014/main" id="{610D86B4-E0F0-4292-A6D6-19E8096D4972}"/>
              </a:ext>
            </a:extLst>
          </p:cNvPr>
          <p:cNvSpPr>
            <a:spLocks noGrp="1" noChangeArrowheads="1"/>
          </p:cNvSpPr>
          <p:nvPr>
            <p:ph type="body" idx="1"/>
          </p:nvPr>
        </p:nvSpPr>
        <p:spPr>
          <a:xfrm>
            <a:off x="930275" y="4360863"/>
            <a:ext cx="5008563" cy="4070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630" tIns="43315" rIns="86630" bIns="43315"/>
          <a:lstStyle/>
          <a:p>
            <a:endParaRPr lang="en-US" altLang="zh-CN">
              <a:latin typeface="Arial" panose="020B0604020202020204" pitchFamily="34" charset="0"/>
            </a:endParaRPr>
          </a:p>
        </p:txBody>
      </p:sp>
    </p:spTree>
    <p:extLst>
      <p:ext uri="{BB962C8B-B14F-4D97-AF65-F5344CB8AC3E}">
        <p14:creationId xmlns:p14="http://schemas.microsoft.com/office/powerpoint/2010/main" val="5384718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6CBEAD12-2495-4AEB-AE04-9AA57D304CC6}"/>
              </a:ext>
            </a:extLst>
          </p:cNvPr>
          <p:cNvSpPr>
            <a:spLocks noGrp="1" noRot="1" noChangeAspect="1" noChangeArrowheads="1" noTextEdit="1"/>
          </p:cNvSpPr>
          <p:nvPr>
            <p:ph type="sldImg"/>
          </p:nvPr>
        </p:nvSpPr>
        <p:spPr>
          <a:xfrm>
            <a:off x="1152525" y="692150"/>
            <a:ext cx="4554538" cy="3416300"/>
          </a:xfrm>
          <a:ln/>
        </p:spPr>
      </p:sp>
      <p:sp>
        <p:nvSpPr>
          <p:cNvPr id="10243" name="Rectangle 3">
            <a:extLst>
              <a:ext uri="{FF2B5EF4-FFF2-40B4-BE49-F238E27FC236}">
                <a16:creationId xmlns:a16="http://schemas.microsoft.com/office/drawing/2014/main" id="{610D86B4-E0F0-4292-A6D6-19E8096D4972}"/>
              </a:ext>
            </a:extLst>
          </p:cNvPr>
          <p:cNvSpPr>
            <a:spLocks noGrp="1" noChangeArrowheads="1"/>
          </p:cNvSpPr>
          <p:nvPr>
            <p:ph type="body" idx="1"/>
          </p:nvPr>
        </p:nvSpPr>
        <p:spPr>
          <a:xfrm>
            <a:off x="930275" y="4360863"/>
            <a:ext cx="5008563" cy="4070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630" tIns="43315" rIns="86630" bIns="43315"/>
          <a:lstStyle/>
          <a:p>
            <a:r>
              <a:rPr lang="zh-CN" altLang="en-US" dirty="0">
                <a:latin typeface="Arial" panose="020B0604020202020204" pitchFamily="34" charset="0"/>
              </a:rPr>
              <a:t>注意：</a:t>
            </a:r>
            <a:r>
              <a:rPr lang="zh-CN" altLang="en-US" sz="1200" dirty="0">
                <a:solidFill>
                  <a:srgbClr val="0000FF"/>
                </a:solidFill>
                <a:latin typeface="微软雅黑" panose="020B0503020204020204" pitchFamily="34" charset="-122"/>
                <a:ea typeface="微软雅黑" panose="020B0503020204020204" pitchFamily="34" charset="-122"/>
              </a:rPr>
              <a:t>非标准库、第三方库所在的路径。</a:t>
            </a:r>
            <a:r>
              <a:rPr lang="en-US" altLang="zh-CN" sz="1200" dirty="0" err="1">
                <a:solidFill>
                  <a:srgbClr val="0000FF"/>
                </a:solidFill>
                <a:latin typeface="微软雅黑" panose="020B0503020204020204" pitchFamily="34" charset="-122"/>
                <a:ea typeface="微软雅黑" panose="020B0503020204020204" pitchFamily="34" charset="-122"/>
              </a:rPr>
              <a:t>Gcc</a:t>
            </a:r>
            <a:r>
              <a:rPr lang="en-US" altLang="zh-CN" sz="1200" dirty="0">
                <a:solidFill>
                  <a:srgbClr val="0000FF"/>
                </a:solidFill>
                <a:latin typeface="微软雅黑" panose="020B0503020204020204" pitchFamily="34" charset="-122"/>
                <a:ea typeface="微软雅黑" panose="020B0503020204020204" pitchFamily="34" charset="-122"/>
              </a:rPr>
              <a:t> –L </a:t>
            </a:r>
            <a:r>
              <a:rPr lang="zh-CN" altLang="en-US" sz="1200" dirty="0">
                <a:solidFill>
                  <a:srgbClr val="0000FF"/>
                </a:solidFill>
                <a:latin typeface="微软雅黑" panose="020B0503020204020204" pitchFamily="34" charset="-122"/>
                <a:ea typeface="微软雅黑" panose="020B0503020204020204" pitchFamily="34" charset="-122"/>
              </a:rPr>
              <a:t>可指定库所在的目录；或者 设置环境变量 </a:t>
            </a:r>
            <a:r>
              <a:rPr lang="en-US" altLang="zh-CN" sz="1200" dirty="0">
                <a:solidFill>
                  <a:srgbClr val="0000FF"/>
                </a:solidFill>
                <a:latin typeface="微软雅黑" panose="020B0503020204020204" pitchFamily="34" charset="-122"/>
                <a:ea typeface="微软雅黑" panose="020B0503020204020204" pitchFamily="34" charset="-122"/>
              </a:rPr>
              <a:t>PATH</a:t>
            </a:r>
            <a:endParaRPr lang="en-US" altLang="zh-CN" dirty="0">
              <a:latin typeface="Arial" panose="020B0604020202020204" pitchFamily="34" charset="0"/>
            </a:endParaRPr>
          </a:p>
        </p:txBody>
      </p:sp>
    </p:spTree>
    <p:extLst>
      <p:ext uri="{BB962C8B-B14F-4D97-AF65-F5344CB8AC3E}">
        <p14:creationId xmlns:p14="http://schemas.microsoft.com/office/powerpoint/2010/main" val="36664401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6CBEAD12-2495-4AEB-AE04-9AA57D304CC6}"/>
              </a:ext>
            </a:extLst>
          </p:cNvPr>
          <p:cNvSpPr>
            <a:spLocks noGrp="1" noRot="1" noChangeAspect="1" noChangeArrowheads="1" noTextEdit="1"/>
          </p:cNvSpPr>
          <p:nvPr>
            <p:ph type="sldImg"/>
          </p:nvPr>
        </p:nvSpPr>
        <p:spPr>
          <a:xfrm>
            <a:off x="1152525" y="692150"/>
            <a:ext cx="4554538" cy="3416300"/>
          </a:xfrm>
          <a:ln/>
        </p:spPr>
      </p:sp>
      <p:sp>
        <p:nvSpPr>
          <p:cNvPr id="10243" name="Rectangle 3">
            <a:extLst>
              <a:ext uri="{FF2B5EF4-FFF2-40B4-BE49-F238E27FC236}">
                <a16:creationId xmlns:a16="http://schemas.microsoft.com/office/drawing/2014/main" id="{610D86B4-E0F0-4292-A6D6-19E8096D4972}"/>
              </a:ext>
            </a:extLst>
          </p:cNvPr>
          <p:cNvSpPr>
            <a:spLocks noGrp="1" noChangeArrowheads="1"/>
          </p:cNvSpPr>
          <p:nvPr>
            <p:ph type="body" idx="1"/>
          </p:nvPr>
        </p:nvSpPr>
        <p:spPr>
          <a:xfrm>
            <a:off x="930275" y="4360863"/>
            <a:ext cx="5008563" cy="4070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630" tIns="43315" rIns="86630" bIns="43315"/>
          <a:lstStyle/>
          <a:p>
            <a:r>
              <a:rPr lang="zh-CN" altLang="en-US" b="0" i="0" dirty="0">
                <a:solidFill>
                  <a:srgbClr val="4D4D4D"/>
                </a:solidFill>
                <a:effectLst/>
                <a:latin typeface="-apple-system"/>
              </a:rPr>
              <a:t>链接器在处理目标文件时，须要对目标文件中某些部位进行重定位，即代码段和数据段中那些对绝对地址的引用的位置。</a:t>
            </a:r>
            <a:endParaRPr lang="en-US" altLang="zh-CN" dirty="0">
              <a:latin typeface="Arial" panose="020B0604020202020204" pitchFamily="34" charset="0"/>
            </a:endParaRPr>
          </a:p>
        </p:txBody>
      </p:sp>
    </p:spTree>
    <p:extLst>
      <p:ext uri="{BB962C8B-B14F-4D97-AF65-F5344CB8AC3E}">
        <p14:creationId xmlns:p14="http://schemas.microsoft.com/office/powerpoint/2010/main" val="38676319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63C18A6-CA8B-4BC2-8778-738EC80E1C09}" type="slidenum">
              <a:rPr lang="en-US" altLang="zh-CN" smtClean="0"/>
              <a:pPr/>
              <a:t>30</a:t>
            </a:fld>
            <a:endParaRPr lang="en-US" altLang="zh-CN"/>
          </a:p>
        </p:txBody>
      </p:sp>
    </p:spTree>
    <p:extLst>
      <p:ext uri="{BB962C8B-B14F-4D97-AF65-F5344CB8AC3E}">
        <p14:creationId xmlns:p14="http://schemas.microsoft.com/office/powerpoint/2010/main" val="22149649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CA5477BB-968D-484D-B573-C357702E94FF}"/>
              </a:ext>
            </a:extLst>
          </p:cNvPr>
          <p:cNvSpPr>
            <a:spLocks noGrp="1" noRot="1" noChangeAspect="1" noChangeArrowheads="1" noTextEdit="1"/>
          </p:cNvSpPr>
          <p:nvPr>
            <p:ph type="sldImg"/>
          </p:nvPr>
        </p:nvSpPr>
        <p:spPr>
          <a:xfrm>
            <a:off x="1152525" y="692150"/>
            <a:ext cx="4554538" cy="3416300"/>
          </a:xfrm>
          <a:ln/>
        </p:spPr>
      </p:sp>
      <p:sp>
        <p:nvSpPr>
          <p:cNvPr id="24579" name="Rectangle 3">
            <a:extLst>
              <a:ext uri="{FF2B5EF4-FFF2-40B4-BE49-F238E27FC236}">
                <a16:creationId xmlns:a16="http://schemas.microsoft.com/office/drawing/2014/main" id="{8E891960-5654-40B7-8474-C38BD8F04957}"/>
              </a:ext>
            </a:extLst>
          </p:cNvPr>
          <p:cNvSpPr>
            <a:spLocks noGrp="1" noChangeArrowheads="1"/>
          </p:cNvSpPr>
          <p:nvPr>
            <p:ph type="body" idx="1"/>
          </p:nvPr>
        </p:nvSpPr>
        <p:spPr>
          <a:xfrm>
            <a:off x="930275" y="4360863"/>
            <a:ext cx="5008563" cy="4070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630" tIns="43315" rIns="86630" bIns="43315"/>
          <a:lstStyle/>
          <a:p>
            <a:endParaRPr lang="en-US" altLang="zh-CN">
              <a:latin typeface="Arial" panose="020B0604020202020204" pitchFamily="34" charset="0"/>
            </a:endParaRPr>
          </a:p>
        </p:txBody>
      </p:sp>
    </p:spTree>
    <p:extLst>
      <p:ext uri="{BB962C8B-B14F-4D97-AF65-F5344CB8AC3E}">
        <p14:creationId xmlns:p14="http://schemas.microsoft.com/office/powerpoint/2010/main" val="8589467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333333"/>
                </a:solidFill>
                <a:effectLst/>
                <a:latin typeface="Helvetica Neue"/>
              </a:rPr>
              <a:t>EXE</a:t>
            </a:r>
            <a:r>
              <a:rPr lang="zh-CN" altLang="en-US" b="0" i="0" dirty="0">
                <a:solidFill>
                  <a:srgbClr val="333333"/>
                </a:solidFill>
                <a:effectLst/>
                <a:latin typeface="Helvetica Neue"/>
              </a:rPr>
              <a:t>、</a:t>
            </a:r>
            <a:r>
              <a:rPr lang="en-US" altLang="zh-CN" b="0" i="0" dirty="0">
                <a:solidFill>
                  <a:srgbClr val="333333"/>
                </a:solidFill>
                <a:effectLst/>
                <a:latin typeface="Helvetica Neue"/>
              </a:rPr>
              <a:t>DLL</a:t>
            </a:r>
            <a:r>
              <a:rPr lang="zh-CN" altLang="en-US" b="0" i="0" dirty="0">
                <a:solidFill>
                  <a:srgbClr val="333333"/>
                </a:solidFill>
                <a:effectLst/>
                <a:latin typeface="Helvetica Neue"/>
              </a:rPr>
              <a:t>、</a:t>
            </a:r>
            <a:r>
              <a:rPr lang="en-US" altLang="zh-CN" b="0" i="0" dirty="0">
                <a:solidFill>
                  <a:srgbClr val="333333"/>
                </a:solidFill>
                <a:effectLst/>
                <a:latin typeface="Helvetica Neue"/>
              </a:rPr>
              <a:t>OCX</a:t>
            </a:r>
            <a:r>
              <a:rPr lang="zh-CN" altLang="en-US" b="0" i="0" dirty="0">
                <a:solidFill>
                  <a:srgbClr val="333333"/>
                </a:solidFill>
                <a:effectLst/>
                <a:latin typeface="Helvetica Neue"/>
              </a:rPr>
              <a:t>、</a:t>
            </a:r>
            <a:r>
              <a:rPr lang="en-US" altLang="zh-CN" b="0" i="0" dirty="0">
                <a:solidFill>
                  <a:srgbClr val="333333"/>
                </a:solidFill>
                <a:effectLst/>
                <a:latin typeface="Helvetica Neue"/>
              </a:rPr>
              <a:t>SYS</a:t>
            </a:r>
            <a:r>
              <a:rPr lang="zh-CN" altLang="en-US" b="0" i="0" dirty="0">
                <a:solidFill>
                  <a:srgbClr val="333333"/>
                </a:solidFill>
                <a:effectLst/>
                <a:latin typeface="Helvetica Neue"/>
              </a:rPr>
              <a:t>、</a:t>
            </a:r>
            <a:r>
              <a:rPr lang="en-US" altLang="zh-CN" b="0" i="0" dirty="0">
                <a:solidFill>
                  <a:srgbClr val="333333"/>
                </a:solidFill>
                <a:effectLst/>
                <a:latin typeface="Helvetica Neue"/>
              </a:rPr>
              <a:t>COM</a:t>
            </a:r>
            <a:r>
              <a:rPr lang="zh-CN" altLang="en-US" b="0" i="0" dirty="0">
                <a:solidFill>
                  <a:srgbClr val="333333"/>
                </a:solidFill>
                <a:effectLst/>
                <a:latin typeface="Helvetica Neue"/>
              </a:rPr>
              <a:t>都是</a:t>
            </a:r>
            <a:r>
              <a:rPr lang="en-US" altLang="zh-CN" b="0" i="0" dirty="0">
                <a:solidFill>
                  <a:srgbClr val="333333"/>
                </a:solidFill>
                <a:effectLst/>
                <a:latin typeface="Helvetica Neue"/>
              </a:rPr>
              <a:t>PE</a:t>
            </a:r>
            <a:r>
              <a:rPr lang="zh-CN" altLang="en-US" b="0" i="0" dirty="0">
                <a:solidFill>
                  <a:srgbClr val="333333"/>
                </a:solidFill>
                <a:effectLst/>
                <a:latin typeface="Helvetica Neue"/>
              </a:rPr>
              <a:t>文件</a:t>
            </a:r>
            <a:endParaRPr lang="zh-CN" altLang="en-US" dirty="0"/>
          </a:p>
        </p:txBody>
      </p:sp>
      <p:sp>
        <p:nvSpPr>
          <p:cNvPr id="4" name="灯片编号占位符 3"/>
          <p:cNvSpPr>
            <a:spLocks noGrp="1"/>
          </p:cNvSpPr>
          <p:nvPr>
            <p:ph type="sldNum" sz="quarter" idx="5"/>
          </p:nvPr>
        </p:nvSpPr>
        <p:spPr/>
        <p:txBody>
          <a:bodyPr/>
          <a:lstStyle/>
          <a:p>
            <a:fld id="{B63C18A6-CA8B-4BC2-8778-738EC80E1C09}" type="slidenum">
              <a:rPr lang="en-US" altLang="zh-CN" smtClean="0"/>
              <a:pPr/>
              <a:t>32</a:t>
            </a:fld>
            <a:endParaRPr lang="en-US" altLang="zh-CN"/>
          </a:p>
        </p:txBody>
      </p:sp>
    </p:spTree>
    <p:extLst>
      <p:ext uri="{BB962C8B-B14F-4D97-AF65-F5344CB8AC3E}">
        <p14:creationId xmlns:p14="http://schemas.microsoft.com/office/powerpoint/2010/main" val="1813895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9625686-584A-41D4-8341-97710F295F2A}" type="slidenum">
              <a:rPr lang="en-US" altLang="zh-CN" smtClean="0"/>
              <a:pPr/>
              <a:t>6</a:t>
            </a:fld>
            <a:endParaRPr lang="en-US" altLang="zh-CN"/>
          </a:p>
        </p:txBody>
      </p:sp>
    </p:spTree>
    <p:extLst>
      <p:ext uri="{BB962C8B-B14F-4D97-AF65-F5344CB8AC3E}">
        <p14:creationId xmlns:p14="http://schemas.microsoft.com/office/powerpoint/2010/main" val="7145530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2E0CBEC1-0853-4FD7-BBCA-38E444CC34B4}"/>
              </a:ext>
            </a:extLst>
          </p:cNvPr>
          <p:cNvSpPr>
            <a:spLocks noGrp="1" noRot="1" noChangeAspect="1" noChangeArrowheads="1" noTextEdit="1"/>
          </p:cNvSpPr>
          <p:nvPr>
            <p:ph type="sldImg"/>
          </p:nvPr>
        </p:nvSpPr>
        <p:spPr>
          <a:xfrm>
            <a:off x="1152525" y="692150"/>
            <a:ext cx="4554538" cy="3416300"/>
          </a:xfrm>
          <a:ln/>
        </p:spPr>
      </p:sp>
      <p:sp>
        <p:nvSpPr>
          <p:cNvPr id="27651" name="Rectangle 3">
            <a:extLst>
              <a:ext uri="{FF2B5EF4-FFF2-40B4-BE49-F238E27FC236}">
                <a16:creationId xmlns:a16="http://schemas.microsoft.com/office/drawing/2014/main" id="{857BB9DD-2377-4549-B0BA-4A3013FDF571}"/>
              </a:ext>
            </a:extLst>
          </p:cNvPr>
          <p:cNvSpPr>
            <a:spLocks noGrp="1" noChangeArrowheads="1"/>
          </p:cNvSpPr>
          <p:nvPr>
            <p:ph type="body" idx="1"/>
          </p:nvPr>
        </p:nvSpPr>
        <p:spPr>
          <a:xfrm>
            <a:off x="930275" y="4360863"/>
            <a:ext cx="5008563" cy="4070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630" tIns="43315" rIns="86630" bIns="43315"/>
          <a:lstStyle/>
          <a:p>
            <a:r>
              <a:rPr lang="zh-CN" altLang="en-US" dirty="0">
                <a:latin typeface="Arial" panose="020B0604020202020204" pitchFamily="34" charset="0"/>
              </a:rPr>
              <a:t>目标文件既可以用于程序的链接，也可以用于程序的执行。故有两种视图</a:t>
            </a:r>
            <a:endParaRPr lang="en-US" altLang="zh-CN" dirty="0">
              <a:latin typeface="Arial" panose="020B0604020202020204" pitchFamily="34" charset="0"/>
            </a:endParaRPr>
          </a:p>
        </p:txBody>
      </p:sp>
    </p:spTree>
    <p:extLst>
      <p:ext uri="{BB962C8B-B14F-4D97-AF65-F5344CB8AC3E}">
        <p14:creationId xmlns:p14="http://schemas.microsoft.com/office/powerpoint/2010/main" val="14215389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63C18A6-CA8B-4BC2-8778-738EC80E1C09}" type="slidenum">
              <a:rPr lang="en-US" altLang="zh-CN" smtClean="0"/>
              <a:pPr/>
              <a:t>34</a:t>
            </a:fld>
            <a:endParaRPr lang="en-US" altLang="zh-CN"/>
          </a:p>
        </p:txBody>
      </p:sp>
    </p:spTree>
    <p:extLst>
      <p:ext uri="{BB962C8B-B14F-4D97-AF65-F5344CB8AC3E}">
        <p14:creationId xmlns:p14="http://schemas.microsoft.com/office/powerpoint/2010/main" val="25621283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 </a:t>
            </a:r>
            <a:r>
              <a:rPr lang="zh-CN" altLang="en-US" dirty="0"/>
              <a:t>控制最左边的地址，使用的进制； </a:t>
            </a:r>
            <a:r>
              <a:rPr lang="en-US" altLang="zh-CN" dirty="0"/>
              <a:t>Ax </a:t>
            </a:r>
            <a:r>
              <a:rPr lang="zh-CN" altLang="en-US" dirty="0"/>
              <a:t>表示左边的地址是 </a:t>
            </a:r>
            <a:r>
              <a:rPr lang="en-US" altLang="zh-CN" dirty="0"/>
              <a:t>16</a:t>
            </a:r>
            <a:r>
              <a:rPr lang="zh-CN" altLang="en-US" dirty="0"/>
              <a:t>进制的。缺省是 </a:t>
            </a:r>
            <a:r>
              <a:rPr lang="en-US" altLang="zh-CN" dirty="0"/>
              <a:t>8</a:t>
            </a:r>
            <a:r>
              <a:rPr lang="zh-CN" altLang="en-US" dirty="0"/>
              <a:t>进制的。</a:t>
            </a:r>
          </a:p>
        </p:txBody>
      </p:sp>
      <p:sp>
        <p:nvSpPr>
          <p:cNvPr id="4" name="灯片编号占位符 3"/>
          <p:cNvSpPr>
            <a:spLocks noGrp="1"/>
          </p:cNvSpPr>
          <p:nvPr>
            <p:ph type="sldNum" sz="quarter" idx="5"/>
          </p:nvPr>
        </p:nvSpPr>
        <p:spPr/>
        <p:txBody>
          <a:bodyPr/>
          <a:lstStyle/>
          <a:p>
            <a:fld id="{B63C18A6-CA8B-4BC2-8778-738EC80E1C09}" type="slidenum">
              <a:rPr lang="en-US" altLang="zh-CN" smtClean="0"/>
              <a:pPr/>
              <a:t>36</a:t>
            </a:fld>
            <a:endParaRPr lang="en-US" altLang="zh-CN"/>
          </a:p>
        </p:txBody>
      </p:sp>
    </p:spTree>
    <p:extLst>
      <p:ext uri="{BB962C8B-B14F-4D97-AF65-F5344CB8AC3E}">
        <p14:creationId xmlns:p14="http://schemas.microsoft.com/office/powerpoint/2010/main" val="9815562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00000"/>
              </a:lnSpc>
              <a:spcBef>
                <a:spcPts val="600"/>
              </a:spcBef>
              <a:buFontTx/>
              <a:buNone/>
            </a:pPr>
            <a:r>
              <a:rPr lang="zh-CN" altLang="en-US" sz="1200" dirty="0">
                <a:latin typeface="宋体" panose="02010600030101010101" pitchFamily="2" charset="-122"/>
              </a:rPr>
              <a:t>节的名字</a:t>
            </a:r>
            <a:r>
              <a:rPr lang="en-US" altLang="zh-CN" sz="1200" dirty="0">
                <a:latin typeface="宋体" panose="02010600030101010101" pitchFamily="2" charset="-122"/>
              </a:rPr>
              <a:t>?  </a:t>
            </a:r>
            <a:r>
              <a:rPr lang="zh-CN" altLang="en-US" sz="1200" dirty="0">
                <a:latin typeface="宋体" panose="02010600030101010101" pitchFamily="2" charset="-122"/>
              </a:rPr>
              <a:t>节从文件的什么位置开始？ 节有多长？</a:t>
            </a:r>
            <a:endParaRPr lang="en-US" altLang="zh-CN" sz="1200" dirty="0">
              <a:latin typeface="宋体" panose="02010600030101010101" pitchFamily="2" charset="-122"/>
            </a:endParaRPr>
          </a:p>
          <a:p>
            <a:pPr>
              <a:lnSpc>
                <a:spcPct val="100000"/>
              </a:lnSpc>
              <a:spcBef>
                <a:spcPts val="600"/>
              </a:spcBef>
              <a:buFontTx/>
              <a:buNone/>
            </a:pPr>
            <a:r>
              <a:rPr lang="zh-CN" altLang="en-US" sz="1200" dirty="0">
                <a:latin typeface="宋体" panose="02010600030101010101" pitchFamily="2" charset="-122"/>
              </a:rPr>
              <a:t>节的类型？（代码或数据节 </a:t>
            </a:r>
            <a:r>
              <a:rPr lang="en-US" altLang="zh-CN" sz="1200" dirty="0">
                <a:latin typeface="宋体" panose="02010600030101010101" pitchFamily="2" charset="-122"/>
              </a:rPr>
              <a:t>1</a:t>
            </a:r>
            <a:r>
              <a:rPr lang="zh-CN" altLang="en-US" sz="1200" dirty="0">
                <a:latin typeface="宋体" panose="02010600030101010101" pitchFamily="2" charset="-122"/>
              </a:rPr>
              <a:t>，符号表 </a:t>
            </a:r>
            <a:r>
              <a:rPr lang="en-US" altLang="zh-CN" sz="1200" dirty="0">
                <a:latin typeface="宋体" panose="02010600030101010101" pitchFamily="2" charset="-122"/>
              </a:rPr>
              <a:t>2</a:t>
            </a:r>
            <a:r>
              <a:rPr lang="zh-CN" altLang="en-US" sz="1200" dirty="0">
                <a:latin typeface="宋体" panose="02010600030101010101" pitchFamily="2" charset="-122"/>
              </a:rPr>
              <a:t>，字符串表 </a:t>
            </a:r>
            <a:r>
              <a:rPr lang="en-US" altLang="zh-CN" sz="1200" dirty="0">
                <a:latin typeface="宋体" panose="02010600030101010101" pitchFamily="2" charset="-122"/>
              </a:rPr>
              <a:t>8</a:t>
            </a:r>
            <a:r>
              <a:rPr lang="zh-CN" altLang="en-US" sz="1200" dirty="0">
                <a:latin typeface="宋体" panose="02010600030101010101" pitchFamily="2" charset="-122"/>
              </a:rPr>
              <a:t>）</a:t>
            </a:r>
            <a:endParaRPr lang="en-US" altLang="zh-CN" sz="1200" dirty="0">
              <a:latin typeface="宋体" panose="02010600030101010101" pitchFamily="2" charset="-122"/>
            </a:endParaRPr>
          </a:p>
          <a:p>
            <a:pPr>
              <a:lnSpc>
                <a:spcPct val="100000"/>
              </a:lnSpc>
              <a:spcBef>
                <a:spcPts val="600"/>
              </a:spcBef>
              <a:buFontTx/>
              <a:buNone/>
            </a:pPr>
            <a:r>
              <a:rPr lang="zh-CN" altLang="en-US" sz="1200" dirty="0">
                <a:latin typeface="宋体" panose="02010600030101010101" pitchFamily="2" charset="-122"/>
              </a:rPr>
              <a:t>节的访问属性？（可写、可执行</a:t>
            </a:r>
            <a:r>
              <a:rPr lang="en-US" altLang="zh-CN" sz="1200" dirty="0">
                <a:latin typeface="宋体" panose="02010600030101010101" pitchFamily="2" charset="-122"/>
              </a:rPr>
              <a:t>……</a:t>
            </a:r>
            <a:r>
              <a:rPr lang="zh-CN" altLang="en-US" sz="1200" dirty="0">
                <a:latin typeface="宋体" panose="02010600030101010101" pitchFamily="2" charset="-122"/>
              </a:rPr>
              <a:t>）</a:t>
            </a:r>
            <a:endParaRPr lang="en-US" altLang="zh-CN" sz="1200" dirty="0">
              <a:latin typeface="宋体" panose="02010600030101010101" pitchFamily="2" charset="-122"/>
            </a:endParaRPr>
          </a:p>
          <a:p>
            <a:pPr>
              <a:lnSpc>
                <a:spcPct val="100000"/>
              </a:lnSpc>
              <a:spcBef>
                <a:spcPts val="600"/>
              </a:spcBef>
              <a:buFontTx/>
              <a:buNone/>
            </a:pPr>
            <a:r>
              <a:rPr lang="zh-CN" altLang="en-US" sz="1200" dirty="0">
                <a:latin typeface="宋体" panose="02010600030101010101" pitchFamily="2" charset="-122"/>
              </a:rPr>
              <a:t>节执行时对应的虚拟地址</a:t>
            </a:r>
            <a:r>
              <a:rPr lang="en-US" altLang="zh-CN" sz="1200" dirty="0">
                <a:latin typeface="宋体" panose="02010600030101010101" pitchFamily="2" charset="-122"/>
              </a:rPr>
              <a:t>……</a:t>
            </a:r>
          </a:p>
          <a:p>
            <a:endParaRPr lang="zh-CN" altLang="en-US" dirty="0"/>
          </a:p>
        </p:txBody>
      </p:sp>
      <p:sp>
        <p:nvSpPr>
          <p:cNvPr id="4" name="灯片编号占位符 3"/>
          <p:cNvSpPr>
            <a:spLocks noGrp="1"/>
          </p:cNvSpPr>
          <p:nvPr>
            <p:ph type="sldNum" sz="quarter" idx="5"/>
          </p:nvPr>
        </p:nvSpPr>
        <p:spPr/>
        <p:txBody>
          <a:bodyPr/>
          <a:lstStyle/>
          <a:p>
            <a:fld id="{B63C18A6-CA8B-4BC2-8778-738EC80E1C09}" type="slidenum">
              <a:rPr lang="en-US" altLang="zh-CN" smtClean="0"/>
              <a:pPr/>
              <a:t>37</a:t>
            </a:fld>
            <a:endParaRPr lang="en-US" altLang="zh-CN"/>
          </a:p>
        </p:txBody>
      </p:sp>
    </p:spTree>
    <p:extLst>
      <p:ext uri="{BB962C8B-B14F-4D97-AF65-F5344CB8AC3E}">
        <p14:creationId xmlns:p14="http://schemas.microsoft.com/office/powerpoint/2010/main" val="17360652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63C18A6-CA8B-4BC2-8778-738EC80E1C09}" type="slidenum">
              <a:rPr lang="en-US" altLang="zh-CN" smtClean="0"/>
              <a:pPr/>
              <a:t>38</a:t>
            </a:fld>
            <a:endParaRPr lang="en-US" altLang="zh-CN"/>
          </a:p>
        </p:txBody>
      </p:sp>
    </p:spTree>
    <p:extLst>
      <p:ext uri="{BB962C8B-B14F-4D97-AF65-F5344CB8AC3E}">
        <p14:creationId xmlns:p14="http://schemas.microsoft.com/office/powerpoint/2010/main" val="33710450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有些节 类型，是执行文件中  节（段）的类型。在可执行文件中，看得到一些新类型的节</a:t>
            </a:r>
          </a:p>
        </p:txBody>
      </p:sp>
      <p:sp>
        <p:nvSpPr>
          <p:cNvPr id="4" name="灯片编号占位符 3"/>
          <p:cNvSpPr>
            <a:spLocks noGrp="1"/>
          </p:cNvSpPr>
          <p:nvPr>
            <p:ph type="sldNum" sz="quarter" idx="5"/>
          </p:nvPr>
        </p:nvSpPr>
        <p:spPr/>
        <p:txBody>
          <a:bodyPr/>
          <a:lstStyle/>
          <a:p>
            <a:fld id="{B63C18A6-CA8B-4BC2-8778-738EC80E1C09}" type="slidenum">
              <a:rPr lang="en-US" altLang="zh-CN" smtClean="0"/>
              <a:pPr/>
              <a:t>39</a:t>
            </a:fld>
            <a:endParaRPr lang="en-US" altLang="zh-CN"/>
          </a:p>
        </p:txBody>
      </p:sp>
    </p:spTree>
    <p:extLst>
      <p:ext uri="{BB962C8B-B14F-4D97-AF65-F5344CB8AC3E}">
        <p14:creationId xmlns:p14="http://schemas.microsoft.com/office/powerpoint/2010/main" val="25768807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63C18A6-CA8B-4BC2-8778-738EC80E1C09}" type="slidenum">
              <a:rPr lang="en-US" altLang="zh-CN" smtClean="0"/>
              <a:pPr/>
              <a:t>40</a:t>
            </a:fld>
            <a:endParaRPr lang="en-US" altLang="zh-CN"/>
          </a:p>
        </p:txBody>
      </p:sp>
    </p:spTree>
    <p:extLst>
      <p:ext uri="{BB962C8B-B14F-4D97-AF65-F5344CB8AC3E}">
        <p14:creationId xmlns:p14="http://schemas.microsoft.com/office/powerpoint/2010/main" val="145493601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typedef uint16_t Elf64_Half;</a:t>
            </a:r>
            <a:endParaRPr lang="zh-CN" altLang="en-US" dirty="0"/>
          </a:p>
        </p:txBody>
      </p:sp>
      <p:sp>
        <p:nvSpPr>
          <p:cNvPr id="4" name="灯片编号占位符 3"/>
          <p:cNvSpPr>
            <a:spLocks noGrp="1"/>
          </p:cNvSpPr>
          <p:nvPr>
            <p:ph type="sldNum" sz="quarter" idx="5"/>
          </p:nvPr>
        </p:nvSpPr>
        <p:spPr/>
        <p:txBody>
          <a:bodyPr/>
          <a:lstStyle/>
          <a:p>
            <a:fld id="{B63C18A6-CA8B-4BC2-8778-738EC80E1C09}" type="slidenum">
              <a:rPr lang="en-US" altLang="zh-CN" smtClean="0"/>
              <a:pPr/>
              <a:t>41</a:t>
            </a:fld>
            <a:endParaRPr lang="en-US" altLang="zh-CN"/>
          </a:p>
        </p:txBody>
      </p:sp>
    </p:spTree>
    <p:extLst>
      <p:ext uri="{BB962C8B-B14F-4D97-AF65-F5344CB8AC3E}">
        <p14:creationId xmlns:p14="http://schemas.microsoft.com/office/powerpoint/2010/main" val="97326601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魔数：</a:t>
            </a:r>
            <a:r>
              <a:rPr lang="zh-CN" altLang="en-US" sz="1200" dirty="0">
                <a:latin typeface="微软雅黑" panose="020B0503020204020204" pitchFamily="34" charset="-122"/>
                <a:ea typeface="微软雅黑" panose="020B0503020204020204" pitchFamily="34" charset="-122"/>
              </a:rPr>
              <a:t>文件开头几个字节通常用来确定文件的类型或格式。</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err="1">
                <a:solidFill>
                  <a:srgbClr val="FF0000"/>
                </a:solidFill>
                <a:latin typeface="微软雅黑" panose="020B0503020204020204" pitchFamily="34" charset="-122"/>
                <a:ea typeface="微软雅黑" panose="020B0503020204020204" pitchFamily="34" charset="-122"/>
              </a:rPr>
              <a:t>a.out</a:t>
            </a:r>
            <a:r>
              <a:rPr lang="zh-CN" altLang="en-US" sz="1200" dirty="0">
                <a:solidFill>
                  <a:srgbClr val="FF0000"/>
                </a:solidFill>
                <a:latin typeface="微软雅黑" panose="020B0503020204020204" pitchFamily="34" charset="-122"/>
                <a:ea typeface="微软雅黑" panose="020B0503020204020204" pitchFamily="34" charset="-122"/>
              </a:rPr>
              <a:t>的魔数：</a:t>
            </a:r>
            <a:r>
              <a:rPr lang="en-US" altLang="zh-CN" sz="1200" dirty="0">
                <a:solidFill>
                  <a:srgbClr val="FF0000"/>
                </a:solidFill>
                <a:latin typeface="微软雅黑" panose="020B0503020204020204" pitchFamily="34" charset="-122"/>
                <a:ea typeface="微软雅黑" panose="020B0503020204020204" pitchFamily="34" charset="-122"/>
              </a:rPr>
              <a:t>01H 07H  </a:t>
            </a:r>
            <a:r>
              <a:rPr lang="zh-CN" altLang="en-US" sz="1200" dirty="0">
                <a:solidFill>
                  <a:srgbClr val="FF0000"/>
                </a:solidFill>
                <a:latin typeface="微软雅黑" panose="020B0503020204020204" pitchFamily="34" charset="-122"/>
                <a:ea typeface="微软雅黑" panose="020B0503020204020204" pitchFamily="34" charset="-122"/>
              </a:rPr>
              <a:t>； </a:t>
            </a:r>
            <a:r>
              <a:rPr lang="en-US" altLang="zh-CN" sz="1200" dirty="0">
                <a:solidFill>
                  <a:srgbClr val="FF0000"/>
                </a:solidFill>
                <a:latin typeface="微软雅黑" panose="020B0503020204020204" pitchFamily="34" charset="-122"/>
                <a:ea typeface="微软雅黑" panose="020B0503020204020204" pitchFamily="34" charset="-122"/>
              </a:rPr>
              <a:t>PE</a:t>
            </a:r>
            <a:r>
              <a:rPr lang="zh-CN" altLang="en-US" sz="1200" dirty="0">
                <a:solidFill>
                  <a:srgbClr val="FF0000"/>
                </a:solidFill>
                <a:latin typeface="微软雅黑" panose="020B0503020204020204" pitchFamily="34" charset="-122"/>
                <a:ea typeface="微软雅黑" panose="020B0503020204020204" pitchFamily="34" charset="-122"/>
              </a:rPr>
              <a:t>格式魔数：</a:t>
            </a:r>
            <a:r>
              <a:rPr lang="en-US" altLang="zh-CN" sz="1200" dirty="0">
                <a:solidFill>
                  <a:srgbClr val="FF0000"/>
                </a:solidFill>
                <a:latin typeface="微软雅黑" panose="020B0503020204020204" pitchFamily="34" charset="-122"/>
                <a:ea typeface="微软雅黑" panose="020B0503020204020204" pitchFamily="34" charset="-122"/>
              </a:rPr>
              <a:t>4DH 5AH</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rgbClr val="0A6A0A"/>
                </a:solidFill>
                <a:latin typeface="微软雅黑" panose="020B0503020204020204" pitchFamily="34" charset="-122"/>
                <a:ea typeface="微软雅黑" panose="020B0503020204020204" pitchFamily="34" charset="-122"/>
              </a:rPr>
              <a:t>加载或读取文件时，可用魔数确认文件类型是否正确</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rgbClr val="FF0000"/>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B63C18A6-CA8B-4BC2-8778-738EC80E1C09}" type="slidenum">
              <a:rPr lang="en-US" altLang="zh-CN" smtClean="0"/>
              <a:pPr/>
              <a:t>42</a:t>
            </a:fld>
            <a:endParaRPr lang="en-US" altLang="zh-CN"/>
          </a:p>
        </p:txBody>
      </p:sp>
    </p:spTree>
    <p:extLst>
      <p:ext uri="{BB962C8B-B14F-4D97-AF65-F5344CB8AC3E}">
        <p14:creationId xmlns:p14="http://schemas.microsoft.com/office/powerpoint/2010/main" val="151055755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typedef uint16_t Elf64_Half;</a:t>
            </a:r>
            <a:endParaRPr lang="zh-CN" altLang="en-US" dirty="0"/>
          </a:p>
        </p:txBody>
      </p:sp>
      <p:sp>
        <p:nvSpPr>
          <p:cNvPr id="4" name="灯片编号占位符 3"/>
          <p:cNvSpPr>
            <a:spLocks noGrp="1"/>
          </p:cNvSpPr>
          <p:nvPr>
            <p:ph type="sldNum" sz="quarter" idx="5"/>
          </p:nvPr>
        </p:nvSpPr>
        <p:spPr/>
        <p:txBody>
          <a:bodyPr/>
          <a:lstStyle/>
          <a:p>
            <a:fld id="{B63C18A6-CA8B-4BC2-8778-738EC80E1C09}" type="slidenum">
              <a:rPr lang="en-US" altLang="zh-CN" smtClean="0"/>
              <a:pPr/>
              <a:t>43</a:t>
            </a:fld>
            <a:endParaRPr lang="en-US" altLang="zh-CN"/>
          </a:p>
        </p:txBody>
      </p:sp>
    </p:spTree>
    <p:extLst>
      <p:ext uri="{BB962C8B-B14F-4D97-AF65-F5344CB8AC3E}">
        <p14:creationId xmlns:p14="http://schemas.microsoft.com/office/powerpoint/2010/main" val="3845907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宏替换： 符号常量  </a:t>
            </a:r>
            <a:r>
              <a:rPr lang="en-US" altLang="zh-CN" dirty="0"/>
              <a:t>N </a:t>
            </a:r>
            <a:r>
              <a:rPr lang="zh-CN" altLang="en-US" dirty="0"/>
              <a:t>；     定义的函数 </a:t>
            </a:r>
          </a:p>
        </p:txBody>
      </p:sp>
      <p:sp>
        <p:nvSpPr>
          <p:cNvPr id="4" name="灯片编号占位符 3"/>
          <p:cNvSpPr>
            <a:spLocks noGrp="1"/>
          </p:cNvSpPr>
          <p:nvPr>
            <p:ph type="sldNum" sz="quarter" idx="5"/>
          </p:nvPr>
        </p:nvSpPr>
        <p:spPr/>
        <p:txBody>
          <a:bodyPr/>
          <a:lstStyle/>
          <a:p>
            <a:fld id="{09625686-584A-41D4-8341-97710F295F2A}" type="slidenum">
              <a:rPr lang="en-US" altLang="zh-CN" smtClean="0"/>
              <a:pPr/>
              <a:t>7</a:t>
            </a:fld>
            <a:endParaRPr lang="en-US" altLang="zh-CN"/>
          </a:p>
        </p:txBody>
      </p:sp>
    </p:spTree>
    <p:extLst>
      <p:ext uri="{BB962C8B-B14F-4D97-AF65-F5344CB8AC3E}">
        <p14:creationId xmlns:p14="http://schemas.microsoft.com/office/powerpoint/2010/main" val="2370160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63C18A6-CA8B-4BC2-8778-738EC80E1C09}" type="slidenum">
              <a:rPr lang="en-US" altLang="zh-CN" smtClean="0"/>
              <a:pPr/>
              <a:t>44</a:t>
            </a:fld>
            <a:endParaRPr lang="en-US" altLang="zh-CN"/>
          </a:p>
        </p:txBody>
      </p:sp>
    </p:spTree>
    <p:extLst>
      <p:ext uri="{BB962C8B-B14F-4D97-AF65-F5344CB8AC3E}">
        <p14:creationId xmlns:p14="http://schemas.microsoft.com/office/powerpoint/2010/main" val="26354574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63C18A6-CA8B-4BC2-8778-738EC80E1C09}" type="slidenum">
              <a:rPr lang="en-US" altLang="zh-CN" smtClean="0"/>
              <a:pPr/>
              <a:t>45</a:t>
            </a:fld>
            <a:endParaRPr lang="en-US" altLang="zh-CN"/>
          </a:p>
        </p:txBody>
      </p:sp>
    </p:spTree>
    <p:extLst>
      <p:ext uri="{BB962C8B-B14F-4D97-AF65-F5344CB8AC3E}">
        <p14:creationId xmlns:p14="http://schemas.microsoft.com/office/powerpoint/2010/main" val="192422831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Test_v.c</a:t>
            </a:r>
            <a:r>
              <a:rPr lang="zh-CN" altLang="en-US" dirty="0"/>
              <a:t> 含有全局变量</a:t>
            </a:r>
            <a:r>
              <a:rPr lang="en-US" altLang="zh-CN" dirty="0"/>
              <a:t>(</a:t>
            </a:r>
            <a:r>
              <a:rPr lang="zh-CN" altLang="en-US" dirty="0"/>
              <a:t>一个是在本文件中定义的全局变量 </a:t>
            </a:r>
            <a:r>
              <a:rPr lang="en-US" altLang="zh-CN" dirty="0"/>
              <a:t>g1, </a:t>
            </a:r>
            <a:r>
              <a:rPr lang="zh-CN" altLang="en-US" dirty="0"/>
              <a:t>一个是在外部定义的全局变量 </a:t>
            </a:r>
            <a:r>
              <a:rPr lang="en-US" altLang="zh-CN" dirty="0"/>
              <a:t>g2)</a:t>
            </a:r>
            <a:r>
              <a:rPr lang="zh-CN" altLang="en-US" dirty="0"/>
              <a:t>；在生成 </a:t>
            </a:r>
            <a:r>
              <a:rPr lang="en-US" altLang="zh-CN" dirty="0"/>
              <a:t>.o </a:t>
            </a:r>
            <a:r>
              <a:rPr lang="zh-CN" altLang="en-US" dirty="0"/>
              <a:t>文件时，不能确定 全局变量的地址。</a:t>
            </a:r>
          </a:p>
        </p:txBody>
      </p:sp>
      <p:sp>
        <p:nvSpPr>
          <p:cNvPr id="4" name="灯片编号占位符 3"/>
          <p:cNvSpPr>
            <a:spLocks noGrp="1"/>
          </p:cNvSpPr>
          <p:nvPr>
            <p:ph type="sldNum" sz="quarter" idx="5"/>
          </p:nvPr>
        </p:nvSpPr>
        <p:spPr/>
        <p:txBody>
          <a:bodyPr/>
          <a:lstStyle/>
          <a:p>
            <a:fld id="{B63C18A6-CA8B-4BC2-8778-738EC80E1C09}" type="slidenum">
              <a:rPr lang="en-US" altLang="zh-CN" smtClean="0"/>
              <a:pPr/>
              <a:t>46</a:t>
            </a:fld>
            <a:endParaRPr lang="en-US" altLang="zh-CN"/>
          </a:p>
        </p:txBody>
      </p:sp>
    </p:spTree>
    <p:extLst>
      <p:ext uri="{BB962C8B-B14F-4D97-AF65-F5344CB8AC3E}">
        <p14:creationId xmlns:p14="http://schemas.microsoft.com/office/powerpoint/2010/main" val="364652014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63C18A6-CA8B-4BC2-8778-738EC80E1C09}" type="slidenum">
              <a:rPr lang="en-US" altLang="zh-CN" smtClean="0"/>
              <a:pPr/>
              <a:t>47</a:t>
            </a:fld>
            <a:endParaRPr lang="en-US" altLang="zh-CN"/>
          </a:p>
        </p:txBody>
      </p:sp>
    </p:spTree>
    <p:extLst>
      <p:ext uri="{BB962C8B-B14F-4D97-AF65-F5344CB8AC3E}">
        <p14:creationId xmlns:p14="http://schemas.microsoft.com/office/powerpoint/2010/main" val="406448294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63C18A6-CA8B-4BC2-8778-738EC80E1C09}" type="slidenum">
              <a:rPr lang="en-US" altLang="zh-CN" smtClean="0"/>
              <a:pPr/>
              <a:t>48</a:t>
            </a:fld>
            <a:endParaRPr lang="en-US" altLang="zh-CN"/>
          </a:p>
        </p:txBody>
      </p:sp>
    </p:spTree>
    <p:extLst>
      <p:ext uri="{BB962C8B-B14F-4D97-AF65-F5344CB8AC3E}">
        <p14:creationId xmlns:p14="http://schemas.microsoft.com/office/powerpoint/2010/main" val="242025343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核心：找到文件的相应位置；确定信息存放的相应结构</a:t>
            </a:r>
          </a:p>
        </p:txBody>
      </p:sp>
      <p:sp>
        <p:nvSpPr>
          <p:cNvPr id="4" name="灯片编号占位符 3"/>
          <p:cNvSpPr>
            <a:spLocks noGrp="1"/>
          </p:cNvSpPr>
          <p:nvPr>
            <p:ph type="sldNum" sz="quarter" idx="5"/>
          </p:nvPr>
        </p:nvSpPr>
        <p:spPr/>
        <p:txBody>
          <a:bodyPr/>
          <a:lstStyle/>
          <a:p>
            <a:fld id="{B63C18A6-CA8B-4BC2-8778-738EC80E1C09}" type="slidenum">
              <a:rPr lang="en-US" altLang="zh-CN" smtClean="0"/>
              <a:pPr/>
              <a:t>49</a:t>
            </a:fld>
            <a:endParaRPr lang="en-US" altLang="zh-CN"/>
          </a:p>
        </p:txBody>
      </p:sp>
    </p:spTree>
    <p:extLst>
      <p:ext uri="{BB962C8B-B14F-4D97-AF65-F5344CB8AC3E}">
        <p14:creationId xmlns:p14="http://schemas.microsoft.com/office/powerpoint/2010/main" val="303911701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lnSpc>
                <a:spcPct val="125000"/>
              </a:lnSpc>
              <a:buFont typeface="Wingdings" panose="05000000000000000000" pitchFamily="2" charset="2"/>
              <a:buChar char="Ø"/>
            </a:pPr>
            <a:r>
              <a:rPr lang="zh-CN" altLang="en-US" sz="1200" b="1" dirty="0">
                <a:latin typeface="宋体" panose="02010600030101010101" pitchFamily="2" charset="-122"/>
              </a:rPr>
              <a:t>任何引用全局变量或者调用函数的指令都需要被修正；</a:t>
            </a:r>
            <a:endParaRPr lang="en-US" altLang="zh-CN" sz="1200" b="1" dirty="0">
              <a:latin typeface="宋体" panose="02010600030101010101" pitchFamily="2" charset="-122"/>
            </a:endParaRPr>
          </a:p>
          <a:p>
            <a:pPr marL="342900" indent="-342900">
              <a:lnSpc>
                <a:spcPct val="125000"/>
              </a:lnSpc>
              <a:buFont typeface="Wingdings" panose="05000000000000000000" pitchFamily="2" charset="2"/>
              <a:buChar char="Ø"/>
            </a:pPr>
            <a:r>
              <a:rPr lang="zh-CN" altLang="en-US" sz="1200" b="1" dirty="0">
                <a:latin typeface="宋体" panose="02010600030101010101" pitchFamily="2" charset="-122"/>
              </a:rPr>
              <a:t>引用局部变量的指令不需要重定位；</a:t>
            </a:r>
            <a:endParaRPr lang="en-US" altLang="zh-CN" sz="1200" b="1" dirty="0">
              <a:latin typeface="宋体" panose="02010600030101010101" pitchFamily="2" charset="-122"/>
            </a:endParaRPr>
          </a:p>
          <a:p>
            <a:pPr marL="342900" indent="-342900">
              <a:lnSpc>
                <a:spcPct val="125000"/>
              </a:lnSpc>
              <a:buFont typeface="Wingdings" panose="05000000000000000000" pitchFamily="2" charset="2"/>
              <a:buChar char="Ø"/>
            </a:pPr>
            <a:r>
              <a:rPr lang="zh-CN" altLang="en-US" sz="1200" b="1" dirty="0">
                <a:latin typeface="宋体" panose="02010600030101010101" pitchFamily="2" charset="-122"/>
              </a:rPr>
              <a:t>在可执行目标文件中不存在重定位信息。</a:t>
            </a:r>
          </a:p>
          <a:p>
            <a:endParaRPr lang="zh-CN" altLang="en-US" dirty="0"/>
          </a:p>
        </p:txBody>
      </p:sp>
      <p:sp>
        <p:nvSpPr>
          <p:cNvPr id="4" name="灯片编号占位符 3"/>
          <p:cNvSpPr>
            <a:spLocks noGrp="1"/>
          </p:cNvSpPr>
          <p:nvPr>
            <p:ph type="sldNum" sz="quarter" idx="5"/>
          </p:nvPr>
        </p:nvSpPr>
        <p:spPr/>
        <p:txBody>
          <a:bodyPr/>
          <a:lstStyle/>
          <a:p>
            <a:fld id="{B63C18A6-CA8B-4BC2-8778-738EC80E1C09}" type="slidenum">
              <a:rPr lang="en-US" altLang="zh-CN" smtClean="0"/>
              <a:pPr/>
              <a:t>50</a:t>
            </a:fld>
            <a:endParaRPr lang="en-US" altLang="zh-CN"/>
          </a:p>
        </p:txBody>
      </p:sp>
    </p:spTree>
    <p:extLst>
      <p:ext uri="{BB962C8B-B14F-4D97-AF65-F5344CB8AC3E}">
        <p14:creationId xmlns:p14="http://schemas.microsoft.com/office/powerpoint/2010/main" val="227232980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dirty="0">
                <a:latin typeface="宋体" panose="02010600030101010101" pitchFamily="2" charset="-122"/>
              </a:rPr>
              <a:t>有 </a:t>
            </a:r>
            <a:r>
              <a:rPr lang="en-US" altLang="zh-CN" sz="1200" b="1" dirty="0">
                <a:latin typeface="宋体" panose="02010600030101010101" pitchFamily="2" charset="-122"/>
              </a:rPr>
              <a:t>4</a:t>
            </a:r>
            <a:r>
              <a:rPr lang="zh-CN" altLang="en-US" sz="1200" b="1" dirty="0">
                <a:latin typeface="宋体" panose="02010600030101010101" pitchFamily="2" charset="-122"/>
              </a:rPr>
              <a:t>个字节要填空，并且 应该填成 相对于 </a:t>
            </a:r>
            <a:r>
              <a:rPr lang="en-US" altLang="zh-CN" sz="1200" b="1" dirty="0">
                <a:latin typeface="宋体" panose="02010600030101010101" pitchFamily="2" charset="-122"/>
              </a:rPr>
              <a:t>%rip </a:t>
            </a:r>
            <a:r>
              <a:rPr lang="zh-CN" altLang="en-US" sz="1200" b="1" dirty="0">
                <a:latin typeface="宋体" panose="02010600030101010101" pitchFamily="2" charset="-122"/>
              </a:rPr>
              <a:t>的位移量。 </a:t>
            </a:r>
            <a:r>
              <a:rPr lang="en-US" altLang="zh-CN" sz="1200" b="1" dirty="0">
                <a:latin typeface="宋体" panose="02010600030101010101" pitchFamily="2" charset="-122"/>
              </a:rPr>
              <a:t>Gx </a:t>
            </a:r>
            <a:r>
              <a:rPr lang="zh-CN" altLang="en-US" sz="1200" b="1" dirty="0">
                <a:latin typeface="宋体" panose="02010600030101010101" pitchFamily="2" charset="-122"/>
              </a:rPr>
              <a:t>的地址 与 下一条指令</a:t>
            </a:r>
            <a:r>
              <a:rPr lang="en-US" altLang="zh-CN" sz="1200" b="1" dirty="0">
                <a:latin typeface="宋体" panose="02010600030101010101" pitchFamily="2" charset="-122"/>
              </a:rPr>
              <a:t>%rip</a:t>
            </a:r>
            <a:r>
              <a:rPr lang="zh-CN" altLang="en-US" sz="1200" b="1" dirty="0">
                <a:latin typeface="宋体" panose="02010600030101010101" pitchFamily="2" charset="-122"/>
              </a:rPr>
              <a:t>之间的位移量</a:t>
            </a:r>
            <a:endParaRPr lang="en-US" altLang="zh-CN" sz="1200" b="1" dirty="0">
              <a:latin typeface="宋体"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B63C18A6-CA8B-4BC2-8778-738EC80E1C09}" type="slidenum">
              <a:rPr lang="en-US" altLang="zh-CN" smtClean="0"/>
              <a:pPr/>
              <a:t>51</a:t>
            </a:fld>
            <a:endParaRPr lang="en-US" altLang="zh-CN"/>
          </a:p>
        </p:txBody>
      </p:sp>
    </p:spTree>
    <p:extLst>
      <p:ext uri="{BB962C8B-B14F-4D97-AF65-F5344CB8AC3E}">
        <p14:creationId xmlns:p14="http://schemas.microsoft.com/office/powerpoint/2010/main" val="198672456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63C18A6-CA8B-4BC2-8778-738EC80E1C09}" type="slidenum">
              <a:rPr lang="en-US" altLang="zh-CN" smtClean="0"/>
              <a:pPr/>
              <a:t>52</a:t>
            </a:fld>
            <a:endParaRPr lang="en-US" altLang="zh-CN"/>
          </a:p>
        </p:txBody>
      </p:sp>
    </p:spTree>
    <p:extLst>
      <p:ext uri="{BB962C8B-B14F-4D97-AF65-F5344CB8AC3E}">
        <p14:creationId xmlns:p14="http://schemas.microsoft.com/office/powerpoint/2010/main" val="248943440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63C18A6-CA8B-4BC2-8778-738EC80E1C09}" type="slidenum">
              <a:rPr lang="en-US" altLang="zh-CN" smtClean="0"/>
              <a:pPr/>
              <a:t>53</a:t>
            </a:fld>
            <a:endParaRPr lang="en-US" altLang="zh-CN"/>
          </a:p>
        </p:txBody>
      </p:sp>
    </p:spTree>
    <p:extLst>
      <p:ext uri="{BB962C8B-B14F-4D97-AF65-F5344CB8AC3E}">
        <p14:creationId xmlns:p14="http://schemas.microsoft.com/office/powerpoint/2010/main" val="2139213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宏替换： 符号常量  </a:t>
            </a:r>
            <a:r>
              <a:rPr lang="en-US" altLang="zh-CN" dirty="0"/>
              <a:t>N </a:t>
            </a:r>
            <a:r>
              <a:rPr lang="zh-CN" altLang="en-US" dirty="0"/>
              <a:t>；     定义的函数 </a:t>
            </a:r>
          </a:p>
        </p:txBody>
      </p:sp>
      <p:sp>
        <p:nvSpPr>
          <p:cNvPr id="4" name="灯片编号占位符 3"/>
          <p:cNvSpPr>
            <a:spLocks noGrp="1"/>
          </p:cNvSpPr>
          <p:nvPr>
            <p:ph type="sldNum" sz="quarter" idx="5"/>
          </p:nvPr>
        </p:nvSpPr>
        <p:spPr/>
        <p:txBody>
          <a:bodyPr/>
          <a:lstStyle/>
          <a:p>
            <a:fld id="{09625686-584A-41D4-8341-97710F295F2A}" type="slidenum">
              <a:rPr lang="en-US" altLang="zh-CN" smtClean="0"/>
              <a:pPr/>
              <a:t>8</a:t>
            </a:fld>
            <a:endParaRPr lang="en-US" altLang="zh-CN"/>
          </a:p>
        </p:txBody>
      </p:sp>
    </p:spTree>
    <p:extLst>
      <p:ext uri="{BB962C8B-B14F-4D97-AF65-F5344CB8AC3E}">
        <p14:creationId xmlns:p14="http://schemas.microsoft.com/office/powerpoint/2010/main" val="359217424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63C18A6-CA8B-4BC2-8778-738EC80E1C09}" type="slidenum">
              <a:rPr lang="en-US" altLang="zh-CN" smtClean="0"/>
              <a:pPr/>
              <a:t>54</a:t>
            </a:fld>
            <a:endParaRPr lang="en-US" altLang="zh-CN"/>
          </a:p>
        </p:txBody>
      </p:sp>
    </p:spTree>
    <p:extLst>
      <p:ext uri="{BB962C8B-B14F-4D97-AF65-F5344CB8AC3E}">
        <p14:creationId xmlns:p14="http://schemas.microsoft.com/office/powerpoint/2010/main" val="89649093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Value </a:t>
            </a:r>
            <a:r>
              <a:rPr lang="zh-CN" altLang="en-US" dirty="0"/>
              <a:t>是指各个符号的地址。</a:t>
            </a:r>
            <a:r>
              <a:rPr lang="en-US" altLang="zh-CN" dirty="0"/>
              <a:t>Size </a:t>
            </a:r>
            <a:r>
              <a:rPr lang="zh-CN" altLang="en-US" dirty="0"/>
              <a:t>是分配单元的长度。</a:t>
            </a:r>
            <a:r>
              <a:rPr lang="en-US" altLang="zh-CN" dirty="0"/>
              <a:t>TYPE:</a:t>
            </a:r>
            <a:r>
              <a:rPr lang="zh-CN" altLang="en-US" dirty="0"/>
              <a:t> </a:t>
            </a:r>
            <a:r>
              <a:rPr lang="en-US" altLang="zh-CN" dirty="0"/>
              <a:t>ONJECT</a:t>
            </a:r>
            <a:r>
              <a:rPr lang="zh-CN" altLang="en-US" dirty="0"/>
              <a:t> 对应变量</a:t>
            </a:r>
            <a:r>
              <a:rPr lang="en-US" altLang="zh-CN" dirty="0"/>
              <a:t>; FUNC </a:t>
            </a:r>
            <a:r>
              <a:rPr lang="zh-CN" altLang="en-US"/>
              <a:t>对应函数</a:t>
            </a:r>
            <a:endParaRPr lang="zh-CN" altLang="en-US" dirty="0"/>
          </a:p>
        </p:txBody>
      </p:sp>
      <p:sp>
        <p:nvSpPr>
          <p:cNvPr id="4" name="灯片编号占位符 3"/>
          <p:cNvSpPr>
            <a:spLocks noGrp="1"/>
          </p:cNvSpPr>
          <p:nvPr>
            <p:ph type="sldNum" sz="quarter" idx="5"/>
          </p:nvPr>
        </p:nvSpPr>
        <p:spPr/>
        <p:txBody>
          <a:bodyPr/>
          <a:lstStyle/>
          <a:p>
            <a:fld id="{B63C18A6-CA8B-4BC2-8778-738EC80E1C09}" type="slidenum">
              <a:rPr lang="en-US" altLang="zh-CN" smtClean="0"/>
              <a:pPr/>
              <a:t>55</a:t>
            </a:fld>
            <a:endParaRPr lang="en-US" altLang="zh-CN"/>
          </a:p>
        </p:txBody>
      </p:sp>
    </p:spTree>
    <p:extLst>
      <p:ext uri="{BB962C8B-B14F-4D97-AF65-F5344CB8AC3E}">
        <p14:creationId xmlns:p14="http://schemas.microsoft.com/office/powerpoint/2010/main" val="234074708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63C18A6-CA8B-4BC2-8778-738EC80E1C09}" type="slidenum">
              <a:rPr lang="en-US" altLang="zh-CN" smtClean="0"/>
              <a:pPr/>
              <a:t>56</a:t>
            </a:fld>
            <a:endParaRPr lang="en-US" altLang="zh-CN"/>
          </a:p>
        </p:txBody>
      </p:sp>
    </p:spTree>
    <p:extLst>
      <p:ext uri="{BB962C8B-B14F-4D97-AF65-F5344CB8AC3E}">
        <p14:creationId xmlns:p14="http://schemas.microsoft.com/office/powerpoint/2010/main" val="176817839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63C18A6-CA8B-4BC2-8778-738EC80E1C09}" type="slidenum">
              <a:rPr lang="en-US" altLang="zh-CN" smtClean="0"/>
              <a:pPr/>
              <a:t>57</a:t>
            </a:fld>
            <a:endParaRPr lang="en-US" altLang="zh-CN"/>
          </a:p>
        </p:txBody>
      </p:sp>
    </p:spTree>
    <p:extLst>
      <p:ext uri="{BB962C8B-B14F-4D97-AF65-F5344CB8AC3E}">
        <p14:creationId xmlns:p14="http://schemas.microsoft.com/office/powerpoint/2010/main" val="206628558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63C18A6-CA8B-4BC2-8778-738EC80E1C09}" type="slidenum">
              <a:rPr lang="en-US" altLang="zh-CN" smtClean="0"/>
              <a:pPr/>
              <a:t>58</a:t>
            </a:fld>
            <a:endParaRPr lang="en-US" altLang="zh-CN"/>
          </a:p>
        </p:txBody>
      </p:sp>
    </p:spTree>
    <p:extLst>
      <p:ext uri="{BB962C8B-B14F-4D97-AF65-F5344CB8AC3E}">
        <p14:creationId xmlns:p14="http://schemas.microsoft.com/office/powerpoint/2010/main" val="148788790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63C18A6-CA8B-4BC2-8778-738EC80E1C09}" type="slidenum">
              <a:rPr lang="en-US" altLang="zh-CN" smtClean="0"/>
              <a:pPr/>
              <a:t>59</a:t>
            </a:fld>
            <a:endParaRPr lang="en-US" altLang="zh-CN"/>
          </a:p>
        </p:txBody>
      </p:sp>
    </p:spTree>
    <p:extLst>
      <p:ext uri="{BB962C8B-B14F-4D97-AF65-F5344CB8AC3E}">
        <p14:creationId xmlns:p14="http://schemas.microsoft.com/office/powerpoint/2010/main" val="277318746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63C18A6-CA8B-4BC2-8778-738EC80E1C09}" type="slidenum">
              <a:rPr lang="en-US" altLang="zh-CN" smtClean="0"/>
              <a:pPr/>
              <a:t>60</a:t>
            </a:fld>
            <a:endParaRPr lang="en-US" altLang="zh-CN"/>
          </a:p>
        </p:txBody>
      </p:sp>
    </p:spTree>
    <p:extLst>
      <p:ext uri="{BB962C8B-B14F-4D97-AF65-F5344CB8AC3E}">
        <p14:creationId xmlns:p14="http://schemas.microsoft.com/office/powerpoint/2010/main" val="175772428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Text Box 1">
            <a:extLst>
              <a:ext uri="{FF2B5EF4-FFF2-40B4-BE49-F238E27FC236}">
                <a16:creationId xmlns:a16="http://schemas.microsoft.com/office/drawing/2014/main" id="{AC83A740-8B25-4539-BA99-A4B3986123DE}"/>
              </a:ext>
            </a:extLst>
          </p:cNvPr>
          <p:cNvSpPr txBox="1">
            <a:spLocks noChangeArrowheads="1"/>
          </p:cNvSpPr>
          <p:nvPr/>
        </p:nvSpPr>
        <p:spPr bwMode="auto">
          <a:xfrm>
            <a:off x="2127250" y="692150"/>
            <a:ext cx="2603500" cy="3416300"/>
          </a:xfrm>
          <a:prstGeom prst="rect">
            <a:avLst/>
          </a:prstGeom>
          <a:solidFill>
            <a:srgbClr val="FFFFFF"/>
          </a:solidFill>
          <a:ln w="9525">
            <a:solidFill>
              <a:srgbClr val="000000"/>
            </a:solidFill>
            <a:miter lim="800000"/>
            <a:headEnd/>
            <a:tailEnd/>
          </a:ln>
        </p:spPr>
        <p:txBody>
          <a:bodyPr wrap="none" lIns="86630" tIns="43315" rIns="86630" bIns="43315" anchor="ctr"/>
          <a:lstStyle>
            <a:lvl1pPr defTabSz="866775">
              <a:spcBef>
                <a:spcPct val="30000"/>
              </a:spcBef>
              <a:defRPr sz="1200">
                <a:solidFill>
                  <a:schemeClr val="tx1"/>
                </a:solidFill>
                <a:latin typeface="Arial" panose="020B0604020202020204" pitchFamily="34" charset="0"/>
                <a:ea typeface="宋体" panose="02010600030101010101" pitchFamily="2" charset="-122"/>
              </a:defRPr>
            </a:lvl1pPr>
            <a:lvl2pPr marL="703263" indent="-269875" defTabSz="866775">
              <a:spcBef>
                <a:spcPct val="30000"/>
              </a:spcBef>
              <a:defRPr sz="1200">
                <a:solidFill>
                  <a:schemeClr val="tx1"/>
                </a:solidFill>
                <a:latin typeface="Arial" panose="020B0604020202020204" pitchFamily="34" charset="0"/>
                <a:ea typeface="宋体" panose="02010600030101010101" pitchFamily="2" charset="-122"/>
              </a:defRPr>
            </a:lvl2pPr>
            <a:lvl3pPr marL="1082675" indent="-215900" defTabSz="866775">
              <a:spcBef>
                <a:spcPct val="30000"/>
              </a:spcBef>
              <a:defRPr sz="1200">
                <a:solidFill>
                  <a:schemeClr val="tx1"/>
                </a:solidFill>
                <a:latin typeface="Arial" panose="020B0604020202020204" pitchFamily="34" charset="0"/>
                <a:ea typeface="宋体" panose="02010600030101010101" pitchFamily="2" charset="-122"/>
              </a:defRPr>
            </a:lvl3pPr>
            <a:lvl4pPr marL="1516063" indent="-215900" defTabSz="866775">
              <a:spcBef>
                <a:spcPct val="30000"/>
              </a:spcBef>
              <a:defRPr sz="1200">
                <a:solidFill>
                  <a:schemeClr val="tx1"/>
                </a:solidFill>
                <a:latin typeface="Arial" panose="020B0604020202020204" pitchFamily="34" charset="0"/>
                <a:ea typeface="宋体" panose="02010600030101010101" pitchFamily="2" charset="-122"/>
              </a:defRPr>
            </a:lvl4pPr>
            <a:lvl5pPr marL="1949450" indent="-217488" defTabSz="866775">
              <a:spcBef>
                <a:spcPct val="30000"/>
              </a:spcBef>
              <a:defRPr sz="1200">
                <a:solidFill>
                  <a:schemeClr val="tx1"/>
                </a:solidFill>
                <a:latin typeface="Arial" panose="020B0604020202020204" pitchFamily="34" charset="0"/>
                <a:ea typeface="宋体" panose="02010600030101010101" pitchFamily="2" charset="-122"/>
              </a:defRPr>
            </a:lvl5pPr>
            <a:lvl6pPr marL="2406650" indent="-217488" defTabSz="8667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863850" indent="-217488" defTabSz="8667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321050" indent="-217488" defTabSz="8667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778250" indent="-217488" defTabSz="8667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endParaRPr lang="en-US" altLang="zh-CN" sz="2300" b="1">
              <a:latin typeface="Arial Narrow" panose="020B0606020202030204" pitchFamily="34" charset="0"/>
            </a:endParaRPr>
          </a:p>
        </p:txBody>
      </p:sp>
      <p:sp>
        <p:nvSpPr>
          <p:cNvPr id="30723" name="Rectangle 2">
            <a:extLst>
              <a:ext uri="{FF2B5EF4-FFF2-40B4-BE49-F238E27FC236}">
                <a16:creationId xmlns:a16="http://schemas.microsoft.com/office/drawing/2014/main" id="{3C2BB987-152E-4A89-9029-87F2146D06A4}"/>
              </a:ext>
            </a:extLst>
          </p:cNvPr>
          <p:cNvSpPr>
            <a:spLocks noGrp="1" noChangeArrowheads="1"/>
          </p:cNvSpPr>
          <p:nvPr>
            <p:ph type="body"/>
          </p:nvPr>
        </p:nvSpPr>
        <p:spPr>
          <a:xfrm>
            <a:off x="914400" y="4343400"/>
            <a:ext cx="50292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6630" tIns="43315" rIns="86630" bIns="43315" anchor="ctr"/>
          <a:lstStyle/>
          <a:p>
            <a:endParaRPr lang="en-US" altLang="zh-CN" dirty="0">
              <a:latin typeface="Arial" panose="020B0604020202020204" pitchFamily="34"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Text Box 1">
            <a:extLst>
              <a:ext uri="{FF2B5EF4-FFF2-40B4-BE49-F238E27FC236}">
                <a16:creationId xmlns:a16="http://schemas.microsoft.com/office/drawing/2014/main" id="{2E2F05F2-D74D-4766-AF9F-6CB944CFC1FA}"/>
              </a:ext>
            </a:extLst>
          </p:cNvPr>
          <p:cNvSpPr txBox="1">
            <a:spLocks noChangeArrowheads="1"/>
          </p:cNvSpPr>
          <p:nvPr/>
        </p:nvSpPr>
        <p:spPr bwMode="auto">
          <a:xfrm>
            <a:off x="2127250" y="692150"/>
            <a:ext cx="2603500" cy="3416300"/>
          </a:xfrm>
          <a:prstGeom prst="rect">
            <a:avLst/>
          </a:prstGeom>
          <a:solidFill>
            <a:srgbClr val="FFFFFF"/>
          </a:solidFill>
          <a:ln w="9525">
            <a:solidFill>
              <a:srgbClr val="000000"/>
            </a:solidFill>
            <a:miter lim="800000"/>
            <a:headEnd/>
            <a:tailEnd/>
          </a:ln>
        </p:spPr>
        <p:txBody>
          <a:bodyPr wrap="none" lIns="86630" tIns="43315" rIns="86630" bIns="43315" anchor="ctr"/>
          <a:lstStyle>
            <a:lvl1pPr defTabSz="866775">
              <a:spcBef>
                <a:spcPct val="30000"/>
              </a:spcBef>
              <a:defRPr sz="1200">
                <a:solidFill>
                  <a:schemeClr val="tx1"/>
                </a:solidFill>
                <a:latin typeface="Arial" panose="020B0604020202020204" pitchFamily="34" charset="0"/>
                <a:ea typeface="宋体" panose="02010600030101010101" pitchFamily="2" charset="-122"/>
              </a:defRPr>
            </a:lvl1pPr>
            <a:lvl2pPr marL="703263" indent="-269875" defTabSz="866775">
              <a:spcBef>
                <a:spcPct val="30000"/>
              </a:spcBef>
              <a:defRPr sz="1200">
                <a:solidFill>
                  <a:schemeClr val="tx1"/>
                </a:solidFill>
                <a:latin typeface="Arial" panose="020B0604020202020204" pitchFamily="34" charset="0"/>
                <a:ea typeface="宋体" panose="02010600030101010101" pitchFamily="2" charset="-122"/>
              </a:defRPr>
            </a:lvl2pPr>
            <a:lvl3pPr marL="1082675" indent="-215900" defTabSz="866775">
              <a:spcBef>
                <a:spcPct val="30000"/>
              </a:spcBef>
              <a:defRPr sz="1200">
                <a:solidFill>
                  <a:schemeClr val="tx1"/>
                </a:solidFill>
                <a:latin typeface="Arial" panose="020B0604020202020204" pitchFamily="34" charset="0"/>
                <a:ea typeface="宋体" panose="02010600030101010101" pitchFamily="2" charset="-122"/>
              </a:defRPr>
            </a:lvl3pPr>
            <a:lvl4pPr marL="1516063" indent="-215900" defTabSz="866775">
              <a:spcBef>
                <a:spcPct val="30000"/>
              </a:spcBef>
              <a:defRPr sz="1200">
                <a:solidFill>
                  <a:schemeClr val="tx1"/>
                </a:solidFill>
                <a:latin typeface="Arial" panose="020B0604020202020204" pitchFamily="34" charset="0"/>
                <a:ea typeface="宋体" panose="02010600030101010101" pitchFamily="2" charset="-122"/>
              </a:defRPr>
            </a:lvl4pPr>
            <a:lvl5pPr marL="1949450" indent="-217488" defTabSz="866775">
              <a:spcBef>
                <a:spcPct val="30000"/>
              </a:spcBef>
              <a:defRPr sz="1200">
                <a:solidFill>
                  <a:schemeClr val="tx1"/>
                </a:solidFill>
                <a:latin typeface="Arial" panose="020B0604020202020204" pitchFamily="34" charset="0"/>
                <a:ea typeface="宋体" panose="02010600030101010101" pitchFamily="2" charset="-122"/>
              </a:defRPr>
            </a:lvl5pPr>
            <a:lvl6pPr marL="2406650" indent="-217488" defTabSz="8667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863850" indent="-217488" defTabSz="8667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321050" indent="-217488" defTabSz="8667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778250" indent="-217488" defTabSz="8667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endParaRPr lang="en-US" altLang="zh-CN" sz="2300" b="1">
              <a:latin typeface="Arial Narrow" panose="020B0606020202030204" pitchFamily="34" charset="0"/>
            </a:endParaRPr>
          </a:p>
        </p:txBody>
      </p:sp>
      <p:sp>
        <p:nvSpPr>
          <p:cNvPr id="44035" name="Rectangle 2">
            <a:extLst>
              <a:ext uri="{FF2B5EF4-FFF2-40B4-BE49-F238E27FC236}">
                <a16:creationId xmlns:a16="http://schemas.microsoft.com/office/drawing/2014/main" id="{D2C50E1A-92A2-46DF-AE84-FE055E67F022}"/>
              </a:ext>
            </a:extLst>
          </p:cNvPr>
          <p:cNvSpPr>
            <a:spLocks noGrp="1" noChangeArrowheads="1"/>
          </p:cNvSpPr>
          <p:nvPr>
            <p:ph type="body"/>
          </p:nvPr>
        </p:nvSpPr>
        <p:spPr>
          <a:xfrm>
            <a:off x="914400" y="4343400"/>
            <a:ext cx="50292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6630" tIns="43315" rIns="86630" bIns="43315" anchor="ctr"/>
          <a:lstStyle/>
          <a:p>
            <a:endParaRPr lang="en-US" altLang="zh-CN">
              <a:latin typeface="Arial" panose="020B0604020202020204" pitchFamily="34"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Text Box 1">
            <a:extLst>
              <a:ext uri="{FF2B5EF4-FFF2-40B4-BE49-F238E27FC236}">
                <a16:creationId xmlns:a16="http://schemas.microsoft.com/office/drawing/2014/main" id="{552B1D0A-A49A-4677-91C8-373477C7033A}"/>
              </a:ext>
            </a:extLst>
          </p:cNvPr>
          <p:cNvSpPr txBox="1">
            <a:spLocks noChangeArrowheads="1"/>
          </p:cNvSpPr>
          <p:nvPr/>
        </p:nvSpPr>
        <p:spPr bwMode="auto">
          <a:xfrm>
            <a:off x="2127250" y="692150"/>
            <a:ext cx="2603500" cy="3416300"/>
          </a:xfrm>
          <a:prstGeom prst="rect">
            <a:avLst/>
          </a:prstGeom>
          <a:solidFill>
            <a:srgbClr val="FFFFFF"/>
          </a:solidFill>
          <a:ln w="9525">
            <a:solidFill>
              <a:srgbClr val="000000"/>
            </a:solidFill>
            <a:miter lim="800000"/>
            <a:headEnd/>
            <a:tailEnd/>
          </a:ln>
        </p:spPr>
        <p:txBody>
          <a:bodyPr wrap="none" lIns="86630" tIns="43315" rIns="86630" bIns="43315" anchor="ctr"/>
          <a:lstStyle>
            <a:lvl1pPr defTabSz="866775">
              <a:spcBef>
                <a:spcPct val="30000"/>
              </a:spcBef>
              <a:defRPr sz="1200">
                <a:solidFill>
                  <a:schemeClr val="tx1"/>
                </a:solidFill>
                <a:latin typeface="Arial" panose="020B0604020202020204" pitchFamily="34" charset="0"/>
                <a:ea typeface="宋体" panose="02010600030101010101" pitchFamily="2" charset="-122"/>
              </a:defRPr>
            </a:lvl1pPr>
            <a:lvl2pPr marL="703263" indent="-269875" defTabSz="866775">
              <a:spcBef>
                <a:spcPct val="30000"/>
              </a:spcBef>
              <a:defRPr sz="1200">
                <a:solidFill>
                  <a:schemeClr val="tx1"/>
                </a:solidFill>
                <a:latin typeface="Arial" panose="020B0604020202020204" pitchFamily="34" charset="0"/>
                <a:ea typeface="宋体" panose="02010600030101010101" pitchFamily="2" charset="-122"/>
              </a:defRPr>
            </a:lvl2pPr>
            <a:lvl3pPr marL="1082675" indent="-215900" defTabSz="866775">
              <a:spcBef>
                <a:spcPct val="30000"/>
              </a:spcBef>
              <a:defRPr sz="1200">
                <a:solidFill>
                  <a:schemeClr val="tx1"/>
                </a:solidFill>
                <a:latin typeface="Arial" panose="020B0604020202020204" pitchFamily="34" charset="0"/>
                <a:ea typeface="宋体" panose="02010600030101010101" pitchFamily="2" charset="-122"/>
              </a:defRPr>
            </a:lvl3pPr>
            <a:lvl4pPr marL="1516063" indent="-215900" defTabSz="866775">
              <a:spcBef>
                <a:spcPct val="30000"/>
              </a:spcBef>
              <a:defRPr sz="1200">
                <a:solidFill>
                  <a:schemeClr val="tx1"/>
                </a:solidFill>
                <a:latin typeface="Arial" panose="020B0604020202020204" pitchFamily="34" charset="0"/>
                <a:ea typeface="宋体" panose="02010600030101010101" pitchFamily="2" charset="-122"/>
              </a:defRPr>
            </a:lvl4pPr>
            <a:lvl5pPr marL="1949450" indent="-217488" defTabSz="866775">
              <a:spcBef>
                <a:spcPct val="30000"/>
              </a:spcBef>
              <a:defRPr sz="1200">
                <a:solidFill>
                  <a:schemeClr val="tx1"/>
                </a:solidFill>
                <a:latin typeface="Arial" panose="020B0604020202020204" pitchFamily="34" charset="0"/>
                <a:ea typeface="宋体" panose="02010600030101010101" pitchFamily="2" charset="-122"/>
              </a:defRPr>
            </a:lvl5pPr>
            <a:lvl6pPr marL="2406650" indent="-217488" defTabSz="8667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863850" indent="-217488" defTabSz="8667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321050" indent="-217488" defTabSz="8667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778250" indent="-217488" defTabSz="8667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endParaRPr lang="en-US" altLang="zh-CN" sz="2300" b="1">
              <a:latin typeface="Arial Narrow" panose="020B0606020202030204" pitchFamily="34" charset="0"/>
            </a:endParaRPr>
          </a:p>
        </p:txBody>
      </p:sp>
      <p:sp>
        <p:nvSpPr>
          <p:cNvPr id="48131" name="Rectangle 2">
            <a:extLst>
              <a:ext uri="{FF2B5EF4-FFF2-40B4-BE49-F238E27FC236}">
                <a16:creationId xmlns:a16="http://schemas.microsoft.com/office/drawing/2014/main" id="{F948A97C-5C38-4BD0-9501-DE344DE9B2A3}"/>
              </a:ext>
            </a:extLst>
          </p:cNvPr>
          <p:cNvSpPr>
            <a:spLocks noGrp="1" noChangeArrowheads="1"/>
          </p:cNvSpPr>
          <p:nvPr>
            <p:ph type="body"/>
          </p:nvPr>
        </p:nvSpPr>
        <p:spPr>
          <a:xfrm>
            <a:off x="914400" y="4343400"/>
            <a:ext cx="50292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6630" tIns="43315" rIns="86630" bIns="43315" anchor="ctr"/>
          <a:lstStyle/>
          <a:p>
            <a:endParaRPr lang="en-US" altLang="zh-CN">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9625686-584A-41D4-8341-97710F295F2A}" type="slidenum">
              <a:rPr lang="en-US" altLang="zh-CN" smtClean="0"/>
              <a:pPr/>
              <a:t>9</a:t>
            </a:fld>
            <a:endParaRPr lang="en-US" altLang="zh-CN"/>
          </a:p>
        </p:txBody>
      </p:sp>
    </p:spTree>
    <p:extLst>
      <p:ext uri="{BB962C8B-B14F-4D97-AF65-F5344CB8AC3E}">
        <p14:creationId xmlns:p14="http://schemas.microsoft.com/office/powerpoint/2010/main" val="26513382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Text Box 1">
            <a:extLst>
              <a:ext uri="{FF2B5EF4-FFF2-40B4-BE49-F238E27FC236}">
                <a16:creationId xmlns:a16="http://schemas.microsoft.com/office/drawing/2014/main" id="{5F4DEC8D-318A-40EB-99C6-00E0617797EB}"/>
              </a:ext>
            </a:extLst>
          </p:cNvPr>
          <p:cNvSpPr txBox="1">
            <a:spLocks noChangeArrowheads="1"/>
          </p:cNvSpPr>
          <p:nvPr/>
        </p:nvSpPr>
        <p:spPr bwMode="auto">
          <a:xfrm>
            <a:off x="2127250" y="692150"/>
            <a:ext cx="2603500" cy="3416300"/>
          </a:xfrm>
          <a:prstGeom prst="rect">
            <a:avLst/>
          </a:prstGeom>
          <a:solidFill>
            <a:srgbClr val="FFFFFF"/>
          </a:solidFill>
          <a:ln w="9525">
            <a:solidFill>
              <a:srgbClr val="000000"/>
            </a:solidFill>
            <a:miter lim="800000"/>
            <a:headEnd/>
            <a:tailEnd/>
          </a:ln>
        </p:spPr>
        <p:txBody>
          <a:bodyPr wrap="none" lIns="86630" tIns="43315" rIns="86630" bIns="43315" anchor="ctr"/>
          <a:lstStyle>
            <a:lvl1pPr defTabSz="866775">
              <a:spcBef>
                <a:spcPct val="30000"/>
              </a:spcBef>
              <a:defRPr sz="1200">
                <a:solidFill>
                  <a:schemeClr val="tx1"/>
                </a:solidFill>
                <a:latin typeface="Arial" panose="020B0604020202020204" pitchFamily="34" charset="0"/>
                <a:ea typeface="宋体" panose="02010600030101010101" pitchFamily="2" charset="-122"/>
              </a:defRPr>
            </a:lvl1pPr>
            <a:lvl2pPr marL="703263" indent="-269875" defTabSz="866775">
              <a:spcBef>
                <a:spcPct val="30000"/>
              </a:spcBef>
              <a:defRPr sz="1200">
                <a:solidFill>
                  <a:schemeClr val="tx1"/>
                </a:solidFill>
                <a:latin typeface="Arial" panose="020B0604020202020204" pitchFamily="34" charset="0"/>
                <a:ea typeface="宋体" panose="02010600030101010101" pitchFamily="2" charset="-122"/>
              </a:defRPr>
            </a:lvl2pPr>
            <a:lvl3pPr marL="1082675" indent="-215900" defTabSz="866775">
              <a:spcBef>
                <a:spcPct val="30000"/>
              </a:spcBef>
              <a:defRPr sz="1200">
                <a:solidFill>
                  <a:schemeClr val="tx1"/>
                </a:solidFill>
                <a:latin typeface="Arial" panose="020B0604020202020204" pitchFamily="34" charset="0"/>
                <a:ea typeface="宋体" panose="02010600030101010101" pitchFamily="2" charset="-122"/>
              </a:defRPr>
            </a:lvl3pPr>
            <a:lvl4pPr marL="1516063" indent="-215900" defTabSz="866775">
              <a:spcBef>
                <a:spcPct val="30000"/>
              </a:spcBef>
              <a:defRPr sz="1200">
                <a:solidFill>
                  <a:schemeClr val="tx1"/>
                </a:solidFill>
                <a:latin typeface="Arial" panose="020B0604020202020204" pitchFamily="34" charset="0"/>
                <a:ea typeface="宋体" panose="02010600030101010101" pitchFamily="2" charset="-122"/>
              </a:defRPr>
            </a:lvl4pPr>
            <a:lvl5pPr marL="1949450" indent="-217488" defTabSz="866775">
              <a:spcBef>
                <a:spcPct val="30000"/>
              </a:spcBef>
              <a:defRPr sz="1200">
                <a:solidFill>
                  <a:schemeClr val="tx1"/>
                </a:solidFill>
                <a:latin typeface="Arial" panose="020B0604020202020204" pitchFamily="34" charset="0"/>
                <a:ea typeface="宋体" panose="02010600030101010101" pitchFamily="2" charset="-122"/>
              </a:defRPr>
            </a:lvl5pPr>
            <a:lvl6pPr marL="2406650" indent="-217488" defTabSz="8667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863850" indent="-217488" defTabSz="8667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321050" indent="-217488" defTabSz="8667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778250" indent="-217488" defTabSz="8667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endParaRPr lang="en-US" altLang="zh-CN" sz="2300" b="1">
              <a:latin typeface="Arial Narrow" panose="020B0606020202030204" pitchFamily="34" charset="0"/>
            </a:endParaRPr>
          </a:p>
        </p:txBody>
      </p:sp>
      <p:sp>
        <p:nvSpPr>
          <p:cNvPr id="52227" name="Rectangle 2">
            <a:extLst>
              <a:ext uri="{FF2B5EF4-FFF2-40B4-BE49-F238E27FC236}">
                <a16:creationId xmlns:a16="http://schemas.microsoft.com/office/drawing/2014/main" id="{AE0145C8-736D-47D3-AA93-7EE226AA256B}"/>
              </a:ext>
            </a:extLst>
          </p:cNvPr>
          <p:cNvSpPr>
            <a:spLocks noGrp="1" noChangeArrowheads="1"/>
          </p:cNvSpPr>
          <p:nvPr>
            <p:ph type="body"/>
          </p:nvPr>
        </p:nvSpPr>
        <p:spPr>
          <a:xfrm>
            <a:off x="914400" y="4343400"/>
            <a:ext cx="50292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6630" tIns="43315" rIns="86630" bIns="43315" anchor="ctr"/>
          <a:lstStyle/>
          <a:p>
            <a:endParaRPr lang="en-US" altLang="zh-CN">
              <a:latin typeface="Arial" panose="020B0604020202020204" pitchFamily="34"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Text Box 1">
            <a:extLst>
              <a:ext uri="{FF2B5EF4-FFF2-40B4-BE49-F238E27FC236}">
                <a16:creationId xmlns:a16="http://schemas.microsoft.com/office/drawing/2014/main" id="{F23A056E-D132-4158-9E19-19E2B1D1273E}"/>
              </a:ext>
            </a:extLst>
          </p:cNvPr>
          <p:cNvSpPr txBox="1">
            <a:spLocks noChangeArrowheads="1"/>
          </p:cNvSpPr>
          <p:nvPr/>
        </p:nvSpPr>
        <p:spPr bwMode="auto">
          <a:xfrm>
            <a:off x="2127250" y="692150"/>
            <a:ext cx="2603500" cy="3416300"/>
          </a:xfrm>
          <a:prstGeom prst="rect">
            <a:avLst/>
          </a:prstGeom>
          <a:solidFill>
            <a:srgbClr val="FFFFFF"/>
          </a:solidFill>
          <a:ln w="9525">
            <a:solidFill>
              <a:srgbClr val="000000"/>
            </a:solidFill>
            <a:miter lim="800000"/>
            <a:headEnd/>
            <a:tailEnd/>
          </a:ln>
        </p:spPr>
        <p:txBody>
          <a:bodyPr wrap="none" lIns="86630" tIns="43315" rIns="86630" bIns="43315" anchor="ctr"/>
          <a:lstStyle>
            <a:lvl1pPr defTabSz="866775">
              <a:spcBef>
                <a:spcPct val="30000"/>
              </a:spcBef>
              <a:defRPr sz="1200">
                <a:solidFill>
                  <a:schemeClr val="tx1"/>
                </a:solidFill>
                <a:latin typeface="Arial" panose="020B0604020202020204" pitchFamily="34" charset="0"/>
                <a:ea typeface="宋体" panose="02010600030101010101" pitchFamily="2" charset="-122"/>
              </a:defRPr>
            </a:lvl1pPr>
            <a:lvl2pPr marL="703263" indent="-269875" defTabSz="866775">
              <a:spcBef>
                <a:spcPct val="30000"/>
              </a:spcBef>
              <a:defRPr sz="1200">
                <a:solidFill>
                  <a:schemeClr val="tx1"/>
                </a:solidFill>
                <a:latin typeface="Arial" panose="020B0604020202020204" pitchFamily="34" charset="0"/>
                <a:ea typeface="宋体" panose="02010600030101010101" pitchFamily="2" charset="-122"/>
              </a:defRPr>
            </a:lvl2pPr>
            <a:lvl3pPr marL="1082675" indent="-215900" defTabSz="866775">
              <a:spcBef>
                <a:spcPct val="30000"/>
              </a:spcBef>
              <a:defRPr sz="1200">
                <a:solidFill>
                  <a:schemeClr val="tx1"/>
                </a:solidFill>
                <a:latin typeface="Arial" panose="020B0604020202020204" pitchFamily="34" charset="0"/>
                <a:ea typeface="宋体" panose="02010600030101010101" pitchFamily="2" charset="-122"/>
              </a:defRPr>
            </a:lvl3pPr>
            <a:lvl4pPr marL="1516063" indent="-215900" defTabSz="866775">
              <a:spcBef>
                <a:spcPct val="30000"/>
              </a:spcBef>
              <a:defRPr sz="1200">
                <a:solidFill>
                  <a:schemeClr val="tx1"/>
                </a:solidFill>
                <a:latin typeface="Arial" panose="020B0604020202020204" pitchFamily="34" charset="0"/>
                <a:ea typeface="宋体" panose="02010600030101010101" pitchFamily="2" charset="-122"/>
              </a:defRPr>
            </a:lvl4pPr>
            <a:lvl5pPr marL="1949450" indent="-217488" defTabSz="866775">
              <a:spcBef>
                <a:spcPct val="30000"/>
              </a:spcBef>
              <a:defRPr sz="1200">
                <a:solidFill>
                  <a:schemeClr val="tx1"/>
                </a:solidFill>
                <a:latin typeface="Arial" panose="020B0604020202020204" pitchFamily="34" charset="0"/>
                <a:ea typeface="宋体" panose="02010600030101010101" pitchFamily="2" charset="-122"/>
              </a:defRPr>
            </a:lvl5pPr>
            <a:lvl6pPr marL="2406650" indent="-217488" defTabSz="8667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863850" indent="-217488" defTabSz="8667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321050" indent="-217488" defTabSz="8667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778250" indent="-217488" defTabSz="8667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endParaRPr lang="en-US" altLang="zh-CN" sz="2300" b="1">
              <a:latin typeface="Arial Narrow" panose="020B0606020202030204" pitchFamily="34" charset="0"/>
            </a:endParaRPr>
          </a:p>
        </p:txBody>
      </p:sp>
      <p:sp>
        <p:nvSpPr>
          <p:cNvPr id="54275" name="Rectangle 2">
            <a:extLst>
              <a:ext uri="{FF2B5EF4-FFF2-40B4-BE49-F238E27FC236}">
                <a16:creationId xmlns:a16="http://schemas.microsoft.com/office/drawing/2014/main" id="{C804D4A7-B8C4-4EC8-A445-C644F5A7053B}"/>
              </a:ext>
            </a:extLst>
          </p:cNvPr>
          <p:cNvSpPr>
            <a:spLocks noGrp="1" noChangeArrowheads="1"/>
          </p:cNvSpPr>
          <p:nvPr>
            <p:ph type="body"/>
          </p:nvPr>
        </p:nvSpPr>
        <p:spPr>
          <a:xfrm>
            <a:off x="914400" y="4343400"/>
            <a:ext cx="50292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6630" tIns="43315" rIns="86630" bIns="43315" anchor="ctr"/>
          <a:lstStyle/>
          <a:p>
            <a:endParaRPr lang="en-US" altLang="zh-CN">
              <a:latin typeface="Arial" panose="020B0604020202020204" pitchFamily="34"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Text Box 1">
            <a:extLst>
              <a:ext uri="{FF2B5EF4-FFF2-40B4-BE49-F238E27FC236}">
                <a16:creationId xmlns:a16="http://schemas.microsoft.com/office/drawing/2014/main" id="{3D7F6A86-16B5-4FFE-9280-BB9BB28EB868}"/>
              </a:ext>
            </a:extLst>
          </p:cNvPr>
          <p:cNvSpPr txBox="1">
            <a:spLocks noChangeArrowheads="1"/>
          </p:cNvSpPr>
          <p:nvPr/>
        </p:nvSpPr>
        <p:spPr bwMode="auto">
          <a:xfrm>
            <a:off x="2127250" y="692150"/>
            <a:ext cx="2603500" cy="3416300"/>
          </a:xfrm>
          <a:prstGeom prst="rect">
            <a:avLst/>
          </a:prstGeom>
          <a:solidFill>
            <a:srgbClr val="FFFFFF"/>
          </a:solidFill>
          <a:ln w="9525">
            <a:solidFill>
              <a:srgbClr val="000000"/>
            </a:solidFill>
            <a:miter lim="800000"/>
            <a:headEnd/>
            <a:tailEnd/>
          </a:ln>
        </p:spPr>
        <p:txBody>
          <a:bodyPr wrap="none" lIns="86630" tIns="43315" rIns="86630" bIns="43315" anchor="ctr"/>
          <a:lstStyle>
            <a:lvl1pPr defTabSz="866775">
              <a:spcBef>
                <a:spcPct val="30000"/>
              </a:spcBef>
              <a:defRPr sz="1200">
                <a:solidFill>
                  <a:schemeClr val="tx1"/>
                </a:solidFill>
                <a:latin typeface="Arial" panose="020B0604020202020204" pitchFamily="34" charset="0"/>
                <a:ea typeface="宋体" panose="02010600030101010101" pitchFamily="2" charset="-122"/>
              </a:defRPr>
            </a:lvl1pPr>
            <a:lvl2pPr marL="703263" indent="-269875" defTabSz="866775">
              <a:spcBef>
                <a:spcPct val="30000"/>
              </a:spcBef>
              <a:defRPr sz="1200">
                <a:solidFill>
                  <a:schemeClr val="tx1"/>
                </a:solidFill>
                <a:latin typeface="Arial" panose="020B0604020202020204" pitchFamily="34" charset="0"/>
                <a:ea typeface="宋体" panose="02010600030101010101" pitchFamily="2" charset="-122"/>
              </a:defRPr>
            </a:lvl2pPr>
            <a:lvl3pPr marL="1082675" indent="-215900" defTabSz="866775">
              <a:spcBef>
                <a:spcPct val="30000"/>
              </a:spcBef>
              <a:defRPr sz="1200">
                <a:solidFill>
                  <a:schemeClr val="tx1"/>
                </a:solidFill>
                <a:latin typeface="Arial" panose="020B0604020202020204" pitchFamily="34" charset="0"/>
                <a:ea typeface="宋体" panose="02010600030101010101" pitchFamily="2" charset="-122"/>
              </a:defRPr>
            </a:lvl3pPr>
            <a:lvl4pPr marL="1516063" indent="-215900" defTabSz="866775">
              <a:spcBef>
                <a:spcPct val="30000"/>
              </a:spcBef>
              <a:defRPr sz="1200">
                <a:solidFill>
                  <a:schemeClr val="tx1"/>
                </a:solidFill>
                <a:latin typeface="Arial" panose="020B0604020202020204" pitchFamily="34" charset="0"/>
                <a:ea typeface="宋体" panose="02010600030101010101" pitchFamily="2" charset="-122"/>
              </a:defRPr>
            </a:lvl4pPr>
            <a:lvl5pPr marL="1949450" indent="-217488" defTabSz="866775">
              <a:spcBef>
                <a:spcPct val="30000"/>
              </a:spcBef>
              <a:defRPr sz="1200">
                <a:solidFill>
                  <a:schemeClr val="tx1"/>
                </a:solidFill>
                <a:latin typeface="Arial" panose="020B0604020202020204" pitchFamily="34" charset="0"/>
                <a:ea typeface="宋体" panose="02010600030101010101" pitchFamily="2" charset="-122"/>
              </a:defRPr>
            </a:lvl5pPr>
            <a:lvl6pPr marL="2406650" indent="-217488" defTabSz="8667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863850" indent="-217488" defTabSz="8667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321050" indent="-217488" defTabSz="8667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778250" indent="-217488" defTabSz="8667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endParaRPr lang="en-US" altLang="zh-CN" sz="2300" b="1">
              <a:latin typeface="Arial Narrow" panose="020B0606020202030204" pitchFamily="34" charset="0"/>
            </a:endParaRPr>
          </a:p>
        </p:txBody>
      </p:sp>
      <p:sp>
        <p:nvSpPr>
          <p:cNvPr id="62467" name="Rectangle 2">
            <a:extLst>
              <a:ext uri="{FF2B5EF4-FFF2-40B4-BE49-F238E27FC236}">
                <a16:creationId xmlns:a16="http://schemas.microsoft.com/office/drawing/2014/main" id="{15CDB46A-73AC-4ED4-A1EA-A47D3DE1F586}"/>
              </a:ext>
            </a:extLst>
          </p:cNvPr>
          <p:cNvSpPr>
            <a:spLocks noGrp="1" noChangeArrowheads="1"/>
          </p:cNvSpPr>
          <p:nvPr>
            <p:ph type="body"/>
          </p:nvPr>
        </p:nvSpPr>
        <p:spPr>
          <a:xfrm>
            <a:off x="914400" y="4343400"/>
            <a:ext cx="50292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6630" tIns="43315" rIns="86630" bIns="43315" anchor="ctr"/>
          <a:lstStyle/>
          <a:p>
            <a:endParaRPr lang="en-US" altLang="zh-CN">
              <a:latin typeface="Arial" panose="020B0604020202020204" pitchFamily="34"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2" name="Text Box 1">
            <a:extLst>
              <a:ext uri="{FF2B5EF4-FFF2-40B4-BE49-F238E27FC236}">
                <a16:creationId xmlns:a16="http://schemas.microsoft.com/office/drawing/2014/main" id="{7DCE2DBB-353B-433B-9A21-F91400F3C2E2}"/>
              </a:ext>
            </a:extLst>
          </p:cNvPr>
          <p:cNvSpPr txBox="1">
            <a:spLocks noChangeArrowheads="1"/>
          </p:cNvSpPr>
          <p:nvPr/>
        </p:nvSpPr>
        <p:spPr bwMode="auto">
          <a:xfrm>
            <a:off x="2127250" y="692150"/>
            <a:ext cx="2603500" cy="3416300"/>
          </a:xfrm>
          <a:prstGeom prst="rect">
            <a:avLst/>
          </a:prstGeom>
          <a:solidFill>
            <a:srgbClr val="FFFFFF"/>
          </a:solidFill>
          <a:ln w="9525">
            <a:solidFill>
              <a:srgbClr val="000000"/>
            </a:solidFill>
            <a:miter lim="800000"/>
            <a:headEnd/>
            <a:tailEnd/>
          </a:ln>
        </p:spPr>
        <p:txBody>
          <a:bodyPr wrap="none" lIns="86630" tIns="43315" rIns="86630" bIns="43315" anchor="ctr"/>
          <a:lstStyle>
            <a:lvl1pPr defTabSz="866775">
              <a:spcBef>
                <a:spcPct val="30000"/>
              </a:spcBef>
              <a:defRPr sz="1200">
                <a:solidFill>
                  <a:schemeClr val="tx1"/>
                </a:solidFill>
                <a:latin typeface="Arial" panose="020B0604020202020204" pitchFamily="34" charset="0"/>
                <a:ea typeface="宋体" panose="02010600030101010101" pitchFamily="2" charset="-122"/>
              </a:defRPr>
            </a:lvl1pPr>
            <a:lvl2pPr marL="703263" indent="-269875" defTabSz="866775">
              <a:spcBef>
                <a:spcPct val="30000"/>
              </a:spcBef>
              <a:defRPr sz="1200">
                <a:solidFill>
                  <a:schemeClr val="tx1"/>
                </a:solidFill>
                <a:latin typeface="Arial" panose="020B0604020202020204" pitchFamily="34" charset="0"/>
                <a:ea typeface="宋体" panose="02010600030101010101" pitchFamily="2" charset="-122"/>
              </a:defRPr>
            </a:lvl2pPr>
            <a:lvl3pPr marL="1082675" indent="-215900" defTabSz="866775">
              <a:spcBef>
                <a:spcPct val="30000"/>
              </a:spcBef>
              <a:defRPr sz="1200">
                <a:solidFill>
                  <a:schemeClr val="tx1"/>
                </a:solidFill>
                <a:latin typeface="Arial" panose="020B0604020202020204" pitchFamily="34" charset="0"/>
                <a:ea typeface="宋体" panose="02010600030101010101" pitchFamily="2" charset="-122"/>
              </a:defRPr>
            </a:lvl3pPr>
            <a:lvl4pPr marL="1516063" indent="-215900" defTabSz="866775">
              <a:spcBef>
                <a:spcPct val="30000"/>
              </a:spcBef>
              <a:defRPr sz="1200">
                <a:solidFill>
                  <a:schemeClr val="tx1"/>
                </a:solidFill>
                <a:latin typeface="Arial" panose="020B0604020202020204" pitchFamily="34" charset="0"/>
                <a:ea typeface="宋体" panose="02010600030101010101" pitchFamily="2" charset="-122"/>
              </a:defRPr>
            </a:lvl4pPr>
            <a:lvl5pPr marL="1949450" indent="-217488" defTabSz="866775">
              <a:spcBef>
                <a:spcPct val="30000"/>
              </a:spcBef>
              <a:defRPr sz="1200">
                <a:solidFill>
                  <a:schemeClr val="tx1"/>
                </a:solidFill>
                <a:latin typeface="Arial" panose="020B0604020202020204" pitchFamily="34" charset="0"/>
                <a:ea typeface="宋体" panose="02010600030101010101" pitchFamily="2" charset="-122"/>
              </a:defRPr>
            </a:lvl5pPr>
            <a:lvl6pPr marL="2406650" indent="-217488" defTabSz="8667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863850" indent="-217488" defTabSz="8667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321050" indent="-217488" defTabSz="8667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778250" indent="-217488" defTabSz="8667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endParaRPr lang="en-US" altLang="zh-CN" sz="2300" b="1">
              <a:latin typeface="Arial Narrow" panose="020B0606020202030204" pitchFamily="34" charset="0"/>
            </a:endParaRPr>
          </a:p>
        </p:txBody>
      </p:sp>
      <p:sp>
        <p:nvSpPr>
          <p:cNvPr id="71683" name="Rectangle 2">
            <a:extLst>
              <a:ext uri="{FF2B5EF4-FFF2-40B4-BE49-F238E27FC236}">
                <a16:creationId xmlns:a16="http://schemas.microsoft.com/office/drawing/2014/main" id="{33C3B2B6-D150-4BFB-B081-F2884B26F603}"/>
              </a:ext>
            </a:extLst>
          </p:cNvPr>
          <p:cNvSpPr>
            <a:spLocks noGrp="1" noChangeArrowheads="1"/>
          </p:cNvSpPr>
          <p:nvPr>
            <p:ph type="body"/>
          </p:nvPr>
        </p:nvSpPr>
        <p:spPr>
          <a:xfrm>
            <a:off x="914400" y="4343400"/>
            <a:ext cx="50292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6630" tIns="43315" rIns="86630" bIns="43315" anchor="ctr"/>
          <a:lstStyle/>
          <a:p>
            <a:endParaRPr lang="en-US" altLang="zh-CN">
              <a:latin typeface="Arial" panose="020B0604020202020204" pitchFamily="34"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Text Box 1">
            <a:extLst>
              <a:ext uri="{FF2B5EF4-FFF2-40B4-BE49-F238E27FC236}">
                <a16:creationId xmlns:a16="http://schemas.microsoft.com/office/drawing/2014/main" id="{A33A7A87-32EB-4D07-BD65-E5576090358D}"/>
              </a:ext>
            </a:extLst>
          </p:cNvPr>
          <p:cNvSpPr txBox="1">
            <a:spLocks noChangeArrowheads="1"/>
          </p:cNvSpPr>
          <p:nvPr/>
        </p:nvSpPr>
        <p:spPr bwMode="auto">
          <a:xfrm>
            <a:off x="2127250" y="692150"/>
            <a:ext cx="2603500" cy="3416300"/>
          </a:xfrm>
          <a:prstGeom prst="rect">
            <a:avLst/>
          </a:prstGeom>
          <a:solidFill>
            <a:srgbClr val="FFFFFF"/>
          </a:solidFill>
          <a:ln w="9525">
            <a:solidFill>
              <a:srgbClr val="000000"/>
            </a:solidFill>
            <a:miter lim="800000"/>
            <a:headEnd/>
            <a:tailEnd/>
          </a:ln>
        </p:spPr>
        <p:txBody>
          <a:bodyPr wrap="none" lIns="86630" tIns="43315" rIns="86630" bIns="43315" anchor="ctr"/>
          <a:lstStyle>
            <a:lvl1pPr defTabSz="866775">
              <a:spcBef>
                <a:spcPct val="30000"/>
              </a:spcBef>
              <a:defRPr sz="1200">
                <a:solidFill>
                  <a:schemeClr val="tx1"/>
                </a:solidFill>
                <a:latin typeface="Arial" panose="020B0604020202020204" pitchFamily="34" charset="0"/>
                <a:ea typeface="宋体" panose="02010600030101010101" pitchFamily="2" charset="-122"/>
              </a:defRPr>
            </a:lvl1pPr>
            <a:lvl2pPr marL="703263" indent="-269875" defTabSz="866775">
              <a:spcBef>
                <a:spcPct val="30000"/>
              </a:spcBef>
              <a:defRPr sz="1200">
                <a:solidFill>
                  <a:schemeClr val="tx1"/>
                </a:solidFill>
                <a:latin typeface="Arial" panose="020B0604020202020204" pitchFamily="34" charset="0"/>
                <a:ea typeface="宋体" panose="02010600030101010101" pitchFamily="2" charset="-122"/>
              </a:defRPr>
            </a:lvl2pPr>
            <a:lvl3pPr marL="1082675" indent="-215900" defTabSz="866775">
              <a:spcBef>
                <a:spcPct val="30000"/>
              </a:spcBef>
              <a:defRPr sz="1200">
                <a:solidFill>
                  <a:schemeClr val="tx1"/>
                </a:solidFill>
                <a:latin typeface="Arial" panose="020B0604020202020204" pitchFamily="34" charset="0"/>
                <a:ea typeface="宋体" panose="02010600030101010101" pitchFamily="2" charset="-122"/>
              </a:defRPr>
            </a:lvl3pPr>
            <a:lvl4pPr marL="1516063" indent="-215900" defTabSz="866775">
              <a:spcBef>
                <a:spcPct val="30000"/>
              </a:spcBef>
              <a:defRPr sz="1200">
                <a:solidFill>
                  <a:schemeClr val="tx1"/>
                </a:solidFill>
                <a:latin typeface="Arial" panose="020B0604020202020204" pitchFamily="34" charset="0"/>
                <a:ea typeface="宋体" panose="02010600030101010101" pitchFamily="2" charset="-122"/>
              </a:defRPr>
            </a:lvl4pPr>
            <a:lvl5pPr marL="1949450" indent="-217488" defTabSz="866775">
              <a:spcBef>
                <a:spcPct val="30000"/>
              </a:spcBef>
              <a:defRPr sz="1200">
                <a:solidFill>
                  <a:schemeClr val="tx1"/>
                </a:solidFill>
                <a:latin typeface="Arial" panose="020B0604020202020204" pitchFamily="34" charset="0"/>
                <a:ea typeface="宋体" panose="02010600030101010101" pitchFamily="2" charset="-122"/>
              </a:defRPr>
            </a:lvl5pPr>
            <a:lvl6pPr marL="2406650" indent="-217488" defTabSz="8667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863850" indent="-217488" defTabSz="8667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321050" indent="-217488" defTabSz="8667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778250" indent="-217488" defTabSz="8667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endParaRPr lang="en-US" altLang="zh-CN" sz="2300" b="1">
              <a:latin typeface="Arial Narrow" panose="020B0606020202030204" pitchFamily="34" charset="0"/>
            </a:endParaRPr>
          </a:p>
        </p:txBody>
      </p:sp>
      <p:sp>
        <p:nvSpPr>
          <p:cNvPr id="73731" name="Rectangle 2">
            <a:extLst>
              <a:ext uri="{FF2B5EF4-FFF2-40B4-BE49-F238E27FC236}">
                <a16:creationId xmlns:a16="http://schemas.microsoft.com/office/drawing/2014/main" id="{80AFAF93-62D6-4468-BA31-3029E36196BB}"/>
              </a:ext>
            </a:extLst>
          </p:cNvPr>
          <p:cNvSpPr>
            <a:spLocks noGrp="1" noChangeArrowheads="1"/>
          </p:cNvSpPr>
          <p:nvPr>
            <p:ph type="body"/>
          </p:nvPr>
        </p:nvSpPr>
        <p:spPr>
          <a:xfrm>
            <a:off x="914400" y="4343400"/>
            <a:ext cx="50292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6630" tIns="43315" rIns="86630" bIns="43315" anchor="ctr"/>
          <a:lstStyle/>
          <a:p>
            <a:endParaRPr lang="en-US" altLang="zh-CN">
              <a:latin typeface="Arial" panose="020B0604020202020204" pitchFamily="34"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Text Box 1">
            <a:extLst>
              <a:ext uri="{FF2B5EF4-FFF2-40B4-BE49-F238E27FC236}">
                <a16:creationId xmlns:a16="http://schemas.microsoft.com/office/drawing/2014/main" id="{913D8339-5C1A-441B-9362-90E3E83CDF91}"/>
              </a:ext>
            </a:extLst>
          </p:cNvPr>
          <p:cNvSpPr txBox="1">
            <a:spLocks noChangeArrowheads="1"/>
          </p:cNvSpPr>
          <p:nvPr/>
        </p:nvSpPr>
        <p:spPr bwMode="auto">
          <a:xfrm>
            <a:off x="2127250" y="692150"/>
            <a:ext cx="2603500" cy="3416300"/>
          </a:xfrm>
          <a:prstGeom prst="rect">
            <a:avLst/>
          </a:prstGeom>
          <a:solidFill>
            <a:srgbClr val="FFFFFF"/>
          </a:solidFill>
          <a:ln w="9525">
            <a:solidFill>
              <a:srgbClr val="000000"/>
            </a:solidFill>
            <a:miter lim="800000"/>
            <a:headEnd/>
            <a:tailEnd/>
          </a:ln>
        </p:spPr>
        <p:txBody>
          <a:bodyPr wrap="none" lIns="86630" tIns="43315" rIns="86630" bIns="43315" anchor="ctr"/>
          <a:lstStyle>
            <a:lvl1pPr defTabSz="866775">
              <a:spcBef>
                <a:spcPct val="30000"/>
              </a:spcBef>
              <a:defRPr sz="1200">
                <a:solidFill>
                  <a:schemeClr val="tx1"/>
                </a:solidFill>
                <a:latin typeface="Arial" panose="020B0604020202020204" pitchFamily="34" charset="0"/>
                <a:ea typeface="宋体" panose="02010600030101010101" pitchFamily="2" charset="-122"/>
              </a:defRPr>
            </a:lvl1pPr>
            <a:lvl2pPr marL="703263" indent="-269875" defTabSz="866775">
              <a:spcBef>
                <a:spcPct val="30000"/>
              </a:spcBef>
              <a:defRPr sz="1200">
                <a:solidFill>
                  <a:schemeClr val="tx1"/>
                </a:solidFill>
                <a:latin typeface="Arial" panose="020B0604020202020204" pitchFamily="34" charset="0"/>
                <a:ea typeface="宋体" panose="02010600030101010101" pitchFamily="2" charset="-122"/>
              </a:defRPr>
            </a:lvl2pPr>
            <a:lvl3pPr marL="1082675" indent="-215900" defTabSz="866775">
              <a:spcBef>
                <a:spcPct val="30000"/>
              </a:spcBef>
              <a:defRPr sz="1200">
                <a:solidFill>
                  <a:schemeClr val="tx1"/>
                </a:solidFill>
                <a:latin typeface="Arial" panose="020B0604020202020204" pitchFamily="34" charset="0"/>
                <a:ea typeface="宋体" panose="02010600030101010101" pitchFamily="2" charset="-122"/>
              </a:defRPr>
            </a:lvl3pPr>
            <a:lvl4pPr marL="1516063" indent="-215900" defTabSz="866775">
              <a:spcBef>
                <a:spcPct val="30000"/>
              </a:spcBef>
              <a:defRPr sz="1200">
                <a:solidFill>
                  <a:schemeClr val="tx1"/>
                </a:solidFill>
                <a:latin typeface="Arial" panose="020B0604020202020204" pitchFamily="34" charset="0"/>
                <a:ea typeface="宋体" panose="02010600030101010101" pitchFamily="2" charset="-122"/>
              </a:defRPr>
            </a:lvl4pPr>
            <a:lvl5pPr marL="1949450" indent="-217488" defTabSz="866775">
              <a:spcBef>
                <a:spcPct val="30000"/>
              </a:spcBef>
              <a:defRPr sz="1200">
                <a:solidFill>
                  <a:schemeClr val="tx1"/>
                </a:solidFill>
                <a:latin typeface="Arial" panose="020B0604020202020204" pitchFamily="34" charset="0"/>
                <a:ea typeface="宋体" panose="02010600030101010101" pitchFamily="2" charset="-122"/>
              </a:defRPr>
            </a:lvl5pPr>
            <a:lvl6pPr marL="2406650" indent="-217488" defTabSz="8667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863850" indent="-217488" defTabSz="8667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321050" indent="-217488" defTabSz="8667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778250" indent="-217488" defTabSz="8667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endParaRPr lang="en-US" altLang="zh-CN" sz="2300" b="1">
              <a:latin typeface="Arial Narrow" panose="020B0606020202030204" pitchFamily="34" charset="0"/>
            </a:endParaRPr>
          </a:p>
        </p:txBody>
      </p:sp>
      <p:sp>
        <p:nvSpPr>
          <p:cNvPr id="75779" name="Rectangle 2">
            <a:extLst>
              <a:ext uri="{FF2B5EF4-FFF2-40B4-BE49-F238E27FC236}">
                <a16:creationId xmlns:a16="http://schemas.microsoft.com/office/drawing/2014/main" id="{3C3A45CD-9390-4976-BC29-8F3FEA9FEB80}"/>
              </a:ext>
            </a:extLst>
          </p:cNvPr>
          <p:cNvSpPr>
            <a:spLocks noGrp="1" noChangeArrowheads="1"/>
          </p:cNvSpPr>
          <p:nvPr>
            <p:ph type="body"/>
          </p:nvPr>
        </p:nvSpPr>
        <p:spPr>
          <a:xfrm>
            <a:off x="914400" y="4343400"/>
            <a:ext cx="50292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6630" tIns="43315" rIns="86630" bIns="43315" anchor="ctr"/>
          <a:lstStyle/>
          <a:p>
            <a:endParaRPr lang="en-US" altLang="zh-CN">
              <a:latin typeface="Arial" panose="020B0604020202020204" pitchFamily="34"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Text Box 1">
            <a:extLst>
              <a:ext uri="{FF2B5EF4-FFF2-40B4-BE49-F238E27FC236}">
                <a16:creationId xmlns:a16="http://schemas.microsoft.com/office/drawing/2014/main" id="{8FE22DAF-890E-43DA-B529-DF2125D26382}"/>
              </a:ext>
            </a:extLst>
          </p:cNvPr>
          <p:cNvSpPr txBox="1">
            <a:spLocks noChangeArrowheads="1"/>
          </p:cNvSpPr>
          <p:nvPr/>
        </p:nvSpPr>
        <p:spPr bwMode="auto">
          <a:xfrm>
            <a:off x="2127250" y="692150"/>
            <a:ext cx="2603500" cy="3416300"/>
          </a:xfrm>
          <a:prstGeom prst="rect">
            <a:avLst/>
          </a:prstGeom>
          <a:solidFill>
            <a:srgbClr val="FFFFFF"/>
          </a:solidFill>
          <a:ln w="9525">
            <a:solidFill>
              <a:srgbClr val="000000"/>
            </a:solidFill>
            <a:miter lim="800000"/>
            <a:headEnd/>
            <a:tailEnd/>
          </a:ln>
        </p:spPr>
        <p:txBody>
          <a:bodyPr wrap="none" lIns="86630" tIns="43315" rIns="86630" bIns="43315" anchor="ctr"/>
          <a:lstStyle>
            <a:lvl1pPr defTabSz="866775">
              <a:spcBef>
                <a:spcPct val="30000"/>
              </a:spcBef>
              <a:defRPr sz="1200">
                <a:solidFill>
                  <a:schemeClr val="tx1"/>
                </a:solidFill>
                <a:latin typeface="Arial" panose="020B0604020202020204" pitchFamily="34" charset="0"/>
                <a:ea typeface="宋体" panose="02010600030101010101" pitchFamily="2" charset="-122"/>
              </a:defRPr>
            </a:lvl1pPr>
            <a:lvl2pPr marL="703263" indent="-269875" defTabSz="866775">
              <a:spcBef>
                <a:spcPct val="30000"/>
              </a:spcBef>
              <a:defRPr sz="1200">
                <a:solidFill>
                  <a:schemeClr val="tx1"/>
                </a:solidFill>
                <a:latin typeface="Arial" panose="020B0604020202020204" pitchFamily="34" charset="0"/>
                <a:ea typeface="宋体" panose="02010600030101010101" pitchFamily="2" charset="-122"/>
              </a:defRPr>
            </a:lvl2pPr>
            <a:lvl3pPr marL="1082675" indent="-215900" defTabSz="866775">
              <a:spcBef>
                <a:spcPct val="30000"/>
              </a:spcBef>
              <a:defRPr sz="1200">
                <a:solidFill>
                  <a:schemeClr val="tx1"/>
                </a:solidFill>
                <a:latin typeface="Arial" panose="020B0604020202020204" pitchFamily="34" charset="0"/>
                <a:ea typeface="宋体" panose="02010600030101010101" pitchFamily="2" charset="-122"/>
              </a:defRPr>
            </a:lvl3pPr>
            <a:lvl4pPr marL="1516063" indent="-215900" defTabSz="866775">
              <a:spcBef>
                <a:spcPct val="30000"/>
              </a:spcBef>
              <a:defRPr sz="1200">
                <a:solidFill>
                  <a:schemeClr val="tx1"/>
                </a:solidFill>
                <a:latin typeface="Arial" panose="020B0604020202020204" pitchFamily="34" charset="0"/>
                <a:ea typeface="宋体" panose="02010600030101010101" pitchFamily="2" charset="-122"/>
              </a:defRPr>
            </a:lvl4pPr>
            <a:lvl5pPr marL="1949450" indent="-217488" defTabSz="866775">
              <a:spcBef>
                <a:spcPct val="30000"/>
              </a:spcBef>
              <a:defRPr sz="1200">
                <a:solidFill>
                  <a:schemeClr val="tx1"/>
                </a:solidFill>
                <a:latin typeface="Arial" panose="020B0604020202020204" pitchFamily="34" charset="0"/>
                <a:ea typeface="宋体" panose="02010600030101010101" pitchFamily="2" charset="-122"/>
              </a:defRPr>
            </a:lvl5pPr>
            <a:lvl6pPr marL="2406650" indent="-217488" defTabSz="8667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863850" indent="-217488" defTabSz="8667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321050" indent="-217488" defTabSz="8667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778250" indent="-217488" defTabSz="866775"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endParaRPr lang="en-US" altLang="zh-CN" sz="2300" b="1">
              <a:latin typeface="Arial Narrow" panose="020B0606020202030204" pitchFamily="34" charset="0"/>
            </a:endParaRPr>
          </a:p>
        </p:txBody>
      </p:sp>
      <p:sp>
        <p:nvSpPr>
          <p:cNvPr id="81923" name="Rectangle 2">
            <a:extLst>
              <a:ext uri="{FF2B5EF4-FFF2-40B4-BE49-F238E27FC236}">
                <a16:creationId xmlns:a16="http://schemas.microsoft.com/office/drawing/2014/main" id="{9CC94D73-D5AC-4A62-A4CA-D27A18B27D34}"/>
              </a:ext>
            </a:extLst>
          </p:cNvPr>
          <p:cNvSpPr>
            <a:spLocks noGrp="1" noChangeArrowheads="1"/>
          </p:cNvSpPr>
          <p:nvPr>
            <p:ph type="body"/>
          </p:nvPr>
        </p:nvSpPr>
        <p:spPr>
          <a:xfrm>
            <a:off x="914400" y="4343400"/>
            <a:ext cx="50292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6630" tIns="43315" rIns="86630" bIns="43315" anchor="ctr"/>
          <a:lstStyle/>
          <a:p>
            <a:endParaRPr lang="en-US" altLang="zh-CN">
              <a:latin typeface="Arial" panose="020B0604020202020204" pitchFamily="34"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000" dirty="0">
                <a:latin typeface="微软雅黑" panose="020B0503020204020204" pitchFamily="34" charset="-122"/>
                <a:ea typeface="微软雅黑" panose="020B0503020204020204" pitchFamily="34" charset="-122"/>
              </a:rPr>
              <a:t>静态</a:t>
            </a:r>
            <a:r>
              <a:rPr lang="zh-CN" altLang="en-US" sz="2000" dirty="0">
                <a:latin typeface="微软雅黑" panose="020B0503020204020204" pitchFamily="34" charset="-122"/>
                <a:ea typeface="微软雅黑" panose="020B0503020204020204" pitchFamily="34" charset="-122"/>
              </a:rPr>
              <a:t>链接的</a:t>
            </a:r>
            <a:r>
              <a:rPr lang="zh-CN" altLang="en-GB" sz="2000" dirty="0">
                <a:latin typeface="微软雅黑" panose="020B0503020204020204" pitchFamily="34" charset="-122"/>
                <a:ea typeface="微软雅黑" panose="020B0503020204020204" pitchFamily="34" charset="-122"/>
              </a:rPr>
              <a:t>一些缺点：</a:t>
            </a:r>
            <a:r>
              <a:rPr lang="zh-CN" altLang="en-GB" sz="2100" dirty="0">
                <a:latin typeface="微软雅黑" panose="020B0503020204020204" pitchFamily="34" charset="-122"/>
                <a:ea typeface="微软雅黑" panose="020B0503020204020204" pitchFamily="34" charset="-122"/>
              </a:rPr>
              <a:t>库函数被包含在每个运行进程的代码段中</a:t>
            </a:r>
            <a:r>
              <a:rPr lang="zh-CN" altLang="en-US" sz="2100" dirty="0">
                <a:latin typeface="微软雅黑" panose="020B0503020204020204" pitchFamily="34" charset="-122"/>
                <a:ea typeface="微软雅黑" panose="020B0503020204020204" pitchFamily="34" charset="-122"/>
              </a:rPr>
              <a:t>，</a:t>
            </a:r>
            <a:r>
              <a:rPr lang="zh-CN" altLang="en-GB" sz="2100" dirty="0">
                <a:latin typeface="微软雅黑" panose="020B0503020204020204" pitchFamily="34" charset="-122"/>
                <a:ea typeface="微软雅黑" panose="020B0503020204020204" pitchFamily="34" charset="-122"/>
              </a:rPr>
              <a:t>   造成极大的</a:t>
            </a:r>
            <a:r>
              <a:rPr lang="zh-CN" altLang="en-GB" sz="2100" dirty="0">
                <a:solidFill>
                  <a:srgbClr val="CC3300"/>
                </a:solidFill>
                <a:latin typeface="微软雅黑" panose="020B0503020204020204" pitchFamily="34" charset="-122"/>
                <a:ea typeface="微软雅黑" panose="020B0503020204020204" pitchFamily="34" charset="-122"/>
              </a:rPr>
              <a:t>主存资源浪费</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100" dirty="0">
                <a:latin typeface="微软雅黑" panose="020B0503020204020204" pitchFamily="34" charset="-122"/>
                <a:ea typeface="微软雅黑" panose="020B0503020204020204" pitchFamily="34" charset="-122"/>
              </a:rPr>
              <a:t>库函数被合并在可执行目标中，执行文件存放</a:t>
            </a:r>
            <a:r>
              <a:rPr lang="zh-CN" altLang="en-US" sz="2100" dirty="0">
                <a:latin typeface="微软雅黑" panose="020B0503020204020204" pitchFamily="34" charset="-122"/>
                <a:ea typeface="微软雅黑" panose="020B0503020204020204" pitchFamily="34" charset="-122"/>
              </a:rPr>
              <a:t>在</a:t>
            </a:r>
            <a:r>
              <a:rPr lang="zh-CN" altLang="en-GB" sz="2100" dirty="0">
                <a:latin typeface="微软雅黑" panose="020B0503020204020204" pitchFamily="34" charset="-122"/>
                <a:ea typeface="微软雅黑" panose="020B0503020204020204" pitchFamily="34" charset="-122"/>
              </a:rPr>
              <a:t>磁盘上，</a:t>
            </a:r>
            <a:r>
              <a:rPr lang="en-US" altLang="zh-CN" sz="2100" dirty="0">
                <a:latin typeface="微软雅黑" panose="020B0503020204020204" pitchFamily="34" charset="-122"/>
                <a:ea typeface="微软雅黑" panose="020B0503020204020204" pitchFamily="34" charset="-122"/>
              </a:rPr>
              <a:t>   </a:t>
            </a:r>
            <a:r>
              <a:rPr lang="zh-CN" altLang="en-GB" sz="2100" dirty="0">
                <a:latin typeface="微软雅黑" panose="020B0503020204020204" pitchFamily="34" charset="-122"/>
                <a:ea typeface="微软雅黑" panose="020B0503020204020204" pitchFamily="34" charset="-122"/>
              </a:rPr>
              <a:t>造成</a:t>
            </a:r>
            <a:r>
              <a:rPr lang="zh-CN" altLang="en-GB" sz="2100" dirty="0">
                <a:solidFill>
                  <a:srgbClr val="CC3300"/>
                </a:solidFill>
                <a:latin typeface="微软雅黑" panose="020B0503020204020204" pitchFamily="34" charset="-122"/>
                <a:ea typeface="微软雅黑" panose="020B0503020204020204" pitchFamily="34" charset="-122"/>
              </a:rPr>
              <a:t>磁盘空间的极大浪费</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100" dirty="0">
                <a:latin typeface="微软雅黑" panose="020B0503020204020204" pitchFamily="34" charset="-122"/>
                <a:ea typeface="微软雅黑" panose="020B0503020204020204" pitchFamily="34" charset="-122"/>
              </a:rPr>
              <a:t>程序员需关注是否有函数库的新版本出现，并须定期下载、重新编译和链接，</a:t>
            </a:r>
            <a:r>
              <a:rPr lang="zh-CN" altLang="en-GB" sz="2100" dirty="0">
                <a:solidFill>
                  <a:srgbClr val="CC3300"/>
                </a:solidFill>
                <a:latin typeface="微软雅黑" panose="020B0503020204020204" pitchFamily="34" charset="-122"/>
                <a:ea typeface="微软雅黑" panose="020B0503020204020204" pitchFamily="34" charset="-122"/>
              </a:rPr>
              <a:t>更新困难、使用不便</a:t>
            </a:r>
            <a:endParaRPr lang="en-GB" altLang="zh-CN" sz="1900" dirty="0">
              <a:solidFill>
                <a:srgbClr val="CC3300"/>
              </a:solidFill>
              <a:latin typeface="微软雅黑" panose="020B0503020204020204" pitchFamily="34" charset="-122"/>
              <a:ea typeface="微软雅黑" panose="020B0503020204020204" pitchFamily="34" charset="-122"/>
            </a:endParaRPr>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000" dirty="0">
                <a:solidFill>
                  <a:srgbClr val="000004"/>
                </a:solidFill>
                <a:latin typeface="微软雅黑" panose="020B0503020204020204" pitchFamily="34" charset="-122"/>
                <a:ea typeface="微软雅黑" panose="020B0503020204020204" pitchFamily="34" charset="-122"/>
              </a:rPr>
              <a:t>解决方案</a:t>
            </a:r>
            <a:r>
              <a:rPr lang="en-GB" altLang="zh-CN" sz="2000" dirty="0">
                <a:solidFill>
                  <a:srgbClr val="000004"/>
                </a:solidFill>
                <a:latin typeface="微软雅黑" panose="020B0503020204020204" pitchFamily="34" charset="-122"/>
                <a:ea typeface="微软雅黑" panose="020B0503020204020204" pitchFamily="34" charset="-122"/>
              </a:rPr>
              <a:t>: </a:t>
            </a:r>
            <a:r>
              <a:rPr lang="en-GB" altLang="zh-CN" sz="2000" dirty="0">
                <a:solidFill>
                  <a:srgbClr val="CC3300"/>
                </a:solidFill>
                <a:latin typeface="微软雅黑" panose="020B0503020204020204" pitchFamily="34" charset="-122"/>
                <a:ea typeface="微软雅黑" panose="020B0503020204020204" pitchFamily="34" charset="-122"/>
              </a:rPr>
              <a:t>Shared Libraries </a:t>
            </a:r>
            <a:r>
              <a:rPr lang="zh-CN" altLang="en-GB" sz="2000" dirty="0">
                <a:solidFill>
                  <a:srgbClr val="CC3300"/>
                </a:solidFill>
                <a:latin typeface="微软雅黑" panose="020B0503020204020204" pitchFamily="34" charset="-122"/>
                <a:ea typeface="微软雅黑" panose="020B0503020204020204" pitchFamily="34" charset="-122"/>
              </a:rPr>
              <a:t>（共享库）</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dirty="0">
                <a:latin typeface="微软雅黑" panose="020B0503020204020204" pitchFamily="34" charset="-122"/>
                <a:ea typeface="微软雅黑" panose="020B0503020204020204" pitchFamily="34" charset="-122"/>
              </a:rPr>
              <a:t>是一个目标文件，包含有代码和数据</a:t>
            </a:r>
            <a:r>
              <a:rPr lang="en-US" altLang="zh-CN" dirty="0">
                <a:latin typeface="微软雅黑" panose="020B0503020204020204" pitchFamily="34" charset="-122"/>
                <a:ea typeface="微软雅黑" panose="020B0503020204020204" pitchFamily="34" charset="-122"/>
              </a:rPr>
              <a:t>;</a:t>
            </a:r>
            <a:r>
              <a:rPr lang="zh-CN" altLang="en-GB" dirty="0">
                <a:latin typeface="微软雅黑" panose="020B0503020204020204" pitchFamily="34" charset="-122"/>
                <a:ea typeface="微软雅黑" panose="020B0503020204020204" pitchFamily="34" charset="-122"/>
              </a:rPr>
              <a:t>从程序中分离出来，磁盘和内存中都</a:t>
            </a:r>
            <a:r>
              <a:rPr lang="zh-CN" altLang="en-GB" dirty="0">
                <a:solidFill>
                  <a:srgbClr val="FF0000"/>
                </a:solidFill>
                <a:latin typeface="微软雅黑" panose="020B0503020204020204" pitchFamily="34" charset="-122"/>
                <a:ea typeface="微软雅黑" panose="020B0503020204020204" pitchFamily="34" charset="-122"/>
              </a:rPr>
              <a:t>只有一个备份</a:t>
            </a:r>
            <a:r>
              <a:rPr lang="en-US" altLang="zh-CN" dirty="0">
                <a:solidFill>
                  <a:srgbClr val="FF0000"/>
                </a:solidFill>
                <a:latin typeface="微软雅黑" panose="020B0503020204020204" pitchFamily="34" charset="-122"/>
                <a:ea typeface="微软雅黑" panose="020B0503020204020204" pitchFamily="34" charset="-122"/>
              </a:rPr>
              <a:t>;</a:t>
            </a:r>
            <a:r>
              <a:rPr lang="zh-CN" altLang="en-GB" dirty="0">
                <a:latin typeface="微软雅黑" panose="020B0503020204020204" pitchFamily="34" charset="-122"/>
                <a:ea typeface="微软雅黑" panose="020B0503020204020204" pitchFamily="34" charset="-122"/>
              </a:rPr>
              <a:t>可以动态地</a:t>
            </a:r>
            <a:r>
              <a:rPr lang="zh-CN" altLang="en-GB" dirty="0">
                <a:solidFill>
                  <a:srgbClr val="FF0000"/>
                </a:solidFill>
                <a:latin typeface="微软雅黑" panose="020B0503020204020204" pitchFamily="34" charset="-122"/>
                <a:ea typeface="微软雅黑" panose="020B0503020204020204" pitchFamily="34" charset="-122"/>
              </a:rPr>
              <a:t>在装入时</a:t>
            </a:r>
            <a:r>
              <a:rPr lang="zh-CN" altLang="en-GB" dirty="0">
                <a:latin typeface="微软雅黑" panose="020B0503020204020204" pitchFamily="34" charset="-122"/>
                <a:ea typeface="微软雅黑" panose="020B0503020204020204" pitchFamily="34" charset="-122"/>
              </a:rPr>
              <a:t>或</a:t>
            </a:r>
            <a:r>
              <a:rPr lang="zh-CN" altLang="en-GB" dirty="0">
                <a:solidFill>
                  <a:srgbClr val="FF0000"/>
                </a:solidFill>
                <a:latin typeface="微软雅黑" panose="020B0503020204020204" pitchFamily="34" charset="-122"/>
                <a:ea typeface="微软雅黑" panose="020B0503020204020204" pitchFamily="34" charset="-122"/>
              </a:rPr>
              <a:t>运行时</a:t>
            </a:r>
            <a:r>
              <a:rPr lang="zh-CN" altLang="en-GB" dirty="0">
                <a:latin typeface="微软雅黑" panose="020B0503020204020204" pitchFamily="34" charset="-122"/>
                <a:ea typeface="微软雅黑" panose="020B0503020204020204" pitchFamily="34" charset="-122"/>
              </a:rPr>
              <a:t>被加载并链接</a:t>
            </a:r>
            <a:endParaRPr lang="en-GB" altLang="zh-CN" i="1" dirty="0">
              <a:latin typeface="微软雅黑" panose="020B0503020204020204" pitchFamily="34" charset="-122"/>
              <a:ea typeface="微软雅黑" panose="020B0503020204020204" pitchFamily="34" charset="-122"/>
            </a:endParaRP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dirty="0">
                <a:solidFill>
                  <a:srgbClr val="3333CC"/>
                </a:solidFill>
                <a:latin typeface="微软雅黑" panose="020B0503020204020204" pitchFamily="34" charset="-122"/>
                <a:ea typeface="微软雅黑" panose="020B0503020204020204" pitchFamily="34" charset="-122"/>
              </a:rPr>
              <a:t>Window</a:t>
            </a:r>
            <a:r>
              <a:rPr lang="zh-CN" altLang="en-GB" dirty="0">
                <a:solidFill>
                  <a:srgbClr val="3333CC"/>
                </a:solidFill>
                <a:latin typeface="微软雅黑" panose="020B0503020204020204" pitchFamily="34" charset="-122"/>
                <a:ea typeface="微软雅黑" panose="020B0503020204020204" pitchFamily="34" charset="-122"/>
              </a:rPr>
              <a:t>称其为</a:t>
            </a:r>
            <a:r>
              <a:rPr lang="zh-CN" altLang="en-GB" dirty="0">
                <a:solidFill>
                  <a:srgbClr val="FF0000"/>
                </a:solidFill>
                <a:latin typeface="微软雅黑" panose="020B0503020204020204" pitchFamily="34" charset="-122"/>
                <a:ea typeface="微软雅黑" panose="020B0503020204020204" pitchFamily="34" charset="-122"/>
              </a:rPr>
              <a:t>动态链接库（</a:t>
            </a:r>
            <a:r>
              <a:rPr lang="en-GB" altLang="zh-CN" dirty="0">
                <a:solidFill>
                  <a:srgbClr val="FF0000"/>
                </a:solidFill>
                <a:latin typeface="微软雅黑" panose="020B0503020204020204" pitchFamily="34" charset="-122"/>
                <a:ea typeface="微软雅黑" panose="020B0503020204020204" pitchFamily="34" charset="-122"/>
              </a:rPr>
              <a:t>Dynamic Link Libraries</a:t>
            </a:r>
            <a:r>
              <a:rPr lang="zh-CN" altLang="en-GB" dirty="0">
                <a:solidFill>
                  <a:srgbClr val="FF0000"/>
                </a:solidFill>
                <a:latin typeface="微软雅黑" panose="020B0503020204020204" pitchFamily="34" charset="-122"/>
                <a:ea typeface="微软雅黑" panose="020B0503020204020204" pitchFamily="34" charset="-122"/>
              </a:rPr>
              <a:t>，</a:t>
            </a:r>
            <a:r>
              <a:rPr lang="en-GB" altLang="zh-CN" dirty="0">
                <a:solidFill>
                  <a:srgbClr val="FF0000"/>
                </a:solidFill>
                <a:latin typeface="微软雅黑" panose="020B0503020204020204" pitchFamily="34" charset="-122"/>
                <a:ea typeface="微软雅黑" panose="020B0503020204020204" pitchFamily="34" charset="-122"/>
              </a:rPr>
              <a:t>.</a:t>
            </a:r>
            <a:r>
              <a:rPr lang="en-GB" altLang="zh-CN" dirty="0" err="1">
                <a:solidFill>
                  <a:srgbClr val="FF0000"/>
                </a:solidFill>
                <a:latin typeface="微软雅黑" panose="020B0503020204020204" pitchFamily="34" charset="-122"/>
                <a:ea typeface="微软雅黑" panose="020B0503020204020204" pitchFamily="34" charset="-122"/>
              </a:rPr>
              <a:t>dll</a:t>
            </a:r>
            <a:r>
              <a:rPr lang="zh-CN" altLang="en-GB" dirty="0">
                <a:solidFill>
                  <a:srgbClr val="FF0000"/>
                </a:solidFill>
                <a:latin typeface="微软雅黑" panose="020B0503020204020204" pitchFamily="34" charset="-122"/>
                <a:ea typeface="微软雅黑" panose="020B0503020204020204" pitchFamily="34" charset="-122"/>
              </a:rPr>
              <a:t>文件）</a:t>
            </a:r>
            <a:r>
              <a:rPr lang="en-GB" altLang="zh-CN" dirty="0">
                <a:solidFill>
                  <a:srgbClr val="3333CC"/>
                </a:solidFill>
                <a:latin typeface="微软雅黑" panose="020B0503020204020204" pitchFamily="34" charset="-122"/>
                <a:ea typeface="微软雅黑" panose="020B0503020204020204" pitchFamily="34" charset="-122"/>
              </a:rPr>
              <a:t>Linux</a:t>
            </a:r>
            <a:r>
              <a:rPr lang="zh-CN" altLang="en-GB" dirty="0">
                <a:solidFill>
                  <a:srgbClr val="3333CC"/>
                </a:solidFill>
                <a:latin typeface="微软雅黑" panose="020B0503020204020204" pitchFamily="34" charset="-122"/>
                <a:ea typeface="微软雅黑" panose="020B0503020204020204" pitchFamily="34" charset="-122"/>
              </a:rPr>
              <a:t>称其为</a:t>
            </a:r>
            <a:r>
              <a:rPr lang="zh-CN" altLang="en-GB" dirty="0">
                <a:solidFill>
                  <a:srgbClr val="FF0000"/>
                </a:solidFill>
                <a:latin typeface="微软雅黑" panose="020B0503020204020204" pitchFamily="34" charset="-122"/>
                <a:ea typeface="微软雅黑" panose="020B0503020204020204" pitchFamily="34" charset="-122"/>
              </a:rPr>
              <a:t>动态共享对象（ </a:t>
            </a:r>
            <a:r>
              <a:rPr lang="en-GB" altLang="zh-CN" dirty="0">
                <a:solidFill>
                  <a:srgbClr val="FF0000"/>
                </a:solidFill>
                <a:latin typeface="微软雅黑" panose="020B0503020204020204" pitchFamily="34" charset="-122"/>
                <a:ea typeface="微软雅黑" panose="020B0503020204020204" pitchFamily="34" charset="-122"/>
              </a:rPr>
              <a:t>Dynamic Shared Objects, </a:t>
            </a:r>
            <a:r>
              <a:rPr lang="en-GB" altLang="zh-CN" dirty="0">
                <a:solidFill>
                  <a:srgbClr val="FF0000"/>
                </a:solidFill>
                <a:latin typeface="微软雅黑" panose="020B0503020204020204" pitchFamily="34" charset="-122"/>
                <a:ea typeface="微软雅黑" panose="020B0503020204020204" pitchFamily="34" charset="-122"/>
                <a:cs typeface="Courier New" panose="02070309020205020404" pitchFamily="49" charset="0"/>
              </a:rPr>
              <a:t>.so</a:t>
            </a:r>
            <a:r>
              <a:rPr lang="zh-CN" altLang="en-GB" dirty="0">
                <a:solidFill>
                  <a:srgbClr val="FF0000"/>
                </a:solidFill>
                <a:latin typeface="微软雅黑" panose="020B0503020204020204" pitchFamily="34" charset="-122"/>
                <a:ea typeface="微软雅黑" panose="020B0503020204020204" pitchFamily="34" charset="-122"/>
                <a:cs typeface="Courier New" panose="02070309020205020404" pitchFamily="49" charset="0"/>
              </a:rPr>
              <a:t>文件）</a:t>
            </a:r>
          </a:p>
          <a:p>
            <a:pPr>
              <a:lnSpc>
                <a:spcPct val="120000"/>
              </a:lnSpc>
              <a:buFontTx/>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1200" dirty="0">
                <a:latin typeface="微软雅黑" panose="020B0503020204020204" pitchFamily="34" charset="-122"/>
                <a:ea typeface="微软雅黑" panose="020B0503020204020204" pitchFamily="34" charset="-122"/>
              </a:rPr>
              <a:t>共享库升级时，被自动加载到内存和程序动态链接，</a:t>
            </a:r>
            <a:r>
              <a:rPr lang="zh-CN" altLang="en-GB" sz="1200" dirty="0">
                <a:solidFill>
                  <a:srgbClr val="FF0000"/>
                </a:solidFill>
                <a:latin typeface="微软雅黑" panose="020B0503020204020204" pitchFamily="34" charset="-122"/>
                <a:ea typeface="微软雅黑" panose="020B0503020204020204" pitchFamily="34" charset="-122"/>
              </a:rPr>
              <a:t>使用方便</a:t>
            </a:r>
            <a:r>
              <a:rPr lang="en-US" altLang="zh-CN" sz="1200" dirty="0">
                <a:solidFill>
                  <a:srgbClr val="FF0000"/>
                </a:solidFill>
                <a:latin typeface="微软雅黑" panose="020B0503020204020204" pitchFamily="34" charset="-122"/>
                <a:ea typeface="微软雅黑" panose="020B0503020204020204" pitchFamily="34" charset="-122"/>
              </a:rPr>
              <a:t>;  </a:t>
            </a:r>
            <a:r>
              <a:rPr lang="zh-CN" altLang="en-GB" sz="1200" dirty="0">
                <a:latin typeface="微软雅黑" panose="020B0503020204020204" pitchFamily="34" charset="-122"/>
                <a:ea typeface="微软雅黑" panose="020B0503020204020204" pitchFamily="34" charset="-122"/>
              </a:rPr>
              <a:t>共享库可分模块、独立、用不同编程语言进行开发，</a:t>
            </a:r>
            <a:r>
              <a:rPr lang="zh-CN" altLang="en-GB" sz="1200" dirty="0">
                <a:solidFill>
                  <a:srgbClr val="FF0000"/>
                </a:solidFill>
                <a:latin typeface="微软雅黑" panose="020B0503020204020204" pitchFamily="34" charset="-122"/>
                <a:ea typeface="微软雅黑" panose="020B0503020204020204" pitchFamily="34" charset="-122"/>
              </a:rPr>
              <a:t>效率高</a:t>
            </a:r>
            <a:r>
              <a:rPr lang="en-US" altLang="zh-CN" sz="1200" dirty="0">
                <a:solidFill>
                  <a:srgbClr val="FF0000"/>
                </a:solidFill>
                <a:latin typeface="微软雅黑" panose="020B0503020204020204" pitchFamily="34" charset="-122"/>
                <a:ea typeface="微软雅黑" panose="020B0503020204020204" pitchFamily="34" charset="-122"/>
              </a:rPr>
              <a:t>; </a:t>
            </a:r>
            <a:endParaRPr lang="zh-CN" altLang="en-GB" sz="1200" dirty="0">
              <a:solidFill>
                <a:srgbClr val="FF0000"/>
              </a:solidFill>
              <a:latin typeface="微软雅黑" panose="020B0503020204020204" pitchFamily="34" charset="-122"/>
              <a:ea typeface="微软雅黑" panose="020B0503020204020204" pitchFamily="34" charset="-122"/>
            </a:endParaRPr>
          </a:p>
          <a:p>
            <a:pPr>
              <a:lnSpc>
                <a:spcPct val="120000"/>
              </a:lnSpc>
              <a:buFontTx/>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1200" dirty="0">
                <a:latin typeface="微软雅黑" panose="020B0503020204020204" pitchFamily="34" charset="-122"/>
                <a:ea typeface="微软雅黑" panose="020B0503020204020204" pitchFamily="34" charset="-122"/>
              </a:rPr>
              <a:t>第三方开发的共享库可作为程序插件，使程序功能</a:t>
            </a:r>
            <a:r>
              <a:rPr lang="zh-CN" altLang="en-GB" sz="1200" dirty="0">
                <a:solidFill>
                  <a:srgbClr val="FF0000"/>
                </a:solidFill>
                <a:latin typeface="微软雅黑" panose="020B0503020204020204" pitchFamily="34" charset="-122"/>
                <a:ea typeface="微软雅黑" panose="020B0503020204020204" pitchFamily="34" charset="-122"/>
              </a:rPr>
              <a:t>易于扩展</a:t>
            </a:r>
          </a:p>
          <a:p>
            <a:endParaRPr lang="zh-CN" altLang="en-US" dirty="0"/>
          </a:p>
        </p:txBody>
      </p:sp>
      <p:sp>
        <p:nvSpPr>
          <p:cNvPr id="4" name="灯片编号占位符 3"/>
          <p:cNvSpPr>
            <a:spLocks noGrp="1"/>
          </p:cNvSpPr>
          <p:nvPr>
            <p:ph type="sldNum" sz="quarter" idx="5"/>
          </p:nvPr>
        </p:nvSpPr>
        <p:spPr/>
        <p:txBody>
          <a:bodyPr/>
          <a:lstStyle/>
          <a:p>
            <a:fld id="{B63C18A6-CA8B-4BC2-8778-738EC80E1C09}" type="slidenum">
              <a:rPr lang="en-US" altLang="zh-CN" smtClean="0"/>
              <a:pPr/>
              <a:t>90</a:t>
            </a:fld>
            <a:endParaRPr lang="en-US" altLang="zh-CN"/>
          </a:p>
        </p:txBody>
      </p:sp>
    </p:spTree>
    <p:extLst>
      <p:ext uri="{BB962C8B-B14F-4D97-AF65-F5344CB8AC3E}">
        <p14:creationId xmlns:p14="http://schemas.microsoft.com/office/powerpoint/2010/main" val="39886659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9625686-584A-41D4-8341-97710F295F2A}" type="slidenum">
              <a:rPr lang="en-US" altLang="zh-CN" smtClean="0"/>
              <a:pPr/>
              <a:t>10</a:t>
            </a:fld>
            <a:endParaRPr lang="en-US" altLang="zh-CN"/>
          </a:p>
        </p:txBody>
      </p:sp>
    </p:spTree>
    <p:extLst>
      <p:ext uri="{BB962C8B-B14F-4D97-AF65-F5344CB8AC3E}">
        <p14:creationId xmlns:p14="http://schemas.microsoft.com/office/powerpoint/2010/main" val="39334985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9625686-584A-41D4-8341-97710F295F2A}" type="slidenum">
              <a:rPr lang="en-US" altLang="zh-CN" smtClean="0"/>
              <a:pPr/>
              <a:t>11</a:t>
            </a:fld>
            <a:endParaRPr lang="en-US" altLang="zh-CN"/>
          </a:p>
        </p:txBody>
      </p:sp>
    </p:spTree>
    <p:extLst>
      <p:ext uri="{BB962C8B-B14F-4D97-AF65-F5344CB8AC3E}">
        <p14:creationId xmlns:p14="http://schemas.microsoft.com/office/powerpoint/2010/main" val="27070824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此处解释编译处理的基本过程</a:t>
            </a:r>
          </a:p>
        </p:txBody>
      </p:sp>
      <p:sp>
        <p:nvSpPr>
          <p:cNvPr id="4" name="灯片编号占位符 3"/>
          <p:cNvSpPr>
            <a:spLocks noGrp="1"/>
          </p:cNvSpPr>
          <p:nvPr>
            <p:ph type="sldNum" sz="quarter" idx="5"/>
          </p:nvPr>
        </p:nvSpPr>
        <p:spPr/>
        <p:txBody>
          <a:bodyPr/>
          <a:lstStyle/>
          <a:p>
            <a:fld id="{09625686-584A-41D4-8341-97710F295F2A}" type="slidenum">
              <a:rPr lang="en-US" altLang="zh-CN" smtClean="0"/>
              <a:pPr/>
              <a:t>12</a:t>
            </a:fld>
            <a:endParaRPr lang="en-US" altLang="zh-CN"/>
          </a:p>
        </p:txBody>
      </p:sp>
    </p:spTree>
    <p:extLst>
      <p:ext uri="{BB962C8B-B14F-4D97-AF65-F5344CB8AC3E}">
        <p14:creationId xmlns:p14="http://schemas.microsoft.com/office/powerpoint/2010/main" val="1132958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7580C470-CF1D-4D8B-BC98-C1B65B9C259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DDFA0A1F-2D1E-4715-AD80-788F104B2EE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A6EC053C-C29E-4ACF-8802-E811955C0160}"/>
              </a:ext>
            </a:extLst>
          </p:cNvPr>
          <p:cNvSpPr>
            <a:spLocks noGrp="1" noChangeArrowheads="1"/>
          </p:cNvSpPr>
          <p:nvPr>
            <p:ph type="sldNum" sz="quarter" idx="12"/>
          </p:nvPr>
        </p:nvSpPr>
        <p:spPr>
          <a:ln/>
        </p:spPr>
        <p:txBody>
          <a:bodyPr/>
          <a:lstStyle>
            <a:lvl1pPr>
              <a:defRPr/>
            </a:lvl1pPr>
          </a:lstStyle>
          <a:p>
            <a:fld id="{00456760-769D-47D4-BFEA-1C4E299A9F3A}" type="slidenum">
              <a:rPr lang="en-US" altLang="zh-CN"/>
              <a:pPr/>
              <a:t>‹#›</a:t>
            </a:fld>
            <a:endParaRPr lang="en-US" altLang="zh-CN"/>
          </a:p>
        </p:txBody>
      </p:sp>
    </p:spTree>
    <p:extLst>
      <p:ext uri="{BB962C8B-B14F-4D97-AF65-F5344CB8AC3E}">
        <p14:creationId xmlns:p14="http://schemas.microsoft.com/office/powerpoint/2010/main" val="2271645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A6327552-35F7-40E0-B3CA-6D2C7C95A60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E5214B02-AEEA-499E-A1F3-244334E9486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88B476CF-8AC0-46B3-A5C0-1779AF2FE83D}"/>
              </a:ext>
            </a:extLst>
          </p:cNvPr>
          <p:cNvSpPr>
            <a:spLocks noGrp="1" noChangeArrowheads="1"/>
          </p:cNvSpPr>
          <p:nvPr>
            <p:ph type="sldNum" sz="quarter" idx="12"/>
          </p:nvPr>
        </p:nvSpPr>
        <p:spPr>
          <a:ln/>
        </p:spPr>
        <p:txBody>
          <a:bodyPr/>
          <a:lstStyle>
            <a:lvl1pPr>
              <a:defRPr/>
            </a:lvl1pPr>
          </a:lstStyle>
          <a:p>
            <a:fld id="{CB4D75BE-AA1A-485A-AD27-11F20CD92853}" type="slidenum">
              <a:rPr lang="en-US" altLang="zh-CN"/>
              <a:pPr/>
              <a:t>‹#›</a:t>
            </a:fld>
            <a:endParaRPr lang="en-US" altLang="zh-CN"/>
          </a:p>
        </p:txBody>
      </p:sp>
    </p:spTree>
    <p:extLst>
      <p:ext uri="{BB962C8B-B14F-4D97-AF65-F5344CB8AC3E}">
        <p14:creationId xmlns:p14="http://schemas.microsoft.com/office/powerpoint/2010/main" val="764351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88913"/>
            <a:ext cx="2058988" cy="58658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88913"/>
            <a:ext cx="6029325" cy="58658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7AF3A634-E177-45C3-A5AD-8A229533749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818EA31B-A67D-4DB7-94A2-773FD8D3F4E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6E782FF8-7535-4B12-BE60-E5DF3BD15F73}"/>
              </a:ext>
            </a:extLst>
          </p:cNvPr>
          <p:cNvSpPr>
            <a:spLocks noGrp="1" noChangeArrowheads="1"/>
          </p:cNvSpPr>
          <p:nvPr>
            <p:ph type="sldNum" sz="quarter" idx="12"/>
          </p:nvPr>
        </p:nvSpPr>
        <p:spPr>
          <a:ln/>
        </p:spPr>
        <p:txBody>
          <a:bodyPr/>
          <a:lstStyle>
            <a:lvl1pPr>
              <a:defRPr/>
            </a:lvl1pPr>
          </a:lstStyle>
          <a:p>
            <a:fld id="{FD637172-CCCA-48E8-B61F-DEFB60EE1D00}" type="slidenum">
              <a:rPr lang="en-US" altLang="zh-CN"/>
              <a:pPr/>
              <a:t>‹#›</a:t>
            </a:fld>
            <a:endParaRPr lang="en-US" altLang="zh-CN"/>
          </a:p>
        </p:txBody>
      </p:sp>
    </p:spTree>
    <p:extLst>
      <p:ext uri="{BB962C8B-B14F-4D97-AF65-F5344CB8AC3E}">
        <p14:creationId xmlns:p14="http://schemas.microsoft.com/office/powerpoint/2010/main" val="4251806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F1005707-A769-4DA1-81CF-986D1964C57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A87F9802-C037-4D67-B2FA-B44E59BA6C6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E64E592F-4C51-4FAB-A403-E0D93D3514DF}"/>
              </a:ext>
            </a:extLst>
          </p:cNvPr>
          <p:cNvSpPr>
            <a:spLocks noGrp="1" noChangeArrowheads="1"/>
          </p:cNvSpPr>
          <p:nvPr>
            <p:ph type="sldNum" sz="quarter" idx="12"/>
          </p:nvPr>
        </p:nvSpPr>
        <p:spPr>
          <a:ln/>
        </p:spPr>
        <p:txBody>
          <a:bodyPr/>
          <a:lstStyle>
            <a:lvl1pPr>
              <a:defRPr/>
            </a:lvl1pPr>
          </a:lstStyle>
          <a:p>
            <a:fld id="{78B45F72-1248-40DC-80E7-48F9249C134F}" type="slidenum">
              <a:rPr lang="en-US" altLang="zh-CN"/>
              <a:pPr/>
              <a:t>‹#›</a:t>
            </a:fld>
            <a:endParaRPr lang="en-US" altLang="zh-CN"/>
          </a:p>
        </p:txBody>
      </p:sp>
    </p:spTree>
    <p:extLst>
      <p:ext uri="{BB962C8B-B14F-4D97-AF65-F5344CB8AC3E}">
        <p14:creationId xmlns:p14="http://schemas.microsoft.com/office/powerpoint/2010/main" val="3611115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E1DDC79F-2494-4063-94DC-2E6B6F2691B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0B6880EA-0FD3-46EB-A304-5FCF31E4165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2570A264-F850-436A-B5C8-64D93286D485}"/>
              </a:ext>
            </a:extLst>
          </p:cNvPr>
          <p:cNvSpPr>
            <a:spLocks noGrp="1" noChangeArrowheads="1"/>
          </p:cNvSpPr>
          <p:nvPr>
            <p:ph type="sldNum" sz="quarter" idx="12"/>
          </p:nvPr>
        </p:nvSpPr>
        <p:spPr>
          <a:ln/>
        </p:spPr>
        <p:txBody>
          <a:bodyPr/>
          <a:lstStyle>
            <a:lvl1pPr>
              <a:defRPr/>
            </a:lvl1pPr>
          </a:lstStyle>
          <a:p>
            <a:fld id="{80C02F0F-A619-4787-B954-58FFFC8EC4A6}" type="slidenum">
              <a:rPr lang="en-US" altLang="zh-CN"/>
              <a:pPr/>
              <a:t>‹#›</a:t>
            </a:fld>
            <a:endParaRPr lang="en-US" altLang="zh-CN"/>
          </a:p>
        </p:txBody>
      </p:sp>
    </p:spTree>
    <p:extLst>
      <p:ext uri="{BB962C8B-B14F-4D97-AF65-F5344CB8AC3E}">
        <p14:creationId xmlns:p14="http://schemas.microsoft.com/office/powerpoint/2010/main" val="139005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9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DFAAC4F5-9ED7-46E4-BB68-1BD92C414A7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1A8DB4FF-31C3-4D75-9DD4-6A870C8392C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778CD003-335A-4AA6-8A20-2F621A4B4F03}"/>
              </a:ext>
            </a:extLst>
          </p:cNvPr>
          <p:cNvSpPr>
            <a:spLocks noGrp="1" noChangeArrowheads="1"/>
          </p:cNvSpPr>
          <p:nvPr>
            <p:ph type="sldNum" sz="quarter" idx="12"/>
          </p:nvPr>
        </p:nvSpPr>
        <p:spPr>
          <a:ln/>
        </p:spPr>
        <p:txBody>
          <a:bodyPr/>
          <a:lstStyle>
            <a:lvl1pPr>
              <a:defRPr/>
            </a:lvl1pPr>
          </a:lstStyle>
          <a:p>
            <a:fld id="{D6179AAF-B00D-4C13-965F-3C46F9C50696}" type="slidenum">
              <a:rPr lang="en-US" altLang="zh-CN"/>
              <a:pPr/>
              <a:t>‹#›</a:t>
            </a:fld>
            <a:endParaRPr lang="en-US" altLang="zh-CN"/>
          </a:p>
        </p:txBody>
      </p:sp>
    </p:spTree>
    <p:extLst>
      <p:ext uri="{BB962C8B-B14F-4D97-AF65-F5344CB8AC3E}">
        <p14:creationId xmlns:p14="http://schemas.microsoft.com/office/powerpoint/2010/main" val="3135938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C5E74324-5069-4BAA-852E-49865D92381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7566F628-4AF9-4930-8E8A-CA1B8527046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B03E1F8C-B871-48EF-ADCA-7EAF69D11C6F}"/>
              </a:ext>
            </a:extLst>
          </p:cNvPr>
          <p:cNvSpPr>
            <a:spLocks noGrp="1" noChangeArrowheads="1"/>
          </p:cNvSpPr>
          <p:nvPr>
            <p:ph type="sldNum" sz="quarter" idx="12"/>
          </p:nvPr>
        </p:nvSpPr>
        <p:spPr>
          <a:ln/>
        </p:spPr>
        <p:txBody>
          <a:bodyPr/>
          <a:lstStyle>
            <a:lvl1pPr>
              <a:defRPr/>
            </a:lvl1pPr>
          </a:lstStyle>
          <a:p>
            <a:fld id="{B8A7C21B-13B5-407B-9500-CB29AA2CCDA5}" type="slidenum">
              <a:rPr lang="en-US" altLang="zh-CN"/>
              <a:pPr/>
              <a:t>‹#›</a:t>
            </a:fld>
            <a:endParaRPr lang="en-US" altLang="zh-CN"/>
          </a:p>
        </p:txBody>
      </p:sp>
    </p:spTree>
    <p:extLst>
      <p:ext uri="{BB962C8B-B14F-4D97-AF65-F5344CB8AC3E}">
        <p14:creationId xmlns:p14="http://schemas.microsoft.com/office/powerpoint/2010/main" val="582472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B7F2F735-51E0-427F-83EA-D86CE06BBA2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E0211CF9-6A5F-4D3C-A24A-47A361331B2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87228A27-325C-4C4E-9005-5246363B64CB}"/>
              </a:ext>
            </a:extLst>
          </p:cNvPr>
          <p:cNvSpPr>
            <a:spLocks noGrp="1" noChangeArrowheads="1"/>
          </p:cNvSpPr>
          <p:nvPr>
            <p:ph type="sldNum" sz="quarter" idx="12"/>
          </p:nvPr>
        </p:nvSpPr>
        <p:spPr>
          <a:ln/>
        </p:spPr>
        <p:txBody>
          <a:bodyPr/>
          <a:lstStyle>
            <a:lvl1pPr>
              <a:defRPr/>
            </a:lvl1pPr>
          </a:lstStyle>
          <a:p>
            <a:fld id="{CA885D1E-C5E0-4F7C-9C31-ABF0FD74AB75}" type="slidenum">
              <a:rPr lang="en-US" altLang="zh-CN"/>
              <a:pPr/>
              <a:t>‹#›</a:t>
            </a:fld>
            <a:endParaRPr lang="en-US" altLang="zh-CN"/>
          </a:p>
        </p:txBody>
      </p:sp>
    </p:spTree>
    <p:extLst>
      <p:ext uri="{BB962C8B-B14F-4D97-AF65-F5344CB8AC3E}">
        <p14:creationId xmlns:p14="http://schemas.microsoft.com/office/powerpoint/2010/main" val="3021941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EC6C8332-FA26-4695-81AD-0D80CA201D4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70933F78-4448-4B76-B047-7F64F948E25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2296BA38-69A7-439A-9CAA-421B45400726}"/>
              </a:ext>
            </a:extLst>
          </p:cNvPr>
          <p:cNvSpPr>
            <a:spLocks noGrp="1" noChangeArrowheads="1"/>
          </p:cNvSpPr>
          <p:nvPr>
            <p:ph type="sldNum" sz="quarter" idx="12"/>
          </p:nvPr>
        </p:nvSpPr>
        <p:spPr>
          <a:ln/>
        </p:spPr>
        <p:txBody>
          <a:bodyPr/>
          <a:lstStyle>
            <a:lvl1pPr>
              <a:defRPr/>
            </a:lvl1pPr>
          </a:lstStyle>
          <a:p>
            <a:fld id="{AF46559C-93B7-489F-8D69-8A3A3C8B1EB5}" type="slidenum">
              <a:rPr lang="en-US" altLang="zh-CN"/>
              <a:pPr/>
              <a:t>‹#›</a:t>
            </a:fld>
            <a:endParaRPr lang="en-US" altLang="zh-CN"/>
          </a:p>
        </p:txBody>
      </p:sp>
    </p:spTree>
    <p:extLst>
      <p:ext uri="{BB962C8B-B14F-4D97-AF65-F5344CB8AC3E}">
        <p14:creationId xmlns:p14="http://schemas.microsoft.com/office/powerpoint/2010/main" val="510933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4DCBA381-32B4-49A1-9708-09456184983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8EE15312-CF9E-4B5F-969D-5853B5343EB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87B966E1-C0E7-46FD-B3F3-278AA6E2AC2F}"/>
              </a:ext>
            </a:extLst>
          </p:cNvPr>
          <p:cNvSpPr>
            <a:spLocks noGrp="1" noChangeArrowheads="1"/>
          </p:cNvSpPr>
          <p:nvPr>
            <p:ph type="sldNum" sz="quarter" idx="12"/>
          </p:nvPr>
        </p:nvSpPr>
        <p:spPr>
          <a:ln/>
        </p:spPr>
        <p:txBody>
          <a:bodyPr/>
          <a:lstStyle>
            <a:lvl1pPr>
              <a:defRPr/>
            </a:lvl1pPr>
          </a:lstStyle>
          <a:p>
            <a:fld id="{3D89098C-6B9B-4DB0-8F60-22868CEDF020}" type="slidenum">
              <a:rPr lang="en-US" altLang="zh-CN"/>
              <a:pPr/>
              <a:t>‹#›</a:t>
            </a:fld>
            <a:endParaRPr lang="en-US" altLang="zh-CN"/>
          </a:p>
        </p:txBody>
      </p:sp>
    </p:spTree>
    <p:extLst>
      <p:ext uri="{BB962C8B-B14F-4D97-AF65-F5344CB8AC3E}">
        <p14:creationId xmlns:p14="http://schemas.microsoft.com/office/powerpoint/2010/main" val="3569024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E338A943-EDF3-49D7-8B9E-701D50F7349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D64E8483-7170-4012-87F6-B69A6D3D121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D0632D06-66F1-4615-8DB5-782F0D47383E}"/>
              </a:ext>
            </a:extLst>
          </p:cNvPr>
          <p:cNvSpPr>
            <a:spLocks noGrp="1" noChangeArrowheads="1"/>
          </p:cNvSpPr>
          <p:nvPr>
            <p:ph type="sldNum" sz="quarter" idx="12"/>
          </p:nvPr>
        </p:nvSpPr>
        <p:spPr>
          <a:ln/>
        </p:spPr>
        <p:txBody>
          <a:bodyPr/>
          <a:lstStyle>
            <a:lvl1pPr>
              <a:defRPr/>
            </a:lvl1pPr>
          </a:lstStyle>
          <a:p>
            <a:fld id="{07957F2F-72F2-4DA6-8677-C1197E72C6EE}" type="slidenum">
              <a:rPr lang="en-US" altLang="zh-CN"/>
              <a:pPr/>
              <a:t>‹#›</a:t>
            </a:fld>
            <a:endParaRPr lang="en-US" altLang="zh-CN"/>
          </a:p>
        </p:txBody>
      </p:sp>
    </p:spTree>
    <p:extLst>
      <p:ext uri="{BB962C8B-B14F-4D97-AF65-F5344CB8AC3E}">
        <p14:creationId xmlns:p14="http://schemas.microsoft.com/office/powerpoint/2010/main" val="3678024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D7CC248-392B-4733-9054-ED9094A91146}"/>
              </a:ext>
            </a:extLst>
          </p:cNvPr>
          <p:cNvSpPr>
            <a:spLocks noGrp="1" noChangeArrowheads="1"/>
          </p:cNvSpPr>
          <p:nvPr>
            <p:ph type="title"/>
          </p:nvPr>
        </p:nvSpPr>
        <p:spPr bwMode="auto">
          <a:xfrm>
            <a:off x="457200" y="53975"/>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225F3E65-2072-49A8-A801-3595A61E10C9}"/>
              </a:ext>
            </a:extLst>
          </p:cNvPr>
          <p:cNvSpPr>
            <a:spLocks noGrp="1" noChangeArrowheads="1"/>
          </p:cNvSpPr>
          <p:nvPr>
            <p:ph type="body" idx="1"/>
          </p:nvPr>
        </p:nvSpPr>
        <p:spPr bwMode="auto">
          <a:xfrm>
            <a:off x="468313" y="836613"/>
            <a:ext cx="8229600" cy="521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38E39A24-C9C1-4CC8-9444-B44FA998CF45}"/>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ea typeface="宋体" pitchFamily="2" charset="-122"/>
              </a:defRPr>
            </a:lvl1pPr>
          </a:lstStyle>
          <a:p>
            <a:pPr>
              <a:defRPr/>
            </a:pPr>
            <a:endParaRPr lang="en-US" altLang="zh-CN"/>
          </a:p>
        </p:txBody>
      </p:sp>
      <p:sp>
        <p:nvSpPr>
          <p:cNvPr id="1029" name="Rectangle 5">
            <a:extLst>
              <a:ext uri="{FF2B5EF4-FFF2-40B4-BE49-F238E27FC236}">
                <a16:creationId xmlns:a16="http://schemas.microsoft.com/office/drawing/2014/main" id="{4EC0E725-5C80-4DA0-96E1-1CD746AB34F9}"/>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ea typeface="宋体" pitchFamily="2" charset="-122"/>
              </a:defRPr>
            </a:lvl1pPr>
          </a:lstStyle>
          <a:p>
            <a:pPr>
              <a:defRPr/>
            </a:pPr>
            <a:endParaRPr lang="en-US" altLang="zh-CN"/>
          </a:p>
        </p:txBody>
      </p:sp>
      <p:sp>
        <p:nvSpPr>
          <p:cNvPr id="1030" name="Rectangle 6">
            <a:extLst>
              <a:ext uri="{FF2B5EF4-FFF2-40B4-BE49-F238E27FC236}">
                <a16:creationId xmlns:a16="http://schemas.microsoft.com/office/drawing/2014/main" id="{EDC71F20-1585-4D34-8D2B-DE576E7159FD}"/>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89E9C2B0-E804-4DC5-8A1C-243F72A610F5}" type="slidenum">
              <a:rPr lang="en-US" altLang="zh-CN"/>
              <a:pPr/>
              <a:t>‹#›</a:t>
            </a:fld>
            <a:endParaRPr lang="en-US" altLang="zh-CN"/>
          </a:p>
        </p:txBody>
      </p:sp>
      <p:sp>
        <p:nvSpPr>
          <p:cNvPr id="1031" name="Line 7">
            <a:extLst>
              <a:ext uri="{FF2B5EF4-FFF2-40B4-BE49-F238E27FC236}">
                <a16:creationId xmlns:a16="http://schemas.microsoft.com/office/drawing/2014/main" id="{7CCA54AD-AAA5-4C26-87C4-CCA81263C506}"/>
              </a:ext>
            </a:extLst>
          </p:cNvPr>
          <p:cNvSpPr>
            <a:spLocks noChangeShapeType="1"/>
          </p:cNvSpPr>
          <p:nvPr userDrawn="1"/>
        </p:nvSpPr>
        <p:spPr bwMode="auto">
          <a:xfrm>
            <a:off x="323850" y="692150"/>
            <a:ext cx="8496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3600" b="1">
          <a:solidFill>
            <a:srgbClr val="CC3300"/>
          </a:solidFill>
          <a:latin typeface="+mj-lt"/>
          <a:ea typeface="黑体" panose="02010609060101010101" pitchFamily="49" charset="-122"/>
          <a:cs typeface="+mj-cs"/>
        </a:defRPr>
      </a:lvl1pPr>
      <a:lvl2pPr algn="ctr" rtl="0" eaLnBrk="0" fontAlgn="base" hangingPunct="0">
        <a:spcBef>
          <a:spcPct val="0"/>
        </a:spcBef>
        <a:spcAft>
          <a:spcPct val="0"/>
        </a:spcAft>
        <a:defRPr sz="3600" b="1">
          <a:solidFill>
            <a:srgbClr val="CC3300"/>
          </a:solidFill>
          <a:latin typeface="Arial" charset="0"/>
          <a:ea typeface="黑体" panose="02010609060101010101" pitchFamily="49" charset="-122"/>
        </a:defRPr>
      </a:lvl2pPr>
      <a:lvl3pPr algn="ctr" rtl="0" eaLnBrk="0" fontAlgn="base" hangingPunct="0">
        <a:spcBef>
          <a:spcPct val="0"/>
        </a:spcBef>
        <a:spcAft>
          <a:spcPct val="0"/>
        </a:spcAft>
        <a:defRPr sz="3600" b="1">
          <a:solidFill>
            <a:srgbClr val="CC3300"/>
          </a:solidFill>
          <a:latin typeface="Arial" charset="0"/>
          <a:ea typeface="黑体" panose="02010609060101010101" pitchFamily="49" charset="-122"/>
        </a:defRPr>
      </a:lvl3pPr>
      <a:lvl4pPr algn="ctr" rtl="0" eaLnBrk="0" fontAlgn="base" hangingPunct="0">
        <a:spcBef>
          <a:spcPct val="0"/>
        </a:spcBef>
        <a:spcAft>
          <a:spcPct val="0"/>
        </a:spcAft>
        <a:defRPr sz="3600" b="1">
          <a:solidFill>
            <a:srgbClr val="CC3300"/>
          </a:solidFill>
          <a:latin typeface="Arial" charset="0"/>
          <a:ea typeface="黑体" panose="02010609060101010101" pitchFamily="49" charset="-122"/>
        </a:defRPr>
      </a:lvl4pPr>
      <a:lvl5pPr algn="ctr" rtl="0" eaLnBrk="0" fontAlgn="base" hangingPunct="0">
        <a:spcBef>
          <a:spcPct val="0"/>
        </a:spcBef>
        <a:spcAft>
          <a:spcPct val="0"/>
        </a:spcAft>
        <a:defRPr sz="3600" b="1">
          <a:solidFill>
            <a:srgbClr val="CC3300"/>
          </a:solidFill>
          <a:latin typeface="Arial" charset="0"/>
          <a:ea typeface="黑体" panose="02010609060101010101"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 Target="slide61.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51.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5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0.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55.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35.png"/><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4.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5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slide" Target="slide63.xml"/><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slide" Target="slide94.xml"/><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5A5ED8E-6701-4F5A-847C-8C8355543E85}"/>
              </a:ext>
            </a:extLst>
          </p:cNvPr>
          <p:cNvSpPr>
            <a:spLocks noGrp="1" noChangeArrowheads="1"/>
          </p:cNvSpPr>
          <p:nvPr>
            <p:ph type="ctrTitle"/>
          </p:nvPr>
        </p:nvSpPr>
        <p:spPr>
          <a:xfrm>
            <a:off x="476250" y="204788"/>
            <a:ext cx="8145463" cy="5969000"/>
          </a:xfrm>
        </p:spPr>
        <p:txBody>
          <a:bodyPr/>
          <a:lstStyle/>
          <a:p>
            <a:pPr eaLnBrk="1" hangingPunct="1">
              <a:lnSpc>
                <a:spcPct val="145000"/>
              </a:lnSpc>
            </a:pPr>
            <a:r>
              <a:rPr lang="zh-CN" altLang="en-US" sz="4000" dirty="0">
                <a:solidFill>
                  <a:srgbClr val="FF0000"/>
                </a:solidFill>
              </a:rPr>
              <a:t>程序的链接</a:t>
            </a:r>
            <a:br>
              <a:rPr lang="zh-CN" altLang="en-US" sz="4000" dirty="0">
                <a:solidFill>
                  <a:srgbClr val="FF0000"/>
                </a:solidFill>
              </a:rPr>
            </a:br>
            <a:br>
              <a:rPr lang="zh-CN" altLang="en-US" sz="1600" dirty="0">
                <a:solidFill>
                  <a:srgbClr val="FF0000"/>
                </a:solidFill>
              </a:rPr>
            </a:br>
            <a:endParaRPr lang="en-US" altLang="zh-CN" sz="2800" dirty="0">
              <a:solidFill>
                <a:srgbClr val="3333CC"/>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BDE5FB43-B8AB-4DAA-A762-72E2B4172F8B}"/>
              </a:ext>
            </a:extLst>
          </p:cNvPr>
          <p:cNvSpPr>
            <a:spLocks noGrp="1" noChangeArrowheads="1"/>
          </p:cNvSpPr>
          <p:nvPr>
            <p:ph type="title" idx="4294967295"/>
          </p:nvPr>
        </p:nvSpPr>
        <p:spPr>
          <a:xfrm>
            <a:off x="1057275" y="98425"/>
            <a:ext cx="6529388" cy="538163"/>
          </a:xfrm>
        </p:spPr>
        <p:txBody>
          <a:bodyPr lIns="63500" tIns="25400" rIns="63500" bIns="25400" anchor="t">
            <a:spAutoFit/>
          </a:bodyPr>
          <a:lstStyle/>
          <a:p>
            <a:r>
              <a:rPr lang="zh-CN" altLang="en-US" sz="3600"/>
              <a:t>一个典型程序的转换处理过程</a:t>
            </a:r>
          </a:p>
        </p:txBody>
      </p:sp>
      <p:sp>
        <p:nvSpPr>
          <p:cNvPr id="43" name="文本框 42">
            <a:extLst>
              <a:ext uri="{FF2B5EF4-FFF2-40B4-BE49-F238E27FC236}">
                <a16:creationId xmlns:a16="http://schemas.microsoft.com/office/drawing/2014/main" id="{127664EE-4E5A-43D3-BD99-1B2A46498530}"/>
              </a:ext>
            </a:extLst>
          </p:cNvPr>
          <p:cNvSpPr txBox="1"/>
          <p:nvPr/>
        </p:nvSpPr>
        <p:spPr>
          <a:xfrm>
            <a:off x="71499" y="808076"/>
            <a:ext cx="6975775" cy="1107996"/>
          </a:xfrm>
          <a:prstGeom prst="rect">
            <a:avLst/>
          </a:prstGeom>
          <a:noFill/>
        </p:spPr>
        <p:txBody>
          <a:bodyPr wrap="square">
            <a:spAutoFit/>
          </a:bodyPr>
          <a:lstStyle/>
          <a:p>
            <a:pPr lvl="1"/>
            <a:r>
              <a:rPr lang="en-US" altLang="zh-CN" sz="2200" b="1" dirty="0">
                <a:solidFill>
                  <a:srgbClr val="0000CC"/>
                </a:solidFill>
                <a:latin typeface="微软雅黑" panose="020B0503020204020204" pitchFamily="34" charset="-122"/>
                <a:ea typeface="微软雅黑" panose="020B0503020204020204" pitchFamily="34" charset="-122"/>
              </a:rPr>
              <a:t>#gcc  –E  </a:t>
            </a:r>
            <a:r>
              <a:rPr lang="en-US" altLang="zh-CN" sz="2200" b="1" dirty="0">
                <a:solidFill>
                  <a:srgbClr val="FF0000"/>
                </a:solidFill>
                <a:latin typeface="微软雅黑" panose="020B0503020204020204" pitchFamily="34" charset="-122"/>
                <a:ea typeface="微软雅黑" panose="020B0503020204020204" pitchFamily="34" charset="-122"/>
              </a:rPr>
              <a:t>-D  _SECOND </a:t>
            </a:r>
            <a:r>
              <a:rPr lang="en-US" altLang="zh-CN" sz="2200" b="1" dirty="0">
                <a:solidFill>
                  <a:srgbClr val="0000CC"/>
                </a:solidFill>
                <a:latin typeface="微软雅黑" panose="020B0503020204020204" pitchFamily="34" charset="-122"/>
                <a:ea typeface="微软雅黑" panose="020B0503020204020204" pitchFamily="34" charset="-122"/>
              </a:rPr>
              <a:t> </a:t>
            </a:r>
            <a:r>
              <a:rPr lang="en-US" altLang="zh-CN" sz="2200" b="1" dirty="0" err="1">
                <a:solidFill>
                  <a:srgbClr val="0000CC"/>
                </a:solidFill>
                <a:latin typeface="微软雅黑" panose="020B0503020204020204" pitchFamily="34" charset="-122"/>
                <a:ea typeface="微软雅黑" panose="020B0503020204020204" pitchFamily="34" charset="-122"/>
              </a:rPr>
              <a:t>test.c</a:t>
            </a:r>
            <a:r>
              <a:rPr lang="en-US" altLang="zh-CN" sz="2200" b="1" dirty="0">
                <a:solidFill>
                  <a:srgbClr val="0000CC"/>
                </a:solidFill>
                <a:latin typeface="微软雅黑" panose="020B0503020204020204" pitchFamily="34" charset="-122"/>
                <a:ea typeface="微软雅黑" panose="020B0503020204020204" pitchFamily="34" charset="-122"/>
              </a:rPr>
              <a:t> –o  </a:t>
            </a:r>
            <a:r>
              <a:rPr lang="en-US" altLang="zh-CN" sz="2200" b="1" dirty="0" err="1">
                <a:solidFill>
                  <a:srgbClr val="0000CC"/>
                </a:solidFill>
                <a:latin typeface="微软雅黑" panose="020B0503020204020204" pitchFamily="34" charset="-122"/>
                <a:ea typeface="微软雅黑" panose="020B0503020204020204" pitchFamily="34" charset="-122"/>
              </a:rPr>
              <a:t>test.i</a:t>
            </a:r>
            <a:endParaRPr lang="en-US" altLang="zh-CN" sz="2200" b="1" dirty="0">
              <a:solidFill>
                <a:srgbClr val="0000CC"/>
              </a:solidFill>
              <a:latin typeface="微软雅黑" panose="020B0503020204020204" pitchFamily="34" charset="-122"/>
              <a:ea typeface="微软雅黑" panose="020B0503020204020204" pitchFamily="34" charset="-122"/>
            </a:endParaRPr>
          </a:p>
          <a:p>
            <a:pPr lvl="1"/>
            <a:endParaRPr lang="en-US" altLang="zh-CN" sz="2200" b="1" dirty="0">
              <a:solidFill>
                <a:srgbClr val="0000CC"/>
              </a:solidFill>
              <a:latin typeface="微软雅黑" panose="020B0503020204020204" pitchFamily="34" charset="-122"/>
              <a:ea typeface="微软雅黑" panose="020B0503020204020204" pitchFamily="34" charset="-122"/>
            </a:endParaRPr>
          </a:p>
          <a:p>
            <a:pPr lvl="1"/>
            <a:r>
              <a:rPr lang="zh-CN" altLang="en-US" sz="2200" b="1" dirty="0">
                <a:solidFill>
                  <a:srgbClr val="0000CC"/>
                </a:solidFill>
                <a:latin typeface="微软雅黑" panose="020B0503020204020204" pitchFamily="34" charset="-122"/>
                <a:ea typeface="微软雅黑" panose="020B0503020204020204" pitchFamily="34" charset="-122"/>
              </a:rPr>
              <a:t>预处理后的 文件 为 </a:t>
            </a:r>
            <a:r>
              <a:rPr lang="en-US" altLang="zh-CN" sz="2200" b="1" dirty="0" err="1">
                <a:solidFill>
                  <a:srgbClr val="0000CC"/>
                </a:solidFill>
                <a:latin typeface="微软雅黑" panose="020B0503020204020204" pitchFamily="34" charset="-122"/>
                <a:ea typeface="微软雅黑" panose="020B0503020204020204" pitchFamily="34" charset="-122"/>
              </a:rPr>
              <a:t>test.i</a:t>
            </a:r>
            <a:r>
              <a:rPr lang="zh-CN" altLang="en-US" sz="2200" b="1" dirty="0">
                <a:solidFill>
                  <a:srgbClr val="0000CC"/>
                </a:solidFill>
                <a:latin typeface="微软雅黑" panose="020B0503020204020204" pitchFamily="34" charset="-122"/>
                <a:ea typeface="微软雅黑" panose="020B0503020204020204" pitchFamily="34" charset="-122"/>
              </a:rPr>
              <a:t> </a:t>
            </a:r>
          </a:p>
        </p:txBody>
      </p:sp>
      <p:pic>
        <p:nvPicPr>
          <p:cNvPr id="3" name="图片 2">
            <a:extLst>
              <a:ext uri="{FF2B5EF4-FFF2-40B4-BE49-F238E27FC236}">
                <a16:creationId xmlns:a16="http://schemas.microsoft.com/office/drawing/2014/main" id="{BEB2FF75-DEB1-412F-BBB3-15379112E3DE}"/>
              </a:ext>
            </a:extLst>
          </p:cNvPr>
          <p:cNvPicPr>
            <a:picLocks noChangeAspect="1"/>
          </p:cNvPicPr>
          <p:nvPr/>
        </p:nvPicPr>
        <p:blipFill>
          <a:blip r:embed="rId3"/>
          <a:stretch>
            <a:fillRect/>
          </a:stretch>
        </p:blipFill>
        <p:spPr>
          <a:xfrm>
            <a:off x="169172" y="2087560"/>
            <a:ext cx="4604709" cy="3177374"/>
          </a:xfrm>
          <a:prstGeom prst="rect">
            <a:avLst/>
          </a:prstGeom>
        </p:spPr>
      </p:pic>
      <p:pic>
        <p:nvPicPr>
          <p:cNvPr id="4" name="图片 3">
            <a:extLst>
              <a:ext uri="{FF2B5EF4-FFF2-40B4-BE49-F238E27FC236}">
                <a16:creationId xmlns:a16="http://schemas.microsoft.com/office/drawing/2014/main" id="{E87C8B42-5ED3-4124-990C-8BCB4CB1FEC9}"/>
              </a:ext>
            </a:extLst>
          </p:cNvPr>
          <p:cNvPicPr>
            <a:picLocks noChangeAspect="1"/>
          </p:cNvPicPr>
          <p:nvPr/>
        </p:nvPicPr>
        <p:blipFill>
          <a:blip r:embed="rId4"/>
          <a:stretch>
            <a:fillRect/>
          </a:stretch>
        </p:blipFill>
        <p:spPr>
          <a:xfrm>
            <a:off x="5022050" y="2087559"/>
            <a:ext cx="3952778" cy="3152647"/>
          </a:xfrm>
          <a:prstGeom prst="rect">
            <a:avLst/>
          </a:prstGeom>
        </p:spPr>
      </p:pic>
    </p:spTree>
    <p:extLst>
      <p:ext uri="{BB962C8B-B14F-4D97-AF65-F5344CB8AC3E}">
        <p14:creationId xmlns:p14="http://schemas.microsoft.com/office/powerpoint/2010/main" val="732807433"/>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BDE5FB43-B8AB-4DAA-A762-72E2B4172F8B}"/>
              </a:ext>
            </a:extLst>
          </p:cNvPr>
          <p:cNvSpPr>
            <a:spLocks noGrp="1" noChangeArrowheads="1"/>
          </p:cNvSpPr>
          <p:nvPr>
            <p:ph type="title" idx="4294967295"/>
          </p:nvPr>
        </p:nvSpPr>
        <p:spPr>
          <a:xfrm>
            <a:off x="1057275" y="98425"/>
            <a:ext cx="6529388" cy="538163"/>
          </a:xfrm>
        </p:spPr>
        <p:txBody>
          <a:bodyPr lIns="63500" tIns="25400" rIns="63500" bIns="25400" anchor="t">
            <a:spAutoFit/>
          </a:bodyPr>
          <a:lstStyle/>
          <a:p>
            <a:r>
              <a:rPr lang="zh-CN" altLang="en-US" sz="3600"/>
              <a:t>一个典型程序的转换处理过程</a:t>
            </a:r>
          </a:p>
        </p:txBody>
      </p:sp>
      <p:sp>
        <p:nvSpPr>
          <p:cNvPr id="43" name="文本框 42">
            <a:extLst>
              <a:ext uri="{FF2B5EF4-FFF2-40B4-BE49-F238E27FC236}">
                <a16:creationId xmlns:a16="http://schemas.microsoft.com/office/drawing/2014/main" id="{127664EE-4E5A-43D3-BD99-1B2A46498530}"/>
              </a:ext>
            </a:extLst>
          </p:cNvPr>
          <p:cNvSpPr txBox="1"/>
          <p:nvPr/>
        </p:nvSpPr>
        <p:spPr>
          <a:xfrm>
            <a:off x="71499" y="808076"/>
            <a:ext cx="6975775" cy="1107996"/>
          </a:xfrm>
          <a:prstGeom prst="rect">
            <a:avLst/>
          </a:prstGeom>
          <a:noFill/>
        </p:spPr>
        <p:txBody>
          <a:bodyPr wrap="square">
            <a:spAutoFit/>
          </a:bodyPr>
          <a:lstStyle/>
          <a:p>
            <a:pPr lvl="1"/>
            <a:r>
              <a:rPr lang="en-US" altLang="zh-CN" sz="2200" b="1" dirty="0">
                <a:solidFill>
                  <a:srgbClr val="0000CC"/>
                </a:solidFill>
                <a:latin typeface="微软雅黑" panose="020B0503020204020204" pitchFamily="34" charset="-122"/>
                <a:ea typeface="微软雅黑" panose="020B0503020204020204" pitchFamily="34" charset="-122"/>
              </a:rPr>
              <a:t>#gcc  –E  </a:t>
            </a:r>
            <a:r>
              <a:rPr lang="en-US" altLang="zh-CN" sz="2200" b="1" dirty="0">
                <a:solidFill>
                  <a:srgbClr val="FF0000"/>
                </a:solidFill>
                <a:latin typeface="微软雅黑" panose="020B0503020204020204" pitchFamily="34" charset="-122"/>
                <a:ea typeface="微软雅黑" panose="020B0503020204020204" pitchFamily="34" charset="-122"/>
              </a:rPr>
              <a:t>-D  _SECOND </a:t>
            </a:r>
            <a:r>
              <a:rPr lang="en-US" altLang="zh-CN" sz="2200" b="1" dirty="0">
                <a:solidFill>
                  <a:srgbClr val="0000CC"/>
                </a:solidFill>
                <a:latin typeface="微软雅黑" panose="020B0503020204020204" pitchFamily="34" charset="-122"/>
                <a:ea typeface="微软雅黑" panose="020B0503020204020204" pitchFamily="34" charset="-122"/>
              </a:rPr>
              <a:t> </a:t>
            </a:r>
            <a:r>
              <a:rPr lang="en-US" altLang="zh-CN" sz="2200" b="1" dirty="0" err="1">
                <a:solidFill>
                  <a:srgbClr val="0000CC"/>
                </a:solidFill>
                <a:latin typeface="微软雅黑" panose="020B0503020204020204" pitchFamily="34" charset="-122"/>
                <a:ea typeface="微软雅黑" panose="020B0503020204020204" pitchFamily="34" charset="-122"/>
              </a:rPr>
              <a:t>test.c</a:t>
            </a:r>
            <a:r>
              <a:rPr lang="en-US" altLang="zh-CN" sz="2200" b="1" dirty="0">
                <a:solidFill>
                  <a:srgbClr val="0000CC"/>
                </a:solidFill>
                <a:latin typeface="微软雅黑" panose="020B0503020204020204" pitchFamily="34" charset="-122"/>
                <a:ea typeface="微软雅黑" panose="020B0503020204020204" pitchFamily="34" charset="-122"/>
              </a:rPr>
              <a:t> –o  </a:t>
            </a:r>
            <a:r>
              <a:rPr lang="en-US" altLang="zh-CN" sz="2200" b="1" dirty="0" err="1">
                <a:solidFill>
                  <a:srgbClr val="0000CC"/>
                </a:solidFill>
                <a:latin typeface="微软雅黑" panose="020B0503020204020204" pitchFamily="34" charset="-122"/>
                <a:ea typeface="微软雅黑" panose="020B0503020204020204" pitchFamily="34" charset="-122"/>
              </a:rPr>
              <a:t>test.i</a:t>
            </a:r>
            <a:endParaRPr lang="en-US" altLang="zh-CN" sz="2200" b="1" dirty="0">
              <a:solidFill>
                <a:srgbClr val="0000CC"/>
              </a:solidFill>
              <a:latin typeface="微软雅黑" panose="020B0503020204020204" pitchFamily="34" charset="-122"/>
              <a:ea typeface="微软雅黑" panose="020B0503020204020204" pitchFamily="34" charset="-122"/>
            </a:endParaRPr>
          </a:p>
          <a:p>
            <a:pPr lvl="1"/>
            <a:endParaRPr lang="en-US" altLang="zh-CN" sz="2200" b="1" dirty="0">
              <a:solidFill>
                <a:srgbClr val="0000CC"/>
              </a:solidFill>
              <a:latin typeface="微软雅黑" panose="020B0503020204020204" pitchFamily="34" charset="-122"/>
              <a:ea typeface="微软雅黑" panose="020B0503020204020204" pitchFamily="34" charset="-122"/>
            </a:endParaRPr>
          </a:p>
          <a:p>
            <a:pPr lvl="1"/>
            <a:r>
              <a:rPr lang="zh-CN" altLang="en-US" sz="2200" b="1" dirty="0">
                <a:solidFill>
                  <a:srgbClr val="0000CC"/>
                </a:solidFill>
                <a:latin typeface="微软雅黑" panose="020B0503020204020204" pitchFamily="34" charset="-122"/>
                <a:ea typeface="微软雅黑" panose="020B0503020204020204" pitchFamily="34" charset="-122"/>
              </a:rPr>
              <a:t>条件编译的选项也可以直接 写在程序中</a:t>
            </a:r>
          </a:p>
        </p:txBody>
      </p:sp>
      <p:sp>
        <p:nvSpPr>
          <p:cNvPr id="7" name="文本框 6">
            <a:extLst>
              <a:ext uri="{FF2B5EF4-FFF2-40B4-BE49-F238E27FC236}">
                <a16:creationId xmlns:a16="http://schemas.microsoft.com/office/drawing/2014/main" id="{152D5305-789B-4CA8-8A13-2D13B0E8C309}"/>
              </a:ext>
            </a:extLst>
          </p:cNvPr>
          <p:cNvSpPr txBox="1"/>
          <p:nvPr/>
        </p:nvSpPr>
        <p:spPr>
          <a:xfrm>
            <a:off x="521550" y="1961253"/>
            <a:ext cx="4251341" cy="4093428"/>
          </a:xfrm>
          <a:prstGeom prst="rect">
            <a:avLst/>
          </a:prstGeom>
          <a:noFill/>
        </p:spPr>
        <p:txBody>
          <a:bodyPr wrap="square">
            <a:spAutoFit/>
          </a:bodyPr>
          <a:lstStyle/>
          <a:p>
            <a:r>
              <a:rPr lang="zh-CN" altLang="en-US" sz="2000" dirty="0"/>
              <a:t>#include &lt;stdio.h&gt;</a:t>
            </a:r>
            <a:endParaRPr lang="en-US" altLang="zh-CN" sz="2000" dirty="0"/>
          </a:p>
          <a:p>
            <a:r>
              <a:rPr lang="zh-CN" altLang="en-US" sz="2000" dirty="0">
                <a:solidFill>
                  <a:srgbClr val="FF0000"/>
                </a:solidFill>
              </a:rPr>
              <a:t>#define _SECOND</a:t>
            </a:r>
            <a:endParaRPr lang="en-US" altLang="zh-CN" sz="2000" dirty="0">
              <a:solidFill>
                <a:srgbClr val="FF0000"/>
              </a:solidFill>
            </a:endParaRPr>
          </a:p>
          <a:p>
            <a:r>
              <a:rPr lang="zh-CN" altLang="en-US" sz="2000" dirty="0"/>
              <a:t>int main()</a:t>
            </a:r>
            <a:endParaRPr lang="en-US" altLang="zh-CN" sz="2000" dirty="0"/>
          </a:p>
          <a:p>
            <a:r>
              <a:rPr lang="zh-CN" altLang="en-US" sz="2000" dirty="0"/>
              <a:t>{</a:t>
            </a:r>
            <a:endParaRPr lang="en-US" altLang="zh-CN" sz="2000" dirty="0"/>
          </a:p>
          <a:p>
            <a:pPr lvl="1"/>
            <a:r>
              <a:rPr lang="zh-CN" altLang="en-US" sz="2000" dirty="0"/>
              <a:t>#ifdef _FIRST	</a:t>
            </a:r>
            <a:endParaRPr lang="en-US" altLang="zh-CN" sz="2000" dirty="0"/>
          </a:p>
          <a:p>
            <a:pPr lvl="1"/>
            <a:r>
              <a:rPr lang="zh-CN" altLang="en-US" sz="2000" dirty="0"/>
              <a:t>      printf("hello , First \n");</a:t>
            </a:r>
            <a:endParaRPr lang="en-US" altLang="zh-CN" sz="2000" dirty="0"/>
          </a:p>
          <a:p>
            <a:pPr lvl="1"/>
            <a:r>
              <a:rPr lang="zh-CN" altLang="en-US" sz="2000" dirty="0"/>
              <a:t>#endif</a:t>
            </a:r>
            <a:endParaRPr lang="en-US" altLang="zh-CN" sz="2000" dirty="0"/>
          </a:p>
          <a:p>
            <a:pPr lvl="1"/>
            <a:r>
              <a:rPr lang="zh-CN" altLang="en-US" sz="2000" dirty="0"/>
              <a:t>#ifdef _SECOND	</a:t>
            </a:r>
            <a:endParaRPr lang="en-US" altLang="zh-CN" sz="2000" dirty="0"/>
          </a:p>
          <a:p>
            <a:pPr lvl="1"/>
            <a:r>
              <a:rPr lang="zh-CN" altLang="en-US" sz="2000" dirty="0"/>
              <a:t>      printf("good, Second\n");</a:t>
            </a:r>
            <a:endParaRPr lang="en-US" altLang="zh-CN" sz="2000" dirty="0"/>
          </a:p>
          <a:p>
            <a:pPr lvl="1"/>
            <a:r>
              <a:rPr lang="zh-CN" altLang="en-US" sz="2000" dirty="0"/>
              <a:t>#endif	</a:t>
            </a:r>
            <a:endParaRPr lang="en-US" altLang="zh-CN" sz="2000" dirty="0"/>
          </a:p>
          <a:p>
            <a:pPr lvl="1"/>
            <a:r>
              <a:rPr lang="zh-CN" altLang="en-US" sz="2000" dirty="0"/>
              <a:t>printf("game over\n");	</a:t>
            </a:r>
            <a:endParaRPr lang="en-US" altLang="zh-CN" sz="2000" dirty="0"/>
          </a:p>
          <a:p>
            <a:pPr lvl="1"/>
            <a:r>
              <a:rPr lang="zh-CN" altLang="en-US" sz="2000" dirty="0"/>
              <a:t>return 0;</a:t>
            </a:r>
            <a:endParaRPr lang="en-US" altLang="zh-CN" sz="2000" dirty="0"/>
          </a:p>
          <a:p>
            <a:r>
              <a:rPr lang="zh-CN" altLang="en-US" sz="2000" dirty="0"/>
              <a:t>}</a:t>
            </a:r>
          </a:p>
        </p:txBody>
      </p:sp>
      <p:sp>
        <p:nvSpPr>
          <p:cNvPr id="8" name="文本框 7">
            <a:extLst>
              <a:ext uri="{FF2B5EF4-FFF2-40B4-BE49-F238E27FC236}">
                <a16:creationId xmlns:a16="http://schemas.microsoft.com/office/drawing/2014/main" id="{F3CE0261-DFEC-4201-8081-582AEC295D54}"/>
              </a:ext>
            </a:extLst>
          </p:cNvPr>
          <p:cNvSpPr txBox="1"/>
          <p:nvPr/>
        </p:nvSpPr>
        <p:spPr>
          <a:xfrm>
            <a:off x="4884544" y="5186548"/>
            <a:ext cx="3807995" cy="430887"/>
          </a:xfrm>
          <a:prstGeom prst="rect">
            <a:avLst/>
          </a:prstGeom>
          <a:noFill/>
        </p:spPr>
        <p:txBody>
          <a:bodyPr wrap="square">
            <a:spAutoFit/>
          </a:bodyPr>
          <a:lstStyle/>
          <a:p>
            <a:pPr marL="0" lvl="1"/>
            <a:r>
              <a:rPr lang="en-US" altLang="zh-CN" sz="2200" b="1" dirty="0">
                <a:solidFill>
                  <a:srgbClr val="0000CC"/>
                </a:solidFill>
                <a:latin typeface="微软雅黑" panose="020B0503020204020204" pitchFamily="34" charset="-122"/>
                <a:ea typeface="微软雅黑" panose="020B0503020204020204" pitchFamily="34" charset="-122"/>
              </a:rPr>
              <a:t>#gcc  –E  </a:t>
            </a:r>
            <a:r>
              <a:rPr lang="en-US" altLang="zh-CN" sz="2200" b="1" dirty="0" err="1">
                <a:solidFill>
                  <a:srgbClr val="0000CC"/>
                </a:solidFill>
                <a:latin typeface="微软雅黑" panose="020B0503020204020204" pitchFamily="34" charset="-122"/>
                <a:ea typeface="微软雅黑" panose="020B0503020204020204" pitchFamily="34" charset="-122"/>
              </a:rPr>
              <a:t>test.c</a:t>
            </a:r>
            <a:r>
              <a:rPr lang="en-US" altLang="zh-CN" sz="2200" b="1" dirty="0">
                <a:solidFill>
                  <a:srgbClr val="0000CC"/>
                </a:solidFill>
                <a:latin typeface="微软雅黑" panose="020B0503020204020204" pitchFamily="34" charset="-122"/>
                <a:ea typeface="微软雅黑" panose="020B0503020204020204" pitchFamily="34" charset="-122"/>
              </a:rPr>
              <a:t> –o  </a:t>
            </a:r>
            <a:r>
              <a:rPr lang="en-US" altLang="zh-CN" sz="2200" b="1" dirty="0" err="1">
                <a:solidFill>
                  <a:srgbClr val="0000CC"/>
                </a:solidFill>
                <a:latin typeface="微软雅黑" panose="020B0503020204020204" pitchFamily="34" charset="-122"/>
                <a:ea typeface="微软雅黑" panose="020B0503020204020204" pitchFamily="34" charset="-122"/>
              </a:rPr>
              <a:t>test.i</a:t>
            </a:r>
            <a:endParaRPr lang="en-US" altLang="zh-CN" sz="2200" b="1" dirty="0">
              <a:solidFill>
                <a:srgbClr val="0000CC"/>
              </a:solidFill>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F7AB953E-64A6-6CD1-1FB1-A61181337C7A}"/>
              </a:ext>
            </a:extLst>
          </p:cNvPr>
          <p:cNvPicPr>
            <a:picLocks noChangeAspect="1"/>
          </p:cNvPicPr>
          <p:nvPr/>
        </p:nvPicPr>
        <p:blipFill>
          <a:blip r:embed="rId3"/>
          <a:stretch>
            <a:fillRect/>
          </a:stretch>
        </p:blipFill>
        <p:spPr>
          <a:xfrm>
            <a:off x="5022050" y="2014428"/>
            <a:ext cx="3861800" cy="3080085"/>
          </a:xfrm>
          <a:prstGeom prst="rect">
            <a:avLst/>
          </a:prstGeom>
        </p:spPr>
      </p:pic>
    </p:spTree>
    <p:extLst>
      <p:ext uri="{BB962C8B-B14F-4D97-AF65-F5344CB8AC3E}">
        <p14:creationId xmlns:p14="http://schemas.microsoft.com/office/powerpoint/2010/main" val="4015317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BDE5FB43-B8AB-4DAA-A762-72E2B4172F8B}"/>
              </a:ext>
            </a:extLst>
          </p:cNvPr>
          <p:cNvSpPr>
            <a:spLocks noGrp="1" noChangeArrowheads="1"/>
          </p:cNvSpPr>
          <p:nvPr>
            <p:ph type="title" idx="4294967295"/>
          </p:nvPr>
        </p:nvSpPr>
        <p:spPr>
          <a:xfrm>
            <a:off x="1057275" y="98425"/>
            <a:ext cx="6529388" cy="538163"/>
          </a:xfrm>
        </p:spPr>
        <p:txBody>
          <a:bodyPr lIns="63500" tIns="25400" rIns="63500" bIns="25400" anchor="t">
            <a:spAutoFit/>
          </a:bodyPr>
          <a:lstStyle/>
          <a:p>
            <a:r>
              <a:rPr lang="zh-CN" altLang="en-US" sz="3600"/>
              <a:t>一个典型程序的转换处理过程</a:t>
            </a:r>
          </a:p>
        </p:txBody>
      </p:sp>
      <p:sp>
        <p:nvSpPr>
          <p:cNvPr id="10" name="文本框 9">
            <a:extLst>
              <a:ext uri="{FF2B5EF4-FFF2-40B4-BE49-F238E27FC236}">
                <a16:creationId xmlns:a16="http://schemas.microsoft.com/office/drawing/2014/main" id="{57697506-7DCD-4903-ACB0-9139AAC95954}"/>
              </a:ext>
            </a:extLst>
          </p:cNvPr>
          <p:cNvSpPr txBox="1"/>
          <p:nvPr/>
        </p:nvSpPr>
        <p:spPr>
          <a:xfrm>
            <a:off x="71499" y="808076"/>
            <a:ext cx="6975775" cy="430887"/>
          </a:xfrm>
          <a:prstGeom prst="rect">
            <a:avLst/>
          </a:prstGeom>
          <a:noFill/>
        </p:spPr>
        <p:txBody>
          <a:bodyPr wrap="square">
            <a:spAutoFit/>
          </a:bodyPr>
          <a:lstStyle/>
          <a:p>
            <a:pPr lvl="1"/>
            <a:r>
              <a:rPr lang="en-US" altLang="zh-CN" sz="2200" b="1" dirty="0">
                <a:solidFill>
                  <a:srgbClr val="0000CC"/>
                </a:solidFill>
                <a:latin typeface="微软雅黑" panose="020B0503020204020204" pitchFamily="34" charset="-122"/>
                <a:ea typeface="微软雅黑" panose="020B0503020204020204" pitchFamily="34" charset="-122"/>
              </a:rPr>
              <a:t>VS2019 </a:t>
            </a:r>
            <a:r>
              <a:rPr lang="zh-CN" altLang="en-US" sz="2200" b="1" dirty="0">
                <a:solidFill>
                  <a:srgbClr val="0000CC"/>
                </a:solidFill>
                <a:latin typeface="微软雅黑" panose="020B0503020204020204" pitchFamily="34" charset="-122"/>
                <a:ea typeface="微软雅黑" panose="020B0503020204020204" pitchFamily="34" charset="-122"/>
              </a:rPr>
              <a:t>下 </a:t>
            </a:r>
            <a:r>
              <a:rPr lang="en-US" altLang="zh-CN" sz="2200" b="1" dirty="0">
                <a:solidFill>
                  <a:srgbClr val="0000CC"/>
                </a:solidFill>
                <a:latin typeface="微软雅黑" panose="020B0503020204020204" pitchFamily="34" charset="-122"/>
                <a:ea typeface="微软雅黑" panose="020B0503020204020204" pitchFamily="34" charset="-122"/>
              </a:rPr>
              <a:t>C</a:t>
            </a:r>
            <a:r>
              <a:rPr lang="zh-CN" altLang="en-US" sz="2200" b="1" dirty="0">
                <a:solidFill>
                  <a:srgbClr val="0000CC"/>
                </a:solidFill>
                <a:latin typeface="微软雅黑" panose="020B0503020204020204" pitchFamily="34" charset="-122"/>
                <a:ea typeface="微软雅黑" panose="020B0503020204020204" pitchFamily="34" charset="-122"/>
              </a:rPr>
              <a:t>程序编译 预处理</a:t>
            </a:r>
            <a:endParaRPr lang="en-US" altLang="zh-CN" sz="2200" b="1" dirty="0">
              <a:solidFill>
                <a:srgbClr val="0000CC"/>
              </a:solidFill>
              <a:latin typeface="微软雅黑" panose="020B0503020204020204" pitchFamily="34" charset="-122"/>
              <a:ea typeface="微软雅黑" panose="020B0503020204020204" pitchFamily="34" charset="-122"/>
            </a:endParaRPr>
          </a:p>
        </p:txBody>
      </p:sp>
      <p:pic>
        <p:nvPicPr>
          <p:cNvPr id="9" name="图片 8">
            <a:extLst>
              <a:ext uri="{FF2B5EF4-FFF2-40B4-BE49-F238E27FC236}">
                <a16:creationId xmlns:a16="http://schemas.microsoft.com/office/drawing/2014/main" id="{2287C644-51D1-4A30-8400-2A3B63582C87}"/>
              </a:ext>
            </a:extLst>
          </p:cNvPr>
          <p:cNvPicPr>
            <a:picLocks noChangeAspect="1"/>
          </p:cNvPicPr>
          <p:nvPr/>
        </p:nvPicPr>
        <p:blipFill>
          <a:blip r:embed="rId3"/>
          <a:stretch>
            <a:fillRect/>
          </a:stretch>
        </p:blipFill>
        <p:spPr>
          <a:xfrm>
            <a:off x="291880" y="1496740"/>
            <a:ext cx="8560240" cy="4553184"/>
          </a:xfrm>
          <a:prstGeom prst="rect">
            <a:avLst/>
          </a:prstGeom>
        </p:spPr>
      </p:pic>
    </p:spTree>
    <p:extLst>
      <p:ext uri="{BB962C8B-B14F-4D97-AF65-F5344CB8AC3E}">
        <p14:creationId xmlns:p14="http://schemas.microsoft.com/office/powerpoint/2010/main" val="269615141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BDE5FB43-B8AB-4DAA-A762-72E2B4172F8B}"/>
              </a:ext>
            </a:extLst>
          </p:cNvPr>
          <p:cNvSpPr>
            <a:spLocks noGrp="1" noChangeArrowheads="1"/>
          </p:cNvSpPr>
          <p:nvPr>
            <p:ph type="title" idx="4294967295"/>
          </p:nvPr>
        </p:nvSpPr>
        <p:spPr>
          <a:xfrm>
            <a:off x="1057275" y="98425"/>
            <a:ext cx="6529388" cy="538163"/>
          </a:xfrm>
        </p:spPr>
        <p:txBody>
          <a:bodyPr lIns="63500" tIns="25400" rIns="63500" bIns="25400" anchor="t">
            <a:spAutoFit/>
          </a:bodyPr>
          <a:lstStyle/>
          <a:p>
            <a:r>
              <a:rPr lang="zh-CN" altLang="en-US" sz="3600"/>
              <a:t>一个典型程序的转换处理过程</a:t>
            </a:r>
          </a:p>
        </p:txBody>
      </p:sp>
      <p:sp>
        <p:nvSpPr>
          <p:cNvPr id="7" name="文本框 6">
            <a:extLst>
              <a:ext uri="{FF2B5EF4-FFF2-40B4-BE49-F238E27FC236}">
                <a16:creationId xmlns:a16="http://schemas.microsoft.com/office/drawing/2014/main" id="{D812199A-5CBA-4F75-8C3E-728B0C5D09B0}"/>
              </a:ext>
            </a:extLst>
          </p:cNvPr>
          <p:cNvSpPr txBox="1"/>
          <p:nvPr/>
        </p:nvSpPr>
        <p:spPr>
          <a:xfrm>
            <a:off x="71499" y="731381"/>
            <a:ext cx="6975775" cy="430887"/>
          </a:xfrm>
          <a:prstGeom prst="rect">
            <a:avLst/>
          </a:prstGeom>
          <a:noFill/>
        </p:spPr>
        <p:txBody>
          <a:bodyPr wrap="square">
            <a:spAutoFit/>
          </a:bodyPr>
          <a:lstStyle/>
          <a:p>
            <a:pPr lvl="1"/>
            <a:r>
              <a:rPr lang="en-US" altLang="zh-CN" sz="2200" b="1" dirty="0">
                <a:solidFill>
                  <a:srgbClr val="0000CC"/>
                </a:solidFill>
                <a:latin typeface="微软雅黑" panose="020B0503020204020204" pitchFamily="34" charset="-122"/>
                <a:ea typeface="微软雅黑" panose="020B0503020204020204" pitchFamily="34" charset="-122"/>
              </a:rPr>
              <a:t>VS2019 </a:t>
            </a:r>
            <a:r>
              <a:rPr lang="zh-CN" altLang="en-US" sz="2200" b="1" dirty="0">
                <a:solidFill>
                  <a:srgbClr val="0000CC"/>
                </a:solidFill>
                <a:latin typeface="微软雅黑" panose="020B0503020204020204" pitchFamily="34" charset="-122"/>
                <a:ea typeface="微软雅黑" panose="020B0503020204020204" pitchFamily="34" charset="-122"/>
              </a:rPr>
              <a:t>下 预处理到文件， 生成  </a:t>
            </a:r>
            <a:r>
              <a:rPr lang="en-US" altLang="zh-CN" sz="2200" b="1" dirty="0">
                <a:solidFill>
                  <a:srgbClr val="0000CC"/>
                </a:solidFill>
                <a:latin typeface="微软雅黑" panose="020B0503020204020204" pitchFamily="34" charset="-122"/>
                <a:ea typeface="微软雅黑" panose="020B0503020204020204" pitchFamily="34" charset="-122"/>
              </a:rPr>
              <a:t>.</a:t>
            </a:r>
            <a:r>
              <a:rPr lang="en-US" altLang="zh-CN" sz="2200" b="1" dirty="0" err="1">
                <a:solidFill>
                  <a:srgbClr val="0000CC"/>
                </a:solidFill>
                <a:latin typeface="微软雅黑" panose="020B0503020204020204" pitchFamily="34" charset="-122"/>
                <a:ea typeface="微软雅黑" panose="020B0503020204020204" pitchFamily="34" charset="-122"/>
              </a:rPr>
              <a:t>i</a:t>
            </a:r>
            <a:r>
              <a:rPr lang="en-US" altLang="zh-CN" sz="2200" b="1" dirty="0">
                <a:solidFill>
                  <a:srgbClr val="0000CC"/>
                </a:solidFill>
                <a:latin typeface="微软雅黑" panose="020B0503020204020204" pitchFamily="34" charset="-122"/>
                <a:ea typeface="微软雅黑" panose="020B0503020204020204" pitchFamily="34" charset="-122"/>
              </a:rPr>
              <a:t>  </a:t>
            </a:r>
            <a:r>
              <a:rPr lang="zh-CN" altLang="en-US" sz="2200" b="1" dirty="0">
                <a:solidFill>
                  <a:srgbClr val="0000CC"/>
                </a:solidFill>
                <a:latin typeface="微软雅黑" panose="020B0503020204020204" pitchFamily="34" charset="-122"/>
                <a:ea typeface="微软雅黑" panose="020B0503020204020204" pitchFamily="34" charset="-122"/>
              </a:rPr>
              <a:t>文件</a:t>
            </a:r>
            <a:endParaRPr lang="en-US" altLang="zh-CN" sz="2200" b="1" dirty="0">
              <a:solidFill>
                <a:srgbClr val="0000CC"/>
              </a:solidFill>
              <a:latin typeface="微软雅黑" panose="020B0503020204020204" pitchFamily="34" charset="-122"/>
              <a:ea typeface="微软雅黑" panose="020B0503020204020204" pitchFamily="34" charset="-122"/>
            </a:endParaRPr>
          </a:p>
        </p:txBody>
      </p:sp>
      <p:grpSp>
        <p:nvGrpSpPr>
          <p:cNvPr id="8" name="组合 7">
            <a:extLst>
              <a:ext uri="{FF2B5EF4-FFF2-40B4-BE49-F238E27FC236}">
                <a16:creationId xmlns:a16="http://schemas.microsoft.com/office/drawing/2014/main" id="{FD3FC334-BA09-2220-73E9-9458DC79D2E0}"/>
              </a:ext>
            </a:extLst>
          </p:cNvPr>
          <p:cNvGrpSpPr/>
          <p:nvPr/>
        </p:nvGrpSpPr>
        <p:grpSpPr>
          <a:xfrm>
            <a:off x="622018" y="1376315"/>
            <a:ext cx="7425825" cy="5147733"/>
            <a:chOff x="622018" y="1376315"/>
            <a:chExt cx="7425825" cy="5147733"/>
          </a:xfrm>
        </p:grpSpPr>
        <p:pic>
          <p:nvPicPr>
            <p:cNvPr id="4" name="图片 3">
              <a:extLst>
                <a:ext uri="{FF2B5EF4-FFF2-40B4-BE49-F238E27FC236}">
                  <a16:creationId xmlns:a16="http://schemas.microsoft.com/office/drawing/2014/main" id="{DC13690B-A7E8-4300-867F-7A38F7AF8BF4}"/>
                </a:ext>
              </a:extLst>
            </p:cNvPr>
            <p:cNvPicPr>
              <a:picLocks noChangeAspect="1"/>
            </p:cNvPicPr>
            <p:nvPr/>
          </p:nvPicPr>
          <p:blipFill>
            <a:blip r:embed="rId3"/>
            <a:stretch>
              <a:fillRect/>
            </a:stretch>
          </p:blipFill>
          <p:spPr>
            <a:xfrm>
              <a:off x="622018" y="1376315"/>
              <a:ext cx="7425825" cy="5147733"/>
            </a:xfrm>
            <a:prstGeom prst="rect">
              <a:avLst/>
            </a:prstGeom>
          </p:spPr>
        </p:pic>
        <p:cxnSp>
          <p:nvCxnSpPr>
            <p:cNvPr id="2" name="直接连接符 1">
              <a:extLst>
                <a:ext uri="{FF2B5EF4-FFF2-40B4-BE49-F238E27FC236}">
                  <a16:creationId xmlns:a16="http://schemas.microsoft.com/office/drawing/2014/main" id="{86ABDBCA-1CEE-CB75-0D3E-A2A13E038381}"/>
                </a:ext>
              </a:extLst>
            </p:cNvPr>
            <p:cNvCxnSpPr/>
            <p:nvPr/>
          </p:nvCxnSpPr>
          <p:spPr>
            <a:xfrm>
              <a:off x="2605634" y="5949191"/>
              <a:ext cx="531059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 name="直接连接符 2">
              <a:extLst>
                <a:ext uri="{FF2B5EF4-FFF2-40B4-BE49-F238E27FC236}">
                  <a16:creationId xmlns:a16="http://schemas.microsoft.com/office/drawing/2014/main" id="{19394FAB-E613-39CD-EFA9-4AA448414AE1}"/>
                </a:ext>
              </a:extLst>
            </p:cNvPr>
            <p:cNvCxnSpPr/>
            <p:nvPr/>
          </p:nvCxnSpPr>
          <p:spPr>
            <a:xfrm>
              <a:off x="2667980" y="2319300"/>
              <a:ext cx="531059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2CA96754-EB01-9125-340B-FE69F8E70E32}"/>
                </a:ext>
              </a:extLst>
            </p:cNvPr>
            <p:cNvCxnSpPr/>
            <p:nvPr/>
          </p:nvCxnSpPr>
          <p:spPr>
            <a:xfrm>
              <a:off x="2737253" y="2984318"/>
              <a:ext cx="531059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pic>
        <p:nvPicPr>
          <p:cNvPr id="10" name="图片 9">
            <a:extLst>
              <a:ext uri="{FF2B5EF4-FFF2-40B4-BE49-F238E27FC236}">
                <a16:creationId xmlns:a16="http://schemas.microsoft.com/office/drawing/2014/main" id="{0543646E-363C-4F24-21A2-54425E9980B6}"/>
              </a:ext>
            </a:extLst>
          </p:cNvPr>
          <p:cNvPicPr>
            <a:picLocks noChangeAspect="1"/>
          </p:cNvPicPr>
          <p:nvPr/>
        </p:nvPicPr>
        <p:blipFill>
          <a:blip r:embed="rId4"/>
          <a:stretch>
            <a:fillRect/>
          </a:stretch>
        </p:blipFill>
        <p:spPr>
          <a:xfrm>
            <a:off x="5672428" y="3403642"/>
            <a:ext cx="2749691" cy="1625684"/>
          </a:xfrm>
          <a:prstGeom prst="rect">
            <a:avLst/>
          </a:prstGeom>
        </p:spPr>
      </p:pic>
    </p:spTree>
    <p:extLst>
      <p:ext uri="{BB962C8B-B14F-4D97-AF65-F5344CB8AC3E}">
        <p14:creationId xmlns:p14="http://schemas.microsoft.com/office/powerpoint/2010/main" val="155493190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BDE5FB43-B8AB-4DAA-A762-72E2B4172F8B}"/>
              </a:ext>
            </a:extLst>
          </p:cNvPr>
          <p:cNvSpPr>
            <a:spLocks noGrp="1" noChangeArrowheads="1"/>
          </p:cNvSpPr>
          <p:nvPr>
            <p:ph type="title" idx="4294967295"/>
          </p:nvPr>
        </p:nvSpPr>
        <p:spPr>
          <a:xfrm>
            <a:off x="1057275" y="98425"/>
            <a:ext cx="6529388" cy="538163"/>
          </a:xfrm>
        </p:spPr>
        <p:txBody>
          <a:bodyPr lIns="63500" tIns="25400" rIns="63500" bIns="25400" anchor="t">
            <a:spAutoFit/>
          </a:bodyPr>
          <a:lstStyle/>
          <a:p>
            <a:r>
              <a:rPr lang="zh-CN" altLang="en-US" sz="3600"/>
              <a:t>一个典型程序的转换处理过程</a:t>
            </a:r>
          </a:p>
        </p:txBody>
      </p:sp>
      <p:sp>
        <p:nvSpPr>
          <p:cNvPr id="565256" name="Text Box 8">
            <a:extLst>
              <a:ext uri="{FF2B5EF4-FFF2-40B4-BE49-F238E27FC236}">
                <a16:creationId xmlns:a16="http://schemas.microsoft.com/office/drawing/2014/main" id="{97C0B701-A230-42CB-A311-2A56C82FCC9E}"/>
              </a:ext>
            </a:extLst>
          </p:cNvPr>
          <p:cNvSpPr txBox="1">
            <a:spLocks noChangeArrowheads="1"/>
          </p:cNvSpPr>
          <p:nvPr/>
        </p:nvSpPr>
        <p:spPr bwMode="auto">
          <a:xfrm>
            <a:off x="1406525" y="3576650"/>
            <a:ext cx="769938" cy="798512"/>
          </a:xfrm>
          <a:prstGeom prst="rect">
            <a:avLst/>
          </a:prstGeom>
          <a:solidFill>
            <a:srgbClr val="0000FF">
              <a:alpha val="29019"/>
            </a:srgb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ctr" eaLnBrk="1" hangingPunct="1">
              <a:lnSpc>
                <a:spcPct val="100000"/>
              </a:lnSpc>
              <a:spcBef>
                <a:spcPct val="50000"/>
              </a:spcBef>
              <a:buFontTx/>
              <a:buNone/>
            </a:pPr>
            <a:r>
              <a:rPr lang="zh-CN" altLang="en-US" sz="1800">
                <a:latin typeface="微软雅黑" panose="020B0503020204020204" pitchFamily="34" charset="-122"/>
                <a:ea typeface="微软雅黑" panose="020B0503020204020204" pitchFamily="34" charset="-122"/>
              </a:rPr>
              <a:t>预处理</a:t>
            </a:r>
          </a:p>
          <a:p>
            <a:pPr algn="ctr" eaLnBrk="1" hangingPunct="1">
              <a:lnSpc>
                <a:spcPct val="100000"/>
              </a:lnSpc>
              <a:spcBef>
                <a:spcPct val="50000"/>
              </a:spcBef>
              <a:buFontTx/>
              <a:buNone/>
            </a:pPr>
            <a:r>
              <a:rPr lang="en-US" altLang="zh-CN" sz="1800">
                <a:latin typeface="微软雅黑" panose="020B0503020204020204" pitchFamily="34" charset="-122"/>
                <a:ea typeface="微软雅黑" panose="020B0503020204020204" pitchFamily="34" charset="-122"/>
              </a:rPr>
              <a:t>(cpp)</a:t>
            </a:r>
          </a:p>
        </p:txBody>
      </p:sp>
      <p:sp>
        <p:nvSpPr>
          <p:cNvPr id="565257" name="Text Box 9">
            <a:extLst>
              <a:ext uri="{FF2B5EF4-FFF2-40B4-BE49-F238E27FC236}">
                <a16:creationId xmlns:a16="http://schemas.microsoft.com/office/drawing/2014/main" id="{649723F8-311E-400A-99CA-E43A9E205C13}"/>
              </a:ext>
            </a:extLst>
          </p:cNvPr>
          <p:cNvSpPr txBox="1">
            <a:spLocks noChangeArrowheads="1"/>
          </p:cNvSpPr>
          <p:nvPr/>
        </p:nvSpPr>
        <p:spPr bwMode="auto">
          <a:xfrm>
            <a:off x="3178175" y="3581412"/>
            <a:ext cx="769938" cy="798513"/>
          </a:xfrm>
          <a:prstGeom prst="rect">
            <a:avLst/>
          </a:prstGeom>
          <a:solidFill>
            <a:srgbClr val="0000FF">
              <a:alpha val="29019"/>
            </a:srgb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ctr" eaLnBrk="1" hangingPunct="1">
              <a:lnSpc>
                <a:spcPct val="100000"/>
              </a:lnSpc>
              <a:spcBef>
                <a:spcPct val="50000"/>
              </a:spcBef>
              <a:buFontTx/>
              <a:buNone/>
            </a:pPr>
            <a:r>
              <a:rPr lang="zh-CN" altLang="en-US" sz="1800">
                <a:latin typeface="微软雅黑" panose="020B0503020204020204" pitchFamily="34" charset="-122"/>
                <a:ea typeface="微软雅黑" panose="020B0503020204020204" pitchFamily="34" charset="-122"/>
              </a:rPr>
              <a:t>编译</a:t>
            </a:r>
          </a:p>
          <a:p>
            <a:pPr algn="ctr" eaLnBrk="1" hangingPunct="1">
              <a:lnSpc>
                <a:spcPct val="100000"/>
              </a:lnSpc>
              <a:spcBef>
                <a:spcPct val="50000"/>
              </a:spcBef>
              <a:buFontTx/>
              <a:buNone/>
            </a:pPr>
            <a:r>
              <a:rPr lang="en-US" altLang="zh-CN" sz="1800">
                <a:latin typeface="微软雅黑" panose="020B0503020204020204" pitchFamily="34" charset="-122"/>
                <a:ea typeface="微软雅黑" panose="020B0503020204020204" pitchFamily="34" charset="-122"/>
              </a:rPr>
              <a:t>(cc1)</a:t>
            </a:r>
          </a:p>
        </p:txBody>
      </p:sp>
      <p:sp>
        <p:nvSpPr>
          <p:cNvPr id="565258" name="Text Box 10">
            <a:extLst>
              <a:ext uri="{FF2B5EF4-FFF2-40B4-BE49-F238E27FC236}">
                <a16:creationId xmlns:a16="http://schemas.microsoft.com/office/drawing/2014/main" id="{264E0A02-2956-4204-BAF8-964D700C6544}"/>
              </a:ext>
            </a:extLst>
          </p:cNvPr>
          <p:cNvSpPr txBox="1">
            <a:spLocks noChangeArrowheads="1"/>
          </p:cNvSpPr>
          <p:nvPr/>
        </p:nvSpPr>
        <p:spPr bwMode="auto">
          <a:xfrm>
            <a:off x="4927600" y="3602050"/>
            <a:ext cx="769938" cy="798512"/>
          </a:xfrm>
          <a:prstGeom prst="rect">
            <a:avLst/>
          </a:prstGeom>
          <a:solidFill>
            <a:srgbClr val="0000FF">
              <a:alpha val="29019"/>
            </a:srgb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ctr" eaLnBrk="1" hangingPunct="1">
              <a:lnSpc>
                <a:spcPct val="100000"/>
              </a:lnSpc>
              <a:spcBef>
                <a:spcPct val="50000"/>
              </a:spcBef>
              <a:buFontTx/>
              <a:buNone/>
            </a:pPr>
            <a:r>
              <a:rPr lang="zh-CN" altLang="en-US" sz="1800">
                <a:latin typeface="微软雅黑" panose="020B0503020204020204" pitchFamily="34" charset="-122"/>
                <a:ea typeface="微软雅黑" panose="020B0503020204020204" pitchFamily="34" charset="-122"/>
              </a:rPr>
              <a:t>汇编</a:t>
            </a:r>
          </a:p>
          <a:p>
            <a:pPr algn="ctr" eaLnBrk="1" hangingPunct="1">
              <a:lnSpc>
                <a:spcPct val="100000"/>
              </a:lnSpc>
              <a:spcBef>
                <a:spcPct val="50000"/>
              </a:spcBef>
              <a:buFontTx/>
              <a:buNone/>
            </a:pPr>
            <a:r>
              <a:rPr lang="en-US" altLang="zh-CN" sz="1800">
                <a:latin typeface="微软雅黑" panose="020B0503020204020204" pitchFamily="34" charset="-122"/>
                <a:ea typeface="微软雅黑" panose="020B0503020204020204" pitchFamily="34" charset="-122"/>
              </a:rPr>
              <a:t>(as)</a:t>
            </a:r>
          </a:p>
        </p:txBody>
      </p:sp>
      <p:sp>
        <p:nvSpPr>
          <p:cNvPr id="565259" name="Text Box 11">
            <a:extLst>
              <a:ext uri="{FF2B5EF4-FFF2-40B4-BE49-F238E27FC236}">
                <a16:creationId xmlns:a16="http://schemas.microsoft.com/office/drawing/2014/main" id="{7A99A9E9-15D1-4B02-B592-E3AB1021B488}"/>
              </a:ext>
            </a:extLst>
          </p:cNvPr>
          <p:cNvSpPr txBox="1">
            <a:spLocks noChangeArrowheads="1"/>
          </p:cNvSpPr>
          <p:nvPr/>
        </p:nvSpPr>
        <p:spPr bwMode="auto">
          <a:xfrm>
            <a:off x="6719888" y="3592525"/>
            <a:ext cx="769937" cy="798512"/>
          </a:xfrm>
          <a:prstGeom prst="rect">
            <a:avLst/>
          </a:prstGeom>
          <a:solidFill>
            <a:srgbClr val="0000FF">
              <a:alpha val="29019"/>
            </a:srgb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ctr" eaLnBrk="1" hangingPunct="1">
              <a:lnSpc>
                <a:spcPct val="100000"/>
              </a:lnSpc>
              <a:spcBef>
                <a:spcPct val="50000"/>
              </a:spcBef>
              <a:buFontTx/>
              <a:buNone/>
            </a:pPr>
            <a:r>
              <a:rPr lang="zh-CN" altLang="en-US" sz="1800">
                <a:latin typeface="微软雅黑" panose="020B0503020204020204" pitchFamily="34" charset="-122"/>
                <a:ea typeface="微软雅黑" panose="020B0503020204020204" pitchFamily="34" charset="-122"/>
              </a:rPr>
              <a:t>链接</a:t>
            </a:r>
          </a:p>
          <a:p>
            <a:pPr algn="ctr" eaLnBrk="1" hangingPunct="1">
              <a:lnSpc>
                <a:spcPct val="100000"/>
              </a:lnSpc>
              <a:spcBef>
                <a:spcPct val="50000"/>
              </a:spcBef>
              <a:buFontTx/>
              <a:buNone/>
            </a:pPr>
            <a:r>
              <a:rPr lang="en-US" altLang="zh-CN" sz="1800">
                <a:latin typeface="微软雅黑" panose="020B0503020204020204" pitchFamily="34" charset="-122"/>
                <a:ea typeface="微软雅黑" panose="020B0503020204020204" pitchFamily="34" charset="-122"/>
              </a:rPr>
              <a:t>(ld)</a:t>
            </a:r>
          </a:p>
        </p:txBody>
      </p:sp>
      <p:grpSp>
        <p:nvGrpSpPr>
          <p:cNvPr id="565260" name="Group 12">
            <a:extLst>
              <a:ext uri="{FF2B5EF4-FFF2-40B4-BE49-F238E27FC236}">
                <a16:creationId xmlns:a16="http://schemas.microsoft.com/office/drawing/2014/main" id="{CCD88AD8-0568-4E24-858B-E3ACFE90260F}"/>
              </a:ext>
            </a:extLst>
          </p:cNvPr>
          <p:cNvGrpSpPr>
            <a:grpSpLocks/>
          </p:cNvGrpSpPr>
          <p:nvPr/>
        </p:nvGrpSpPr>
        <p:grpSpPr bwMode="auto">
          <a:xfrm>
            <a:off x="5799321" y="3097996"/>
            <a:ext cx="1241425" cy="479425"/>
            <a:chOff x="3455" y="2905"/>
            <a:chExt cx="782" cy="302"/>
          </a:xfrm>
        </p:grpSpPr>
        <p:sp>
          <p:nvSpPr>
            <p:cNvPr id="76840" name="Line 13">
              <a:extLst>
                <a:ext uri="{FF2B5EF4-FFF2-40B4-BE49-F238E27FC236}">
                  <a16:creationId xmlns:a16="http://schemas.microsoft.com/office/drawing/2014/main" id="{F0F19517-6642-4FDC-AD32-0FD3CD8DB5E8}"/>
                </a:ext>
              </a:extLst>
            </p:cNvPr>
            <p:cNvSpPr>
              <a:spLocks noChangeShapeType="1"/>
            </p:cNvSpPr>
            <p:nvPr/>
          </p:nvSpPr>
          <p:spPr bwMode="auto">
            <a:xfrm>
              <a:off x="4028" y="3025"/>
              <a:ext cx="209" cy="18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841" name="Text Box 14">
              <a:extLst>
                <a:ext uri="{FF2B5EF4-FFF2-40B4-BE49-F238E27FC236}">
                  <a16:creationId xmlns:a16="http://schemas.microsoft.com/office/drawing/2014/main" id="{2C8BE6A6-3675-4EBF-9859-CC4DABD4FBD5}"/>
                </a:ext>
              </a:extLst>
            </p:cNvPr>
            <p:cNvSpPr txBox="1">
              <a:spLocks noChangeArrowheads="1"/>
            </p:cNvSpPr>
            <p:nvPr/>
          </p:nvSpPr>
          <p:spPr bwMode="auto">
            <a:xfrm>
              <a:off x="3455" y="2905"/>
              <a:ext cx="64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en-US" altLang="zh-CN" sz="1800" dirty="0" err="1"/>
                <a:t>printf.o</a:t>
              </a:r>
              <a:endParaRPr lang="en-US" altLang="zh-CN" sz="1800" dirty="0"/>
            </a:p>
          </p:txBody>
        </p:sp>
      </p:grpSp>
      <p:grpSp>
        <p:nvGrpSpPr>
          <p:cNvPr id="565264" name="Group 16">
            <a:extLst>
              <a:ext uri="{FF2B5EF4-FFF2-40B4-BE49-F238E27FC236}">
                <a16:creationId xmlns:a16="http://schemas.microsoft.com/office/drawing/2014/main" id="{B5560824-3928-4AEE-B201-95A8D6C01A1E}"/>
              </a:ext>
            </a:extLst>
          </p:cNvPr>
          <p:cNvGrpSpPr>
            <a:grpSpLocks/>
          </p:cNvGrpSpPr>
          <p:nvPr/>
        </p:nvGrpSpPr>
        <p:grpSpPr bwMode="auto">
          <a:xfrm>
            <a:off x="379413" y="3619512"/>
            <a:ext cx="1041400" cy="1089025"/>
            <a:chOff x="239" y="3230"/>
            <a:chExt cx="656" cy="686"/>
          </a:xfrm>
        </p:grpSpPr>
        <p:grpSp>
          <p:nvGrpSpPr>
            <p:cNvPr id="76836" name="Group 17">
              <a:extLst>
                <a:ext uri="{FF2B5EF4-FFF2-40B4-BE49-F238E27FC236}">
                  <a16:creationId xmlns:a16="http://schemas.microsoft.com/office/drawing/2014/main" id="{69B229A0-F739-4ECC-BA1E-D5B084B6798F}"/>
                </a:ext>
              </a:extLst>
            </p:cNvPr>
            <p:cNvGrpSpPr>
              <a:grpSpLocks/>
            </p:cNvGrpSpPr>
            <p:nvPr/>
          </p:nvGrpSpPr>
          <p:grpSpPr bwMode="auto">
            <a:xfrm>
              <a:off x="273" y="3230"/>
              <a:ext cx="622" cy="238"/>
              <a:chOff x="219" y="3401"/>
              <a:chExt cx="622" cy="238"/>
            </a:xfrm>
          </p:grpSpPr>
          <p:sp>
            <p:nvSpPr>
              <p:cNvPr id="76838" name="Line 18">
                <a:extLst>
                  <a:ext uri="{FF2B5EF4-FFF2-40B4-BE49-F238E27FC236}">
                    <a16:creationId xmlns:a16="http://schemas.microsoft.com/office/drawing/2014/main" id="{835BB110-B89B-45B0-AE2D-CF9FB2E2C86D}"/>
                  </a:ext>
                </a:extLst>
              </p:cNvPr>
              <p:cNvSpPr>
                <a:spLocks noChangeShapeType="1"/>
              </p:cNvSpPr>
              <p:nvPr/>
            </p:nvSpPr>
            <p:spPr bwMode="auto">
              <a:xfrm>
                <a:off x="219" y="3639"/>
                <a:ext cx="59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839" name="Text Box 19">
                <a:extLst>
                  <a:ext uri="{FF2B5EF4-FFF2-40B4-BE49-F238E27FC236}">
                    <a16:creationId xmlns:a16="http://schemas.microsoft.com/office/drawing/2014/main" id="{A763B632-E81C-4C6C-B6FD-17514DB76CA9}"/>
                  </a:ext>
                </a:extLst>
              </p:cNvPr>
              <p:cNvSpPr txBox="1">
                <a:spLocks noChangeArrowheads="1"/>
              </p:cNvSpPr>
              <p:nvPr/>
            </p:nvSpPr>
            <p:spPr bwMode="auto">
              <a:xfrm>
                <a:off x="266" y="3401"/>
                <a:ext cx="5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en-US" altLang="zh-CN" sz="1800"/>
                  <a:t>hello.c</a:t>
                </a:r>
              </a:p>
            </p:txBody>
          </p:sp>
        </p:grpSp>
        <p:sp>
          <p:nvSpPr>
            <p:cNvPr id="76837" name="Text Box 20">
              <a:extLst>
                <a:ext uri="{FF2B5EF4-FFF2-40B4-BE49-F238E27FC236}">
                  <a16:creationId xmlns:a16="http://schemas.microsoft.com/office/drawing/2014/main" id="{1C994E0D-A803-407F-847C-047D58C68851}"/>
                </a:ext>
              </a:extLst>
            </p:cNvPr>
            <p:cNvSpPr txBox="1">
              <a:spLocks noChangeArrowheads="1"/>
            </p:cNvSpPr>
            <p:nvPr/>
          </p:nvSpPr>
          <p:spPr bwMode="auto">
            <a:xfrm>
              <a:off x="239" y="3512"/>
              <a:ext cx="631"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800">
                  <a:solidFill>
                    <a:srgbClr val="FF0000"/>
                  </a:solidFill>
                  <a:latin typeface="微软雅黑" panose="020B0503020204020204" pitchFamily="34" charset="-122"/>
                  <a:ea typeface="微软雅黑" panose="020B0503020204020204" pitchFamily="34" charset="-122"/>
                </a:rPr>
                <a:t>源程序</a:t>
              </a:r>
            </a:p>
            <a:p>
              <a:pPr algn="ctr" eaLnBrk="1" hangingPunct="1">
                <a:lnSpc>
                  <a:spcPct val="100000"/>
                </a:lnSpc>
                <a:spcBef>
                  <a:spcPct val="0"/>
                </a:spcBef>
                <a:buFontTx/>
                <a:buNone/>
              </a:pPr>
              <a:r>
                <a:rPr lang="en-US" altLang="zh-CN" sz="1800">
                  <a:solidFill>
                    <a:srgbClr val="FF0000"/>
                  </a:solidFill>
                  <a:latin typeface="微软雅黑" panose="020B0503020204020204" pitchFamily="34" charset="-122"/>
                  <a:ea typeface="微软雅黑" panose="020B0503020204020204" pitchFamily="34" charset="-122"/>
                </a:rPr>
                <a:t>(</a:t>
              </a:r>
              <a:r>
                <a:rPr lang="zh-CN" altLang="en-US" sz="1800">
                  <a:solidFill>
                    <a:srgbClr val="FF0000"/>
                  </a:solidFill>
                  <a:latin typeface="微软雅黑" panose="020B0503020204020204" pitchFamily="34" charset="-122"/>
                  <a:ea typeface="微软雅黑" panose="020B0503020204020204" pitchFamily="34" charset="-122"/>
                </a:rPr>
                <a:t>文本</a:t>
              </a:r>
              <a:r>
                <a:rPr lang="en-US" altLang="zh-CN" sz="1800">
                  <a:solidFill>
                    <a:srgbClr val="FF0000"/>
                  </a:solidFill>
                  <a:latin typeface="微软雅黑" panose="020B0503020204020204" pitchFamily="34" charset="-122"/>
                  <a:ea typeface="微软雅黑" panose="020B0503020204020204" pitchFamily="34" charset="-122"/>
                </a:rPr>
                <a:t>)</a:t>
              </a:r>
            </a:p>
          </p:txBody>
        </p:sp>
      </p:grpSp>
      <p:grpSp>
        <p:nvGrpSpPr>
          <p:cNvPr id="565269" name="Group 21">
            <a:extLst>
              <a:ext uri="{FF2B5EF4-FFF2-40B4-BE49-F238E27FC236}">
                <a16:creationId xmlns:a16="http://schemas.microsoft.com/office/drawing/2014/main" id="{3C4DD17B-0FFA-45F7-B5B3-B1532B6946A4}"/>
              </a:ext>
            </a:extLst>
          </p:cNvPr>
          <p:cNvGrpSpPr>
            <a:grpSpLocks/>
          </p:cNvGrpSpPr>
          <p:nvPr/>
        </p:nvGrpSpPr>
        <p:grpSpPr bwMode="auto">
          <a:xfrm>
            <a:off x="2111375" y="3595700"/>
            <a:ext cx="1085850" cy="1073150"/>
            <a:chOff x="1330" y="3215"/>
            <a:chExt cx="684" cy="676"/>
          </a:xfrm>
        </p:grpSpPr>
        <p:grpSp>
          <p:nvGrpSpPr>
            <p:cNvPr id="76832" name="Group 22">
              <a:extLst>
                <a:ext uri="{FF2B5EF4-FFF2-40B4-BE49-F238E27FC236}">
                  <a16:creationId xmlns:a16="http://schemas.microsoft.com/office/drawing/2014/main" id="{5E393276-5DC8-41C7-B592-7CE14B4F082D}"/>
                </a:ext>
              </a:extLst>
            </p:cNvPr>
            <p:cNvGrpSpPr>
              <a:grpSpLocks/>
            </p:cNvGrpSpPr>
            <p:nvPr/>
          </p:nvGrpSpPr>
          <p:grpSpPr bwMode="auto">
            <a:xfrm>
              <a:off x="1392" y="3215"/>
              <a:ext cx="622" cy="238"/>
              <a:chOff x="219" y="3401"/>
              <a:chExt cx="622" cy="238"/>
            </a:xfrm>
          </p:grpSpPr>
          <p:sp>
            <p:nvSpPr>
              <p:cNvPr id="76834" name="Line 23">
                <a:extLst>
                  <a:ext uri="{FF2B5EF4-FFF2-40B4-BE49-F238E27FC236}">
                    <a16:creationId xmlns:a16="http://schemas.microsoft.com/office/drawing/2014/main" id="{EC09110E-AAEF-4F17-B5F9-89B4A7282DA1}"/>
                  </a:ext>
                </a:extLst>
              </p:cNvPr>
              <p:cNvSpPr>
                <a:spLocks noChangeShapeType="1"/>
              </p:cNvSpPr>
              <p:nvPr/>
            </p:nvSpPr>
            <p:spPr bwMode="auto">
              <a:xfrm>
                <a:off x="219" y="3639"/>
                <a:ext cx="59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835" name="Text Box 24">
                <a:extLst>
                  <a:ext uri="{FF2B5EF4-FFF2-40B4-BE49-F238E27FC236}">
                    <a16:creationId xmlns:a16="http://schemas.microsoft.com/office/drawing/2014/main" id="{F164DE66-3495-4BBA-8A94-70893CE94A8B}"/>
                  </a:ext>
                </a:extLst>
              </p:cNvPr>
              <p:cNvSpPr txBox="1">
                <a:spLocks noChangeArrowheads="1"/>
              </p:cNvSpPr>
              <p:nvPr/>
            </p:nvSpPr>
            <p:spPr bwMode="auto">
              <a:xfrm>
                <a:off x="266" y="3401"/>
                <a:ext cx="5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en-US" altLang="zh-CN" sz="1800"/>
                  <a:t>hello.i</a:t>
                </a:r>
              </a:p>
            </p:txBody>
          </p:sp>
        </p:grpSp>
        <p:sp>
          <p:nvSpPr>
            <p:cNvPr id="76833" name="Text Box 25">
              <a:extLst>
                <a:ext uri="{FF2B5EF4-FFF2-40B4-BE49-F238E27FC236}">
                  <a16:creationId xmlns:a16="http://schemas.microsoft.com/office/drawing/2014/main" id="{B8021911-396F-4E13-90D5-5C2F1DDF777B}"/>
                </a:ext>
              </a:extLst>
            </p:cNvPr>
            <p:cNvSpPr txBox="1">
              <a:spLocks noChangeArrowheads="1"/>
            </p:cNvSpPr>
            <p:nvPr/>
          </p:nvSpPr>
          <p:spPr bwMode="auto">
            <a:xfrm>
              <a:off x="1330" y="3487"/>
              <a:ext cx="631"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800">
                  <a:solidFill>
                    <a:srgbClr val="FF0000"/>
                  </a:solidFill>
                  <a:latin typeface="微软雅黑" panose="020B0503020204020204" pitchFamily="34" charset="-122"/>
                  <a:ea typeface="微软雅黑" panose="020B0503020204020204" pitchFamily="34" charset="-122"/>
                </a:rPr>
                <a:t>源程序</a:t>
              </a:r>
            </a:p>
            <a:p>
              <a:pPr algn="ctr" eaLnBrk="1" hangingPunct="1">
                <a:lnSpc>
                  <a:spcPct val="100000"/>
                </a:lnSpc>
                <a:spcBef>
                  <a:spcPct val="0"/>
                </a:spcBef>
                <a:buFontTx/>
                <a:buNone/>
              </a:pPr>
              <a:r>
                <a:rPr lang="en-US" altLang="zh-CN" sz="1800">
                  <a:solidFill>
                    <a:srgbClr val="FF0000"/>
                  </a:solidFill>
                  <a:latin typeface="微软雅黑" panose="020B0503020204020204" pitchFamily="34" charset="-122"/>
                  <a:ea typeface="微软雅黑" panose="020B0503020204020204" pitchFamily="34" charset="-122"/>
                </a:rPr>
                <a:t>(</a:t>
              </a:r>
              <a:r>
                <a:rPr lang="zh-CN" altLang="en-US" sz="1800">
                  <a:solidFill>
                    <a:srgbClr val="FF0000"/>
                  </a:solidFill>
                  <a:latin typeface="微软雅黑" panose="020B0503020204020204" pitchFamily="34" charset="-122"/>
                  <a:ea typeface="微软雅黑" panose="020B0503020204020204" pitchFamily="34" charset="-122"/>
                </a:rPr>
                <a:t>文本</a:t>
              </a:r>
              <a:r>
                <a:rPr lang="en-US" altLang="zh-CN" sz="1800">
                  <a:solidFill>
                    <a:srgbClr val="FF0000"/>
                  </a:solidFill>
                  <a:latin typeface="微软雅黑" panose="020B0503020204020204" pitchFamily="34" charset="-122"/>
                  <a:ea typeface="微软雅黑" panose="020B0503020204020204" pitchFamily="34" charset="-122"/>
                </a:rPr>
                <a:t>)</a:t>
              </a:r>
            </a:p>
          </p:txBody>
        </p:sp>
      </p:grpSp>
      <p:grpSp>
        <p:nvGrpSpPr>
          <p:cNvPr id="565274" name="Group 26">
            <a:extLst>
              <a:ext uri="{FF2B5EF4-FFF2-40B4-BE49-F238E27FC236}">
                <a16:creationId xmlns:a16="http://schemas.microsoft.com/office/drawing/2014/main" id="{CA012EA2-21EB-43E3-9281-734A74B5CEFD}"/>
              </a:ext>
            </a:extLst>
          </p:cNvPr>
          <p:cNvGrpSpPr>
            <a:grpSpLocks/>
          </p:cNvGrpSpPr>
          <p:nvPr/>
        </p:nvGrpSpPr>
        <p:grpSpPr bwMode="auto">
          <a:xfrm>
            <a:off x="3883025" y="3609987"/>
            <a:ext cx="1055688" cy="1365250"/>
            <a:chOff x="2446" y="3224"/>
            <a:chExt cx="665" cy="860"/>
          </a:xfrm>
        </p:grpSpPr>
        <p:grpSp>
          <p:nvGrpSpPr>
            <p:cNvPr id="76828" name="Group 27">
              <a:extLst>
                <a:ext uri="{FF2B5EF4-FFF2-40B4-BE49-F238E27FC236}">
                  <a16:creationId xmlns:a16="http://schemas.microsoft.com/office/drawing/2014/main" id="{5AE0FA85-A2E7-4145-9634-D348D5B3783F}"/>
                </a:ext>
              </a:extLst>
            </p:cNvPr>
            <p:cNvGrpSpPr>
              <a:grpSpLocks/>
            </p:cNvGrpSpPr>
            <p:nvPr/>
          </p:nvGrpSpPr>
          <p:grpSpPr bwMode="auto">
            <a:xfrm>
              <a:off x="2489" y="3224"/>
              <a:ext cx="622" cy="238"/>
              <a:chOff x="219" y="3401"/>
              <a:chExt cx="622" cy="238"/>
            </a:xfrm>
          </p:grpSpPr>
          <p:sp>
            <p:nvSpPr>
              <p:cNvPr id="76830" name="Line 28">
                <a:extLst>
                  <a:ext uri="{FF2B5EF4-FFF2-40B4-BE49-F238E27FC236}">
                    <a16:creationId xmlns:a16="http://schemas.microsoft.com/office/drawing/2014/main" id="{0E94ABC1-EA97-4514-97ED-255A770B8E60}"/>
                  </a:ext>
                </a:extLst>
              </p:cNvPr>
              <p:cNvSpPr>
                <a:spLocks noChangeShapeType="1"/>
              </p:cNvSpPr>
              <p:nvPr/>
            </p:nvSpPr>
            <p:spPr bwMode="auto">
              <a:xfrm>
                <a:off x="219" y="3639"/>
                <a:ext cx="59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831" name="Text Box 29">
                <a:extLst>
                  <a:ext uri="{FF2B5EF4-FFF2-40B4-BE49-F238E27FC236}">
                    <a16:creationId xmlns:a16="http://schemas.microsoft.com/office/drawing/2014/main" id="{E71D38A3-8657-46C2-9DA0-3F00148F1933}"/>
                  </a:ext>
                </a:extLst>
              </p:cNvPr>
              <p:cNvSpPr txBox="1">
                <a:spLocks noChangeArrowheads="1"/>
              </p:cNvSpPr>
              <p:nvPr/>
            </p:nvSpPr>
            <p:spPr bwMode="auto">
              <a:xfrm>
                <a:off x="266" y="3401"/>
                <a:ext cx="5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en-US" altLang="zh-CN" sz="1800"/>
                  <a:t>hello.s</a:t>
                </a:r>
              </a:p>
            </p:txBody>
          </p:sp>
        </p:grpSp>
        <p:sp>
          <p:nvSpPr>
            <p:cNvPr id="76829" name="Text Box 30">
              <a:extLst>
                <a:ext uri="{FF2B5EF4-FFF2-40B4-BE49-F238E27FC236}">
                  <a16:creationId xmlns:a16="http://schemas.microsoft.com/office/drawing/2014/main" id="{C2BA6A03-87AE-4A3C-B2CC-7A1E4E6BC7F0}"/>
                </a:ext>
              </a:extLst>
            </p:cNvPr>
            <p:cNvSpPr txBox="1">
              <a:spLocks noChangeArrowheads="1"/>
            </p:cNvSpPr>
            <p:nvPr/>
          </p:nvSpPr>
          <p:spPr bwMode="auto">
            <a:xfrm>
              <a:off x="2446" y="3507"/>
              <a:ext cx="631"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800">
                  <a:solidFill>
                    <a:srgbClr val="FF0000"/>
                  </a:solidFill>
                  <a:latin typeface="微软雅黑" panose="020B0503020204020204" pitchFamily="34" charset="-122"/>
                  <a:ea typeface="微软雅黑" panose="020B0503020204020204" pitchFamily="34" charset="-122"/>
                </a:rPr>
                <a:t>汇编语言程序</a:t>
              </a:r>
            </a:p>
            <a:p>
              <a:pPr algn="ctr" eaLnBrk="1" hangingPunct="1">
                <a:lnSpc>
                  <a:spcPct val="100000"/>
                </a:lnSpc>
                <a:spcBef>
                  <a:spcPct val="0"/>
                </a:spcBef>
                <a:buFontTx/>
                <a:buNone/>
              </a:pPr>
              <a:r>
                <a:rPr lang="en-US" altLang="zh-CN" sz="1800">
                  <a:solidFill>
                    <a:srgbClr val="FF0000"/>
                  </a:solidFill>
                  <a:latin typeface="微软雅黑" panose="020B0503020204020204" pitchFamily="34" charset="-122"/>
                  <a:ea typeface="微软雅黑" panose="020B0503020204020204" pitchFamily="34" charset="-122"/>
                </a:rPr>
                <a:t>(</a:t>
              </a:r>
              <a:r>
                <a:rPr lang="zh-CN" altLang="en-US" sz="1800">
                  <a:solidFill>
                    <a:srgbClr val="FF0000"/>
                  </a:solidFill>
                  <a:latin typeface="微软雅黑" panose="020B0503020204020204" pitchFamily="34" charset="-122"/>
                  <a:ea typeface="微软雅黑" panose="020B0503020204020204" pitchFamily="34" charset="-122"/>
                </a:rPr>
                <a:t>文本</a:t>
              </a:r>
              <a:r>
                <a:rPr lang="en-US" altLang="zh-CN" sz="1800">
                  <a:solidFill>
                    <a:srgbClr val="FF0000"/>
                  </a:solidFill>
                  <a:latin typeface="微软雅黑" panose="020B0503020204020204" pitchFamily="34" charset="-122"/>
                  <a:ea typeface="微软雅黑" panose="020B0503020204020204" pitchFamily="34" charset="-122"/>
                </a:rPr>
                <a:t>)</a:t>
              </a:r>
            </a:p>
          </p:txBody>
        </p:sp>
      </p:grpSp>
      <p:grpSp>
        <p:nvGrpSpPr>
          <p:cNvPr id="565279" name="Group 31">
            <a:extLst>
              <a:ext uri="{FF2B5EF4-FFF2-40B4-BE49-F238E27FC236}">
                <a16:creationId xmlns:a16="http://schemas.microsoft.com/office/drawing/2014/main" id="{51334F0C-331F-4230-BDD0-C6D1FB6332AD}"/>
              </a:ext>
            </a:extLst>
          </p:cNvPr>
          <p:cNvGrpSpPr>
            <a:grpSpLocks/>
          </p:cNvGrpSpPr>
          <p:nvPr/>
        </p:nvGrpSpPr>
        <p:grpSpPr bwMode="auto">
          <a:xfrm>
            <a:off x="5659438" y="3568712"/>
            <a:ext cx="1093787" cy="1652588"/>
            <a:chOff x="3565" y="3198"/>
            <a:chExt cx="689" cy="1041"/>
          </a:xfrm>
        </p:grpSpPr>
        <p:grpSp>
          <p:nvGrpSpPr>
            <p:cNvPr id="76824" name="Group 32">
              <a:extLst>
                <a:ext uri="{FF2B5EF4-FFF2-40B4-BE49-F238E27FC236}">
                  <a16:creationId xmlns:a16="http://schemas.microsoft.com/office/drawing/2014/main" id="{6340E8AA-B198-4649-B3AA-2A3B44B9FC17}"/>
                </a:ext>
              </a:extLst>
            </p:cNvPr>
            <p:cNvGrpSpPr>
              <a:grpSpLocks/>
            </p:cNvGrpSpPr>
            <p:nvPr/>
          </p:nvGrpSpPr>
          <p:grpSpPr bwMode="auto">
            <a:xfrm>
              <a:off x="3604" y="3198"/>
              <a:ext cx="650" cy="238"/>
              <a:chOff x="219" y="3401"/>
              <a:chExt cx="622" cy="238"/>
            </a:xfrm>
          </p:grpSpPr>
          <p:sp>
            <p:nvSpPr>
              <p:cNvPr id="76826" name="Line 33">
                <a:extLst>
                  <a:ext uri="{FF2B5EF4-FFF2-40B4-BE49-F238E27FC236}">
                    <a16:creationId xmlns:a16="http://schemas.microsoft.com/office/drawing/2014/main" id="{FD5179EB-4AB0-472D-9544-6856F85B777A}"/>
                  </a:ext>
                </a:extLst>
              </p:cNvPr>
              <p:cNvSpPr>
                <a:spLocks noChangeShapeType="1"/>
              </p:cNvSpPr>
              <p:nvPr/>
            </p:nvSpPr>
            <p:spPr bwMode="auto">
              <a:xfrm>
                <a:off x="219" y="3639"/>
                <a:ext cx="59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827" name="Text Box 34">
                <a:extLst>
                  <a:ext uri="{FF2B5EF4-FFF2-40B4-BE49-F238E27FC236}">
                    <a16:creationId xmlns:a16="http://schemas.microsoft.com/office/drawing/2014/main" id="{D069E987-5235-4C67-BA29-D8021EE44FC0}"/>
                  </a:ext>
                </a:extLst>
              </p:cNvPr>
              <p:cNvSpPr txBox="1">
                <a:spLocks noChangeArrowheads="1"/>
              </p:cNvSpPr>
              <p:nvPr/>
            </p:nvSpPr>
            <p:spPr bwMode="auto">
              <a:xfrm>
                <a:off x="266" y="3401"/>
                <a:ext cx="5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en-US" altLang="zh-CN" sz="1800"/>
                  <a:t>hello.o</a:t>
                </a:r>
              </a:p>
            </p:txBody>
          </p:sp>
        </p:grpSp>
        <p:sp>
          <p:nvSpPr>
            <p:cNvPr id="76825" name="Text Box 35">
              <a:extLst>
                <a:ext uri="{FF2B5EF4-FFF2-40B4-BE49-F238E27FC236}">
                  <a16:creationId xmlns:a16="http://schemas.microsoft.com/office/drawing/2014/main" id="{7ECB5708-0031-4C70-BE52-C4896175483E}"/>
                </a:ext>
              </a:extLst>
            </p:cNvPr>
            <p:cNvSpPr txBox="1">
              <a:spLocks noChangeArrowheads="1"/>
            </p:cNvSpPr>
            <p:nvPr/>
          </p:nvSpPr>
          <p:spPr bwMode="auto">
            <a:xfrm>
              <a:off x="3565" y="3489"/>
              <a:ext cx="668"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800">
                  <a:solidFill>
                    <a:srgbClr val="FF0000"/>
                  </a:solidFill>
                  <a:latin typeface="微软雅黑" panose="020B0503020204020204" pitchFamily="34" charset="-122"/>
                  <a:ea typeface="微软雅黑" panose="020B0503020204020204" pitchFamily="34" charset="-122"/>
                </a:rPr>
                <a:t>可重定位目标程序</a:t>
              </a:r>
            </a:p>
            <a:p>
              <a:pPr algn="ctr" eaLnBrk="1" hangingPunct="1">
                <a:lnSpc>
                  <a:spcPct val="100000"/>
                </a:lnSpc>
                <a:spcBef>
                  <a:spcPct val="0"/>
                </a:spcBef>
                <a:buFontTx/>
                <a:buNone/>
              </a:pPr>
              <a:r>
                <a:rPr lang="en-US" altLang="zh-CN" sz="1800">
                  <a:solidFill>
                    <a:srgbClr val="FF0000"/>
                  </a:solidFill>
                  <a:latin typeface="微软雅黑" panose="020B0503020204020204" pitchFamily="34" charset="-122"/>
                  <a:ea typeface="微软雅黑" panose="020B0503020204020204" pitchFamily="34" charset="-122"/>
                </a:rPr>
                <a:t>(</a:t>
              </a:r>
              <a:r>
                <a:rPr lang="zh-CN" altLang="en-US" sz="1800">
                  <a:solidFill>
                    <a:srgbClr val="FF0000"/>
                  </a:solidFill>
                  <a:latin typeface="微软雅黑" panose="020B0503020204020204" pitchFamily="34" charset="-122"/>
                  <a:ea typeface="微软雅黑" panose="020B0503020204020204" pitchFamily="34" charset="-122"/>
                </a:rPr>
                <a:t>二进制</a:t>
              </a:r>
              <a:r>
                <a:rPr lang="en-US" altLang="zh-CN" sz="1800">
                  <a:solidFill>
                    <a:srgbClr val="FF0000"/>
                  </a:solidFill>
                  <a:latin typeface="微软雅黑" panose="020B0503020204020204" pitchFamily="34" charset="-122"/>
                  <a:ea typeface="微软雅黑" panose="020B0503020204020204" pitchFamily="34" charset="-122"/>
                </a:rPr>
                <a:t>)</a:t>
              </a:r>
            </a:p>
          </p:txBody>
        </p:sp>
      </p:grpSp>
      <p:grpSp>
        <p:nvGrpSpPr>
          <p:cNvPr id="565284" name="Group 36">
            <a:extLst>
              <a:ext uri="{FF2B5EF4-FFF2-40B4-BE49-F238E27FC236}">
                <a16:creationId xmlns:a16="http://schemas.microsoft.com/office/drawing/2014/main" id="{AA491915-07DD-4EEE-AEF4-BA11DFED4425}"/>
              </a:ext>
            </a:extLst>
          </p:cNvPr>
          <p:cNvGrpSpPr>
            <a:grpSpLocks/>
          </p:cNvGrpSpPr>
          <p:nvPr/>
        </p:nvGrpSpPr>
        <p:grpSpPr bwMode="auto">
          <a:xfrm>
            <a:off x="7494588" y="3552837"/>
            <a:ext cx="1117600" cy="1365250"/>
            <a:chOff x="4721" y="3188"/>
            <a:chExt cx="704" cy="860"/>
          </a:xfrm>
        </p:grpSpPr>
        <p:grpSp>
          <p:nvGrpSpPr>
            <p:cNvPr id="76820" name="Group 37">
              <a:extLst>
                <a:ext uri="{FF2B5EF4-FFF2-40B4-BE49-F238E27FC236}">
                  <a16:creationId xmlns:a16="http://schemas.microsoft.com/office/drawing/2014/main" id="{34AD96F0-EF33-4948-A739-0CACE0B1E28E}"/>
                </a:ext>
              </a:extLst>
            </p:cNvPr>
            <p:cNvGrpSpPr>
              <a:grpSpLocks/>
            </p:cNvGrpSpPr>
            <p:nvPr/>
          </p:nvGrpSpPr>
          <p:grpSpPr bwMode="auto">
            <a:xfrm>
              <a:off x="4738" y="3188"/>
              <a:ext cx="622" cy="238"/>
              <a:chOff x="219" y="3401"/>
              <a:chExt cx="622" cy="238"/>
            </a:xfrm>
          </p:grpSpPr>
          <p:sp>
            <p:nvSpPr>
              <p:cNvPr id="76822" name="Line 38">
                <a:extLst>
                  <a:ext uri="{FF2B5EF4-FFF2-40B4-BE49-F238E27FC236}">
                    <a16:creationId xmlns:a16="http://schemas.microsoft.com/office/drawing/2014/main" id="{635E3183-0444-4C68-BC1A-45002A35416E}"/>
                  </a:ext>
                </a:extLst>
              </p:cNvPr>
              <p:cNvSpPr>
                <a:spLocks noChangeShapeType="1"/>
              </p:cNvSpPr>
              <p:nvPr/>
            </p:nvSpPr>
            <p:spPr bwMode="auto">
              <a:xfrm>
                <a:off x="219" y="3639"/>
                <a:ext cx="59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823" name="Text Box 39">
                <a:extLst>
                  <a:ext uri="{FF2B5EF4-FFF2-40B4-BE49-F238E27FC236}">
                    <a16:creationId xmlns:a16="http://schemas.microsoft.com/office/drawing/2014/main" id="{8324F53D-F200-4AF3-B3D2-810FDEE553A7}"/>
                  </a:ext>
                </a:extLst>
              </p:cNvPr>
              <p:cNvSpPr txBox="1">
                <a:spLocks noChangeArrowheads="1"/>
              </p:cNvSpPr>
              <p:nvPr/>
            </p:nvSpPr>
            <p:spPr bwMode="auto">
              <a:xfrm>
                <a:off x="266" y="3401"/>
                <a:ext cx="5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en-US" altLang="zh-CN" sz="1800"/>
                  <a:t>hello</a:t>
                </a:r>
              </a:p>
            </p:txBody>
          </p:sp>
        </p:grpSp>
        <p:sp>
          <p:nvSpPr>
            <p:cNvPr id="76821" name="Text Box 40">
              <a:extLst>
                <a:ext uri="{FF2B5EF4-FFF2-40B4-BE49-F238E27FC236}">
                  <a16:creationId xmlns:a16="http://schemas.microsoft.com/office/drawing/2014/main" id="{8C35E149-28C2-4F37-8547-C2385903673A}"/>
                </a:ext>
              </a:extLst>
            </p:cNvPr>
            <p:cNvSpPr txBox="1">
              <a:spLocks noChangeArrowheads="1"/>
            </p:cNvSpPr>
            <p:nvPr/>
          </p:nvSpPr>
          <p:spPr bwMode="auto">
            <a:xfrm>
              <a:off x="4721" y="3471"/>
              <a:ext cx="704"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800">
                  <a:solidFill>
                    <a:srgbClr val="FF0000"/>
                  </a:solidFill>
                  <a:latin typeface="微软雅黑" panose="020B0503020204020204" pitchFamily="34" charset="-122"/>
                  <a:ea typeface="微软雅黑" panose="020B0503020204020204" pitchFamily="34" charset="-122"/>
                </a:rPr>
                <a:t>可执行目标程序</a:t>
              </a:r>
            </a:p>
            <a:p>
              <a:pPr algn="ctr" eaLnBrk="1" hangingPunct="1">
                <a:lnSpc>
                  <a:spcPct val="100000"/>
                </a:lnSpc>
                <a:spcBef>
                  <a:spcPct val="0"/>
                </a:spcBef>
                <a:buFontTx/>
                <a:buNone/>
              </a:pPr>
              <a:r>
                <a:rPr lang="en-US" altLang="zh-CN" sz="1800">
                  <a:solidFill>
                    <a:srgbClr val="FF0000"/>
                  </a:solidFill>
                  <a:latin typeface="微软雅黑" panose="020B0503020204020204" pitchFamily="34" charset="-122"/>
                  <a:ea typeface="微软雅黑" panose="020B0503020204020204" pitchFamily="34" charset="-122"/>
                </a:rPr>
                <a:t>(</a:t>
              </a:r>
              <a:r>
                <a:rPr lang="zh-CN" altLang="en-US" sz="1800">
                  <a:solidFill>
                    <a:srgbClr val="FF0000"/>
                  </a:solidFill>
                  <a:latin typeface="微软雅黑" panose="020B0503020204020204" pitchFamily="34" charset="-122"/>
                  <a:ea typeface="微软雅黑" panose="020B0503020204020204" pitchFamily="34" charset="-122"/>
                </a:rPr>
                <a:t>二进制</a:t>
              </a:r>
              <a:r>
                <a:rPr lang="en-US" altLang="zh-CN" sz="1800">
                  <a:solidFill>
                    <a:srgbClr val="FF0000"/>
                  </a:solidFill>
                  <a:latin typeface="微软雅黑" panose="020B0503020204020204" pitchFamily="34" charset="-122"/>
                  <a:ea typeface="微软雅黑" panose="020B0503020204020204" pitchFamily="34" charset="-122"/>
                </a:rPr>
                <a:t>)</a:t>
              </a:r>
            </a:p>
          </p:txBody>
        </p:sp>
      </p:grpSp>
      <p:sp>
        <p:nvSpPr>
          <p:cNvPr id="43" name="文本框 42">
            <a:extLst>
              <a:ext uri="{FF2B5EF4-FFF2-40B4-BE49-F238E27FC236}">
                <a16:creationId xmlns:a16="http://schemas.microsoft.com/office/drawing/2014/main" id="{127664EE-4E5A-43D3-BD99-1B2A46498530}"/>
              </a:ext>
            </a:extLst>
          </p:cNvPr>
          <p:cNvSpPr txBox="1"/>
          <p:nvPr/>
        </p:nvSpPr>
        <p:spPr>
          <a:xfrm>
            <a:off x="508001" y="1012074"/>
            <a:ext cx="8437502" cy="1048172"/>
          </a:xfrm>
          <a:prstGeom prst="rect">
            <a:avLst/>
          </a:prstGeom>
          <a:noFill/>
        </p:spPr>
        <p:txBody>
          <a:bodyPr wrap="square">
            <a:spAutoFit/>
          </a:bodyPr>
          <a:lstStyle/>
          <a:p>
            <a:pPr marL="342900" lvl="1" indent="-342900">
              <a:lnSpc>
                <a:spcPct val="150000"/>
              </a:lnSpc>
              <a:buFont typeface="Wingdings" panose="05000000000000000000" pitchFamily="2" charset="2"/>
              <a:buChar char="Ø"/>
            </a:pPr>
            <a:r>
              <a:rPr lang="zh-CN" altLang="en-US" sz="2200" b="1" dirty="0">
                <a:solidFill>
                  <a:srgbClr val="0000CC"/>
                </a:solidFill>
                <a:latin typeface="微软雅黑" panose="020B0503020204020204" pitchFamily="34" charset="-122"/>
                <a:ea typeface="微软雅黑" panose="020B0503020204020204" pitchFamily="34" charset="-122"/>
              </a:rPr>
              <a:t>编译   生成汇编语言程序</a:t>
            </a:r>
            <a:endParaRPr lang="en-US" altLang="zh-CN" sz="2200" b="1" dirty="0">
              <a:solidFill>
                <a:srgbClr val="0000CC"/>
              </a:solidFill>
              <a:latin typeface="微软雅黑" panose="020B0503020204020204" pitchFamily="34" charset="-122"/>
              <a:ea typeface="微软雅黑" panose="020B0503020204020204" pitchFamily="34" charset="-122"/>
            </a:endParaRPr>
          </a:p>
          <a:p>
            <a:pPr marL="0" lvl="1">
              <a:lnSpc>
                <a:spcPct val="150000"/>
              </a:lnSpc>
            </a:pPr>
            <a:r>
              <a:rPr lang="en-US" altLang="zh-CN" sz="2200" b="1" dirty="0">
                <a:solidFill>
                  <a:srgbClr val="0000CC"/>
                </a:solidFill>
                <a:latin typeface="微软雅黑" panose="020B0503020204020204" pitchFamily="34" charset="-122"/>
                <a:ea typeface="微软雅黑" panose="020B0503020204020204" pitchFamily="34" charset="-122"/>
              </a:rPr>
              <a:t>#gcc  -S   -D  _FIRST   </a:t>
            </a:r>
            <a:r>
              <a:rPr lang="en-US" altLang="zh-CN" sz="2200" b="1" dirty="0" err="1">
                <a:solidFill>
                  <a:srgbClr val="0000CC"/>
                </a:solidFill>
                <a:latin typeface="微软雅黑" panose="020B0503020204020204" pitchFamily="34" charset="-122"/>
                <a:ea typeface="微软雅黑" panose="020B0503020204020204" pitchFamily="34" charset="-122"/>
              </a:rPr>
              <a:t>test.c</a:t>
            </a:r>
            <a:r>
              <a:rPr lang="en-US" altLang="zh-CN" sz="2200" b="1" dirty="0">
                <a:solidFill>
                  <a:srgbClr val="0000CC"/>
                </a:solidFill>
                <a:latin typeface="微软雅黑" panose="020B0503020204020204" pitchFamily="34" charset="-122"/>
                <a:ea typeface="微软雅黑" panose="020B0503020204020204" pitchFamily="34" charset="-122"/>
              </a:rPr>
              <a:t>  –o  </a:t>
            </a:r>
            <a:r>
              <a:rPr lang="en-US" altLang="zh-CN" sz="2200" b="1" dirty="0" err="1">
                <a:solidFill>
                  <a:srgbClr val="0000CC"/>
                </a:solidFill>
                <a:latin typeface="微软雅黑" panose="020B0503020204020204" pitchFamily="34" charset="-122"/>
                <a:ea typeface="微软雅黑" panose="020B0503020204020204" pitchFamily="34" charset="-122"/>
              </a:rPr>
              <a:t>test.s</a:t>
            </a:r>
            <a:endParaRPr lang="en-US" altLang="zh-CN" sz="2200" b="1" dirty="0">
              <a:solidFill>
                <a:srgbClr val="0000CC"/>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D176579E-73AF-45AA-9A3E-A4BDD96D882B}"/>
              </a:ext>
            </a:extLst>
          </p:cNvPr>
          <p:cNvSpPr/>
          <p:nvPr/>
        </p:nvSpPr>
        <p:spPr>
          <a:xfrm>
            <a:off x="2204869" y="3113965"/>
            <a:ext cx="2690980" cy="186127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39806631"/>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BDE5FB43-B8AB-4DAA-A762-72E2B4172F8B}"/>
              </a:ext>
            </a:extLst>
          </p:cNvPr>
          <p:cNvSpPr>
            <a:spLocks noGrp="1" noChangeArrowheads="1"/>
          </p:cNvSpPr>
          <p:nvPr>
            <p:ph type="title" idx="4294967295"/>
          </p:nvPr>
        </p:nvSpPr>
        <p:spPr>
          <a:xfrm>
            <a:off x="1057275" y="98425"/>
            <a:ext cx="6529388" cy="538163"/>
          </a:xfrm>
        </p:spPr>
        <p:txBody>
          <a:bodyPr lIns="63500" tIns="25400" rIns="63500" bIns="25400" anchor="t">
            <a:spAutoFit/>
          </a:bodyPr>
          <a:lstStyle/>
          <a:p>
            <a:r>
              <a:rPr lang="zh-CN" altLang="en-US" sz="3600"/>
              <a:t>一个典型程序的转换处理过程</a:t>
            </a:r>
          </a:p>
        </p:txBody>
      </p:sp>
      <p:sp>
        <p:nvSpPr>
          <p:cNvPr id="38" name="文本框 37">
            <a:extLst>
              <a:ext uri="{FF2B5EF4-FFF2-40B4-BE49-F238E27FC236}">
                <a16:creationId xmlns:a16="http://schemas.microsoft.com/office/drawing/2014/main" id="{9BE9DE99-8A8B-4645-9825-1B891742A482}"/>
              </a:ext>
            </a:extLst>
          </p:cNvPr>
          <p:cNvSpPr txBox="1"/>
          <p:nvPr/>
        </p:nvSpPr>
        <p:spPr>
          <a:xfrm>
            <a:off x="206515" y="863715"/>
            <a:ext cx="3195355" cy="2862322"/>
          </a:xfrm>
          <a:prstGeom prst="rect">
            <a:avLst/>
          </a:prstGeom>
          <a:noFill/>
        </p:spPr>
        <p:txBody>
          <a:bodyPr wrap="square">
            <a:spAutoFit/>
          </a:bodyPr>
          <a:lstStyle/>
          <a:p>
            <a:r>
              <a:rPr lang="zh-CN" altLang="en-US" dirty="0"/>
              <a:t> .file   "test.c"</a:t>
            </a:r>
          </a:p>
          <a:p>
            <a:r>
              <a:rPr lang="zh-CN" altLang="en-US" dirty="0"/>
              <a:t>        .text</a:t>
            </a:r>
          </a:p>
          <a:p>
            <a:r>
              <a:rPr lang="zh-CN" altLang="en-US" dirty="0"/>
              <a:t>        .section  .rodata</a:t>
            </a:r>
          </a:p>
          <a:p>
            <a:r>
              <a:rPr lang="zh-CN" altLang="en-US" dirty="0"/>
              <a:t>.LC0:</a:t>
            </a:r>
          </a:p>
          <a:p>
            <a:r>
              <a:rPr lang="zh-CN" altLang="en-US" dirty="0"/>
              <a:t>        .string "hello , First "</a:t>
            </a:r>
          </a:p>
          <a:p>
            <a:r>
              <a:rPr lang="zh-CN" altLang="en-US" dirty="0"/>
              <a:t>.LC1:</a:t>
            </a:r>
          </a:p>
          <a:p>
            <a:r>
              <a:rPr lang="zh-CN" altLang="en-US" dirty="0"/>
              <a:t>        .string "game over"</a:t>
            </a:r>
          </a:p>
          <a:p>
            <a:r>
              <a:rPr lang="zh-CN" altLang="en-US" dirty="0"/>
              <a:t>        .text</a:t>
            </a:r>
          </a:p>
          <a:p>
            <a:r>
              <a:rPr lang="zh-CN" altLang="en-US" dirty="0"/>
              <a:t>        .globl  main</a:t>
            </a:r>
          </a:p>
          <a:p>
            <a:r>
              <a:rPr lang="zh-CN" altLang="en-US" dirty="0"/>
              <a:t>        .type   main, @function</a:t>
            </a:r>
          </a:p>
        </p:txBody>
      </p:sp>
      <p:sp>
        <p:nvSpPr>
          <p:cNvPr id="40" name="文本框 39">
            <a:extLst>
              <a:ext uri="{FF2B5EF4-FFF2-40B4-BE49-F238E27FC236}">
                <a16:creationId xmlns:a16="http://schemas.microsoft.com/office/drawing/2014/main" id="{090B117B-CA8B-4BCA-89A1-B52D02D1F6AB}"/>
              </a:ext>
            </a:extLst>
          </p:cNvPr>
          <p:cNvSpPr txBox="1"/>
          <p:nvPr/>
        </p:nvSpPr>
        <p:spPr>
          <a:xfrm>
            <a:off x="4211961" y="683695"/>
            <a:ext cx="4725524" cy="6186309"/>
          </a:xfrm>
          <a:prstGeom prst="rect">
            <a:avLst/>
          </a:prstGeom>
          <a:noFill/>
        </p:spPr>
        <p:txBody>
          <a:bodyPr wrap="square">
            <a:spAutoFit/>
          </a:bodyPr>
          <a:lstStyle/>
          <a:p>
            <a:r>
              <a:rPr lang="zh-CN" altLang="en-US" dirty="0"/>
              <a:t>main:</a:t>
            </a:r>
          </a:p>
          <a:p>
            <a:r>
              <a:rPr lang="zh-CN" altLang="en-US" dirty="0"/>
              <a:t>.LFB0:</a:t>
            </a:r>
          </a:p>
          <a:p>
            <a:r>
              <a:rPr lang="zh-CN" altLang="en-US" dirty="0"/>
              <a:t>        .cfi_startproc</a:t>
            </a:r>
          </a:p>
          <a:p>
            <a:r>
              <a:rPr lang="zh-CN" altLang="en-US" dirty="0"/>
              <a:t>        pushq   %rbp</a:t>
            </a:r>
          </a:p>
          <a:p>
            <a:r>
              <a:rPr lang="zh-CN" altLang="en-US" dirty="0"/>
              <a:t>        .cfi_def_cfa_offset 16</a:t>
            </a:r>
          </a:p>
          <a:p>
            <a:r>
              <a:rPr lang="zh-CN" altLang="en-US" dirty="0"/>
              <a:t>        .cfi_offset 6, -16</a:t>
            </a:r>
          </a:p>
          <a:p>
            <a:r>
              <a:rPr lang="zh-CN" altLang="en-US" dirty="0"/>
              <a:t>        movq    %rsp, %rbp</a:t>
            </a:r>
          </a:p>
          <a:p>
            <a:r>
              <a:rPr lang="zh-CN" altLang="en-US" dirty="0"/>
              <a:t>        .cfi_def_cfa_register 6</a:t>
            </a:r>
          </a:p>
          <a:p>
            <a:r>
              <a:rPr lang="zh-CN" altLang="en-US" dirty="0"/>
              <a:t>        leaq    .LC0(%rip), %rdi</a:t>
            </a:r>
          </a:p>
          <a:p>
            <a:r>
              <a:rPr lang="zh-CN" altLang="en-US" dirty="0"/>
              <a:t>        call    puts@PLT</a:t>
            </a:r>
          </a:p>
          <a:p>
            <a:r>
              <a:rPr lang="zh-CN" altLang="en-US" dirty="0"/>
              <a:t>        leaq    .LC1(%rip), %rdi</a:t>
            </a:r>
          </a:p>
          <a:p>
            <a:r>
              <a:rPr lang="zh-CN" altLang="en-US" dirty="0"/>
              <a:t>        call    puts@PLT</a:t>
            </a:r>
          </a:p>
          <a:p>
            <a:r>
              <a:rPr lang="zh-CN" altLang="en-US" dirty="0"/>
              <a:t>        movl    $0, %eax</a:t>
            </a:r>
          </a:p>
          <a:p>
            <a:r>
              <a:rPr lang="zh-CN" altLang="en-US" dirty="0"/>
              <a:t>        popq    %rbp</a:t>
            </a:r>
          </a:p>
          <a:p>
            <a:r>
              <a:rPr lang="zh-CN" altLang="en-US" dirty="0"/>
              <a:t>        .cfi_def_cfa 7, 8</a:t>
            </a:r>
          </a:p>
          <a:p>
            <a:r>
              <a:rPr lang="zh-CN" altLang="en-US" dirty="0"/>
              <a:t>        ret</a:t>
            </a:r>
          </a:p>
          <a:p>
            <a:r>
              <a:rPr lang="zh-CN" altLang="en-US" dirty="0"/>
              <a:t>        .cfi_endproc</a:t>
            </a:r>
          </a:p>
          <a:p>
            <a:r>
              <a:rPr lang="zh-CN" altLang="en-US" dirty="0"/>
              <a:t>.LFE0:</a:t>
            </a:r>
          </a:p>
          <a:p>
            <a:r>
              <a:rPr lang="zh-CN" altLang="en-US" dirty="0"/>
              <a:t>        .size   main, .-main</a:t>
            </a:r>
          </a:p>
          <a:p>
            <a:r>
              <a:rPr lang="zh-CN" altLang="en-US" dirty="0"/>
              <a:t>        .ident  "GCC: (Ubuntu ~18.04) 7.5.0"</a:t>
            </a:r>
          </a:p>
          <a:p>
            <a:r>
              <a:rPr lang="zh-CN" altLang="en-US" dirty="0"/>
              <a:t>        .section        .note.GNU-stack,"",@progbits</a:t>
            </a:r>
          </a:p>
        </p:txBody>
      </p:sp>
    </p:spTree>
    <p:extLst>
      <p:ext uri="{BB962C8B-B14F-4D97-AF65-F5344CB8AC3E}">
        <p14:creationId xmlns:p14="http://schemas.microsoft.com/office/powerpoint/2010/main" val="302227094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BDE5FB43-B8AB-4DAA-A762-72E2B4172F8B}"/>
              </a:ext>
            </a:extLst>
          </p:cNvPr>
          <p:cNvSpPr>
            <a:spLocks noGrp="1" noChangeArrowheads="1"/>
          </p:cNvSpPr>
          <p:nvPr>
            <p:ph type="title" idx="4294967295"/>
          </p:nvPr>
        </p:nvSpPr>
        <p:spPr>
          <a:xfrm>
            <a:off x="1057275" y="98425"/>
            <a:ext cx="6529388" cy="538163"/>
          </a:xfrm>
        </p:spPr>
        <p:txBody>
          <a:bodyPr lIns="63500" tIns="25400" rIns="63500" bIns="25400" anchor="t">
            <a:spAutoFit/>
          </a:bodyPr>
          <a:lstStyle/>
          <a:p>
            <a:r>
              <a:rPr lang="zh-CN" altLang="en-US" sz="3600"/>
              <a:t>一个典型程序的转换处理过程</a:t>
            </a:r>
          </a:p>
        </p:txBody>
      </p:sp>
      <p:pic>
        <p:nvPicPr>
          <p:cNvPr id="3" name="图片 2">
            <a:extLst>
              <a:ext uri="{FF2B5EF4-FFF2-40B4-BE49-F238E27FC236}">
                <a16:creationId xmlns:a16="http://schemas.microsoft.com/office/drawing/2014/main" id="{01E478BE-E9F3-44B4-9743-CEC194ADAA55}"/>
              </a:ext>
            </a:extLst>
          </p:cNvPr>
          <p:cNvPicPr>
            <a:picLocks noChangeAspect="1"/>
          </p:cNvPicPr>
          <p:nvPr/>
        </p:nvPicPr>
        <p:blipFill>
          <a:blip r:embed="rId3"/>
          <a:stretch>
            <a:fillRect/>
          </a:stretch>
        </p:blipFill>
        <p:spPr>
          <a:xfrm>
            <a:off x="476545" y="1223122"/>
            <a:ext cx="7986571" cy="5536453"/>
          </a:xfrm>
          <a:prstGeom prst="rect">
            <a:avLst/>
          </a:prstGeom>
        </p:spPr>
      </p:pic>
      <p:sp>
        <p:nvSpPr>
          <p:cNvPr id="8" name="文本框 7">
            <a:extLst>
              <a:ext uri="{FF2B5EF4-FFF2-40B4-BE49-F238E27FC236}">
                <a16:creationId xmlns:a16="http://schemas.microsoft.com/office/drawing/2014/main" id="{72DD18D7-49D8-4DD7-BA49-23B04B8E66D6}"/>
              </a:ext>
            </a:extLst>
          </p:cNvPr>
          <p:cNvSpPr txBox="1"/>
          <p:nvPr/>
        </p:nvSpPr>
        <p:spPr>
          <a:xfrm>
            <a:off x="566554" y="684593"/>
            <a:ext cx="6255695" cy="458908"/>
          </a:xfrm>
          <a:prstGeom prst="rect">
            <a:avLst/>
          </a:prstGeom>
          <a:noFill/>
        </p:spPr>
        <p:txBody>
          <a:bodyPr wrap="square">
            <a:spAutoFit/>
          </a:bodyPr>
          <a:lstStyle/>
          <a:p>
            <a:pPr marL="342900" lvl="1" indent="-342900">
              <a:lnSpc>
                <a:spcPct val="150000"/>
              </a:lnSpc>
              <a:buFont typeface="Wingdings" panose="05000000000000000000" pitchFamily="2" charset="2"/>
              <a:buChar char="Ø"/>
            </a:pPr>
            <a:r>
              <a:rPr lang="en-US" altLang="zh-CN" sz="1800" b="1" dirty="0">
                <a:solidFill>
                  <a:srgbClr val="0000CC"/>
                </a:solidFill>
                <a:latin typeface="微软雅黑" panose="020B0503020204020204" pitchFamily="34" charset="-122"/>
                <a:ea typeface="微软雅黑" panose="020B0503020204020204" pitchFamily="34" charset="-122"/>
              </a:rPr>
              <a:t>VS2019  </a:t>
            </a:r>
            <a:r>
              <a:rPr lang="zh-CN" altLang="en-US" sz="1800" b="1" dirty="0">
                <a:solidFill>
                  <a:srgbClr val="0000CC"/>
                </a:solidFill>
                <a:latin typeface="微软雅黑" panose="020B0503020204020204" pitchFamily="34" charset="-122"/>
                <a:ea typeface="微软雅黑" panose="020B0503020204020204" pitchFamily="34" charset="-122"/>
              </a:rPr>
              <a:t>生成汇编语言程序      *</a:t>
            </a:r>
            <a:r>
              <a:rPr lang="en-US" altLang="zh-CN" sz="1800" b="1" dirty="0">
                <a:solidFill>
                  <a:srgbClr val="0000CC"/>
                </a:solidFill>
                <a:latin typeface="微软雅黑" panose="020B0503020204020204" pitchFamily="34" charset="-122"/>
                <a:ea typeface="微软雅黑" panose="020B0503020204020204" pitchFamily="34" charset="-122"/>
              </a:rPr>
              <a:t>.</a:t>
            </a:r>
            <a:r>
              <a:rPr lang="en-US" altLang="zh-CN" sz="1800" b="1" dirty="0" err="1">
                <a:solidFill>
                  <a:srgbClr val="0000CC"/>
                </a:solidFill>
                <a:latin typeface="微软雅黑" panose="020B0503020204020204" pitchFamily="34" charset="-122"/>
                <a:ea typeface="微软雅黑" panose="020B0503020204020204" pitchFamily="34" charset="-122"/>
              </a:rPr>
              <a:t>asm</a:t>
            </a:r>
            <a:r>
              <a:rPr lang="en-US" altLang="zh-CN" b="1" dirty="0">
                <a:solidFill>
                  <a:srgbClr val="0000CC"/>
                </a:solidFill>
                <a:latin typeface="微软雅黑" panose="020B0503020204020204" pitchFamily="34" charset="-122"/>
                <a:ea typeface="微软雅黑" panose="020B0503020204020204" pitchFamily="34" charset="-122"/>
              </a:rPr>
              <a:t>   </a:t>
            </a:r>
            <a:r>
              <a:rPr lang="zh-CN" altLang="en-US" b="1" dirty="0">
                <a:solidFill>
                  <a:srgbClr val="0000CC"/>
                </a:solidFill>
                <a:latin typeface="微软雅黑" panose="020B0503020204020204" pitchFamily="34" charset="-122"/>
                <a:ea typeface="微软雅黑" panose="020B0503020204020204" pitchFamily="34" charset="-122"/>
              </a:rPr>
              <a:t>文本文件</a:t>
            </a:r>
            <a:endParaRPr lang="en-US" altLang="zh-CN" sz="1800" b="1" dirty="0">
              <a:solidFill>
                <a:srgbClr val="0000C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19298289"/>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BDE5FB43-B8AB-4DAA-A762-72E2B4172F8B}"/>
              </a:ext>
            </a:extLst>
          </p:cNvPr>
          <p:cNvSpPr>
            <a:spLocks noGrp="1" noChangeArrowheads="1"/>
          </p:cNvSpPr>
          <p:nvPr>
            <p:ph type="title" idx="4294967295"/>
          </p:nvPr>
        </p:nvSpPr>
        <p:spPr>
          <a:xfrm>
            <a:off x="1057275" y="98425"/>
            <a:ext cx="6529388" cy="538163"/>
          </a:xfrm>
        </p:spPr>
        <p:txBody>
          <a:bodyPr lIns="63500" tIns="25400" rIns="63500" bIns="25400" anchor="t">
            <a:spAutoFit/>
          </a:bodyPr>
          <a:lstStyle/>
          <a:p>
            <a:r>
              <a:rPr lang="zh-CN" altLang="en-US" sz="3600"/>
              <a:t>一个典型程序的转换处理过程</a:t>
            </a:r>
          </a:p>
        </p:txBody>
      </p:sp>
      <p:sp>
        <p:nvSpPr>
          <p:cNvPr id="40" name="文本框 39">
            <a:extLst>
              <a:ext uri="{FF2B5EF4-FFF2-40B4-BE49-F238E27FC236}">
                <a16:creationId xmlns:a16="http://schemas.microsoft.com/office/drawing/2014/main" id="{090B117B-CA8B-4BCA-89A1-B52D02D1F6AB}"/>
              </a:ext>
            </a:extLst>
          </p:cNvPr>
          <p:cNvSpPr txBox="1"/>
          <p:nvPr/>
        </p:nvSpPr>
        <p:spPr>
          <a:xfrm>
            <a:off x="296525" y="683695"/>
            <a:ext cx="8640960" cy="5909310"/>
          </a:xfrm>
          <a:prstGeom prst="rect">
            <a:avLst/>
          </a:prstGeom>
          <a:noFill/>
        </p:spPr>
        <p:txBody>
          <a:bodyPr wrap="square">
            <a:spAutoFit/>
          </a:bodyPr>
          <a:lstStyle/>
          <a:p>
            <a:r>
              <a:rPr lang="en-US" altLang="zh-CN" dirty="0"/>
              <a:t>_main	PROC	; COMDAT</a:t>
            </a:r>
          </a:p>
          <a:p>
            <a:r>
              <a:rPr lang="en-US" altLang="zh-CN" dirty="0"/>
              <a:t>; 3    : {</a:t>
            </a:r>
          </a:p>
          <a:p>
            <a:r>
              <a:rPr lang="en-US" altLang="zh-CN" dirty="0"/>
              <a:t>	push	</a:t>
            </a:r>
            <a:r>
              <a:rPr lang="en-US" altLang="zh-CN" dirty="0" err="1"/>
              <a:t>ebp</a:t>
            </a:r>
            <a:endParaRPr lang="en-US" altLang="zh-CN" dirty="0"/>
          </a:p>
          <a:p>
            <a:r>
              <a:rPr lang="en-US" altLang="zh-CN" dirty="0"/>
              <a:t>	mov	</a:t>
            </a:r>
            <a:r>
              <a:rPr lang="en-US" altLang="zh-CN" dirty="0" err="1"/>
              <a:t>ebp</a:t>
            </a:r>
            <a:r>
              <a:rPr lang="en-US" altLang="zh-CN" dirty="0"/>
              <a:t>, </a:t>
            </a:r>
            <a:r>
              <a:rPr lang="en-US" altLang="zh-CN" dirty="0" err="1"/>
              <a:t>esp</a:t>
            </a:r>
            <a:endParaRPr lang="en-US" altLang="zh-CN" dirty="0"/>
          </a:p>
          <a:p>
            <a:r>
              <a:rPr lang="en-US" altLang="zh-CN" dirty="0"/>
              <a:t>	sub	</a:t>
            </a:r>
            <a:r>
              <a:rPr lang="en-US" altLang="zh-CN" dirty="0" err="1"/>
              <a:t>esp</a:t>
            </a:r>
            <a:r>
              <a:rPr lang="en-US" altLang="zh-CN" dirty="0"/>
              <a:t>, 192		   ; 000000c0H</a:t>
            </a:r>
          </a:p>
          <a:p>
            <a:r>
              <a:rPr lang="en-US" altLang="zh-CN" dirty="0"/>
              <a:t>	push	</a:t>
            </a:r>
            <a:r>
              <a:rPr lang="en-US" altLang="zh-CN" dirty="0" err="1"/>
              <a:t>ebx</a:t>
            </a:r>
            <a:endParaRPr lang="en-US" altLang="zh-CN" dirty="0"/>
          </a:p>
          <a:p>
            <a:r>
              <a:rPr lang="en-US" altLang="zh-CN" dirty="0"/>
              <a:t>	push	</a:t>
            </a:r>
            <a:r>
              <a:rPr lang="en-US" altLang="zh-CN" dirty="0" err="1"/>
              <a:t>esi</a:t>
            </a:r>
            <a:endParaRPr lang="en-US" altLang="zh-CN" dirty="0"/>
          </a:p>
          <a:p>
            <a:r>
              <a:rPr lang="en-US" altLang="zh-CN" dirty="0"/>
              <a:t>	push	</a:t>
            </a:r>
            <a:r>
              <a:rPr lang="en-US" altLang="zh-CN" dirty="0" err="1"/>
              <a:t>edi</a:t>
            </a:r>
            <a:endParaRPr lang="en-US" altLang="zh-CN" dirty="0"/>
          </a:p>
          <a:p>
            <a:r>
              <a:rPr lang="en-US" altLang="zh-CN" dirty="0"/>
              <a:t>	mov	</a:t>
            </a:r>
            <a:r>
              <a:rPr lang="en-US" altLang="zh-CN" dirty="0" err="1"/>
              <a:t>edi</a:t>
            </a:r>
            <a:r>
              <a:rPr lang="en-US" altLang="zh-CN" dirty="0"/>
              <a:t>, </a:t>
            </a:r>
            <a:r>
              <a:rPr lang="en-US" altLang="zh-CN" dirty="0" err="1"/>
              <a:t>ebp</a:t>
            </a:r>
            <a:endParaRPr lang="en-US" altLang="zh-CN" dirty="0"/>
          </a:p>
          <a:p>
            <a:r>
              <a:rPr lang="en-US" altLang="zh-CN" dirty="0"/>
              <a:t>	</a:t>
            </a:r>
            <a:r>
              <a:rPr lang="en-US" altLang="zh-CN" dirty="0" err="1"/>
              <a:t>xor</a:t>
            </a:r>
            <a:r>
              <a:rPr lang="en-US" altLang="zh-CN" dirty="0"/>
              <a:t>	</a:t>
            </a:r>
            <a:r>
              <a:rPr lang="en-US" altLang="zh-CN" dirty="0" err="1"/>
              <a:t>ecx</a:t>
            </a:r>
            <a:r>
              <a:rPr lang="en-US" altLang="zh-CN" dirty="0"/>
              <a:t>, </a:t>
            </a:r>
            <a:r>
              <a:rPr lang="en-US" altLang="zh-CN" dirty="0" err="1"/>
              <a:t>ecx</a:t>
            </a:r>
            <a:endParaRPr lang="en-US" altLang="zh-CN" dirty="0"/>
          </a:p>
          <a:p>
            <a:r>
              <a:rPr lang="en-US" altLang="zh-CN" dirty="0"/>
              <a:t>	mov	</a:t>
            </a:r>
            <a:r>
              <a:rPr lang="en-US" altLang="zh-CN" dirty="0" err="1"/>
              <a:t>eax</a:t>
            </a:r>
            <a:r>
              <a:rPr lang="en-US" altLang="zh-CN" dirty="0"/>
              <a:t>, -858993460	   ; </a:t>
            </a:r>
            <a:r>
              <a:rPr lang="en-US" altLang="zh-CN" dirty="0" err="1"/>
              <a:t>ccccccccH</a:t>
            </a:r>
            <a:endParaRPr lang="en-US" altLang="zh-CN" dirty="0"/>
          </a:p>
          <a:p>
            <a:r>
              <a:rPr lang="en-US" altLang="zh-CN" dirty="0"/>
              <a:t>	rep </a:t>
            </a:r>
            <a:r>
              <a:rPr lang="en-US" altLang="zh-CN" dirty="0" err="1"/>
              <a:t>stosd</a:t>
            </a:r>
            <a:endParaRPr lang="en-US" altLang="zh-CN" dirty="0"/>
          </a:p>
          <a:p>
            <a:r>
              <a:rPr lang="en-US" altLang="zh-CN" dirty="0"/>
              <a:t>	mov	</a:t>
            </a:r>
            <a:r>
              <a:rPr lang="en-US" altLang="zh-CN" dirty="0" err="1"/>
              <a:t>ecx</a:t>
            </a:r>
            <a:r>
              <a:rPr lang="en-US" altLang="zh-CN" dirty="0"/>
              <a:t>, OFFSET __BE3C319C_compile_switch@c</a:t>
            </a:r>
          </a:p>
          <a:p>
            <a:r>
              <a:rPr lang="en-US" altLang="zh-CN" dirty="0"/>
              <a:t>	call	@__CheckForDebuggerJustMyCode@4</a:t>
            </a:r>
          </a:p>
          <a:p>
            <a:r>
              <a:rPr lang="en-US" altLang="zh-CN" dirty="0"/>
              <a:t>; 4    : #ifdef _FIRST</a:t>
            </a:r>
          </a:p>
          <a:p>
            <a:r>
              <a:rPr lang="en-US" altLang="zh-CN" dirty="0"/>
              <a:t>; 5    : 	</a:t>
            </a:r>
            <a:r>
              <a:rPr lang="en-US" altLang="zh-CN" dirty="0" err="1"/>
              <a:t>printf</a:t>
            </a:r>
            <a:r>
              <a:rPr lang="en-US" altLang="zh-CN" dirty="0"/>
              <a:t>("hello , First \n");</a:t>
            </a:r>
          </a:p>
          <a:p>
            <a:endParaRPr lang="en-US" altLang="zh-CN" dirty="0"/>
          </a:p>
          <a:p>
            <a:r>
              <a:rPr lang="en-US" altLang="zh-CN" dirty="0"/>
              <a:t>	push	OFFSET ??_C@_0BA@DOLPFANA@hello?5?0?5First?5?6@</a:t>
            </a:r>
          </a:p>
          <a:p>
            <a:r>
              <a:rPr lang="en-US" altLang="zh-CN" dirty="0"/>
              <a:t>	call	_</a:t>
            </a:r>
            <a:r>
              <a:rPr lang="en-US" altLang="zh-CN" dirty="0" err="1"/>
              <a:t>printf</a:t>
            </a:r>
            <a:endParaRPr lang="en-US" altLang="zh-CN" dirty="0"/>
          </a:p>
          <a:p>
            <a:r>
              <a:rPr lang="en-US" altLang="zh-CN" dirty="0"/>
              <a:t>	add	</a:t>
            </a:r>
            <a:r>
              <a:rPr lang="en-US" altLang="zh-CN" dirty="0" err="1"/>
              <a:t>esp</a:t>
            </a:r>
            <a:r>
              <a:rPr lang="en-US" altLang="zh-CN" dirty="0"/>
              <a:t>, 4</a:t>
            </a:r>
          </a:p>
          <a:p>
            <a:r>
              <a:rPr lang="en-US" altLang="zh-CN" dirty="0"/>
              <a:t>; 6    : #endif</a:t>
            </a:r>
            <a:endParaRPr lang="zh-CN" altLang="en-US" dirty="0"/>
          </a:p>
        </p:txBody>
      </p:sp>
    </p:spTree>
    <p:extLst>
      <p:ext uri="{BB962C8B-B14F-4D97-AF65-F5344CB8AC3E}">
        <p14:creationId xmlns:p14="http://schemas.microsoft.com/office/powerpoint/2010/main" val="188221188"/>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BDE5FB43-B8AB-4DAA-A762-72E2B4172F8B}"/>
              </a:ext>
            </a:extLst>
          </p:cNvPr>
          <p:cNvSpPr>
            <a:spLocks noGrp="1" noChangeArrowheads="1"/>
          </p:cNvSpPr>
          <p:nvPr>
            <p:ph type="title" idx="4294967295"/>
          </p:nvPr>
        </p:nvSpPr>
        <p:spPr>
          <a:xfrm>
            <a:off x="1057275" y="98425"/>
            <a:ext cx="6529388" cy="538163"/>
          </a:xfrm>
        </p:spPr>
        <p:txBody>
          <a:bodyPr lIns="63500" tIns="25400" rIns="63500" bIns="25400" anchor="t">
            <a:spAutoFit/>
          </a:bodyPr>
          <a:lstStyle/>
          <a:p>
            <a:r>
              <a:rPr lang="zh-CN" altLang="en-US" sz="3600"/>
              <a:t>一个典型程序的转换处理过程</a:t>
            </a:r>
          </a:p>
        </p:txBody>
      </p:sp>
      <p:sp>
        <p:nvSpPr>
          <p:cNvPr id="565256" name="Text Box 8">
            <a:extLst>
              <a:ext uri="{FF2B5EF4-FFF2-40B4-BE49-F238E27FC236}">
                <a16:creationId xmlns:a16="http://schemas.microsoft.com/office/drawing/2014/main" id="{97C0B701-A230-42CB-A311-2A56C82FCC9E}"/>
              </a:ext>
            </a:extLst>
          </p:cNvPr>
          <p:cNvSpPr txBox="1">
            <a:spLocks noChangeArrowheads="1"/>
          </p:cNvSpPr>
          <p:nvPr/>
        </p:nvSpPr>
        <p:spPr bwMode="auto">
          <a:xfrm>
            <a:off x="1406525" y="3576650"/>
            <a:ext cx="769938" cy="798512"/>
          </a:xfrm>
          <a:prstGeom prst="rect">
            <a:avLst/>
          </a:prstGeom>
          <a:solidFill>
            <a:srgbClr val="0000FF">
              <a:alpha val="29019"/>
            </a:srgb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ctr" eaLnBrk="1" hangingPunct="1">
              <a:lnSpc>
                <a:spcPct val="100000"/>
              </a:lnSpc>
              <a:spcBef>
                <a:spcPct val="50000"/>
              </a:spcBef>
              <a:buFontTx/>
              <a:buNone/>
            </a:pPr>
            <a:r>
              <a:rPr lang="zh-CN" altLang="en-US" sz="1800">
                <a:latin typeface="微软雅黑" panose="020B0503020204020204" pitchFamily="34" charset="-122"/>
                <a:ea typeface="微软雅黑" panose="020B0503020204020204" pitchFamily="34" charset="-122"/>
              </a:rPr>
              <a:t>预处理</a:t>
            </a:r>
          </a:p>
          <a:p>
            <a:pPr algn="ctr" eaLnBrk="1" hangingPunct="1">
              <a:lnSpc>
                <a:spcPct val="100000"/>
              </a:lnSpc>
              <a:spcBef>
                <a:spcPct val="50000"/>
              </a:spcBef>
              <a:buFontTx/>
              <a:buNone/>
            </a:pPr>
            <a:r>
              <a:rPr lang="en-US" altLang="zh-CN" sz="1800">
                <a:latin typeface="微软雅黑" panose="020B0503020204020204" pitchFamily="34" charset="-122"/>
                <a:ea typeface="微软雅黑" panose="020B0503020204020204" pitchFamily="34" charset="-122"/>
              </a:rPr>
              <a:t>(cpp)</a:t>
            </a:r>
          </a:p>
        </p:txBody>
      </p:sp>
      <p:sp>
        <p:nvSpPr>
          <p:cNvPr id="565257" name="Text Box 9">
            <a:extLst>
              <a:ext uri="{FF2B5EF4-FFF2-40B4-BE49-F238E27FC236}">
                <a16:creationId xmlns:a16="http://schemas.microsoft.com/office/drawing/2014/main" id="{649723F8-311E-400A-99CA-E43A9E205C13}"/>
              </a:ext>
            </a:extLst>
          </p:cNvPr>
          <p:cNvSpPr txBox="1">
            <a:spLocks noChangeArrowheads="1"/>
          </p:cNvSpPr>
          <p:nvPr/>
        </p:nvSpPr>
        <p:spPr bwMode="auto">
          <a:xfrm>
            <a:off x="3178175" y="3581412"/>
            <a:ext cx="769938" cy="798513"/>
          </a:xfrm>
          <a:prstGeom prst="rect">
            <a:avLst/>
          </a:prstGeom>
          <a:solidFill>
            <a:srgbClr val="0000FF">
              <a:alpha val="29019"/>
            </a:srgb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ctr" eaLnBrk="1" hangingPunct="1">
              <a:lnSpc>
                <a:spcPct val="100000"/>
              </a:lnSpc>
              <a:spcBef>
                <a:spcPct val="50000"/>
              </a:spcBef>
              <a:buFontTx/>
              <a:buNone/>
            </a:pPr>
            <a:r>
              <a:rPr lang="zh-CN" altLang="en-US" sz="1800">
                <a:latin typeface="微软雅黑" panose="020B0503020204020204" pitchFamily="34" charset="-122"/>
                <a:ea typeface="微软雅黑" panose="020B0503020204020204" pitchFamily="34" charset="-122"/>
              </a:rPr>
              <a:t>编译</a:t>
            </a:r>
          </a:p>
          <a:p>
            <a:pPr algn="ctr" eaLnBrk="1" hangingPunct="1">
              <a:lnSpc>
                <a:spcPct val="100000"/>
              </a:lnSpc>
              <a:spcBef>
                <a:spcPct val="50000"/>
              </a:spcBef>
              <a:buFontTx/>
              <a:buNone/>
            </a:pPr>
            <a:r>
              <a:rPr lang="en-US" altLang="zh-CN" sz="1800">
                <a:latin typeface="微软雅黑" panose="020B0503020204020204" pitchFamily="34" charset="-122"/>
                <a:ea typeface="微软雅黑" panose="020B0503020204020204" pitchFamily="34" charset="-122"/>
              </a:rPr>
              <a:t>(cc1)</a:t>
            </a:r>
          </a:p>
        </p:txBody>
      </p:sp>
      <p:sp>
        <p:nvSpPr>
          <p:cNvPr id="565258" name="Text Box 10">
            <a:extLst>
              <a:ext uri="{FF2B5EF4-FFF2-40B4-BE49-F238E27FC236}">
                <a16:creationId xmlns:a16="http://schemas.microsoft.com/office/drawing/2014/main" id="{264E0A02-2956-4204-BAF8-964D700C6544}"/>
              </a:ext>
            </a:extLst>
          </p:cNvPr>
          <p:cNvSpPr txBox="1">
            <a:spLocks noChangeArrowheads="1"/>
          </p:cNvSpPr>
          <p:nvPr/>
        </p:nvSpPr>
        <p:spPr bwMode="auto">
          <a:xfrm>
            <a:off x="4927600" y="3602050"/>
            <a:ext cx="769938" cy="798512"/>
          </a:xfrm>
          <a:prstGeom prst="rect">
            <a:avLst/>
          </a:prstGeom>
          <a:solidFill>
            <a:srgbClr val="0000FF">
              <a:alpha val="29019"/>
            </a:srgb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ctr" eaLnBrk="1" hangingPunct="1">
              <a:lnSpc>
                <a:spcPct val="100000"/>
              </a:lnSpc>
              <a:spcBef>
                <a:spcPct val="50000"/>
              </a:spcBef>
              <a:buFontTx/>
              <a:buNone/>
            </a:pPr>
            <a:r>
              <a:rPr lang="zh-CN" altLang="en-US" sz="1800">
                <a:latin typeface="微软雅黑" panose="020B0503020204020204" pitchFamily="34" charset="-122"/>
                <a:ea typeface="微软雅黑" panose="020B0503020204020204" pitchFamily="34" charset="-122"/>
              </a:rPr>
              <a:t>汇编</a:t>
            </a:r>
          </a:p>
          <a:p>
            <a:pPr algn="ctr" eaLnBrk="1" hangingPunct="1">
              <a:lnSpc>
                <a:spcPct val="100000"/>
              </a:lnSpc>
              <a:spcBef>
                <a:spcPct val="50000"/>
              </a:spcBef>
              <a:buFontTx/>
              <a:buNone/>
            </a:pPr>
            <a:r>
              <a:rPr lang="en-US" altLang="zh-CN" sz="1800">
                <a:latin typeface="微软雅黑" panose="020B0503020204020204" pitchFamily="34" charset="-122"/>
                <a:ea typeface="微软雅黑" panose="020B0503020204020204" pitchFamily="34" charset="-122"/>
              </a:rPr>
              <a:t>(as)</a:t>
            </a:r>
          </a:p>
        </p:txBody>
      </p:sp>
      <p:sp>
        <p:nvSpPr>
          <p:cNvPr id="565259" name="Text Box 11">
            <a:extLst>
              <a:ext uri="{FF2B5EF4-FFF2-40B4-BE49-F238E27FC236}">
                <a16:creationId xmlns:a16="http://schemas.microsoft.com/office/drawing/2014/main" id="{7A99A9E9-15D1-4B02-B592-E3AB1021B488}"/>
              </a:ext>
            </a:extLst>
          </p:cNvPr>
          <p:cNvSpPr txBox="1">
            <a:spLocks noChangeArrowheads="1"/>
          </p:cNvSpPr>
          <p:nvPr/>
        </p:nvSpPr>
        <p:spPr bwMode="auto">
          <a:xfrm>
            <a:off x="6719888" y="3592525"/>
            <a:ext cx="769937" cy="798512"/>
          </a:xfrm>
          <a:prstGeom prst="rect">
            <a:avLst/>
          </a:prstGeom>
          <a:solidFill>
            <a:srgbClr val="0000FF">
              <a:alpha val="29019"/>
            </a:srgb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ctr" eaLnBrk="1" hangingPunct="1">
              <a:lnSpc>
                <a:spcPct val="100000"/>
              </a:lnSpc>
              <a:spcBef>
                <a:spcPct val="50000"/>
              </a:spcBef>
              <a:buFontTx/>
              <a:buNone/>
            </a:pPr>
            <a:r>
              <a:rPr lang="zh-CN" altLang="en-US" sz="1800">
                <a:latin typeface="微软雅黑" panose="020B0503020204020204" pitchFamily="34" charset="-122"/>
                <a:ea typeface="微软雅黑" panose="020B0503020204020204" pitchFamily="34" charset="-122"/>
              </a:rPr>
              <a:t>链接</a:t>
            </a:r>
          </a:p>
          <a:p>
            <a:pPr algn="ctr" eaLnBrk="1" hangingPunct="1">
              <a:lnSpc>
                <a:spcPct val="100000"/>
              </a:lnSpc>
              <a:spcBef>
                <a:spcPct val="50000"/>
              </a:spcBef>
              <a:buFontTx/>
              <a:buNone/>
            </a:pPr>
            <a:r>
              <a:rPr lang="en-US" altLang="zh-CN" sz="1800">
                <a:latin typeface="微软雅黑" panose="020B0503020204020204" pitchFamily="34" charset="-122"/>
                <a:ea typeface="微软雅黑" panose="020B0503020204020204" pitchFamily="34" charset="-122"/>
              </a:rPr>
              <a:t>(ld)</a:t>
            </a:r>
          </a:p>
        </p:txBody>
      </p:sp>
      <p:grpSp>
        <p:nvGrpSpPr>
          <p:cNvPr id="565260" name="Group 12">
            <a:extLst>
              <a:ext uri="{FF2B5EF4-FFF2-40B4-BE49-F238E27FC236}">
                <a16:creationId xmlns:a16="http://schemas.microsoft.com/office/drawing/2014/main" id="{CCD88AD8-0568-4E24-858B-E3ACFE90260F}"/>
              </a:ext>
            </a:extLst>
          </p:cNvPr>
          <p:cNvGrpSpPr>
            <a:grpSpLocks/>
          </p:cNvGrpSpPr>
          <p:nvPr/>
        </p:nvGrpSpPr>
        <p:grpSpPr bwMode="auto">
          <a:xfrm>
            <a:off x="6186491" y="2802237"/>
            <a:ext cx="1030288" cy="750888"/>
            <a:chOff x="3455" y="2928"/>
            <a:chExt cx="649" cy="473"/>
          </a:xfrm>
        </p:grpSpPr>
        <p:sp>
          <p:nvSpPr>
            <p:cNvPr id="76840" name="Line 13">
              <a:extLst>
                <a:ext uri="{FF2B5EF4-FFF2-40B4-BE49-F238E27FC236}">
                  <a16:creationId xmlns:a16="http://schemas.microsoft.com/office/drawing/2014/main" id="{F0F19517-6642-4FDC-AD32-0FD3CD8DB5E8}"/>
                </a:ext>
              </a:extLst>
            </p:cNvPr>
            <p:cNvSpPr>
              <a:spLocks noChangeShapeType="1"/>
            </p:cNvSpPr>
            <p:nvPr/>
          </p:nvSpPr>
          <p:spPr bwMode="auto">
            <a:xfrm>
              <a:off x="4054" y="3047"/>
              <a:ext cx="50" cy="35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841" name="Text Box 14">
              <a:extLst>
                <a:ext uri="{FF2B5EF4-FFF2-40B4-BE49-F238E27FC236}">
                  <a16:creationId xmlns:a16="http://schemas.microsoft.com/office/drawing/2014/main" id="{2C8BE6A6-3675-4EBF-9859-CC4DABD4FBD5}"/>
                </a:ext>
              </a:extLst>
            </p:cNvPr>
            <p:cNvSpPr txBox="1">
              <a:spLocks noChangeArrowheads="1"/>
            </p:cNvSpPr>
            <p:nvPr/>
          </p:nvSpPr>
          <p:spPr bwMode="auto">
            <a:xfrm>
              <a:off x="3455" y="2928"/>
              <a:ext cx="64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en-US" altLang="zh-CN" sz="1800" dirty="0" err="1"/>
                <a:t>printf.o</a:t>
              </a:r>
              <a:endParaRPr lang="en-US" altLang="zh-CN" sz="1800" dirty="0"/>
            </a:p>
          </p:txBody>
        </p:sp>
      </p:grpSp>
      <p:grpSp>
        <p:nvGrpSpPr>
          <p:cNvPr id="565264" name="Group 16">
            <a:extLst>
              <a:ext uri="{FF2B5EF4-FFF2-40B4-BE49-F238E27FC236}">
                <a16:creationId xmlns:a16="http://schemas.microsoft.com/office/drawing/2014/main" id="{B5560824-3928-4AEE-B201-95A8D6C01A1E}"/>
              </a:ext>
            </a:extLst>
          </p:cNvPr>
          <p:cNvGrpSpPr>
            <a:grpSpLocks/>
          </p:cNvGrpSpPr>
          <p:nvPr/>
        </p:nvGrpSpPr>
        <p:grpSpPr bwMode="auto">
          <a:xfrm>
            <a:off x="379413" y="3619512"/>
            <a:ext cx="1041400" cy="1089025"/>
            <a:chOff x="239" y="3230"/>
            <a:chExt cx="656" cy="686"/>
          </a:xfrm>
        </p:grpSpPr>
        <p:grpSp>
          <p:nvGrpSpPr>
            <p:cNvPr id="76836" name="Group 17">
              <a:extLst>
                <a:ext uri="{FF2B5EF4-FFF2-40B4-BE49-F238E27FC236}">
                  <a16:creationId xmlns:a16="http://schemas.microsoft.com/office/drawing/2014/main" id="{69B229A0-F739-4ECC-BA1E-D5B084B6798F}"/>
                </a:ext>
              </a:extLst>
            </p:cNvPr>
            <p:cNvGrpSpPr>
              <a:grpSpLocks/>
            </p:cNvGrpSpPr>
            <p:nvPr/>
          </p:nvGrpSpPr>
          <p:grpSpPr bwMode="auto">
            <a:xfrm>
              <a:off x="273" y="3230"/>
              <a:ext cx="622" cy="238"/>
              <a:chOff x="219" y="3401"/>
              <a:chExt cx="622" cy="238"/>
            </a:xfrm>
          </p:grpSpPr>
          <p:sp>
            <p:nvSpPr>
              <p:cNvPr id="76838" name="Line 18">
                <a:extLst>
                  <a:ext uri="{FF2B5EF4-FFF2-40B4-BE49-F238E27FC236}">
                    <a16:creationId xmlns:a16="http://schemas.microsoft.com/office/drawing/2014/main" id="{835BB110-B89B-45B0-AE2D-CF9FB2E2C86D}"/>
                  </a:ext>
                </a:extLst>
              </p:cNvPr>
              <p:cNvSpPr>
                <a:spLocks noChangeShapeType="1"/>
              </p:cNvSpPr>
              <p:nvPr/>
            </p:nvSpPr>
            <p:spPr bwMode="auto">
              <a:xfrm>
                <a:off x="219" y="3639"/>
                <a:ext cx="59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839" name="Text Box 19">
                <a:extLst>
                  <a:ext uri="{FF2B5EF4-FFF2-40B4-BE49-F238E27FC236}">
                    <a16:creationId xmlns:a16="http://schemas.microsoft.com/office/drawing/2014/main" id="{A763B632-E81C-4C6C-B6FD-17514DB76CA9}"/>
                  </a:ext>
                </a:extLst>
              </p:cNvPr>
              <p:cNvSpPr txBox="1">
                <a:spLocks noChangeArrowheads="1"/>
              </p:cNvSpPr>
              <p:nvPr/>
            </p:nvSpPr>
            <p:spPr bwMode="auto">
              <a:xfrm>
                <a:off x="266" y="3401"/>
                <a:ext cx="5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en-US" altLang="zh-CN" sz="1800"/>
                  <a:t>hello.c</a:t>
                </a:r>
              </a:p>
            </p:txBody>
          </p:sp>
        </p:grpSp>
        <p:sp>
          <p:nvSpPr>
            <p:cNvPr id="76837" name="Text Box 20">
              <a:extLst>
                <a:ext uri="{FF2B5EF4-FFF2-40B4-BE49-F238E27FC236}">
                  <a16:creationId xmlns:a16="http://schemas.microsoft.com/office/drawing/2014/main" id="{1C994E0D-A803-407F-847C-047D58C68851}"/>
                </a:ext>
              </a:extLst>
            </p:cNvPr>
            <p:cNvSpPr txBox="1">
              <a:spLocks noChangeArrowheads="1"/>
            </p:cNvSpPr>
            <p:nvPr/>
          </p:nvSpPr>
          <p:spPr bwMode="auto">
            <a:xfrm>
              <a:off x="239" y="3512"/>
              <a:ext cx="631"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800">
                  <a:solidFill>
                    <a:srgbClr val="FF0000"/>
                  </a:solidFill>
                  <a:latin typeface="微软雅黑" panose="020B0503020204020204" pitchFamily="34" charset="-122"/>
                  <a:ea typeface="微软雅黑" panose="020B0503020204020204" pitchFamily="34" charset="-122"/>
                </a:rPr>
                <a:t>源程序</a:t>
              </a:r>
            </a:p>
            <a:p>
              <a:pPr algn="ctr" eaLnBrk="1" hangingPunct="1">
                <a:lnSpc>
                  <a:spcPct val="100000"/>
                </a:lnSpc>
                <a:spcBef>
                  <a:spcPct val="0"/>
                </a:spcBef>
                <a:buFontTx/>
                <a:buNone/>
              </a:pPr>
              <a:r>
                <a:rPr lang="en-US" altLang="zh-CN" sz="1800">
                  <a:solidFill>
                    <a:srgbClr val="FF0000"/>
                  </a:solidFill>
                  <a:latin typeface="微软雅黑" panose="020B0503020204020204" pitchFamily="34" charset="-122"/>
                  <a:ea typeface="微软雅黑" panose="020B0503020204020204" pitchFamily="34" charset="-122"/>
                </a:rPr>
                <a:t>(</a:t>
              </a:r>
              <a:r>
                <a:rPr lang="zh-CN" altLang="en-US" sz="1800">
                  <a:solidFill>
                    <a:srgbClr val="FF0000"/>
                  </a:solidFill>
                  <a:latin typeface="微软雅黑" panose="020B0503020204020204" pitchFamily="34" charset="-122"/>
                  <a:ea typeface="微软雅黑" panose="020B0503020204020204" pitchFamily="34" charset="-122"/>
                </a:rPr>
                <a:t>文本</a:t>
              </a:r>
              <a:r>
                <a:rPr lang="en-US" altLang="zh-CN" sz="1800">
                  <a:solidFill>
                    <a:srgbClr val="FF0000"/>
                  </a:solidFill>
                  <a:latin typeface="微软雅黑" panose="020B0503020204020204" pitchFamily="34" charset="-122"/>
                  <a:ea typeface="微软雅黑" panose="020B0503020204020204" pitchFamily="34" charset="-122"/>
                </a:rPr>
                <a:t>)</a:t>
              </a:r>
            </a:p>
          </p:txBody>
        </p:sp>
      </p:grpSp>
      <p:grpSp>
        <p:nvGrpSpPr>
          <p:cNvPr id="565269" name="Group 21">
            <a:extLst>
              <a:ext uri="{FF2B5EF4-FFF2-40B4-BE49-F238E27FC236}">
                <a16:creationId xmlns:a16="http://schemas.microsoft.com/office/drawing/2014/main" id="{3C4DD17B-0FFA-45F7-B5B3-B1532B6946A4}"/>
              </a:ext>
            </a:extLst>
          </p:cNvPr>
          <p:cNvGrpSpPr>
            <a:grpSpLocks/>
          </p:cNvGrpSpPr>
          <p:nvPr/>
        </p:nvGrpSpPr>
        <p:grpSpPr bwMode="auto">
          <a:xfrm>
            <a:off x="2111375" y="3595700"/>
            <a:ext cx="1085850" cy="1073150"/>
            <a:chOff x="1330" y="3215"/>
            <a:chExt cx="684" cy="676"/>
          </a:xfrm>
        </p:grpSpPr>
        <p:grpSp>
          <p:nvGrpSpPr>
            <p:cNvPr id="76832" name="Group 22">
              <a:extLst>
                <a:ext uri="{FF2B5EF4-FFF2-40B4-BE49-F238E27FC236}">
                  <a16:creationId xmlns:a16="http://schemas.microsoft.com/office/drawing/2014/main" id="{5E393276-5DC8-41C7-B592-7CE14B4F082D}"/>
                </a:ext>
              </a:extLst>
            </p:cNvPr>
            <p:cNvGrpSpPr>
              <a:grpSpLocks/>
            </p:cNvGrpSpPr>
            <p:nvPr/>
          </p:nvGrpSpPr>
          <p:grpSpPr bwMode="auto">
            <a:xfrm>
              <a:off x="1392" y="3215"/>
              <a:ext cx="622" cy="238"/>
              <a:chOff x="219" y="3401"/>
              <a:chExt cx="622" cy="238"/>
            </a:xfrm>
          </p:grpSpPr>
          <p:sp>
            <p:nvSpPr>
              <p:cNvPr id="76834" name="Line 23">
                <a:extLst>
                  <a:ext uri="{FF2B5EF4-FFF2-40B4-BE49-F238E27FC236}">
                    <a16:creationId xmlns:a16="http://schemas.microsoft.com/office/drawing/2014/main" id="{EC09110E-AAEF-4F17-B5F9-89B4A7282DA1}"/>
                  </a:ext>
                </a:extLst>
              </p:cNvPr>
              <p:cNvSpPr>
                <a:spLocks noChangeShapeType="1"/>
              </p:cNvSpPr>
              <p:nvPr/>
            </p:nvSpPr>
            <p:spPr bwMode="auto">
              <a:xfrm>
                <a:off x="219" y="3639"/>
                <a:ext cx="59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835" name="Text Box 24">
                <a:extLst>
                  <a:ext uri="{FF2B5EF4-FFF2-40B4-BE49-F238E27FC236}">
                    <a16:creationId xmlns:a16="http://schemas.microsoft.com/office/drawing/2014/main" id="{F164DE66-3495-4BBA-8A94-70893CE94A8B}"/>
                  </a:ext>
                </a:extLst>
              </p:cNvPr>
              <p:cNvSpPr txBox="1">
                <a:spLocks noChangeArrowheads="1"/>
              </p:cNvSpPr>
              <p:nvPr/>
            </p:nvSpPr>
            <p:spPr bwMode="auto">
              <a:xfrm>
                <a:off x="266" y="3401"/>
                <a:ext cx="5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en-US" altLang="zh-CN" sz="1800"/>
                  <a:t>hello.i</a:t>
                </a:r>
              </a:p>
            </p:txBody>
          </p:sp>
        </p:grpSp>
        <p:sp>
          <p:nvSpPr>
            <p:cNvPr id="76833" name="Text Box 25">
              <a:extLst>
                <a:ext uri="{FF2B5EF4-FFF2-40B4-BE49-F238E27FC236}">
                  <a16:creationId xmlns:a16="http://schemas.microsoft.com/office/drawing/2014/main" id="{B8021911-396F-4E13-90D5-5C2F1DDF777B}"/>
                </a:ext>
              </a:extLst>
            </p:cNvPr>
            <p:cNvSpPr txBox="1">
              <a:spLocks noChangeArrowheads="1"/>
            </p:cNvSpPr>
            <p:nvPr/>
          </p:nvSpPr>
          <p:spPr bwMode="auto">
            <a:xfrm>
              <a:off x="1330" y="3487"/>
              <a:ext cx="631"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800">
                  <a:solidFill>
                    <a:srgbClr val="FF0000"/>
                  </a:solidFill>
                  <a:latin typeface="微软雅黑" panose="020B0503020204020204" pitchFamily="34" charset="-122"/>
                  <a:ea typeface="微软雅黑" panose="020B0503020204020204" pitchFamily="34" charset="-122"/>
                </a:rPr>
                <a:t>源程序</a:t>
              </a:r>
            </a:p>
            <a:p>
              <a:pPr algn="ctr" eaLnBrk="1" hangingPunct="1">
                <a:lnSpc>
                  <a:spcPct val="100000"/>
                </a:lnSpc>
                <a:spcBef>
                  <a:spcPct val="0"/>
                </a:spcBef>
                <a:buFontTx/>
                <a:buNone/>
              </a:pPr>
              <a:r>
                <a:rPr lang="en-US" altLang="zh-CN" sz="1800">
                  <a:solidFill>
                    <a:srgbClr val="FF0000"/>
                  </a:solidFill>
                  <a:latin typeface="微软雅黑" panose="020B0503020204020204" pitchFamily="34" charset="-122"/>
                  <a:ea typeface="微软雅黑" panose="020B0503020204020204" pitchFamily="34" charset="-122"/>
                </a:rPr>
                <a:t>(</a:t>
              </a:r>
              <a:r>
                <a:rPr lang="zh-CN" altLang="en-US" sz="1800">
                  <a:solidFill>
                    <a:srgbClr val="FF0000"/>
                  </a:solidFill>
                  <a:latin typeface="微软雅黑" panose="020B0503020204020204" pitchFamily="34" charset="-122"/>
                  <a:ea typeface="微软雅黑" panose="020B0503020204020204" pitchFamily="34" charset="-122"/>
                </a:rPr>
                <a:t>文本</a:t>
              </a:r>
              <a:r>
                <a:rPr lang="en-US" altLang="zh-CN" sz="1800">
                  <a:solidFill>
                    <a:srgbClr val="FF0000"/>
                  </a:solidFill>
                  <a:latin typeface="微软雅黑" panose="020B0503020204020204" pitchFamily="34" charset="-122"/>
                  <a:ea typeface="微软雅黑" panose="020B0503020204020204" pitchFamily="34" charset="-122"/>
                </a:rPr>
                <a:t>)</a:t>
              </a:r>
            </a:p>
          </p:txBody>
        </p:sp>
      </p:grpSp>
      <p:grpSp>
        <p:nvGrpSpPr>
          <p:cNvPr id="565274" name="Group 26">
            <a:extLst>
              <a:ext uri="{FF2B5EF4-FFF2-40B4-BE49-F238E27FC236}">
                <a16:creationId xmlns:a16="http://schemas.microsoft.com/office/drawing/2014/main" id="{CA012EA2-21EB-43E3-9281-734A74B5CEFD}"/>
              </a:ext>
            </a:extLst>
          </p:cNvPr>
          <p:cNvGrpSpPr>
            <a:grpSpLocks/>
          </p:cNvGrpSpPr>
          <p:nvPr/>
        </p:nvGrpSpPr>
        <p:grpSpPr bwMode="auto">
          <a:xfrm>
            <a:off x="3883025" y="3609987"/>
            <a:ext cx="1055688" cy="1365250"/>
            <a:chOff x="2446" y="3224"/>
            <a:chExt cx="665" cy="860"/>
          </a:xfrm>
        </p:grpSpPr>
        <p:grpSp>
          <p:nvGrpSpPr>
            <p:cNvPr id="76828" name="Group 27">
              <a:extLst>
                <a:ext uri="{FF2B5EF4-FFF2-40B4-BE49-F238E27FC236}">
                  <a16:creationId xmlns:a16="http://schemas.microsoft.com/office/drawing/2014/main" id="{5AE0FA85-A2E7-4145-9634-D348D5B3783F}"/>
                </a:ext>
              </a:extLst>
            </p:cNvPr>
            <p:cNvGrpSpPr>
              <a:grpSpLocks/>
            </p:cNvGrpSpPr>
            <p:nvPr/>
          </p:nvGrpSpPr>
          <p:grpSpPr bwMode="auto">
            <a:xfrm>
              <a:off x="2489" y="3224"/>
              <a:ext cx="622" cy="238"/>
              <a:chOff x="219" y="3401"/>
              <a:chExt cx="622" cy="238"/>
            </a:xfrm>
          </p:grpSpPr>
          <p:sp>
            <p:nvSpPr>
              <p:cNvPr id="76830" name="Line 28">
                <a:extLst>
                  <a:ext uri="{FF2B5EF4-FFF2-40B4-BE49-F238E27FC236}">
                    <a16:creationId xmlns:a16="http://schemas.microsoft.com/office/drawing/2014/main" id="{0E94ABC1-EA97-4514-97ED-255A770B8E60}"/>
                  </a:ext>
                </a:extLst>
              </p:cNvPr>
              <p:cNvSpPr>
                <a:spLocks noChangeShapeType="1"/>
              </p:cNvSpPr>
              <p:nvPr/>
            </p:nvSpPr>
            <p:spPr bwMode="auto">
              <a:xfrm>
                <a:off x="219" y="3639"/>
                <a:ext cx="59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831" name="Text Box 29">
                <a:extLst>
                  <a:ext uri="{FF2B5EF4-FFF2-40B4-BE49-F238E27FC236}">
                    <a16:creationId xmlns:a16="http://schemas.microsoft.com/office/drawing/2014/main" id="{E71D38A3-8657-46C2-9DA0-3F00148F1933}"/>
                  </a:ext>
                </a:extLst>
              </p:cNvPr>
              <p:cNvSpPr txBox="1">
                <a:spLocks noChangeArrowheads="1"/>
              </p:cNvSpPr>
              <p:nvPr/>
            </p:nvSpPr>
            <p:spPr bwMode="auto">
              <a:xfrm>
                <a:off x="266" y="3401"/>
                <a:ext cx="5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en-US" altLang="zh-CN" sz="1800"/>
                  <a:t>hello.s</a:t>
                </a:r>
              </a:p>
            </p:txBody>
          </p:sp>
        </p:grpSp>
        <p:sp>
          <p:nvSpPr>
            <p:cNvPr id="76829" name="Text Box 30">
              <a:extLst>
                <a:ext uri="{FF2B5EF4-FFF2-40B4-BE49-F238E27FC236}">
                  <a16:creationId xmlns:a16="http://schemas.microsoft.com/office/drawing/2014/main" id="{C2BA6A03-87AE-4A3C-B2CC-7A1E4E6BC7F0}"/>
                </a:ext>
              </a:extLst>
            </p:cNvPr>
            <p:cNvSpPr txBox="1">
              <a:spLocks noChangeArrowheads="1"/>
            </p:cNvSpPr>
            <p:nvPr/>
          </p:nvSpPr>
          <p:spPr bwMode="auto">
            <a:xfrm>
              <a:off x="2446" y="3507"/>
              <a:ext cx="631"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800">
                  <a:solidFill>
                    <a:srgbClr val="FF0000"/>
                  </a:solidFill>
                  <a:latin typeface="微软雅黑" panose="020B0503020204020204" pitchFamily="34" charset="-122"/>
                  <a:ea typeface="微软雅黑" panose="020B0503020204020204" pitchFamily="34" charset="-122"/>
                </a:rPr>
                <a:t>汇编语言程序</a:t>
              </a:r>
            </a:p>
            <a:p>
              <a:pPr algn="ctr" eaLnBrk="1" hangingPunct="1">
                <a:lnSpc>
                  <a:spcPct val="100000"/>
                </a:lnSpc>
                <a:spcBef>
                  <a:spcPct val="0"/>
                </a:spcBef>
                <a:buFontTx/>
                <a:buNone/>
              </a:pPr>
              <a:r>
                <a:rPr lang="en-US" altLang="zh-CN" sz="1800">
                  <a:solidFill>
                    <a:srgbClr val="FF0000"/>
                  </a:solidFill>
                  <a:latin typeface="微软雅黑" panose="020B0503020204020204" pitchFamily="34" charset="-122"/>
                  <a:ea typeface="微软雅黑" panose="020B0503020204020204" pitchFamily="34" charset="-122"/>
                </a:rPr>
                <a:t>(</a:t>
              </a:r>
              <a:r>
                <a:rPr lang="zh-CN" altLang="en-US" sz="1800">
                  <a:solidFill>
                    <a:srgbClr val="FF0000"/>
                  </a:solidFill>
                  <a:latin typeface="微软雅黑" panose="020B0503020204020204" pitchFamily="34" charset="-122"/>
                  <a:ea typeface="微软雅黑" panose="020B0503020204020204" pitchFamily="34" charset="-122"/>
                </a:rPr>
                <a:t>文本</a:t>
              </a:r>
              <a:r>
                <a:rPr lang="en-US" altLang="zh-CN" sz="1800">
                  <a:solidFill>
                    <a:srgbClr val="FF0000"/>
                  </a:solidFill>
                  <a:latin typeface="微软雅黑" panose="020B0503020204020204" pitchFamily="34" charset="-122"/>
                  <a:ea typeface="微软雅黑" panose="020B0503020204020204" pitchFamily="34" charset="-122"/>
                </a:rPr>
                <a:t>)</a:t>
              </a:r>
            </a:p>
          </p:txBody>
        </p:sp>
      </p:grpSp>
      <p:grpSp>
        <p:nvGrpSpPr>
          <p:cNvPr id="565279" name="Group 31">
            <a:extLst>
              <a:ext uri="{FF2B5EF4-FFF2-40B4-BE49-F238E27FC236}">
                <a16:creationId xmlns:a16="http://schemas.microsoft.com/office/drawing/2014/main" id="{51334F0C-331F-4230-BDD0-C6D1FB6332AD}"/>
              </a:ext>
            </a:extLst>
          </p:cNvPr>
          <p:cNvGrpSpPr>
            <a:grpSpLocks/>
          </p:cNvGrpSpPr>
          <p:nvPr/>
        </p:nvGrpSpPr>
        <p:grpSpPr bwMode="auto">
          <a:xfrm>
            <a:off x="5659438" y="3568712"/>
            <a:ext cx="1093787" cy="1652588"/>
            <a:chOff x="3565" y="3198"/>
            <a:chExt cx="689" cy="1041"/>
          </a:xfrm>
        </p:grpSpPr>
        <p:grpSp>
          <p:nvGrpSpPr>
            <p:cNvPr id="76824" name="Group 32">
              <a:extLst>
                <a:ext uri="{FF2B5EF4-FFF2-40B4-BE49-F238E27FC236}">
                  <a16:creationId xmlns:a16="http://schemas.microsoft.com/office/drawing/2014/main" id="{6340E8AA-B198-4649-B3AA-2A3B44B9FC17}"/>
                </a:ext>
              </a:extLst>
            </p:cNvPr>
            <p:cNvGrpSpPr>
              <a:grpSpLocks/>
            </p:cNvGrpSpPr>
            <p:nvPr/>
          </p:nvGrpSpPr>
          <p:grpSpPr bwMode="auto">
            <a:xfrm>
              <a:off x="3604" y="3198"/>
              <a:ext cx="650" cy="238"/>
              <a:chOff x="219" y="3401"/>
              <a:chExt cx="622" cy="238"/>
            </a:xfrm>
          </p:grpSpPr>
          <p:sp>
            <p:nvSpPr>
              <p:cNvPr id="76826" name="Line 33">
                <a:extLst>
                  <a:ext uri="{FF2B5EF4-FFF2-40B4-BE49-F238E27FC236}">
                    <a16:creationId xmlns:a16="http://schemas.microsoft.com/office/drawing/2014/main" id="{FD5179EB-4AB0-472D-9544-6856F85B777A}"/>
                  </a:ext>
                </a:extLst>
              </p:cNvPr>
              <p:cNvSpPr>
                <a:spLocks noChangeShapeType="1"/>
              </p:cNvSpPr>
              <p:nvPr/>
            </p:nvSpPr>
            <p:spPr bwMode="auto">
              <a:xfrm>
                <a:off x="219" y="3639"/>
                <a:ext cx="59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827" name="Text Box 34">
                <a:extLst>
                  <a:ext uri="{FF2B5EF4-FFF2-40B4-BE49-F238E27FC236}">
                    <a16:creationId xmlns:a16="http://schemas.microsoft.com/office/drawing/2014/main" id="{D069E987-5235-4C67-BA29-D8021EE44FC0}"/>
                  </a:ext>
                </a:extLst>
              </p:cNvPr>
              <p:cNvSpPr txBox="1">
                <a:spLocks noChangeArrowheads="1"/>
              </p:cNvSpPr>
              <p:nvPr/>
            </p:nvSpPr>
            <p:spPr bwMode="auto">
              <a:xfrm>
                <a:off x="266" y="3401"/>
                <a:ext cx="5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en-US" altLang="zh-CN" sz="1800"/>
                  <a:t>hello.o</a:t>
                </a:r>
              </a:p>
            </p:txBody>
          </p:sp>
        </p:grpSp>
        <p:sp>
          <p:nvSpPr>
            <p:cNvPr id="76825" name="Text Box 35">
              <a:extLst>
                <a:ext uri="{FF2B5EF4-FFF2-40B4-BE49-F238E27FC236}">
                  <a16:creationId xmlns:a16="http://schemas.microsoft.com/office/drawing/2014/main" id="{7ECB5708-0031-4C70-BE52-C4896175483E}"/>
                </a:ext>
              </a:extLst>
            </p:cNvPr>
            <p:cNvSpPr txBox="1">
              <a:spLocks noChangeArrowheads="1"/>
            </p:cNvSpPr>
            <p:nvPr/>
          </p:nvSpPr>
          <p:spPr bwMode="auto">
            <a:xfrm>
              <a:off x="3565" y="3489"/>
              <a:ext cx="668"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800">
                  <a:solidFill>
                    <a:srgbClr val="FF0000"/>
                  </a:solidFill>
                  <a:latin typeface="微软雅黑" panose="020B0503020204020204" pitchFamily="34" charset="-122"/>
                  <a:ea typeface="微软雅黑" panose="020B0503020204020204" pitchFamily="34" charset="-122"/>
                </a:rPr>
                <a:t>可重定位目标程序</a:t>
              </a:r>
            </a:p>
            <a:p>
              <a:pPr algn="ctr" eaLnBrk="1" hangingPunct="1">
                <a:lnSpc>
                  <a:spcPct val="100000"/>
                </a:lnSpc>
                <a:spcBef>
                  <a:spcPct val="0"/>
                </a:spcBef>
                <a:buFontTx/>
                <a:buNone/>
              </a:pPr>
              <a:r>
                <a:rPr lang="en-US" altLang="zh-CN" sz="1800">
                  <a:solidFill>
                    <a:srgbClr val="FF0000"/>
                  </a:solidFill>
                  <a:latin typeface="微软雅黑" panose="020B0503020204020204" pitchFamily="34" charset="-122"/>
                  <a:ea typeface="微软雅黑" panose="020B0503020204020204" pitchFamily="34" charset="-122"/>
                </a:rPr>
                <a:t>(</a:t>
              </a:r>
              <a:r>
                <a:rPr lang="zh-CN" altLang="en-US" sz="1800">
                  <a:solidFill>
                    <a:srgbClr val="FF0000"/>
                  </a:solidFill>
                  <a:latin typeface="微软雅黑" panose="020B0503020204020204" pitchFamily="34" charset="-122"/>
                  <a:ea typeface="微软雅黑" panose="020B0503020204020204" pitchFamily="34" charset="-122"/>
                </a:rPr>
                <a:t>二进制</a:t>
              </a:r>
              <a:r>
                <a:rPr lang="en-US" altLang="zh-CN" sz="1800">
                  <a:solidFill>
                    <a:srgbClr val="FF0000"/>
                  </a:solidFill>
                  <a:latin typeface="微软雅黑" panose="020B0503020204020204" pitchFamily="34" charset="-122"/>
                  <a:ea typeface="微软雅黑" panose="020B0503020204020204" pitchFamily="34" charset="-122"/>
                </a:rPr>
                <a:t>)</a:t>
              </a:r>
            </a:p>
          </p:txBody>
        </p:sp>
      </p:grpSp>
      <p:grpSp>
        <p:nvGrpSpPr>
          <p:cNvPr id="565284" name="Group 36">
            <a:extLst>
              <a:ext uri="{FF2B5EF4-FFF2-40B4-BE49-F238E27FC236}">
                <a16:creationId xmlns:a16="http://schemas.microsoft.com/office/drawing/2014/main" id="{AA491915-07DD-4EEE-AEF4-BA11DFED4425}"/>
              </a:ext>
            </a:extLst>
          </p:cNvPr>
          <p:cNvGrpSpPr>
            <a:grpSpLocks/>
          </p:cNvGrpSpPr>
          <p:nvPr/>
        </p:nvGrpSpPr>
        <p:grpSpPr bwMode="auto">
          <a:xfrm>
            <a:off x="7494588" y="3552837"/>
            <a:ext cx="1117600" cy="1365250"/>
            <a:chOff x="4721" y="3188"/>
            <a:chExt cx="704" cy="860"/>
          </a:xfrm>
        </p:grpSpPr>
        <p:grpSp>
          <p:nvGrpSpPr>
            <p:cNvPr id="76820" name="Group 37">
              <a:extLst>
                <a:ext uri="{FF2B5EF4-FFF2-40B4-BE49-F238E27FC236}">
                  <a16:creationId xmlns:a16="http://schemas.microsoft.com/office/drawing/2014/main" id="{34AD96F0-EF33-4948-A739-0CACE0B1E28E}"/>
                </a:ext>
              </a:extLst>
            </p:cNvPr>
            <p:cNvGrpSpPr>
              <a:grpSpLocks/>
            </p:cNvGrpSpPr>
            <p:nvPr/>
          </p:nvGrpSpPr>
          <p:grpSpPr bwMode="auto">
            <a:xfrm>
              <a:off x="4738" y="3188"/>
              <a:ext cx="622" cy="238"/>
              <a:chOff x="219" y="3401"/>
              <a:chExt cx="622" cy="238"/>
            </a:xfrm>
          </p:grpSpPr>
          <p:sp>
            <p:nvSpPr>
              <p:cNvPr id="76822" name="Line 38">
                <a:extLst>
                  <a:ext uri="{FF2B5EF4-FFF2-40B4-BE49-F238E27FC236}">
                    <a16:creationId xmlns:a16="http://schemas.microsoft.com/office/drawing/2014/main" id="{635E3183-0444-4C68-BC1A-45002A35416E}"/>
                  </a:ext>
                </a:extLst>
              </p:cNvPr>
              <p:cNvSpPr>
                <a:spLocks noChangeShapeType="1"/>
              </p:cNvSpPr>
              <p:nvPr/>
            </p:nvSpPr>
            <p:spPr bwMode="auto">
              <a:xfrm>
                <a:off x="219" y="3639"/>
                <a:ext cx="59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823" name="Text Box 39">
                <a:extLst>
                  <a:ext uri="{FF2B5EF4-FFF2-40B4-BE49-F238E27FC236}">
                    <a16:creationId xmlns:a16="http://schemas.microsoft.com/office/drawing/2014/main" id="{8324F53D-F200-4AF3-B3D2-810FDEE553A7}"/>
                  </a:ext>
                </a:extLst>
              </p:cNvPr>
              <p:cNvSpPr txBox="1">
                <a:spLocks noChangeArrowheads="1"/>
              </p:cNvSpPr>
              <p:nvPr/>
            </p:nvSpPr>
            <p:spPr bwMode="auto">
              <a:xfrm>
                <a:off x="266" y="3401"/>
                <a:ext cx="5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en-US" altLang="zh-CN" sz="1800"/>
                  <a:t>hello</a:t>
                </a:r>
              </a:p>
            </p:txBody>
          </p:sp>
        </p:grpSp>
        <p:sp>
          <p:nvSpPr>
            <p:cNvPr id="76821" name="Text Box 40">
              <a:extLst>
                <a:ext uri="{FF2B5EF4-FFF2-40B4-BE49-F238E27FC236}">
                  <a16:creationId xmlns:a16="http://schemas.microsoft.com/office/drawing/2014/main" id="{8C35E149-28C2-4F37-8547-C2385903673A}"/>
                </a:ext>
              </a:extLst>
            </p:cNvPr>
            <p:cNvSpPr txBox="1">
              <a:spLocks noChangeArrowheads="1"/>
            </p:cNvSpPr>
            <p:nvPr/>
          </p:nvSpPr>
          <p:spPr bwMode="auto">
            <a:xfrm>
              <a:off x="4721" y="3471"/>
              <a:ext cx="704"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800">
                  <a:solidFill>
                    <a:srgbClr val="FF0000"/>
                  </a:solidFill>
                  <a:latin typeface="微软雅黑" panose="020B0503020204020204" pitchFamily="34" charset="-122"/>
                  <a:ea typeface="微软雅黑" panose="020B0503020204020204" pitchFamily="34" charset="-122"/>
                </a:rPr>
                <a:t>可执行目标程序</a:t>
              </a:r>
            </a:p>
            <a:p>
              <a:pPr algn="ctr" eaLnBrk="1" hangingPunct="1">
                <a:lnSpc>
                  <a:spcPct val="100000"/>
                </a:lnSpc>
                <a:spcBef>
                  <a:spcPct val="0"/>
                </a:spcBef>
                <a:buFontTx/>
                <a:buNone/>
              </a:pPr>
              <a:r>
                <a:rPr lang="en-US" altLang="zh-CN" sz="1800">
                  <a:solidFill>
                    <a:srgbClr val="FF0000"/>
                  </a:solidFill>
                  <a:latin typeface="微软雅黑" panose="020B0503020204020204" pitchFamily="34" charset="-122"/>
                  <a:ea typeface="微软雅黑" panose="020B0503020204020204" pitchFamily="34" charset="-122"/>
                </a:rPr>
                <a:t>(</a:t>
              </a:r>
              <a:r>
                <a:rPr lang="zh-CN" altLang="en-US" sz="1800">
                  <a:solidFill>
                    <a:srgbClr val="FF0000"/>
                  </a:solidFill>
                  <a:latin typeface="微软雅黑" panose="020B0503020204020204" pitchFamily="34" charset="-122"/>
                  <a:ea typeface="微软雅黑" panose="020B0503020204020204" pitchFamily="34" charset="-122"/>
                </a:rPr>
                <a:t>二进制</a:t>
              </a:r>
              <a:r>
                <a:rPr lang="en-US" altLang="zh-CN" sz="1800">
                  <a:solidFill>
                    <a:srgbClr val="FF0000"/>
                  </a:solidFill>
                  <a:latin typeface="微软雅黑" panose="020B0503020204020204" pitchFamily="34" charset="-122"/>
                  <a:ea typeface="微软雅黑" panose="020B0503020204020204" pitchFamily="34" charset="-122"/>
                </a:rPr>
                <a:t>)</a:t>
              </a:r>
            </a:p>
          </p:txBody>
        </p:sp>
      </p:grpSp>
      <p:sp>
        <p:nvSpPr>
          <p:cNvPr id="43" name="文本框 42">
            <a:extLst>
              <a:ext uri="{FF2B5EF4-FFF2-40B4-BE49-F238E27FC236}">
                <a16:creationId xmlns:a16="http://schemas.microsoft.com/office/drawing/2014/main" id="{127664EE-4E5A-43D3-BD99-1B2A46498530}"/>
              </a:ext>
            </a:extLst>
          </p:cNvPr>
          <p:cNvSpPr txBox="1"/>
          <p:nvPr/>
        </p:nvSpPr>
        <p:spPr>
          <a:xfrm>
            <a:off x="508001" y="1012074"/>
            <a:ext cx="8437502" cy="1556003"/>
          </a:xfrm>
          <a:prstGeom prst="rect">
            <a:avLst/>
          </a:prstGeom>
          <a:noFill/>
        </p:spPr>
        <p:txBody>
          <a:bodyPr wrap="square">
            <a:spAutoFit/>
          </a:bodyPr>
          <a:lstStyle/>
          <a:p>
            <a:pPr marL="342900" lvl="1" indent="-342900">
              <a:lnSpc>
                <a:spcPct val="150000"/>
              </a:lnSpc>
              <a:buFont typeface="Wingdings" panose="05000000000000000000" pitchFamily="2" charset="2"/>
              <a:buChar char="Ø"/>
            </a:pPr>
            <a:r>
              <a:rPr lang="zh-CN" altLang="en-US" sz="2200" b="1" dirty="0">
                <a:solidFill>
                  <a:srgbClr val="0000CC"/>
                </a:solidFill>
                <a:latin typeface="微软雅黑" panose="020B0503020204020204" pitchFamily="34" charset="-122"/>
                <a:ea typeface="微软雅黑" panose="020B0503020204020204" pitchFamily="34" charset="-122"/>
              </a:rPr>
              <a:t>汇编</a:t>
            </a:r>
            <a:endParaRPr lang="en-US" altLang="zh-CN" sz="2200" b="1" dirty="0">
              <a:solidFill>
                <a:srgbClr val="0000CC"/>
              </a:solidFill>
              <a:latin typeface="微软雅黑" panose="020B0503020204020204" pitchFamily="34" charset="-122"/>
              <a:ea typeface="微软雅黑" panose="020B0503020204020204" pitchFamily="34" charset="-122"/>
            </a:endParaRPr>
          </a:p>
          <a:p>
            <a:pPr marL="0" lvl="1">
              <a:lnSpc>
                <a:spcPct val="150000"/>
              </a:lnSpc>
            </a:pPr>
            <a:r>
              <a:rPr lang="en-US" altLang="zh-CN" sz="2200" b="1" dirty="0">
                <a:solidFill>
                  <a:srgbClr val="0000CC"/>
                </a:solidFill>
                <a:latin typeface="微软雅黑" panose="020B0503020204020204" pitchFamily="34" charset="-122"/>
                <a:ea typeface="微软雅黑" panose="020B0503020204020204" pitchFamily="34" charset="-122"/>
              </a:rPr>
              <a:t>#gcc  -c   -D  _FIRST   </a:t>
            </a:r>
            <a:r>
              <a:rPr lang="en-US" altLang="zh-CN" sz="2200" b="1" dirty="0" err="1">
                <a:solidFill>
                  <a:srgbClr val="0000CC"/>
                </a:solidFill>
                <a:latin typeface="微软雅黑" panose="020B0503020204020204" pitchFamily="34" charset="-122"/>
                <a:ea typeface="微软雅黑" panose="020B0503020204020204" pitchFamily="34" charset="-122"/>
              </a:rPr>
              <a:t>test.c</a:t>
            </a:r>
            <a:r>
              <a:rPr lang="en-US" altLang="zh-CN" sz="2200" b="1" dirty="0">
                <a:solidFill>
                  <a:srgbClr val="0000CC"/>
                </a:solidFill>
                <a:latin typeface="微软雅黑" panose="020B0503020204020204" pitchFamily="34" charset="-122"/>
                <a:ea typeface="微软雅黑" panose="020B0503020204020204" pitchFamily="34" charset="-122"/>
              </a:rPr>
              <a:t>  –o  </a:t>
            </a:r>
            <a:r>
              <a:rPr lang="en-US" altLang="zh-CN" sz="2200" b="1" dirty="0" err="1">
                <a:solidFill>
                  <a:srgbClr val="0000CC"/>
                </a:solidFill>
                <a:latin typeface="微软雅黑" panose="020B0503020204020204" pitchFamily="34" charset="-122"/>
                <a:ea typeface="微软雅黑" panose="020B0503020204020204" pitchFamily="34" charset="-122"/>
              </a:rPr>
              <a:t>test.o</a:t>
            </a:r>
            <a:endParaRPr lang="en-US" altLang="zh-CN" sz="2200" b="1" dirty="0">
              <a:solidFill>
                <a:srgbClr val="0000CC"/>
              </a:solidFill>
              <a:latin typeface="微软雅黑" panose="020B0503020204020204" pitchFamily="34" charset="-122"/>
              <a:ea typeface="微软雅黑" panose="020B0503020204020204" pitchFamily="34" charset="-122"/>
            </a:endParaRPr>
          </a:p>
          <a:p>
            <a:pPr marL="0" lvl="1">
              <a:lnSpc>
                <a:spcPct val="150000"/>
              </a:lnSpc>
            </a:pPr>
            <a:r>
              <a:rPr lang="en-US" altLang="zh-CN" sz="2200" b="1" dirty="0">
                <a:solidFill>
                  <a:srgbClr val="0000CC"/>
                </a:solidFill>
                <a:latin typeface="微软雅黑" panose="020B0503020204020204" pitchFamily="34" charset="-122"/>
                <a:ea typeface="微软雅黑" panose="020B0503020204020204" pitchFamily="34" charset="-122"/>
              </a:rPr>
              <a:t>#objdump –d  </a:t>
            </a:r>
            <a:r>
              <a:rPr lang="en-US" altLang="zh-CN" sz="2200" b="1" dirty="0" err="1">
                <a:solidFill>
                  <a:srgbClr val="0000CC"/>
                </a:solidFill>
                <a:latin typeface="微软雅黑" panose="020B0503020204020204" pitchFamily="34" charset="-122"/>
                <a:ea typeface="微软雅黑" panose="020B0503020204020204" pitchFamily="34" charset="-122"/>
              </a:rPr>
              <a:t>test.o</a:t>
            </a:r>
            <a:r>
              <a:rPr lang="en-US" altLang="zh-CN" sz="2200" b="1" dirty="0">
                <a:solidFill>
                  <a:srgbClr val="0000CC"/>
                </a:solidFill>
                <a:latin typeface="微软雅黑" panose="020B0503020204020204" pitchFamily="34" charset="-122"/>
                <a:ea typeface="微软雅黑" panose="020B0503020204020204" pitchFamily="34" charset="-122"/>
              </a:rPr>
              <a:t>     </a:t>
            </a:r>
            <a:r>
              <a:rPr lang="zh-CN" altLang="en-US" sz="2200" b="1" dirty="0">
                <a:solidFill>
                  <a:srgbClr val="0000CC"/>
                </a:solidFill>
                <a:latin typeface="微软雅黑" panose="020B0503020204020204" pitchFamily="34" charset="-122"/>
                <a:ea typeface="微软雅黑" panose="020B0503020204020204" pitchFamily="34" charset="-122"/>
              </a:rPr>
              <a:t>反汇编</a:t>
            </a:r>
            <a:endParaRPr lang="en-US" altLang="zh-CN" sz="2200" b="1" dirty="0">
              <a:solidFill>
                <a:srgbClr val="0000CC"/>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D176579E-73AF-45AA-9A3E-A4BDD96D882B}"/>
              </a:ext>
            </a:extLst>
          </p:cNvPr>
          <p:cNvSpPr/>
          <p:nvPr/>
        </p:nvSpPr>
        <p:spPr>
          <a:xfrm>
            <a:off x="4011022" y="3255181"/>
            <a:ext cx="2690980" cy="186127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48557863"/>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BDE5FB43-B8AB-4DAA-A762-72E2B4172F8B}"/>
              </a:ext>
            </a:extLst>
          </p:cNvPr>
          <p:cNvSpPr>
            <a:spLocks noGrp="1" noChangeArrowheads="1"/>
          </p:cNvSpPr>
          <p:nvPr>
            <p:ph type="title" idx="4294967295"/>
          </p:nvPr>
        </p:nvSpPr>
        <p:spPr>
          <a:xfrm>
            <a:off x="1057275" y="98425"/>
            <a:ext cx="6529388" cy="538163"/>
          </a:xfrm>
        </p:spPr>
        <p:txBody>
          <a:bodyPr lIns="63500" tIns="25400" rIns="63500" bIns="25400" anchor="t">
            <a:spAutoFit/>
          </a:bodyPr>
          <a:lstStyle/>
          <a:p>
            <a:r>
              <a:rPr lang="zh-CN" altLang="en-US" sz="3600"/>
              <a:t>一个典型程序的转换处理过程</a:t>
            </a:r>
          </a:p>
        </p:txBody>
      </p:sp>
      <p:sp>
        <p:nvSpPr>
          <p:cNvPr id="43" name="文本框 42">
            <a:extLst>
              <a:ext uri="{FF2B5EF4-FFF2-40B4-BE49-F238E27FC236}">
                <a16:creationId xmlns:a16="http://schemas.microsoft.com/office/drawing/2014/main" id="{127664EE-4E5A-43D3-BD99-1B2A46498530}"/>
              </a:ext>
            </a:extLst>
          </p:cNvPr>
          <p:cNvSpPr txBox="1"/>
          <p:nvPr/>
        </p:nvSpPr>
        <p:spPr>
          <a:xfrm>
            <a:off x="508000" y="769619"/>
            <a:ext cx="8024439" cy="540341"/>
          </a:xfrm>
          <a:prstGeom prst="rect">
            <a:avLst/>
          </a:prstGeom>
          <a:noFill/>
        </p:spPr>
        <p:txBody>
          <a:bodyPr wrap="square">
            <a:spAutoFit/>
          </a:bodyPr>
          <a:lstStyle/>
          <a:p>
            <a:pPr marL="0" lvl="1">
              <a:lnSpc>
                <a:spcPct val="150000"/>
              </a:lnSpc>
            </a:pPr>
            <a:r>
              <a:rPr lang="en-US" altLang="zh-CN" sz="2200" b="1" dirty="0">
                <a:solidFill>
                  <a:srgbClr val="0000CC"/>
                </a:solidFill>
                <a:latin typeface="微软雅黑" panose="020B0503020204020204" pitchFamily="34" charset="-122"/>
                <a:ea typeface="微软雅黑" panose="020B0503020204020204" pitchFamily="34" charset="-122"/>
              </a:rPr>
              <a:t>#objdump –d   </a:t>
            </a:r>
            <a:r>
              <a:rPr lang="en-US" altLang="zh-CN" sz="2200" b="1" dirty="0" err="1">
                <a:solidFill>
                  <a:srgbClr val="0000CC"/>
                </a:solidFill>
                <a:latin typeface="微软雅黑" panose="020B0503020204020204" pitchFamily="34" charset="-122"/>
                <a:ea typeface="微软雅黑" panose="020B0503020204020204" pitchFamily="34" charset="-122"/>
              </a:rPr>
              <a:t>test.o</a:t>
            </a:r>
            <a:r>
              <a:rPr lang="en-US" altLang="zh-CN" sz="2200" b="1" dirty="0">
                <a:solidFill>
                  <a:srgbClr val="0000CC"/>
                </a:solidFill>
                <a:latin typeface="微软雅黑" panose="020B0503020204020204" pitchFamily="34" charset="-122"/>
                <a:ea typeface="微软雅黑" panose="020B0503020204020204" pitchFamily="34" charset="-122"/>
              </a:rPr>
              <a:t>    </a:t>
            </a:r>
            <a:r>
              <a:rPr lang="zh-CN" altLang="en-US" sz="2200" b="1" dirty="0">
                <a:solidFill>
                  <a:srgbClr val="0000CC"/>
                </a:solidFill>
                <a:latin typeface="微软雅黑" panose="020B0503020204020204" pitchFamily="34" charset="-122"/>
                <a:ea typeface="微软雅黑" panose="020B0503020204020204" pitchFamily="34" charset="-122"/>
              </a:rPr>
              <a:t>默认用 </a:t>
            </a:r>
            <a:r>
              <a:rPr lang="en-US" altLang="zh-CN" sz="2200" b="1" dirty="0">
                <a:solidFill>
                  <a:srgbClr val="0000CC"/>
                </a:solidFill>
                <a:latin typeface="微软雅黑" panose="020B0503020204020204" pitchFamily="34" charset="-122"/>
                <a:ea typeface="微软雅黑" panose="020B0503020204020204" pitchFamily="34" charset="-122"/>
              </a:rPr>
              <a:t>AT&amp;T </a:t>
            </a:r>
            <a:r>
              <a:rPr lang="zh-CN" altLang="en-US" sz="2200" b="1" dirty="0">
                <a:solidFill>
                  <a:srgbClr val="0000CC"/>
                </a:solidFill>
                <a:latin typeface="微软雅黑" panose="020B0503020204020204" pitchFamily="34" charset="-122"/>
                <a:ea typeface="微软雅黑" panose="020B0503020204020204" pitchFamily="34" charset="-122"/>
              </a:rPr>
              <a:t>格式显示指令  </a:t>
            </a:r>
            <a:r>
              <a:rPr lang="en-US" altLang="zh-CN" sz="2200" b="1" dirty="0">
                <a:solidFill>
                  <a:srgbClr val="FF0000"/>
                </a:solidFill>
                <a:latin typeface="微软雅黑" panose="020B0503020204020204" pitchFamily="34" charset="-122"/>
                <a:ea typeface="微软雅黑" panose="020B0503020204020204" pitchFamily="34" charset="-122"/>
              </a:rPr>
              <a:t>-M </a:t>
            </a:r>
            <a:r>
              <a:rPr lang="en-US" altLang="zh-CN" sz="2200" b="1" dirty="0" err="1">
                <a:solidFill>
                  <a:srgbClr val="FF0000"/>
                </a:solidFill>
                <a:latin typeface="微软雅黑" panose="020B0503020204020204" pitchFamily="34" charset="-122"/>
                <a:ea typeface="微软雅黑" panose="020B0503020204020204" pitchFamily="34" charset="-122"/>
              </a:rPr>
              <a:t>att</a:t>
            </a:r>
            <a:r>
              <a:rPr lang="en-US" altLang="zh-CN" sz="2200" b="1" dirty="0">
                <a:solidFill>
                  <a:srgbClr val="FF0000"/>
                </a:solidFill>
                <a:latin typeface="微软雅黑" panose="020B0503020204020204" pitchFamily="34" charset="-122"/>
                <a:ea typeface="微软雅黑" panose="020B0503020204020204" pitchFamily="34" charset="-122"/>
              </a:rPr>
              <a:t> </a:t>
            </a:r>
            <a:endParaRPr lang="en-US" altLang="zh-CN" sz="2200" b="1" dirty="0">
              <a:solidFill>
                <a:srgbClr val="0000CC"/>
              </a:solidFill>
              <a:latin typeface="微软雅黑" panose="020B0503020204020204" pitchFamily="34" charset="-122"/>
              <a:ea typeface="微软雅黑" panose="020B0503020204020204" pitchFamily="34" charset="-122"/>
            </a:endParaRPr>
          </a:p>
        </p:txBody>
      </p:sp>
      <p:sp>
        <p:nvSpPr>
          <p:cNvPr id="38" name="文本框 37">
            <a:extLst>
              <a:ext uri="{FF2B5EF4-FFF2-40B4-BE49-F238E27FC236}">
                <a16:creationId xmlns:a16="http://schemas.microsoft.com/office/drawing/2014/main" id="{64F69171-B2C1-4629-943D-322311D59E06}"/>
              </a:ext>
            </a:extLst>
          </p:cNvPr>
          <p:cNvSpPr txBox="1"/>
          <p:nvPr/>
        </p:nvSpPr>
        <p:spPr>
          <a:xfrm>
            <a:off x="521550" y="1309960"/>
            <a:ext cx="8100900" cy="3416320"/>
          </a:xfrm>
          <a:prstGeom prst="rect">
            <a:avLst/>
          </a:prstGeom>
          <a:noFill/>
        </p:spPr>
        <p:txBody>
          <a:bodyPr wrap="square">
            <a:spAutoFit/>
          </a:bodyPr>
          <a:lstStyle/>
          <a:p>
            <a:r>
              <a:rPr lang="en-US" altLang="zh-CN" dirty="0" err="1"/>
              <a:t>test.o</a:t>
            </a:r>
            <a:r>
              <a:rPr lang="en-US" altLang="zh-CN" dirty="0"/>
              <a:t>:     file format elf64-x86-64</a:t>
            </a:r>
          </a:p>
          <a:p>
            <a:r>
              <a:rPr lang="en-US" altLang="zh-CN" dirty="0"/>
              <a:t>Disassembly of section .text:</a:t>
            </a:r>
          </a:p>
          <a:p>
            <a:r>
              <a:rPr lang="en-US" altLang="zh-CN" dirty="0"/>
              <a:t>0000000000000000 &lt;main&gt;:</a:t>
            </a:r>
          </a:p>
          <a:p>
            <a:r>
              <a:rPr lang="en-US" altLang="zh-CN" dirty="0"/>
              <a:t>   0:   55                                  push   %</a:t>
            </a:r>
            <a:r>
              <a:rPr lang="en-US" altLang="zh-CN" dirty="0" err="1"/>
              <a:t>rbp</a:t>
            </a:r>
            <a:endParaRPr lang="en-US" altLang="zh-CN" dirty="0"/>
          </a:p>
          <a:p>
            <a:r>
              <a:rPr lang="en-US" altLang="zh-CN" dirty="0"/>
              <a:t>   1:   48 89 e5                        mov    %</a:t>
            </a:r>
            <a:r>
              <a:rPr lang="en-US" altLang="zh-CN" dirty="0" err="1"/>
              <a:t>rsp</a:t>
            </a:r>
            <a:r>
              <a:rPr lang="en-US" altLang="zh-CN" dirty="0"/>
              <a:t>,%</a:t>
            </a:r>
            <a:r>
              <a:rPr lang="en-US" altLang="zh-CN" dirty="0" err="1"/>
              <a:t>rbp</a:t>
            </a:r>
            <a:endParaRPr lang="en-US" altLang="zh-CN" dirty="0"/>
          </a:p>
          <a:p>
            <a:r>
              <a:rPr lang="en-US" altLang="zh-CN" dirty="0"/>
              <a:t>   4:   48 8d 3d 00 00 00 00    lea      0x0(%rip),%</a:t>
            </a:r>
            <a:r>
              <a:rPr lang="en-US" altLang="zh-CN" dirty="0" err="1"/>
              <a:t>rdi</a:t>
            </a:r>
            <a:r>
              <a:rPr lang="en-US" altLang="zh-CN" dirty="0"/>
              <a:t>        # b &lt;main+0xb&gt;</a:t>
            </a:r>
          </a:p>
          <a:p>
            <a:r>
              <a:rPr lang="en-US" altLang="zh-CN" dirty="0"/>
              <a:t>   b:   e8 00 00 00 00              </a:t>
            </a:r>
            <a:r>
              <a:rPr lang="en-US" altLang="zh-CN" dirty="0" err="1"/>
              <a:t>callq</a:t>
            </a:r>
            <a:r>
              <a:rPr lang="en-US" altLang="zh-CN" dirty="0"/>
              <a:t>   10 &lt;main+0x10&gt;</a:t>
            </a:r>
          </a:p>
          <a:p>
            <a:r>
              <a:rPr lang="en-US" altLang="zh-CN" dirty="0"/>
              <a:t>  10:   48 8d 3d 00 00 00 00    lea     0x0(%rip),%</a:t>
            </a:r>
            <a:r>
              <a:rPr lang="en-US" altLang="zh-CN" dirty="0" err="1"/>
              <a:t>rdi</a:t>
            </a:r>
            <a:r>
              <a:rPr lang="en-US" altLang="zh-CN" dirty="0"/>
              <a:t>        # 17 &lt;main+0x17&gt;</a:t>
            </a:r>
          </a:p>
          <a:p>
            <a:r>
              <a:rPr lang="en-US" altLang="zh-CN" dirty="0"/>
              <a:t>  17:   e8 00 00 00 00              </a:t>
            </a:r>
            <a:r>
              <a:rPr lang="en-US" altLang="zh-CN" dirty="0" err="1"/>
              <a:t>callq</a:t>
            </a:r>
            <a:r>
              <a:rPr lang="en-US" altLang="zh-CN" dirty="0"/>
              <a:t>  1c &lt;main+0x1c&gt;</a:t>
            </a:r>
          </a:p>
          <a:p>
            <a:r>
              <a:rPr lang="en-US" altLang="zh-CN" dirty="0"/>
              <a:t>  1c:   b8 00 00 00 00              mov    $0x0,%eax</a:t>
            </a:r>
          </a:p>
          <a:p>
            <a:r>
              <a:rPr lang="en-US" altLang="zh-CN" dirty="0"/>
              <a:t>  21:   5d                                  pop    %</a:t>
            </a:r>
            <a:r>
              <a:rPr lang="en-US" altLang="zh-CN" dirty="0" err="1"/>
              <a:t>rbp</a:t>
            </a:r>
            <a:endParaRPr lang="en-US" altLang="zh-CN" dirty="0"/>
          </a:p>
          <a:p>
            <a:r>
              <a:rPr lang="en-US" altLang="zh-CN" dirty="0"/>
              <a:t>  22:   c3                                  </a:t>
            </a:r>
            <a:r>
              <a:rPr lang="en-US" altLang="zh-CN" dirty="0" err="1"/>
              <a:t>retq</a:t>
            </a:r>
            <a:endParaRPr lang="zh-CN" altLang="en-US" dirty="0"/>
          </a:p>
        </p:txBody>
      </p:sp>
      <p:pic>
        <p:nvPicPr>
          <p:cNvPr id="2" name="图片 1">
            <a:extLst>
              <a:ext uri="{FF2B5EF4-FFF2-40B4-BE49-F238E27FC236}">
                <a16:creationId xmlns:a16="http://schemas.microsoft.com/office/drawing/2014/main" id="{E0E30A9F-60B7-A915-A2B0-A8ED1AD4F194}"/>
              </a:ext>
            </a:extLst>
          </p:cNvPr>
          <p:cNvPicPr>
            <a:picLocks noChangeAspect="1"/>
          </p:cNvPicPr>
          <p:nvPr/>
        </p:nvPicPr>
        <p:blipFill>
          <a:blip r:embed="rId3"/>
          <a:stretch>
            <a:fillRect/>
          </a:stretch>
        </p:blipFill>
        <p:spPr>
          <a:xfrm>
            <a:off x="576923" y="4735587"/>
            <a:ext cx="5314835" cy="1969939"/>
          </a:xfrm>
          <a:prstGeom prst="rect">
            <a:avLst/>
          </a:prstGeom>
        </p:spPr>
      </p:pic>
      <p:sp>
        <p:nvSpPr>
          <p:cNvPr id="3" name="文本框 2">
            <a:extLst>
              <a:ext uri="{FF2B5EF4-FFF2-40B4-BE49-F238E27FC236}">
                <a16:creationId xmlns:a16="http://schemas.microsoft.com/office/drawing/2014/main" id="{F7142B44-0D8C-7D5F-CC73-51249AB2AD69}"/>
              </a:ext>
            </a:extLst>
          </p:cNvPr>
          <p:cNvSpPr txBox="1"/>
          <p:nvPr/>
        </p:nvSpPr>
        <p:spPr>
          <a:xfrm>
            <a:off x="5980546" y="4808219"/>
            <a:ext cx="2921000" cy="1556003"/>
          </a:xfrm>
          <a:prstGeom prst="rect">
            <a:avLst/>
          </a:prstGeom>
          <a:noFill/>
        </p:spPr>
        <p:txBody>
          <a:bodyPr wrap="square">
            <a:spAutoFit/>
          </a:bodyPr>
          <a:lstStyle/>
          <a:p>
            <a:pPr marL="0" lvl="1">
              <a:lnSpc>
                <a:spcPct val="150000"/>
              </a:lnSpc>
            </a:pPr>
            <a:r>
              <a:rPr lang="zh-CN" altLang="en-US" sz="2200" b="1" dirty="0">
                <a:solidFill>
                  <a:srgbClr val="0000CC"/>
                </a:solidFill>
                <a:latin typeface="微软雅黑" panose="020B0503020204020204" pitchFamily="34" charset="-122"/>
                <a:ea typeface="微软雅黑" panose="020B0503020204020204" pitchFamily="34" charset="-122"/>
              </a:rPr>
              <a:t>执行程序的反汇编</a:t>
            </a:r>
            <a:endParaRPr lang="en-US" altLang="zh-CN" sz="2200" b="1" dirty="0">
              <a:solidFill>
                <a:srgbClr val="0000CC"/>
              </a:solidFill>
              <a:latin typeface="微软雅黑" panose="020B0503020204020204" pitchFamily="34" charset="-122"/>
              <a:ea typeface="微软雅黑" panose="020B0503020204020204" pitchFamily="34" charset="-122"/>
            </a:endParaRPr>
          </a:p>
          <a:p>
            <a:pPr marL="0" lvl="1">
              <a:lnSpc>
                <a:spcPct val="150000"/>
              </a:lnSpc>
            </a:pPr>
            <a:r>
              <a:rPr lang="zh-CN" altLang="en-US" sz="2200" b="1" dirty="0">
                <a:solidFill>
                  <a:srgbClr val="0000CC"/>
                </a:solidFill>
                <a:latin typeface="微软雅黑" panose="020B0503020204020204" pitchFamily="34" charset="-122"/>
                <a:ea typeface="微软雅黑" panose="020B0503020204020204" pitchFamily="34" charset="-122"/>
              </a:rPr>
              <a:t>与</a:t>
            </a:r>
            <a:r>
              <a:rPr lang="en-US" altLang="zh-CN" sz="2200" b="1" dirty="0">
                <a:solidFill>
                  <a:srgbClr val="0000CC"/>
                </a:solidFill>
                <a:latin typeface="微软雅黑" panose="020B0503020204020204" pitchFamily="34" charset="-122"/>
                <a:ea typeface="微软雅黑" panose="020B0503020204020204" pitchFamily="34" charset="-122"/>
              </a:rPr>
              <a:t>.o </a:t>
            </a:r>
            <a:r>
              <a:rPr lang="zh-CN" altLang="en-US" sz="2200" b="1" dirty="0">
                <a:solidFill>
                  <a:srgbClr val="0000CC"/>
                </a:solidFill>
                <a:latin typeface="微软雅黑" panose="020B0503020204020204" pitchFamily="34" charset="-122"/>
                <a:ea typeface="微软雅黑" panose="020B0503020204020204" pitchFamily="34" charset="-122"/>
              </a:rPr>
              <a:t>文件的反汇编结果，有何差异？</a:t>
            </a:r>
            <a:endParaRPr lang="en-US" altLang="zh-CN" sz="2200" b="1" dirty="0">
              <a:solidFill>
                <a:srgbClr val="0000C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584534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4B75949B-D56F-4031-87F6-B7425DCED7B8}"/>
              </a:ext>
            </a:extLst>
          </p:cNvPr>
          <p:cNvSpPr>
            <a:spLocks noGrp="1" noChangeArrowheads="1"/>
          </p:cNvSpPr>
          <p:nvPr>
            <p:ph type="title"/>
          </p:nvPr>
        </p:nvSpPr>
        <p:spPr/>
        <p:txBody>
          <a:bodyPr/>
          <a:lstStyle/>
          <a:p>
            <a:r>
              <a:rPr lang="zh-CN" altLang="en-US" dirty="0"/>
              <a:t>为什么学习 编译、链接？</a:t>
            </a:r>
          </a:p>
        </p:txBody>
      </p:sp>
      <p:sp>
        <p:nvSpPr>
          <p:cNvPr id="4099" name="Rectangle 3">
            <a:extLst>
              <a:ext uri="{FF2B5EF4-FFF2-40B4-BE49-F238E27FC236}">
                <a16:creationId xmlns:a16="http://schemas.microsoft.com/office/drawing/2014/main" id="{C2201C8B-F0B4-41FE-B296-141E386DFAC7}"/>
              </a:ext>
            </a:extLst>
          </p:cNvPr>
          <p:cNvSpPr>
            <a:spLocks noGrp="1" noChangeArrowheads="1"/>
          </p:cNvSpPr>
          <p:nvPr>
            <p:ph type="body" idx="1"/>
          </p:nvPr>
        </p:nvSpPr>
        <p:spPr>
          <a:xfrm>
            <a:off x="457200" y="990435"/>
            <a:ext cx="8229600" cy="4877130"/>
          </a:xfrm>
        </p:spPr>
        <p:txBody>
          <a:bodyPr/>
          <a:lstStyle/>
          <a:p>
            <a:pPr lvl="1">
              <a:lnSpc>
                <a:spcPct val="105000"/>
              </a:lnSpc>
            </a:pPr>
            <a:r>
              <a:rPr lang="zh-CN" altLang="en-US" sz="2200" dirty="0">
                <a:ea typeface="微软雅黑" panose="020B0503020204020204" pitchFamily="34" charset="-122"/>
              </a:rPr>
              <a:t>帮助构造大型程序</a:t>
            </a:r>
            <a:endParaRPr lang="en-US" altLang="zh-CN" sz="2200" dirty="0">
              <a:ea typeface="微软雅黑" panose="020B0503020204020204" pitchFamily="34" charset="-122"/>
            </a:endParaRPr>
          </a:p>
          <a:p>
            <a:pPr marL="457200" lvl="1" indent="0">
              <a:lnSpc>
                <a:spcPct val="105000"/>
              </a:lnSpc>
              <a:buNone/>
            </a:pPr>
            <a:r>
              <a:rPr lang="en-US" altLang="zh-CN" sz="2200" dirty="0">
                <a:ea typeface="微软雅黑" panose="020B0503020204020204" pitchFamily="34" charset="-122"/>
              </a:rPr>
              <a:t>    </a:t>
            </a:r>
            <a:r>
              <a:rPr lang="zh-CN" altLang="en-US" sz="2400" kern="1200" dirty="0">
                <a:solidFill>
                  <a:schemeClr val="tx1"/>
                </a:solidFill>
                <a:latin typeface="宋体" panose="02010600030101010101" pitchFamily="2" charset="-122"/>
                <a:ea typeface="宋体" panose="02010600030101010101" pitchFamily="2" charset="-122"/>
                <a:cs typeface="+mn-cs"/>
              </a:rPr>
              <a:t>未定义的符号、缺少模块、缺少库 </a:t>
            </a:r>
            <a:r>
              <a:rPr lang="en-US" altLang="zh-CN" sz="2400" kern="1200" dirty="0">
                <a:solidFill>
                  <a:schemeClr val="tx1"/>
                </a:solidFill>
                <a:latin typeface="宋体" panose="02010600030101010101" pitchFamily="2" charset="-122"/>
                <a:ea typeface="宋体" panose="02010600030101010101" pitchFamily="2" charset="-122"/>
                <a:cs typeface="+mn-cs"/>
              </a:rPr>
              <a:t>……</a:t>
            </a:r>
          </a:p>
          <a:p>
            <a:pPr lvl="1">
              <a:lnSpc>
                <a:spcPct val="105000"/>
              </a:lnSpc>
            </a:pPr>
            <a:r>
              <a:rPr lang="zh-CN" altLang="en-US" sz="2200" dirty="0">
                <a:ea typeface="微软雅黑" panose="020B0503020204020204" pitchFamily="34" charset="-122"/>
              </a:rPr>
              <a:t>避免危险的编程错误</a:t>
            </a:r>
            <a:endParaRPr lang="en-US" altLang="zh-CN" sz="2200" dirty="0">
              <a:ea typeface="微软雅黑" panose="020B0503020204020204" pitchFamily="34" charset="-122"/>
            </a:endParaRPr>
          </a:p>
          <a:p>
            <a:pPr marL="457200" lvl="1" indent="0">
              <a:lnSpc>
                <a:spcPct val="105000"/>
              </a:lnSpc>
              <a:buNone/>
            </a:pPr>
            <a:r>
              <a:rPr lang="en-US" altLang="zh-CN" sz="2200" dirty="0">
                <a:ea typeface="微软雅黑" panose="020B0503020204020204" pitchFamily="34" charset="-122"/>
              </a:rPr>
              <a:t>    </a:t>
            </a:r>
            <a:r>
              <a:rPr lang="zh-CN" altLang="en-US" sz="2400" kern="1200" dirty="0">
                <a:solidFill>
                  <a:schemeClr val="tx1"/>
                </a:solidFill>
                <a:latin typeface="宋体" panose="02010600030101010101" pitchFamily="2" charset="-122"/>
                <a:ea typeface="宋体" panose="02010600030101010101" pitchFamily="2" charset="-122"/>
                <a:cs typeface="+mn-cs"/>
              </a:rPr>
              <a:t>定义多个同名的全局变量 </a:t>
            </a:r>
            <a:r>
              <a:rPr lang="en-US" altLang="zh-CN" sz="2400" kern="1200" dirty="0">
                <a:solidFill>
                  <a:schemeClr val="tx1"/>
                </a:solidFill>
                <a:latin typeface="宋体" panose="02010600030101010101" pitchFamily="2" charset="-122"/>
                <a:ea typeface="宋体" panose="02010600030101010101" pitchFamily="2" charset="-122"/>
                <a:cs typeface="+mn-cs"/>
              </a:rPr>
              <a:t>……</a:t>
            </a:r>
          </a:p>
          <a:p>
            <a:pPr lvl="1">
              <a:lnSpc>
                <a:spcPct val="105000"/>
              </a:lnSpc>
            </a:pPr>
            <a:r>
              <a:rPr lang="zh-CN" altLang="en-US" sz="2200" dirty="0">
                <a:ea typeface="微软雅黑" panose="020B0503020204020204" pitchFamily="34" charset="-122"/>
              </a:rPr>
              <a:t>理解作用域规则是如何实现的</a:t>
            </a:r>
            <a:endParaRPr lang="en-US" altLang="zh-CN" sz="2200" dirty="0">
              <a:ea typeface="微软雅黑" panose="020B0503020204020204" pitchFamily="34" charset="-122"/>
            </a:endParaRPr>
          </a:p>
          <a:p>
            <a:pPr marL="457200" lvl="1" indent="0">
              <a:lnSpc>
                <a:spcPct val="105000"/>
              </a:lnSpc>
              <a:buNone/>
            </a:pPr>
            <a:r>
              <a:rPr lang="en-US" altLang="zh-CN" sz="2200" dirty="0">
                <a:ea typeface="微软雅黑" panose="020B0503020204020204" pitchFamily="34" charset="-122"/>
              </a:rPr>
              <a:t>    </a:t>
            </a:r>
            <a:r>
              <a:rPr lang="zh-CN" altLang="en-US" sz="2400" kern="1200" dirty="0">
                <a:solidFill>
                  <a:schemeClr val="tx1"/>
                </a:solidFill>
                <a:latin typeface="宋体" panose="02010600030101010101" pitchFamily="2" charset="-122"/>
                <a:ea typeface="宋体" panose="02010600030101010101" pitchFamily="2" charset="-122"/>
                <a:cs typeface="+mn-cs"/>
              </a:rPr>
              <a:t>语句级、函数级、类级、模块级、全局</a:t>
            </a:r>
            <a:endParaRPr lang="en-US" altLang="zh-CN" sz="2400" kern="1200" dirty="0">
              <a:solidFill>
                <a:schemeClr val="tx1"/>
              </a:solidFill>
              <a:latin typeface="宋体" panose="02010600030101010101" pitchFamily="2" charset="-122"/>
              <a:ea typeface="宋体" panose="02010600030101010101" pitchFamily="2" charset="-122"/>
              <a:cs typeface="+mn-cs"/>
            </a:endParaRPr>
          </a:p>
          <a:p>
            <a:pPr marL="457200" lvl="1" indent="0">
              <a:lnSpc>
                <a:spcPct val="105000"/>
              </a:lnSpc>
              <a:buNone/>
            </a:pPr>
            <a:r>
              <a:rPr lang="en-US" altLang="zh-CN" sz="2400" kern="1200" dirty="0">
                <a:solidFill>
                  <a:schemeClr val="tx1"/>
                </a:solidFill>
                <a:latin typeface="宋体" panose="02010600030101010101" pitchFamily="2" charset="-122"/>
                <a:ea typeface="宋体" panose="02010600030101010101" pitchFamily="2" charset="-122"/>
                <a:cs typeface="+mn-cs"/>
              </a:rPr>
              <a:t>  </a:t>
            </a:r>
            <a:r>
              <a:rPr lang="zh-CN" altLang="en-US" sz="2400" kern="1200" dirty="0">
                <a:solidFill>
                  <a:schemeClr val="tx1"/>
                </a:solidFill>
                <a:latin typeface="宋体" panose="02010600030101010101" pitchFamily="2" charset="-122"/>
                <a:ea typeface="宋体" panose="02010600030101010101" pitchFamily="2" charset="-122"/>
                <a:cs typeface="+mn-cs"/>
              </a:rPr>
              <a:t>静态（</a:t>
            </a:r>
            <a:r>
              <a:rPr lang="en-US" altLang="zh-CN" sz="2400" kern="1200" dirty="0">
                <a:solidFill>
                  <a:schemeClr val="tx1"/>
                </a:solidFill>
                <a:latin typeface="宋体" panose="02010600030101010101" pitchFamily="2" charset="-122"/>
                <a:ea typeface="宋体" panose="02010600030101010101" pitchFamily="2" charset="-122"/>
                <a:cs typeface="+mn-cs"/>
              </a:rPr>
              <a:t>static</a:t>
            </a:r>
            <a:r>
              <a:rPr lang="zh-CN" altLang="en-US" sz="2400" kern="1200" dirty="0">
                <a:solidFill>
                  <a:schemeClr val="tx1"/>
                </a:solidFill>
                <a:latin typeface="宋体" panose="02010600030101010101" pitchFamily="2" charset="-122"/>
                <a:ea typeface="宋体" panose="02010600030101010101" pitchFamily="2" charset="-122"/>
                <a:cs typeface="+mn-cs"/>
              </a:rPr>
              <a:t>）变量或函数</a:t>
            </a:r>
            <a:endParaRPr lang="en-US" altLang="zh-CN" sz="2400" kern="1200" dirty="0">
              <a:solidFill>
                <a:schemeClr val="tx1"/>
              </a:solidFill>
              <a:latin typeface="宋体" panose="02010600030101010101" pitchFamily="2" charset="-122"/>
              <a:ea typeface="宋体" panose="02010600030101010101" pitchFamily="2" charset="-122"/>
              <a:cs typeface="+mn-cs"/>
            </a:endParaRPr>
          </a:p>
          <a:p>
            <a:pPr lvl="1">
              <a:lnSpc>
                <a:spcPct val="105000"/>
              </a:lnSpc>
            </a:pPr>
            <a:r>
              <a:rPr lang="zh-CN" altLang="en-US" sz="2200" dirty="0">
                <a:ea typeface="微软雅黑" panose="020B0503020204020204" pitchFamily="34" charset="-122"/>
              </a:rPr>
              <a:t>其他重要的系统概念</a:t>
            </a:r>
            <a:endParaRPr lang="en-US" altLang="zh-CN" sz="2200" dirty="0">
              <a:ea typeface="微软雅黑" panose="020B0503020204020204" pitchFamily="34" charset="-122"/>
            </a:endParaRPr>
          </a:p>
          <a:p>
            <a:pPr marL="457200" lvl="1" indent="0">
              <a:lnSpc>
                <a:spcPct val="105000"/>
              </a:lnSpc>
              <a:buNone/>
            </a:pPr>
            <a:r>
              <a:rPr lang="en-US" altLang="zh-CN" sz="2200" dirty="0">
                <a:ea typeface="微软雅黑" panose="020B0503020204020204" pitchFamily="34" charset="-122"/>
              </a:rPr>
              <a:t>    </a:t>
            </a:r>
            <a:r>
              <a:rPr lang="zh-CN" altLang="en-US" sz="2400" kern="1200" dirty="0">
                <a:solidFill>
                  <a:schemeClr val="tx1"/>
                </a:solidFill>
                <a:latin typeface="宋体" panose="02010600030101010101" pitchFamily="2" charset="-122"/>
                <a:ea typeface="宋体" panose="02010600030101010101" pitchFamily="2" charset="-122"/>
                <a:cs typeface="+mn-cs"/>
              </a:rPr>
              <a:t>加载和运行程序、虚拟内存、分页、内存映射</a:t>
            </a:r>
            <a:endParaRPr lang="en-US" altLang="zh-CN" sz="2400" kern="1200" dirty="0">
              <a:solidFill>
                <a:schemeClr val="tx1"/>
              </a:solidFill>
              <a:latin typeface="宋体" panose="02010600030101010101" pitchFamily="2" charset="-122"/>
              <a:ea typeface="宋体" panose="02010600030101010101" pitchFamily="2" charset="-122"/>
              <a:cs typeface="+mn-cs"/>
            </a:endParaRPr>
          </a:p>
          <a:p>
            <a:pPr lvl="1">
              <a:lnSpc>
                <a:spcPct val="105000"/>
              </a:lnSpc>
            </a:pPr>
            <a:r>
              <a:rPr lang="zh-CN" altLang="en-US" sz="2200" dirty="0">
                <a:ea typeface="微软雅黑" panose="020B0503020204020204" pitchFamily="34" charset="-122"/>
              </a:rPr>
              <a:t>利用共享库</a:t>
            </a:r>
            <a:endParaRPr lang="en-US" altLang="zh-CN" sz="2200" dirty="0">
              <a:ea typeface="微软雅黑" panose="020B0503020204020204" pitchFamily="34" charset="-122"/>
            </a:endParaRPr>
          </a:p>
          <a:p>
            <a:pPr marL="457200" lvl="1" indent="0">
              <a:lnSpc>
                <a:spcPct val="105000"/>
              </a:lnSpc>
              <a:buNone/>
            </a:pPr>
            <a:r>
              <a:rPr lang="en-US" altLang="zh-CN" sz="2200" dirty="0">
                <a:ea typeface="微软雅黑" panose="020B0503020204020204" pitchFamily="34" charset="-122"/>
              </a:rPr>
              <a:t>    </a:t>
            </a:r>
            <a:r>
              <a:rPr lang="zh-CN" altLang="en-US" sz="2400" kern="1200" dirty="0">
                <a:solidFill>
                  <a:schemeClr val="tx1"/>
                </a:solidFill>
                <a:latin typeface="宋体" panose="02010600030101010101" pitchFamily="2" charset="-122"/>
                <a:ea typeface="宋体" panose="02010600030101010101" pitchFamily="2" charset="-122"/>
                <a:cs typeface="+mn-cs"/>
              </a:rPr>
              <a:t>动态链接库</a:t>
            </a:r>
          </a:p>
        </p:txBody>
      </p:sp>
    </p:spTree>
    <p:extLst>
      <p:ext uri="{BB962C8B-B14F-4D97-AF65-F5344CB8AC3E}">
        <p14:creationId xmlns:p14="http://schemas.microsoft.com/office/powerpoint/2010/main" val="39880495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BDE5FB43-B8AB-4DAA-A762-72E2B4172F8B}"/>
              </a:ext>
            </a:extLst>
          </p:cNvPr>
          <p:cNvSpPr>
            <a:spLocks noGrp="1" noChangeArrowheads="1"/>
          </p:cNvSpPr>
          <p:nvPr>
            <p:ph type="title" idx="4294967295"/>
          </p:nvPr>
        </p:nvSpPr>
        <p:spPr>
          <a:xfrm>
            <a:off x="1057275" y="98425"/>
            <a:ext cx="6529388" cy="538163"/>
          </a:xfrm>
        </p:spPr>
        <p:txBody>
          <a:bodyPr lIns="63500" tIns="25400" rIns="63500" bIns="25400" anchor="t">
            <a:spAutoFit/>
          </a:bodyPr>
          <a:lstStyle/>
          <a:p>
            <a:r>
              <a:rPr lang="zh-CN" altLang="en-US" sz="3600"/>
              <a:t>一个典型程序的转换处理过程</a:t>
            </a:r>
          </a:p>
        </p:txBody>
      </p:sp>
      <p:sp>
        <p:nvSpPr>
          <p:cNvPr id="43" name="文本框 42">
            <a:extLst>
              <a:ext uri="{FF2B5EF4-FFF2-40B4-BE49-F238E27FC236}">
                <a16:creationId xmlns:a16="http://schemas.microsoft.com/office/drawing/2014/main" id="{127664EE-4E5A-43D3-BD99-1B2A46498530}"/>
              </a:ext>
            </a:extLst>
          </p:cNvPr>
          <p:cNvSpPr txBox="1"/>
          <p:nvPr/>
        </p:nvSpPr>
        <p:spPr>
          <a:xfrm>
            <a:off x="535710" y="692624"/>
            <a:ext cx="6834908" cy="540341"/>
          </a:xfrm>
          <a:prstGeom prst="rect">
            <a:avLst/>
          </a:prstGeom>
          <a:noFill/>
        </p:spPr>
        <p:txBody>
          <a:bodyPr wrap="square">
            <a:spAutoFit/>
          </a:bodyPr>
          <a:lstStyle/>
          <a:p>
            <a:pPr marL="0" lvl="1">
              <a:lnSpc>
                <a:spcPct val="150000"/>
              </a:lnSpc>
            </a:pPr>
            <a:r>
              <a:rPr lang="en-US" altLang="zh-CN" sz="2200" b="1" dirty="0">
                <a:solidFill>
                  <a:srgbClr val="0000CC"/>
                </a:solidFill>
                <a:latin typeface="微软雅黑" panose="020B0503020204020204" pitchFamily="34" charset="-122"/>
                <a:ea typeface="微软雅黑" panose="020B0503020204020204" pitchFamily="34" charset="-122"/>
              </a:rPr>
              <a:t>#objdump –d  -M intel  </a:t>
            </a:r>
            <a:r>
              <a:rPr lang="en-US" altLang="zh-CN" sz="2200" b="1" dirty="0" err="1">
                <a:solidFill>
                  <a:srgbClr val="0000CC"/>
                </a:solidFill>
                <a:latin typeface="微软雅黑" panose="020B0503020204020204" pitchFamily="34" charset="-122"/>
                <a:ea typeface="微软雅黑" panose="020B0503020204020204" pitchFamily="34" charset="-122"/>
              </a:rPr>
              <a:t>test.o</a:t>
            </a:r>
            <a:r>
              <a:rPr lang="en-US" altLang="zh-CN" sz="2200" b="1" dirty="0">
                <a:solidFill>
                  <a:srgbClr val="0000CC"/>
                </a:solidFill>
                <a:latin typeface="微软雅黑" panose="020B0503020204020204" pitchFamily="34" charset="-122"/>
                <a:ea typeface="微软雅黑" panose="020B0503020204020204" pitchFamily="34" charset="-122"/>
              </a:rPr>
              <a:t>     </a:t>
            </a:r>
            <a:r>
              <a:rPr lang="zh-CN" altLang="en-US" sz="2200" b="1" dirty="0">
                <a:solidFill>
                  <a:srgbClr val="0000CC"/>
                </a:solidFill>
                <a:latin typeface="微软雅黑" panose="020B0503020204020204" pitchFamily="34" charset="-122"/>
                <a:ea typeface="微软雅黑" panose="020B0503020204020204" pitchFamily="34" charset="-122"/>
              </a:rPr>
              <a:t>反汇编</a:t>
            </a:r>
            <a:endParaRPr lang="en-US" altLang="zh-CN" sz="2200" b="1" dirty="0">
              <a:solidFill>
                <a:srgbClr val="0000CC"/>
              </a:solidFill>
              <a:latin typeface="微软雅黑" panose="020B0503020204020204" pitchFamily="34" charset="-122"/>
              <a:ea typeface="微软雅黑" panose="020B0503020204020204" pitchFamily="34" charset="-122"/>
            </a:endParaRPr>
          </a:p>
        </p:txBody>
      </p:sp>
      <p:sp>
        <p:nvSpPr>
          <p:cNvPr id="38" name="文本框 37">
            <a:extLst>
              <a:ext uri="{FF2B5EF4-FFF2-40B4-BE49-F238E27FC236}">
                <a16:creationId xmlns:a16="http://schemas.microsoft.com/office/drawing/2014/main" id="{64F69171-B2C1-4629-943D-322311D59E06}"/>
              </a:ext>
            </a:extLst>
          </p:cNvPr>
          <p:cNvSpPr txBox="1"/>
          <p:nvPr/>
        </p:nvSpPr>
        <p:spPr>
          <a:xfrm>
            <a:off x="694687" y="1246819"/>
            <a:ext cx="7545304" cy="3416320"/>
          </a:xfrm>
          <a:prstGeom prst="rect">
            <a:avLst/>
          </a:prstGeom>
          <a:noFill/>
        </p:spPr>
        <p:txBody>
          <a:bodyPr wrap="square">
            <a:spAutoFit/>
          </a:bodyPr>
          <a:lstStyle/>
          <a:p>
            <a:r>
              <a:rPr lang="en-US" altLang="zh-CN" dirty="0"/>
              <a:t>t</a:t>
            </a:r>
            <a:r>
              <a:rPr lang="zh-CN" altLang="en-US" dirty="0"/>
              <a:t>est.o:     file format elf64-x86-64</a:t>
            </a:r>
          </a:p>
          <a:p>
            <a:r>
              <a:rPr lang="zh-CN" altLang="en-US" dirty="0"/>
              <a:t>Disassembly of section .text:</a:t>
            </a:r>
          </a:p>
          <a:p>
            <a:r>
              <a:rPr lang="zh-CN" altLang="en-US" dirty="0"/>
              <a:t>0000000000000000 &lt;main&gt;:</a:t>
            </a:r>
          </a:p>
          <a:p>
            <a:r>
              <a:rPr lang="zh-CN" altLang="en-US" dirty="0"/>
              <a:t>   0:   55                                  push   rbp</a:t>
            </a:r>
          </a:p>
          <a:p>
            <a:r>
              <a:rPr lang="zh-CN" altLang="en-US" dirty="0"/>
              <a:t>   1:   48 89 e5                        mov    rbp,rsp</a:t>
            </a:r>
          </a:p>
          <a:p>
            <a:r>
              <a:rPr lang="zh-CN" altLang="en-US" dirty="0"/>
              <a:t>   4:   48 8d 3d 00 00 00 00    lea      rdi,[rip+0x0]        # b &lt;main+0xb&gt;</a:t>
            </a:r>
          </a:p>
          <a:p>
            <a:r>
              <a:rPr lang="zh-CN" altLang="en-US" dirty="0"/>
              <a:t>   b:   e8 00 00 00 00              call     10 &lt;main+0x10&gt;</a:t>
            </a:r>
          </a:p>
          <a:p>
            <a:r>
              <a:rPr lang="zh-CN" altLang="en-US" dirty="0"/>
              <a:t>  10:   48 8d 3d 00 00 00 00    lea     rdi,[rip+0x0]        # 17 &lt;main+0x17&gt;</a:t>
            </a:r>
          </a:p>
          <a:p>
            <a:r>
              <a:rPr lang="zh-CN" altLang="en-US" dirty="0"/>
              <a:t>  17:   e8 00 00 00 00              call    1c &lt;main+0x1c&gt;</a:t>
            </a:r>
          </a:p>
          <a:p>
            <a:r>
              <a:rPr lang="zh-CN" altLang="en-US" dirty="0"/>
              <a:t>  1c:   b8 00 00 00 00              mov    eax,0x0</a:t>
            </a:r>
          </a:p>
          <a:p>
            <a:r>
              <a:rPr lang="zh-CN" altLang="en-US" dirty="0"/>
              <a:t>  21:   5d                                  pop     rbp</a:t>
            </a:r>
          </a:p>
          <a:p>
            <a:r>
              <a:rPr lang="zh-CN" altLang="en-US" dirty="0"/>
              <a:t>  22:   c3                                  ret</a:t>
            </a:r>
          </a:p>
        </p:txBody>
      </p:sp>
      <p:pic>
        <p:nvPicPr>
          <p:cNvPr id="6" name="图片 5">
            <a:extLst>
              <a:ext uri="{FF2B5EF4-FFF2-40B4-BE49-F238E27FC236}">
                <a16:creationId xmlns:a16="http://schemas.microsoft.com/office/drawing/2014/main" id="{42E710BB-E4A3-9CD0-560B-7DCA6F07C3F0}"/>
              </a:ext>
            </a:extLst>
          </p:cNvPr>
          <p:cNvPicPr>
            <a:picLocks noChangeAspect="1"/>
          </p:cNvPicPr>
          <p:nvPr/>
        </p:nvPicPr>
        <p:blipFill>
          <a:blip r:embed="rId3"/>
          <a:stretch>
            <a:fillRect/>
          </a:stretch>
        </p:blipFill>
        <p:spPr>
          <a:xfrm>
            <a:off x="1203095" y="4706893"/>
            <a:ext cx="5500137" cy="2052682"/>
          </a:xfrm>
          <a:prstGeom prst="rect">
            <a:avLst/>
          </a:prstGeom>
        </p:spPr>
      </p:pic>
    </p:spTree>
    <p:extLst>
      <p:ext uri="{BB962C8B-B14F-4D97-AF65-F5344CB8AC3E}">
        <p14:creationId xmlns:p14="http://schemas.microsoft.com/office/powerpoint/2010/main" val="2006549283"/>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4B75949B-D56F-4031-87F6-B7425DCED7B8}"/>
              </a:ext>
            </a:extLst>
          </p:cNvPr>
          <p:cNvSpPr>
            <a:spLocks noGrp="1" noChangeArrowheads="1"/>
          </p:cNvSpPr>
          <p:nvPr>
            <p:ph type="title"/>
          </p:nvPr>
        </p:nvSpPr>
        <p:spPr/>
        <p:txBody>
          <a:bodyPr/>
          <a:lstStyle/>
          <a:p>
            <a:r>
              <a:rPr lang="zh-CN" altLang="en-US" dirty="0"/>
              <a:t>程序编译、汇编</a:t>
            </a:r>
          </a:p>
        </p:txBody>
      </p:sp>
      <p:sp>
        <p:nvSpPr>
          <p:cNvPr id="8" name="Text Box 16">
            <a:extLst>
              <a:ext uri="{FF2B5EF4-FFF2-40B4-BE49-F238E27FC236}">
                <a16:creationId xmlns:a16="http://schemas.microsoft.com/office/drawing/2014/main" id="{35433E8F-5FF3-40B5-821F-E560DA17BE7F}"/>
              </a:ext>
            </a:extLst>
          </p:cNvPr>
          <p:cNvSpPr txBox="1">
            <a:spLocks noChangeArrowheads="1"/>
          </p:cNvSpPr>
          <p:nvPr/>
        </p:nvSpPr>
        <p:spPr bwMode="auto">
          <a:xfrm>
            <a:off x="556491" y="780205"/>
            <a:ext cx="813030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buFontTx/>
              <a:buNone/>
            </a:pPr>
            <a:r>
              <a:rPr lang="en-US" altLang="zh-CN" dirty="0">
                <a:solidFill>
                  <a:srgbClr val="FF0000"/>
                </a:solidFill>
                <a:latin typeface="宋体" panose="02010600030101010101" pitchFamily="2" charset="-122"/>
              </a:rPr>
              <a:t>Q</a:t>
            </a:r>
            <a:r>
              <a:rPr lang="zh-CN" altLang="en-US" dirty="0">
                <a:solidFill>
                  <a:srgbClr val="FF0000"/>
                </a:solidFill>
                <a:latin typeface="宋体" panose="02010600030101010101" pitchFamily="2" charset="-122"/>
              </a:rPr>
              <a:t>：对一个文件汇编生成 </a:t>
            </a:r>
            <a:r>
              <a:rPr lang="en-US" altLang="zh-CN" dirty="0">
                <a:solidFill>
                  <a:srgbClr val="FF0000"/>
                </a:solidFill>
                <a:latin typeface="宋体" panose="02010600030101010101" pitchFamily="2" charset="-122"/>
              </a:rPr>
              <a:t>.o </a:t>
            </a:r>
            <a:r>
              <a:rPr lang="zh-CN" altLang="en-US" dirty="0">
                <a:solidFill>
                  <a:srgbClr val="FF0000"/>
                </a:solidFill>
                <a:latin typeface="宋体" panose="02010600030101010101" pitchFamily="2" charset="-122"/>
              </a:rPr>
              <a:t>文件，会含有什么信息？</a:t>
            </a:r>
            <a:endParaRPr lang="en-US" altLang="zh-CN" dirty="0">
              <a:solidFill>
                <a:srgbClr val="FF0000"/>
              </a:solidFill>
              <a:latin typeface="宋体" panose="02010600030101010101" pitchFamily="2" charset="-122"/>
            </a:endParaRPr>
          </a:p>
        </p:txBody>
      </p:sp>
      <p:graphicFrame>
        <p:nvGraphicFramePr>
          <p:cNvPr id="7" name="表格 8">
            <a:extLst>
              <a:ext uri="{FF2B5EF4-FFF2-40B4-BE49-F238E27FC236}">
                <a16:creationId xmlns:a16="http://schemas.microsoft.com/office/drawing/2014/main" id="{5B7E7D00-FDBB-BC85-9DEB-0D62EA9FE823}"/>
              </a:ext>
            </a:extLst>
          </p:cNvPr>
          <p:cNvGraphicFramePr>
            <a:graphicFrameLocks noGrp="1"/>
          </p:cNvGraphicFramePr>
          <p:nvPr>
            <p:extLst>
              <p:ext uri="{D42A27DB-BD31-4B8C-83A1-F6EECF244321}">
                <p14:modId xmlns:p14="http://schemas.microsoft.com/office/powerpoint/2010/main" val="3638636510"/>
              </p:ext>
            </p:extLst>
          </p:nvPr>
        </p:nvGraphicFramePr>
        <p:xfrm>
          <a:off x="1343887" y="2152069"/>
          <a:ext cx="2660073" cy="4236720"/>
        </p:xfrm>
        <a:graphic>
          <a:graphicData uri="http://schemas.openxmlformats.org/drawingml/2006/table">
            <a:tbl>
              <a:tblPr firstRow="1" bandRow="1">
                <a:tableStyleId>{5C22544A-7EE6-4342-B048-85BDC9FD1C3A}</a:tableStyleId>
              </a:tblPr>
              <a:tblGrid>
                <a:gridCol w="2660073">
                  <a:extLst>
                    <a:ext uri="{9D8B030D-6E8A-4147-A177-3AD203B41FA5}">
                      <a16:colId xmlns:a16="http://schemas.microsoft.com/office/drawing/2014/main" val="2150922279"/>
                    </a:ext>
                  </a:extLst>
                </a:gridCol>
              </a:tblGrid>
              <a:tr h="1122988">
                <a:tc>
                  <a:txBody>
                    <a:bodyPr/>
                    <a:lstStyle/>
                    <a:p>
                      <a:r>
                        <a:rPr lang="zh-CN" altLang="en-US" sz="2000" b="1" dirty="0">
                          <a:solidFill>
                            <a:srgbClr val="3333CC"/>
                          </a:solidFill>
                        </a:rPr>
                        <a:t>代码段</a:t>
                      </a:r>
                      <a:endParaRPr lang="en-US" altLang="zh-CN" sz="2000" b="1" dirty="0">
                        <a:solidFill>
                          <a:srgbClr val="3333CC"/>
                        </a:solidFill>
                      </a:endParaRPr>
                    </a:p>
                    <a:p>
                      <a:r>
                        <a:rPr lang="en-US" altLang="zh-CN" sz="2000" b="1" dirty="0">
                          <a:solidFill>
                            <a:srgbClr val="3333CC"/>
                          </a:solidFill>
                        </a:rPr>
                        <a:t>………</a:t>
                      </a:r>
                    </a:p>
                    <a:p>
                      <a:r>
                        <a:rPr lang="zh-CN" altLang="en-US" sz="2000" b="1" dirty="0">
                          <a:solidFill>
                            <a:srgbClr val="3333CC"/>
                          </a:solidFill>
                        </a:rPr>
                        <a:t>机器指令序列</a:t>
                      </a:r>
                      <a:endParaRPr lang="en-US" altLang="zh-CN" sz="2000" b="1" dirty="0">
                        <a:solidFill>
                          <a:srgbClr val="3333CC"/>
                        </a:solidFill>
                      </a:endParaRPr>
                    </a:p>
                    <a:p>
                      <a:r>
                        <a:rPr lang="en-US" altLang="zh-CN" sz="2000" b="1" dirty="0">
                          <a:solidFill>
                            <a:srgbClr val="3333CC"/>
                          </a:solidFill>
                        </a:rPr>
                        <a:t>………</a:t>
                      </a:r>
                      <a:endParaRPr lang="zh-CN" altLang="en-US" sz="2000" b="1" dirty="0">
                        <a:solidFill>
                          <a:srgbClr val="3333CC"/>
                        </a:solidFill>
                      </a:endParaRPr>
                    </a:p>
                  </a:txBody>
                  <a:tcPr/>
                </a:tc>
                <a:extLst>
                  <a:ext uri="{0D108BD9-81ED-4DB2-BD59-A6C34878D82A}">
                    <a16:rowId xmlns:a16="http://schemas.microsoft.com/office/drawing/2014/main" val="1029721493"/>
                  </a:ext>
                </a:extLst>
              </a:tr>
              <a:tr h="1122988">
                <a:tc>
                  <a:txBody>
                    <a:bodyPr/>
                    <a:lstStyle/>
                    <a:p>
                      <a:r>
                        <a:rPr lang="zh-CN" altLang="en-US" sz="2000" b="1" dirty="0">
                          <a:solidFill>
                            <a:srgbClr val="3333CC"/>
                          </a:solidFill>
                        </a:rPr>
                        <a:t>数据段</a:t>
                      </a:r>
                      <a:endParaRPr lang="en-US" altLang="zh-CN" sz="2000" b="1" dirty="0">
                        <a:solidFill>
                          <a:srgbClr val="3333CC"/>
                        </a:solidFill>
                      </a:endParaRPr>
                    </a:p>
                    <a:p>
                      <a:r>
                        <a:rPr lang="en-US" altLang="zh-CN" sz="2000" b="1" dirty="0">
                          <a:solidFill>
                            <a:srgbClr val="3333CC"/>
                          </a:solidFill>
                        </a:rPr>
                        <a:t>………</a:t>
                      </a:r>
                    </a:p>
                    <a:p>
                      <a:r>
                        <a:rPr lang="zh-CN" altLang="en-US" sz="2000" b="1" dirty="0">
                          <a:solidFill>
                            <a:srgbClr val="3333CC"/>
                          </a:solidFill>
                        </a:rPr>
                        <a:t>存放 全局变量、非静态局部变量 的 值</a:t>
                      </a:r>
                      <a:endParaRPr lang="en-US" altLang="zh-CN" sz="2000" b="1" dirty="0">
                        <a:solidFill>
                          <a:srgbClr val="3333CC"/>
                        </a:solidFill>
                      </a:endParaRPr>
                    </a:p>
                    <a:p>
                      <a:r>
                        <a:rPr lang="en-US" altLang="zh-CN" sz="2000" b="1" dirty="0">
                          <a:solidFill>
                            <a:srgbClr val="3333CC"/>
                          </a:solidFill>
                        </a:rPr>
                        <a:t>………..</a:t>
                      </a:r>
                      <a:endParaRPr lang="zh-CN" altLang="en-US" sz="2000" b="1" dirty="0">
                        <a:solidFill>
                          <a:srgbClr val="3333CC"/>
                        </a:solidFill>
                      </a:endParaRPr>
                    </a:p>
                  </a:txBody>
                  <a:tcPr/>
                </a:tc>
                <a:extLst>
                  <a:ext uri="{0D108BD9-81ED-4DB2-BD59-A6C34878D82A}">
                    <a16:rowId xmlns:a16="http://schemas.microsoft.com/office/drawing/2014/main" val="4183835418"/>
                  </a:ext>
                </a:extLst>
              </a:tr>
              <a:tr h="1122988">
                <a:tc>
                  <a:txBody>
                    <a:bodyPr/>
                    <a:lstStyle/>
                    <a:p>
                      <a:r>
                        <a:rPr lang="zh-CN" altLang="en-US" sz="2000" b="1" dirty="0">
                          <a:solidFill>
                            <a:srgbClr val="3333CC"/>
                          </a:solidFill>
                        </a:rPr>
                        <a:t>堆栈段</a:t>
                      </a:r>
                      <a:endParaRPr lang="en-US" altLang="zh-CN" sz="2000" b="1" dirty="0">
                        <a:solidFill>
                          <a:srgbClr val="3333CC"/>
                        </a:solidFill>
                      </a:endParaRPr>
                    </a:p>
                    <a:p>
                      <a:r>
                        <a:rPr lang="en-US" altLang="zh-CN" sz="2000" b="1" dirty="0">
                          <a:solidFill>
                            <a:srgbClr val="3333CC"/>
                          </a:solidFill>
                        </a:rPr>
                        <a:t>……….</a:t>
                      </a:r>
                    </a:p>
                    <a:p>
                      <a:r>
                        <a:rPr lang="en-US" altLang="zh-CN" sz="2000" b="1" dirty="0">
                          <a:solidFill>
                            <a:srgbClr val="3333CC"/>
                          </a:solidFill>
                        </a:rPr>
                        <a:t> ??  </a:t>
                      </a:r>
                      <a:r>
                        <a:rPr lang="zh-CN" altLang="en-US" sz="2000" b="1" dirty="0">
                          <a:solidFill>
                            <a:srgbClr val="3333CC"/>
                          </a:solidFill>
                        </a:rPr>
                        <a:t>可变的内容</a:t>
                      </a:r>
                      <a:endParaRPr lang="en-US" altLang="zh-CN" sz="2000" b="1" dirty="0">
                        <a:solidFill>
                          <a:srgbClr val="3333CC"/>
                        </a:solidFill>
                      </a:endParaRPr>
                    </a:p>
                    <a:p>
                      <a:r>
                        <a:rPr lang="en-US" altLang="zh-CN" sz="2000" b="1" dirty="0">
                          <a:solidFill>
                            <a:srgbClr val="3333CC"/>
                          </a:solidFill>
                        </a:rPr>
                        <a:t>……….</a:t>
                      </a:r>
                      <a:endParaRPr lang="zh-CN" altLang="en-US" sz="2000" b="1" dirty="0">
                        <a:solidFill>
                          <a:srgbClr val="3333CC"/>
                        </a:solidFill>
                      </a:endParaRPr>
                    </a:p>
                  </a:txBody>
                  <a:tcPr/>
                </a:tc>
                <a:extLst>
                  <a:ext uri="{0D108BD9-81ED-4DB2-BD59-A6C34878D82A}">
                    <a16:rowId xmlns:a16="http://schemas.microsoft.com/office/drawing/2014/main" val="3737020456"/>
                  </a:ext>
                </a:extLst>
              </a:tr>
            </a:tbl>
          </a:graphicData>
        </a:graphic>
      </p:graphicFrame>
      <p:sp>
        <p:nvSpPr>
          <p:cNvPr id="9" name="文本框 8">
            <a:extLst>
              <a:ext uri="{FF2B5EF4-FFF2-40B4-BE49-F238E27FC236}">
                <a16:creationId xmlns:a16="http://schemas.microsoft.com/office/drawing/2014/main" id="{5B2C17DA-312D-9CAD-CCA3-28F76822E209}"/>
              </a:ext>
            </a:extLst>
          </p:cNvPr>
          <p:cNvSpPr txBox="1"/>
          <p:nvPr/>
        </p:nvSpPr>
        <p:spPr>
          <a:xfrm>
            <a:off x="464127" y="2486887"/>
            <a:ext cx="935180" cy="369332"/>
          </a:xfrm>
          <a:prstGeom prst="rect">
            <a:avLst/>
          </a:prstGeom>
          <a:noFill/>
        </p:spPr>
        <p:txBody>
          <a:bodyPr wrap="square" rtlCol="0">
            <a:spAutoFit/>
          </a:bodyPr>
          <a:lstStyle/>
          <a:p>
            <a:r>
              <a:rPr lang="zh-CN" altLang="en-US" dirty="0"/>
              <a:t>地址</a:t>
            </a:r>
            <a:r>
              <a:rPr lang="en-US" altLang="zh-CN" dirty="0"/>
              <a:t>c1</a:t>
            </a:r>
            <a:endParaRPr lang="zh-CN" altLang="en-US" dirty="0"/>
          </a:p>
        </p:txBody>
      </p:sp>
      <p:sp>
        <p:nvSpPr>
          <p:cNvPr id="10" name="文本框 9">
            <a:extLst>
              <a:ext uri="{FF2B5EF4-FFF2-40B4-BE49-F238E27FC236}">
                <a16:creationId xmlns:a16="http://schemas.microsoft.com/office/drawing/2014/main" id="{A7D58086-7790-00C4-63E4-F5C4DEFE80F9}"/>
              </a:ext>
            </a:extLst>
          </p:cNvPr>
          <p:cNvSpPr txBox="1"/>
          <p:nvPr/>
        </p:nvSpPr>
        <p:spPr>
          <a:xfrm>
            <a:off x="464126" y="3165760"/>
            <a:ext cx="935181" cy="369332"/>
          </a:xfrm>
          <a:prstGeom prst="rect">
            <a:avLst/>
          </a:prstGeom>
          <a:noFill/>
        </p:spPr>
        <p:txBody>
          <a:bodyPr wrap="square" rtlCol="0">
            <a:spAutoFit/>
          </a:bodyPr>
          <a:lstStyle/>
          <a:p>
            <a:r>
              <a:rPr lang="zh-CN" altLang="en-US" dirty="0"/>
              <a:t>地址</a:t>
            </a:r>
            <a:r>
              <a:rPr lang="en-US" altLang="zh-CN" dirty="0" err="1"/>
              <a:t>cn</a:t>
            </a:r>
            <a:endParaRPr lang="zh-CN" altLang="en-US" dirty="0"/>
          </a:p>
        </p:txBody>
      </p:sp>
      <p:sp>
        <p:nvSpPr>
          <p:cNvPr id="11" name="文本框 10">
            <a:extLst>
              <a:ext uri="{FF2B5EF4-FFF2-40B4-BE49-F238E27FC236}">
                <a16:creationId xmlns:a16="http://schemas.microsoft.com/office/drawing/2014/main" id="{8B50D941-4E6D-D389-F4C8-18B59B3D34A2}"/>
              </a:ext>
            </a:extLst>
          </p:cNvPr>
          <p:cNvSpPr txBox="1"/>
          <p:nvPr/>
        </p:nvSpPr>
        <p:spPr>
          <a:xfrm>
            <a:off x="445075" y="3844633"/>
            <a:ext cx="917863" cy="369332"/>
          </a:xfrm>
          <a:prstGeom prst="rect">
            <a:avLst/>
          </a:prstGeom>
          <a:noFill/>
        </p:spPr>
        <p:txBody>
          <a:bodyPr wrap="square" rtlCol="0">
            <a:spAutoFit/>
          </a:bodyPr>
          <a:lstStyle/>
          <a:p>
            <a:r>
              <a:rPr lang="zh-CN" altLang="en-US" dirty="0"/>
              <a:t>地址</a:t>
            </a:r>
            <a:r>
              <a:rPr lang="en-US" altLang="zh-CN" dirty="0"/>
              <a:t>d1</a:t>
            </a:r>
            <a:endParaRPr lang="zh-CN" altLang="en-US" dirty="0"/>
          </a:p>
        </p:txBody>
      </p:sp>
      <p:sp>
        <p:nvSpPr>
          <p:cNvPr id="12" name="文本框 11">
            <a:extLst>
              <a:ext uri="{FF2B5EF4-FFF2-40B4-BE49-F238E27FC236}">
                <a16:creationId xmlns:a16="http://schemas.microsoft.com/office/drawing/2014/main" id="{9366A087-03D7-FBC1-D093-B34DD59EAE5C}"/>
              </a:ext>
            </a:extLst>
          </p:cNvPr>
          <p:cNvSpPr txBox="1"/>
          <p:nvPr/>
        </p:nvSpPr>
        <p:spPr>
          <a:xfrm>
            <a:off x="426024" y="4747379"/>
            <a:ext cx="973283" cy="369332"/>
          </a:xfrm>
          <a:prstGeom prst="rect">
            <a:avLst/>
          </a:prstGeom>
          <a:noFill/>
        </p:spPr>
        <p:txBody>
          <a:bodyPr wrap="square" rtlCol="0">
            <a:spAutoFit/>
          </a:bodyPr>
          <a:lstStyle/>
          <a:p>
            <a:r>
              <a:rPr lang="zh-CN" altLang="en-US" dirty="0"/>
              <a:t>地址</a:t>
            </a:r>
            <a:r>
              <a:rPr lang="en-US" altLang="zh-CN" dirty="0"/>
              <a:t>dm</a:t>
            </a:r>
            <a:endParaRPr lang="zh-CN" altLang="en-US" dirty="0"/>
          </a:p>
        </p:txBody>
      </p:sp>
      <p:sp>
        <p:nvSpPr>
          <p:cNvPr id="13" name="文本框 12">
            <a:extLst>
              <a:ext uri="{FF2B5EF4-FFF2-40B4-BE49-F238E27FC236}">
                <a16:creationId xmlns:a16="http://schemas.microsoft.com/office/drawing/2014/main" id="{E69EAA49-C12E-D944-46A1-39C57CC274D0}"/>
              </a:ext>
            </a:extLst>
          </p:cNvPr>
          <p:cNvSpPr txBox="1"/>
          <p:nvPr/>
        </p:nvSpPr>
        <p:spPr>
          <a:xfrm>
            <a:off x="407840" y="5168503"/>
            <a:ext cx="973283" cy="369332"/>
          </a:xfrm>
          <a:prstGeom prst="rect">
            <a:avLst/>
          </a:prstGeom>
          <a:noFill/>
        </p:spPr>
        <p:txBody>
          <a:bodyPr wrap="square" rtlCol="0">
            <a:spAutoFit/>
          </a:bodyPr>
          <a:lstStyle/>
          <a:p>
            <a:r>
              <a:rPr lang="zh-CN" altLang="en-US" dirty="0"/>
              <a:t>地址</a:t>
            </a:r>
            <a:r>
              <a:rPr lang="en-US" altLang="zh-CN" dirty="0"/>
              <a:t>s1</a:t>
            </a:r>
            <a:endParaRPr lang="zh-CN" altLang="en-US" dirty="0"/>
          </a:p>
        </p:txBody>
      </p:sp>
      <p:sp>
        <p:nvSpPr>
          <p:cNvPr id="14" name="文本框 13">
            <a:extLst>
              <a:ext uri="{FF2B5EF4-FFF2-40B4-BE49-F238E27FC236}">
                <a16:creationId xmlns:a16="http://schemas.microsoft.com/office/drawing/2014/main" id="{E8132EFD-46A6-BB11-7070-6828C5CDBEA9}"/>
              </a:ext>
            </a:extLst>
          </p:cNvPr>
          <p:cNvSpPr txBox="1"/>
          <p:nvPr/>
        </p:nvSpPr>
        <p:spPr>
          <a:xfrm>
            <a:off x="426023" y="6019457"/>
            <a:ext cx="973283" cy="369332"/>
          </a:xfrm>
          <a:prstGeom prst="rect">
            <a:avLst/>
          </a:prstGeom>
          <a:noFill/>
        </p:spPr>
        <p:txBody>
          <a:bodyPr wrap="square" rtlCol="0">
            <a:spAutoFit/>
          </a:bodyPr>
          <a:lstStyle/>
          <a:p>
            <a:r>
              <a:rPr lang="zh-CN" altLang="en-US" dirty="0"/>
              <a:t>地址</a:t>
            </a:r>
            <a:r>
              <a:rPr lang="en-US" altLang="zh-CN" dirty="0" err="1"/>
              <a:t>su</a:t>
            </a:r>
            <a:endParaRPr lang="zh-CN" altLang="en-US" dirty="0"/>
          </a:p>
        </p:txBody>
      </p:sp>
      <p:graphicFrame>
        <p:nvGraphicFramePr>
          <p:cNvPr id="15" name="表格 8">
            <a:extLst>
              <a:ext uri="{FF2B5EF4-FFF2-40B4-BE49-F238E27FC236}">
                <a16:creationId xmlns:a16="http://schemas.microsoft.com/office/drawing/2014/main" id="{52ABC516-5861-66B3-6C6F-08DF64120020}"/>
              </a:ext>
            </a:extLst>
          </p:cNvPr>
          <p:cNvGraphicFramePr>
            <a:graphicFrameLocks noGrp="1"/>
          </p:cNvGraphicFramePr>
          <p:nvPr>
            <p:extLst>
              <p:ext uri="{D42A27DB-BD31-4B8C-83A1-F6EECF244321}">
                <p14:modId xmlns:p14="http://schemas.microsoft.com/office/powerpoint/2010/main" val="2375759722"/>
              </p:ext>
            </p:extLst>
          </p:nvPr>
        </p:nvGraphicFramePr>
        <p:xfrm>
          <a:off x="5271651" y="2241076"/>
          <a:ext cx="2660073" cy="4049068"/>
        </p:xfrm>
        <a:graphic>
          <a:graphicData uri="http://schemas.openxmlformats.org/drawingml/2006/table">
            <a:tbl>
              <a:tblPr firstRow="1" bandRow="1">
                <a:tableStyleId>{5C22544A-7EE6-4342-B048-85BDC9FD1C3A}</a:tableStyleId>
              </a:tblPr>
              <a:tblGrid>
                <a:gridCol w="2660073">
                  <a:extLst>
                    <a:ext uri="{9D8B030D-6E8A-4147-A177-3AD203B41FA5}">
                      <a16:colId xmlns:a16="http://schemas.microsoft.com/office/drawing/2014/main" val="2150922279"/>
                    </a:ext>
                  </a:extLst>
                </a:gridCol>
              </a:tblGrid>
              <a:tr h="1215016">
                <a:tc>
                  <a:txBody>
                    <a:bodyPr/>
                    <a:lstStyle/>
                    <a:p>
                      <a:r>
                        <a:rPr lang="zh-CN" altLang="en-US" sz="2000" b="1" dirty="0">
                          <a:solidFill>
                            <a:srgbClr val="3333CC"/>
                          </a:solidFill>
                        </a:rPr>
                        <a:t>代码段</a:t>
                      </a:r>
                      <a:endParaRPr lang="en-US" altLang="zh-CN" sz="2000" b="1" dirty="0">
                        <a:solidFill>
                          <a:srgbClr val="3333CC"/>
                        </a:solidFill>
                      </a:endParaRPr>
                    </a:p>
                    <a:p>
                      <a:r>
                        <a:rPr lang="en-US" altLang="zh-CN" sz="2000" b="1" dirty="0">
                          <a:solidFill>
                            <a:srgbClr val="3333CC"/>
                          </a:solidFill>
                        </a:rPr>
                        <a:t>………</a:t>
                      </a:r>
                    </a:p>
                    <a:p>
                      <a:r>
                        <a:rPr lang="zh-CN" altLang="en-US" sz="2000" b="1" dirty="0">
                          <a:solidFill>
                            <a:srgbClr val="3333CC"/>
                          </a:solidFill>
                        </a:rPr>
                        <a:t>机器指令序列</a:t>
                      </a:r>
                      <a:endParaRPr lang="en-US" altLang="zh-CN" sz="2000" b="1" dirty="0">
                        <a:solidFill>
                          <a:srgbClr val="3333CC"/>
                        </a:solidFill>
                      </a:endParaRPr>
                    </a:p>
                    <a:p>
                      <a:r>
                        <a:rPr lang="en-US" altLang="zh-CN" sz="2000" b="1" dirty="0">
                          <a:solidFill>
                            <a:srgbClr val="3333CC"/>
                          </a:solidFill>
                        </a:rPr>
                        <a:t>………</a:t>
                      </a:r>
                      <a:endParaRPr lang="zh-CN" altLang="en-US" sz="2000" b="1" dirty="0">
                        <a:solidFill>
                          <a:srgbClr val="3333CC"/>
                        </a:solidFill>
                      </a:endParaRPr>
                    </a:p>
                  </a:txBody>
                  <a:tcPr/>
                </a:tc>
                <a:extLst>
                  <a:ext uri="{0D108BD9-81ED-4DB2-BD59-A6C34878D82A}">
                    <a16:rowId xmlns:a16="http://schemas.microsoft.com/office/drawing/2014/main" val="1029721493"/>
                  </a:ext>
                </a:extLst>
              </a:tr>
              <a:tr h="1122988">
                <a:tc>
                  <a:txBody>
                    <a:bodyPr/>
                    <a:lstStyle/>
                    <a:p>
                      <a:r>
                        <a:rPr lang="zh-CN" altLang="en-US" sz="2000" b="1" dirty="0">
                          <a:solidFill>
                            <a:srgbClr val="3333CC"/>
                          </a:solidFill>
                        </a:rPr>
                        <a:t>数据段</a:t>
                      </a:r>
                      <a:endParaRPr lang="en-US" altLang="zh-CN" sz="2000" b="1" dirty="0">
                        <a:solidFill>
                          <a:srgbClr val="3333CC"/>
                        </a:solidFill>
                      </a:endParaRPr>
                    </a:p>
                    <a:p>
                      <a:r>
                        <a:rPr lang="en-US" altLang="zh-CN" sz="2000" b="1" dirty="0">
                          <a:solidFill>
                            <a:srgbClr val="3333CC"/>
                          </a:solidFill>
                        </a:rPr>
                        <a:t>………</a:t>
                      </a:r>
                    </a:p>
                    <a:p>
                      <a:r>
                        <a:rPr lang="zh-CN" altLang="en-US" sz="2000" b="1" dirty="0">
                          <a:solidFill>
                            <a:srgbClr val="3333CC"/>
                          </a:solidFill>
                        </a:rPr>
                        <a:t>存放 全局变量、非静态局部变量 的 值</a:t>
                      </a:r>
                      <a:endParaRPr lang="en-US" altLang="zh-CN" sz="2000" b="1" dirty="0">
                        <a:solidFill>
                          <a:srgbClr val="3333CC"/>
                        </a:solidFill>
                      </a:endParaRPr>
                    </a:p>
                    <a:p>
                      <a:r>
                        <a:rPr lang="en-US" altLang="zh-CN" sz="2000" b="1" dirty="0">
                          <a:solidFill>
                            <a:srgbClr val="3333CC"/>
                          </a:solidFill>
                        </a:rPr>
                        <a:t>………..</a:t>
                      </a:r>
                      <a:endParaRPr lang="zh-CN" altLang="en-US" sz="2000" b="1" dirty="0">
                        <a:solidFill>
                          <a:srgbClr val="3333CC"/>
                        </a:solidFill>
                      </a:endParaRPr>
                    </a:p>
                  </a:txBody>
                  <a:tcPr/>
                </a:tc>
                <a:extLst>
                  <a:ext uri="{0D108BD9-81ED-4DB2-BD59-A6C34878D82A}">
                    <a16:rowId xmlns:a16="http://schemas.microsoft.com/office/drawing/2014/main" val="4183835418"/>
                  </a:ext>
                </a:extLst>
              </a:tr>
              <a:tr h="1122988">
                <a:tc>
                  <a:txBody>
                    <a:bodyPr/>
                    <a:lstStyle/>
                    <a:p>
                      <a:endParaRPr lang="zh-CN" altLang="en-US" sz="2000" b="1" dirty="0">
                        <a:solidFill>
                          <a:srgbClr val="3333CC"/>
                        </a:solidFill>
                      </a:endParaRPr>
                    </a:p>
                  </a:txBody>
                  <a:tcPr/>
                </a:tc>
                <a:extLst>
                  <a:ext uri="{0D108BD9-81ED-4DB2-BD59-A6C34878D82A}">
                    <a16:rowId xmlns:a16="http://schemas.microsoft.com/office/drawing/2014/main" val="3737020456"/>
                  </a:ext>
                </a:extLst>
              </a:tr>
            </a:tbl>
          </a:graphicData>
        </a:graphic>
      </p:graphicFrame>
      <p:sp>
        <p:nvSpPr>
          <p:cNvPr id="16" name="文本框 15">
            <a:extLst>
              <a:ext uri="{FF2B5EF4-FFF2-40B4-BE49-F238E27FC236}">
                <a16:creationId xmlns:a16="http://schemas.microsoft.com/office/drawing/2014/main" id="{71071202-2489-4700-769B-E41876A21567}"/>
              </a:ext>
            </a:extLst>
          </p:cNvPr>
          <p:cNvSpPr txBox="1"/>
          <p:nvPr/>
        </p:nvSpPr>
        <p:spPr>
          <a:xfrm>
            <a:off x="1849580" y="1690404"/>
            <a:ext cx="1415772" cy="461665"/>
          </a:xfrm>
          <a:prstGeom prst="rect">
            <a:avLst/>
          </a:prstGeom>
          <a:noFill/>
        </p:spPr>
        <p:txBody>
          <a:bodyPr wrap="none" rtlCol="0">
            <a:spAutoFit/>
          </a:bodyPr>
          <a:lstStyle/>
          <a:p>
            <a:r>
              <a:rPr lang="zh-CN" altLang="en-US" sz="2400" b="1" dirty="0"/>
              <a:t>内存映像</a:t>
            </a:r>
          </a:p>
        </p:txBody>
      </p:sp>
      <p:sp>
        <p:nvSpPr>
          <p:cNvPr id="17" name="文本框 16">
            <a:extLst>
              <a:ext uri="{FF2B5EF4-FFF2-40B4-BE49-F238E27FC236}">
                <a16:creationId xmlns:a16="http://schemas.microsoft.com/office/drawing/2014/main" id="{5C92080C-F64E-846D-F516-C275E13A790D}"/>
              </a:ext>
            </a:extLst>
          </p:cNvPr>
          <p:cNvSpPr txBox="1"/>
          <p:nvPr/>
        </p:nvSpPr>
        <p:spPr>
          <a:xfrm>
            <a:off x="5541815" y="1683265"/>
            <a:ext cx="1422184" cy="461665"/>
          </a:xfrm>
          <a:prstGeom prst="rect">
            <a:avLst/>
          </a:prstGeom>
          <a:noFill/>
        </p:spPr>
        <p:txBody>
          <a:bodyPr wrap="none" rtlCol="0">
            <a:spAutoFit/>
          </a:bodyPr>
          <a:lstStyle/>
          <a:p>
            <a:r>
              <a:rPr lang="zh-CN" altLang="en-US" sz="2400" b="1" dirty="0"/>
              <a:t>执行文件</a:t>
            </a:r>
          </a:p>
        </p:txBody>
      </p:sp>
    </p:spTree>
    <p:extLst>
      <p:ext uri="{BB962C8B-B14F-4D97-AF65-F5344CB8AC3E}">
        <p14:creationId xmlns:p14="http://schemas.microsoft.com/office/powerpoint/2010/main" val="850356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P spid="16" grpId="0"/>
      <p:bldP spid="1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4B75949B-D56F-4031-87F6-B7425DCED7B8}"/>
              </a:ext>
            </a:extLst>
          </p:cNvPr>
          <p:cNvSpPr>
            <a:spLocks noGrp="1" noChangeArrowheads="1"/>
          </p:cNvSpPr>
          <p:nvPr>
            <p:ph type="title"/>
          </p:nvPr>
        </p:nvSpPr>
        <p:spPr/>
        <p:txBody>
          <a:bodyPr/>
          <a:lstStyle/>
          <a:p>
            <a:r>
              <a:rPr lang="zh-CN" altLang="en-US" dirty="0"/>
              <a:t>程序编译、汇编</a:t>
            </a:r>
          </a:p>
        </p:txBody>
      </p:sp>
      <p:sp>
        <p:nvSpPr>
          <p:cNvPr id="8" name="Text Box 16">
            <a:extLst>
              <a:ext uri="{FF2B5EF4-FFF2-40B4-BE49-F238E27FC236}">
                <a16:creationId xmlns:a16="http://schemas.microsoft.com/office/drawing/2014/main" id="{35433E8F-5FF3-40B5-821F-E560DA17BE7F}"/>
              </a:ext>
            </a:extLst>
          </p:cNvPr>
          <p:cNvSpPr txBox="1">
            <a:spLocks noChangeArrowheads="1"/>
          </p:cNvSpPr>
          <p:nvPr/>
        </p:nvSpPr>
        <p:spPr bwMode="auto">
          <a:xfrm>
            <a:off x="556492" y="780205"/>
            <a:ext cx="76661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buFontTx/>
              <a:buNone/>
            </a:pPr>
            <a:r>
              <a:rPr lang="en-US" altLang="zh-CN" dirty="0">
                <a:solidFill>
                  <a:srgbClr val="FF0000"/>
                </a:solidFill>
                <a:latin typeface="宋体" panose="02010600030101010101" pitchFamily="2" charset="-122"/>
              </a:rPr>
              <a:t>Q</a:t>
            </a:r>
            <a:r>
              <a:rPr lang="zh-CN" altLang="en-US" dirty="0">
                <a:solidFill>
                  <a:srgbClr val="FF0000"/>
                </a:solidFill>
                <a:latin typeface="宋体" panose="02010600030101010101" pitchFamily="2" charset="-122"/>
              </a:rPr>
              <a:t>：代码段中，哪些信息可以确定，哪些又不能确定？</a:t>
            </a:r>
            <a:r>
              <a:rPr lang="en-US" altLang="zh-CN" dirty="0">
                <a:solidFill>
                  <a:srgbClr val="FF0000"/>
                </a:solidFill>
                <a:latin typeface="宋体" panose="02010600030101010101" pitchFamily="2" charset="-122"/>
              </a:rPr>
              <a:t> </a:t>
            </a:r>
          </a:p>
        </p:txBody>
      </p:sp>
      <p:sp>
        <p:nvSpPr>
          <p:cNvPr id="4" name="Text Box 16">
            <a:extLst>
              <a:ext uri="{FF2B5EF4-FFF2-40B4-BE49-F238E27FC236}">
                <a16:creationId xmlns:a16="http://schemas.microsoft.com/office/drawing/2014/main" id="{4949F004-163F-0C6B-5AC3-CB7A0CD24FE4}"/>
              </a:ext>
            </a:extLst>
          </p:cNvPr>
          <p:cNvSpPr txBox="1">
            <a:spLocks noChangeArrowheads="1"/>
          </p:cNvSpPr>
          <p:nvPr/>
        </p:nvSpPr>
        <p:spPr bwMode="auto">
          <a:xfrm>
            <a:off x="673099" y="1899453"/>
            <a:ext cx="7797800" cy="1322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lvl="1" indent="0">
              <a:lnSpc>
                <a:spcPct val="125000"/>
              </a:lnSpc>
              <a:spcBef>
                <a:spcPts val="0"/>
              </a:spcBef>
              <a:buNone/>
            </a:pPr>
            <a:r>
              <a:rPr lang="zh-CN" altLang="en-US" sz="2200" dirty="0">
                <a:latin typeface="+mn-lt"/>
                <a:ea typeface="微软雅黑" panose="020B0503020204020204" pitchFamily="34" charset="-122"/>
              </a:rPr>
              <a:t>参数名  </a:t>
            </a:r>
            <a:r>
              <a:rPr lang="en-US" altLang="zh-CN" sz="2200" dirty="0">
                <a:latin typeface="+mn-lt"/>
                <a:ea typeface="微软雅黑" panose="020B0503020204020204" pitchFamily="34" charset="-122"/>
              </a:rPr>
              <a:t>→ </a:t>
            </a:r>
            <a:r>
              <a:rPr lang="zh-CN" altLang="en-US" sz="2200" dirty="0">
                <a:latin typeface="+mn-lt"/>
                <a:ea typeface="微软雅黑" panose="020B0503020204020204" pitchFamily="34" charset="-122"/>
              </a:rPr>
              <a:t>地址   </a:t>
            </a:r>
            <a:r>
              <a:rPr lang="en-US" altLang="zh-CN" sz="2200" dirty="0">
                <a:latin typeface="+mn-lt"/>
                <a:ea typeface="微软雅黑" panose="020B0503020204020204" pitchFamily="34" charset="-122"/>
              </a:rPr>
              <a:t>n (%</a:t>
            </a:r>
            <a:r>
              <a:rPr lang="en-US" altLang="zh-CN" sz="2200" dirty="0" err="1">
                <a:latin typeface="+mn-lt"/>
                <a:ea typeface="微软雅黑" panose="020B0503020204020204" pitchFamily="34" charset="-122"/>
              </a:rPr>
              <a:t>rbp</a:t>
            </a:r>
            <a:r>
              <a:rPr lang="en-US" altLang="zh-CN" sz="2200" dirty="0">
                <a:latin typeface="+mn-lt"/>
                <a:ea typeface="微软雅黑" panose="020B0503020204020204" pitchFamily="34" charset="-122"/>
              </a:rPr>
              <a:t>) </a:t>
            </a:r>
            <a:r>
              <a:rPr lang="zh-CN" altLang="en-US" sz="2200" dirty="0">
                <a:latin typeface="+mn-lt"/>
                <a:ea typeface="微软雅黑" panose="020B0503020204020204" pitchFamily="34" charset="-122"/>
              </a:rPr>
              <a:t>、</a:t>
            </a:r>
            <a:r>
              <a:rPr lang="en-US" altLang="zh-CN" sz="2200" dirty="0">
                <a:latin typeface="+mn-lt"/>
                <a:ea typeface="微软雅黑" panose="020B0503020204020204" pitchFamily="34" charset="-122"/>
              </a:rPr>
              <a:t>n(%</a:t>
            </a:r>
            <a:r>
              <a:rPr lang="en-US" altLang="zh-CN" sz="2200" dirty="0" err="1">
                <a:latin typeface="+mn-lt"/>
                <a:ea typeface="微软雅黑" panose="020B0503020204020204" pitchFamily="34" charset="-122"/>
              </a:rPr>
              <a:t>rsp</a:t>
            </a:r>
            <a:r>
              <a:rPr lang="en-US" altLang="zh-CN" sz="2200" dirty="0">
                <a:latin typeface="+mn-lt"/>
                <a:ea typeface="微软雅黑" panose="020B0503020204020204" pitchFamily="34" charset="-122"/>
              </a:rPr>
              <a:t>)</a:t>
            </a:r>
            <a:r>
              <a:rPr lang="zh-CN" altLang="en-US" sz="2200" dirty="0">
                <a:latin typeface="+mn-lt"/>
                <a:ea typeface="微软雅黑" panose="020B0503020204020204" pitchFamily="34" charset="-122"/>
              </a:rPr>
              <a:t>、</a:t>
            </a:r>
            <a:r>
              <a:rPr lang="en-US" altLang="zh-CN" sz="2200" dirty="0">
                <a:latin typeface="+mn-lt"/>
                <a:ea typeface="微软雅黑" panose="020B0503020204020204" pitchFamily="34" charset="-122"/>
              </a:rPr>
              <a:t>Register</a:t>
            </a:r>
          </a:p>
          <a:p>
            <a:pPr marL="0" lvl="1" indent="0">
              <a:lnSpc>
                <a:spcPct val="125000"/>
              </a:lnSpc>
              <a:spcBef>
                <a:spcPts val="0"/>
              </a:spcBef>
              <a:buNone/>
            </a:pPr>
            <a:r>
              <a:rPr lang="zh-CN" altLang="en-US" sz="2200" dirty="0">
                <a:latin typeface="+mn-lt"/>
                <a:ea typeface="微软雅黑" panose="020B0503020204020204" pitchFamily="34" charset="-122"/>
              </a:rPr>
              <a:t>局部变量名（非静态的）</a:t>
            </a:r>
            <a:r>
              <a:rPr lang="en-US" altLang="zh-CN" sz="2200" dirty="0">
                <a:latin typeface="+mn-lt"/>
                <a:ea typeface="微软雅黑" panose="020B0503020204020204" pitchFamily="34" charset="-122"/>
              </a:rPr>
              <a:t>→ </a:t>
            </a:r>
            <a:r>
              <a:rPr lang="zh-CN" altLang="en-US" sz="2200" dirty="0">
                <a:latin typeface="+mn-lt"/>
                <a:ea typeface="微软雅黑" panose="020B0503020204020204" pitchFamily="34" charset="-122"/>
              </a:rPr>
              <a:t>地址   </a:t>
            </a:r>
            <a:r>
              <a:rPr lang="en-US" altLang="zh-CN" sz="2200" dirty="0">
                <a:latin typeface="+mn-lt"/>
                <a:ea typeface="微软雅黑" panose="020B0503020204020204" pitchFamily="34" charset="-122"/>
              </a:rPr>
              <a:t>n (%</a:t>
            </a:r>
            <a:r>
              <a:rPr lang="en-US" altLang="zh-CN" sz="2200" dirty="0" err="1">
                <a:latin typeface="+mn-lt"/>
                <a:ea typeface="微软雅黑" panose="020B0503020204020204" pitchFamily="34" charset="-122"/>
              </a:rPr>
              <a:t>rbp</a:t>
            </a:r>
            <a:r>
              <a:rPr lang="en-US" altLang="zh-CN" sz="2200" dirty="0">
                <a:latin typeface="+mn-lt"/>
                <a:ea typeface="微软雅黑" panose="020B0503020204020204" pitchFamily="34" charset="-122"/>
              </a:rPr>
              <a:t>) </a:t>
            </a:r>
            <a:r>
              <a:rPr lang="zh-CN" altLang="en-US" sz="2200" dirty="0">
                <a:latin typeface="+mn-lt"/>
                <a:ea typeface="微软雅黑" panose="020B0503020204020204" pitchFamily="34" charset="-122"/>
              </a:rPr>
              <a:t>、</a:t>
            </a:r>
            <a:r>
              <a:rPr lang="en-US" altLang="zh-CN" sz="2200" dirty="0">
                <a:latin typeface="+mn-lt"/>
                <a:ea typeface="微软雅黑" panose="020B0503020204020204" pitchFamily="34" charset="-122"/>
              </a:rPr>
              <a:t>n(%</a:t>
            </a:r>
            <a:r>
              <a:rPr lang="en-US" altLang="zh-CN" sz="2200" dirty="0" err="1">
                <a:latin typeface="+mn-lt"/>
                <a:ea typeface="微软雅黑" panose="020B0503020204020204" pitchFamily="34" charset="-122"/>
              </a:rPr>
              <a:t>rsp</a:t>
            </a:r>
            <a:r>
              <a:rPr lang="en-US" altLang="zh-CN" sz="2200" dirty="0">
                <a:latin typeface="+mn-lt"/>
                <a:ea typeface="微软雅黑" panose="020B0503020204020204" pitchFamily="34" charset="-122"/>
              </a:rPr>
              <a:t>)</a:t>
            </a:r>
            <a:r>
              <a:rPr lang="zh-CN" altLang="en-US" sz="2200" dirty="0">
                <a:latin typeface="+mn-lt"/>
                <a:ea typeface="微软雅黑" panose="020B0503020204020204" pitchFamily="34" charset="-122"/>
              </a:rPr>
              <a:t>、</a:t>
            </a:r>
            <a:r>
              <a:rPr lang="en-US" altLang="zh-CN" sz="2200" dirty="0">
                <a:latin typeface="+mn-lt"/>
                <a:ea typeface="微软雅黑" panose="020B0503020204020204" pitchFamily="34" charset="-122"/>
              </a:rPr>
              <a:t>R</a:t>
            </a:r>
          </a:p>
          <a:p>
            <a:pPr marL="0" lvl="1" indent="0">
              <a:lnSpc>
                <a:spcPct val="125000"/>
              </a:lnSpc>
              <a:spcBef>
                <a:spcPts val="0"/>
              </a:spcBef>
              <a:buNone/>
            </a:pPr>
            <a:r>
              <a:rPr lang="zh-CN" altLang="en-US" sz="2200" dirty="0">
                <a:latin typeface="+mn-lt"/>
                <a:ea typeface="微软雅黑" panose="020B0503020204020204" pitchFamily="34" charset="-122"/>
              </a:rPr>
              <a:t>标号  </a:t>
            </a:r>
            <a:r>
              <a:rPr lang="en-US" altLang="zh-CN" sz="2200" dirty="0">
                <a:latin typeface="+mn-lt"/>
                <a:ea typeface="微软雅黑" panose="020B0503020204020204" pitchFamily="34" charset="-122"/>
              </a:rPr>
              <a:t>→  </a:t>
            </a:r>
            <a:r>
              <a:rPr lang="zh-CN" altLang="en-US" sz="2200" dirty="0">
                <a:latin typeface="+mn-lt"/>
                <a:ea typeface="微软雅黑" panose="020B0503020204020204" pitchFamily="34" charset="-122"/>
              </a:rPr>
              <a:t>位移量 ， 与当前指令之间的字节距离 </a:t>
            </a:r>
            <a:endParaRPr lang="en-US" altLang="zh-CN" sz="2200" dirty="0">
              <a:latin typeface="+mn-lt"/>
              <a:ea typeface="微软雅黑" panose="020B0503020204020204" pitchFamily="34" charset="-122"/>
            </a:endParaRPr>
          </a:p>
        </p:txBody>
      </p:sp>
      <p:sp>
        <p:nvSpPr>
          <p:cNvPr id="2" name="Text Box 16">
            <a:extLst>
              <a:ext uri="{FF2B5EF4-FFF2-40B4-BE49-F238E27FC236}">
                <a16:creationId xmlns:a16="http://schemas.microsoft.com/office/drawing/2014/main" id="{14F6F104-6CD1-0793-3EC8-4C69DF70BF77}"/>
              </a:ext>
            </a:extLst>
          </p:cNvPr>
          <p:cNvSpPr txBox="1">
            <a:spLocks noChangeArrowheads="1"/>
          </p:cNvSpPr>
          <p:nvPr/>
        </p:nvSpPr>
        <p:spPr bwMode="auto">
          <a:xfrm>
            <a:off x="673100" y="3436509"/>
            <a:ext cx="7930574" cy="952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lvl="1" indent="0">
              <a:lnSpc>
                <a:spcPct val="125000"/>
              </a:lnSpc>
              <a:spcBef>
                <a:spcPts val="0"/>
              </a:spcBef>
              <a:buNone/>
            </a:pPr>
            <a:r>
              <a:rPr lang="en-US" altLang="zh-CN" sz="2400" dirty="0">
                <a:solidFill>
                  <a:srgbClr val="FF0000"/>
                </a:solidFill>
                <a:latin typeface="宋体" panose="02010600030101010101" pitchFamily="2" charset="-122"/>
              </a:rPr>
              <a:t>Q</a:t>
            </a:r>
            <a:r>
              <a:rPr lang="zh-CN" altLang="en-US" sz="2400" dirty="0">
                <a:solidFill>
                  <a:srgbClr val="FF0000"/>
                </a:solidFill>
                <a:latin typeface="宋体" panose="02010600030101010101" pitchFamily="2" charset="-122"/>
              </a:rPr>
              <a:t>：全局变量名、静态的局部变量名、全局函数名，</a:t>
            </a:r>
            <a:endParaRPr lang="en-US" altLang="zh-CN" sz="2400" dirty="0">
              <a:solidFill>
                <a:srgbClr val="FF0000"/>
              </a:solidFill>
              <a:latin typeface="宋体" panose="02010600030101010101" pitchFamily="2" charset="-122"/>
            </a:endParaRPr>
          </a:p>
          <a:p>
            <a:pPr marL="0" lvl="1" indent="0">
              <a:lnSpc>
                <a:spcPct val="125000"/>
              </a:lnSpc>
              <a:spcBef>
                <a:spcPts val="0"/>
              </a:spcBef>
              <a:buNone/>
            </a:pPr>
            <a:r>
              <a:rPr lang="en-US" altLang="zh-CN" sz="2400" dirty="0">
                <a:solidFill>
                  <a:srgbClr val="FF0000"/>
                </a:solidFill>
                <a:latin typeface="宋体" panose="02010600030101010101" pitchFamily="2" charset="-122"/>
              </a:rPr>
              <a:t>   </a:t>
            </a:r>
            <a:r>
              <a:rPr lang="zh-CN" altLang="en-US" sz="2400" dirty="0">
                <a:solidFill>
                  <a:srgbClr val="FF0000"/>
                </a:solidFill>
                <a:latin typeface="宋体" panose="02010600030101010101" pitchFamily="2" charset="-122"/>
              </a:rPr>
              <a:t>对应的地址能确定吗？</a:t>
            </a:r>
            <a:endParaRPr lang="en-US" altLang="zh-CN" sz="2400" dirty="0">
              <a:solidFill>
                <a:srgbClr val="FF0000"/>
              </a:solidFill>
              <a:latin typeface="宋体" panose="02010600030101010101" pitchFamily="2" charset="-122"/>
            </a:endParaRPr>
          </a:p>
        </p:txBody>
      </p:sp>
    </p:spTree>
    <p:extLst>
      <p:ext uri="{BB962C8B-B14F-4D97-AF65-F5344CB8AC3E}">
        <p14:creationId xmlns:p14="http://schemas.microsoft.com/office/powerpoint/2010/main" val="2751299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4B75949B-D56F-4031-87F6-B7425DCED7B8}"/>
              </a:ext>
            </a:extLst>
          </p:cNvPr>
          <p:cNvSpPr>
            <a:spLocks noGrp="1" noChangeArrowheads="1"/>
          </p:cNvSpPr>
          <p:nvPr>
            <p:ph type="title"/>
          </p:nvPr>
        </p:nvSpPr>
        <p:spPr/>
        <p:txBody>
          <a:bodyPr/>
          <a:lstStyle/>
          <a:p>
            <a:r>
              <a:rPr lang="zh-CN" altLang="en-US" dirty="0"/>
              <a:t>程序编译、汇编</a:t>
            </a:r>
          </a:p>
        </p:txBody>
      </p:sp>
      <p:sp>
        <p:nvSpPr>
          <p:cNvPr id="4" name="Text Box 16">
            <a:extLst>
              <a:ext uri="{FF2B5EF4-FFF2-40B4-BE49-F238E27FC236}">
                <a16:creationId xmlns:a16="http://schemas.microsoft.com/office/drawing/2014/main" id="{4949F004-163F-0C6B-5AC3-CB7A0CD24FE4}"/>
              </a:ext>
            </a:extLst>
          </p:cNvPr>
          <p:cNvSpPr txBox="1">
            <a:spLocks noChangeArrowheads="1"/>
          </p:cNvSpPr>
          <p:nvPr/>
        </p:nvSpPr>
        <p:spPr bwMode="auto">
          <a:xfrm>
            <a:off x="618836" y="721366"/>
            <a:ext cx="3149600" cy="476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lvl="1" indent="0">
              <a:lnSpc>
                <a:spcPct val="125000"/>
              </a:lnSpc>
              <a:spcBef>
                <a:spcPts val="0"/>
              </a:spcBef>
              <a:buNone/>
            </a:pPr>
            <a:r>
              <a:rPr lang="zh-CN" altLang="en-US" sz="2200" dirty="0">
                <a:latin typeface="+mn-lt"/>
                <a:ea typeface="微软雅黑" panose="020B0503020204020204" pitchFamily="34" charset="-122"/>
              </a:rPr>
              <a:t>重定位！ </a:t>
            </a:r>
            <a:r>
              <a:rPr lang="en-US" altLang="zh-CN" sz="2200" dirty="0">
                <a:latin typeface="+mn-lt"/>
                <a:ea typeface="微软雅黑" panose="020B0503020204020204" pitchFamily="34" charset="-122"/>
              </a:rPr>
              <a:t>relocation</a:t>
            </a:r>
          </a:p>
        </p:txBody>
      </p:sp>
      <p:sp>
        <p:nvSpPr>
          <p:cNvPr id="6" name="Text Box 16">
            <a:extLst>
              <a:ext uri="{FF2B5EF4-FFF2-40B4-BE49-F238E27FC236}">
                <a16:creationId xmlns:a16="http://schemas.microsoft.com/office/drawing/2014/main" id="{165198D6-4FC2-1E77-8C0A-C1581559ABE1}"/>
              </a:ext>
            </a:extLst>
          </p:cNvPr>
          <p:cNvSpPr txBox="1">
            <a:spLocks noChangeArrowheads="1"/>
          </p:cNvSpPr>
          <p:nvPr/>
        </p:nvSpPr>
        <p:spPr bwMode="auto">
          <a:xfrm>
            <a:off x="618836" y="1161814"/>
            <a:ext cx="8067964" cy="476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lvl="1" indent="0">
              <a:lnSpc>
                <a:spcPct val="125000"/>
              </a:lnSpc>
              <a:spcBef>
                <a:spcPts val="0"/>
              </a:spcBef>
              <a:buNone/>
            </a:pPr>
            <a:r>
              <a:rPr lang="zh-CN" altLang="en-US" sz="2200" dirty="0">
                <a:solidFill>
                  <a:srgbClr val="FF0000"/>
                </a:solidFill>
                <a:latin typeface="+mn-lt"/>
                <a:ea typeface="微软雅黑" panose="020B0503020204020204" pitchFamily="34" charset="-122"/>
              </a:rPr>
              <a:t>指令代码中：</a:t>
            </a:r>
            <a:r>
              <a:rPr lang="zh-CN" altLang="en-US" sz="2200" dirty="0">
                <a:latin typeface="+mn-lt"/>
                <a:ea typeface="微软雅黑" panose="020B0503020204020204" pitchFamily="34" charset="-122"/>
              </a:rPr>
              <a:t>它们占用的地址空间要保留，预先填成 </a:t>
            </a:r>
            <a:r>
              <a:rPr lang="en-US" altLang="zh-CN" sz="2200" dirty="0">
                <a:latin typeface="+mn-lt"/>
                <a:ea typeface="微软雅黑" panose="020B0503020204020204" pitchFamily="34" charset="-122"/>
              </a:rPr>
              <a:t>00 …00</a:t>
            </a:r>
            <a:endParaRPr lang="zh-CN" altLang="en-US" sz="2200" dirty="0">
              <a:latin typeface="+mn-lt"/>
              <a:ea typeface="微软雅黑" panose="020B0503020204020204" pitchFamily="34" charset="-122"/>
            </a:endParaRPr>
          </a:p>
        </p:txBody>
      </p:sp>
      <p:sp>
        <p:nvSpPr>
          <p:cNvPr id="7" name="Text Box 16">
            <a:extLst>
              <a:ext uri="{FF2B5EF4-FFF2-40B4-BE49-F238E27FC236}">
                <a16:creationId xmlns:a16="http://schemas.microsoft.com/office/drawing/2014/main" id="{A068F993-1CE9-A416-8A5D-388C64261C60}"/>
              </a:ext>
            </a:extLst>
          </p:cNvPr>
          <p:cNvSpPr txBox="1">
            <a:spLocks noChangeArrowheads="1"/>
          </p:cNvSpPr>
          <p:nvPr/>
        </p:nvSpPr>
        <p:spPr bwMode="auto">
          <a:xfrm>
            <a:off x="618834" y="1717963"/>
            <a:ext cx="8254999" cy="476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lvl="1" indent="0">
              <a:lnSpc>
                <a:spcPct val="125000"/>
              </a:lnSpc>
              <a:spcBef>
                <a:spcPts val="0"/>
              </a:spcBef>
              <a:buNone/>
            </a:pPr>
            <a:r>
              <a:rPr lang="zh-CN" altLang="en-US" sz="2200" dirty="0">
                <a:latin typeface="+mn-lt"/>
                <a:ea typeface="微软雅黑" panose="020B0503020204020204" pitchFamily="34" charset="-122"/>
              </a:rPr>
              <a:t>要记录哪些位置的值要重写，并且要用什么符号对应的值来写</a:t>
            </a:r>
            <a:endParaRPr lang="en-US" altLang="zh-CN" sz="2200" dirty="0">
              <a:latin typeface="+mn-lt"/>
              <a:ea typeface="微软雅黑" panose="020B0503020204020204" pitchFamily="34" charset="-122"/>
            </a:endParaRPr>
          </a:p>
        </p:txBody>
      </p:sp>
      <p:sp>
        <p:nvSpPr>
          <p:cNvPr id="9" name="Text Box 16">
            <a:extLst>
              <a:ext uri="{FF2B5EF4-FFF2-40B4-BE49-F238E27FC236}">
                <a16:creationId xmlns:a16="http://schemas.microsoft.com/office/drawing/2014/main" id="{871EED53-2DCC-7C5E-7F8F-8549FA14BA41}"/>
              </a:ext>
            </a:extLst>
          </p:cNvPr>
          <p:cNvSpPr txBox="1">
            <a:spLocks noChangeArrowheads="1"/>
          </p:cNvSpPr>
          <p:nvPr/>
        </p:nvSpPr>
        <p:spPr bwMode="auto">
          <a:xfrm>
            <a:off x="618834" y="2238276"/>
            <a:ext cx="5705764" cy="476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lvl="1" indent="0">
              <a:lnSpc>
                <a:spcPct val="125000"/>
              </a:lnSpc>
              <a:spcBef>
                <a:spcPts val="0"/>
              </a:spcBef>
              <a:buNone/>
            </a:pPr>
            <a:r>
              <a:rPr lang="zh-CN" altLang="en-US" sz="2200" dirty="0">
                <a:latin typeface="+mn-lt"/>
                <a:ea typeface="微软雅黑" panose="020B0503020204020204" pitchFamily="34" charset="-122"/>
              </a:rPr>
              <a:t>符号构成表、然后用符号的索引</a:t>
            </a:r>
            <a:endParaRPr lang="en-US" altLang="zh-CN" sz="2200" dirty="0">
              <a:latin typeface="+mn-lt"/>
              <a:ea typeface="微软雅黑" panose="020B0503020204020204" pitchFamily="34" charset="-122"/>
            </a:endParaRPr>
          </a:p>
        </p:txBody>
      </p:sp>
      <p:sp>
        <p:nvSpPr>
          <p:cNvPr id="5" name="文本框 4">
            <a:extLst>
              <a:ext uri="{FF2B5EF4-FFF2-40B4-BE49-F238E27FC236}">
                <a16:creationId xmlns:a16="http://schemas.microsoft.com/office/drawing/2014/main" id="{D2D6CCE5-88A1-AB3E-C809-73FCD4512042}"/>
              </a:ext>
            </a:extLst>
          </p:cNvPr>
          <p:cNvSpPr txBox="1"/>
          <p:nvPr/>
        </p:nvSpPr>
        <p:spPr>
          <a:xfrm>
            <a:off x="625765" y="2934338"/>
            <a:ext cx="7543801" cy="899477"/>
          </a:xfrm>
          <a:prstGeom prst="rect">
            <a:avLst/>
          </a:prstGeom>
          <a:noFill/>
        </p:spPr>
        <p:txBody>
          <a:bodyPr wrap="square">
            <a:spAutoFit/>
          </a:bodyPr>
          <a:lstStyle/>
          <a:p>
            <a:pPr marL="0" lvl="1" indent="0">
              <a:lnSpc>
                <a:spcPct val="125000"/>
              </a:lnSpc>
              <a:spcBef>
                <a:spcPts val="0"/>
              </a:spcBef>
              <a:buNone/>
            </a:pPr>
            <a:r>
              <a:rPr lang="zh-CN" altLang="en-US" sz="2200" b="1" dirty="0">
                <a:solidFill>
                  <a:srgbClr val="FF0000"/>
                </a:solidFill>
                <a:latin typeface="+mn-lt"/>
                <a:ea typeface="微软雅黑" panose="020B0503020204020204" pitchFamily="34" charset="-122"/>
              </a:rPr>
              <a:t>代码节     </a:t>
            </a:r>
            <a:r>
              <a:rPr lang="en-US" altLang="zh-CN" sz="2200" b="1" dirty="0">
                <a:solidFill>
                  <a:srgbClr val="FF0000"/>
                </a:solidFill>
                <a:latin typeface="+mn-lt"/>
                <a:ea typeface="微软雅黑" panose="020B0503020204020204" pitchFamily="34" charset="-122"/>
              </a:rPr>
              <a:t>.text</a:t>
            </a:r>
            <a:r>
              <a:rPr lang="zh-CN" altLang="en-US" sz="2200" b="1" dirty="0">
                <a:solidFill>
                  <a:srgbClr val="FF0000"/>
                </a:solidFill>
                <a:latin typeface="+mn-lt"/>
                <a:ea typeface="微软雅黑" panose="020B0503020204020204" pitchFamily="34" charset="-122"/>
              </a:rPr>
              <a:t>；           代码的重定位节  </a:t>
            </a:r>
            <a:r>
              <a:rPr lang="en-US" altLang="zh-CN" sz="2200" b="1" dirty="0">
                <a:solidFill>
                  <a:srgbClr val="FF0000"/>
                </a:solidFill>
                <a:latin typeface="+mn-lt"/>
                <a:ea typeface="微软雅黑" panose="020B0503020204020204" pitchFamily="34" charset="-122"/>
              </a:rPr>
              <a:t>.</a:t>
            </a:r>
            <a:r>
              <a:rPr lang="en-US" altLang="zh-CN" sz="2200" b="1" dirty="0" err="1">
                <a:solidFill>
                  <a:srgbClr val="FF0000"/>
                </a:solidFill>
                <a:latin typeface="+mn-lt"/>
                <a:ea typeface="微软雅黑" panose="020B0503020204020204" pitchFamily="34" charset="-122"/>
              </a:rPr>
              <a:t>rela.text</a:t>
            </a:r>
            <a:endParaRPr lang="en-US" altLang="zh-CN" sz="2200" b="1" dirty="0">
              <a:solidFill>
                <a:srgbClr val="FF0000"/>
              </a:solidFill>
              <a:latin typeface="+mn-lt"/>
              <a:ea typeface="微软雅黑" panose="020B0503020204020204" pitchFamily="34" charset="-122"/>
            </a:endParaRPr>
          </a:p>
          <a:p>
            <a:pPr marL="0" lvl="1" indent="0">
              <a:lnSpc>
                <a:spcPct val="125000"/>
              </a:lnSpc>
              <a:spcBef>
                <a:spcPts val="0"/>
              </a:spcBef>
              <a:buNone/>
            </a:pPr>
            <a:r>
              <a:rPr lang="zh-CN" altLang="en-US" sz="2200" b="1" dirty="0">
                <a:solidFill>
                  <a:srgbClr val="FF0000"/>
                </a:solidFill>
                <a:latin typeface="+mn-lt"/>
                <a:ea typeface="微软雅黑" panose="020B0503020204020204" pitchFamily="34" charset="-122"/>
              </a:rPr>
              <a:t>符号表节 </a:t>
            </a:r>
            <a:r>
              <a:rPr lang="en-US" altLang="zh-CN" sz="2200" b="1" dirty="0">
                <a:solidFill>
                  <a:srgbClr val="FF0000"/>
                </a:solidFill>
                <a:latin typeface="+mn-lt"/>
                <a:ea typeface="微软雅黑" panose="020B0503020204020204" pitchFamily="34" charset="-122"/>
              </a:rPr>
              <a:t>.</a:t>
            </a:r>
            <a:r>
              <a:rPr lang="en-US" altLang="zh-CN" sz="2200" b="1" dirty="0" err="1">
                <a:solidFill>
                  <a:srgbClr val="FF0000"/>
                </a:solidFill>
                <a:latin typeface="+mn-lt"/>
                <a:ea typeface="微软雅黑" panose="020B0503020204020204" pitchFamily="34" charset="-122"/>
              </a:rPr>
              <a:t>symtab</a:t>
            </a:r>
            <a:r>
              <a:rPr lang="en-US" altLang="zh-CN" sz="2200" b="1" dirty="0">
                <a:solidFill>
                  <a:srgbClr val="FF0000"/>
                </a:solidFill>
                <a:latin typeface="+mn-lt"/>
                <a:ea typeface="微软雅黑" panose="020B0503020204020204" pitchFamily="34" charset="-122"/>
              </a:rPr>
              <a:t>         </a:t>
            </a:r>
            <a:r>
              <a:rPr lang="zh-CN" altLang="en-US" sz="2200" b="1" dirty="0">
                <a:solidFill>
                  <a:srgbClr val="FF0000"/>
                </a:solidFill>
                <a:latin typeface="+mn-lt"/>
                <a:ea typeface="微软雅黑" panose="020B0503020204020204" pitchFamily="34" charset="-122"/>
              </a:rPr>
              <a:t>字符串</a:t>
            </a:r>
            <a:r>
              <a:rPr lang="en-US" altLang="zh-CN" sz="2200" b="1" dirty="0">
                <a:solidFill>
                  <a:srgbClr val="FF0000"/>
                </a:solidFill>
                <a:latin typeface="+mn-lt"/>
                <a:ea typeface="微软雅黑" panose="020B0503020204020204" pitchFamily="34" charset="-122"/>
              </a:rPr>
              <a:t> </a:t>
            </a:r>
            <a:r>
              <a:rPr lang="zh-CN" altLang="en-US" sz="2200" b="1" dirty="0">
                <a:solidFill>
                  <a:srgbClr val="FF0000"/>
                </a:solidFill>
                <a:latin typeface="+mn-lt"/>
                <a:ea typeface="微软雅黑" panose="020B0503020204020204" pitchFamily="34" charset="-122"/>
              </a:rPr>
              <a:t>表节  </a:t>
            </a:r>
            <a:r>
              <a:rPr lang="en-US" altLang="zh-CN" sz="2200" b="1" dirty="0">
                <a:solidFill>
                  <a:srgbClr val="FF0000"/>
                </a:solidFill>
                <a:latin typeface="+mn-lt"/>
                <a:ea typeface="微软雅黑" panose="020B0503020204020204" pitchFamily="34" charset="-122"/>
              </a:rPr>
              <a:t>.</a:t>
            </a:r>
            <a:r>
              <a:rPr lang="en-US" altLang="zh-CN" sz="2200" b="1" dirty="0" err="1">
                <a:solidFill>
                  <a:srgbClr val="FF0000"/>
                </a:solidFill>
                <a:latin typeface="+mn-lt"/>
                <a:ea typeface="微软雅黑" panose="020B0503020204020204" pitchFamily="34" charset="-122"/>
              </a:rPr>
              <a:t>strtab</a:t>
            </a:r>
            <a:endParaRPr lang="en-US" altLang="zh-CN" sz="2200" b="1" dirty="0">
              <a:solidFill>
                <a:srgbClr val="FF0000"/>
              </a:solidFill>
              <a:latin typeface="+mn-lt"/>
              <a:ea typeface="微软雅黑" panose="020B0503020204020204" pitchFamily="34" charset="-122"/>
            </a:endParaRPr>
          </a:p>
        </p:txBody>
      </p:sp>
      <p:grpSp>
        <p:nvGrpSpPr>
          <p:cNvPr id="14" name="组合 13">
            <a:extLst>
              <a:ext uri="{FF2B5EF4-FFF2-40B4-BE49-F238E27FC236}">
                <a16:creationId xmlns:a16="http://schemas.microsoft.com/office/drawing/2014/main" id="{67C30DB4-2D2D-649B-D0B2-A1E47427C341}"/>
              </a:ext>
            </a:extLst>
          </p:cNvPr>
          <p:cNvGrpSpPr/>
          <p:nvPr/>
        </p:nvGrpSpPr>
        <p:grpSpPr>
          <a:xfrm>
            <a:off x="654147" y="4048572"/>
            <a:ext cx="7487035" cy="2679838"/>
            <a:chOff x="654147" y="4048572"/>
            <a:chExt cx="7487035" cy="2679838"/>
          </a:xfrm>
        </p:grpSpPr>
        <p:pic>
          <p:nvPicPr>
            <p:cNvPr id="8" name="图片 7">
              <a:extLst>
                <a:ext uri="{FF2B5EF4-FFF2-40B4-BE49-F238E27FC236}">
                  <a16:creationId xmlns:a16="http://schemas.microsoft.com/office/drawing/2014/main" id="{EEF20D9A-D607-CAFD-EA52-FFFAA4847DAF}"/>
                </a:ext>
              </a:extLst>
            </p:cNvPr>
            <p:cNvPicPr>
              <a:picLocks noChangeAspect="1"/>
            </p:cNvPicPr>
            <p:nvPr/>
          </p:nvPicPr>
          <p:blipFill>
            <a:blip r:embed="rId3"/>
            <a:stretch>
              <a:fillRect/>
            </a:stretch>
          </p:blipFill>
          <p:spPr>
            <a:xfrm>
              <a:off x="654147" y="4048572"/>
              <a:ext cx="7487035" cy="2679838"/>
            </a:xfrm>
            <a:prstGeom prst="rect">
              <a:avLst/>
            </a:prstGeom>
          </p:spPr>
        </p:pic>
        <p:cxnSp>
          <p:nvCxnSpPr>
            <p:cNvPr id="11" name="直接连接符 10">
              <a:extLst>
                <a:ext uri="{FF2B5EF4-FFF2-40B4-BE49-F238E27FC236}">
                  <a16:creationId xmlns:a16="http://schemas.microsoft.com/office/drawing/2014/main" id="{36C1B154-068E-24E9-6448-220C1598F037}"/>
                </a:ext>
              </a:extLst>
            </p:cNvPr>
            <p:cNvCxnSpPr/>
            <p:nvPr/>
          </p:nvCxnSpPr>
          <p:spPr>
            <a:xfrm>
              <a:off x="2417618" y="5070764"/>
              <a:ext cx="155170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90F8CA5E-DCEE-BA86-6180-068A58DF8FBC}"/>
                </a:ext>
              </a:extLst>
            </p:cNvPr>
            <p:cNvCxnSpPr/>
            <p:nvPr/>
          </p:nvCxnSpPr>
          <p:spPr>
            <a:xfrm>
              <a:off x="2479964" y="5902037"/>
              <a:ext cx="155170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197EA230-473B-77A2-9271-1C4BCDA615D0}"/>
                </a:ext>
              </a:extLst>
            </p:cNvPr>
            <p:cNvSpPr txBox="1"/>
            <p:nvPr/>
          </p:nvSpPr>
          <p:spPr>
            <a:xfrm>
              <a:off x="3471716" y="5232807"/>
              <a:ext cx="2031325" cy="369332"/>
            </a:xfrm>
            <a:prstGeom prst="rect">
              <a:avLst/>
            </a:prstGeom>
            <a:noFill/>
          </p:spPr>
          <p:txBody>
            <a:bodyPr wrap="none" rtlCol="0">
              <a:spAutoFit/>
            </a:bodyPr>
            <a:lstStyle/>
            <a:p>
              <a:r>
                <a:rPr lang="en-US" altLang="zh-CN" dirty="0">
                  <a:solidFill>
                    <a:srgbClr val="FFFF00"/>
                  </a:solidFill>
                </a:rPr>
                <a:t>g1,g2 </a:t>
              </a:r>
              <a:r>
                <a:rPr lang="zh-CN" altLang="en-US" dirty="0">
                  <a:solidFill>
                    <a:srgbClr val="FFFF00"/>
                  </a:solidFill>
                </a:rPr>
                <a:t>为全局变量</a:t>
              </a:r>
            </a:p>
          </p:txBody>
        </p:sp>
      </p:grpSp>
    </p:spTree>
    <p:extLst>
      <p:ext uri="{BB962C8B-B14F-4D97-AF65-F5344CB8AC3E}">
        <p14:creationId xmlns:p14="http://schemas.microsoft.com/office/powerpoint/2010/main" val="1662937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4B75949B-D56F-4031-87F6-B7425DCED7B8}"/>
              </a:ext>
            </a:extLst>
          </p:cNvPr>
          <p:cNvSpPr>
            <a:spLocks noGrp="1" noChangeArrowheads="1"/>
          </p:cNvSpPr>
          <p:nvPr>
            <p:ph type="title"/>
          </p:nvPr>
        </p:nvSpPr>
        <p:spPr/>
        <p:txBody>
          <a:bodyPr/>
          <a:lstStyle/>
          <a:p>
            <a:r>
              <a:rPr lang="zh-CN" altLang="en-US" dirty="0"/>
              <a:t>程序编译、汇编</a:t>
            </a:r>
          </a:p>
        </p:txBody>
      </p:sp>
      <p:sp>
        <p:nvSpPr>
          <p:cNvPr id="3" name="Text Box 16">
            <a:extLst>
              <a:ext uri="{FF2B5EF4-FFF2-40B4-BE49-F238E27FC236}">
                <a16:creationId xmlns:a16="http://schemas.microsoft.com/office/drawing/2014/main" id="{27A2D439-1F88-414C-817B-28BA915D2F02}"/>
              </a:ext>
            </a:extLst>
          </p:cNvPr>
          <p:cNvSpPr txBox="1">
            <a:spLocks noChangeArrowheads="1"/>
          </p:cNvSpPr>
          <p:nvPr/>
        </p:nvSpPr>
        <p:spPr bwMode="auto">
          <a:xfrm>
            <a:off x="556491" y="724791"/>
            <a:ext cx="8130309" cy="96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lvl="1" indent="0">
              <a:lnSpc>
                <a:spcPct val="125000"/>
              </a:lnSpc>
              <a:spcBef>
                <a:spcPts val="0"/>
              </a:spcBef>
              <a:buNone/>
            </a:pPr>
            <a:r>
              <a:rPr lang="en-US" altLang="zh-CN" sz="2400" dirty="0">
                <a:solidFill>
                  <a:srgbClr val="FF0000"/>
                </a:solidFill>
                <a:latin typeface="宋体" panose="02010600030101010101" pitchFamily="2" charset="-122"/>
              </a:rPr>
              <a:t>Q</a:t>
            </a:r>
            <a:r>
              <a:rPr lang="zh-CN" altLang="en-US" sz="2400" dirty="0">
                <a:solidFill>
                  <a:srgbClr val="FF0000"/>
                </a:solidFill>
                <a:latin typeface="宋体" panose="02010600030101010101" pitchFamily="2" charset="-122"/>
              </a:rPr>
              <a:t>：数据段中，全局变量名、静态的局部变量名、函数名 </a:t>
            </a:r>
            <a:endParaRPr lang="en-US" altLang="zh-CN" sz="2400" dirty="0">
              <a:solidFill>
                <a:srgbClr val="FF0000"/>
              </a:solidFill>
              <a:latin typeface="宋体" panose="02010600030101010101" pitchFamily="2" charset="-122"/>
            </a:endParaRPr>
          </a:p>
          <a:p>
            <a:pPr marL="0" lvl="1" indent="0">
              <a:lnSpc>
                <a:spcPct val="125000"/>
              </a:lnSpc>
              <a:spcBef>
                <a:spcPts val="0"/>
              </a:spcBef>
              <a:buNone/>
            </a:pPr>
            <a:r>
              <a:rPr lang="en-US" altLang="zh-CN" sz="2400" dirty="0">
                <a:solidFill>
                  <a:srgbClr val="FF0000"/>
                </a:solidFill>
                <a:latin typeface="宋体" panose="02010600030101010101" pitchFamily="2" charset="-122"/>
              </a:rPr>
              <a:t>   </a:t>
            </a:r>
            <a:r>
              <a:rPr lang="zh-CN" altLang="en-US" sz="2400" dirty="0">
                <a:solidFill>
                  <a:srgbClr val="FF0000"/>
                </a:solidFill>
                <a:latin typeface="宋体" panose="02010600030101010101" pitchFamily="2" charset="-122"/>
              </a:rPr>
              <a:t>对应的地址能确定吗？</a:t>
            </a:r>
            <a:r>
              <a:rPr lang="zh-CN" altLang="en-US" sz="2400" dirty="0">
                <a:solidFill>
                  <a:srgbClr val="FF0000"/>
                </a:solidFill>
                <a:latin typeface="Times New Roman" panose="02020603050405020304" pitchFamily="18" charset="0"/>
                <a:cs typeface="Times New Roman" panose="02020603050405020304" pitchFamily="18" charset="0"/>
              </a:rPr>
              <a:t>→ 对应单元的内容能确定吗？</a:t>
            </a:r>
            <a:endParaRPr lang="en-US" altLang="zh-CN" sz="2400" dirty="0">
              <a:solidFill>
                <a:srgbClr val="FF0000"/>
              </a:solidFill>
              <a:latin typeface="宋体" panose="02010600030101010101" pitchFamily="2" charset="-122"/>
            </a:endParaRPr>
          </a:p>
        </p:txBody>
      </p:sp>
      <p:sp>
        <p:nvSpPr>
          <p:cNvPr id="4" name="Text Box 16">
            <a:extLst>
              <a:ext uri="{FF2B5EF4-FFF2-40B4-BE49-F238E27FC236}">
                <a16:creationId xmlns:a16="http://schemas.microsoft.com/office/drawing/2014/main" id="{4949F004-163F-0C6B-5AC3-CB7A0CD24FE4}"/>
              </a:ext>
            </a:extLst>
          </p:cNvPr>
          <p:cNvSpPr txBox="1">
            <a:spLocks noChangeArrowheads="1"/>
          </p:cNvSpPr>
          <p:nvPr/>
        </p:nvSpPr>
        <p:spPr bwMode="auto">
          <a:xfrm>
            <a:off x="1034472" y="1731745"/>
            <a:ext cx="4396509" cy="1743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lvl="1" indent="0">
              <a:lnSpc>
                <a:spcPct val="125000"/>
              </a:lnSpc>
              <a:spcBef>
                <a:spcPts val="0"/>
              </a:spcBef>
              <a:buNone/>
            </a:pPr>
            <a:r>
              <a:rPr lang="en-US" altLang="zh-CN" sz="2200" dirty="0">
                <a:latin typeface="+mn-lt"/>
                <a:ea typeface="微软雅黑" panose="020B0503020204020204" pitchFamily="34" charset="-122"/>
              </a:rPr>
              <a:t>int  g1=30;</a:t>
            </a:r>
          </a:p>
          <a:p>
            <a:pPr marL="0" lvl="1" indent="0">
              <a:lnSpc>
                <a:spcPct val="125000"/>
              </a:lnSpc>
              <a:spcBef>
                <a:spcPts val="0"/>
              </a:spcBef>
              <a:buNone/>
            </a:pPr>
            <a:r>
              <a:rPr lang="en-US" altLang="zh-CN" sz="2200" dirty="0">
                <a:latin typeface="+mn-lt"/>
                <a:ea typeface="微软雅黑" panose="020B0503020204020204" pitchFamily="34" charset="-122"/>
              </a:rPr>
              <a:t>int  *p = &amp;g1;</a:t>
            </a:r>
          </a:p>
          <a:p>
            <a:pPr marL="0" lvl="1" indent="0">
              <a:lnSpc>
                <a:spcPct val="125000"/>
              </a:lnSpc>
              <a:spcBef>
                <a:spcPts val="0"/>
              </a:spcBef>
              <a:buNone/>
            </a:pPr>
            <a:r>
              <a:rPr lang="en-US" altLang="zh-CN" sz="2200" dirty="0">
                <a:latin typeface="+mn-lt"/>
                <a:ea typeface="微软雅黑" panose="020B0503020204020204" pitchFamily="34" charset="-122"/>
              </a:rPr>
              <a:t>int  (*q)(int, int) = add;</a:t>
            </a:r>
          </a:p>
          <a:p>
            <a:pPr marL="0" lvl="1" indent="0">
              <a:lnSpc>
                <a:spcPct val="125000"/>
              </a:lnSpc>
              <a:spcBef>
                <a:spcPts val="0"/>
              </a:spcBef>
              <a:buNone/>
            </a:pPr>
            <a:r>
              <a:rPr lang="en-US" altLang="zh-CN" sz="2200" dirty="0">
                <a:latin typeface="+mn-lt"/>
                <a:ea typeface="微软雅黑" panose="020B0503020204020204" pitchFamily="34" charset="-122"/>
              </a:rPr>
              <a:t>int add(int </a:t>
            </a:r>
            <a:r>
              <a:rPr lang="en-US" altLang="zh-CN" sz="2200" dirty="0" err="1">
                <a:latin typeface="+mn-lt"/>
                <a:ea typeface="微软雅黑" panose="020B0503020204020204" pitchFamily="34" charset="-122"/>
              </a:rPr>
              <a:t>i</a:t>
            </a:r>
            <a:r>
              <a:rPr lang="en-US" altLang="zh-CN" sz="2200" dirty="0">
                <a:latin typeface="+mn-lt"/>
                <a:ea typeface="微软雅黑" panose="020B0503020204020204" pitchFamily="34" charset="-122"/>
              </a:rPr>
              <a:t>, int j)  {  …  }</a:t>
            </a:r>
          </a:p>
        </p:txBody>
      </p:sp>
      <p:sp>
        <p:nvSpPr>
          <p:cNvPr id="6" name="Text Box 16">
            <a:extLst>
              <a:ext uri="{FF2B5EF4-FFF2-40B4-BE49-F238E27FC236}">
                <a16:creationId xmlns:a16="http://schemas.microsoft.com/office/drawing/2014/main" id="{165198D6-4FC2-1E77-8C0A-C1581559ABE1}"/>
              </a:ext>
            </a:extLst>
          </p:cNvPr>
          <p:cNvSpPr txBox="1">
            <a:spLocks noChangeArrowheads="1"/>
          </p:cNvSpPr>
          <p:nvPr/>
        </p:nvSpPr>
        <p:spPr bwMode="auto">
          <a:xfrm>
            <a:off x="556491" y="3675596"/>
            <a:ext cx="6758710" cy="899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lvl="1" indent="0">
              <a:lnSpc>
                <a:spcPct val="125000"/>
              </a:lnSpc>
              <a:spcBef>
                <a:spcPts val="0"/>
              </a:spcBef>
              <a:buNone/>
            </a:pPr>
            <a:r>
              <a:rPr lang="zh-CN" altLang="en-US" sz="2200" dirty="0">
                <a:solidFill>
                  <a:srgbClr val="FF0000"/>
                </a:solidFill>
                <a:latin typeface="+mn-lt"/>
                <a:ea typeface="微软雅黑" panose="020B0503020204020204" pitchFamily="34" charset="-122"/>
              </a:rPr>
              <a:t>在数据节中：要初始化相应单元的值，如何初始化？</a:t>
            </a:r>
            <a:endParaRPr lang="en-US" altLang="zh-CN" sz="2200" dirty="0">
              <a:solidFill>
                <a:srgbClr val="FF0000"/>
              </a:solidFill>
              <a:latin typeface="+mn-lt"/>
              <a:ea typeface="微软雅黑" panose="020B0503020204020204" pitchFamily="34" charset="-122"/>
            </a:endParaRPr>
          </a:p>
          <a:p>
            <a:pPr marL="0" lvl="1" indent="0">
              <a:lnSpc>
                <a:spcPct val="125000"/>
              </a:lnSpc>
              <a:spcBef>
                <a:spcPts val="0"/>
              </a:spcBef>
              <a:buNone/>
            </a:pPr>
            <a:r>
              <a:rPr lang="zh-CN" altLang="en-US" sz="2200" dirty="0">
                <a:latin typeface="+mn-lt"/>
                <a:ea typeface="微软雅黑" panose="020B0503020204020204" pitchFamily="34" charset="-122"/>
              </a:rPr>
              <a:t>它们占用的地址空间要保留，可预先填成 </a:t>
            </a:r>
            <a:r>
              <a:rPr lang="en-US" altLang="zh-CN" sz="2200" dirty="0">
                <a:latin typeface="+mn-lt"/>
                <a:ea typeface="微软雅黑" panose="020B0503020204020204" pitchFamily="34" charset="-122"/>
              </a:rPr>
              <a:t>00 … 00</a:t>
            </a:r>
            <a:endParaRPr lang="zh-CN" altLang="en-US" sz="2200" dirty="0">
              <a:latin typeface="+mn-lt"/>
              <a:ea typeface="微软雅黑" panose="020B0503020204020204" pitchFamily="34" charset="-122"/>
            </a:endParaRPr>
          </a:p>
        </p:txBody>
      </p:sp>
      <p:sp>
        <p:nvSpPr>
          <p:cNvPr id="7" name="Text Box 16">
            <a:extLst>
              <a:ext uri="{FF2B5EF4-FFF2-40B4-BE49-F238E27FC236}">
                <a16:creationId xmlns:a16="http://schemas.microsoft.com/office/drawing/2014/main" id="{A068F993-1CE9-A416-8A5D-388C64261C60}"/>
              </a:ext>
            </a:extLst>
          </p:cNvPr>
          <p:cNvSpPr txBox="1">
            <a:spLocks noChangeArrowheads="1"/>
          </p:cNvSpPr>
          <p:nvPr/>
        </p:nvSpPr>
        <p:spPr bwMode="auto">
          <a:xfrm>
            <a:off x="556490" y="4629843"/>
            <a:ext cx="8254999" cy="476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lvl="1" indent="0">
              <a:lnSpc>
                <a:spcPct val="125000"/>
              </a:lnSpc>
              <a:spcBef>
                <a:spcPts val="0"/>
              </a:spcBef>
              <a:buNone/>
            </a:pPr>
            <a:r>
              <a:rPr lang="zh-CN" altLang="en-US" sz="2200" dirty="0">
                <a:latin typeface="+mn-lt"/>
                <a:ea typeface="微软雅黑" panose="020B0503020204020204" pitchFamily="34" charset="-122"/>
              </a:rPr>
              <a:t>要记录哪些位置的值要重写，并且要用什么符号对应的值来写</a:t>
            </a:r>
            <a:endParaRPr lang="en-US" altLang="zh-CN" sz="2200" dirty="0">
              <a:latin typeface="+mn-lt"/>
              <a:ea typeface="微软雅黑" panose="020B0503020204020204" pitchFamily="34" charset="-122"/>
            </a:endParaRPr>
          </a:p>
        </p:txBody>
      </p:sp>
      <p:sp>
        <p:nvSpPr>
          <p:cNvPr id="9" name="Text Box 16">
            <a:extLst>
              <a:ext uri="{FF2B5EF4-FFF2-40B4-BE49-F238E27FC236}">
                <a16:creationId xmlns:a16="http://schemas.microsoft.com/office/drawing/2014/main" id="{871EED53-2DCC-7C5E-7F8F-8549FA14BA41}"/>
              </a:ext>
            </a:extLst>
          </p:cNvPr>
          <p:cNvSpPr txBox="1">
            <a:spLocks noChangeArrowheads="1"/>
          </p:cNvSpPr>
          <p:nvPr/>
        </p:nvSpPr>
        <p:spPr bwMode="auto">
          <a:xfrm>
            <a:off x="556491" y="5215667"/>
            <a:ext cx="8254999" cy="476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lvl="1" indent="0">
              <a:lnSpc>
                <a:spcPct val="125000"/>
              </a:lnSpc>
              <a:spcBef>
                <a:spcPts val="0"/>
              </a:spcBef>
              <a:buNone/>
            </a:pPr>
            <a:r>
              <a:rPr lang="zh-CN" altLang="en-US" sz="2200" dirty="0">
                <a:latin typeface="+mn-lt"/>
                <a:ea typeface="微软雅黑" panose="020B0503020204020204" pitchFamily="34" charset="-122"/>
              </a:rPr>
              <a:t>符号构成表、然后用符号的索引</a:t>
            </a:r>
            <a:endParaRPr lang="en-US" altLang="zh-CN" sz="2200" dirty="0">
              <a:latin typeface="+mn-lt"/>
              <a:ea typeface="微软雅黑" panose="020B0503020204020204" pitchFamily="34" charset="-122"/>
            </a:endParaRPr>
          </a:p>
        </p:txBody>
      </p:sp>
      <p:sp>
        <p:nvSpPr>
          <p:cNvPr id="2" name="文本框 1">
            <a:extLst>
              <a:ext uri="{FF2B5EF4-FFF2-40B4-BE49-F238E27FC236}">
                <a16:creationId xmlns:a16="http://schemas.microsoft.com/office/drawing/2014/main" id="{636ADB2F-6341-30D4-A5C0-96FE9054A961}"/>
              </a:ext>
            </a:extLst>
          </p:cNvPr>
          <p:cNvSpPr txBox="1"/>
          <p:nvPr/>
        </p:nvSpPr>
        <p:spPr>
          <a:xfrm>
            <a:off x="912088" y="5683470"/>
            <a:ext cx="7543801" cy="899477"/>
          </a:xfrm>
          <a:prstGeom prst="rect">
            <a:avLst/>
          </a:prstGeom>
          <a:noFill/>
        </p:spPr>
        <p:txBody>
          <a:bodyPr wrap="square">
            <a:spAutoFit/>
          </a:bodyPr>
          <a:lstStyle/>
          <a:p>
            <a:pPr marL="0" lvl="1" indent="0">
              <a:lnSpc>
                <a:spcPct val="125000"/>
              </a:lnSpc>
              <a:spcBef>
                <a:spcPts val="0"/>
              </a:spcBef>
              <a:buNone/>
            </a:pPr>
            <a:r>
              <a:rPr lang="zh-CN" altLang="en-US" sz="2200" b="1" dirty="0">
                <a:solidFill>
                  <a:srgbClr val="FF0000"/>
                </a:solidFill>
                <a:latin typeface="+mn-lt"/>
                <a:ea typeface="微软雅黑" panose="020B0503020204020204" pitchFamily="34" charset="-122"/>
              </a:rPr>
              <a:t>数据节     </a:t>
            </a:r>
            <a:r>
              <a:rPr lang="en-US" altLang="zh-CN" sz="2200" b="1" dirty="0">
                <a:solidFill>
                  <a:srgbClr val="FF0000"/>
                </a:solidFill>
                <a:latin typeface="+mn-lt"/>
                <a:ea typeface="微软雅黑" panose="020B0503020204020204" pitchFamily="34" charset="-122"/>
              </a:rPr>
              <a:t>.data</a:t>
            </a:r>
            <a:r>
              <a:rPr lang="zh-CN" altLang="en-US" sz="2200" b="1" dirty="0">
                <a:solidFill>
                  <a:srgbClr val="FF0000"/>
                </a:solidFill>
                <a:latin typeface="+mn-lt"/>
                <a:ea typeface="微软雅黑" panose="020B0503020204020204" pitchFamily="34" charset="-122"/>
              </a:rPr>
              <a:t>；           数据的重定位节  </a:t>
            </a:r>
            <a:r>
              <a:rPr lang="en-US" altLang="zh-CN" sz="2200" b="1" dirty="0">
                <a:solidFill>
                  <a:srgbClr val="FF0000"/>
                </a:solidFill>
                <a:latin typeface="+mn-lt"/>
                <a:ea typeface="微软雅黑" panose="020B0503020204020204" pitchFamily="34" charset="-122"/>
              </a:rPr>
              <a:t>.</a:t>
            </a:r>
            <a:r>
              <a:rPr lang="en-US" altLang="zh-CN" sz="2200" b="1" dirty="0" err="1">
                <a:solidFill>
                  <a:srgbClr val="FF0000"/>
                </a:solidFill>
                <a:latin typeface="+mn-lt"/>
                <a:ea typeface="微软雅黑" panose="020B0503020204020204" pitchFamily="34" charset="-122"/>
              </a:rPr>
              <a:t>rela.data</a:t>
            </a:r>
            <a:endParaRPr lang="en-US" altLang="zh-CN" sz="2200" b="1" dirty="0">
              <a:solidFill>
                <a:srgbClr val="FF0000"/>
              </a:solidFill>
              <a:latin typeface="+mn-lt"/>
              <a:ea typeface="微软雅黑" panose="020B0503020204020204" pitchFamily="34" charset="-122"/>
            </a:endParaRPr>
          </a:p>
          <a:p>
            <a:pPr marL="0" lvl="1" indent="0">
              <a:lnSpc>
                <a:spcPct val="125000"/>
              </a:lnSpc>
              <a:spcBef>
                <a:spcPts val="0"/>
              </a:spcBef>
              <a:buNone/>
            </a:pPr>
            <a:r>
              <a:rPr lang="zh-CN" altLang="en-US" sz="2200" b="1" dirty="0">
                <a:solidFill>
                  <a:srgbClr val="FF0000"/>
                </a:solidFill>
                <a:latin typeface="+mn-lt"/>
                <a:ea typeface="微软雅黑" panose="020B0503020204020204" pitchFamily="34" charset="-122"/>
              </a:rPr>
              <a:t>符号表节 </a:t>
            </a:r>
            <a:r>
              <a:rPr lang="en-US" altLang="zh-CN" sz="2200" b="1" dirty="0">
                <a:solidFill>
                  <a:srgbClr val="FF0000"/>
                </a:solidFill>
                <a:latin typeface="+mn-lt"/>
                <a:ea typeface="微软雅黑" panose="020B0503020204020204" pitchFamily="34" charset="-122"/>
              </a:rPr>
              <a:t>.</a:t>
            </a:r>
            <a:r>
              <a:rPr lang="en-US" altLang="zh-CN" sz="2200" b="1" dirty="0" err="1">
                <a:solidFill>
                  <a:srgbClr val="FF0000"/>
                </a:solidFill>
                <a:latin typeface="+mn-lt"/>
                <a:ea typeface="微软雅黑" panose="020B0503020204020204" pitchFamily="34" charset="-122"/>
              </a:rPr>
              <a:t>symtab</a:t>
            </a:r>
            <a:r>
              <a:rPr lang="en-US" altLang="zh-CN" sz="2200" b="1" dirty="0">
                <a:solidFill>
                  <a:srgbClr val="FF0000"/>
                </a:solidFill>
                <a:latin typeface="+mn-lt"/>
                <a:ea typeface="微软雅黑" panose="020B0503020204020204" pitchFamily="34" charset="-122"/>
              </a:rPr>
              <a:t>         </a:t>
            </a:r>
            <a:r>
              <a:rPr lang="zh-CN" altLang="en-US" sz="2200" b="1" dirty="0">
                <a:solidFill>
                  <a:srgbClr val="FF0000"/>
                </a:solidFill>
                <a:latin typeface="+mn-lt"/>
                <a:ea typeface="微软雅黑" panose="020B0503020204020204" pitchFamily="34" charset="-122"/>
              </a:rPr>
              <a:t>字符串</a:t>
            </a:r>
            <a:r>
              <a:rPr lang="en-US" altLang="zh-CN" sz="2200" b="1" dirty="0">
                <a:solidFill>
                  <a:srgbClr val="FF0000"/>
                </a:solidFill>
                <a:latin typeface="+mn-lt"/>
                <a:ea typeface="微软雅黑" panose="020B0503020204020204" pitchFamily="34" charset="-122"/>
              </a:rPr>
              <a:t> </a:t>
            </a:r>
            <a:r>
              <a:rPr lang="zh-CN" altLang="en-US" sz="2200" b="1" dirty="0">
                <a:solidFill>
                  <a:srgbClr val="FF0000"/>
                </a:solidFill>
                <a:latin typeface="+mn-lt"/>
                <a:ea typeface="微软雅黑" panose="020B0503020204020204" pitchFamily="34" charset="-122"/>
              </a:rPr>
              <a:t>表节  </a:t>
            </a:r>
            <a:r>
              <a:rPr lang="en-US" altLang="zh-CN" sz="2200" b="1" dirty="0">
                <a:solidFill>
                  <a:srgbClr val="FF0000"/>
                </a:solidFill>
                <a:latin typeface="+mn-lt"/>
                <a:ea typeface="微软雅黑" panose="020B0503020204020204" pitchFamily="34" charset="-122"/>
              </a:rPr>
              <a:t>.</a:t>
            </a:r>
            <a:r>
              <a:rPr lang="en-US" altLang="zh-CN" sz="2200" b="1" dirty="0" err="1">
                <a:solidFill>
                  <a:srgbClr val="FF0000"/>
                </a:solidFill>
                <a:latin typeface="+mn-lt"/>
                <a:ea typeface="微软雅黑" panose="020B0503020204020204" pitchFamily="34" charset="-122"/>
              </a:rPr>
              <a:t>strtab</a:t>
            </a:r>
            <a:endParaRPr lang="en-US" altLang="zh-CN" sz="2200" b="1" dirty="0">
              <a:solidFill>
                <a:srgbClr val="FF0000"/>
              </a:solidFill>
              <a:latin typeface="+mn-lt"/>
              <a:ea typeface="微软雅黑" panose="020B0503020204020204" pitchFamily="34" charset="-122"/>
            </a:endParaRPr>
          </a:p>
        </p:txBody>
      </p:sp>
    </p:spTree>
    <p:extLst>
      <p:ext uri="{BB962C8B-B14F-4D97-AF65-F5344CB8AC3E}">
        <p14:creationId xmlns:p14="http://schemas.microsoft.com/office/powerpoint/2010/main" val="2989629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ppt_x"/>
                                          </p:val>
                                        </p:tav>
                                        <p:tav tm="100000">
                                          <p:val>
                                            <p:strVal val="#ppt_x"/>
                                          </p:val>
                                        </p:tav>
                                      </p:tavLst>
                                    </p:anim>
                                    <p:anim calcmode="lin" valueType="num">
                                      <p:cBhvr additive="base">
                                        <p:cTn id="2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9" grpId="0"/>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E1FE041A-9FD5-4B0A-9789-A2A6940CFF33}"/>
              </a:ext>
            </a:extLst>
          </p:cNvPr>
          <p:cNvSpPr>
            <a:spLocks noGrp="1" noChangeArrowheads="1"/>
          </p:cNvSpPr>
          <p:nvPr>
            <p:ph type="title" idx="4294967295"/>
          </p:nvPr>
        </p:nvSpPr>
        <p:spPr>
          <a:xfrm>
            <a:off x="431800" y="11113"/>
            <a:ext cx="8189913" cy="762000"/>
          </a:xfrm>
        </p:spPr>
        <p:txBody>
          <a:bodyPr/>
          <a:lstStyle/>
          <a:p>
            <a:r>
              <a:rPr lang="zh-CN" altLang="en-US" dirty="0"/>
              <a:t>链接</a:t>
            </a:r>
          </a:p>
        </p:txBody>
      </p:sp>
      <p:sp>
        <p:nvSpPr>
          <p:cNvPr id="13315" name="Rectangle 3">
            <a:extLst>
              <a:ext uri="{FF2B5EF4-FFF2-40B4-BE49-F238E27FC236}">
                <a16:creationId xmlns:a16="http://schemas.microsoft.com/office/drawing/2014/main" id="{E9426B9D-AD21-4FDC-81C5-ECEEB60D1222}"/>
              </a:ext>
            </a:extLst>
          </p:cNvPr>
          <p:cNvSpPr>
            <a:spLocks noGrp="1" noChangeArrowheads="1"/>
          </p:cNvSpPr>
          <p:nvPr>
            <p:ph type="body" idx="4294967295"/>
          </p:nvPr>
        </p:nvSpPr>
        <p:spPr>
          <a:xfrm>
            <a:off x="388938" y="942975"/>
            <a:ext cx="5843587" cy="1244600"/>
          </a:xfrm>
          <a:solidFill>
            <a:srgbClr val="E0E0E0"/>
          </a:solidFill>
          <a:ln>
            <a:solidFill>
              <a:srgbClr val="000004"/>
            </a:solidFill>
            <a:miter lim="800000"/>
            <a:headEnd/>
            <a:tailEnd/>
          </a:ln>
        </p:spPr>
        <p:txBody>
          <a:bodyPr/>
          <a:lstStyle/>
          <a:p>
            <a:r>
              <a:rPr lang="zh-CN" altLang="en-US" sz="2000" dirty="0">
                <a:latin typeface="微软雅黑" panose="020B0503020204020204" pitchFamily="34" charset="-122"/>
                <a:ea typeface="微软雅黑" panose="020B0503020204020204" pitchFamily="34" charset="-122"/>
              </a:rPr>
              <a:t>使用</a:t>
            </a:r>
            <a:r>
              <a:rPr lang="en-US" altLang="zh-CN" sz="2000" dirty="0">
                <a:latin typeface="微软雅黑" panose="020B0503020204020204" pitchFamily="34" charset="-122"/>
                <a:ea typeface="微软雅黑" panose="020B0503020204020204" pitchFamily="34" charset="-122"/>
              </a:rPr>
              <a:t>GCC</a:t>
            </a:r>
            <a:r>
              <a:rPr lang="zh-CN" altLang="en-US" sz="2000" dirty="0">
                <a:latin typeface="微软雅黑" panose="020B0503020204020204" pitchFamily="34" charset="-122"/>
                <a:ea typeface="微软雅黑" panose="020B0503020204020204" pitchFamily="34" charset="-122"/>
              </a:rPr>
              <a:t>编译器编译并链接生成可执行程序</a:t>
            </a:r>
            <a:r>
              <a:rPr lang="en-US" altLang="zh-CN" sz="2000" dirty="0">
                <a:latin typeface="微软雅黑" panose="020B0503020204020204" pitchFamily="34" charset="-122"/>
                <a:ea typeface="微软雅黑" panose="020B0503020204020204" pitchFamily="34" charset="-122"/>
              </a:rPr>
              <a:t>P:</a:t>
            </a:r>
          </a:p>
          <a:p>
            <a:pPr marL="457200" lvl="1" indent="0">
              <a:buNone/>
            </a:pP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gcc</a:t>
            </a:r>
            <a:r>
              <a:rPr lang="en-US" altLang="zh-CN" dirty="0">
                <a:latin typeface="微软雅黑" panose="020B0503020204020204" pitchFamily="34" charset="-122"/>
                <a:ea typeface="微软雅黑" panose="020B0503020204020204" pitchFamily="34" charset="-122"/>
              </a:rPr>
              <a:t> -O2 -g -o p </a:t>
            </a:r>
            <a:r>
              <a:rPr lang="en-US" altLang="zh-CN" dirty="0" err="1">
                <a:latin typeface="微软雅黑" panose="020B0503020204020204" pitchFamily="34" charset="-122"/>
                <a:ea typeface="微软雅黑" panose="020B0503020204020204" pitchFamily="34" charset="-122"/>
              </a:rPr>
              <a:t>main.c</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test.c</a:t>
            </a:r>
            <a:endParaRPr lang="en-US" altLang="zh-CN" dirty="0">
              <a:latin typeface="微软雅黑" panose="020B0503020204020204" pitchFamily="34" charset="-122"/>
              <a:ea typeface="微软雅黑" panose="020B0503020204020204" pitchFamily="34" charset="-122"/>
            </a:endParaRPr>
          </a:p>
          <a:p>
            <a:pPr marL="457200" lvl="1" indent="0">
              <a:buNone/>
            </a:pPr>
            <a:r>
              <a:rPr lang="en-US" altLang="zh-CN" dirty="0">
                <a:latin typeface="微软雅黑" panose="020B0503020204020204" pitchFamily="34" charset="-122"/>
                <a:ea typeface="微软雅黑" panose="020B0503020204020204" pitchFamily="34" charset="-122"/>
              </a:rPr>
              <a:t># ./p</a:t>
            </a:r>
          </a:p>
        </p:txBody>
      </p:sp>
      <p:grpSp>
        <p:nvGrpSpPr>
          <p:cNvPr id="597016" name="Group 24">
            <a:extLst>
              <a:ext uri="{FF2B5EF4-FFF2-40B4-BE49-F238E27FC236}">
                <a16:creationId xmlns:a16="http://schemas.microsoft.com/office/drawing/2014/main" id="{D664C191-7DAE-489B-9363-B63B9D905E23}"/>
              </a:ext>
            </a:extLst>
          </p:cNvPr>
          <p:cNvGrpSpPr>
            <a:grpSpLocks/>
          </p:cNvGrpSpPr>
          <p:nvPr/>
        </p:nvGrpSpPr>
        <p:grpSpPr bwMode="auto">
          <a:xfrm>
            <a:off x="1436688" y="2652713"/>
            <a:ext cx="7607300" cy="3530600"/>
            <a:chOff x="1152" y="1680"/>
            <a:chExt cx="3859" cy="2216"/>
          </a:xfrm>
        </p:grpSpPr>
        <p:sp>
          <p:nvSpPr>
            <p:cNvPr id="13319" name="Line 4">
              <a:extLst>
                <a:ext uri="{FF2B5EF4-FFF2-40B4-BE49-F238E27FC236}">
                  <a16:creationId xmlns:a16="http://schemas.microsoft.com/office/drawing/2014/main" id="{5956BB90-575C-4E25-BAFD-754F85CEF447}"/>
                </a:ext>
              </a:extLst>
            </p:cNvPr>
            <p:cNvSpPr>
              <a:spLocks noChangeShapeType="1"/>
            </p:cNvSpPr>
            <p:nvPr/>
          </p:nvSpPr>
          <p:spPr bwMode="auto">
            <a:xfrm>
              <a:off x="1680" y="1915"/>
              <a:ext cx="0" cy="24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zh-CN" altLang="en-US"/>
            </a:p>
          </p:txBody>
        </p:sp>
        <p:sp>
          <p:nvSpPr>
            <p:cNvPr id="13320" name="Rectangle 5">
              <a:extLst>
                <a:ext uri="{FF2B5EF4-FFF2-40B4-BE49-F238E27FC236}">
                  <a16:creationId xmlns:a16="http://schemas.microsoft.com/office/drawing/2014/main" id="{6A33BDE8-AAEC-4EFF-8FB1-E877C6F495C1}"/>
                </a:ext>
              </a:extLst>
            </p:cNvPr>
            <p:cNvSpPr>
              <a:spLocks noChangeArrowheads="1"/>
            </p:cNvSpPr>
            <p:nvPr/>
          </p:nvSpPr>
          <p:spPr bwMode="auto">
            <a:xfrm>
              <a:off x="1296" y="3211"/>
              <a:ext cx="1872" cy="256"/>
            </a:xfrm>
            <a:prstGeom prst="rect">
              <a:avLst/>
            </a:prstGeom>
            <a:solidFill>
              <a:srgbClr val="DEDFF5"/>
            </a:solidFill>
            <a:ln w="28575">
              <a:solidFill>
                <a:schemeClr val="tx1"/>
              </a:solidFill>
              <a:miter lim="800000"/>
              <a:headEnd/>
              <a:tailEnd/>
            </a:ln>
          </p:spPr>
          <p:txBody>
            <a:bodyPr lIns="90487" tIns="44450" rIns="90487"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ctr">
                <a:lnSpc>
                  <a:spcPct val="100000"/>
                </a:lnSpc>
                <a:spcBef>
                  <a:spcPct val="0"/>
                </a:spcBef>
                <a:buFontTx/>
                <a:buNone/>
              </a:pPr>
              <a:r>
                <a:rPr lang="zh-CN" altLang="en-US" sz="1900">
                  <a:latin typeface="微软雅黑" panose="020B0503020204020204" pitchFamily="34" charset="-122"/>
                  <a:ea typeface="微软雅黑" panose="020B0503020204020204" pitchFamily="34" charset="-122"/>
                </a:rPr>
                <a:t>链接 </a:t>
              </a:r>
              <a:r>
                <a:rPr lang="en-US" altLang="zh-CN" sz="1900">
                  <a:latin typeface="微软雅黑" panose="020B0503020204020204" pitchFamily="34" charset="-122"/>
                  <a:ea typeface="微软雅黑" panose="020B0503020204020204" pitchFamily="34" charset="-122"/>
                </a:rPr>
                <a:t>(ld)</a:t>
              </a:r>
            </a:p>
          </p:txBody>
        </p:sp>
        <p:sp>
          <p:nvSpPr>
            <p:cNvPr id="13321" name="Rectangle 6">
              <a:extLst>
                <a:ext uri="{FF2B5EF4-FFF2-40B4-BE49-F238E27FC236}">
                  <a16:creationId xmlns:a16="http://schemas.microsoft.com/office/drawing/2014/main" id="{03EC1196-7D8A-4480-B8B6-B78AFA92DB49}"/>
                </a:ext>
              </a:extLst>
            </p:cNvPr>
            <p:cNvSpPr>
              <a:spLocks noChangeArrowheads="1"/>
            </p:cNvSpPr>
            <p:nvPr/>
          </p:nvSpPr>
          <p:spPr bwMode="auto">
            <a:xfrm>
              <a:off x="1152" y="2148"/>
              <a:ext cx="1104" cy="437"/>
            </a:xfrm>
            <a:prstGeom prst="rect">
              <a:avLst/>
            </a:prstGeom>
            <a:solidFill>
              <a:srgbClr val="DEDFF5"/>
            </a:solidFill>
            <a:ln w="28575">
              <a:solidFill>
                <a:schemeClr val="tx1"/>
              </a:solidFill>
              <a:miter lim="800000"/>
              <a:headEnd/>
              <a:tailEnd/>
            </a:ln>
          </p:spPr>
          <p:txBody>
            <a:bodyPr lIns="90487" tIns="44450" rIns="90487"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ctr">
                <a:lnSpc>
                  <a:spcPct val="100000"/>
                </a:lnSpc>
                <a:spcBef>
                  <a:spcPct val="0"/>
                </a:spcBef>
                <a:buFontTx/>
                <a:buNone/>
              </a:pPr>
              <a:r>
                <a:rPr lang="zh-CN" altLang="en-US" sz="1900" dirty="0">
                  <a:latin typeface="微软雅黑" panose="020B0503020204020204" pitchFamily="34" charset="-122"/>
                  <a:ea typeface="微软雅黑" panose="020B0503020204020204" pitchFamily="34" charset="-122"/>
                  <a:cs typeface="Courier New" panose="02070309020205020404" pitchFamily="49" charset="0"/>
                </a:rPr>
                <a:t>程序转换</a:t>
              </a:r>
            </a:p>
            <a:p>
              <a:pPr algn="ctr">
                <a:lnSpc>
                  <a:spcPct val="100000"/>
                </a:lnSpc>
                <a:spcBef>
                  <a:spcPct val="0"/>
                </a:spcBef>
                <a:buFontTx/>
                <a:buNone/>
              </a:pPr>
              <a:r>
                <a:rPr lang="en-US" altLang="zh-CN" sz="1900" dirty="0">
                  <a:latin typeface="微软雅黑" panose="020B0503020204020204" pitchFamily="34" charset="-122"/>
                  <a:ea typeface="微软雅黑" panose="020B0503020204020204" pitchFamily="34" charset="-122"/>
                  <a:cs typeface="Courier New" panose="02070309020205020404" pitchFamily="49" charset="0"/>
                </a:rPr>
                <a:t>(</a:t>
              </a:r>
              <a:r>
                <a:rPr lang="en-US" altLang="zh-CN" sz="1900" dirty="0" err="1">
                  <a:latin typeface="微软雅黑" panose="020B0503020204020204" pitchFamily="34" charset="-122"/>
                  <a:ea typeface="微软雅黑" panose="020B0503020204020204" pitchFamily="34" charset="-122"/>
                  <a:cs typeface="Courier New" panose="02070309020205020404" pitchFamily="49" charset="0"/>
                </a:rPr>
                <a:t>cpp</a:t>
              </a:r>
              <a:r>
                <a:rPr lang="en-US" altLang="zh-CN" sz="1900" dirty="0">
                  <a:latin typeface="微软雅黑" panose="020B0503020204020204" pitchFamily="34" charset="-122"/>
                  <a:ea typeface="微软雅黑" panose="020B0503020204020204" pitchFamily="34" charset="-122"/>
                  <a:cs typeface="Courier New" panose="02070309020205020404" pitchFamily="49" charset="0"/>
                </a:rPr>
                <a:t>, cc, as)</a:t>
              </a:r>
            </a:p>
          </p:txBody>
        </p:sp>
        <p:sp>
          <p:nvSpPr>
            <p:cNvPr id="13322" name="Text Box 7">
              <a:extLst>
                <a:ext uri="{FF2B5EF4-FFF2-40B4-BE49-F238E27FC236}">
                  <a16:creationId xmlns:a16="http://schemas.microsoft.com/office/drawing/2014/main" id="{A3EBB37D-2EC5-467B-8104-FFA2E027798B}"/>
                </a:ext>
              </a:extLst>
            </p:cNvPr>
            <p:cNvSpPr txBox="1">
              <a:spLocks noChangeArrowheads="1"/>
            </p:cNvSpPr>
            <p:nvPr/>
          </p:nvSpPr>
          <p:spPr bwMode="auto">
            <a:xfrm>
              <a:off x="1344" y="1680"/>
              <a:ext cx="604"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en-US" altLang="zh-CN">
                  <a:solidFill>
                    <a:srgbClr val="0066FF"/>
                  </a:solidFill>
                  <a:latin typeface="微软雅黑" panose="020B0503020204020204" pitchFamily="34" charset="-122"/>
                  <a:ea typeface="微软雅黑" panose="020B0503020204020204" pitchFamily="34" charset="-122"/>
                  <a:cs typeface="Courier New" panose="02070309020205020404" pitchFamily="49" charset="0"/>
                </a:rPr>
                <a:t>main.c</a:t>
              </a:r>
            </a:p>
          </p:txBody>
        </p:sp>
        <p:sp>
          <p:nvSpPr>
            <p:cNvPr id="13323" name="Text Box 8">
              <a:extLst>
                <a:ext uri="{FF2B5EF4-FFF2-40B4-BE49-F238E27FC236}">
                  <a16:creationId xmlns:a16="http://schemas.microsoft.com/office/drawing/2014/main" id="{E47EF272-1125-4D7C-A6D8-BFFE29D34DFE}"/>
                </a:ext>
              </a:extLst>
            </p:cNvPr>
            <p:cNvSpPr txBox="1">
              <a:spLocks noChangeArrowheads="1"/>
            </p:cNvSpPr>
            <p:nvPr/>
          </p:nvSpPr>
          <p:spPr bwMode="auto">
            <a:xfrm>
              <a:off x="1429" y="2736"/>
              <a:ext cx="627"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en-US" altLang="zh-CN">
                  <a:latin typeface="微软雅黑" panose="020B0503020204020204" pitchFamily="34" charset="-122"/>
                  <a:ea typeface="微软雅黑" panose="020B0503020204020204" pitchFamily="34" charset="-122"/>
                  <a:cs typeface="Courier New" panose="02070309020205020404" pitchFamily="49" charset="0"/>
                </a:rPr>
                <a:t>main.o</a:t>
              </a:r>
            </a:p>
          </p:txBody>
        </p:sp>
        <p:sp>
          <p:nvSpPr>
            <p:cNvPr id="13324" name="Rectangle 9">
              <a:extLst>
                <a:ext uri="{FF2B5EF4-FFF2-40B4-BE49-F238E27FC236}">
                  <a16:creationId xmlns:a16="http://schemas.microsoft.com/office/drawing/2014/main" id="{A6BB065A-C511-42A1-B58E-30138035E6D4}"/>
                </a:ext>
              </a:extLst>
            </p:cNvPr>
            <p:cNvSpPr>
              <a:spLocks noChangeArrowheads="1"/>
            </p:cNvSpPr>
            <p:nvPr/>
          </p:nvSpPr>
          <p:spPr bwMode="auto">
            <a:xfrm>
              <a:off x="2352" y="2148"/>
              <a:ext cx="1132" cy="437"/>
            </a:xfrm>
            <a:prstGeom prst="rect">
              <a:avLst/>
            </a:prstGeom>
            <a:solidFill>
              <a:srgbClr val="DEDFF5"/>
            </a:solidFill>
            <a:ln w="28575">
              <a:solidFill>
                <a:schemeClr val="tx1"/>
              </a:solidFill>
              <a:miter lim="800000"/>
              <a:headEnd/>
              <a:tailEnd/>
            </a:ln>
          </p:spPr>
          <p:txBody>
            <a:bodyPr lIns="90487" tIns="44450" rIns="90487" bIns="4445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ctr">
                <a:lnSpc>
                  <a:spcPct val="100000"/>
                </a:lnSpc>
                <a:spcBef>
                  <a:spcPct val="0"/>
                </a:spcBef>
                <a:buFontTx/>
                <a:buNone/>
              </a:pPr>
              <a:r>
                <a:rPr lang="zh-CN" altLang="en-US" sz="1900" dirty="0">
                  <a:latin typeface="微软雅黑" panose="020B0503020204020204" pitchFamily="34" charset="-122"/>
                  <a:ea typeface="微软雅黑" panose="020B0503020204020204" pitchFamily="34" charset="-122"/>
                </a:rPr>
                <a:t>程序转换</a:t>
              </a:r>
            </a:p>
            <a:p>
              <a:pPr algn="ctr">
                <a:lnSpc>
                  <a:spcPct val="100000"/>
                </a:lnSpc>
                <a:spcBef>
                  <a:spcPct val="0"/>
                </a:spcBef>
                <a:buFontTx/>
                <a:buNone/>
              </a:pPr>
              <a:r>
                <a:rPr lang="en-US" altLang="zh-CN" sz="1900" dirty="0">
                  <a:latin typeface="微软雅黑" panose="020B0503020204020204" pitchFamily="34" charset="-122"/>
                  <a:ea typeface="微软雅黑" panose="020B0503020204020204" pitchFamily="34" charset="-122"/>
                </a:rPr>
                <a:t>(</a:t>
              </a:r>
              <a:r>
                <a:rPr lang="en-US" altLang="zh-CN" sz="1900" dirty="0" err="1">
                  <a:latin typeface="微软雅黑" panose="020B0503020204020204" pitchFamily="34" charset="-122"/>
                  <a:ea typeface="微软雅黑" panose="020B0503020204020204" pitchFamily="34" charset="-122"/>
                </a:rPr>
                <a:t>cpp</a:t>
              </a:r>
              <a:r>
                <a:rPr lang="en-US" altLang="zh-CN" sz="1900" dirty="0">
                  <a:latin typeface="微软雅黑" panose="020B0503020204020204" pitchFamily="34" charset="-122"/>
                  <a:ea typeface="微软雅黑" panose="020B0503020204020204" pitchFamily="34" charset="-122"/>
                </a:rPr>
                <a:t>, cc, as)</a:t>
              </a:r>
            </a:p>
          </p:txBody>
        </p:sp>
        <p:sp>
          <p:nvSpPr>
            <p:cNvPr id="13325" name="Text Box 10">
              <a:extLst>
                <a:ext uri="{FF2B5EF4-FFF2-40B4-BE49-F238E27FC236}">
                  <a16:creationId xmlns:a16="http://schemas.microsoft.com/office/drawing/2014/main" id="{79275285-A07C-47AD-9BD9-46F52BE48DD0}"/>
                </a:ext>
              </a:extLst>
            </p:cNvPr>
            <p:cNvSpPr txBox="1">
              <a:spLocks noChangeArrowheads="1"/>
            </p:cNvSpPr>
            <p:nvPr/>
          </p:nvSpPr>
          <p:spPr bwMode="auto">
            <a:xfrm>
              <a:off x="2640" y="1680"/>
              <a:ext cx="517"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en-US" altLang="zh-CN" dirty="0" err="1">
                  <a:solidFill>
                    <a:srgbClr val="0066FF"/>
                  </a:solidFill>
                  <a:latin typeface="微软雅黑" panose="020B0503020204020204" pitchFamily="34" charset="-122"/>
                  <a:ea typeface="微软雅黑" panose="020B0503020204020204" pitchFamily="34" charset="-122"/>
                  <a:cs typeface="Courier New" panose="02070309020205020404" pitchFamily="49" charset="0"/>
                </a:rPr>
                <a:t>test.c</a:t>
              </a:r>
              <a:endParaRPr lang="en-US" altLang="zh-CN" dirty="0">
                <a:solidFill>
                  <a:srgbClr val="0066FF"/>
                </a:solidFill>
                <a:latin typeface="微软雅黑" panose="020B0503020204020204" pitchFamily="34" charset="-122"/>
                <a:ea typeface="微软雅黑" panose="020B0503020204020204" pitchFamily="34" charset="-122"/>
                <a:cs typeface="Courier New" panose="02070309020205020404" pitchFamily="49" charset="0"/>
              </a:endParaRPr>
            </a:p>
          </p:txBody>
        </p:sp>
        <p:sp>
          <p:nvSpPr>
            <p:cNvPr id="13326" name="Text Box 11">
              <a:extLst>
                <a:ext uri="{FF2B5EF4-FFF2-40B4-BE49-F238E27FC236}">
                  <a16:creationId xmlns:a16="http://schemas.microsoft.com/office/drawing/2014/main" id="{766F6F52-A7C8-480B-9653-A07F1D374275}"/>
                </a:ext>
              </a:extLst>
            </p:cNvPr>
            <p:cNvSpPr txBox="1">
              <a:spLocks noChangeArrowheads="1"/>
            </p:cNvSpPr>
            <p:nvPr/>
          </p:nvSpPr>
          <p:spPr bwMode="auto">
            <a:xfrm>
              <a:off x="2695" y="2736"/>
              <a:ext cx="539"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ctr">
                <a:lnSpc>
                  <a:spcPct val="100000"/>
                </a:lnSpc>
                <a:spcBef>
                  <a:spcPct val="0"/>
                </a:spcBef>
                <a:buFontTx/>
                <a:buNone/>
              </a:pPr>
              <a:r>
                <a:rPr lang="en-US" altLang="zh-CN" dirty="0" err="1">
                  <a:latin typeface="微软雅黑" panose="020B0503020204020204" pitchFamily="34" charset="-122"/>
                  <a:ea typeface="微软雅黑" panose="020B0503020204020204" pitchFamily="34" charset="-122"/>
                  <a:cs typeface="Courier New" panose="02070309020205020404" pitchFamily="49" charset="0"/>
                </a:rPr>
                <a:t>test.o</a:t>
              </a:r>
              <a:endParaRPr lang="en-US" altLang="zh-CN" dirty="0">
                <a:latin typeface="微软雅黑" panose="020B0503020204020204" pitchFamily="34" charset="-122"/>
                <a:ea typeface="微软雅黑" panose="020B0503020204020204" pitchFamily="34" charset="-122"/>
                <a:cs typeface="Courier New" panose="02070309020205020404" pitchFamily="49" charset="0"/>
              </a:endParaRPr>
            </a:p>
          </p:txBody>
        </p:sp>
        <p:sp>
          <p:nvSpPr>
            <p:cNvPr id="13327" name="Text Box 12">
              <a:extLst>
                <a:ext uri="{FF2B5EF4-FFF2-40B4-BE49-F238E27FC236}">
                  <a16:creationId xmlns:a16="http://schemas.microsoft.com/office/drawing/2014/main" id="{EB775050-5BC9-4FD7-85CA-F6C97BBBA494}"/>
                </a:ext>
              </a:extLst>
            </p:cNvPr>
            <p:cNvSpPr txBox="1">
              <a:spLocks noChangeArrowheads="1"/>
            </p:cNvSpPr>
            <p:nvPr/>
          </p:nvSpPr>
          <p:spPr bwMode="auto">
            <a:xfrm>
              <a:off x="2150" y="3647"/>
              <a:ext cx="179"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en-US" altLang="zh-CN" sz="2000">
                  <a:latin typeface="微软雅黑" panose="020B0503020204020204" pitchFamily="34" charset="-122"/>
                  <a:ea typeface="微软雅黑" panose="020B0503020204020204" pitchFamily="34" charset="-122"/>
                  <a:cs typeface="Courier New" panose="02070309020205020404" pitchFamily="49" charset="0"/>
                </a:rPr>
                <a:t>p</a:t>
              </a:r>
            </a:p>
          </p:txBody>
        </p:sp>
        <p:sp>
          <p:nvSpPr>
            <p:cNvPr id="13328" name="Line 13">
              <a:extLst>
                <a:ext uri="{FF2B5EF4-FFF2-40B4-BE49-F238E27FC236}">
                  <a16:creationId xmlns:a16="http://schemas.microsoft.com/office/drawing/2014/main" id="{9757CA56-CAE4-4405-8E06-F6D7903BCB48}"/>
                </a:ext>
              </a:extLst>
            </p:cNvPr>
            <p:cNvSpPr>
              <a:spLocks noChangeShapeType="1"/>
            </p:cNvSpPr>
            <p:nvPr/>
          </p:nvSpPr>
          <p:spPr bwMode="auto">
            <a:xfrm>
              <a:off x="2935" y="1915"/>
              <a:ext cx="0" cy="24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zh-CN" altLang="en-US"/>
            </a:p>
          </p:txBody>
        </p:sp>
        <p:sp>
          <p:nvSpPr>
            <p:cNvPr id="13329" name="Line 14">
              <a:extLst>
                <a:ext uri="{FF2B5EF4-FFF2-40B4-BE49-F238E27FC236}">
                  <a16:creationId xmlns:a16="http://schemas.microsoft.com/office/drawing/2014/main" id="{A5D4B25A-759F-4D77-B61F-C5290AB07D15}"/>
                </a:ext>
              </a:extLst>
            </p:cNvPr>
            <p:cNvSpPr>
              <a:spLocks noChangeShapeType="1"/>
            </p:cNvSpPr>
            <p:nvPr/>
          </p:nvSpPr>
          <p:spPr bwMode="auto">
            <a:xfrm>
              <a:off x="1680" y="2587"/>
              <a:ext cx="0" cy="24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zh-CN" altLang="en-US"/>
            </a:p>
          </p:txBody>
        </p:sp>
        <p:sp>
          <p:nvSpPr>
            <p:cNvPr id="13330" name="Line 15">
              <a:extLst>
                <a:ext uri="{FF2B5EF4-FFF2-40B4-BE49-F238E27FC236}">
                  <a16:creationId xmlns:a16="http://schemas.microsoft.com/office/drawing/2014/main" id="{4D993A00-FB81-4A2B-8E2F-553E40E79503}"/>
                </a:ext>
              </a:extLst>
            </p:cNvPr>
            <p:cNvSpPr>
              <a:spLocks noChangeShapeType="1"/>
            </p:cNvSpPr>
            <p:nvPr/>
          </p:nvSpPr>
          <p:spPr bwMode="auto">
            <a:xfrm>
              <a:off x="2935" y="2587"/>
              <a:ext cx="0" cy="24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zh-CN" altLang="en-US"/>
            </a:p>
          </p:txBody>
        </p:sp>
        <p:sp>
          <p:nvSpPr>
            <p:cNvPr id="13331" name="Line 16">
              <a:extLst>
                <a:ext uri="{FF2B5EF4-FFF2-40B4-BE49-F238E27FC236}">
                  <a16:creationId xmlns:a16="http://schemas.microsoft.com/office/drawing/2014/main" id="{FC4E0D97-8A6E-4820-8449-AA75E2183E49}"/>
                </a:ext>
              </a:extLst>
            </p:cNvPr>
            <p:cNvSpPr>
              <a:spLocks noChangeShapeType="1"/>
            </p:cNvSpPr>
            <p:nvPr/>
          </p:nvSpPr>
          <p:spPr bwMode="auto">
            <a:xfrm>
              <a:off x="2935" y="2971"/>
              <a:ext cx="0" cy="24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zh-CN" altLang="en-US"/>
            </a:p>
          </p:txBody>
        </p:sp>
        <p:sp>
          <p:nvSpPr>
            <p:cNvPr id="13332" name="Line 17">
              <a:extLst>
                <a:ext uri="{FF2B5EF4-FFF2-40B4-BE49-F238E27FC236}">
                  <a16:creationId xmlns:a16="http://schemas.microsoft.com/office/drawing/2014/main" id="{67594283-D215-45D8-9431-9406FD947040}"/>
                </a:ext>
              </a:extLst>
            </p:cNvPr>
            <p:cNvSpPr>
              <a:spLocks noChangeShapeType="1"/>
            </p:cNvSpPr>
            <p:nvPr/>
          </p:nvSpPr>
          <p:spPr bwMode="auto">
            <a:xfrm>
              <a:off x="2242" y="3458"/>
              <a:ext cx="0" cy="24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zh-CN" altLang="en-US"/>
            </a:p>
          </p:txBody>
        </p:sp>
        <p:sp>
          <p:nvSpPr>
            <p:cNvPr id="13333" name="Line 18">
              <a:extLst>
                <a:ext uri="{FF2B5EF4-FFF2-40B4-BE49-F238E27FC236}">
                  <a16:creationId xmlns:a16="http://schemas.microsoft.com/office/drawing/2014/main" id="{2FAD97C0-9C87-428D-B7B0-4C74945FA590}"/>
                </a:ext>
              </a:extLst>
            </p:cNvPr>
            <p:cNvSpPr>
              <a:spLocks noChangeShapeType="1"/>
            </p:cNvSpPr>
            <p:nvPr/>
          </p:nvSpPr>
          <p:spPr bwMode="auto">
            <a:xfrm>
              <a:off x="1680" y="2971"/>
              <a:ext cx="0" cy="24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0487" tIns="44450" rIns="90487" bIns="44450">
              <a:spAutoFit/>
            </a:bodyPr>
            <a:lstStyle/>
            <a:p>
              <a:endParaRPr lang="zh-CN" altLang="en-US"/>
            </a:p>
          </p:txBody>
        </p:sp>
        <p:sp>
          <p:nvSpPr>
            <p:cNvPr id="13334" name="Text Box 19">
              <a:extLst>
                <a:ext uri="{FF2B5EF4-FFF2-40B4-BE49-F238E27FC236}">
                  <a16:creationId xmlns:a16="http://schemas.microsoft.com/office/drawing/2014/main" id="{E04FEAD6-E8A2-4147-B291-73BC61A9257B}"/>
                </a:ext>
              </a:extLst>
            </p:cNvPr>
            <p:cNvSpPr txBox="1">
              <a:spLocks noChangeArrowheads="1"/>
            </p:cNvSpPr>
            <p:nvPr/>
          </p:nvSpPr>
          <p:spPr bwMode="auto">
            <a:xfrm>
              <a:off x="3580" y="1713"/>
              <a:ext cx="737"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zh-CN" altLang="en-US" sz="2000">
                  <a:solidFill>
                    <a:srgbClr val="C00000"/>
                  </a:solidFill>
                  <a:latin typeface="微软雅黑" panose="020B0503020204020204" pitchFamily="34" charset="-122"/>
                  <a:ea typeface="微软雅黑" panose="020B0503020204020204" pitchFamily="34" charset="-122"/>
                </a:rPr>
                <a:t>源程序文件</a:t>
              </a:r>
            </a:p>
          </p:txBody>
        </p:sp>
        <p:sp>
          <p:nvSpPr>
            <p:cNvPr id="13335" name="Text Box 20">
              <a:extLst>
                <a:ext uri="{FF2B5EF4-FFF2-40B4-BE49-F238E27FC236}">
                  <a16:creationId xmlns:a16="http://schemas.microsoft.com/office/drawing/2014/main" id="{3BA7D38D-DE69-42CF-BD1A-6444B2F53981}"/>
                </a:ext>
              </a:extLst>
            </p:cNvPr>
            <p:cNvSpPr txBox="1">
              <a:spLocks noChangeArrowheads="1"/>
            </p:cNvSpPr>
            <p:nvPr/>
          </p:nvSpPr>
          <p:spPr bwMode="auto">
            <a:xfrm>
              <a:off x="3540" y="2686"/>
              <a:ext cx="1471" cy="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zh-CN" altLang="en-US" sz="2000">
                  <a:solidFill>
                    <a:srgbClr val="C00000"/>
                  </a:solidFill>
                  <a:latin typeface="微软雅黑" panose="020B0503020204020204" pitchFamily="34" charset="-122"/>
                  <a:ea typeface="微软雅黑" panose="020B0503020204020204" pitchFamily="34" charset="-122"/>
                </a:rPr>
                <a:t>分别转换</a:t>
              </a:r>
              <a:r>
                <a:rPr lang="zh-CN" altLang="en-US" sz="2000">
                  <a:solidFill>
                    <a:srgbClr val="FF0000"/>
                  </a:solidFill>
                  <a:latin typeface="微软雅黑" panose="020B0503020204020204" pitchFamily="34" charset="-122"/>
                  <a:ea typeface="微软雅黑" panose="020B0503020204020204" pitchFamily="34" charset="-122"/>
                </a:rPr>
                <a:t>（预处理、编译、汇编）</a:t>
              </a:r>
              <a:r>
                <a:rPr lang="zh-CN" altLang="en-US" sz="2000">
                  <a:solidFill>
                    <a:srgbClr val="C00000"/>
                  </a:solidFill>
                  <a:latin typeface="微软雅黑" panose="020B0503020204020204" pitchFamily="34" charset="-122"/>
                  <a:ea typeface="微软雅黑" panose="020B0503020204020204" pitchFamily="34" charset="-122"/>
                </a:rPr>
                <a:t>为可重定位目标文件</a:t>
              </a:r>
            </a:p>
          </p:txBody>
        </p:sp>
        <p:sp>
          <p:nvSpPr>
            <p:cNvPr id="13336" name="Text Box 21">
              <a:extLst>
                <a:ext uri="{FF2B5EF4-FFF2-40B4-BE49-F238E27FC236}">
                  <a16:creationId xmlns:a16="http://schemas.microsoft.com/office/drawing/2014/main" id="{988634BF-33B1-449A-AA66-8AE3013BC4DD}"/>
                </a:ext>
              </a:extLst>
            </p:cNvPr>
            <p:cNvSpPr txBox="1">
              <a:spLocks noChangeArrowheads="1"/>
            </p:cNvSpPr>
            <p:nvPr/>
          </p:nvSpPr>
          <p:spPr bwMode="auto">
            <a:xfrm>
              <a:off x="2448" y="3533"/>
              <a:ext cx="1382" cy="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endParaRPr lang="zh-CN" altLang="en-US" sz="1000">
                <a:solidFill>
                  <a:srgbClr val="009242"/>
                </a:solidFill>
                <a:latin typeface="微软雅黑" panose="020B0503020204020204" pitchFamily="34" charset="-122"/>
                <a:ea typeface="微软雅黑" panose="020B0503020204020204" pitchFamily="34" charset="-122"/>
              </a:endParaRPr>
            </a:p>
            <a:p>
              <a:pPr>
                <a:lnSpc>
                  <a:spcPct val="100000"/>
                </a:lnSpc>
                <a:spcBef>
                  <a:spcPct val="0"/>
                </a:spcBef>
                <a:buFontTx/>
                <a:buNone/>
              </a:pPr>
              <a:r>
                <a:rPr lang="zh-CN" altLang="en-US" sz="2000">
                  <a:solidFill>
                    <a:srgbClr val="FF0000"/>
                  </a:solidFill>
                  <a:latin typeface="微软雅黑" panose="020B0503020204020204" pitchFamily="34" charset="-122"/>
                  <a:ea typeface="微软雅黑" panose="020B0503020204020204" pitchFamily="34" charset="-122"/>
                </a:rPr>
                <a:t>完全可执行的目标文件</a:t>
              </a:r>
            </a:p>
          </p:txBody>
        </p:sp>
      </p:grpSp>
      <p:sp>
        <p:nvSpPr>
          <p:cNvPr id="597014" name="Text Box 22">
            <a:extLst>
              <a:ext uri="{FF2B5EF4-FFF2-40B4-BE49-F238E27FC236}">
                <a16:creationId xmlns:a16="http://schemas.microsoft.com/office/drawing/2014/main" id="{35B2819A-2EA4-4599-9263-AB9B50F3D14A}"/>
              </a:ext>
            </a:extLst>
          </p:cNvPr>
          <p:cNvSpPr txBox="1">
            <a:spLocks noChangeArrowheads="1"/>
          </p:cNvSpPr>
          <p:nvPr/>
        </p:nvSpPr>
        <p:spPr bwMode="auto">
          <a:xfrm>
            <a:off x="139700" y="2760663"/>
            <a:ext cx="904875" cy="250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20000"/>
              </a:lnSpc>
              <a:spcBef>
                <a:spcPct val="50000"/>
              </a:spcBef>
              <a:buFontTx/>
              <a:buNone/>
            </a:pPr>
            <a:r>
              <a:rPr lang="en-US" altLang="zh-CN" sz="2200">
                <a:latin typeface="微软雅黑" panose="020B0503020204020204" pitchFamily="34" charset="-122"/>
                <a:ea typeface="微软雅黑" panose="020B0503020204020204" pitchFamily="34" charset="-122"/>
              </a:rPr>
              <a:t>GCC</a:t>
            </a:r>
            <a:r>
              <a:rPr lang="zh-CN" altLang="en-US" sz="2200">
                <a:latin typeface="微软雅黑" panose="020B0503020204020204" pitchFamily="34" charset="-122"/>
                <a:ea typeface="微软雅黑" panose="020B0503020204020204" pitchFamily="34" charset="-122"/>
              </a:rPr>
              <a:t>编译器的</a:t>
            </a:r>
            <a:r>
              <a:rPr lang="zh-CN" altLang="en-US" sz="2200">
                <a:solidFill>
                  <a:srgbClr val="FF0000"/>
                </a:solidFill>
                <a:latin typeface="微软雅黑" panose="020B0503020204020204" pitchFamily="34" charset="-122"/>
                <a:ea typeface="微软雅黑" panose="020B0503020204020204" pitchFamily="34" charset="-122"/>
              </a:rPr>
              <a:t>静态链接过程</a:t>
            </a:r>
          </a:p>
        </p:txBody>
      </p:sp>
      <p:sp>
        <p:nvSpPr>
          <p:cNvPr id="597017" name="Text Box 25">
            <a:extLst>
              <a:ext uri="{FF2B5EF4-FFF2-40B4-BE49-F238E27FC236}">
                <a16:creationId xmlns:a16="http://schemas.microsoft.com/office/drawing/2014/main" id="{A849D705-D1D2-4A60-A010-8E563F183F37}"/>
              </a:ext>
            </a:extLst>
          </p:cNvPr>
          <p:cNvSpPr txBox="1">
            <a:spLocks noChangeArrowheads="1"/>
          </p:cNvSpPr>
          <p:nvPr/>
        </p:nvSpPr>
        <p:spPr bwMode="auto">
          <a:xfrm>
            <a:off x="6473825" y="855663"/>
            <a:ext cx="2147888" cy="124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en-US" altLang="zh-CN" sz="1900">
                <a:solidFill>
                  <a:srgbClr val="CC3300"/>
                </a:solidFill>
                <a:latin typeface="微软雅黑" panose="020B0503020204020204" pitchFamily="34" charset="-122"/>
                <a:ea typeface="微软雅黑" panose="020B0503020204020204" pitchFamily="34" charset="-122"/>
              </a:rPr>
              <a:t>-O2</a:t>
            </a:r>
            <a:r>
              <a:rPr lang="zh-CN" altLang="en-US" sz="1900">
                <a:solidFill>
                  <a:srgbClr val="CC3300"/>
                </a:solidFill>
                <a:latin typeface="微软雅黑" panose="020B0503020204020204" pitchFamily="34" charset="-122"/>
                <a:ea typeface="微软雅黑" panose="020B0503020204020204" pitchFamily="34" charset="-122"/>
              </a:rPr>
              <a:t>：</a:t>
            </a:r>
            <a:r>
              <a:rPr lang="en-US" altLang="zh-CN" sz="1900">
                <a:solidFill>
                  <a:srgbClr val="CC3300"/>
                </a:solidFill>
                <a:latin typeface="微软雅黑" panose="020B0503020204020204" pitchFamily="34" charset="-122"/>
                <a:ea typeface="微软雅黑" panose="020B0503020204020204" pitchFamily="34" charset="-122"/>
              </a:rPr>
              <a:t>2</a:t>
            </a:r>
            <a:r>
              <a:rPr lang="zh-CN" altLang="en-US" sz="1900">
                <a:solidFill>
                  <a:srgbClr val="CC3300"/>
                </a:solidFill>
                <a:latin typeface="微软雅黑" panose="020B0503020204020204" pitchFamily="34" charset="-122"/>
                <a:ea typeface="微软雅黑" panose="020B0503020204020204" pitchFamily="34" charset="-122"/>
              </a:rPr>
              <a:t>级优化</a:t>
            </a:r>
          </a:p>
          <a:p>
            <a:pPr eaLnBrk="1" hangingPunct="1">
              <a:lnSpc>
                <a:spcPct val="100000"/>
              </a:lnSpc>
              <a:spcBef>
                <a:spcPct val="50000"/>
              </a:spcBef>
              <a:buFontTx/>
              <a:buNone/>
            </a:pPr>
            <a:r>
              <a:rPr lang="en-US" altLang="zh-CN" sz="1900">
                <a:solidFill>
                  <a:srgbClr val="CC3300"/>
                </a:solidFill>
                <a:latin typeface="微软雅黑" panose="020B0503020204020204" pitchFamily="34" charset="-122"/>
                <a:ea typeface="微软雅黑" panose="020B0503020204020204" pitchFamily="34" charset="-122"/>
              </a:rPr>
              <a:t>-g</a:t>
            </a:r>
            <a:r>
              <a:rPr lang="zh-CN" altLang="en-US" sz="1900">
                <a:solidFill>
                  <a:srgbClr val="CC3300"/>
                </a:solidFill>
                <a:latin typeface="微软雅黑" panose="020B0503020204020204" pitchFamily="34" charset="-122"/>
                <a:ea typeface="微软雅黑" panose="020B0503020204020204" pitchFamily="34" charset="-122"/>
              </a:rPr>
              <a:t>：生成调试信息</a:t>
            </a:r>
          </a:p>
          <a:p>
            <a:pPr eaLnBrk="1" hangingPunct="1">
              <a:lnSpc>
                <a:spcPct val="100000"/>
              </a:lnSpc>
              <a:spcBef>
                <a:spcPct val="50000"/>
              </a:spcBef>
              <a:buFontTx/>
              <a:buNone/>
            </a:pPr>
            <a:r>
              <a:rPr lang="en-US" altLang="zh-CN" sz="1900">
                <a:solidFill>
                  <a:srgbClr val="CC3300"/>
                </a:solidFill>
                <a:latin typeface="微软雅黑" panose="020B0503020204020204" pitchFamily="34" charset="-122"/>
                <a:ea typeface="微软雅黑" panose="020B0503020204020204" pitchFamily="34" charset="-122"/>
              </a:rPr>
              <a:t>-o</a:t>
            </a:r>
            <a:r>
              <a:rPr lang="zh-CN" altLang="en-US" sz="1900">
                <a:solidFill>
                  <a:srgbClr val="CC3300"/>
                </a:solidFill>
                <a:latin typeface="微软雅黑" panose="020B0503020204020204" pitchFamily="34" charset="-122"/>
                <a:ea typeface="微软雅黑" panose="020B0503020204020204" pitchFamily="34" charset="-122"/>
              </a:rPr>
              <a:t>：目标文件名</a:t>
            </a:r>
          </a:p>
        </p:txBody>
      </p:sp>
    </p:spTree>
    <p:extLst>
      <p:ext uri="{BB962C8B-B14F-4D97-AF65-F5344CB8AC3E}">
        <p14:creationId xmlns:p14="http://schemas.microsoft.com/office/powerpoint/2010/main" val="111001087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a:extLst>
              <a:ext uri="{FF2B5EF4-FFF2-40B4-BE49-F238E27FC236}">
                <a16:creationId xmlns:a16="http://schemas.microsoft.com/office/drawing/2014/main" id="{98643D2A-DD18-4888-9EDA-75EE1607F87B}"/>
              </a:ext>
            </a:extLst>
          </p:cNvPr>
          <p:cNvSpPr>
            <a:spLocks noGrp="1" noChangeArrowheads="1"/>
          </p:cNvSpPr>
          <p:nvPr>
            <p:ph type="title" idx="4294967295"/>
          </p:nvPr>
        </p:nvSpPr>
        <p:spPr>
          <a:xfrm>
            <a:off x="474663" y="103188"/>
            <a:ext cx="7591425" cy="544512"/>
          </a:xfrm>
          <a:noFill/>
        </p:spPr>
        <p:txBody>
          <a:bodyPr tIns="0" bIns="0"/>
          <a:lstStyle/>
          <a:p>
            <a:r>
              <a:rPr lang="zh-CN" altLang="en-US" sz="3200" dirty="0"/>
              <a:t>链接</a:t>
            </a:r>
          </a:p>
        </p:txBody>
      </p:sp>
      <p:sp>
        <p:nvSpPr>
          <p:cNvPr id="599044" name="Text Box 4">
            <a:extLst>
              <a:ext uri="{FF2B5EF4-FFF2-40B4-BE49-F238E27FC236}">
                <a16:creationId xmlns:a16="http://schemas.microsoft.com/office/drawing/2014/main" id="{2FCFE91C-CBD3-491B-9798-CFC2B5552752}"/>
              </a:ext>
            </a:extLst>
          </p:cNvPr>
          <p:cNvSpPr txBox="1">
            <a:spLocks noChangeArrowheads="1"/>
          </p:cNvSpPr>
          <p:nvPr/>
        </p:nvSpPr>
        <p:spPr bwMode="auto">
          <a:xfrm>
            <a:off x="385763" y="1089025"/>
            <a:ext cx="8134782" cy="479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300" dirty="0">
                <a:latin typeface="微软雅黑" panose="020B0503020204020204" pitchFamily="34" charset="-122"/>
                <a:ea typeface="微软雅黑" panose="020B0503020204020204" pitchFamily="34" charset="-122"/>
              </a:rPr>
              <a:t>链接</a:t>
            </a:r>
            <a:r>
              <a:rPr lang="en-US" altLang="zh-CN" sz="2300" dirty="0">
                <a:latin typeface="微软雅黑" panose="020B0503020204020204" pitchFamily="34" charset="-122"/>
                <a:ea typeface="微软雅黑" panose="020B0503020204020204" pitchFamily="34" charset="-122"/>
              </a:rPr>
              <a:t> </a:t>
            </a:r>
            <a:r>
              <a:rPr lang="zh-CN" altLang="en-US" sz="2300" dirty="0">
                <a:latin typeface="微软雅黑" panose="020B0503020204020204" pitchFamily="34" charset="-122"/>
                <a:ea typeface="微软雅黑" panose="020B0503020204020204" pitchFamily="34" charset="-122"/>
              </a:rPr>
              <a:t>是 模块化程序设计的必然要求</a:t>
            </a:r>
          </a:p>
          <a:p>
            <a:pPr eaLnBrk="1" hangingPunct="1">
              <a:lnSpc>
                <a:spcPct val="100000"/>
              </a:lnSpc>
              <a:spcBef>
                <a:spcPct val="50000"/>
              </a:spcBef>
              <a:buFontTx/>
              <a:buNone/>
            </a:pPr>
            <a:r>
              <a:rPr lang="en-US" altLang="zh-CN" sz="2300" dirty="0">
                <a:solidFill>
                  <a:srgbClr val="FF0000"/>
                </a:solidFill>
                <a:latin typeface="微软雅黑" panose="020B0503020204020204" pitchFamily="34" charset="-122"/>
                <a:ea typeface="微软雅黑" panose="020B0503020204020204" pitchFamily="34" charset="-122"/>
              </a:rPr>
              <a:t>1</a:t>
            </a:r>
            <a:r>
              <a:rPr lang="zh-CN" altLang="en-US" sz="2300" dirty="0">
                <a:solidFill>
                  <a:srgbClr val="FF0000"/>
                </a:solidFill>
                <a:latin typeface="微软雅黑" panose="020B0503020204020204" pitchFamily="34" charset="-122"/>
                <a:ea typeface="微软雅黑" panose="020B0503020204020204" pitchFamily="34" charset="-122"/>
              </a:rPr>
              <a:t>）一个程序可以分成很多源程序文件</a:t>
            </a:r>
          </a:p>
          <a:p>
            <a:pPr eaLnBrk="1" hangingPunct="1">
              <a:lnSpc>
                <a:spcPct val="100000"/>
              </a:lnSpc>
              <a:spcBef>
                <a:spcPct val="50000"/>
              </a:spcBef>
              <a:buFontTx/>
              <a:buNone/>
            </a:pPr>
            <a:r>
              <a:rPr lang="en-US" altLang="zh-CN" sz="2300" dirty="0">
                <a:solidFill>
                  <a:srgbClr val="FF0000"/>
                </a:solidFill>
                <a:latin typeface="微软雅黑" panose="020B0503020204020204" pitchFamily="34" charset="-122"/>
                <a:ea typeface="微软雅黑" panose="020B0503020204020204" pitchFamily="34" charset="-122"/>
              </a:rPr>
              <a:t>2</a:t>
            </a:r>
            <a:r>
              <a:rPr lang="zh-CN" altLang="en-US" sz="2300" dirty="0">
                <a:solidFill>
                  <a:srgbClr val="FF0000"/>
                </a:solidFill>
                <a:latin typeface="微软雅黑" panose="020B0503020204020204" pitchFamily="34" charset="-122"/>
                <a:ea typeface="微软雅黑" panose="020B0503020204020204" pitchFamily="34" charset="-122"/>
              </a:rPr>
              <a:t>）可构建公共函数库，如数学库，标准</a:t>
            </a:r>
            <a:r>
              <a:rPr lang="en-US" altLang="zh-CN" sz="2300" dirty="0">
                <a:solidFill>
                  <a:srgbClr val="FF0000"/>
                </a:solidFill>
                <a:latin typeface="微软雅黑" panose="020B0503020204020204" pitchFamily="34" charset="-122"/>
                <a:ea typeface="微软雅黑" panose="020B0503020204020204" pitchFamily="34" charset="-122"/>
              </a:rPr>
              <a:t>I/O</a:t>
            </a:r>
            <a:r>
              <a:rPr lang="zh-CN" altLang="en-US" sz="2300" dirty="0">
                <a:solidFill>
                  <a:srgbClr val="FF0000"/>
                </a:solidFill>
                <a:latin typeface="微软雅黑" panose="020B0503020204020204" pitchFamily="34" charset="-122"/>
                <a:ea typeface="微软雅黑" panose="020B0503020204020204" pitchFamily="34" charset="-122"/>
              </a:rPr>
              <a:t>库等</a:t>
            </a:r>
            <a:endParaRPr lang="en-US" altLang="zh-CN" sz="2300" dirty="0">
              <a:solidFill>
                <a:srgbClr val="FF0000"/>
              </a:solidFill>
              <a:latin typeface="微软雅黑" panose="020B0503020204020204" pitchFamily="34" charset="-122"/>
              <a:ea typeface="微软雅黑" panose="020B0503020204020204" pitchFamily="34" charset="-122"/>
            </a:endParaRPr>
          </a:p>
          <a:p>
            <a:pPr eaLnBrk="1" hangingPunct="1">
              <a:lnSpc>
                <a:spcPct val="110000"/>
              </a:lnSpc>
              <a:buFontTx/>
              <a:buNone/>
            </a:pPr>
            <a:r>
              <a:rPr lang="en-US" altLang="zh-CN" sz="2300" dirty="0">
                <a:solidFill>
                  <a:srgbClr val="FF0000"/>
                </a:solidFill>
                <a:latin typeface="微软雅黑" panose="020B0503020204020204" pitchFamily="34" charset="-122"/>
                <a:ea typeface="微软雅黑" panose="020B0503020204020204" pitchFamily="34" charset="-122"/>
              </a:rPr>
              <a:t>3</a:t>
            </a:r>
            <a:r>
              <a:rPr lang="zh-CN" altLang="en-US" sz="2300" dirty="0">
                <a:solidFill>
                  <a:srgbClr val="FF0000"/>
                </a:solidFill>
                <a:latin typeface="微软雅黑" panose="020B0503020204020204" pitchFamily="34" charset="-122"/>
                <a:ea typeface="微软雅黑" panose="020B0503020204020204" pitchFamily="34" charset="-122"/>
              </a:rPr>
              <a:t>）时间上，</a:t>
            </a:r>
            <a:r>
              <a:rPr lang="en-US" altLang="zh-CN" sz="2300" dirty="0">
                <a:solidFill>
                  <a:srgbClr val="FF0000"/>
                </a:solidFill>
                <a:latin typeface="微软雅黑" panose="020B0503020204020204" pitchFamily="34" charset="-122"/>
                <a:ea typeface="微软雅黑" panose="020B0503020204020204" pitchFamily="34" charset="-122"/>
              </a:rPr>
              <a:t> </a:t>
            </a:r>
            <a:r>
              <a:rPr lang="zh-CN" altLang="en-US" sz="2300" dirty="0">
                <a:solidFill>
                  <a:srgbClr val="FF0000"/>
                </a:solidFill>
                <a:latin typeface="微软雅黑" panose="020B0503020204020204" pitchFamily="34" charset="-122"/>
                <a:ea typeface="微软雅黑" panose="020B0503020204020204" pitchFamily="34" charset="-122"/>
              </a:rPr>
              <a:t>各个源程序可分开编译</a:t>
            </a:r>
          </a:p>
          <a:p>
            <a:pPr lvl="1" eaLnBrk="1" hangingPunct="1">
              <a:lnSpc>
                <a:spcPct val="110000"/>
              </a:lnSpc>
              <a:buFontTx/>
              <a:buNone/>
            </a:pPr>
            <a:r>
              <a:rPr lang="zh-CN" altLang="en-US" sz="2300" dirty="0">
                <a:solidFill>
                  <a:srgbClr val="0000FF"/>
                </a:solidFill>
                <a:latin typeface="微软雅黑" panose="020B0503020204020204" pitchFamily="34" charset="-122"/>
                <a:ea typeface="微软雅黑" panose="020B0503020204020204" pitchFamily="34" charset="-122"/>
              </a:rPr>
              <a:t>只需</a:t>
            </a:r>
            <a:r>
              <a:rPr lang="zh-CN" altLang="en-US" sz="2300" dirty="0">
                <a:solidFill>
                  <a:srgbClr val="0A6A0A"/>
                </a:solidFill>
                <a:latin typeface="微软雅黑" panose="020B0503020204020204" pitchFamily="34" charset="-122"/>
                <a:ea typeface="微软雅黑" panose="020B0503020204020204" pitchFamily="34" charset="-122"/>
              </a:rPr>
              <a:t>重新编译被修改的源程序</a:t>
            </a:r>
            <a:r>
              <a:rPr lang="zh-CN" altLang="en-US" sz="2300" dirty="0">
                <a:solidFill>
                  <a:srgbClr val="0000FF"/>
                </a:solidFill>
                <a:latin typeface="微软雅黑" panose="020B0503020204020204" pitchFamily="34" charset="-122"/>
                <a:ea typeface="微软雅黑" panose="020B0503020204020204" pitchFamily="34" charset="-122"/>
              </a:rPr>
              <a:t>文件，然后重新链接</a:t>
            </a:r>
          </a:p>
          <a:p>
            <a:pPr eaLnBrk="1" hangingPunct="1">
              <a:lnSpc>
                <a:spcPct val="110000"/>
              </a:lnSpc>
              <a:buFontTx/>
              <a:buNone/>
            </a:pPr>
            <a:r>
              <a:rPr lang="en-US" altLang="zh-CN" sz="2300" dirty="0">
                <a:solidFill>
                  <a:srgbClr val="FF0000"/>
                </a:solidFill>
                <a:latin typeface="微软雅黑" panose="020B0503020204020204" pitchFamily="34" charset="-122"/>
                <a:ea typeface="微软雅黑" panose="020B0503020204020204" pitchFamily="34" charset="-122"/>
              </a:rPr>
              <a:t>4) </a:t>
            </a:r>
            <a:r>
              <a:rPr lang="zh-CN" altLang="en-US" sz="2300" dirty="0">
                <a:solidFill>
                  <a:srgbClr val="FF0000"/>
                </a:solidFill>
                <a:latin typeface="微软雅黑" panose="020B0503020204020204" pitchFamily="34" charset="-122"/>
                <a:ea typeface="微软雅黑" panose="020B0503020204020204" pitchFamily="34" charset="-122"/>
              </a:rPr>
              <a:t>空间上，无需包含共享库所有代码</a:t>
            </a:r>
          </a:p>
          <a:p>
            <a:pPr eaLnBrk="1" hangingPunct="1">
              <a:lnSpc>
                <a:spcPct val="110000"/>
              </a:lnSpc>
              <a:buFontTx/>
              <a:buNone/>
            </a:pPr>
            <a:r>
              <a:rPr lang="zh-CN" altLang="en-US" sz="2300" dirty="0">
                <a:solidFill>
                  <a:srgbClr val="FF0000"/>
                </a:solidFill>
                <a:latin typeface="微软雅黑" panose="020B0503020204020204" pitchFamily="34" charset="-122"/>
                <a:ea typeface="微软雅黑" panose="020B0503020204020204" pitchFamily="34" charset="-122"/>
              </a:rPr>
              <a:t>    </a:t>
            </a:r>
            <a:r>
              <a:rPr lang="zh-CN" altLang="en-US" sz="2300" dirty="0">
                <a:solidFill>
                  <a:srgbClr val="0000FF"/>
                </a:solidFill>
                <a:latin typeface="微软雅黑" panose="020B0503020204020204" pitchFamily="34" charset="-122"/>
                <a:ea typeface="微软雅黑" panose="020B0503020204020204" pitchFamily="34" charset="-122"/>
              </a:rPr>
              <a:t>源文件中无需包含共享库函数的源码，只要直接调用即可；</a:t>
            </a:r>
            <a:endParaRPr lang="en-US" altLang="zh-CN" sz="2300" dirty="0">
              <a:solidFill>
                <a:srgbClr val="0000FF"/>
              </a:solidFill>
              <a:latin typeface="微软雅黑" panose="020B0503020204020204" pitchFamily="34" charset="-122"/>
              <a:ea typeface="微软雅黑" panose="020B0503020204020204" pitchFamily="34" charset="-122"/>
            </a:endParaRPr>
          </a:p>
          <a:p>
            <a:pPr eaLnBrk="1" hangingPunct="1">
              <a:lnSpc>
                <a:spcPct val="110000"/>
              </a:lnSpc>
              <a:buFontTx/>
              <a:buNone/>
            </a:pPr>
            <a:r>
              <a:rPr lang="zh-CN" altLang="en-US" sz="2300" dirty="0">
                <a:solidFill>
                  <a:srgbClr val="0000FF"/>
                </a:solidFill>
                <a:latin typeface="微软雅黑" panose="020B0503020204020204" pitchFamily="34" charset="-122"/>
                <a:ea typeface="微软雅黑" panose="020B0503020204020204" pitchFamily="34" charset="-122"/>
              </a:rPr>
              <a:t>    可执行文件、运行时的内存中只需包含所调用函数的代码，  </a:t>
            </a:r>
          </a:p>
          <a:p>
            <a:pPr eaLnBrk="1" hangingPunct="1">
              <a:lnSpc>
                <a:spcPct val="110000"/>
              </a:lnSpc>
              <a:buFontTx/>
              <a:buNone/>
            </a:pPr>
            <a:r>
              <a:rPr lang="zh-CN" altLang="en-US" sz="2300" dirty="0">
                <a:solidFill>
                  <a:srgbClr val="0000FF"/>
                </a:solidFill>
                <a:latin typeface="微软雅黑" panose="020B0503020204020204" pitchFamily="34" charset="-122"/>
                <a:ea typeface="微软雅黑" panose="020B0503020204020204" pitchFamily="34" charset="-122"/>
              </a:rPr>
              <a:t>    而不需要包含整个共享库</a:t>
            </a:r>
          </a:p>
          <a:p>
            <a:pPr eaLnBrk="1" hangingPunct="1">
              <a:lnSpc>
                <a:spcPct val="100000"/>
              </a:lnSpc>
              <a:spcBef>
                <a:spcPct val="50000"/>
              </a:spcBef>
              <a:buFontTx/>
              <a:buNone/>
            </a:pPr>
            <a:endParaRPr lang="zh-CN" altLang="en-US" sz="23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815805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a:extLst>
              <a:ext uri="{FF2B5EF4-FFF2-40B4-BE49-F238E27FC236}">
                <a16:creationId xmlns:a16="http://schemas.microsoft.com/office/drawing/2014/main" id="{98643D2A-DD18-4888-9EDA-75EE1607F87B}"/>
              </a:ext>
            </a:extLst>
          </p:cNvPr>
          <p:cNvSpPr>
            <a:spLocks noGrp="1" noChangeArrowheads="1"/>
          </p:cNvSpPr>
          <p:nvPr>
            <p:ph type="title" idx="4294967295"/>
          </p:nvPr>
        </p:nvSpPr>
        <p:spPr>
          <a:xfrm>
            <a:off x="474663" y="103188"/>
            <a:ext cx="7591425" cy="544512"/>
          </a:xfrm>
          <a:noFill/>
        </p:spPr>
        <p:txBody>
          <a:bodyPr tIns="0" bIns="0"/>
          <a:lstStyle/>
          <a:p>
            <a:r>
              <a:rPr lang="zh-CN" altLang="en-US" sz="3200" dirty="0"/>
              <a:t>链接</a:t>
            </a:r>
          </a:p>
        </p:txBody>
      </p:sp>
      <p:sp>
        <p:nvSpPr>
          <p:cNvPr id="599044" name="Text Box 4">
            <a:extLst>
              <a:ext uri="{FF2B5EF4-FFF2-40B4-BE49-F238E27FC236}">
                <a16:creationId xmlns:a16="http://schemas.microsoft.com/office/drawing/2014/main" id="{2FCFE91C-CBD3-491B-9798-CFC2B5552752}"/>
              </a:ext>
            </a:extLst>
          </p:cNvPr>
          <p:cNvSpPr txBox="1">
            <a:spLocks noChangeArrowheads="1"/>
          </p:cNvSpPr>
          <p:nvPr/>
        </p:nvSpPr>
        <p:spPr bwMode="auto">
          <a:xfrm>
            <a:off x="474663" y="760870"/>
            <a:ext cx="8134782" cy="4693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en-US" altLang="zh-CN" sz="2300" dirty="0">
                <a:latin typeface="微软雅黑" panose="020B0503020204020204" pitchFamily="34" charset="-122"/>
                <a:ea typeface="微软雅黑" panose="020B0503020204020204" pitchFamily="34" charset="-122"/>
              </a:rPr>
              <a:t>#gcc  </a:t>
            </a:r>
            <a:r>
              <a:rPr lang="en-US" altLang="zh-CN" sz="2300" dirty="0" err="1">
                <a:latin typeface="微软雅黑" panose="020B0503020204020204" pitchFamily="34" charset="-122"/>
                <a:ea typeface="微软雅黑" panose="020B0503020204020204" pitchFamily="34" charset="-122"/>
              </a:rPr>
              <a:t>main_link.c</a:t>
            </a:r>
            <a:r>
              <a:rPr lang="en-US" altLang="zh-CN" sz="2300" dirty="0">
                <a:latin typeface="微软雅黑" panose="020B0503020204020204" pitchFamily="34" charset="-122"/>
                <a:ea typeface="微软雅黑" panose="020B0503020204020204" pitchFamily="34" charset="-122"/>
              </a:rPr>
              <a:t> –o </a:t>
            </a:r>
            <a:r>
              <a:rPr lang="en-US" altLang="zh-CN" sz="2300" dirty="0" err="1">
                <a:latin typeface="微软雅黑" panose="020B0503020204020204" pitchFamily="34" charset="-122"/>
                <a:ea typeface="微软雅黑" panose="020B0503020204020204" pitchFamily="34" charset="-122"/>
              </a:rPr>
              <a:t>main_d</a:t>
            </a:r>
            <a:endParaRPr lang="en-US" altLang="zh-CN" sz="2300" dirty="0">
              <a:latin typeface="微软雅黑" panose="020B0503020204020204" pitchFamily="34" charset="-122"/>
              <a:ea typeface="微软雅黑" panose="020B0503020204020204" pitchFamily="34" charset="-122"/>
            </a:endParaRPr>
          </a:p>
          <a:p>
            <a:pPr eaLnBrk="1" hangingPunct="1">
              <a:lnSpc>
                <a:spcPct val="100000"/>
              </a:lnSpc>
              <a:spcBef>
                <a:spcPct val="50000"/>
              </a:spcBef>
              <a:buFontTx/>
              <a:buNone/>
            </a:pPr>
            <a:r>
              <a:rPr lang="en-US" altLang="zh-CN" sz="2300" dirty="0">
                <a:latin typeface="微软雅黑" panose="020B0503020204020204" pitchFamily="34" charset="-122"/>
                <a:ea typeface="微软雅黑" panose="020B0503020204020204" pitchFamily="34" charset="-122"/>
              </a:rPr>
              <a:t>#gcc</a:t>
            </a:r>
            <a:r>
              <a:rPr lang="zh-CN" altLang="en-US" sz="2300" dirty="0">
                <a:latin typeface="微软雅黑" panose="020B0503020204020204" pitchFamily="34" charset="-122"/>
                <a:ea typeface="微软雅黑" panose="020B0503020204020204" pitchFamily="34" charset="-122"/>
              </a:rPr>
              <a:t>  </a:t>
            </a:r>
            <a:r>
              <a:rPr lang="en-US" altLang="zh-CN" sz="2300" dirty="0" err="1">
                <a:latin typeface="微软雅黑" panose="020B0503020204020204" pitchFamily="34" charset="-122"/>
                <a:ea typeface="微软雅黑" panose="020B0503020204020204" pitchFamily="34" charset="-122"/>
              </a:rPr>
              <a:t>main_link.c</a:t>
            </a:r>
            <a:r>
              <a:rPr lang="zh-CN" altLang="en-US" sz="2300" dirty="0">
                <a:latin typeface="微软雅黑" panose="020B0503020204020204" pitchFamily="34" charset="-122"/>
                <a:ea typeface="微软雅黑" panose="020B0503020204020204" pitchFamily="34" charset="-122"/>
              </a:rPr>
              <a:t> </a:t>
            </a:r>
            <a:r>
              <a:rPr lang="en-US" altLang="zh-CN" sz="2300" dirty="0">
                <a:latin typeface="微软雅黑" panose="020B0503020204020204" pitchFamily="34" charset="-122"/>
                <a:ea typeface="微软雅黑" panose="020B0503020204020204" pitchFamily="34" charset="-122"/>
              </a:rPr>
              <a:t>/usr/lib/x86_64-linux-gnu/libc.so </a:t>
            </a:r>
          </a:p>
          <a:p>
            <a:pPr eaLnBrk="1" hangingPunct="1">
              <a:lnSpc>
                <a:spcPct val="100000"/>
              </a:lnSpc>
              <a:spcBef>
                <a:spcPct val="50000"/>
              </a:spcBef>
              <a:buFontTx/>
              <a:buNone/>
            </a:pPr>
            <a:r>
              <a:rPr lang="en-US" altLang="zh-CN" sz="2300" dirty="0">
                <a:latin typeface="微软雅黑" panose="020B0503020204020204" pitchFamily="34" charset="-122"/>
                <a:ea typeface="微软雅黑" panose="020B0503020204020204" pitchFamily="34" charset="-122"/>
              </a:rPr>
              <a:t>         -o  </a:t>
            </a:r>
            <a:r>
              <a:rPr lang="en-US" altLang="zh-CN" sz="2300" dirty="0" err="1">
                <a:latin typeface="微软雅黑" panose="020B0503020204020204" pitchFamily="34" charset="-122"/>
                <a:ea typeface="微软雅黑" panose="020B0503020204020204" pitchFamily="34" charset="-122"/>
              </a:rPr>
              <a:t>main_dll</a:t>
            </a:r>
            <a:endParaRPr lang="en-US" altLang="zh-CN" sz="2300" dirty="0">
              <a:latin typeface="微软雅黑" panose="020B0503020204020204" pitchFamily="34" charset="-122"/>
              <a:ea typeface="微软雅黑" panose="020B0503020204020204" pitchFamily="34" charset="-122"/>
            </a:endParaRPr>
          </a:p>
          <a:p>
            <a:pPr eaLnBrk="1" hangingPunct="1">
              <a:lnSpc>
                <a:spcPct val="100000"/>
              </a:lnSpc>
              <a:spcBef>
                <a:spcPct val="50000"/>
              </a:spcBef>
              <a:buNone/>
            </a:pPr>
            <a:r>
              <a:rPr lang="en-US" altLang="zh-CN" sz="2300" dirty="0">
                <a:latin typeface="微软雅黑" panose="020B0503020204020204" pitchFamily="34" charset="-122"/>
                <a:ea typeface="微软雅黑" panose="020B0503020204020204" pitchFamily="34" charset="-122"/>
              </a:rPr>
              <a:t>#gcc  -static  </a:t>
            </a:r>
            <a:r>
              <a:rPr lang="en-US" altLang="zh-CN" sz="2300" dirty="0" err="1">
                <a:latin typeface="微软雅黑" panose="020B0503020204020204" pitchFamily="34" charset="-122"/>
                <a:ea typeface="微软雅黑" panose="020B0503020204020204" pitchFamily="34" charset="-122"/>
              </a:rPr>
              <a:t>main_link.c</a:t>
            </a:r>
            <a:r>
              <a:rPr lang="en-US" altLang="zh-CN" sz="2300" dirty="0">
                <a:latin typeface="微软雅黑" panose="020B0503020204020204" pitchFamily="34" charset="-122"/>
                <a:ea typeface="微软雅黑" panose="020B0503020204020204" pitchFamily="34" charset="-122"/>
              </a:rPr>
              <a:t>  -o </a:t>
            </a:r>
            <a:r>
              <a:rPr lang="en-US" altLang="zh-CN" sz="2300" dirty="0" err="1">
                <a:latin typeface="微软雅黑" panose="020B0503020204020204" pitchFamily="34" charset="-122"/>
                <a:ea typeface="微软雅黑" panose="020B0503020204020204" pitchFamily="34" charset="-122"/>
              </a:rPr>
              <a:t>main_s</a:t>
            </a:r>
            <a:endParaRPr lang="en-US" altLang="zh-CN" sz="2300" dirty="0">
              <a:latin typeface="微软雅黑" panose="020B0503020204020204" pitchFamily="34" charset="-122"/>
              <a:ea typeface="微软雅黑" panose="020B0503020204020204" pitchFamily="34" charset="-122"/>
            </a:endParaRPr>
          </a:p>
          <a:p>
            <a:pPr eaLnBrk="1" hangingPunct="1">
              <a:lnSpc>
                <a:spcPct val="100000"/>
              </a:lnSpc>
              <a:spcBef>
                <a:spcPct val="50000"/>
              </a:spcBef>
              <a:buFontTx/>
              <a:buNone/>
            </a:pPr>
            <a:r>
              <a:rPr lang="en-US" altLang="zh-CN" sz="2300" dirty="0">
                <a:latin typeface="微软雅黑" panose="020B0503020204020204" pitchFamily="34" charset="-122"/>
                <a:ea typeface="微软雅黑" panose="020B0503020204020204" pitchFamily="34" charset="-122"/>
              </a:rPr>
              <a:t>     </a:t>
            </a:r>
            <a:r>
              <a:rPr lang="en-US" altLang="zh-CN" sz="2300" dirty="0">
                <a:solidFill>
                  <a:srgbClr val="0000FF"/>
                </a:solidFill>
                <a:latin typeface="微软雅黑" panose="020B0503020204020204" pitchFamily="34" charset="-122"/>
                <a:ea typeface="微软雅黑" panose="020B0503020204020204" pitchFamily="34" charset="-122"/>
              </a:rPr>
              <a:t>C</a:t>
            </a:r>
            <a:r>
              <a:rPr lang="zh-CN" altLang="en-US" sz="2300" dirty="0">
                <a:solidFill>
                  <a:srgbClr val="0000FF"/>
                </a:solidFill>
                <a:latin typeface="微软雅黑" panose="020B0503020204020204" pitchFamily="34" charset="-122"/>
                <a:ea typeface="微软雅黑" panose="020B0503020204020204" pitchFamily="34" charset="-122"/>
              </a:rPr>
              <a:t>标准库的大部分函数在 </a:t>
            </a:r>
            <a:r>
              <a:rPr lang="en-US" altLang="zh-CN" sz="2300" dirty="0">
                <a:solidFill>
                  <a:srgbClr val="0000FF"/>
                </a:solidFill>
                <a:latin typeface="微软雅黑" panose="020B0503020204020204" pitchFamily="34" charset="-122"/>
                <a:ea typeface="微软雅黑" panose="020B0503020204020204" pitchFamily="34" charset="-122"/>
              </a:rPr>
              <a:t>libc.so </a:t>
            </a:r>
            <a:r>
              <a:rPr lang="zh-CN" altLang="en-US" sz="2300" dirty="0">
                <a:solidFill>
                  <a:srgbClr val="0000FF"/>
                </a:solidFill>
                <a:latin typeface="微软雅黑" panose="020B0503020204020204" pitchFamily="34" charset="-122"/>
                <a:ea typeface="微软雅黑" panose="020B0503020204020204" pitchFamily="34" charset="-122"/>
              </a:rPr>
              <a:t>中，自动链接；</a:t>
            </a:r>
            <a:endParaRPr lang="en-US" altLang="zh-CN" sz="2300" dirty="0">
              <a:solidFill>
                <a:srgbClr val="0000FF"/>
              </a:solidFill>
              <a:latin typeface="微软雅黑" panose="020B0503020204020204" pitchFamily="34" charset="-122"/>
              <a:ea typeface="微软雅黑" panose="020B0503020204020204" pitchFamily="34" charset="-122"/>
            </a:endParaRPr>
          </a:p>
          <a:p>
            <a:pPr eaLnBrk="1" hangingPunct="1">
              <a:lnSpc>
                <a:spcPct val="100000"/>
              </a:lnSpc>
              <a:spcBef>
                <a:spcPct val="50000"/>
              </a:spcBef>
              <a:buFontTx/>
              <a:buNone/>
            </a:pPr>
            <a:r>
              <a:rPr lang="zh-CN" altLang="en-US" sz="2300" dirty="0">
                <a:solidFill>
                  <a:srgbClr val="0000FF"/>
                </a:solidFill>
                <a:latin typeface="微软雅黑" panose="020B0503020204020204" pitchFamily="34" charset="-122"/>
                <a:ea typeface="微软雅黑" panose="020B0503020204020204" pitchFamily="34" charset="-122"/>
              </a:rPr>
              <a:t>     对于 非标准库、第三方库等，需要手动添加。</a:t>
            </a:r>
            <a:endParaRPr lang="en-US" altLang="zh-CN" sz="2300" dirty="0">
              <a:solidFill>
                <a:srgbClr val="0000FF"/>
              </a:solidFill>
              <a:latin typeface="微软雅黑" panose="020B0503020204020204" pitchFamily="34" charset="-122"/>
              <a:ea typeface="微软雅黑" panose="020B0503020204020204" pitchFamily="34" charset="-122"/>
            </a:endParaRPr>
          </a:p>
          <a:p>
            <a:pPr eaLnBrk="1" hangingPunct="1">
              <a:lnSpc>
                <a:spcPct val="100000"/>
              </a:lnSpc>
              <a:spcBef>
                <a:spcPct val="50000"/>
              </a:spcBef>
              <a:buFontTx/>
              <a:buNone/>
            </a:pPr>
            <a:r>
              <a:rPr lang="zh-CN" altLang="en-US" sz="2300" dirty="0">
                <a:latin typeface="微软雅黑" panose="020B0503020204020204" pitchFamily="34" charset="-122"/>
                <a:ea typeface="微软雅黑" panose="020B0503020204020204" pitchFamily="34" charset="-122"/>
              </a:rPr>
              <a:t>生成的文件大小差别很大</a:t>
            </a:r>
            <a:endParaRPr lang="en-US" altLang="zh-CN" sz="2300" dirty="0">
              <a:latin typeface="微软雅黑" panose="020B0503020204020204" pitchFamily="34" charset="-122"/>
              <a:ea typeface="微软雅黑" panose="020B0503020204020204" pitchFamily="34" charset="-122"/>
            </a:endParaRPr>
          </a:p>
          <a:p>
            <a:pPr eaLnBrk="1" hangingPunct="1">
              <a:lnSpc>
                <a:spcPct val="100000"/>
              </a:lnSpc>
              <a:spcBef>
                <a:spcPct val="50000"/>
              </a:spcBef>
              <a:buFontTx/>
              <a:buNone/>
            </a:pPr>
            <a:r>
              <a:rPr lang="en-US" altLang="zh-CN" sz="2300" dirty="0">
                <a:solidFill>
                  <a:srgbClr val="FF0000"/>
                </a:solidFill>
                <a:latin typeface="微软雅黑" panose="020B0503020204020204" pitchFamily="34" charset="-122"/>
                <a:ea typeface="微软雅黑" panose="020B0503020204020204" pitchFamily="34" charset="-122"/>
              </a:rPr>
              <a:t>   </a:t>
            </a:r>
            <a:r>
              <a:rPr lang="zh-CN" altLang="en-US" sz="2300" dirty="0">
                <a:solidFill>
                  <a:srgbClr val="FF0000"/>
                </a:solidFill>
                <a:latin typeface="微软雅黑" panose="020B0503020204020204" pitchFamily="34" charset="-122"/>
                <a:ea typeface="微软雅黑" panose="020B0503020204020204" pitchFamily="34" charset="-122"/>
              </a:rPr>
              <a:t>动态链接库以</a:t>
            </a:r>
            <a:r>
              <a:rPr lang="en-US" altLang="zh-CN" sz="2300" dirty="0">
                <a:solidFill>
                  <a:srgbClr val="FF0000"/>
                </a:solidFill>
                <a:latin typeface="微软雅黑" panose="020B0503020204020204" pitchFamily="34" charset="-122"/>
                <a:ea typeface="微软雅黑" panose="020B0503020204020204" pitchFamily="34" charset="-122"/>
              </a:rPr>
              <a:t>.so</a:t>
            </a:r>
            <a:r>
              <a:rPr lang="zh-CN" altLang="en-US" sz="2300" dirty="0">
                <a:solidFill>
                  <a:srgbClr val="FF0000"/>
                </a:solidFill>
                <a:latin typeface="微软雅黑" panose="020B0503020204020204" pitchFamily="34" charset="-122"/>
                <a:ea typeface="微软雅黑" panose="020B0503020204020204" pitchFamily="34" charset="-122"/>
              </a:rPr>
              <a:t>作为后缀</a:t>
            </a:r>
            <a:endParaRPr lang="en-US" altLang="zh-CN" sz="2300" dirty="0">
              <a:solidFill>
                <a:srgbClr val="FF0000"/>
              </a:solidFill>
              <a:latin typeface="微软雅黑" panose="020B0503020204020204" pitchFamily="34" charset="-122"/>
              <a:ea typeface="微软雅黑" panose="020B0503020204020204" pitchFamily="34" charset="-122"/>
            </a:endParaRPr>
          </a:p>
          <a:p>
            <a:pPr eaLnBrk="1" hangingPunct="1">
              <a:lnSpc>
                <a:spcPct val="100000"/>
              </a:lnSpc>
              <a:spcBef>
                <a:spcPct val="50000"/>
              </a:spcBef>
              <a:buFontTx/>
              <a:buNone/>
            </a:pPr>
            <a:r>
              <a:rPr lang="zh-CN" altLang="en-US" sz="2300" dirty="0">
                <a:latin typeface="微软雅黑" panose="020B0503020204020204" pitchFamily="34" charset="-122"/>
                <a:ea typeface="微软雅黑" panose="020B0503020204020204" pitchFamily="34" charset="-122"/>
              </a:rPr>
              <a:t>   </a:t>
            </a:r>
            <a:r>
              <a:rPr lang="zh-CN" altLang="en-US" sz="2300" dirty="0">
                <a:solidFill>
                  <a:srgbClr val="FF0000"/>
                </a:solidFill>
                <a:latin typeface="微软雅黑" panose="020B0503020204020204" pitchFamily="34" charset="-122"/>
                <a:ea typeface="微软雅黑" panose="020B0503020204020204" pitchFamily="34" charset="-122"/>
              </a:rPr>
              <a:t>静态链接库通常以</a:t>
            </a:r>
            <a:r>
              <a:rPr lang="en-US" altLang="zh-CN" sz="2300" dirty="0">
                <a:solidFill>
                  <a:srgbClr val="FF0000"/>
                </a:solidFill>
                <a:latin typeface="微软雅黑" panose="020B0503020204020204" pitchFamily="34" charset="-122"/>
                <a:ea typeface="微软雅黑" panose="020B0503020204020204" pitchFamily="34" charset="-122"/>
              </a:rPr>
              <a:t>.a</a:t>
            </a:r>
            <a:r>
              <a:rPr lang="zh-CN" altLang="en-US" sz="2300" dirty="0">
                <a:solidFill>
                  <a:srgbClr val="FF0000"/>
                </a:solidFill>
                <a:latin typeface="微软雅黑" panose="020B0503020204020204" pitchFamily="34" charset="-122"/>
                <a:ea typeface="微软雅黑" panose="020B0503020204020204" pitchFamily="34" charset="-122"/>
              </a:rPr>
              <a:t>作为后缀</a:t>
            </a:r>
            <a:endParaRPr lang="en-US" altLang="zh-CN" sz="2300" dirty="0">
              <a:solidFill>
                <a:srgbClr val="FF0000"/>
              </a:solidFill>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90305294-3C8F-54FA-105E-0E05FB47AE00}"/>
              </a:ext>
            </a:extLst>
          </p:cNvPr>
          <p:cNvPicPr>
            <a:picLocks noChangeAspect="1"/>
          </p:cNvPicPr>
          <p:nvPr/>
        </p:nvPicPr>
        <p:blipFill>
          <a:blip r:embed="rId3"/>
          <a:stretch>
            <a:fillRect/>
          </a:stretch>
        </p:blipFill>
        <p:spPr>
          <a:xfrm>
            <a:off x="474663" y="5454463"/>
            <a:ext cx="7366379" cy="1073205"/>
          </a:xfrm>
          <a:prstGeom prst="rect">
            <a:avLst/>
          </a:prstGeom>
        </p:spPr>
      </p:pic>
    </p:spTree>
    <p:extLst>
      <p:ext uri="{BB962C8B-B14F-4D97-AF65-F5344CB8AC3E}">
        <p14:creationId xmlns:p14="http://schemas.microsoft.com/office/powerpoint/2010/main" val="20717242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a:extLst>
              <a:ext uri="{FF2B5EF4-FFF2-40B4-BE49-F238E27FC236}">
                <a16:creationId xmlns:a16="http://schemas.microsoft.com/office/drawing/2014/main" id="{98643D2A-DD18-4888-9EDA-75EE1607F87B}"/>
              </a:ext>
            </a:extLst>
          </p:cNvPr>
          <p:cNvSpPr>
            <a:spLocks noGrp="1" noChangeArrowheads="1"/>
          </p:cNvSpPr>
          <p:nvPr>
            <p:ph type="title" idx="4294967295"/>
          </p:nvPr>
        </p:nvSpPr>
        <p:spPr>
          <a:xfrm>
            <a:off x="474663" y="103188"/>
            <a:ext cx="7591425" cy="544512"/>
          </a:xfrm>
          <a:noFill/>
        </p:spPr>
        <p:txBody>
          <a:bodyPr tIns="0" bIns="0"/>
          <a:lstStyle/>
          <a:p>
            <a:r>
              <a:rPr lang="zh-CN" altLang="en-US" sz="3200" dirty="0"/>
              <a:t>链接</a:t>
            </a:r>
          </a:p>
        </p:txBody>
      </p:sp>
      <p:sp>
        <p:nvSpPr>
          <p:cNvPr id="599044" name="Text Box 4">
            <a:extLst>
              <a:ext uri="{FF2B5EF4-FFF2-40B4-BE49-F238E27FC236}">
                <a16:creationId xmlns:a16="http://schemas.microsoft.com/office/drawing/2014/main" id="{2FCFE91C-CBD3-491B-9798-CFC2B5552752}"/>
              </a:ext>
            </a:extLst>
          </p:cNvPr>
          <p:cNvSpPr txBox="1">
            <a:spLocks noChangeArrowheads="1"/>
          </p:cNvSpPr>
          <p:nvPr/>
        </p:nvSpPr>
        <p:spPr bwMode="auto">
          <a:xfrm>
            <a:off x="507206" y="647700"/>
            <a:ext cx="7526337"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ts val="0"/>
              </a:spcBef>
              <a:buFontTx/>
              <a:buNone/>
            </a:pP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math_test.c</a:t>
            </a:r>
            <a:endParaRPr lang="en-US" altLang="zh-CN" sz="2000" dirty="0">
              <a:latin typeface="微软雅黑" panose="020B0503020204020204" pitchFamily="34" charset="-122"/>
              <a:ea typeface="微软雅黑" panose="020B0503020204020204" pitchFamily="34" charset="-122"/>
            </a:endParaRPr>
          </a:p>
          <a:p>
            <a:pPr eaLnBrk="1" hangingPunct="1">
              <a:lnSpc>
                <a:spcPct val="100000"/>
              </a:lnSpc>
              <a:spcBef>
                <a:spcPts val="0"/>
              </a:spcBef>
              <a:buFontTx/>
              <a:buNone/>
            </a:pPr>
            <a:r>
              <a:rPr lang="en-US" altLang="zh-CN" sz="2000" dirty="0">
                <a:latin typeface="微软雅黑" panose="020B0503020204020204" pitchFamily="34" charset="-122"/>
                <a:ea typeface="微软雅黑" panose="020B0503020204020204" pitchFamily="34" charset="-122"/>
              </a:rPr>
              <a:t>#include &lt;</a:t>
            </a:r>
            <a:r>
              <a:rPr lang="en-US" altLang="zh-CN" sz="2000" dirty="0" err="1">
                <a:latin typeface="微软雅黑" panose="020B0503020204020204" pitchFamily="34" charset="-122"/>
                <a:ea typeface="微软雅黑" panose="020B0503020204020204" pitchFamily="34" charset="-122"/>
              </a:rPr>
              <a:t>stdio.h</a:t>
            </a:r>
            <a:r>
              <a:rPr lang="en-US" altLang="zh-CN" sz="2000" dirty="0">
                <a:latin typeface="微软雅黑" panose="020B0503020204020204" pitchFamily="34" charset="-122"/>
                <a:ea typeface="微软雅黑" panose="020B0503020204020204" pitchFamily="34" charset="-122"/>
              </a:rPr>
              <a:t>&gt;  </a:t>
            </a:r>
          </a:p>
          <a:p>
            <a:pPr eaLnBrk="1" hangingPunct="1">
              <a:lnSpc>
                <a:spcPct val="100000"/>
              </a:lnSpc>
              <a:spcBef>
                <a:spcPts val="0"/>
              </a:spcBef>
              <a:buFontTx/>
              <a:buNone/>
            </a:pPr>
            <a:r>
              <a:rPr lang="en-US" altLang="zh-CN" sz="2000" dirty="0">
                <a:latin typeface="微软雅黑" panose="020B0503020204020204" pitchFamily="34" charset="-122"/>
                <a:ea typeface="微软雅黑" panose="020B0503020204020204" pitchFamily="34" charset="-122"/>
              </a:rPr>
              <a:t>#include &lt;</a:t>
            </a:r>
            <a:r>
              <a:rPr lang="en-US" altLang="zh-CN" sz="2000" dirty="0" err="1">
                <a:latin typeface="微软雅黑" panose="020B0503020204020204" pitchFamily="34" charset="-122"/>
                <a:ea typeface="微软雅黑" panose="020B0503020204020204" pitchFamily="34" charset="-122"/>
              </a:rPr>
              <a:t>math.h</a:t>
            </a:r>
            <a:r>
              <a:rPr lang="en-US" altLang="zh-CN" sz="2000" dirty="0">
                <a:latin typeface="微软雅黑" panose="020B0503020204020204" pitchFamily="34" charset="-122"/>
                <a:ea typeface="微软雅黑" panose="020B0503020204020204" pitchFamily="34" charset="-122"/>
              </a:rPr>
              <a:t>&gt; </a:t>
            </a:r>
          </a:p>
          <a:p>
            <a:pPr eaLnBrk="1" hangingPunct="1">
              <a:lnSpc>
                <a:spcPct val="100000"/>
              </a:lnSpc>
              <a:spcBef>
                <a:spcPts val="0"/>
              </a:spcBef>
              <a:buFontTx/>
              <a:buNone/>
            </a:pPr>
            <a:r>
              <a:rPr lang="en-US" altLang="zh-CN" sz="2000" dirty="0">
                <a:latin typeface="微软雅黑" panose="020B0503020204020204" pitchFamily="34" charset="-122"/>
                <a:ea typeface="微软雅黑" panose="020B0503020204020204" pitchFamily="34" charset="-122"/>
              </a:rPr>
              <a:t>#define PI 3.14159265</a:t>
            </a:r>
          </a:p>
          <a:p>
            <a:pPr eaLnBrk="1" hangingPunct="1">
              <a:lnSpc>
                <a:spcPct val="100000"/>
              </a:lnSpc>
              <a:spcBef>
                <a:spcPts val="0"/>
              </a:spcBef>
              <a:buFontTx/>
              <a:buNone/>
            </a:pPr>
            <a:r>
              <a:rPr lang="en-US" altLang="zh-CN" sz="2000" dirty="0">
                <a:latin typeface="微软雅黑" panose="020B0503020204020204" pitchFamily="34" charset="-122"/>
                <a:ea typeface="微软雅黑" panose="020B0503020204020204" pitchFamily="34" charset="-122"/>
              </a:rPr>
              <a:t>int main ()</a:t>
            </a:r>
          </a:p>
          <a:p>
            <a:pPr eaLnBrk="1" hangingPunct="1">
              <a:lnSpc>
                <a:spcPct val="100000"/>
              </a:lnSpc>
              <a:spcBef>
                <a:spcPts val="0"/>
              </a:spcBef>
              <a:buFontTx/>
              <a:buNone/>
            </a:pPr>
            <a:r>
              <a:rPr lang="en-US" altLang="zh-CN" sz="2000" dirty="0">
                <a:latin typeface="微软雅黑" panose="020B0503020204020204" pitchFamily="34" charset="-122"/>
                <a:ea typeface="微软雅黑" panose="020B0503020204020204" pitchFamily="34" charset="-122"/>
              </a:rPr>
              <a:t>{   double param, result;</a:t>
            </a:r>
          </a:p>
          <a:p>
            <a:pPr eaLnBrk="1" hangingPunct="1">
              <a:lnSpc>
                <a:spcPct val="100000"/>
              </a:lnSpc>
              <a:spcBef>
                <a:spcPts val="0"/>
              </a:spcBef>
              <a:buFontTx/>
              <a:buNone/>
            </a:pPr>
            <a:r>
              <a:rPr lang="en-US" altLang="zh-CN" sz="2000" dirty="0">
                <a:latin typeface="微软雅黑" panose="020B0503020204020204" pitchFamily="34" charset="-122"/>
                <a:ea typeface="微软雅黑" panose="020B0503020204020204" pitchFamily="34" charset="-122"/>
              </a:rPr>
              <a:t>    param = 60.0;</a:t>
            </a:r>
          </a:p>
          <a:p>
            <a:pPr eaLnBrk="1" hangingPunct="1">
              <a:lnSpc>
                <a:spcPct val="100000"/>
              </a:lnSpc>
              <a:spcBef>
                <a:spcPts val="0"/>
              </a:spcBef>
              <a:buFontTx/>
              <a:buNone/>
            </a:pPr>
            <a:r>
              <a:rPr lang="en-US" altLang="zh-CN" sz="2000" dirty="0">
                <a:latin typeface="微软雅黑" panose="020B0503020204020204" pitchFamily="34" charset="-122"/>
                <a:ea typeface="微软雅黑" panose="020B0503020204020204" pitchFamily="34" charset="-122"/>
              </a:rPr>
              <a:t>    result = cos(param * PI / 180.0 );</a:t>
            </a:r>
          </a:p>
          <a:p>
            <a:pPr eaLnBrk="1" hangingPunct="1">
              <a:lnSpc>
                <a:spcPct val="100000"/>
              </a:lnSpc>
              <a:spcBef>
                <a:spcPts val="0"/>
              </a:spcBef>
              <a:buFontTx/>
              <a:buNone/>
            </a:pPr>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printf</a:t>
            </a:r>
            <a:r>
              <a:rPr lang="en-US" altLang="zh-CN" sz="2000" dirty="0">
                <a:latin typeface="微软雅黑" panose="020B0503020204020204" pitchFamily="34" charset="-122"/>
                <a:ea typeface="微软雅黑" panose="020B0503020204020204" pitchFamily="34" charset="-122"/>
              </a:rPr>
              <a:t> ("The cosine of %f   is %f.\n", param, result );</a:t>
            </a:r>
          </a:p>
          <a:p>
            <a:pPr eaLnBrk="1" hangingPunct="1">
              <a:lnSpc>
                <a:spcPct val="100000"/>
              </a:lnSpc>
              <a:spcBef>
                <a:spcPts val="0"/>
              </a:spcBef>
              <a:buFontTx/>
              <a:buNone/>
            </a:pPr>
            <a:r>
              <a:rPr lang="en-US" altLang="zh-CN" sz="2000" dirty="0">
                <a:latin typeface="微软雅黑" panose="020B0503020204020204" pitchFamily="34" charset="-122"/>
                <a:ea typeface="微软雅黑" panose="020B0503020204020204" pitchFamily="34" charset="-122"/>
              </a:rPr>
              <a:t>    return 0;</a:t>
            </a:r>
          </a:p>
          <a:p>
            <a:pPr eaLnBrk="1" hangingPunct="1">
              <a:lnSpc>
                <a:spcPct val="100000"/>
              </a:lnSpc>
              <a:spcBef>
                <a:spcPts val="0"/>
              </a:spcBef>
              <a:buFontTx/>
              <a:buNone/>
            </a:pPr>
            <a:r>
              <a:rPr lang="en-US" altLang="zh-CN" sz="2000" dirty="0">
                <a:latin typeface="微软雅黑" panose="020B0503020204020204" pitchFamily="34" charset="-122"/>
                <a:ea typeface="微软雅黑" panose="020B0503020204020204" pitchFamily="34" charset="-122"/>
              </a:rPr>
              <a:t>}</a:t>
            </a:r>
          </a:p>
          <a:p>
            <a:pPr eaLnBrk="1" hangingPunct="1">
              <a:lnSpc>
                <a:spcPct val="100000"/>
              </a:lnSpc>
              <a:spcBef>
                <a:spcPts val="600"/>
              </a:spcBef>
              <a:buNone/>
            </a:pPr>
            <a:r>
              <a:rPr lang="en-US" altLang="zh-CN" sz="2300" dirty="0">
                <a:solidFill>
                  <a:srgbClr val="0000FF"/>
                </a:solidFill>
                <a:latin typeface="微软雅黑" panose="020B0503020204020204" pitchFamily="34" charset="-122"/>
                <a:ea typeface="微软雅黑" panose="020B0503020204020204" pitchFamily="34" charset="-122"/>
              </a:rPr>
              <a:t>#gcc  </a:t>
            </a:r>
            <a:r>
              <a:rPr lang="en-US" altLang="zh-CN" sz="2300" dirty="0" err="1">
                <a:solidFill>
                  <a:srgbClr val="0000FF"/>
                </a:solidFill>
                <a:latin typeface="微软雅黑" panose="020B0503020204020204" pitchFamily="34" charset="-122"/>
                <a:ea typeface="微软雅黑" panose="020B0503020204020204" pitchFamily="34" charset="-122"/>
              </a:rPr>
              <a:t>math_test.c</a:t>
            </a:r>
            <a:r>
              <a:rPr lang="en-US" altLang="zh-CN" sz="2300" dirty="0">
                <a:solidFill>
                  <a:srgbClr val="0000FF"/>
                </a:solidFill>
                <a:latin typeface="微软雅黑" panose="020B0503020204020204" pitchFamily="34" charset="-122"/>
                <a:ea typeface="微软雅黑" panose="020B0503020204020204" pitchFamily="34" charset="-122"/>
              </a:rPr>
              <a:t> –o </a:t>
            </a:r>
            <a:r>
              <a:rPr lang="en-US" altLang="zh-CN" sz="2300" dirty="0" err="1">
                <a:solidFill>
                  <a:srgbClr val="0000FF"/>
                </a:solidFill>
                <a:latin typeface="微软雅黑" panose="020B0503020204020204" pitchFamily="34" charset="-122"/>
                <a:ea typeface="微软雅黑" panose="020B0503020204020204" pitchFamily="34" charset="-122"/>
              </a:rPr>
              <a:t>math_test</a:t>
            </a:r>
            <a:endParaRPr lang="en-US" altLang="zh-CN" sz="2300" dirty="0">
              <a:solidFill>
                <a:srgbClr val="0000FF"/>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271BBCDD-746A-ED70-EA3E-EC73639379E7}"/>
              </a:ext>
            </a:extLst>
          </p:cNvPr>
          <p:cNvPicPr>
            <a:picLocks noChangeAspect="1"/>
          </p:cNvPicPr>
          <p:nvPr/>
        </p:nvPicPr>
        <p:blipFill>
          <a:blip r:embed="rId3"/>
          <a:stretch>
            <a:fillRect/>
          </a:stretch>
        </p:blipFill>
        <p:spPr>
          <a:xfrm>
            <a:off x="648907" y="4581917"/>
            <a:ext cx="7417181" cy="527077"/>
          </a:xfrm>
          <a:prstGeom prst="rect">
            <a:avLst/>
          </a:prstGeom>
        </p:spPr>
      </p:pic>
      <p:sp>
        <p:nvSpPr>
          <p:cNvPr id="6" name="文本框 5">
            <a:extLst>
              <a:ext uri="{FF2B5EF4-FFF2-40B4-BE49-F238E27FC236}">
                <a16:creationId xmlns:a16="http://schemas.microsoft.com/office/drawing/2014/main" id="{6A1AE5B9-4E3E-9B2D-E731-4020B27278DC}"/>
              </a:ext>
            </a:extLst>
          </p:cNvPr>
          <p:cNvSpPr txBox="1"/>
          <p:nvPr/>
        </p:nvSpPr>
        <p:spPr>
          <a:xfrm>
            <a:off x="519833" y="5445410"/>
            <a:ext cx="8647493" cy="892552"/>
          </a:xfrm>
          <a:prstGeom prst="rect">
            <a:avLst/>
          </a:prstGeom>
          <a:noFill/>
        </p:spPr>
        <p:txBody>
          <a:bodyPr wrap="square">
            <a:spAutoFit/>
          </a:bodyPr>
          <a:lstStyle/>
          <a:p>
            <a:pPr eaLnBrk="1" hangingPunct="1">
              <a:spcBef>
                <a:spcPts val="0"/>
              </a:spcBef>
              <a:spcAft>
                <a:spcPts val="600"/>
              </a:spcAft>
            </a:pPr>
            <a:r>
              <a:rPr lang="en-US" altLang="zh-CN" sz="2300" b="1" dirty="0">
                <a:solidFill>
                  <a:srgbClr val="0000FF"/>
                </a:solidFill>
                <a:latin typeface="微软雅黑" panose="020B0503020204020204" pitchFamily="34" charset="-122"/>
                <a:ea typeface="微软雅黑" panose="020B0503020204020204" pitchFamily="34" charset="-122"/>
              </a:rPr>
              <a:t>#gcc  </a:t>
            </a:r>
            <a:r>
              <a:rPr lang="en-US" altLang="zh-CN" sz="2300" b="1" dirty="0" err="1">
                <a:solidFill>
                  <a:srgbClr val="0000FF"/>
                </a:solidFill>
                <a:latin typeface="微软雅黑" panose="020B0503020204020204" pitchFamily="34" charset="-122"/>
                <a:ea typeface="微软雅黑" panose="020B0503020204020204" pitchFamily="34" charset="-122"/>
              </a:rPr>
              <a:t>math_test.c</a:t>
            </a:r>
            <a:r>
              <a:rPr lang="en-US" altLang="zh-CN" sz="2300" b="1" dirty="0">
                <a:solidFill>
                  <a:srgbClr val="0000FF"/>
                </a:solidFill>
                <a:latin typeface="微软雅黑" panose="020B0503020204020204" pitchFamily="34" charset="-122"/>
                <a:ea typeface="微软雅黑" panose="020B0503020204020204" pitchFamily="34" charset="-122"/>
              </a:rPr>
              <a:t> –o </a:t>
            </a:r>
            <a:r>
              <a:rPr lang="en-US" altLang="zh-CN" sz="2300" b="1" dirty="0" err="1">
                <a:solidFill>
                  <a:srgbClr val="0000FF"/>
                </a:solidFill>
                <a:latin typeface="微软雅黑" panose="020B0503020204020204" pitchFamily="34" charset="-122"/>
                <a:ea typeface="微软雅黑" panose="020B0503020204020204" pitchFamily="34" charset="-122"/>
              </a:rPr>
              <a:t>math_test</a:t>
            </a:r>
            <a:r>
              <a:rPr lang="en-US" altLang="zh-CN" sz="2300" b="1" dirty="0">
                <a:solidFill>
                  <a:srgbClr val="0000FF"/>
                </a:solidFill>
                <a:latin typeface="微软雅黑" panose="020B0503020204020204" pitchFamily="34" charset="-122"/>
                <a:ea typeface="微软雅黑" panose="020B0503020204020204" pitchFamily="34" charset="-122"/>
              </a:rPr>
              <a:t>  -</a:t>
            </a:r>
            <a:r>
              <a:rPr lang="en-US" altLang="zh-CN" sz="2300" b="1" dirty="0" err="1">
                <a:solidFill>
                  <a:srgbClr val="0000FF"/>
                </a:solidFill>
                <a:latin typeface="微软雅黑" panose="020B0503020204020204" pitchFamily="34" charset="-122"/>
                <a:ea typeface="微软雅黑" panose="020B0503020204020204" pitchFamily="34" charset="-122"/>
              </a:rPr>
              <a:t>lm</a:t>
            </a:r>
            <a:endParaRPr lang="en-US" altLang="zh-CN" sz="2300" b="1" dirty="0">
              <a:solidFill>
                <a:srgbClr val="0000FF"/>
              </a:solidFill>
              <a:latin typeface="微软雅黑" panose="020B0503020204020204" pitchFamily="34" charset="-122"/>
              <a:ea typeface="微软雅黑" panose="020B0503020204020204" pitchFamily="34" charset="-122"/>
            </a:endParaRPr>
          </a:p>
          <a:p>
            <a:pPr eaLnBrk="1" hangingPunct="1">
              <a:spcBef>
                <a:spcPts val="0"/>
              </a:spcBef>
            </a:pPr>
            <a:r>
              <a:rPr lang="zh-CN" altLang="en-US" sz="2400" dirty="0"/>
              <a:t>数学库</a:t>
            </a:r>
            <a:r>
              <a:rPr lang="en-US" altLang="zh-CN" sz="2400" dirty="0"/>
              <a:t>:  /usr/lib/x86_64-linux-gnu/libm.so  /  </a:t>
            </a:r>
            <a:r>
              <a:rPr lang="en-US" altLang="zh-CN" sz="2400" dirty="0" err="1"/>
              <a:t>libm.a</a:t>
            </a:r>
            <a:endParaRPr lang="en-US" altLang="zh-CN" sz="2300" b="1" dirty="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74572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a:extLst>
              <a:ext uri="{FF2B5EF4-FFF2-40B4-BE49-F238E27FC236}">
                <a16:creationId xmlns:a16="http://schemas.microsoft.com/office/drawing/2014/main" id="{98643D2A-DD18-4888-9EDA-75EE1607F87B}"/>
              </a:ext>
            </a:extLst>
          </p:cNvPr>
          <p:cNvSpPr>
            <a:spLocks noGrp="1" noChangeArrowheads="1"/>
          </p:cNvSpPr>
          <p:nvPr>
            <p:ph type="title" idx="4294967295"/>
          </p:nvPr>
        </p:nvSpPr>
        <p:spPr>
          <a:xfrm>
            <a:off x="474663" y="103188"/>
            <a:ext cx="7591425" cy="544512"/>
          </a:xfrm>
          <a:noFill/>
        </p:spPr>
        <p:txBody>
          <a:bodyPr tIns="0" bIns="0"/>
          <a:lstStyle/>
          <a:p>
            <a:r>
              <a:rPr lang="zh-CN" altLang="en-US" sz="3200" dirty="0"/>
              <a:t>链接</a:t>
            </a:r>
          </a:p>
        </p:txBody>
      </p:sp>
      <p:sp>
        <p:nvSpPr>
          <p:cNvPr id="599044" name="Text Box 4">
            <a:extLst>
              <a:ext uri="{FF2B5EF4-FFF2-40B4-BE49-F238E27FC236}">
                <a16:creationId xmlns:a16="http://schemas.microsoft.com/office/drawing/2014/main" id="{2FCFE91C-CBD3-491B-9798-CFC2B5552752}"/>
              </a:ext>
            </a:extLst>
          </p:cNvPr>
          <p:cNvSpPr txBox="1">
            <a:spLocks noChangeArrowheads="1"/>
          </p:cNvSpPr>
          <p:nvPr/>
        </p:nvSpPr>
        <p:spPr bwMode="auto">
          <a:xfrm>
            <a:off x="504609" y="784225"/>
            <a:ext cx="8134782" cy="1039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300" dirty="0">
                <a:latin typeface="微软雅黑" panose="020B0503020204020204" pitchFamily="34" charset="-122"/>
                <a:ea typeface="微软雅黑" panose="020B0503020204020204" pitchFamily="34" charset="-122"/>
              </a:rPr>
              <a:t>链接：将多个可重定位的目标文件合成一个可执行文件。</a:t>
            </a:r>
          </a:p>
          <a:p>
            <a:pPr eaLnBrk="1" hangingPunct="1">
              <a:lnSpc>
                <a:spcPct val="110000"/>
              </a:lnSpc>
              <a:spcBef>
                <a:spcPts val="1800"/>
              </a:spcBef>
              <a:buFontTx/>
              <a:buNone/>
            </a:pPr>
            <a:r>
              <a:rPr lang="en-US" altLang="zh-CN" sz="2300" dirty="0">
                <a:solidFill>
                  <a:srgbClr val="FF0000"/>
                </a:solidFill>
                <a:latin typeface="微软雅黑" panose="020B0503020204020204" pitchFamily="34" charset="-122"/>
                <a:ea typeface="微软雅黑" panose="020B0503020204020204" pitchFamily="34" charset="-122"/>
              </a:rPr>
              <a:t>Q</a:t>
            </a:r>
            <a:r>
              <a:rPr lang="zh-CN" altLang="en-US" sz="2300" dirty="0">
                <a:solidFill>
                  <a:srgbClr val="FF0000"/>
                </a:solidFill>
                <a:latin typeface="微软雅黑" panose="020B0503020204020204" pitchFamily="34" charset="-122"/>
                <a:ea typeface="微软雅黑" panose="020B0503020204020204" pitchFamily="34" charset="-122"/>
              </a:rPr>
              <a:t>：可重定位的目标文件中包含什么信息？如何合并？</a:t>
            </a:r>
            <a:endParaRPr lang="en-US" altLang="zh-CN" sz="2300" dirty="0">
              <a:solidFill>
                <a:srgbClr val="FF0000"/>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177DDAF3-C368-2A1F-941E-8ACBDE4B7CB5}"/>
              </a:ext>
            </a:extLst>
          </p:cNvPr>
          <p:cNvSpPr txBox="1"/>
          <p:nvPr/>
        </p:nvSpPr>
        <p:spPr>
          <a:xfrm>
            <a:off x="671945" y="2182432"/>
            <a:ext cx="7259781" cy="2039020"/>
          </a:xfrm>
          <a:prstGeom prst="rect">
            <a:avLst/>
          </a:prstGeom>
          <a:noFill/>
        </p:spPr>
        <p:txBody>
          <a:bodyPr wrap="square">
            <a:spAutoFit/>
          </a:bodyPr>
          <a:lstStyle/>
          <a:p>
            <a:pPr eaLnBrk="1" hangingPunct="1">
              <a:lnSpc>
                <a:spcPct val="100000"/>
              </a:lnSpc>
              <a:spcBef>
                <a:spcPct val="50000"/>
              </a:spcBef>
              <a:buNone/>
            </a:pPr>
            <a:r>
              <a:rPr lang="en-US" altLang="zh-CN" sz="2300" b="1" dirty="0">
                <a:latin typeface="微软雅黑" panose="020B0503020204020204" pitchFamily="34" charset="-122"/>
                <a:ea typeface="微软雅黑" panose="020B0503020204020204" pitchFamily="34" charset="-122"/>
              </a:rPr>
              <a:t>1</a:t>
            </a:r>
            <a:r>
              <a:rPr lang="zh-CN" altLang="en-US" sz="2300" b="1" dirty="0">
                <a:latin typeface="微软雅黑" panose="020B0503020204020204" pitchFamily="34" charset="-122"/>
                <a:ea typeface="微软雅黑" panose="020B0503020204020204" pitchFamily="34" charset="-122"/>
              </a:rPr>
              <a:t>、符号解析</a:t>
            </a:r>
            <a:endParaRPr lang="en-US" altLang="zh-CN" sz="2300" b="1" dirty="0">
              <a:latin typeface="微软雅黑" panose="020B0503020204020204" pitchFamily="34" charset="-122"/>
              <a:ea typeface="微软雅黑" panose="020B0503020204020204" pitchFamily="34" charset="-122"/>
            </a:endParaRPr>
          </a:p>
          <a:p>
            <a:pPr eaLnBrk="1" hangingPunct="1">
              <a:lnSpc>
                <a:spcPct val="100000"/>
              </a:lnSpc>
              <a:spcBef>
                <a:spcPct val="50000"/>
              </a:spcBef>
              <a:buNone/>
            </a:pPr>
            <a:r>
              <a:rPr lang="en-US" altLang="zh-CN" sz="2300" b="1" dirty="0">
                <a:latin typeface="微软雅黑" panose="020B0503020204020204" pitchFamily="34" charset="-122"/>
                <a:ea typeface="微软雅黑" panose="020B0503020204020204" pitchFamily="34" charset="-122"/>
              </a:rPr>
              <a:t>      </a:t>
            </a:r>
            <a:r>
              <a:rPr lang="zh-CN" altLang="en-US" sz="2300" b="1" dirty="0">
                <a:latin typeface="微软雅黑" panose="020B0503020204020204" pitchFamily="34" charset="-122"/>
                <a:ea typeface="微软雅黑" panose="020B0503020204020204" pitchFamily="34" charset="-122"/>
              </a:rPr>
              <a:t>将符号的引用与一个确定的符号定义建立关联。</a:t>
            </a:r>
            <a:endParaRPr lang="en-US" altLang="zh-CN" sz="2300" b="1" dirty="0">
              <a:latin typeface="微软雅黑" panose="020B0503020204020204" pitchFamily="34" charset="-122"/>
              <a:ea typeface="微软雅黑" panose="020B0503020204020204" pitchFamily="34" charset="-122"/>
            </a:endParaRPr>
          </a:p>
          <a:p>
            <a:pPr eaLnBrk="1" hangingPunct="1">
              <a:lnSpc>
                <a:spcPct val="100000"/>
              </a:lnSpc>
              <a:spcBef>
                <a:spcPct val="50000"/>
              </a:spcBef>
              <a:buNone/>
            </a:pPr>
            <a:r>
              <a:rPr lang="en-US" altLang="zh-CN" sz="2300" b="1" dirty="0">
                <a:latin typeface="微软雅黑" panose="020B0503020204020204" pitchFamily="34" charset="-122"/>
                <a:ea typeface="微软雅黑" panose="020B0503020204020204" pitchFamily="34" charset="-122"/>
              </a:rPr>
              <a:t>      </a:t>
            </a:r>
            <a:r>
              <a:rPr lang="zh-CN" altLang="en-US" sz="2300" b="1" dirty="0">
                <a:solidFill>
                  <a:srgbClr val="FF0000"/>
                </a:solidFill>
                <a:latin typeface="微软雅黑" panose="020B0503020204020204" pitchFamily="34" charset="-122"/>
                <a:ea typeface="微软雅黑" panose="020B0503020204020204" pitchFamily="34" charset="-122"/>
              </a:rPr>
              <a:t>符号：</a:t>
            </a:r>
            <a:r>
              <a:rPr lang="zh-CN" altLang="en-US" sz="2300" b="1" dirty="0">
                <a:latin typeface="微软雅黑" panose="020B0503020204020204" pitchFamily="34" charset="-122"/>
                <a:ea typeface="微软雅黑" panose="020B0503020204020204" pitchFamily="34" charset="-122"/>
              </a:rPr>
              <a:t>全局变量名、函数名、静态的局部变量名</a:t>
            </a:r>
            <a:endParaRPr lang="en-US" altLang="zh-CN" sz="2300" b="1" dirty="0">
              <a:latin typeface="微软雅黑" panose="020B0503020204020204" pitchFamily="34" charset="-122"/>
              <a:ea typeface="微软雅黑" panose="020B0503020204020204" pitchFamily="34" charset="-122"/>
            </a:endParaRPr>
          </a:p>
          <a:p>
            <a:pPr eaLnBrk="1" hangingPunct="1">
              <a:lnSpc>
                <a:spcPct val="100000"/>
              </a:lnSpc>
              <a:spcBef>
                <a:spcPct val="50000"/>
              </a:spcBef>
              <a:buNone/>
            </a:pPr>
            <a:r>
              <a:rPr lang="en-US" altLang="zh-CN" sz="2300" b="1" dirty="0">
                <a:latin typeface="微软雅黑" panose="020B0503020204020204" pitchFamily="34" charset="-122"/>
                <a:ea typeface="微软雅黑" panose="020B0503020204020204" pitchFamily="34" charset="-122"/>
              </a:rPr>
              <a:t>      </a:t>
            </a:r>
            <a:r>
              <a:rPr lang="zh-CN" altLang="en-US" sz="2300" b="1" dirty="0">
                <a:solidFill>
                  <a:srgbClr val="FF0000"/>
                </a:solidFill>
                <a:latin typeface="微软雅黑" panose="020B0503020204020204" pitchFamily="34" charset="-122"/>
                <a:ea typeface="微软雅黑" panose="020B0503020204020204" pitchFamily="34" charset="-122"/>
              </a:rPr>
              <a:t>非静态的局部变量名不是符号、参数名不是符号。</a:t>
            </a:r>
            <a:endParaRPr lang="en-US" altLang="zh-CN" sz="2300" b="1" dirty="0">
              <a:solidFill>
                <a:srgbClr val="FF0000"/>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0673BDA4-2459-1F86-F91E-7174CE533310}"/>
              </a:ext>
            </a:extLst>
          </p:cNvPr>
          <p:cNvSpPr txBox="1"/>
          <p:nvPr/>
        </p:nvSpPr>
        <p:spPr>
          <a:xfrm>
            <a:off x="671945" y="4522100"/>
            <a:ext cx="7426037" cy="1445589"/>
          </a:xfrm>
          <a:prstGeom prst="rect">
            <a:avLst/>
          </a:prstGeom>
          <a:noFill/>
        </p:spPr>
        <p:txBody>
          <a:bodyPr wrap="square">
            <a:spAutoFit/>
          </a:bodyPr>
          <a:lstStyle/>
          <a:p>
            <a:pPr eaLnBrk="1" hangingPunct="1">
              <a:lnSpc>
                <a:spcPct val="100000"/>
              </a:lnSpc>
              <a:spcBef>
                <a:spcPct val="50000"/>
              </a:spcBef>
              <a:buNone/>
            </a:pPr>
            <a:r>
              <a:rPr lang="en-US" altLang="zh-CN" sz="2300" b="1" dirty="0">
                <a:latin typeface="微软雅黑" panose="020B0503020204020204" pitchFamily="34" charset="-122"/>
                <a:ea typeface="微软雅黑" panose="020B0503020204020204" pitchFamily="34" charset="-122"/>
              </a:rPr>
              <a:t>2</a:t>
            </a:r>
            <a:r>
              <a:rPr lang="zh-CN" altLang="en-US" sz="2300" b="1" dirty="0">
                <a:latin typeface="微软雅黑" panose="020B0503020204020204" pitchFamily="34" charset="-122"/>
                <a:ea typeface="微软雅黑" panose="020B0503020204020204" pitchFamily="34" charset="-122"/>
              </a:rPr>
              <a:t>、重定位</a:t>
            </a:r>
            <a:endParaRPr lang="en-US" altLang="zh-CN" sz="2300" b="1" dirty="0">
              <a:latin typeface="微软雅黑" panose="020B0503020204020204" pitchFamily="34" charset="-122"/>
              <a:ea typeface="微软雅黑" panose="020B0503020204020204" pitchFamily="34" charset="-122"/>
            </a:endParaRPr>
          </a:p>
          <a:p>
            <a:pPr eaLnBrk="1" hangingPunct="1">
              <a:lnSpc>
                <a:spcPct val="150000"/>
              </a:lnSpc>
              <a:spcBef>
                <a:spcPts val="0"/>
              </a:spcBef>
              <a:buNone/>
            </a:pPr>
            <a:r>
              <a:rPr lang="en-US" altLang="zh-CN" sz="2300" b="1" dirty="0">
                <a:latin typeface="微软雅黑" panose="020B0503020204020204" pitchFamily="34" charset="-122"/>
                <a:ea typeface="微软雅黑" panose="020B0503020204020204" pitchFamily="34" charset="-122"/>
              </a:rPr>
              <a:t>     </a:t>
            </a:r>
            <a:r>
              <a:rPr lang="zh-CN" altLang="en-US" sz="2300" b="1" dirty="0">
                <a:latin typeface="微软雅黑" panose="020B0503020204020204" pitchFamily="34" charset="-122"/>
                <a:ea typeface="微软雅黑" panose="020B0503020204020204" pitchFamily="34" charset="-122"/>
              </a:rPr>
              <a:t>在合并生成执行文件时，重新确定每条指令的地址、每个数据的地址、在指令中 确定所引用符号对应的地址。</a:t>
            </a:r>
            <a:endParaRPr lang="en-US" altLang="zh-CN" sz="23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0995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904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4B75949B-D56F-4031-87F6-B7425DCED7B8}"/>
              </a:ext>
            </a:extLst>
          </p:cNvPr>
          <p:cNvSpPr>
            <a:spLocks noGrp="1" noChangeArrowheads="1"/>
          </p:cNvSpPr>
          <p:nvPr>
            <p:ph type="title"/>
          </p:nvPr>
        </p:nvSpPr>
        <p:spPr/>
        <p:txBody>
          <a:bodyPr/>
          <a:lstStyle/>
          <a:p>
            <a:r>
              <a:rPr lang="zh-CN" altLang="en-US" dirty="0"/>
              <a:t> 学习内容</a:t>
            </a:r>
          </a:p>
        </p:txBody>
      </p:sp>
      <p:sp>
        <p:nvSpPr>
          <p:cNvPr id="4099" name="Rectangle 3">
            <a:extLst>
              <a:ext uri="{FF2B5EF4-FFF2-40B4-BE49-F238E27FC236}">
                <a16:creationId xmlns:a16="http://schemas.microsoft.com/office/drawing/2014/main" id="{C2201C8B-F0B4-41FE-B296-141E386DFAC7}"/>
              </a:ext>
            </a:extLst>
          </p:cNvPr>
          <p:cNvSpPr>
            <a:spLocks noGrp="1" noChangeArrowheads="1"/>
          </p:cNvSpPr>
          <p:nvPr>
            <p:ph type="body" idx="1"/>
          </p:nvPr>
        </p:nvSpPr>
        <p:spPr>
          <a:xfrm>
            <a:off x="3176649" y="1072407"/>
            <a:ext cx="3992274" cy="3297711"/>
          </a:xfrm>
        </p:spPr>
        <p:txBody>
          <a:bodyPr/>
          <a:lstStyle/>
          <a:p>
            <a:pPr lvl="1">
              <a:lnSpc>
                <a:spcPct val="150000"/>
              </a:lnSpc>
              <a:spcBef>
                <a:spcPts val="0"/>
              </a:spcBef>
            </a:pPr>
            <a:r>
              <a:rPr lang="zh-CN" altLang="en-US" sz="2200" dirty="0">
                <a:ea typeface="微软雅黑" panose="020B0503020204020204" pitchFamily="34" charset="-122"/>
              </a:rPr>
              <a:t>编译、汇编</a:t>
            </a:r>
            <a:endParaRPr lang="en-US" altLang="zh-CN" sz="2200" dirty="0">
              <a:ea typeface="微软雅黑" panose="020B0503020204020204" pitchFamily="34" charset="-122"/>
            </a:endParaRPr>
          </a:p>
          <a:p>
            <a:pPr lvl="1">
              <a:lnSpc>
                <a:spcPct val="150000"/>
              </a:lnSpc>
              <a:spcBef>
                <a:spcPts val="0"/>
              </a:spcBef>
            </a:pPr>
            <a:r>
              <a:rPr lang="zh-CN" altLang="en-US" sz="2200" dirty="0">
                <a:ea typeface="微软雅黑" panose="020B0503020204020204" pitchFamily="34" charset="-122"/>
              </a:rPr>
              <a:t>目标文件格式</a:t>
            </a:r>
            <a:endParaRPr lang="en-US" altLang="zh-CN" sz="2200" dirty="0">
              <a:ea typeface="微软雅黑" panose="020B0503020204020204" pitchFamily="34" charset="-122"/>
            </a:endParaRPr>
          </a:p>
          <a:p>
            <a:pPr lvl="1">
              <a:lnSpc>
                <a:spcPct val="150000"/>
              </a:lnSpc>
              <a:spcBef>
                <a:spcPts val="0"/>
              </a:spcBef>
            </a:pPr>
            <a:r>
              <a:rPr lang="zh-CN" altLang="en-US" sz="2200" dirty="0">
                <a:ea typeface="微软雅黑" panose="020B0503020204020204" pitchFamily="34" charset="-122"/>
              </a:rPr>
              <a:t>符号表和符号解析</a:t>
            </a:r>
            <a:endParaRPr lang="en-US" altLang="zh-CN" sz="2200" dirty="0">
              <a:ea typeface="微软雅黑" panose="020B0503020204020204" pitchFamily="34" charset="-122"/>
            </a:endParaRPr>
          </a:p>
          <a:p>
            <a:pPr lvl="1">
              <a:lnSpc>
                <a:spcPct val="150000"/>
              </a:lnSpc>
              <a:spcBef>
                <a:spcPts val="0"/>
              </a:spcBef>
            </a:pPr>
            <a:r>
              <a:rPr lang="zh-CN" altLang="en-US" sz="2200" dirty="0">
                <a:ea typeface="微软雅黑" panose="020B0503020204020204" pitchFamily="34" charset="-122"/>
              </a:rPr>
              <a:t>重定位</a:t>
            </a:r>
            <a:endParaRPr lang="en-US" altLang="zh-CN" sz="2200" dirty="0">
              <a:ea typeface="微软雅黑" panose="020B0503020204020204" pitchFamily="34" charset="-122"/>
            </a:endParaRPr>
          </a:p>
          <a:p>
            <a:pPr lvl="1">
              <a:lnSpc>
                <a:spcPct val="150000"/>
              </a:lnSpc>
              <a:spcBef>
                <a:spcPts val="0"/>
              </a:spcBef>
            </a:pPr>
            <a:r>
              <a:rPr lang="zh-CN" altLang="en-US" sz="2200" dirty="0">
                <a:ea typeface="微软雅黑" panose="020B0503020204020204" pitchFamily="34" charset="-122"/>
              </a:rPr>
              <a:t>静态链接</a:t>
            </a:r>
            <a:r>
              <a:rPr lang="en-US" altLang="zh-CN" sz="2200" dirty="0">
                <a:ea typeface="微软雅黑" panose="020B0503020204020204" pitchFamily="34" charset="-122"/>
              </a:rPr>
              <a:t>    </a:t>
            </a:r>
          </a:p>
          <a:p>
            <a:pPr lvl="1">
              <a:lnSpc>
                <a:spcPct val="150000"/>
              </a:lnSpc>
              <a:spcBef>
                <a:spcPts val="0"/>
              </a:spcBef>
            </a:pPr>
            <a:r>
              <a:rPr lang="zh-CN" altLang="en-US" sz="2200" dirty="0">
                <a:ea typeface="微软雅黑" panose="020B0503020204020204" pitchFamily="34" charset="-122"/>
              </a:rPr>
              <a:t>动态链接</a:t>
            </a:r>
            <a:endParaRPr lang="en-US" altLang="zh-CN" sz="2200" dirty="0">
              <a:ea typeface="微软雅黑" panose="020B0503020204020204" pitchFamily="34" charset="-122"/>
            </a:endParaRPr>
          </a:p>
        </p:txBody>
      </p:sp>
    </p:spTree>
    <p:extLst>
      <p:ext uri="{BB962C8B-B14F-4D97-AF65-F5344CB8AC3E}">
        <p14:creationId xmlns:p14="http://schemas.microsoft.com/office/powerpoint/2010/main" val="8464974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4B75949B-D56F-4031-87F6-B7425DCED7B8}"/>
              </a:ext>
            </a:extLst>
          </p:cNvPr>
          <p:cNvSpPr>
            <a:spLocks noGrp="1" noChangeArrowheads="1"/>
          </p:cNvSpPr>
          <p:nvPr>
            <p:ph type="title"/>
          </p:nvPr>
        </p:nvSpPr>
        <p:spPr/>
        <p:txBody>
          <a:bodyPr/>
          <a:lstStyle/>
          <a:p>
            <a:r>
              <a:rPr lang="zh-CN" altLang="en-US" dirty="0"/>
              <a:t>目标文件格式</a:t>
            </a:r>
          </a:p>
        </p:txBody>
      </p:sp>
    </p:spTree>
    <p:extLst>
      <p:ext uri="{BB962C8B-B14F-4D97-AF65-F5344CB8AC3E}">
        <p14:creationId xmlns:p14="http://schemas.microsoft.com/office/powerpoint/2010/main" val="12696807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2146C3D8-CE2C-4418-8A32-EB679DCCDCC6}"/>
              </a:ext>
            </a:extLst>
          </p:cNvPr>
          <p:cNvSpPr>
            <a:spLocks noGrp="1" noChangeArrowheads="1"/>
          </p:cNvSpPr>
          <p:nvPr>
            <p:ph type="title" idx="4294967295"/>
          </p:nvPr>
        </p:nvSpPr>
        <p:spPr>
          <a:xfrm>
            <a:off x="385763" y="7938"/>
            <a:ext cx="7591425" cy="762000"/>
          </a:xfrm>
        </p:spPr>
        <p:txBody>
          <a:bodyPr/>
          <a:lstStyle/>
          <a:p>
            <a:r>
              <a:rPr lang="zh-CN" altLang="en-US"/>
              <a:t>三类目标文件</a:t>
            </a:r>
            <a:r>
              <a:rPr lang="en-US" altLang="zh-CN">
                <a:ea typeface="宋体" panose="02010600030101010101" pitchFamily="2" charset="-122"/>
              </a:rPr>
              <a:t> </a:t>
            </a:r>
          </a:p>
        </p:txBody>
      </p:sp>
      <p:sp>
        <p:nvSpPr>
          <p:cNvPr id="607235" name="Rectangle 3">
            <a:extLst>
              <a:ext uri="{FF2B5EF4-FFF2-40B4-BE49-F238E27FC236}">
                <a16:creationId xmlns:a16="http://schemas.microsoft.com/office/drawing/2014/main" id="{A91CA6E5-0C14-43F1-9B11-9D49542380C4}"/>
              </a:ext>
            </a:extLst>
          </p:cNvPr>
          <p:cNvSpPr>
            <a:spLocks noGrp="1" noChangeArrowheads="1"/>
          </p:cNvSpPr>
          <p:nvPr>
            <p:ph type="body" idx="4294967295"/>
          </p:nvPr>
        </p:nvSpPr>
        <p:spPr>
          <a:xfrm>
            <a:off x="468313" y="836613"/>
            <a:ext cx="8359775" cy="5781675"/>
          </a:xfrm>
        </p:spPr>
        <p:txBody>
          <a:bodyPr/>
          <a:lstStyle/>
          <a:p>
            <a:pPr>
              <a:lnSpc>
                <a:spcPct val="125000"/>
              </a:lnSpc>
            </a:pPr>
            <a:r>
              <a:rPr lang="zh-CN" altLang="en-US" sz="2300" dirty="0">
                <a:latin typeface="微软雅黑" panose="020B0503020204020204" pitchFamily="34" charset="-122"/>
                <a:ea typeface="微软雅黑" panose="020B0503020204020204" pitchFamily="34" charset="-122"/>
              </a:rPr>
              <a:t>可重定位目标文件 </a:t>
            </a:r>
            <a:r>
              <a:rPr lang="en-US" altLang="zh-CN" sz="2300" dirty="0">
                <a:latin typeface="微软雅黑" panose="020B0503020204020204" pitchFamily="34" charset="-122"/>
                <a:ea typeface="微软雅黑" panose="020B0503020204020204" pitchFamily="34" charset="-122"/>
              </a:rPr>
              <a:t>(</a:t>
            </a:r>
            <a:r>
              <a:rPr lang="en-US" altLang="zh-CN" sz="2300" dirty="0">
                <a:latin typeface="微软雅黑" panose="020B0503020204020204" pitchFamily="34" charset="-122"/>
                <a:ea typeface="微软雅黑" panose="020B0503020204020204" pitchFamily="34" charset="-122"/>
                <a:cs typeface="Courier New" panose="02070309020205020404" pitchFamily="49" charset="0"/>
              </a:rPr>
              <a:t>.o</a:t>
            </a:r>
            <a:r>
              <a:rPr lang="en-US" altLang="zh-CN" sz="2300" dirty="0">
                <a:latin typeface="微软雅黑" panose="020B0503020204020204" pitchFamily="34" charset="-122"/>
                <a:ea typeface="微软雅黑" panose="020B0503020204020204" pitchFamily="34" charset="-122"/>
              </a:rPr>
              <a:t>)</a:t>
            </a:r>
          </a:p>
          <a:p>
            <a:pPr lvl="1">
              <a:lnSpc>
                <a:spcPct val="125000"/>
              </a:lnSpc>
            </a:pPr>
            <a:r>
              <a:rPr lang="zh-CN" altLang="en-US" sz="2300" dirty="0">
                <a:latin typeface="微软雅黑" panose="020B0503020204020204" pitchFamily="34" charset="-122"/>
                <a:ea typeface="微软雅黑" panose="020B0503020204020204" pitchFamily="34" charset="-122"/>
              </a:rPr>
              <a:t>其代码和数据可和其他可重定位文件合并为可执行文件</a:t>
            </a:r>
          </a:p>
          <a:p>
            <a:pPr lvl="2">
              <a:lnSpc>
                <a:spcPct val="125000"/>
              </a:lnSpc>
            </a:pPr>
            <a:r>
              <a:rPr lang="zh-CN" altLang="en-US" sz="2300" dirty="0">
                <a:latin typeface="微软雅黑" panose="020B0503020204020204" pitchFamily="34" charset="-122"/>
                <a:ea typeface="微软雅黑" panose="020B0503020204020204" pitchFamily="34" charset="-122"/>
              </a:rPr>
              <a:t>每个</a:t>
            </a:r>
            <a:r>
              <a:rPr lang="en-US" altLang="zh-CN" sz="2300" dirty="0">
                <a:latin typeface="微软雅黑" panose="020B0503020204020204" pitchFamily="34" charset="-122"/>
                <a:ea typeface="微软雅黑" panose="020B0503020204020204" pitchFamily="34" charset="-122"/>
              </a:rPr>
              <a:t>.o </a:t>
            </a:r>
            <a:r>
              <a:rPr lang="zh-CN" altLang="en-US" sz="2300" dirty="0">
                <a:latin typeface="微软雅黑" panose="020B0503020204020204" pitchFamily="34" charset="-122"/>
                <a:ea typeface="微软雅黑" panose="020B0503020204020204" pitchFamily="34" charset="-122"/>
              </a:rPr>
              <a:t>文件由对应的</a:t>
            </a:r>
            <a:r>
              <a:rPr lang="en-US" altLang="zh-CN" sz="2300" dirty="0">
                <a:latin typeface="微软雅黑" panose="020B0503020204020204" pitchFamily="34" charset="-122"/>
                <a:ea typeface="微软雅黑" panose="020B0503020204020204" pitchFamily="34" charset="-122"/>
              </a:rPr>
              <a:t>.c</a:t>
            </a:r>
            <a:r>
              <a:rPr lang="zh-CN" altLang="en-US" sz="2300" dirty="0">
                <a:latin typeface="微软雅黑" panose="020B0503020204020204" pitchFamily="34" charset="-122"/>
                <a:ea typeface="微软雅黑" panose="020B0503020204020204" pitchFamily="34" charset="-122"/>
              </a:rPr>
              <a:t>文件生成</a:t>
            </a:r>
          </a:p>
          <a:p>
            <a:pPr lvl="2">
              <a:lnSpc>
                <a:spcPct val="125000"/>
              </a:lnSpc>
            </a:pPr>
            <a:r>
              <a:rPr lang="zh-CN" altLang="en-US" sz="2300" dirty="0">
                <a:latin typeface="微软雅黑" panose="020B0503020204020204" pitchFamily="34" charset="-122"/>
                <a:ea typeface="微软雅黑" panose="020B0503020204020204" pitchFamily="34" charset="-122"/>
              </a:rPr>
              <a:t>每个</a:t>
            </a:r>
            <a:r>
              <a:rPr lang="en-US" altLang="zh-CN" sz="2300" dirty="0">
                <a:latin typeface="微软雅黑" panose="020B0503020204020204" pitchFamily="34" charset="-122"/>
                <a:ea typeface="微软雅黑" panose="020B0503020204020204" pitchFamily="34" charset="-122"/>
              </a:rPr>
              <a:t>.o</a:t>
            </a:r>
            <a:r>
              <a:rPr lang="zh-CN" altLang="en-US" sz="2300" dirty="0">
                <a:latin typeface="微软雅黑" panose="020B0503020204020204" pitchFamily="34" charset="-122"/>
                <a:ea typeface="微软雅黑" panose="020B0503020204020204" pitchFamily="34" charset="-122"/>
              </a:rPr>
              <a:t>文件代码和数据</a:t>
            </a:r>
            <a:r>
              <a:rPr lang="zh-CN" altLang="en-US" sz="2300" dirty="0">
                <a:solidFill>
                  <a:srgbClr val="FF3300"/>
                </a:solidFill>
                <a:latin typeface="微软雅黑" panose="020B0503020204020204" pitchFamily="34" charset="-122"/>
                <a:ea typeface="微软雅黑" panose="020B0503020204020204" pitchFamily="34" charset="-122"/>
              </a:rPr>
              <a:t>地址都从</a:t>
            </a:r>
            <a:r>
              <a:rPr lang="en-US" altLang="zh-CN" sz="2300" dirty="0">
                <a:solidFill>
                  <a:srgbClr val="FF3300"/>
                </a:solidFill>
                <a:latin typeface="微软雅黑" panose="020B0503020204020204" pitchFamily="34" charset="-122"/>
                <a:ea typeface="微软雅黑" panose="020B0503020204020204" pitchFamily="34" charset="-122"/>
              </a:rPr>
              <a:t>0</a:t>
            </a:r>
            <a:r>
              <a:rPr lang="zh-CN" altLang="en-US" sz="2300" dirty="0">
                <a:solidFill>
                  <a:srgbClr val="FF3300"/>
                </a:solidFill>
                <a:latin typeface="微软雅黑" panose="020B0503020204020204" pitchFamily="34" charset="-122"/>
                <a:ea typeface="微软雅黑" panose="020B0503020204020204" pitchFamily="34" charset="-122"/>
              </a:rPr>
              <a:t>开始</a:t>
            </a:r>
          </a:p>
          <a:p>
            <a:pPr>
              <a:lnSpc>
                <a:spcPct val="125000"/>
              </a:lnSpc>
            </a:pPr>
            <a:r>
              <a:rPr lang="zh-CN" altLang="en-US" sz="2300" dirty="0">
                <a:latin typeface="微软雅黑" panose="020B0503020204020204" pitchFamily="34" charset="-122"/>
                <a:ea typeface="微软雅黑" panose="020B0503020204020204" pitchFamily="34" charset="-122"/>
              </a:rPr>
              <a:t>可执行目标文件</a:t>
            </a:r>
            <a:r>
              <a:rPr lang="en-US" altLang="zh-CN" sz="2300" dirty="0">
                <a:latin typeface="微软雅黑" panose="020B0503020204020204" pitchFamily="34" charset="-122"/>
                <a:ea typeface="微软雅黑" panose="020B0503020204020204" pitchFamily="34" charset="-122"/>
              </a:rPr>
              <a:t> (</a:t>
            </a:r>
            <a:r>
              <a:rPr lang="zh-CN" altLang="en-US" sz="2300" dirty="0">
                <a:latin typeface="微软雅黑" panose="020B0503020204020204" pitchFamily="34" charset="-122"/>
                <a:ea typeface="微软雅黑" panose="020B0503020204020204" pitchFamily="34" charset="-122"/>
              </a:rPr>
              <a:t>默认为 </a:t>
            </a:r>
            <a:r>
              <a:rPr lang="en-US" altLang="zh-CN" sz="2300" dirty="0" err="1">
                <a:latin typeface="微软雅黑" panose="020B0503020204020204" pitchFamily="34" charset="-122"/>
                <a:ea typeface="微软雅黑" panose="020B0503020204020204" pitchFamily="34" charset="-122"/>
              </a:rPr>
              <a:t>a.out</a:t>
            </a:r>
            <a:r>
              <a:rPr lang="en-US" altLang="zh-CN" sz="2300" dirty="0">
                <a:latin typeface="微软雅黑" panose="020B0503020204020204" pitchFamily="34" charset="-122"/>
                <a:ea typeface="微软雅黑" panose="020B0503020204020204" pitchFamily="34" charset="-122"/>
              </a:rPr>
              <a:t>)</a:t>
            </a:r>
          </a:p>
          <a:p>
            <a:pPr lvl="1">
              <a:lnSpc>
                <a:spcPct val="125000"/>
              </a:lnSpc>
            </a:pPr>
            <a:r>
              <a:rPr lang="zh-CN" altLang="en-US" sz="2300" dirty="0">
                <a:latin typeface="微软雅黑" panose="020B0503020204020204" pitchFamily="34" charset="-122"/>
                <a:ea typeface="微软雅黑" panose="020B0503020204020204" pitchFamily="34" charset="-122"/>
              </a:rPr>
              <a:t>包含的代码和数据可以被直接复制到内存并被执行</a:t>
            </a:r>
          </a:p>
          <a:p>
            <a:pPr lvl="1">
              <a:lnSpc>
                <a:spcPct val="125000"/>
              </a:lnSpc>
            </a:pPr>
            <a:r>
              <a:rPr lang="zh-CN" altLang="en-US" sz="2300" dirty="0">
                <a:latin typeface="微软雅黑" panose="020B0503020204020204" pitchFamily="34" charset="-122"/>
                <a:ea typeface="微软雅黑" panose="020B0503020204020204" pitchFamily="34" charset="-122"/>
              </a:rPr>
              <a:t>代码和数据</a:t>
            </a:r>
            <a:r>
              <a:rPr lang="zh-CN" altLang="en-US" sz="2300" dirty="0">
                <a:solidFill>
                  <a:srgbClr val="FF3300"/>
                </a:solidFill>
                <a:latin typeface="微软雅黑" panose="020B0503020204020204" pitchFamily="34" charset="-122"/>
                <a:ea typeface="微软雅黑" panose="020B0503020204020204" pitchFamily="34" charset="-122"/>
              </a:rPr>
              <a:t>地址为虚拟地址</a:t>
            </a:r>
            <a:r>
              <a:rPr lang="zh-CN" altLang="en-US" sz="2300" dirty="0">
                <a:latin typeface="微软雅黑" panose="020B0503020204020204" pitchFamily="34" charset="-122"/>
                <a:ea typeface="微软雅黑" panose="020B0503020204020204" pitchFamily="34" charset="-122"/>
              </a:rPr>
              <a:t>空间中的地址</a:t>
            </a:r>
          </a:p>
          <a:p>
            <a:pPr>
              <a:lnSpc>
                <a:spcPct val="125000"/>
              </a:lnSpc>
            </a:pPr>
            <a:r>
              <a:rPr lang="zh-CN" altLang="en-US" sz="2300" dirty="0">
                <a:latin typeface="微软雅黑" panose="020B0503020204020204" pitchFamily="34" charset="-122"/>
                <a:ea typeface="微软雅黑" panose="020B0503020204020204" pitchFamily="34" charset="-122"/>
              </a:rPr>
              <a:t>共享的目标文件 </a:t>
            </a:r>
            <a:r>
              <a:rPr lang="en-US" altLang="zh-CN" sz="2300" dirty="0">
                <a:latin typeface="微软雅黑" panose="020B0503020204020204" pitchFamily="34" charset="-122"/>
                <a:ea typeface="微软雅黑" panose="020B0503020204020204" pitchFamily="34" charset="-122"/>
              </a:rPr>
              <a:t>(.so)</a:t>
            </a:r>
          </a:p>
          <a:p>
            <a:pPr lvl="1">
              <a:lnSpc>
                <a:spcPct val="125000"/>
              </a:lnSpc>
            </a:pPr>
            <a:r>
              <a:rPr lang="zh-CN" altLang="en-US" sz="2300" dirty="0">
                <a:latin typeface="微软雅黑" panose="020B0503020204020204" pitchFamily="34" charset="-122"/>
                <a:ea typeface="微软雅黑" panose="020B0503020204020204" pitchFamily="34" charset="-122"/>
              </a:rPr>
              <a:t>特殊的可重定位目标文件，称为</a:t>
            </a:r>
            <a:r>
              <a:rPr lang="zh-CN" altLang="en-US" sz="2300" dirty="0">
                <a:solidFill>
                  <a:srgbClr val="FF0000"/>
                </a:solidFill>
                <a:latin typeface="微软雅黑" panose="020B0503020204020204" pitchFamily="34" charset="-122"/>
                <a:ea typeface="微软雅黑" panose="020B0503020204020204" pitchFamily="34" charset="-122"/>
              </a:rPr>
              <a:t>共享库文件</a:t>
            </a:r>
            <a:endParaRPr lang="en-US" altLang="zh-CN" sz="2300" dirty="0">
              <a:solidFill>
                <a:srgbClr val="FF0000"/>
              </a:solidFill>
              <a:latin typeface="微软雅黑" panose="020B0503020204020204" pitchFamily="34" charset="-122"/>
              <a:ea typeface="微软雅黑" panose="020B0503020204020204" pitchFamily="34" charset="-122"/>
            </a:endParaRPr>
          </a:p>
          <a:p>
            <a:pPr marL="457200" lvl="1" indent="0">
              <a:lnSpc>
                <a:spcPct val="125000"/>
              </a:lnSpc>
              <a:buNone/>
            </a:pPr>
            <a:r>
              <a:rPr lang="zh-CN" altLang="en-US" sz="2300" dirty="0">
                <a:latin typeface="微软雅黑" panose="020B0503020204020204" pitchFamily="34" charset="-122"/>
                <a:ea typeface="微软雅黑" panose="020B0503020204020204" pitchFamily="34" charset="-122"/>
              </a:rPr>
              <a:t>   能在装入或运行时被装入到内存并自动被链接</a:t>
            </a:r>
            <a:endParaRPr lang="en-US" altLang="zh-CN" sz="2300" dirty="0">
              <a:solidFill>
                <a:srgbClr val="FF0000"/>
              </a:solidFill>
              <a:latin typeface="微软雅黑" panose="020B0503020204020204" pitchFamily="34" charset="-122"/>
              <a:ea typeface="微软雅黑" panose="020B0503020204020204" pitchFamily="34" charset="-122"/>
            </a:endParaRPr>
          </a:p>
          <a:p>
            <a:pPr lvl="1">
              <a:lnSpc>
                <a:spcPct val="125000"/>
              </a:lnSpc>
            </a:pPr>
            <a:r>
              <a:rPr lang="en-US" altLang="zh-CN" sz="2300" dirty="0">
                <a:latin typeface="微软雅黑" panose="020B0503020204020204" pitchFamily="34" charset="-122"/>
                <a:ea typeface="微软雅黑" panose="020B0503020204020204" pitchFamily="34" charset="-122"/>
              </a:rPr>
              <a:t>Windows </a:t>
            </a:r>
            <a:r>
              <a:rPr lang="zh-CN" altLang="en-US" sz="2300" dirty="0">
                <a:latin typeface="微软雅黑" panose="020B0503020204020204" pitchFamily="34" charset="-122"/>
                <a:ea typeface="微软雅黑" panose="020B0503020204020204" pitchFamily="34" charset="-122"/>
              </a:rPr>
              <a:t>中称其为 </a:t>
            </a:r>
            <a:r>
              <a:rPr lang="en-US" altLang="zh-CN" sz="2300" i="1" dirty="0">
                <a:latin typeface="微软雅黑" panose="020B0503020204020204" pitchFamily="34" charset="-122"/>
                <a:ea typeface="微软雅黑" panose="020B0503020204020204" pitchFamily="34" charset="-122"/>
              </a:rPr>
              <a:t>Dynamic Link Libraries</a:t>
            </a:r>
            <a:r>
              <a:rPr lang="en-US" altLang="zh-CN" sz="2300" dirty="0">
                <a:latin typeface="微软雅黑" panose="020B0503020204020204" pitchFamily="34" charset="-122"/>
                <a:ea typeface="微软雅黑" panose="020B0503020204020204" pitchFamily="34" charset="-122"/>
              </a:rPr>
              <a:t> (DLLs)</a:t>
            </a:r>
            <a:r>
              <a:rPr lang="en-US" altLang="zh-CN" sz="2400" dirty="0"/>
              <a:t> </a:t>
            </a:r>
          </a:p>
        </p:txBody>
      </p:sp>
    </p:spTree>
    <p:extLst>
      <p:ext uri="{BB962C8B-B14F-4D97-AF65-F5344CB8AC3E}">
        <p14:creationId xmlns:p14="http://schemas.microsoft.com/office/powerpoint/2010/main" val="355509467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07235">
                                            <p:txEl>
                                              <p:pRg st="1" end="1"/>
                                            </p:txEl>
                                          </p:spTgt>
                                        </p:tgtEl>
                                        <p:attrNameLst>
                                          <p:attrName>style.visibility</p:attrName>
                                        </p:attrNameLst>
                                      </p:cBhvr>
                                      <p:to>
                                        <p:strVal val="visible"/>
                                      </p:to>
                                    </p:set>
                                    <p:animEffect transition="in" filter="blinds(horizontal)">
                                      <p:cBhvr>
                                        <p:cTn id="7" dur="500"/>
                                        <p:tgtEl>
                                          <p:spTgt spid="60723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07235">
                                            <p:txEl>
                                              <p:pRg st="2" end="2"/>
                                            </p:txEl>
                                          </p:spTgt>
                                        </p:tgtEl>
                                        <p:attrNameLst>
                                          <p:attrName>style.visibility</p:attrName>
                                        </p:attrNameLst>
                                      </p:cBhvr>
                                      <p:to>
                                        <p:strVal val="visible"/>
                                      </p:to>
                                    </p:set>
                                    <p:animEffect transition="in" filter="blinds(horizontal)">
                                      <p:cBhvr>
                                        <p:cTn id="12" dur="500"/>
                                        <p:tgtEl>
                                          <p:spTgt spid="607235">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607235">
                                            <p:txEl>
                                              <p:pRg st="3" end="3"/>
                                            </p:txEl>
                                          </p:spTgt>
                                        </p:tgtEl>
                                        <p:attrNameLst>
                                          <p:attrName>style.visibility</p:attrName>
                                        </p:attrNameLst>
                                      </p:cBhvr>
                                      <p:to>
                                        <p:strVal val="visible"/>
                                      </p:to>
                                    </p:set>
                                    <p:animEffect transition="in" filter="blinds(horizontal)">
                                      <p:cBhvr>
                                        <p:cTn id="15" dur="500"/>
                                        <p:tgtEl>
                                          <p:spTgt spid="607235">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607235">
                                            <p:txEl>
                                              <p:pRg st="5" end="5"/>
                                            </p:txEl>
                                          </p:spTgt>
                                        </p:tgtEl>
                                        <p:attrNameLst>
                                          <p:attrName>style.visibility</p:attrName>
                                        </p:attrNameLst>
                                      </p:cBhvr>
                                      <p:to>
                                        <p:strVal val="visible"/>
                                      </p:to>
                                    </p:set>
                                    <p:animEffect transition="in" filter="blinds(horizontal)">
                                      <p:cBhvr>
                                        <p:cTn id="20" dur="500"/>
                                        <p:tgtEl>
                                          <p:spTgt spid="607235">
                                            <p:txEl>
                                              <p:pRg st="5" end="5"/>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607235">
                                            <p:txEl>
                                              <p:pRg st="6" end="6"/>
                                            </p:txEl>
                                          </p:spTgt>
                                        </p:tgtEl>
                                        <p:attrNameLst>
                                          <p:attrName>style.visibility</p:attrName>
                                        </p:attrNameLst>
                                      </p:cBhvr>
                                      <p:to>
                                        <p:strVal val="visible"/>
                                      </p:to>
                                    </p:set>
                                    <p:animEffect transition="in" filter="blinds(horizontal)">
                                      <p:cBhvr>
                                        <p:cTn id="25" dur="500"/>
                                        <p:tgtEl>
                                          <p:spTgt spid="607235">
                                            <p:txEl>
                                              <p:pRg st="6" end="6"/>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607235">
                                            <p:txEl>
                                              <p:pRg st="8" end="8"/>
                                            </p:txEl>
                                          </p:spTgt>
                                        </p:tgtEl>
                                        <p:attrNameLst>
                                          <p:attrName>style.visibility</p:attrName>
                                        </p:attrNameLst>
                                      </p:cBhvr>
                                      <p:to>
                                        <p:strVal val="visible"/>
                                      </p:to>
                                    </p:set>
                                    <p:animEffect transition="in" filter="blinds(horizontal)">
                                      <p:cBhvr>
                                        <p:cTn id="30" dur="500"/>
                                        <p:tgtEl>
                                          <p:spTgt spid="607235">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607235">
                                            <p:txEl>
                                              <p:pRg st="9" end="9"/>
                                            </p:txEl>
                                          </p:spTgt>
                                        </p:tgtEl>
                                        <p:attrNameLst>
                                          <p:attrName>style.visibility</p:attrName>
                                        </p:attrNameLst>
                                      </p:cBhvr>
                                      <p:to>
                                        <p:strVal val="visible"/>
                                      </p:to>
                                    </p:set>
                                    <p:animEffect transition="in" filter="blinds(horizontal)">
                                      <p:cBhvr>
                                        <p:cTn id="35" dur="500"/>
                                        <p:tgtEl>
                                          <p:spTgt spid="607235">
                                            <p:txEl>
                                              <p:pRg st="9" end="9"/>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607235">
                                            <p:txEl>
                                              <p:pRg st="10" end="10"/>
                                            </p:txEl>
                                          </p:spTgt>
                                        </p:tgtEl>
                                        <p:attrNameLst>
                                          <p:attrName>style.visibility</p:attrName>
                                        </p:attrNameLst>
                                      </p:cBhvr>
                                      <p:to>
                                        <p:strVal val="visible"/>
                                      </p:to>
                                    </p:set>
                                    <p:animEffect transition="in" filter="blinds(horizontal)">
                                      <p:cBhvr>
                                        <p:cTn id="40" dur="500"/>
                                        <p:tgtEl>
                                          <p:spTgt spid="60723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129ABA69-BF6A-47F6-B13D-76E8AA377D1D}"/>
              </a:ext>
            </a:extLst>
          </p:cNvPr>
          <p:cNvSpPr>
            <a:spLocks noGrp="1" noChangeArrowheads="1"/>
          </p:cNvSpPr>
          <p:nvPr>
            <p:ph type="title"/>
          </p:nvPr>
        </p:nvSpPr>
        <p:spPr/>
        <p:txBody>
          <a:bodyPr/>
          <a:lstStyle/>
          <a:p>
            <a:r>
              <a:rPr lang="zh-CN" altLang="en-US"/>
              <a:t>目标文件的格式</a:t>
            </a:r>
          </a:p>
        </p:txBody>
      </p:sp>
      <p:sp>
        <p:nvSpPr>
          <p:cNvPr id="825347" name="Rectangle 3">
            <a:extLst>
              <a:ext uri="{FF2B5EF4-FFF2-40B4-BE49-F238E27FC236}">
                <a16:creationId xmlns:a16="http://schemas.microsoft.com/office/drawing/2014/main" id="{0BC912E2-E5DD-4288-A1DF-0CC40CA4AE01}"/>
              </a:ext>
            </a:extLst>
          </p:cNvPr>
          <p:cNvSpPr>
            <a:spLocks noGrp="1" noChangeArrowheads="1"/>
          </p:cNvSpPr>
          <p:nvPr>
            <p:ph type="body" idx="1"/>
          </p:nvPr>
        </p:nvSpPr>
        <p:spPr>
          <a:xfrm>
            <a:off x="250825" y="836613"/>
            <a:ext cx="8605838" cy="5827712"/>
          </a:xfrm>
        </p:spPr>
        <p:txBody>
          <a:bodyPr/>
          <a:lstStyle/>
          <a:p>
            <a:r>
              <a:rPr lang="zh-CN" altLang="en-US" sz="2200" dirty="0">
                <a:solidFill>
                  <a:srgbClr val="FF0000"/>
                </a:solidFill>
                <a:latin typeface="微软雅黑" panose="020B0503020204020204" pitchFamily="34" charset="-122"/>
                <a:ea typeface="微软雅黑" panose="020B0503020204020204" pitchFamily="34" charset="-122"/>
              </a:rPr>
              <a:t>目标代码（</a:t>
            </a:r>
            <a:r>
              <a:rPr lang="en-US" altLang="zh-CN" sz="2200" dirty="0">
                <a:solidFill>
                  <a:srgbClr val="FF0000"/>
                </a:solidFill>
                <a:latin typeface="微软雅黑" panose="020B0503020204020204" pitchFamily="34" charset="-122"/>
                <a:ea typeface="微软雅黑" panose="020B0503020204020204" pitchFamily="34" charset="-122"/>
              </a:rPr>
              <a:t>Object Code</a:t>
            </a:r>
            <a:r>
              <a:rPr lang="zh-CN" altLang="en-US" sz="2200" dirty="0">
                <a:solidFill>
                  <a:srgbClr val="FF0000"/>
                </a:solidFill>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指编译器和汇编器处理源代码后所生成的机器语言目标代码</a:t>
            </a:r>
          </a:p>
          <a:p>
            <a:r>
              <a:rPr lang="zh-CN" altLang="en-US" sz="2200" dirty="0">
                <a:solidFill>
                  <a:srgbClr val="FF0000"/>
                </a:solidFill>
                <a:latin typeface="微软雅黑" panose="020B0503020204020204" pitchFamily="34" charset="-122"/>
                <a:ea typeface="微软雅黑" panose="020B0503020204020204" pitchFamily="34" charset="-122"/>
              </a:rPr>
              <a:t>目标文件（</a:t>
            </a:r>
            <a:r>
              <a:rPr lang="en-US" altLang="zh-CN" sz="2200" dirty="0">
                <a:solidFill>
                  <a:srgbClr val="FF0000"/>
                </a:solidFill>
                <a:latin typeface="微软雅黑" panose="020B0503020204020204" pitchFamily="34" charset="-122"/>
                <a:ea typeface="微软雅黑" panose="020B0503020204020204" pitchFamily="34" charset="-122"/>
              </a:rPr>
              <a:t>Object File</a:t>
            </a:r>
            <a:r>
              <a:rPr lang="zh-CN" altLang="en-US" sz="2200" dirty="0">
                <a:solidFill>
                  <a:srgbClr val="FF0000"/>
                </a:solidFill>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指包含目标代码的文件</a:t>
            </a:r>
          </a:p>
          <a:p>
            <a:r>
              <a:rPr lang="zh-CN" altLang="en-US" sz="2200" dirty="0">
                <a:latin typeface="微软雅黑" panose="020B0503020204020204" pitchFamily="34" charset="-122"/>
                <a:ea typeface="微软雅黑" panose="020B0503020204020204" pitchFamily="34" charset="-122"/>
              </a:rPr>
              <a:t>最早的目标文件格式是自有格式，非标准的</a:t>
            </a:r>
          </a:p>
          <a:p>
            <a:r>
              <a:rPr lang="zh-CN" altLang="en-US" sz="2200" dirty="0">
                <a:latin typeface="微软雅黑" panose="020B0503020204020204" pitchFamily="34" charset="-122"/>
                <a:ea typeface="微软雅黑" panose="020B0503020204020204" pitchFamily="34" charset="-122"/>
              </a:rPr>
              <a:t>几种标准的目标文件格式</a:t>
            </a:r>
          </a:p>
          <a:p>
            <a:pPr lvl="1"/>
            <a:r>
              <a:rPr lang="en-US" altLang="zh-CN" dirty="0">
                <a:latin typeface="微软雅黑" panose="020B0503020204020204" pitchFamily="34" charset="-122"/>
                <a:ea typeface="微软雅黑" panose="020B0503020204020204" pitchFamily="34" charset="-122"/>
              </a:rPr>
              <a:t>DOS</a:t>
            </a:r>
            <a:r>
              <a:rPr lang="zh-CN" altLang="en-US" dirty="0">
                <a:latin typeface="微软雅黑" panose="020B0503020204020204" pitchFamily="34" charset="-122"/>
                <a:ea typeface="微软雅黑" panose="020B0503020204020204" pitchFamily="34" charset="-122"/>
              </a:rPr>
              <a:t>操作系统（最简单） ：</a:t>
            </a:r>
            <a:r>
              <a:rPr lang="en-US" altLang="zh-CN" dirty="0">
                <a:solidFill>
                  <a:srgbClr val="FF0000"/>
                </a:solidFill>
                <a:latin typeface="微软雅黑" panose="020B0503020204020204" pitchFamily="34" charset="-122"/>
                <a:ea typeface="微软雅黑" panose="020B0503020204020204" pitchFamily="34" charset="-122"/>
              </a:rPr>
              <a:t>COM</a:t>
            </a:r>
            <a:r>
              <a:rPr lang="zh-CN" altLang="en-US" dirty="0">
                <a:solidFill>
                  <a:srgbClr val="FF0000"/>
                </a:solidFill>
                <a:latin typeface="微软雅黑" panose="020B0503020204020204" pitchFamily="34" charset="-122"/>
                <a:ea typeface="微软雅黑" panose="020B0503020204020204" pitchFamily="34" charset="-122"/>
              </a:rPr>
              <a:t>格式</a:t>
            </a:r>
            <a:r>
              <a:rPr lang="zh-CN" altLang="en-US" dirty="0">
                <a:latin typeface="微软雅黑" panose="020B0503020204020204" pitchFamily="34" charset="-122"/>
                <a:ea typeface="微软雅黑" panose="020B0503020204020204" pitchFamily="34" charset="-122"/>
              </a:rPr>
              <a:t>，文件中仅包含代码和数据，且被加载到固定位置</a:t>
            </a:r>
          </a:p>
          <a:p>
            <a:pPr lvl="1"/>
            <a:r>
              <a:rPr lang="en-US" altLang="zh-CN" dirty="0">
                <a:latin typeface="微软雅黑" panose="020B0503020204020204" pitchFamily="34" charset="-122"/>
                <a:ea typeface="微软雅黑" panose="020B0503020204020204" pitchFamily="34" charset="-122"/>
              </a:rPr>
              <a:t>System V UNIX</a:t>
            </a:r>
            <a:r>
              <a:rPr lang="zh-CN" altLang="en-US" dirty="0">
                <a:latin typeface="微软雅黑" panose="020B0503020204020204" pitchFamily="34" charset="-122"/>
                <a:ea typeface="微软雅黑" panose="020B0503020204020204" pitchFamily="34" charset="-122"/>
              </a:rPr>
              <a:t>早期版本：</a:t>
            </a:r>
            <a:r>
              <a:rPr lang="en-US" altLang="zh-CN" dirty="0">
                <a:solidFill>
                  <a:srgbClr val="FF0000"/>
                </a:solidFill>
                <a:latin typeface="微软雅黑" panose="020B0503020204020204" pitchFamily="34" charset="-122"/>
                <a:ea typeface="微软雅黑" panose="020B0503020204020204" pitchFamily="34" charset="-122"/>
              </a:rPr>
              <a:t>COFF</a:t>
            </a:r>
            <a:r>
              <a:rPr lang="zh-CN" altLang="en-US" dirty="0">
                <a:solidFill>
                  <a:srgbClr val="FF0000"/>
                </a:solidFill>
                <a:latin typeface="微软雅黑" panose="020B0503020204020204" pitchFamily="34" charset="-122"/>
                <a:ea typeface="微软雅黑" panose="020B0503020204020204" pitchFamily="34" charset="-122"/>
              </a:rPr>
              <a:t>格式</a:t>
            </a:r>
            <a:r>
              <a:rPr lang="zh-CN" altLang="en-US" dirty="0">
                <a:latin typeface="微软雅黑" panose="020B0503020204020204" pitchFamily="34" charset="-122"/>
                <a:ea typeface="微软雅黑" panose="020B0503020204020204" pitchFamily="34" charset="-122"/>
              </a:rPr>
              <a:t>，包含代码和数据、重定位信息、调试信息、符号表等其他信息，由一组严格定义的数据结构序列组成（</a:t>
            </a:r>
            <a:r>
              <a:rPr lang="en-US" altLang="zh-CN" dirty="0">
                <a:latin typeface="微软雅黑" panose="020B0503020204020204" pitchFamily="34" charset="-122"/>
                <a:ea typeface="微软雅黑" panose="020B0503020204020204" pitchFamily="34" charset="-122"/>
              </a:rPr>
              <a:t>Common Object File Format</a:t>
            </a:r>
            <a:r>
              <a:rPr lang="zh-CN" altLang="en-US" dirty="0">
                <a:latin typeface="微软雅黑" panose="020B0503020204020204" pitchFamily="34" charset="-122"/>
                <a:ea typeface="微软雅黑" panose="020B0503020204020204" pitchFamily="34" charset="-122"/>
              </a:rPr>
              <a:t>）</a:t>
            </a:r>
          </a:p>
          <a:p>
            <a:pPr lvl="1"/>
            <a:r>
              <a:rPr lang="en-US" altLang="zh-CN" dirty="0">
                <a:latin typeface="微软雅黑" panose="020B0503020204020204" pitchFamily="34" charset="-122"/>
                <a:ea typeface="微软雅黑" panose="020B0503020204020204" pitchFamily="34" charset="-122"/>
              </a:rPr>
              <a:t>Windows</a:t>
            </a:r>
            <a:r>
              <a:rPr lang="zh-CN" altLang="en-US" dirty="0">
                <a:latin typeface="微软雅黑" panose="020B0503020204020204" pitchFamily="34" charset="-122"/>
                <a:ea typeface="微软雅黑" panose="020B0503020204020204" pitchFamily="34" charset="-122"/>
              </a:rPr>
              <a:t>： </a:t>
            </a:r>
            <a:r>
              <a:rPr lang="en-US" altLang="zh-CN" dirty="0">
                <a:solidFill>
                  <a:srgbClr val="FF0000"/>
                </a:solidFill>
                <a:latin typeface="微软雅黑" panose="020B0503020204020204" pitchFamily="34" charset="-122"/>
                <a:ea typeface="微软雅黑" panose="020B0503020204020204" pitchFamily="34" charset="-122"/>
              </a:rPr>
              <a:t>PE</a:t>
            </a:r>
            <a:r>
              <a:rPr lang="zh-CN" altLang="en-US" dirty="0">
                <a:solidFill>
                  <a:srgbClr val="FF0000"/>
                </a:solidFill>
                <a:latin typeface="微软雅黑" panose="020B0503020204020204" pitchFamily="34" charset="-122"/>
                <a:ea typeface="微软雅黑" panose="020B0503020204020204" pitchFamily="34" charset="-122"/>
              </a:rPr>
              <a:t>格式</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COFF</a:t>
            </a:r>
            <a:r>
              <a:rPr lang="zh-CN" altLang="en-US" dirty="0">
                <a:latin typeface="微软雅黑" panose="020B0503020204020204" pitchFamily="34" charset="-122"/>
                <a:ea typeface="微软雅黑" panose="020B0503020204020204" pitchFamily="34" charset="-122"/>
              </a:rPr>
              <a:t>的变种），可移植可执行</a:t>
            </a:r>
            <a:endParaRPr lang="en-US" altLang="zh-CN" dirty="0">
              <a:latin typeface="微软雅黑" panose="020B0503020204020204" pitchFamily="34" charset="-122"/>
              <a:ea typeface="微软雅黑" panose="020B0503020204020204" pitchFamily="34" charset="-122"/>
            </a:endParaRPr>
          </a:p>
          <a:p>
            <a:pPr marL="457200" lvl="1" indent="0">
              <a:buNone/>
            </a:pPr>
            <a:r>
              <a:rPr lang="en-US" altLang="zh-CN" dirty="0">
                <a:latin typeface="微软雅黑" panose="020B0503020204020204" pitchFamily="34" charset="-122"/>
                <a:ea typeface="微软雅黑" panose="020B0503020204020204" pitchFamily="34" charset="-122"/>
              </a:rPr>
              <a:t>                        </a:t>
            </a:r>
            <a:r>
              <a:rPr lang="en-US" altLang="zh-CN" dirty="0">
                <a:solidFill>
                  <a:srgbClr val="FF0000"/>
                </a:solidFill>
                <a:latin typeface="微软雅黑" panose="020B0503020204020204" pitchFamily="34" charset="-122"/>
                <a:ea typeface="微软雅黑" panose="020B0503020204020204" pitchFamily="34" charset="-122"/>
              </a:rPr>
              <a:t>P</a:t>
            </a:r>
            <a:r>
              <a:rPr lang="en-US" altLang="zh-CN" dirty="0">
                <a:latin typeface="微软雅黑" panose="020B0503020204020204" pitchFamily="34" charset="-122"/>
                <a:ea typeface="微软雅黑" panose="020B0503020204020204" pitchFamily="34" charset="-122"/>
              </a:rPr>
              <a:t>ortable  </a:t>
            </a:r>
            <a:r>
              <a:rPr lang="en-US" altLang="zh-CN" dirty="0">
                <a:solidFill>
                  <a:srgbClr val="FF0000"/>
                </a:solidFill>
                <a:latin typeface="微软雅黑" panose="020B0503020204020204" pitchFamily="34" charset="-122"/>
                <a:ea typeface="微软雅黑" panose="020B0503020204020204" pitchFamily="34" charset="-122"/>
              </a:rPr>
              <a:t>E</a:t>
            </a:r>
            <a:r>
              <a:rPr lang="en-US" altLang="zh-CN" dirty="0">
                <a:latin typeface="微软雅黑" panose="020B0503020204020204" pitchFamily="34" charset="-122"/>
                <a:ea typeface="微软雅黑" panose="020B0503020204020204" pitchFamily="34" charset="-122"/>
              </a:rPr>
              <a:t>xecutable</a:t>
            </a:r>
            <a:endParaRPr lang="zh-CN" altLang="en-US" dirty="0">
              <a:latin typeface="微软雅黑" panose="020B0503020204020204" pitchFamily="34" charset="-122"/>
              <a:ea typeface="微软雅黑" panose="020B0503020204020204" pitchFamily="34" charset="-122"/>
            </a:endParaRPr>
          </a:p>
          <a:p>
            <a:pPr lvl="1"/>
            <a:r>
              <a:rPr lang="en-US" altLang="zh-CN" dirty="0">
                <a:latin typeface="微软雅黑" panose="020B0503020204020204" pitchFamily="34" charset="-122"/>
                <a:ea typeface="微软雅黑" panose="020B0503020204020204" pitchFamily="34" charset="-122"/>
              </a:rPr>
              <a:t>Linux</a:t>
            </a:r>
            <a:r>
              <a:rPr lang="zh-CN" altLang="en-US" dirty="0">
                <a:latin typeface="微软雅黑" panose="020B0503020204020204" pitchFamily="34" charset="-122"/>
                <a:ea typeface="微软雅黑" panose="020B0503020204020204" pitchFamily="34" charset="-122"/>
              </a:rPr>
              <a:t>等类</a:t>
            </a:r>
            <a:r>
              <a:rPr lang="en-US" altLang="zh-CN" dirty="0">
                <a:latin typeface="微软雅黑" panose="020B0503020204020204" pitchFamily="34" charset="-122"/>
                <a:ea typeface="微软雅黑" panose="020B0503020204020204" pitchFamily="34" charset="-122"/>
              </a:rPr>
              <a:t>UNIX</a:t>
            </a:r>
            <a:r>
              <a:rPr lang="zh-CN" altLang="en-US" dirty="0">
                <a:latin typeface="微软雅黑" panose="020B0503020204020204" pitchFamily="34" charset="-122"/>
                <a:ea typeface="微软雅黑" panose="020B0503020204020204" pitchFamily="34" charset="-122"/>
              </a:rPr>
              <a:t>：</a:t>
            </a:r>
            <a:r>
              <a:rPr lang="en-US" altLang="zh-CN" dirty="0">
                <a:solidFill>
                  <a:srgbClr val="FF0000"/>
                </a:solidFill>
                <a:latin typeface="微软雅黑" panose="020B0503020204020204" pitchFamily="34" charset="-122"/>
                <a:ea typeface="微软雅黑" panose="020B0503020204020204" pitchFamily="34" charset="-122"/>
              </a:rPr>
              <a:t>ELF</a:t>
            </a:r>
            <a:r>
              <a:rPr lang="zh-CN" altLang="en-US" dirty="0">
                <a:solidFill>
                  <a:srgbClr val="FF0000"/>
                </a:solidFill>
                <a:latin typeface="微软雅黑" panose="020B0503020204020204" pitchFamily="34" charset="-122"/>
                <a:ea typeface="微软雅黑" panose="020B0503020204020204" pitchFamily="34" charset="-122"/>
              </a:rPr>
              <a:t>格式</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COFF</a:t>
            </a:r>
            <a:r>
              <a:rPr lang="zh-CN" altLang="en-US" dirty="0">
                <a:latin typeface="微软雅黑" panose="020B0503020204020204" pitchFamily="34" charset="-122"/>
                <a:ea typeface="微软雅黑" panose="020B0503020204020204" pitchFamily="34" charset="-122"/>
              </a:rPr>
              <a:t>的变种），可执行可链接</a:t>
            </a:r>
            <a:endParaRPr lang="en-US" altLang="zh-CN" dirty="0">
              <a:latin typeface="微软雅黑" panose="020B0503020204020204" pitchFamily="34" charset="-122"/>
              <a:ea typeface="微软雅黑" panose="020B0503020204020204" pitchFamily="34" charset="-122"/>
            </a:endParaRPr>
          </a:p>
          <a:p>
            <a:pPr marL="457200" lvl="1" indent="0">
              <a:buNone/>
            </a:pPr>
            <a:r>
              <a:rPr lang="en-US" altLang="zh-CN" dirty="0">
                <a:latin typeface="微软雅黑" panose="020B0503020204020204" pitchFamily="34" charset="-122"/>
                <a:ea typeface="微软雅黑" panose="020B0503020204020204" pitchFamily="34" charset="-122"/>
              </a:rPr>
              <a:t>                        </a:t>
            </a:r>
            <a:r>
              <a:rPr lang="en-US" altLang="zh-CN" dirty="0">
                <a:solidFill>
                  <a:srgbClr val="FF0000"/>
                </a:solidFill>
                <a:latin typeface="微软雅黑" panose="020B0503020204020204" pitchFamily="34" charset="-122"/>
                <a:ea typeface="微软雅黑" panose="020B0503020204020204" pitchFamily="34" charset="-122"/>
              </a:rPr>
              <a:t>E</a:t>
            </a:r>
            <a:r>
              <a:rPr lang="en-US" altLang="zh-CN" dirty="0">
                <a:latin typeface="微软雅黑" panose="020B0503020204020204" pitchFamily="34" charset="-122"/>
                <a:ea typeface="微软雅黑" panose="020B0503020204020204" pitchFamily="34" charset="-122"/>
              </a:rPr>
              <a:t>xecutable  and  </a:t>
            </a:r>
            <a:r>
              <a:rPr lang="en-US" altLang="zh-CN" dirty="0">
                <a:solidFill>
                  <a:srgbClr val="FF0000"/>
                </a:solidFill>
                <a:latin typeface="微软雅黑" panose="020B0503020204020204" pitchFamily="34" charset="-122"/>
                <a:ea typeface="微软雅黑" panose="020B0503020204020204" pitchFamily="34" charset="-122"/>
              </a:rPr>
              <a:t>L</a:t>
            </a:r>
            <a:r>
              <a:rPr lang="en-US" altLang="zh-CN" dirty="0">
                <a:latin typeface="微软雅黑" panose="020B0503020204020204" pitchFamily="34" charset="-122"/>
                <a:ea typeface="微软雅黑" panose="020B0503020204020204" pitchFamily="34" charset="-122"/>
              </a:rPr>
              <a:t>inkable  </a:t>
            </a:r>
            <a:r>
              <a:rPr lang="en-US" altLang="zh-CN" dirty="0">
                <a:solidFill>
                  <a:srgbClr val="FF0000"/>
                </a:solidFill>
                <a:latin typeface="微软雅黑" panose="020B0503020204020204" pitchFamily="34" charset="-122"/>
                <a:ea typeface="微软雅黑" panose="020B0503020204020204" pitchFamily="34" charset="-122"/>
              </a:rPr>
              <a:t>F</a:t>
            </a:r>
            <a:r>
              <a:rPr lang="en-US" altLang="zh-CN" dirty="0">
                <a:latin typeface="微软雅黑" panose="020B0503020204020204" pitchFamily="34" charset="-122"/>
                <a:ea typeface="微软雅黑" panose="020B0503020204020204" pitchFamily="34" charset="-122"/>
              </a:rPr>
              <a:t>ormat </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41590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25347">
                                            <p:txEl>
                                              <p:pRg st="0" end="0"/>
                                            </p:txEl>
                                          </p:spTgt>
                                        </p:tgtEl>
                                        <p:attrNameLst>
                                          <p:attrName>style.visibility</p:attrName>
                                        </p:attrNameLst>
                                      </p:cBhvr>
                                      <p:to>
                                        <p:strVal val="visible"/>
                                      </p:to>
                                    </p:set>
                                    <p:animEffect transition="in" filter="blinds(horizontal)">
                                      <p:cBhvr>
                                        <p:cTn id="7" dur="500"/>
                                        <p:tgtEl>
                                          <p:spTgt spid="8253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25347">
                                            <p:txEl>
                                              <p:pRg st="1" end="1"/>
                                            </p:txEl>
                                          </p:spTgt>
                                        </p:tgtEl>
                                        <p:attrNameLst>
                                          <p:attrName>style.visibility</p:attrName>
                                        </p:attrNameLst>
                                      </p:cBhvr>
                                      <p:to>
                                        <p:strVal val="visible"/>
                                      </p:to>
                                    </p:set>
                                    <p:animEffect transition="in" filter="blinds(horizontal)">
                                      <p:cBhvr>
                                        <p:cTn id="12" dur="500"/>
                                        <p:tgtEl>
                                          <p:spTgt spid="8253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25347">
                                            <p:txEl>
                                              <p:pRg st="2" end="2"/>
                                            </p:txEl>
                                          </p:spTgt>
                                        </p:tgtEl>
                                        <p:attrNameLst>
                                          <p:attrName>style.visibility</p:attrName>
                                        </p:attrNameLst>
                                      </p:cBhvr>
                                      <p:to>
                                        <p:strVal val="visible"/>
                                      </p:to>
                                    </p:set>
                                    <p:animEffect transition="in" filter="blinds(horizontal)">
                                      <p:cBhvr>
                                        <p:cTn id="17" dur="500"/>
                                        <p:tgtEl>
                                          <p:spTgt spid="82534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825347">
                                            <p:txEl>
                                              <p:pRg st="3" end="3"/>
                                            </p:txEl>
                                          </p:spTgt>
                                        </p:tgtEl>
                                        <p:attrNameLst>
                                          <p:attrName>style.visibility</p:attrName>
                                        </p:attrNameLst>
                                      </p:cBhvr>
                                      <p:to>
                                        <p:strVal val="visible"/>
                                      </p:to>
                                    </p:set>
                                    <p:animEffect transition="in" filter="blinds(horizontal)">
                                      <p:cBhvr>
                                        <p:cTn id="22" dur="500"/>
                                        <p:tgtEl>
                                          <p:spTgt spid="82534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825347">
                                            <p:txEl>
                                              <p:pRg st="4" end="4"/>
                                            </p:txEl>
                                          </p:spTgt>
                                        </p:tgtEl>
                                        <p:attrNameLst>
                                          <p:attrName>style.visibility</p:attrName>
                                        </p:attrNameLst>
                                      </p:cBhvr>
                                      <p:to>
                                        <p:strVal val="visible"/>
                                      </p:to>
                                    </p:set>
                                    <p:animEffect transition="in" filter="blinds(horizontal)">
                                      <p:cBhvr>
                                        <p:cTn id="27" dur="500"/>
                                        <p:tgtEl>
                                          <p:spTgt spid="82534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825347">
                                            <p:txEl>
                                              <p:pRg st="5" end="5"/>
                                            </p:txEl>
                                          </p:spTgt>
                                        </p:tgtEl>
                                        <p:attrNameLst>
                                          <p:attrName>style.visibility</p:attrName>
                                        </p:attrNameLst>
                                      </p:cBhvr>
                                      <p:to>
                                        <p:strVal val="visible"/>
                                      </p:to>
                                    </p:set>
                                    <p:animEffect transition="in" filter="blinds(horizontal)">
                                      <p:cBhvr>
                                        <p:cTn id="32" dur="500"/>
                                        <p:tgtEl>
                                          <p:spTgt spid="82534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825347">
                                            <p:txEl>
                                              <p:pRg st="6" end="6"/>
                                            </p:txEl>
                                          </p:spTgt>
                                        </p:tgtEl>
                                        <p:attrNameLst>
                                          <p:attrName>style.visibility</p:attrName>
                                        </p:attrNameLst>
                                      </p:cBhvr>
                                      <p:to>
                                        <p:strVal val="visible"/>
                                      </p:to>
                                    </p:set>
                                    <p:animEffect transition="in" filter="blinds(horizontal)">
                                      <p:cBhvr>
                                        <p:cTn id="37" dur="500"/>
                                        <p:tgtEl>
                                          <p:spTgt spid="8253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825347">
                                            <p:txEl>
                                              <p:pRg st="7" end="7"/>
                                            </p:txEl>
                                          </p:spTgt>
                                        </p:tgtEl>
                                        <p:attrNameLst>
                                          <p:attrName>style.visibility</p:attrName>
                                        </p:attrNameLst>
                                      </p:cBhvr>
                                      <p:to>
                                        <p:strVal val="visible"/>
                                      </p:to>
                                    </p:set>
                                    <p:animEffect transition="in" filter="blinds(horizontal)">
                                      <p:cBhvr>
                                        <p:cTn id="42" dur="500"/>
                                        <p:tgtEl>
                                          <p:spTgt spid="825347">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825347">
                                            <p:txEl>
                                              <p:pRg st="8" end="8"/>
                                            </p:txEl>
                                          </p:spTgt>
                                        </p:tgtEl>
                                        <p:attrNameLst>
                                          <p:attrName>style.visibility</p:attrName>
                                        </p:attrNameLst>
                                      </p:cBhvr>
                                      <p:to>
                                        <p:strVal val="visible"/>
                                      </p:to>
                                    </p:set>
                                    <p:animEffect transition="in" filter="blinds(horizontal)">
                                      <p:cBhvr>
                                        <p:cTn id="47" dur="500"/>
                                        <p:tgtEl>
                                          <p:spTgt spid="82534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825347">
                                            <p:txEl>
                                              <p:pRg st="9" end="9"/>
                                            </p:txEl>
                                          </p:spTgt>
                                        </p:tgtEl>
                                        <p:attrNameLst>
                                          <p:attrName>style.visibility</p:attrName>
                                        </p:attrNameLst>
                                      </p:cBhvr>
                                      <p:to>
                                        <p:strVal val="visible"/>
                                      </p:to>
                                    </p:set>
                                    <p:animEffect transition="in" filter="blinds(horizontal)">
                                      <p:cBhvr>
                                        <p:cTn id="52" dur="500"/>
                                        <p:tgtEl>
                                          <p:spTgt spid="82534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63AA00B2-025E-4526-B760-85DD2D1C150D}"/>
              </a:ext>
            </a:extLst>
          </p:cNvPr>
          <p:cNvSpPr>
            <a:spLocks noGrp="1" noChangeArrowheads="1"/>
          </p:cNvSpPr>
          <p:nvPr>
            <p:ph type="title" idx="4294967295"/>
          </p:nvPr>
        </p:nvSpPr>
        <p:spPr>
          <a:xfrm>
            <a:off x="522288" y="57150"/>
            <a:ext cx="7591425" cy="762000"/>
          </a:xfrm>
        </p:spPr>
        <p:txBody>
          <a:bodyPr/>
          <a:lstStyle/>
          <a:p>
            <a:r>
              <a:rPr lang="en-US" altLang="zh-CN" sz="3200" dirty="0">
                <a:ea typeface="宋体" panose="02010600030101010101" pitchFamily="2" charset="-122"/>
              </a:rPr>
              <a:t>Executable and Linkable Format (ELF)</a:t>
            </a:r>
          </a:p>
        </p:txBody>
      </p:sp>
      <p:sp>
        <p:nvSpPr>
          <p:cNvPr id="26627" name="Rectangle 3">
            <a:extLst>
              <a:ext uri="{FF2B5EF4-FFF2-40B4-BE49-F238E27FC236}">
                <a16:creationId xmlns:a16="http://schemas.microsoft.com/office/drawing/2014/main" id="{5E96E40B-A708-4254-BD54-6268ADC9F7AF}"/>
              </a:ext>
            </a:extLst>
          </p:cNvPr>
          <p:cNvSpPr>
            <a:spLocks noGrp="1" noChangeArrowheads="1"/>
          </p:cNvSpPr>
          <p:nvPr>
            <p:ph type="body" idx="4294967295"/>
          </p:nvPr>
        </p:nvSpPr>
        <p:spPr>
          <a:xfrm>
            <a:off x="468313" y="822325"/>
            <a:ext cx="8229600" cy="1662113"/>
          </a:xfrm>
        </p:spPr>
        <p:txBody>
          <a:bodyPr/>
          <a:lstStyle/>
          <a:p>
            <a:r>
              <a:rPr lang="zh-CN" altLang="en-US" dirty="0">
                <a:latin typeface="微软雅黑" panose="020B0503020204020204" pitchFamily="34" charset="-122"/>
                <a:ea typeface="微软雅黑" panose="020B0503020204020204" pitchFamily="34" charset="-122"/>
              </a:rPr>
              <a:t>两种视图 </a:t>
            </a:r>
          </a:p>
          <a:p>
            <a:pPr lvl="1"/>
            <a:r>
              <a:rPr lang="zh-CN" altLang="en-US" sz="2400" dirty="0">
                <a:solidFill>
                  <a:srgbClr val="3366FF"/>
                </a:solidFill>
                <a:latin typeface="微软雅黑" panose="020B0503020204020204" pitchFamily="34" charset="-122"/>
                <a:ea typeface="微软雅黑" panose="020B0503020204020204" pitchFamily="34" charset="-122"/>
              </a:rPr>
              <a:t>链接视图（被链接）：</a:t>
            </a:r>
            <a:r>
              <a:rPr lang="en-US" altLang="zh-CN" sz="2400" dirty="0">
                <a:solidFill>
                  <a:srgbClr val="3366FF"/>
                </a:solidFill>
                <a:latin typeface="微软雅黑" panose="020B0503020204020204" pitchFamily="34" charset="-122"/>
                <a:ea typeface="微软雅黑" panose="020B0503020204020204" pitchFamily="34" charset="-122"/>
              </a:rPr>
              <a:t>Relocatable object files</a:t>
            </a:r>
          </a:p>
          <a:p>
            <a:pPr lvl="1"/>
            <a:r>
              <a:rPr lang="zh-CN" altLang="en-US" sz="2400" dirty="0">
                <a:solidFill>
                  <a:srgbClr val="3366FF"/>
                </a:solidFill>
                <a:latin typeface="微软雅黑" panose="020B0503020204020204" pitchFamily="34" charset="-122"/>
                <a:ea typeface="微软雅黑" panose="020B0503020204020204" pitchFamily="34" charset="-122"/>
              </a:rPr>
              <a:t>执行视图（被执行）：</a:t>
            </a:r>
            <a:r>
              <a:rPr lang="en-US" altLang="zh-CN" sz="2400" dirty="0">
                <a:solidFill>
                  <a:srgbClr val="3366FF"/>
                </a:solidFill>
                <a:latin typeface="微软雅黑" panose="020B0503020204020204" pitchFamily="34" charset="-122"/>
                <a:ea typeface="微软雅黑" panose="020B0503020204020204" pitchFamily="34" charset="-122"/>
              </a:rPr>
              <a:t>Executable object files </a:t>
            </a:r>
            <a:endParaRPr lang="en-US" altLang="zh-CN" dirty="0">
              <a:solidFill>
                <a:srgbClr val="3366FF"/>
              </a:solidFill>
              <a:latin typeface="微软雅黑" panose="020B0503020204020204" pitchFamily="34" charset="-122"/>
              <a:ea typeface="微软雅黑" panose="020B0503020204020204" pitchFamily="34" charset="-122"/>
            </a:endParaRPr>
          </a:p>
        </p:txBody>
      </p:sp>
      <p:sp>
        <p:nvSpPr>
          <p:cNvPr id="609288" name="Rectangle 8">
            <a:extLst>
              <a:ext uri="{FF2B5EF4-FFF2-40B4-BE49-F238E27FC236}">
                <a16:creationId xmlns:a16="http://schemas.microsoft.com/office/drawing/2014/main" id="{C4D28F36-7ABF-49A1-8121-EBC74608520E}"/>
              </a:ext>
            </a:extLst>
          </p:cNvPr>
          <p:cNvSpPr>
            <a:spLocks noChangeArrowheads="1"/>
          </p:cNvSpPr>
          <p:nvPr/>
        </p:nvSpPr>
        <p:spPr bwMode="auto">
          <a:xfrm>
            <a:off x="2430463" y="2822575"/>
            <a:ext cx="2241550" cy="336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25000"/>
              </a:lnSpc>
              <a:spcBef>
                <a:spcPct val="0"/>
              </a:spcBef>
              <a:buFontTx/>
              <a:buNone/>
            </a:pPr>
            <a:r>
              <a:rPr lang="zh-CN" altLang="en-US" sz="2000">
                <a:solidFill>
                  <a:srgbClr val="3366FF"/>
                </a:solidFill>
                <a:latin typeface="微软雅黑" panose="020B0503020204020204" pitchFamily="34" charset="-122"/>
                <a:ea typeface="微软雅黑" panose="020B0503020204020204" pitchFamily="34" charset="-122"/>
              </a:rPr>
              <a:t>节（</a:t>
            </a:r>
            <a:r>
              <a:rPr lang="en-US" altLang="zh-CN" sz="2000">
                <a:solidFill>
                  <a:srgbClr val="FF0000"/>
                </a:solidFill>
                <a:latin typeface="微软雅黑" panose="020B0503020204020204" pitchFamily="34" charset="-122"/>
                <a:ea typeface="微软雅黑" panose="020B0503020204020204" pitchFamily="34" charset="-122"/>
              </a:rPr>
              <a:t>section</a:t>
            </a:r>
            <a:r>
              <a:rPr lang="zh-CN" altLang="en-US" sz="2000">
                <a:solidFill>
                  <a:srgbClr val="3366FF"/>
                </a:solidFill>
                <a:latin typeface="微软雅黑" panose="020B0503020204020204" pitchFamily="34" charset="-122"/>
                <a:ea typeface="微软雅黑" panose="020B0503020204020204" pitchFamily="34" charset="-122"/>
              </a:rPr>
              <a:t>）是 </a:t>
            </a:r>
            <a:r>
              <a:rPr lang="en-US" altLang="zh-CN" sz="2000">
                <a:solidFill>
                  <a:srgbClr val="3366FF"/>
                </a:solidFill>
                <a:latin typeface="微软雅黑" panose="020B0503020204020204" pitchFamily="34" charset="-122"/>
                <a:ea typeface="微软雅黑" panose="020B0503020204020204" pitchFamily="34" charset="-122"/>
              </a:rPr>
              <a:t>ELF </a:t>
            </a:r>
            <a:r>
              <a:rPr lang="zh-CN" altLang="en-US" sz="2000">
                <a:solidFill>
                  <a:srgbClr val="3366FF"/>
                </a:solidFill>
                <a:latin typeface="微软雅黑" panose="020B0503020204020204" pitchFamily="34" charset="-122"/>
                <a:ea typeface="微软雅黑" panose="020B0503020204020204" pitchFamily="34" charset="-122"/>
              </a:rPr>
              <a:t>文件中具有相同特征的最小可处理单位</a:t>
            </a:r>
            <a:r>
              <a:rPr lang="zh-CN" altLang="en-US" sz="2000" b="0">
                <a:solidFill>
                  <a:srgbClr val="3366FF"/>
                </a:solidFill>
                <a:latin typeface="微软雅黑" panose="020B0503020204020204" pitchFamily="34" charset="-122"/>
                <a:ea typeface="微软雅黑" panose="020B0503020204020204" pitchFamily="34" charset="-122"/>
              </a:rPr>
              <a:t> </a:t>
            </a:r>
          </a:p>
          <a:p>
            <a:pPr>
              <a:lnSpc>
                <a:spcPct val="125000"/>
              </a:lnSpc>
              <a:spcBef>
                <a:spcPct val="0"/>
              </a:spcBef>
              <a:buFontTx/>
              <a:buNone/>
            </a:pPr>
            <a:r>
              <a:rPr lang="en-US" altLang="zh-CN" sz="1900">
                <a:solidFill>
                  <a:srgbClr val="FF0000"/>
                </a:solidFill>
                <a:latin typeface="微软雅黑" panose="020B0503020204020204" pitchFamily="34" charset="-122"/>
                <a:ea typeface="微软雅黑" panose="020B0503020204020204" pitchFamily="34" charset="-122"/>
              </a:rPr>
              <a:t>.text</a:t>
            </a:r>
            <a:r>
              <a:rPr lang="zh-CN" altLang="en-US" sz="1900">
                <a:solidFill>
                  <a:srgbClr val="FF0000"/>
                </a:solidFill>
                <a:latin typeface="微软雅黑" panose="020B0503020204020204" pitchFamily="34" charset="-122"/>
                <a:ea typeface="微软雅黑" panose="020B0503020204020204" pitchFamily="34" charset="-122"/>
              </a:rPr>
              <a:t>节</a:t>
            </a:r>
            <a:r>
              <a:rPr lang="en-US" altLang="zh-CN" sz="1900">
                <a:solidFill>
                  <a:srgbClr val="FF0000"/>
                </a:solidFill>
                <a:latin typeface="微软雅黑" panose="020B0503020204020204" pitchFamily="34" charset="-122"/>
                <a:ea typeface="微软雅黑" panose="020B0503020204020204" pitchFamily="34" charset="-122"/>
              </a:rPr>
              <a:t>: </a:t>
            </a:r>
            <a:r>
              <a:rPr lang="zh-CN" altLang="en-US" sz="1900">
                <a:solidFill>
                  <a:srgbClr val="FF0000"/>
                </a:solidFill>
                <a:latin typeface="微软雅黑" panose="020B0503020204020204" pitchFamily="34" charset="-122"/>
                <a:ea typeface="微软雅黑" panose="020B0503020204020204" pitchFamily="34" charset="-122"/>
              </a:rPr>
              <a:t>代码</a:t>
            </a:r>
          </a:p>
          <a:p>
            <a:pPr>
              <a:lnSpc>
                <a:spcPct val="125000"/>
              </a:lnSpc>
              <a:spcBef>
                <a:spcPct val="0"/>
              </a:spcBef>
              <a:buFontTx/>
              <a:buNone/>
            </a:pPr>
            <a:r>
              <a:rPr lang="en-US" altLang="zh-CN" sz="1900">
                <a:solidFill>
                  <a:srgbClr val="FF0000"/>
                </a:solidFill>
                <a:latin typeface="微软雅黑" panose="020B0503020204020204" pitchFamily="34" charset="-122"/>
                <a:ea typeface="微软雅黑" panose="020B0503020204020204" pitchFamily="34" charset="-122"/>
              </a:rPr>
              <a:t>.data</a:t>
            </a:r>
            <a:r>
              <a:rPr lang="zh-CN" altLang="en-US" sz="1900">
                <a:solidFill>
                  <a:srgbClr val="FF0000"/>
                </a:solidFill>
                <a:latin typeface="微软雅黑" panose="020B0503020204020204" pitchFamily="34" charset="-122"/>
                <a:ea typeface="微软雅黑" panose="020B0503020204020204" pitchFamily="34" charset="-122"/>
              </a:rPr>
              <a:t>节</a:t>
            </a:r>
            <a:r>
              <a:rPr lang="en-US" altLang="zh-CN" sz="1900">
                <a:solidFill>
                  <a:srgbClr val="FF0000"/>
                </a:solidFill>
                <a:latin typeface="微软雅黑" panose="020B0503020204020204" pitchFamily="34" charset="-122"/>
                <a:ea typeface="微软雅黑" panose="020B0503020204020204" pitchFamily="34" charset="-122"/>
              </a:rPr>
              <a:t>: </a:t>
            </a:r>
            <a:r>
              <a:rPr lang="zh-CN" altLang="en-US" sz="1900">
                <a:solidFill>
                  <a:srgbClr val="FF0000"/>
                </a:solidFill>
                <a:latin typeface="微软雅黑" panose="020B0503020204020204" pitchFamily="34" charset="-122"/>
                <a:ea typeface="微软雅黑" panose="020B0503020204020204" pitchFamily="34" charset="-122"/>
              </a:rPr>
              <a:t>数据</a:t>
            </a:r>
          </a:p>
          <a:p>
            <a:pPr>
              <a:lnSpc>
                <a:spcPct val="125000"/>
              </a:lnSpc>
              <a:spcBef>
                <a:spcPct val="0"/>
              </a:spcBef>
              <a:buFontTx/>
              <a:buNone/>
            </a:pPr>
            <a:r>
              <a:rPr lang="en-US" altLang="zh-CN" sz="1900">
                <a:solidFill>
                  <a:srgbClr val="FF0000"/>
                </a:solidFill>
                <a:latin typeface="微软雅黑" panose="020B0503020204020204" pitchFamily="34" charset="-122"/>
                <a:ea typeface="微软雅黑" panose="020B0503020204020204" pitchFamily="34" charset="-122"/>
              </a:rPr>
              <a:t>.rodata: </a:t>
            </a:r>
            <a:r>
              <a:rPr lang="zh-CN" altLang="en-US" sz="1900">
                <a:solidFill>
                  <a:srgbClr val="FF0000"/>
                </a:solidFill>
                <a:latin typeface="微软雅黑" panose="020B0503020204020204" pitchFamily="34" charset="-122"/>
                <a:ea typeface="微软雅黑" panose="020B0503020204020204" pitchFamily="34" charset="-122"/>
              </a:rPr>
              <a:t>只读数据</a:t>
            </a:r>
          </a:p>
          <a:p>
            <a:pPr>
              <a:lnSpc>
                <a:spcPct val="125000"/>
              </a:lnSpc>
              <a:spcBef>
                <a:spcPct val="0"/>
              </a:spcBef>
              <a:buFontTx/>
              <a:buNone/>
            </a:pPr>
            <a:r>
              <a:rPr lang="en-US" altLang="zh-CN" sz="1900">
                <a:solidFill>
                  <a:srgbClr val="FF0000"/>
                </a:solidFill>
                <a:latin typeface="微软雅黑" panose="020B0503020204020204" pitchFamily="34" charset="-122"/>
                <a:ea typeface="微软雅黑" panose="020B0503020204020204" pitchFamily="34" charset="-122"/>
              </a:rPr>
              <a:t>.bss: </a:t>
            </a:r>
            <a:r>
              <a:rPr lang="zh-CN" altLang="en-US" sz="1900">
                <a:solidFill>
                  <a:srgbClr val="FF0000"/>
                </a:solidFill>
                <a:latin typeface="微软雅黑" panose="020B0503020204020204" pitchFamily="34" charset="-122"/>
                <a:ea typeface="微软雅黑" panose="020B0503020204020204" pitchFamily="34" charset="-122"/>
              </a:rPr>
              <a:t>未初始化数据</a:t>
            </a:r>
          </a:p>
          <a:p>
            <a:pPr>
              <a:lnSpc>
                <a:spcPct val="100000"/>
              </a:lnSpc>
              <a:spcBef>
                <a:spcPct val="0"/>
              </a:spcBef>
              <a:buFontTx/>
              <a:buNone/>
            </a:pPr>
            <a:endParaRPr lang="zh-CN" altLang="en-US" sz="2000">
              <a:latin typeface="微软雅黑" panose="020B0503020204020204" pitchFamily="34" charset="-122"/>
              <a:ea typeface="微软雅黑" panose="020B0503020204020204" pitchFamily="34" charset="-122"/>
            </a:endParaRPr>
          </a:p>
        </p:txBody>
      </p:sp>
      <p:sp>
        <p:nvSpPr>
          <p:cNvPr id="609289" name="Rectangle 9">
            <a:extLst>
              <a:ext uri="{FF2B5EF4-FFF2-40B4-BE49-F238E27FC236}">
                <a16:creationId xmlns:a16="http://schemas.microsoft.com/office/drawing/2014/main" id="{E62C5F2D-88E1-4AB4-904E-0C2B01E03CF6}"/>
              </a:ext>
            </a:extLst>
          </p:cNvPr>
          <p:cNvSpPr>
            <a:spLocks noChangeArrowheads="1"/>
          </p:cNvSpPr>
          <p:nvPr/>
        </p:nvSpPr>
        <p:spPr bwMode="auto">
          <a:xfrm>
            <a:off x="7134225" y="2287588"/>
            <a:ext cx="1835150" cy="407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25000"/>
              </a:lnSpc>
              <a:spcBef>
                <a:spcPct val="0"/>
              </a:spcBef>
              <a:buFontTx/>
              <a:buNone/>
            </a:pPr>
            <a:r>
              <a:rPr lang="zh-CN" altLang="en-US" sz="1900" dirty="0">
                <a:solidFill>
                  <a:srgbClr val="3366FF"/>
                </a:solidFill>
                <a:latin typeface="微软雅黑" panose="020B0503020204020204" pitchFamily="34" charset="-122"/>
                <a:ea typeface="微软雅黑" panose="020B0503020204020204" pitchFamily="34" charset="-122"/>
              </a:rPr>
              <a:t>由不同的段（</a:t>
            </a:r>
            <a:r>
              <a:rPr lang="en-US" altLang="zh-CN" sz="1900" dirty="0">
                <a:solidFill>
                  <a:srgbClr val="FF0000"/>
                </a:solidFill>
                <a:latin typeface="微软雅黑" panose="020B0503020204020204" pitchFamily="34" charset="-122"/>
                <a:ea typeface="微软雅黑" panose="020B0503020204020204" pitchFamily="34" charset="-122"/>
              </a:rPr>
              <a:t>segment</a:t>
            </a:r>
            <a:r>
              <a:rPr lang="zh-CN" altLang="en-US" sz="1900" dirty="0">
                <a:solidFill>
                  <a:srgbClr val="3366FF"/>
                </a:solidFill>
                <a:latin typeface="微软雅黑" panose="020B0503020204020204" pitchFamily="34" charset="-122"/>
                <a:ea typeface="微软雅黑" panose="020B0503020204020204" pitchFamily="34" charset="-122"/>
              </a:rPr>
              <a:t>）组成，描述节如何映射到</a:t>
            </a:r>
            <a:r>
              <a:rPr lang="zh-CN" altLang="en-US" sz="1900" dirty="0">
                <a:solidFill>
                  <a:srgbClr val="CC0066"/>
                </a:solidFill>
                <a:latin typeface="微软雅黑" panose="020B0503020204020204" pitchFamily="34" charset="-122"/>
                <a:ea typeface="微软雅黑" panose="020B0503020204020204" pitchFamily="34" charset="-122"/>
              </a:rPr>
              <a:t>存储段</a:t>
            </a:r>
            <a:r>
              <a:rPr lang="zh-CN" altLang="en-US" sz="1900" dirty="0">
                <a:solidFill>
                  <a:srgbClr val="3366FF"/>
                </a:solidFill>
                <a:latin typeface="微软雅黑" panose="020B0503020204020204" pitchFamily="34" charset="-122"/>
                <a:ea typeface="微软雅黑" panose="020B0503020204020204" pitchFamily="34" charset="-122"/>
              </a:rPr>
              <a:t>中，可多个节映射到同一段，如：可合并</a:t>
            </a:r>
            <a:r>
              <a:rPr lang="en-US" altLang="zh-CN" sz="1900" dirty="0">
                <a:solidFill>
                  <a:srgbClr val="3366FF"/>
                </a:solidFill>
                <a:latin typeface="微软雅黑" panose="020B0503020204020204" pitchFamily="34" charset="-122"/>
                <a:ea typeface="微软雅黑" panose="020B0503020204020204" pitchFamily="34" charset="-122"/>
              </a:rPr>
              <a:t>.data</a:t>
            </a:r>
            <a:r>
              <a:rPr lang="zh-CN" altLang="en-US" sz="1900" dirty="0">
                <a:solidFill>
                  <a:srgbClr val="3366FF"/>
                </a:solidFill>
                <a:latin typeface="微软雅黑" panose="020B0503020204020204" pitchFamily="34" charset="-122"/>
                <a:ea typeface="微软雅黑" panose="020B0503020204020204" pitchFamily="34" charset="-122"/>
              </a:rPr>
              <a:t>节和</a:t>
            </a:r>
            <a:r>
              <a:rPr lang="en-US" altLang="zh-CN" sz="1900" dirty="0">
                <a:solidFill>
                  <a:srgbClr val="3366FF"/>
                </a:solidFill>
                <a:latin typeface="微软雅黑" panose="020B0503020204020204" pitchFamily="34" charset="-122"/>
                <a:ea typeface="微软雅黑" panose="020B0503020204020204" pitchFamily="34" charset="-122"/>
              </a:rPr>
              <a:t>.</a:t>
            </a:r>
            <a:r>
              <a:rPr lang="en-US" altLang="zh-CN" sz="1900" dirty="0" err="1">
                <a:solidFill>
                  <a:srgbClr val="3366FF"/>
                </a:solidFill>
                <a:latin typeface="微软雅黑" panose="020B0503020204020204" pitchFamily="34" charset="-122"/>
                <a:ea typeface="微软雅黑" panose="020B0503020204020204" pitchFamily="34" charset="-122"/>
              </a:rPr>
              <a:t>bss</a:t>
            </a:r>
            <a:r>
              <a:rPr lang="zh-CN" altLang="en-US" sz="1900" dirty="0">
                <a:solidFill>
                  <a:srgbClr val="3366FF"/>
                </a:solidFill>
                <a:latin typeface="微软雅黑" panose="020B0503020204020204" pitchFamily="34" charset="-122"/>
                <a:ea typeface="微软雅黑" panose="020B0503020204020204" pitchFamily="34" charset="-122"/>
              </a:rPr>
              <a:t>节</a:t>
            </a:r>
            <a:r>
              <a:rPr lang="en-US" altLang="zh-CN" sz="1900" dirty="0">
                <a:solidFill>
                  <a:srgbClr val="3366FF"/>
                </a:solidFill>
                <a:latin typeface="微软雅黑" panose="020B0503020204020204" pitchFamily="34" charset="-122"/>
                <a:ea typeface="微软雅黑" panose="020B0503020204020204" pitchFamily="34" charset="-122"/>
              </a:rPr>
              <a:t>,</a:t>
            </a:r>
            <a:r>
              <a:rPr lang="zh-CN" altLang="en-US" sz="1900" dirty="0">
                <a:solidFill>
                  <a:srgbClr val="3366FF"/>
                </a:solidFill>
                <a:latin typeface="微软雅黑" panose="020B0503020204020204" pitchFamily="34" charset="-122"/>
                <a:ea typeface="微软雅黑" panose="020B0503020204020204" pitchFamily="34" charset="-122"/>
              </a:rPr>
              <a:t>并映射到一个可读可写数据段中</a:t>
            </a:r>
            <a:r>
              <a:rPr lang="zh-CN" altLang="en-US" sz="1800" b="0" dirty="0">
                <a:solidFill>
                  <a:srgbClr val="3366FF"/>
                </a:solidFill>
              </a:rPr>
              <a:t> </a:t>
            </a:r>
          </a:p>
        </p:txBody>
      </p:sp>
      <p:grpSp>
        <p:nvGrpSpPr>
          <p:cNvPr id="609292" name="Group 12">
            <a:extLst>
              <a:ext uri="{FF2B5EF4-FFF2-40B4-BE49-F238E27FC236}">
                <a16:creationId xmlns:a16="http://schemas.microsoft.com/office/drawing/2014/main" id="{A8131F1F-D58A-437E-9A9A-51BC38E2E09D}"/>
              </a:ext>
            </a:extLst>
          </p:cNvPr>
          <p:cNvGrpSpPr>
            <a:grpSpLocks/>
          </p:cNvGrpSpPr>
          <p:nvPr/>
        </p:nvGrpSpPr>
        <p:grpSpPr bwMode="auto">
          <a:xfrm>
            <a:off x="0" y="2428875"/>
            <a:ext cx="2465388" cy="4229100"/>
            <a:chOff x="0" y="1530"/>
            <a:chExt cx="1553" cy="2664"/>
          </a:xfrm>
        </p:grpSpPr>
        <p:pic>
          <p:nvPicPr>
            <p:cNvPr id="26635" name="Picture 4">
              <a:extLst>
                <a:ext uri="{FF2B5EF4-FFF2-40B4-BE49-F238E27FC236}">
                  <a16:creationId xmlns:a16="http://schemas.microsoft.com/office/drawing/2014/main" id="{5A0BB881-5C06-4487-B3BE-434639254A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30"/>
              <a:ext cx="1553" cy="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6" name="Text Box 6">
              <a:extLst>
                <a:ext uri="{FF2B5EF4-FFF2-40B4-BE49-F238E27FC236}">
                  <a16:creationId xmlns:a16="http://schemas.microsoft.com/office/drawing/2014/main" id="{3A91A5E9-E095-4C22-BE24-E23FD59112A9}"/>
                </a:ext>
              </a:extLst>
            </p:cNvPr>
            <p:cNvSpPr txBox="1">
              <a:spLocks noChangeArrowheads="1"/>
            </p:cNvSpPr>
            <p:nvPr/>
          </p:nvSpPr>
          <p:spPr bwMode="auto">
            <a:xfrm>
              <a:off x="391" y="3944"/>
              <a:ext cx="79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000">
                  <a:solidFill>
                    <a:srgbClr val="3366FF"/>
                  </a:solidFill>
                  <a:ea typeface="微软雅黑" panose="020B0503020204020204" pitchFamily="34" charset="-122"/>
                </a:rPr>
                <a:t>链接视图</a:t>
              </a:r>
            </a:p>
          </p:txBody>
        </p:sp>
        <p:sp>
          <p:nvSpPr>
            <p:cNvPr id="26637" name="Rectangle 10">
              <a:extLst>
                <a:ext uri="{FF2B5EF4-FFF2-40B4-BE49-F238E27FC236}">
                  <a16:creationId xmlns:a16="http://schemas.microsoft.com/office/drawing/2014/main" id="{8D6486CC-5FE8-4711-B15A-F9F25CF78468}"/>
                </a:ext>
              </a:extLst>
            </p:cNvPr>
            <p:cNvSpPr>
              <a:spLocks noChangeArrowheads="1"/>
            </p:cNvSpPr>
            <p:nvPr/>
          </p:nvSpPr>
          <p:spPr bwMode="auto">
            <a:xfrm>
              <a:off x="72" y="3493"/>
              <a:ext cx="1417" cy="393"/>
            </a:xfrm>
            <a:prstGeom prst="rect">
              <a:avLst/>
            </a:prstGeom>
            <a:solidFill>
              <a:schemeClr val="accent1">
                <a:alpha val="27843"/>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0"/>
            </a:p>
          </p:txBody>
        </p:sp>
      </p:grpSp>
      <p:grpSp>
        <p:nvGrpSpPr>
          <p:cNvPr id="609293" name="Group 13">
            <a:extLst>
              <a:ext uri="{FF2B5EF4-FFF2-40B4-BE49-F238E27FC236}">
                <a16:creationId xmlns:a16="http://schemas.microsoft.com/office/drawing/2014/main" id="{86C1E4A7-E82E-47BF-A26A-D15961C54D58}"/>
              </a:ext>
            </a:extLst>
          </p:cNvPr>
          <p:cNvGrpSpPr>
            <a:grpSpLocks/>
          </p:cNvGrpSpPr>
          <p:nvPr/>
        </p:nvGrpSpPr>
        <p:grpSpPr bwMode="auto">
          <a:xfrm>
            <a:off x="4786313" y="2386013"/>
            <a:ext cx="2257425" cy="4278312"/>
            <a:chOff x="3015" y="1503"/>
            <a:chExt cx="1422" cy="2695"/>
          </a:xfrm>
        </p:grpSpPr>
        <p:pic>
          <p:nvPicPr>
            <p:cNvPr id="26632" name="Picture 5">
              <a:extLst>
                <a:ext uri="{FF2B5EF4-FFF2-40B4-BE49-F238E27FC236}">
                  <a16:creationId xmlns:a16="http://schemas.microsoft.com/office/drawing/2014/main" id="{4BF9C42C-C808-41CD-B727-2F64522C16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5" y="1503"/>
              <a:ext cx="1422" cy="2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3" name="Text Box 7">
              <a:extLst>
                <a:ext uri="{FF2B5EF4-FFF2-40B4-BE49-F238E27FC236}">
                  <a16:creationId xmlns:a16="http://schemas.microsoft.com/office/drawing/2014/main" id="{DF946BFD-A38B-4D44-B4A8-F42103834A59}"/>
                </a:ext>
              </a:extLst>
            </p:cNvPr>
            <p:cNvSpPr txBox="1">
              <a:spLocks noChangeArrowheads="1"/>
            </p:cNvSpPr>
            <p:nvPr/>
          </p:nvSpPr>
          <p:spPr bwMode="auto">
            <a:xfrm>
              <a:off x="3387" y="3948"/>
              <a:ext cx="79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000" dirty="0">
                  <a:solidFill>
                    <a:srgbClr val="3366FF"/>
                  </a:solidFill>
                  <a:ea typeface="微软雅黑" panose="020B0503020204020204" pitchFamily="34" charset="-122"/>
                </a:rPr>
                <a:t>执行视图</a:t>
              </a:r>
            </a:p>
          </p:txBody>
        </p:sp>
        <p:sp>
          <p:nvSpPr>
            <p:cNvPr id="26634" name="Rectangle 11">
              <a:extLst>
                <a:ext uri="{FF2B5EF4-FFF2-40B4-BE49-F238E27FC236}">
                  <a16:creationId xmlns:a16="http://schemas.microsoft.com/office/drawing/2014/main" id="{CEEAA2E9-4448-4352-BCE5-48AB02E9F5A9}"/>
                </a:ext>
              </a:extLst>
            </p:cNvPr>
            <p:cNvSpPr>
              <a:spLocks noChangeArrowheads="1"/>
            </p:cNvSpPr>
            <p:nvPr/>
          </p:nvSpPr>
          <p:spPr bwMode="auto">
            <a:xfrm>
              <a:off x="3037" y="1796"/>
              <a:ext cx="1344" cy="393"/>
            </a:xfrm>
            <a:prstGeom prst="rect">
              <a:avLst/>
            </a:prstGeom>
            <a:solidFill>
              <a:schemeClr val="accent1">
                <a:alpha val="27843"/>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0"/>
            </a:p>
          </p:txBody>
        </p:sp>
      </p:grpSp>
    </p:spTree>
    <p:extLst>
      <p:ext uri="{BB962C8B-B14F-4D97-AF65-F5344CB8AC3E}">
        <p14:creationId xmlns:p14="http://schemas.microsoft.com/office/powerpoint/2010/main" val="2964099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09292"/>
                                        </p:tgtEl>
                                        <p:attrNameLst>
                                          <p:attrName>style.visibility</p:attrName>
                                        </p:attrNameLst>
                                      </p:cBhvr>
                                      <p:to>
                                        <p:strVal val="visible"/>
                                      </p:to>
                                    </p:set>
                                    <p:animEffect transition="in" filter="blinds(horizontal)">
                                      <p:cBhvr>
                                        <p:cTn id="7" dur="500"/>
                                        <p:tgtEl>
                                          <p:spTgt spid="6092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09293"/>
                                        </p:tgtEl>
                                        <p:attrNameLst>
                                          <p:attrName>style.visibility</p:attrName>
                                        </p:attrNameLst>
                                      </p:cBhvr>
                                      <p:to>
                                        <p:strVal val="visible"/>
                                      </p:to>
                                    </p:set>
                                    <p:animEffect transition="in" filter="blinds(horizontal)">
                                      <p:cBhvr>
                                        <p:cTn id="12" dur="500"/>
                                        <p:tgtEl>
                                          <p:spTgt spid="60929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09288"/>
                                        </p:tgtEl>
                                        <p:attrNameLst>
                                          <p:attrName>style.visibility</p:attrName>
                                        </p:attrNameLst>
                                      </p:cBhvr>
                                      <p:to>
                                        <p:strVal val="visible"/>
                                      </p:to>
                                    </p:set>
                                    <p:animEffect transition="in" filter="blinds(horizontal)">
                                      <p:cBhvr>
                                        <p:cTn id="17" dur="500"/>
                                        <p:tgtEl>
                                          <p:spTgt spid="60928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09289"/>
                                        </p:tgtEl>
                                        <p:attrNameLst>
                                          <p:attrName>style.visibility</p:attrName>
                                        </p:attrNameLst>
                                      </p:cBhvr>
                                      <p:to>
                                        <p:strVal val="visible"/>
                                      </p:to>
                                    </p:set>
                                    <p:animEffect transition="in" filter="blinds(horizontal)">
                                      <p:cBhvr>
                                        <p:cTn id="22" dur="500"/>
                                        <p:tgtEl>
                                          <p:spTgt spid="6092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9288" grpId="0"/>
      <p:bldP spid="60928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4B75949B-D56F-4031-87F6-B7425DCED7B8}"/>
              </a:ext>
            </a:extLst>
          </p:cNvPr>
          <p:cNvSpPr>
            <a:spLocks noGrp="1" noChangeArrowheads="1"/>
          </p:cNvSpPr>
          <p:nvPr>
            <p:ph type="title"/>
          </p:nvPr>
        </p:nvSpPr>
        <p:spPr/>
        <p:txBody>
          <a:bodyPr/>
          <a:lstStyle/>
          <a:p>
            <a:r>
              <a:rPr lang="zh-CN" altLang="en-US" dirty="0"/>
              <a:t>目标文件格式</a:t>
            </a:r>
          </a:p>
        </p:txBody>
      </p:sp>
      <p:sp>
        <p:nvSpPr>
          <p:cNvPr id="18" name="Rectangle 2">
            <a:extLst>
              <a:ext uri="{FF2B5EF4-FFF2-40B4-BE49-F238E27FC236}">
                <a16:creationId xmlns:a16="http://schemas.microsoft.com/office/drawing/2014/main" id="{A59B58F9-5C45-4BB1-890D-6C18FF358D4F}"/>
              </a:ext>
            </a:extLst>
          </p:cNvPr>
          <p:cNvSpPr>
            <a:spLocks noChangeArrowheads="1"/>
          </p:cNvSpPr>
          <p:nvPr/>
        </p:nvSpPr>
        <p:spPr bwMode="auto">
          <a:xfrm>
            <a:off x="1633107" y="882214"/>
            <a:ext cx="1754332" cy="434975"/>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defRPr/>
            </a:pPr>
            <a:r>
              <a:rPr lang="en-GB" altLang="zh-CN" b="1" dirty="0">
                <a:latin typeface="微软雅黑" panose="020B0503020204020204" pitchFamily="34" charset="-122"/>
                <a:ea typeface="微软雅黑" panose="020B0503020204020204" pitchFamily="34" charset="-122"/>
                <a:cs typeface="msgothic"/>
              </a:rPr>
              <a:t>ELF </a:t>
            </a:r>
            <a:r>
              <a:rPr lang="zh-CN" altLang="en-GB" b="1" dirty="0">
                <a:latin typeface="微软雅黑" panose="020B0503020204020204" pitchFamily="34" charset="-122"/>
                <a:ea typeface="微软雅黑" panose="020B0503020204020204" pitchFamily="34" charset="-122"/>
                <a:cs typeface="msgothic"/>
              </a:rPr>
              <a:t>头</a:t>
            </a:r>
          </a:p>
        </p:txBody>
      </p:sp>
      <p:sp>
        <p:nvSpPr>
          <p:cNvPr id="20" name="Rectangle 3">
            <a:extLst>
              <a:ext uri="{FF2B5EF4-FFF2-40B4-BE49-F238E27FC236}">
                <a16:creationId xmlns:a16="http://schemas.microsoft.com/office/drawing/2014/main" id="{2293897E-431B-4FAC-BE0B-062C581B040B}"/>
              </a:ext>
            </a:extLst>
          </p:cNvPr>
          <p:cNvSpPr>
            <a:spLocks noChangeArrowheads="1"/>
          </p:cNvSpPr>
          <p:nvPr/>
        </p:nvSpPr>
        <p:spPr bwMode="auto">
          <a:xfrm>
            <a:off x="1633107" y="1317189"/>
            <a:ext cx="1754332" cy="695325"/>
          </a:xfrm>
          <a:prstGeom prst="rect">
            <a:avLst/>
          </a:prstGeom>
          <a:solidFill>
            <a:srgbClr val="993366">
              <a:alpha val="9019"/>
            </a:srgbClr>
          </a:solidFill>
          <a:ln w="25527">
            <a:solidFill>
              <a:schemeClr val="tx1"/>
            </a:solidFill>
            <a:miter lim="800000"/>
            <a:headEnd/>
            <a:tailEnd/>
          </a:ln>
        </p:spPr>
        <p:txBody>
          <a:bodyPr wrap="none" lIns="90000" tIns="46800" rIns="90000" bIns="46800" anchor="ct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gn="ctr">
              <a:lnSpc>
                <a:spcPct val="98000"/>
              </a:lnSpc>
              <a:spcBef>
                <a:spcPct val="0"/>
              </a:spcBef>
              <a:buFontTx/>
              <a:buNone/>
            </a:pPr>
            <a:r>
              <a:rPr lang="en-US" altLang="zh-CN" sz="2000" dirty="0">
                <a:solidFill>
                  <a:srgbClr val="FF0000"/>
                </a:solidFill>
                <a:latin typeface="微软雅黑" panose="020B0503020204020204" pitchFamily="34" charset="-122"/>
                <a:ea typeface="微软雅黑" panose="020B0503020204020204" pitchFamily="34" charset="-122"/>
                <a:cs typeface="msgothic"/>
              </a:rPr>
              <a:t>……</a:t>
            </a:r>
            <a:endParaRPr lang="zh-CN" altLang="en-GB" sz="2000" dirty="0">
              <a:solidFill>
                <a:srgbClr val="FF0000"/>
              </a:solidFill>
              <a:latin typeface="微软雅黑" panose="020B0503020204020204" pitchFamily="34" charset="-122"/>
              <a:ea typeface="微软雅黑" panose="020B0503020204020204" pitchFamily="34" charset="-122"/>
              <a:cs typeface="msgothic"/>
            </a:endParaRPr>
          </a:p>
        </p:txBody>
      </p:sp>
      <p:sp>
        <p:nvSpPr>
          <p:cNvPr id="27" name="Rectangle 4">
            <a:extLst>
              <a:ext uri="{FF2B5EF4-FFF2-40B4-BE49-F238E27FC236}">
                <a16:creationId xmlns:a16="http://schemas.microsoft.com/office/drawing/2014/main" id="{AD5264A5-B8E6-48B3-9132-EC5712DCFFD5}"/>
              </a:ext>
            </a:extLst>
          </p:cNvPr>
          <p:cNvSpPr>
            <a:spLocks noChangeArrowheads="1"/>
          </p:cNvSpPr>
          <p:nvPr/>
        </p:nvSpPr>
        <p:spPr bwMode="auto">
          <a:xfrm>
            <a:off x="1633107" y="2025937"/>
            <a:ext cx="1747405" cy="434975"/>
          </a:xfrm>
          <a:prstGeom prst="rect">
            <a:avLst/>
          </a:prstGeom>
          <a:solidFill>
            <a:srgbClr val="F6F5BD"/>
          </a:solidFill>
          <a:ln w="25560">
            <a:solidFill>
              <a:schemeClr val="tx1"/>
            </a:solidFill>
            <a:miter lim="800000"/>
            <a:headEnd/>
            <a:tailEnd/>
          </a:ln>
        </p:spPr>
        <p:txBody>
          <a:bodyPr wrap="none" lIns="90000" tIns="46800" rIns="90000" bIns="46800" anchor="ct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gn="ctr">
              <a:lnSpc>
                <a:spcPct val="98000"/>
              </a:lnSpc>
              <a:spcBef>
                <a:spcPct val="0"/>
              </a:spcBef>
              <a:buFontTx/>
              <a:buNone/>
            </a:pPr>
            <a:r>
              <a:rPr lang="en-GB" altLang="zh-CN" sz="1800" dirty="0">
                <a:latin typeface="微软雅黑" panose="020B0503020204020204" pitchFamily="34" charset="-122"/>
                <a:ea typeface="微软雅黑" panose="020B0503020204020204" pitchFamily="34" charset="-122"/>
                <a:cs typeface="msgothic"/>
              </a:rPr>
              <a:t>.text </a:t>
            </a:r>
            <a:r>
              <a:rPr lang="zh-CN" altLang="en-GB" sz="1800" dirty="0">
                <a:latin typeface="微软雅黑" panose="020B0503020204020204" pitchFamily="34" charset="-122"/>
                <a:ea typeface="微软雅黑" panose="020B0503020204020204" pitchFamily="34" charset="-122"/>
                <a:cs typeface="msgothic"/>
              </a:rPr>
              <a:t>节</a:t>
            </a:r>
          </a:p>
        </p:txBody>
      </p:sp>
      <p:sp>
        <p:nvSpPr>
          <p:cNvPr id="35" name="Rectangle 10">
            <a:extLst>
              <a:ext uri="{FF2B5EF4-FFF2-40B4-BE49-F238E27FC236}">
                <a16:creationId xmlns:a16="http://schemas.microsoft.com/office/drawing/2014/main" id="{7E3BEDAE-61C9-4DE2-9507-F3021E32A505}"/>
              </a:ext>
            </a:extLst>
          </p:cNvPr>
          <p:cNvSpPr>
            <a:spLocks noChangeArrowheads="1"/>
          </p:cNvSpPr>
          <p:nvPr/>
        </p:nvSpPr>
        <p:spPr bwMode="auto">
          <a:xfrm>
            <a:off x="1633107" y="3171523"/>
            <a:ext cx="1754332" cy="434975"/>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defRPr/>
            </a:pPr>
            <a:r>
              <a:rPr lang="en-GB" altLang="zh-CN" b="1" dirty="0">
                <a:latin typeface="微软雅黑" panose="020B0503020204020204" pitchFamily="34" charset="-122"/>
                <a:ea typeface="微软雅黑" panose="020B0503020204020204" pitchFamily="34" charset="-122"/>
                <a:cs typeface="msgothic"/>
              </a:rPr>
              <a:t>.</a:t>
            </a:r>
            <a:r>
              <a:rPr lang="en-US" altLang="zh-CN" b="1" dirty="0" err="1">
                <a:latin typeface="微软雅黑" panose="020B0503020204020204" pitchFamily="34" charset="-122"/>
                <a:ea typeface="微软雅黑" panose="020B0503020204020204" pitchFamily="34" charset="-122"/>
                <a:cs typeface="msgothic"/>
              </a:rPr>
              <a:t>sh</a:t>
            </a:r>
            <a:r>
              <a:rPr lang="en-GB" altLang="zh-CN" b="1" dirty="0" err="1">
                <a:latin typeface="微软雅黑" panose="020B0503020204020204" pitchFamily="34" charset="-122"/>
                <a:ea typeface="微软雅黑" panose="020B0503020204020204" pitchFamily="34" charset="-122"/>
                <a:cs typeface="msgothic"/>
              </a:rPr>
              <a:t>strtab</a:t>
            </a:r>
            <a:r>
              <a:rPr lang="en-GB" altLang="zh-CN" b="1" dirty="0">
                <a:latin typeface="微软雅黑" panose="020B0503020204020204" pitchFamily="34" charset="-122"/>
                <a:ea typeface="微软雅黑" panose="020B0503020204020204" pitchFamily="34" charset="-122"/>
                <a:cs typeface="msgothic"/>
              </a:rPr>
              <a:t> </a:t>
            </a:r>
            <a:r>
              <a:rPr lang="zh-CN" altLang="en-GB" b="1" dirty="0">
                <a:latin typeface="微软雅黑" panose="020B0503020204020204" pitchFamily="34" charset="-122"/>
                <a:ea typeface="微软雅黑" panose="020B0503020204020204" pitchFamily="34" charset="-122"/>
                <a:cs typeface="msgothic"/>
              </a:rPr>
              <a:t>节</a:t>
            </a:r>
          </a:p>
        </p:txBody>
      </p:sp>
      <p:sp>
        <p:nvSpPr>
          <p:cNvPr id="48" name="Rectangle 10">
            <a:extLst>
              <a:ext uri="{FF2B5EF4-FFF2-40B4-BE49-F238E27FC236}">
                <a16:creationId xmlns:a16="http://schemas.microsoft.com/office/drawing/2014/main" id="{9F4F0808-040D-43DB-BFBF-8BC5C8A19C97}"/>
              </a:ext>
            </a:extLst>
          </p:cNvPr>
          <p:cNvSpPr>
            <a:spLocks noChangeArrowheads="1"/>
          </p:cNvSpPr>
          <p:nvPr/>
        </p:nvSpPr>
        <p:spPr bwMode="auto">
          <a:xfrm>
            <a:off x="1619253" y="4320310"/>
            <a:ext cx="1768186" cy="434975"/>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defRPr/>
            </a:pPr>
            <a:r>
              <a:rPr lang="zh-CN" altLang="en-US" b="1" dirty="0">
                <a:latin typeface="微软雅黑" panose="020B0503020204020204" pitchFamily="34" charset="-122"/>
                <a:ea typeface="微软雅黑" panose="020B0503020204020204" pitchFamily="34" charset="-122"/>
                <a:cs typeface="msgothic"/>
              </a:rPr>
              <a:t>节头</a:t>
            </a:r>
            <a:r>
              <a:rPr lang="en-US" altLang="zh-CN" b="1" dirty="0">
                <a:latin typeface="微软雅黑" panose="020B0503020204020204" pitchFamily="34" charset="-122"/>
                <a:ea typeface="微软雅黑" panose="020B0503020204020204" pitchFamily="34" charset="-122"/>
                <a:cs typeface="msgothic"/>
              </a:rPr>
              <a:t>1</a:t>
            </a:r>
            <a:endParaRPr lang="zh-CN" altLang="en-GB" b="1" dirty="0">
              <a:latin typeface="微软雅黑" panose="020B0503020204020204" pitchFamily="34" charset="-122"/>
              <a:ea typeface="微软雅黑" panose="020B0503020204020204" pitchFamily="34" charset="-122"/>
              <a:cs typeface="msgothic"/>
            </a:endParaRPr>
          </a:p>
        </p:txBody>
      </p:sp>
      <p:sp>
        <p:nvSpPr>
          <p:cNvPr id="49" name="Rectangle 3">
            <a:extLst>
              <a:ext uri="{FF2B5EF4-FFF2-40B4-BE49-F238E27FC236}">
                <a16:creationId xmlns:a16="http://schemas.microsoft.com/office/drawing/2014/main" id="{D60DE55E-18B1-4B93-934A-A64B360B122B}"/>
              </a:ext>
            </a:extLst>
          </p:cNvPr>
          <p:cNvSpPr>
            <a:spLocks noChangeArrowheads="1"/>
          </p:cNvSpPr>
          <p:nvPr/>
        </p:nvSpPr>
        <p:spPr bwMode="auto">
          <a:xfrm>
            <a:off x="1626180" y="2474045"/>
            <a:ext cx="1754332" cy="695325"/>
          </a:xfrm>
          <a:prstGeom prst="rect">
            <a:avLst/>
          </a:prstGeom>
          <a:solidFill>
            <a:srgbClr val="993366">
              <a:alpha val="9019"/>
            </a:srgbClr>
          </a:solidFill>
          <a:ln w="25527">
            <a:solidFill>
              <a:schemeClr val="tx1"/>
            </a:solidFill>
            <a:miter lim="800000"/>
            <a:headEnd/>
            <a:tailEnd/>
          </a:ln>
        </p:spPr>
        <p:txBody>
          <a:bodyPr wrap="none" lIns="90000" tIns="46800" rIns="90000" bIns="46800" anchor="ct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gn="ctr">
              <a:lnSpc>
                <a:spcPct val="98000"/>
              </a:lnSpc>
              <a:spcBef>
                <a:spcPct val="0"/>
              </a:spcBef>
              <a:buFontTx/>
              <a:buNone/>
            </a:pPr>
            <a:r>
              <a:rPr lang="en-US" altLang="zh-CN" sz="2000" dirty="0">
                <a:solidFill>
                  <a:srgbClr val="FF0000"/>
                </a:solidFill>
                <a:latin typeface="微软雅黑" panose="020B0503020204020204" pitchFamily="34" charset="-122"/>
                <a:ea typeface="微软雅黑" panose="020B0503020204020204" pitchFamily="34" charset="-122"/>
                <a:cs typeface="msgothic"/>
              </a:rPr>
              <a:t>……</a:t>
            </a:r>
            <a:endParaRPr lang="zh-CN" altLang="en-GB" sz="2000" dirty="0">
              <a:solidFill>
                <a:srgbClr val="FF0000"/>
              </a:solidFill>
              <a:latin typeface="微软雅黑" panose="020B0503020204020204" pitchFamily="34" charset="-122"/>
              <a:ea typeface="微软雅黑" panose="020B0503020204020204" pitchFamily="34" charset="-122"/>
              <a:cs typeface="msgothic"/>
            </a:endParaRPr>
          </a:p>
        </p:txBody>
      </p:sp>
      <p:sp>
        <p:nvSpPr>
          <p:cNvPr id="50" name="Rectangle 3">
            <a:extLst>
              <a:ext uri="{FF2B5EF4-FFF2-40B4-BE49-F238E27FC236}">
                <a16:creationId xmlns:a16="http://schemas.microsoft.com/office/drawing/2014/main" id="{F4361F0F-9789-418B-BCD6-BE617650B8A2}"/>
              </a:ext>
            </a:extLst>
          </p:cNvPr>
          <p:cNvSpPr>
            <a:spLocks noChangeArrowheads="1"/>
          </p:cNvSpPr>
          <p:nvPr/>
        </p:nvSpPr>
        <p:spPr bwMode="auto">
          <a:xfrm>
            <a:off x="1626178" y="3610116"/>
            <a:ext cx="1761261" cy="695325"/>
          </a:xfrm>
          <a:prstGeom prst="rect">
            <a:avLst/>
          </a:prstGeom>
          <a:solidFill>
            <a:srgbClr val="993366">
              <a:alpha val="9019"/>
            </a:srgbClr>
          </a:solidFill>
          <a:ln w="25527">
            <a:solidFill>
              <a:schemeClr val="tx1"/>
            </a:solidFill>
            <a:miter lim="800000"/>
            <a:headEnd/>
            <a:tailEnd/>
          </a:ln>
        </p:spPr>
        <p:txBody>
          <a:bodyPr wrap="none" lIns="90000" tIns="46800" rIns="90000" bIns="46800" anchor="ct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gn="ctr">
              <a:lnSpc>
                <a:spcPct val="98000"/>
              </a:lnSpc>
              <a:spcBef>
                <a:spcPct val="0"/>
              </a:spcBef>
              <a:buFontTx/>
              <a:buNone/>
            </a:pPr>
            <a:r>
              <a:rPr lang="en-US" altLang="zh-CN" sz="2000" dirty="0">
                <a:solidFill>
                  <a:srgbClr val="FF0000"/>
                </a:solidFill>
                <a:latin typeface="微软雅黑" panose="020B0503020204020204" pitchFamily="34" charset="-122"/>
                <a:ea typeface="微软雅黑" panose="020B0503020204020204" pitchFamily="34" charset="-122"/>
                <a:cs typeface="msgothic"/>
              </a:rPr>
              <a:t>……</a:t>
            </a:r>
            <a:endParaRPr lang="zh-CN" altLang="en-GB" sz="2000" dirty="0">
              <a:solidFill>
                <a:srgbClr val="FF0000"/>
              </a:solidFill>
              <a:latin typeface="微软雅黑" panose="020B0503020204020204" pitchFamily="34" charset="-122"/>
              <a:ea typeface="微软雅黑" panose="020B0503020204020204" pitchFamily="34" charset="-122"/>
              <a:cs typeface="msgothic"/>
            </a:endParaRPr>
          </a:p>
        </p:txBody>
      </p:sp>
      <p:sp>
        <p:nvSpPr>
          <p:cNvPr id="51" name="Rectangle 3">
            <a:extLst>
              <a:ext uri="{FF2B5EF4-FFF2-40B4-BE49-F238E27FC236}">
                <a16:creationId xmlns:a16="http://schemas.microsoft.com/office/drawing/2014/main" id="{D8B071A3-A5B3-4FD3-A7FD-27C295197F5C}"/>
              </a:ext>
            </a:extLst>
          </p:cNvPr>
          <p:cNvSpPr>
            <a:spLocks noChangeArrowheads="1"/>
          </p:cNvSpPr>
          <p:nvPr/>
        </p:nvSpPr>
        <p:spPr bwMode="auto">
          <a:xfrm>
            <a:off x="1619253" y="5637650"/>
            <a:ext cx="1761259" cy="695325"/>
          </a:xfrm>
          <a:prstGeom prst="rect">
            <a:avLst/>
          </a:prstGeom>
          <a:solidFill>
            <a:srgbClr val="993366">
              <a:alpha val="9019"/>
            </a:srgbClr>
          </a:solidFill>
          <a:ln w="25527">
            <a:solidFill>
              <a:schemeClr val="tx1"/>
            </a:solidFill>
            <a:miter lim="800000"/>
            <a:headEnd/>
            <a:tailEnd/>
          </a:ln>
        </p:spPr>
        <p:txBody>
          <a:bodyPr wrap="none" lIns="90000" tIns="46800" rIns="90000" bIns="46800" anchor="ct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gn="ctr">
              <a:lnSpc>
                <a:spcPct val="98000"/>
              </a:lnSpc>
              <a:spcBef>
                <a:spcPct val="0"/>
              </a:spcBef>
              <a:buFontTx/>
              <a:buNone/>
            </a:pPr>
            <a:r>
              <a:rPr lang="en-US" altLang="zh-CN" sz="2000" dirty="0">
                <a:solidFill>
                  <a:srgbClr val="FF0000"/>
                </a:solidFill>
                <a:latin typeface="微软雅黑" panose="020B0503020204020204" pitchFamily="34" charset="-122"/>
                <a:ea typeface="微软雅黑" panose="020B0503020204020204" pitchFamily="34" charset="-122"/>
                <a:cs typeface="msgothic"/>
              </a:rPr>
              <a:t>……</a:t>
            </a:r>
            <a:endParaRPr lang="zh-CN" altLang="en-GB" sz="2000" dirty="0">
              <a:solidFill>
                <a:srgbClr val="FF0000"/>
              </a:solidFill>
              <a:latin typeface="微软雅黑" panose="020B0503020204020204" pitchFamily="34" charset="-122"/>
              <a:ea typeface="微软雅黑" panose="020B0503020204020204" pitchFamily="34" charset="-122"/>
              <a:cs typeface="msgothic"/>
            </a:endParaRPr>
          </a:p>
        </p:txBody>
      </p:sp>
      <p:sp>
        <p:nvSpPr>
          <p:cNvPr id="52" name="Text Box 16">
            <a:extLst>
              <a:ext uri="{FF2B5EF4-FFF2-40B4-BE49-F238E27FC236}">
                <a16:creationId xmlns:a16="http://schemas.microsoft.com/office/drawing/2014/main" id="{8E8A14C4-1134-4811-8D48-44C9F6E689AC}"/>
              </a:ext>
            </a:extLst>
          </p:cNvPr>
          <p:cNvSpPr txBox="1">
            <a:spLocks noChangeArrowheads="1"/>
          </p:cNvSpPr>
          <p:nvPr/>
        </p:nvSpPr>
        <p:spPr bwMode="auto">
          <a:xfrm>
            <a:off x="3729181" y="877038"/>
            <a:ext cx="495761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buFontTx/>
              <a:buNone/>
            </a:pPr>
            <a:r>
              <a:rPr lang="zh-CN" altLang="en-US" dirty="0"/>
              <a:t>Elf64_Ehdr   字段： </a:t>
            </a:r>
            <a:r>
              <a:rPr lang="zh-CN" altLang="en-US" sz="2400" dirty="0"/>
              <a:t>e_shoff </a:t>
            </a:r>
            <a:endParaRPr lang="en-US" altLang="zh-CN" sz="2000" dirty="0">
              <a:latin typeface="宋体" panose="02010600030101010101" pitchFamily="2" charset="-122"/>
            </a:endParaRPr>
          </a:p>
        </p:txBody>
      </p:sp>
      <p:grpSp>
        <p:nvGrpSpPr>
          <p:cNvPr id="2" name="组合 1">
            <a:extLst>
              <a:ext uri="{FF2B5EF4-FFF2-40B4-BE49-F238E27FC236}">
                <a16:creationId xmlns:a16="http://schemas.microsoft.com/office/drawing/2014/main" id="{D3CA977E-37E1-8877-20C6-3DA11AA00F14}"/>
              </a:ext>
            </a:extLst>
          </p:cNvPr>
          <p:cNvGrpSpPr/>
          <p:nvPr/>
        </p:nvGrpSpPr>
        <p:grpSpPr>
          <a:xfrm>
            <a:off x="3027221" y="1108360"/>
            <a:ext cx="588818" cy="3211950"/>
            <a:chOff x="2971805" y="1108360"/>
            <a:chExt cx="588818" cy="3211950"/>
          </a:xfrm>
        </p:grpSpPr>
        <p:cxnSp>
          <p:nvCxnSpPr>
            <p:cNvPr id="3" name="直接连接符 2">
              <a:extLst>
                <a:ext uri="{FF2B5EF4-FFF2-40B4-BE49-F238E27FC236}">
                  <a16:creationId xmlns:a16="http://schemas.microsoft.com/office/drawing/2014/main" id="{2C729450-41B2-4116-91CB-7738B45D4131}"/>
                </a:ext>
              </a:extLst>
            </p:cNvPr>
            <p:cNvCxnSpPr>
              <a:cxnSpLocks/>
            </p:cNvCxnSpPr>
            <p:nvPr/>
          </p:nvCxnSpPr>
          <p:spPr>
            <a:xfrm>
              <a:off x="2971805" y="1115287"/>
              <a:ext cx="58881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07AD60A2-C799-4351-AB9B-79569D2088F7}"/>
                </a:ext>
              </a:extLst>
            </p:cNvPr>
            <p:cNvCxnSpPr/>
            <p:nvPr/>
          </p:nvCxnSpPr>
          <p:spPr>
            <a:xfrm>
              <a:off x="3546768" y="1108360"/>
              <a:ext cx="0" cy="321195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CA19EF05-4CB8-4AA9-B6DB-8F1DD96ACD84}"/>
                </a:ext>
              </a:extLst>
            </p:cNvPr>
            <p:cNvCxnSpPr>
              <a:cxnSpLocks/>
            </p:cNvCxnSpPr>
            <p:nvPr/>
          </p:nvCxnSpPr>
          <p:spPr>
            <a:xfrm flipH="1">
              <a:off x="3351073" y="4320310"/>
              <a:ext cx="20955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9" name="Text Box 16">
            <a:extLst>
              <a:ext uri="{FF2B5EF4-FFF2-40B4-BE49-F238E27FC236}">
                <a16:creationId xmlns:a16="http://schemas.microsoft.com/office/drawing/2014/main" id="{9A82D456-35DB-4F5B-93E1-862B0C9E651F}"/>
              </a:ext>
            </a:extLst>
          </p:cNvPr>
          <p:cNvSpPr txBox="1">
            <a:spLocks noChangeArrowheads="1"/>
          </p:cNvSpPr>
          <p:nvPr/>
        </p:nvSpPr>
        <p:spPr bwMode="auto">
          <a:xfrm>
            <a:off x="3846370" y="4334603"/>
            <a:ext cx="24291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buFontTx/>
              <a:buNone/>
            </a:pPr>
            <a:r>
              <a:rPr lang="zh-CN" altLang="en-US" dirty="0"/>
              <a:t>Elf64_</a:t>
            </a:r>
            <a:r>
              <a:rPr lang="en-US" altLang="zh-CN" dirty="0"/>
              <a:t>S</a:t>
            </a:r>
            <a:r>
              <a:rPr lang="zh-CN" altLang="en-US" dirty="0"/>
              <a:t>hdr</a:t>
            </a:r>
            <a:endParaRPr lang="en-US" altLang="zh-CN" sz="2000" dirty="0">
              <a:latin typeface="宋体" panose="02010600030101010101" pitchFamily="2" charset="-122"/>
            </a:endParaRPr>
          </a:p>
        </p:txBody>
      </p:sp>
      <p:sp>
        <p:nvSpPr>
          <p:cNvPr id="21" name="文本框 20">
            <a:extLst>
              <a:ext uri="{FF2B5EF4-FFF2-40B4-BE49-F238E27FC236}">
                <a16:creationId xmlns:a16="http://schemas.microsoft.com/office/drawing/2014/main" id="{0DFA4F6D-30B2-49EC-971B-E9A0536FCBF1}"/>
              </a:ext>
            </a:extLst>
          </p:cNvPr>
          <p:cNvSpPr txBox="1"/>
          <p:nvPr/>
        </p:nvSpPr>
        <p:spPr>
          <a:xfrm>
            <a:off x="3380512" y="4417544"/>
            <a:ext cx="616523" cy="1178271"/>
          </a:xfrm>
          <a:prstGeom prst="rect">
            <a:avLst/>
          </a:prstGeom>
          <a:noFill/>
        </p:spPr>
        <p:txBody>
          <a:bodyPr wrap="square">
            <a:spAutoFit/>
          </a:bodyPr>
          <a:lstStyle/>
          <a:p>
            <a:pPr>
              <a:lnSpc>
                <a:spcPct val="98000"/>
              </a:lnSpc>
              <a:defRPr/>
            </a:pPr>
            <a:r>
              <a:rPr lang="zh-CN" altLang="en-US" b="1" dirty="0">
                <a:latin typeface="微软雅黑" panose="020B0503020204020204" pitchFamily="34" charset="-122"/>
                <a:ea typeface="微软雅黑" panose="020B0503020204020204" pitchFamily="34" charset="-122"/>
                <a:cs typeface="msgothic"/>
              </a:rPr>
              <a:t>节</a:t>
            </a:r>
            <a:endParaRPr lang="en-US" altLang="zh-CN" b="1" dirty="0">
              <a:latin typeface="微软雅黑" panose="020B0503020204020204" pitchFamily="34" charset="-122"/>
              <a:ea typeface="微软雅黑" panose="020B0503020204020204" pitchFamily="34" charset="-122"/>
              <a:cs typeface="msgothic"/>
            </a:endParaRPr>
          </a:p>
          <a:p>
            <a:pPr>
              <a:lnSpc>
                <a:spcPct val="98000"/>
              </a:lnSpc>
              <a:defRPr/>
            </a:pPr>
            <a:endParaRPr lang="en-US" altLang="zh-CN" b="1" dirty="0">
              <a:latin typeface="微软雅黑" panose="020B0503020204020204" pitchFamily="34" charset="-122"/>
              <a:ea typeface="微软雅黑" panose="020B0503020204020204" pitchFamily="34" charset="-122"/>
              <a:cs typeface="msgothic"/>
            </a:endParaRPr>
          </a:p>
          <a:p>
            <a:pPr>
              <a:lnSpc>
                <a:spcPct val="98000"/>
              </a:lnSpc>
              <a:defRPr/>
            </a:pPr>
            <a:r>
              <a:rPr lang="zh-CN" altLang="en-US" b="1" dirty="0">
                <a:latin typeface="微软雅黑" panose="020B0503020204020204" pitchFamily="34" charset="-122"/>
                <a:ea typeface="微软雅黑" panose="020B0503020204020204" pitchFamily="34" charset="-122"/>
                <a:cs typeface="msgothic"/>
              </a:rPr>
              <a:t>头</a:t>
            </a:r>
            <a:endParaRPr lang="en-US" altLang="zh-CN" b="1" dirty="0">
              <a:latin typeface="微软雅黑" panose="020B0503020204020204" pitchFamily="34" charset="-122"/>
              <a:ea typeface="微软雅黑" panose="020B0503020204020204" pitchFamily="34" charset="-122"/>
              <a:cs typeface="msgothic"/>
            </a:endParaRPr>
          </a:p>
          <a:p>
            <a:pPr>
              <a:lnSpc>
                <a:spcPct val="98000"/>
              </a:lnSpc>
              <a:defRPr/>
            </a:pPr>
            <a:r>
              <a:rPr lang="zh-CN" altLang="en-US" b="1" dirty="0">
                <a:latin typeface="微软雅黑" panose="020B0503020204020204" pitchFamily="34" charset="-122"/>
                <a:ea typeface="微软雅黑" panose="020B0503020204020204" pitchFamily="34" charset="-122"/>
                <a:cs typeface="msgothic"/>
              </a:rPr>
              <a:t>表</a:t>
            </a:r>
            <a:endParaRPr lang="zh-CN" altLang="en-GB" b="1" dirty="0">
              <a:latin typeface="微软雅黑" panose="020B0503020204020204" pitchFamily="34" charset="-122"/>
              <a:ea typeface="微软雅黑" panose="020B0503020204020204" pitchFamily="34" charset="-122"/>
              <a:cs typeface="msgothic"/>
            </a:endParaRPr>
          </a:p>
        </p:txBody>
      </p:sp>
      <p:sp>
        <p:nvSpPr>
          <p:cNvPr id="22" name="Rectangle 10">
            <a:extLst>
              <a:ext uri="{FF2B5EF4-FFF2-40B4-BE49-F238E27FC236}">
                <a16:creationId xmlns:a16="http://schemas.microsoft.com/office/drawing/2014/main" id="{49693CEC-5570-46C4-B58E-9D485B499C97}"/>
              </a:ext>
            </a:extLst>
          </p:cNvPr>
          <p:cNvSpPr>
            <a:spLocks noChangeArrowheads="1"/>
          </p:cNvSpPr>
          <p:nvPr/>
        </p:nvSpPr>
        <p:spPr bwMode="auto">
          <a:xfrm>
            <a:off x="1619253" y="4749801"/>
            <a:ext cx="1768186" cy="434975"/>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defRPr/>
            </a:pPr>
            <a:r>
              <a:rPr lang="zh-CN" altLang="en-US" b="1" dirty="0">
                <a:latin typeface="微软雅黑" panose="020B0503020204020204" pitchFamily="34" charset="-122"/>
                <a:ea typeface="微软雅黑" panose="020B0503020204020204" pitchFamily="34" charset="-122"/>
                <a:cs typeface="msgothic"/>
              </a:rPr>
              <a:t>节头</a:t>
            </a:r>
            <a:r>
              <a:rPr lang="en-US" altLang="zh-CN" b="1" dirty="0">
                <a:latin typeface="微软雅黑" panose="020B0503020204020204" pitchFamily="34" charset="-122"/>
                <a:ea typeface="微软雅黑" panose="020B0503020204020204" pitchFamily="34" charset="-122"/>
                <a:cs typeface="msgothic"/>
              </a:rPr>
              <a:t>2</a:t>
            </a:r>
            <a:endParaRPr lang="zh-CN" altLang="en-GB" b="1" dirty="0">
              <a:latin typeface="微软雅黑" panose="020B0503020204020204" pitchFamily="34" charset="-122"/>
              <a:ea typeface="微软雅黑" panose="020B0503020204020204" pitchFamily="34" charset="-122"/>
              <a:cs typeface="msgothic"/>
            </a:endParaRPr>
          </a:p>
        </p:txBody>
      </p:sp>
      <p:sp>
        <p:nvSpPr>
          <p:cNvPr id="23" name="Rectangle 10">
            <a:extLst>
              <a:ext uri="{FF2B5EF4-FFF2-40B4-BE49-F238E27FC236}">
                <a16:creationId xmlns:a16="http://schemas.microsoft.com/office/drawing/2014/main" id="{B9CAA349-B51C-422B-8389-BB815AF318CA}"/>
              </a:ext>
            </a:extLst>
          </p:cNvPr>
          <p:cNvSpPr>
            <a:spLocks noChangeArrowheads="1"/>
          </p:cNvSpPr>
          <p:nvPr/>
        </p:nvSpPr>
        <p:spPr bwMode="auto">
          <a:xfrm>
            <a:off x="1619254" y="5186218"/>
            <a:ext cx="1768186" cy="434975"/>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defRPr/>
            </a:pPr>
            <a:r>
              <a:rPr lang="zh-CN" altLang="en-US" b="1" dirty="0">
                <a:latin typeface="微软雅黑" panose="020B0503020204020204" pitchFamily="34" charset="-122"/>
                <a:ea typeface="微软雅黑" panose="020B0503020204020204" pitchFamily="34" charset="-122"/>
                <a:cs typeface="msgothic"/>
              </a:rPr>
              <a:t> 节头 </a:t>
            </a:r>
            <a:r>
              <a:rPr lang="en-US" altLang="zh-CN" b="1" dirty="0">
                <a:latin typeface="微软雅黑" panose="020B0503020204020204" pitchFamily="34" charset="-122"/>
                <a:ea typeface="微软雅黑" panose="020B0503020204020204" pitchFamily="34" charset="-122"/>
                <a:cs typeface="msgothic"/>
              </a:rPr>
              <a:t>n…</a:t>
            </a:r>
            <a:endParaRPr lang="zh-CN" altLang="en-GB" b="1" dirty="0">
              <a:latin typeface="微软雅黑" panose="020B0503020204020204" pitchFamily="34" charset="-122"/>
              <a:ea typeface="微软雅黑" panose="020B0503020204020204" pitchFamily="34" charset="-122"/>
              <a:cs typeface="msgothic"/>
            </a:endParaRPr>
          </a:p>
        </p:txBody>
      </p:sp>
      <p:sp>
        <p:nvSpPr>
          <p:cNvPr id="24" name="Text Box 16">
            <a:extLst>
              <a:ext uri="{FF2B5EF4-FFF2-40B4-BE49-F238E27FC236}">
                <a16:creationId xmlns:a16="http://schemas.microsoft.com/office/drawing/2014/main" id="{3D6527A6-93E7-447D-9D15-51D343049C9A}"/>
              </a:ext>
            </a:extLst>
          </p:cNvPr>
          <p:cNvSpPr txBox="1">
            <a:spLocks noChangeArrowheads="1"/>
          </p:cNvSpPr>
          <p:nvPr/>
        </p:nvSpPr>
        <p:spPr bwMode="auto">
          <a:xfrm>
            <a:off x="3853300" y="4805657"/>
            <a:ext cx="24291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buFontTx/>
              <a:buNone/>
            </a:pPr>
            <a:r>
              <a:rPr lang="zh-CN" altLang="en-US" dirty="0"/>
              <a:t>Elf64_</a:t>
            </a:r>
            <a:r>
              <a:rPr lang="en-US" altLang="zh-CN" dirty="0"/>
              <a:t>S</a:t>
            </a:r>
            <a:r>
              <a:rPr lang="zh-CN" altLang="en-US" dirty="0"/>
              <a:t>hdr</a:t>
            </a:r>
            <a:endParaRPr lang="en-US" altLang="zh-CN" sz="2000" dirty="0">
              <a:latin typeface="宋体" panose="02010600030101010101" pitchFamily="2" charset="-122"/>
            </a:endParaRPr>
          </a:p>
        </p:txBody>
      </p:sp>
      <p:sp>
        <p:nvSpPr>
          <p:cNvPr id="25" name="Text Box 16">
            <a:extLst>
              <a:ext uri="{FF2B5EF4-FFF2-40B4-BE49-F238E27FC236}">
                <a16:creationId xmlns:a16="http://schemas.microsoft.com/office/drawing/2014/main" id="{826A4D0A-1739-4C42-98D9-040121F2B913}"/>
              </a:ext>
            </a:extLst>
          </p:cNvPr>
          <p:cNvSpPr txBox="1">
            <a:spLocks noChangeArrowheads="1"/>
          </p:cNvSpPr>
          <p:nvPr/>
        </p:nvSpPr>
        <p:spPr bwMode="auto">
          <a:xfrm>
            <a:off x="3832515" y="5187678"/>
            <a:ext cx="24291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buFontTx/>
              <a:buNone/>
            </a:pPr>
            <a:r>
              <a:rPr lang="zh-CN" altLang="en-US" dirty="0"/>
              <a:t>Elf64_</a:t>
            </a:r>
            <a:r>
              <a:rPr lang="en-US" altLang="zh-CN" dirty="0"/>
              <a:t>S</a:t>
            </a:r>
            <a:r>
              <a:rPr lang="zh-CN" altLang="en-US" dirty="0"/>
              <a:t>hdr</a:t>
            </a:r>
            <a:endParaRPr lang="en-US" altLang="zh-CN" sz="2000" dirty="0">
              <a:latin typeface="宋体" panose="02010600030101010101" pitchFamily="2" charset="-122"/>
            </a:endParaRPr>
          </a:p>
        </p:txBody>
      </p:sp>
      <p:grpSp>
        <p:nvGrpSpPr>
          <p:cNvPr id="7" name="组合 6">
            <a:extLst>
              <a:ext uri="{FF2B5EF4-FFF2-40B4-BE49-F238E27FC236}">
                <a16:creationId xmlns:a16="http://schemas.microsoft.com/office/drawing/2014/main" id="{65A7C3CE-C8E9-6E36-7029-C031AD88383D}"/>
              </a:ext>
            </a:extLst>
          </p:cNvPr>
          <p:cNvGrpSpPr/>
          <p:nvPr/>
        </p:nvGrpSpPr>
        <p:grpSpPr>
          <a:xfrm>
            <a:off x="1378529" y="2074431"/>
            <a:ext cx="609598" cy="2941351"/>
            <a:chOff x="1378529" y="2074431"/>
            <a:chExt cx="609598" cy="2941351"/>
          </a:xfrm>
        </p:grpSpPr>
        <p:cxnSp>
          <p:nvCxnSpPr>
            <p:cNvPr id="26" name="直接连接符 25">
              <a:extLst>
                <a:ext uri="{FF2B5EF4-FFF2-40B4-BE49-F238E27FC236}">
                  <a16:creationId xmlns:a16="http://schemas.microsoft.com/office/drawing/2014/main" id="{07354765-9FEC-4DD7-84A1-AAB6613A5687}"/>
                </a:ext>
              </a:extLst>
            </p:cNvPr>
            <p:cNvCxnSpPr>
              <a:cxnSpLocks/>
            </p:cNvCxnSpPr>
            <p:nvPr/>
          </p:nvCxnSpPr>
          <p:spPr>
            <a:xfrm>
              <a:off x="1399309" y="4995511"/>
              <a:ext cx="58881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B8814417-182E-4C03-B854-5AC0BF528696}"/>
                </a:ext>
              </a:extLst>
            </p:cNvPr>
            <p:cNvCxnSpPr>
              <a:cxnSpLocks/>
            </p:cNvCxnSpPr>
            <p:nvPr/>
          </p:nvCxnSpPr>
          <p:spPr>
            <a:xfrm>
              <a:off x="1385456" y="2074431"/>
              <a:ext cx="0" cy="294135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D0B1AABD-6195-4140-8C12-C8143FBDCC91}"/>
                </a:ext>
              </a:extLst>
            </p:cNvPr>
            <p:cNvCxnSpPr>
              <a:cxnSpLocks/>
            </p:cNvCxnSpPr>
            <p:nvPr/>
          </p:nvCxnSpPr>
          <p:spPr>
            <a:xfrm>
              <a:off x="1378529" y="2091892"/>
              <a:ext cx="233792"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 name="组合 5">
            <a:extLst>
              <a:ext uri="{FF2B5EF4-FFF2-40B4-BE49-F238E27FC236}">
                <a16:creationId xmlns:a16="http://schemas.microsoft.com/office/drawing/2014/main" id="{969CDFA2-2CB5-E249-6D48-4A8D9D9EE014}"/>
              </a:ext>
            </a:extLst>
          </p:cNvPr>
          <p:cNvGrpSpPr/>
          <p:nvPr/>
        </p:nvGrpSpPr>
        <p:grpSpPr>
          <a:xfrm>
            <a:off x="1101438" y="3200262"/>
            <a:ext cx="886689" cy="2218249"/>
            <a:chOff x="1101438" y="3200262"/>
            <a:chExt cx="886689" cy="2218249"/>
          </a:xfrm>
        </p:grpSpPr>
        <p:cxnSp>
          <p:nvCxnSpPr>
            <p:cNvPr id="30" name="直接连接符 29">
              <a:extLst>
                <a:ext uri="{FF2B5EF4-FFF2-40B4-BE49-F238E27FC236}">
                  <a16:creationId xmlns:a16="http://schemas.microsoft.com/office/drawing/2014/main" id="{18608CD4-A0C8-4442-B5F0-D2FA8271639A}"/>
                </a:ext>
              </a:extLst>
            </p:cNvPr>
            <p:cNvCxnSpPr>
              <a:cxnSpLocks/>
            </p:cNvCxnSpPr>
            <p:nvPr/>
          </p:nvCxnSpPr>
          <p:spPr>
            <a:xfrm>
              <a:off x="1173308" y="5418511"/>
              <a:ext cx="81481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95FA4E86-698C-4C6D-9ECC-5A374CA0E9AF}"/>
                </a:ext>
              </a:extLst>
            </p:cNvPr>
            <p:cNvCxnSpPr>
              <a:cxnSpLocks/>
            </p:cNvCxnSpPr>
            <p:nvPr/>
          </p:nvCxnSpPr>
          <p:spPr>
            <a:xfrm>
              <a:off x="1129146" y="3203582"/>
              <a:ext cx="20780" cy="220012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5D0495A1-37BB-43F4-BC24-7E7AEF5D430B}"/>
                </a:ext>
              </a:extLst>
            </p:cNvPr>
            <p:cNvCxnSpPr>
              <a:cxnSpLocks/>
            </p:cNvCxnSpPr>
            <p:nvPr/>
          </p:nvCxnSpPr>
          <p:spPr>
            <a:xfrm>
              <a:off x="1101438" y="3200262"/>
              <a:ext cx="483175" cy="332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4" name="Rectangle 3">
            <a:extLst>
              <a:ext uri="{FF2B5EF4-FFF2-40B4-BE49-F238E27FC236}">
                <a16:creationId xmlns:a16="http://schemas.microsoft.com/office/drawing/2014/main" id="{8935BC11-CA75-8DE0-CEE6-1034AE1EB9DE}"/>
              </a:ext>
            </a:extLst>
          </p:cNvPr>
          <p:cNvSpPr txBox="1">
            <a:spLocks noChangeArrowheads="1"/>
          </p:cNvSpPr>
          <p:nvPr/>
        </p:nvSpPr>
        <p:spPr bwMode="auto">
          <a:xfrm>
            <a:off x="4146695" y="1508412"/>
            <a:ext cx="4540105" cy="1110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a:lstStyle>
          <a:p>
            <a:pPr marL="0" lvl="1">
              <a:spcBef>
                <a:spcPts val="0"/>
              </a:spcBef>
            </a:pPr>
            <a:r>
              <a:rPr lang="zh-CN" altLang="en-US" sz="2400" kern="0" dirty="0">
                <a:solidFill>
                  <a:srgbClr val="3366FF"/>
                </a:solidFill>
                <a:latin typeface="微软雅黑" panose="020B0503020204020204" pitchFamily="34" charset="-122"/>
                <a:ea typeface="微软雅黑" panose="020B0503020204020204" pitchFamily="34" charset="-122"/>
              </a:rPr>
              <a:t>节头表在文件的什么位置？</a:t>
            </a:r>
            <a:endParaRPr lang="en-US" altLang="zh-CN" sz="2400" kern="0" dirty="0">
              <a:solidFill>
                <a:srgbClr val="3366FF"/>
              </a:solidFill>
              <a:latin typeface="微软雅黑" panose="020B0503020204020204" pitchFamily="34" charset="-122"/>
              <a:ea typeface="微软雅黑" panose="020B0503020204020204" pitchFamily="34" charset="-122"/>
            </a:endParaRPr>
          </a:p>
          <a:p>
            <a:pPr marL="0" lvl="1">
              <a:spcBef>
                <a:spcPts val="0"/>
              </a:spcBef>
            </a:pPr>
            <a:r>
              <a:rPr lang="zh-CN" altLang="en-US" sz="2400" kern="0" dirty="0">
                <a:solidFill>
                  <a:srgbClr val="3366FF"/>
                </a:solidFill>
                <a:latin typeface="微软雅黑" panose="020B0503020204020204" pitchFamily="34" charset="-122"/>
                <a:ea typeface="微软雅黑" panose="020B0503020204020204" pitchFamily="34" charset="-122"/>
              </a:rPr>
              <a:t>节又在什么位置</a:t>
            </a:r>
            <a:r>
              <a:rPr lang="en-US" altLang="zh-CN" sz="2400" kern="0" dirty="0">
                <a:solidFill>
                  <a:srgbClr val="3366FF"/>
                </a:solidFill>
                <a:latin typeface="微软雅黑" panose="020B0503020204020204" pitchFamily="34" charset="-122"/>
                <a:ea typeface="微软雅黑" panose="020B0503020204020204" pitchFamily="34" charset="-122"/>
              </a:rPr>
              <a:t>?</a:t>
            </a:r>
            <a:endParaRPr lang="en-US" altLang="zh-CN" kern="0" dirty="0">
              <a:solidFill>
                <a:srgbClr val="3366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09123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F7C25F6F-2D61-1931-DB4C-FD0BBAE4E1D8}"/>
              </a:ext>
            </a:extLst>
          </p:cNvPr>
          <p:cNvSpPr txBox="1">
            <a:spLocks noChangeArrowheads="1"/>
          </p:cNvSpPr>
          <p:nvPr/>
        </p:nvSpPr>
        <p:spPr bwMode="auto">
          <a:xfrm>
            <a:off x="271173" y="819150"/>
            <a:ext cx="8297863" cy="574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a:lstStyle>
          <a:p>
            <a:pPr>
              <a:lnSpc>
                <a:spcPct val="100000"/>
              </a:lnSpc>
              <a:spcBef>
                <a:spcPct val="25000"/>
              </a:spcBef>
              <a:buFontTx/>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sz="2000" kern="0" dirty="0">
                <a:latin typeface="微软雅黑" panose="020B0503020204020204" pitchFamily="34" charset="-122"/>
                <a:ea typeface="微软雅黑" panose="020B0503020204020204" pitchFamily="34" charset="-122"/>
              </a:rPr>
              <a:t>.text </a:t>
            </a:r>
            <a:r>
              <a:rPr lang="zh-CN" altLang="en-GB" sz="2000" kern="0" dirty="0">
                <a:latin typeface="微软雅黑" panose="020B0503020204020204" pitchFamily="34" charset="-122"/>
                <a:ea typeface="微软雅黑" panose="020B0503020204020204" pitchFamily="34" charset="-122"/>
              </a:rPr>
              <a:t>节</a:t>
            </a:r>
          </a:p>
          <a:p>
            <a:pPr lvl="1">
              <a:lnSpc>
                <a:spcPct val="100000"/>
              </a:lnSpc>
              <a:spcBef>
                <a:spcPct val="25000"/>
              </a:spcBef>
              <a:buFont typeface="Wingdings" panose="05000000000000000000" pitchFamily="2" charset="2"/>
              <a:buChar char="ü"/>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kern="0" dirty="0">
                <a:latin typeface="微软雅黑" panose="020B0503020204020204" pitchFamily="34" charset="-122"/>
                <a:ea typeface="微软雅黑" panose="020B0503020204020204" pitchFamily="34" charset="-122"/>
              </a:rPr>
              <a:t>编译</a:t>
            </a:r>
            <a:r>
              <a:rPr lang="zh-CN" altLang="en-US" kern="0" dirty="0">
                <a:latin typeface="微软雅黑" panose="020B0503020204020204" pitchFamily="34" charset="-122"/>
                <a:ea typeface="微软雅黑" panose="020B0503020204020204" pitchFamily="34" charset="-122"/>
              </a:rPr>
              <a:t>汇编</a:t>
            </a:r>
            <a:r>
              <a:rPr lang="zh-CN" altLang="en-GB" kern="0" dirty="0">
                <a:latin typeface="微软雅黑" panose="020B0503020204020204" pitchFamily="34" charset="-122"/>
                <a:ea typeface="微软雅黑" panose="020B0503020204020204" pitchFamily="34" charset="-122"/>
              </a:rPr>
              <a:t>后的代码部分</a:t>
            </a:r>
            <a:endParaRPr lang="en-US" altLang="zh-CN" kern="0" dirty="0">
              <a:latin typeface="微软雅黑" panose="020B0503020204020204" pitchFamily="34" charset="-122"/>
              <a:ea typeface="微软雅黑" panose="020B0503020204020204" pitchFamily="34" charset="-122"/>
            </a:endParaRPr>
          </a:p>
          <a:p>
            <a:pPr marL="457200" lvl="1" indent="0">
              <a:lnSpc>
                <a:spcPct val="100000"/>
              </a:lnSpc>
              <a:spcBef>
                <a:spcPct val="25000"/>
              </a:spcBef>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US" altLang="zh-CN" kern="0" dirty="0">
                <a:latin typeface="微软雅黑" panose="020B0503020204020204" pitchFamily="34" charset="-122"/>
                <a:ea typeface="微软雅黑" panose="020B0503020204020204" pitchFamily="34" charset="-122"/>
              </a:rPr>
              <a:t>   55  48 89 e5  89 7d </a:t>
            </a:r>
            <a:r>
              <a:rPr lang="en-US" altLang="zh-CN" kern="0" dirty="0" err="1">
                <a:latin typeface="微软雅黑" panose="020B0503020204020204" pitchFamily="34" charset="-122"/>
                <a:ea typeface="微软雅黑" panose="020B0503020204020204" pitchFamily="34" charset="-122"/>
              </a:rPr>
              <a:t>ec</a:t>
            </a:r>
            <a:r>
              <a:rPr lang="en-US" altLang="zh-CN" kern="0" dirty="0">
                <a:latin typeface="微软雅黑" panose="020B0503020204020204" pitchFamily="34" charset="-122"/>
                <a:ea typeface="微软雅黑" panose="020B0503020204020204" pitchFamily="34" charset="-122"/>
              </a:rPr>
              <a:t>  89 75 e8  ……</a:t>
            </a:r>
            <a:endParaRPr lang="zh-CN" altLang="en-GB" kern="0" dirty="0">
              <a:latin typeface="微软雅黑" panose="020B0503020204020204" pitchFamily="34" charset="-122"/>
              <a:ea typeface="微软雅黑" panose="020B0503020204020204" pitchFamily="34" charset="-122"/>
            </a:endParaRPr>
          </a:p>
          <a:p>
            <a:pPr>
              <a:lnSpc>
                <a:spcPct val="100000"/>
              </a:lnSpc>
              <a:spcBef>
                <a:spcPct val="25000"/>
              </a:spcBef>
              <a:buFontTx/>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sz="2000" kern="0" dirty="0">
                <a:latin typeface="微软雅黑" panose="020B0503020204020204" pitchFamily="34" charset="-122"/>
                <a:ea typeface="微软雅黑" panose="020B0503020204020204" pitchFamily="34" charset="-122"/>
              </a:rPr>
              <a:t>.data </a:t>
            </a:r>
            <a:r>
              <a:rPr lang="zh-CN" altLang="en-GB" sz="2000" kern="0" dirty="0">
                <a:latin typeface="微软雅黑" panose="020B0503020204020204" pitchFamily="34" charset="-122"/>
                <a:ea typeface="微软雅黑" panose="020B0503020204020204" pitchFamily="34" charset="-122"/>
              </a:rPr>
              <a:t>节</a:t>
            </a:r>
          </a:p>
          <a:p>
            <a:pPr lvl="1">
              <a:lnSpc>
                <a:spcPct val="100000"/>
              </a:lnSpc>
              <a:spcBef>
                <a:spcPct val="25000"/>
              </a:spcBef>
              <a:buFont typeface="Wingdings" panose="05000000000000000000" pitchFamily="2" charset="2"/>
              <a:buChar char="ü"/>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kern="0" dirty="0">
                <a:latin typeface="微软雅黑" panose="020B0503020204020204" pitchFamily="34" charset="-122"/>
                <a:ea typeface="微软雅黑" panose="020B0503020204020204" pitchFamily="34" charset="-122"/>
              </a:rPr>
              <a:t>已初始化的全局变量</a:t>
            </a:r>
            <a:r>
              <a:rPr lang="zh-CN" altLang="en-US" kern="0" dirty="0">
                <a:latin typeface="微软雅黑" panose="020B0503020204020204" pitchFamily="34" charset="-122"/>
                <a:ea typeface="微软雅黑" panose="020B0503020204020204" pitchFamily="34" charset="-122"/>
              </a:rPr>
              <a:t>、静态局部变量</a:t>
            </a:r>
            <a:endParaRPr lang="en-US" altLang="zh-CN" kern="0" dirty="0">
              <a:latin typeface="微软雅黑" panose="020B0503020204020204" pitchFamily="34" charset="-122"/>
              <a:ea typeface="微软雅黑" panose="020B0503020204020204" pitchFamily="34" charset="-122"/>
            </a:endParaRPr>
          </a:p>
          <a:p>
            <a:pPr marL="457200" lvl="1" indent="0">
              <a:lnSpc>
                <a:spcPct val="100000"/>
              </a:lnSpc>
              <a:spcBef>
                <a:spcPct val="25000"/>
              </a:spcBef>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US" altLang="zh-CN" kern="0" dirty="0">
                <a:latin typeface="微软雅黑" panose="020B0503020204020204" pitchFamily="34" charset="-122"/>
                <a:ea typeface="微软雅黑" panose="020B0503020204020204" pitchFamily="34" charset="-122"/>
              </a:rPr>
              <a:t>   Int  </a:t>
            </a:r>
            <a:r>
              <a:rPr lang="en-US" altLang="zh-CN" kern="0" dirty="0" err="1">
                <a:latin typeface="微软雅黑" panose="020B0503020204020204" pitchFamily="34" charset="-122"/>
                <a:ea typeface="微软雅黑" panose="020B0503020204020204" pitchFamily="34" charset="-122"/>
              </a:rPr>
              <a:t>gx</a:t>
            </a:r>
            <a:r>
              <a:rPr lang="en-US" altLang="zh-CN" kern="0" dirty="0">
                <a:latin typeface="微软雅黑" panose="020B0503020204020204" pitchFamily="34" charset="-122"/>
                <a:ea typeface="微软雅黑" panose="020B0503020204020204" pitchFamily="34" charset="-122"/>
              </a:rPr>
              <a:t>=10;   int  </a:t>
            </a:r>
            <a:r>
              <a:rPr lang="en-US" altLang="zh-CN" kern="0" dirty="0" err="1">
                <a:latin typeface="微软雅黑" panose="020B0503020204020204" pitchFamily="34" charset="-122"/>
                <a:ea typeface="微软雅黑" panose="020B0503020204020204" pitchFamily="34" charset="-122"/>
              </a:rPr>
              <a:t>gy</a:t>
            </a:r>
            <a:r>
              <a:rPr lang="en-US" altLang="zh-CN" kern="0" dirty="0">
                <a:latin typeface="微软雅黑" panose="020B0503020204020204" pitchFamily="34" charset="-122"/>
                <a:ea typeface="微软雅黑" panose="020B0503020204020204" pitchFamily="34" charset="-122"/>
              </a:rPr>
              <a:t>=20; ......</a:t>
            </a:r>
          </a:p>
          <a:p>
            <a:pPr marL="457200" lvl="1" indent="0">
              <a:lnSpc>
                <a:spcPct val="100000"/>
              </a:lnSpc>
              <a:spcBef>
                <a:spcPct val="25000"/>
              </a:spcBef>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US" altLang="zh-CN" kern="0" dirty="0">
                <a:latin typeface="微软雅黑" panose="020B0503020204020204" pitchFamily="34" charset="-122"/>
                <a:ea typeface="微软雅黑" panose="020B0503020204020204" pitchFamily="34" charset="-122"/>
              </a:rPr>
              <a:t>   0A 00 00 00 14 00 00 00 …… </a:t>
            </a:r>
          </a:p>
          <a:p>
            <a:pPr>
              <a:lnSpc>
                <a:spcPct val="100000"/>
              </a:lnSpc>
              <a:spcBef>
                <a:spcPct val="25000"/>
              </a:spcBef>
              <a:buFontTx/>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sz="2000" kern="0" dirty="0">
                <a:latin typeface="微软雅黑" panose="020B0503020204020204" pitchFamily="34" charset="-122"/>
                <a:ea typeface="微软雅黑" panose="020B0503020204020204" pitchFamily="34" charset="-122"/>
              </a:rPr>
              <a:t>.</a:t>
            </a:r>
            <a:r>
              <a:rPr lang="en-GB" altLang="zh-CN" sz="2000" kern="0" dirty="0" err="1">
                <a:latin typeface="微软雅黑" panose="020B0503020204020204" pitchFamily="34" charset="-122"/>
                <a:ea typeface="微软雅黑" panose="020B0503020204020204" pitchFamily="34" charset="-122"/>
              </a:rPr>
              <a:t>rodata</a:t>
            </a:r>
            <a:r>
              <a:rPr lang="en-GB" altLang="zh-CN" sz="2000" kern="0" dirty="0">
                <a:latin typeface="微软雅黑" panose="020B0503020204020204" pitchFamily="34" charset="-122"/>
                <a:ea typeface="微软雅黑" panose="020B0503020204020204" pitchFamily="34" charset="-122"/>
              </a:rPr>
              <a:t> </a:t>
            </a:r>
            <a:r>
              <a:rPr lang="zh-CN" altLang="en-GB" sz="2000" kern="0" dirty="0">
                <a:latin typeface="微软雅黑" panose="020B0503020204020204" pitchFamily="34" charset="-122"/>
                <a:ea typeface="微软雅黑" panose="020B0503020204020204" pitchFamily="34" charset="-122"/>
              </a:rPr>
              <a:t>节    </a:t>
            </a:r>
            <a:r>
              <a:rPr lang="en-US" altLang="zh-CN" sz="2000" kern="0" dirty="0">
                <a:latin typeface="微软雅黑" panose="020B0503020204020204" pitchFamily="34" charset="-122"/>
                <a:ea typeface="微软雅黑" panose="020B0503020204020204" pitchFamily="34" charset="-122"/>
              </a:rPr>
              <a:t>read-only-data</a:t>
            </a:r>
            <a:endParaRPr lang="zh-CN" altLang="en-GB" sz="2000" kern="0" dirty="0">
              <a:latin typeface="微软雅黑" panose="020B0503020204020204" pitchFamily="34" charset="-122"/>
              <a:ea typeface="微软雅黑" panose="020B0503020204020204" pitchFamily="34" charset="-122"/>
            </a:endParaRPr>
          </a:p>
          <a:p>
            <a:pPr lvl="1">
              <a:lnSpc>
                <a:spcPct val="100000"/>
              </a:lnSpc>
              <a:spcBef>
                <a:spcPct val="25000"/>
              </a:spcBef>
              <a:buFont typeface="Wingdings" panose="05000000000000000000" pitchFamily="2" charset="2"/>
              <a:buChar char="ü"/>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kern="0" dirty="0">
                <a:latin typeface="微软雅黑" panose="020B0503020204020204" pitchFamily="34" charset="-122"/>
                <a:ea typeface="微软雅黑" panose="020B0503020204020204" pitchFamily="34" charset="-122"/>
              </a:rPr>
              <a:t>只读数据，如 </a:t>
            </a:r>
            <a:r>
              <a:rPr lang="en-GB" altLang="zh-CN" kern="0" dirty="0" err="1">
                <a:latin typeface="微软雅黑" panose="020B0503020204020204" pitchFamily="34" charset="-122"/>
                <a:ea typeface="微软雅黑" panose="020B0503020204020204" pitchFamily="34" charset="-122"/>
                <a:hlinkClick r:id="" action="ppaction://hlinkshowjump?jump=nextslide"/>
              </a:rPr>
              <a:t>printf</a:t>
            </a:r>
            <a:r>
              <a:rPr lang="en-GB" altLang="zh-CN" kern="0" dirty="0">
                <a:latin typeface="微软雅黑" panose="020B0503020204020204" pitchFamily="34" charset="-122"/>
                <a:ea typeface="微软雅黑" panose="020B0503020204020204" pitchFamily="34" charset="-122"/>
                <a:hlinkClick r:id="" action="ppaction://hlinkshowjump?jump=nextslide"/>
              </a:rPr>
              <a:t> </a:t>
            </a:r>
            <a:r>
              <a:rPr lang="zh-CN" altLang="en-GB" kern="0" dirty="0">
                <a:latin typeface="微软雅黑" panose="020B0503020204020204" pitchFamily="34" charset="-122"/>
                <a:ea typeface="微软雅黑" panose="020B0503020204020204" pitchFamily="34" charset="-122"/>
                <a:hlinkClick r:id="" action="ppaction://hlinkshowjump?jump=nextslide"/>
              </a:rPr>
              <a:t>格式串</a:t>
            </a:r>
            <a:r>
              <a:rPr lang="zh-CN" altLang="en-GB" kern="0" dirty="0">
                <a:latin typeface="微软雅黑" panose="020B0503020204020204" pitchFamily="34" charset="-122"/>
                <a:ea typeface="微软雅黑" panose="020B0503020204020204" pitchFamily="34" charset="-122"/>
              </a:rPr>
              <a:t>、</a:t>
            </a:r>
            <a:r>
              <a:rPr lang="en-GB" altLang="zh-CN" kern="0" dirty="0">
                <a:latin typeface="微软雅黑" panose="020B0503020204020204" pitchFamily="34" charset="-122"/>
                <a:ea typeface="微软雅黑" panose="020B0503020204020204" pitchFamily="34" charset="-122"/>
                <a:hlinkClick r:id="rId2" action="ppaction://hlinksldjump"/>
              </a:rPr>
              <a:t>switch </a:t>
            </a:r>
            <a:r>
              <a:rPr lang="zh-CN" altLang="en-GB" kern="0" dirty="0">
                <a:latin typeface="微软雅黑" panose="020B0503020204020204" pitchFamily="34" charset="-122"/>
                <a:ea typeface="微软雅黑" panose="020B0503020204020204" pitchFamily="34" charset="-122"/>
                <a:hlinkClick r:id="rId2" action="ppaction://hlinksldjump"/>
              </a:rPr>
              <a:t>跳转表</a:t>
            </a:r>
            <a:r>
              <a:rPr lang="zh-CN" altLang="en-GB" kern="0" dirty="0">
                <a:latin typeface="微软雅黑" panose="020B0503020204020204" pitchFamily="34" charset="-122"/>
                <a:ea typeface="微软雅黑" panose="020B0503020204020204" pitchFamily="34" charset="-122"/>
              </a:rPr>
              <a:t>等</a:t>
            </a:r>
            <a:endParaRPr lang="en-US" altLang="zh-CN" kern="0" dirty="0">
              <a:latin typeface="微软雅黑" panose="020B0503020204020204" pitchFamily="34" charset="-122"/>
              <a:ea typeface="微软雅黑" panose="020B0503020204020204" pitchFamily="34" charset="-122"/>
            </a:endParaRPr>
          </a:p>
          <a:p>
            <a:pPr marL="457200" lvl="1" indent="0">
              <a:lnSpc>
                <a:spcPct val="100000"/>
              </a:lnSpc>
              <a:spcBef>
                <a:spcPct val="25000"/>
              </a:spcBef>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US" altLang="zh-CN" kern="0" dirty="0">
                <a:latin typeface="微软雅黑" panose="020B0503020204020204" pitchFamily="34" charset="-122"/>
                <a:ea typeface="微软雅黑" panose="020B0503020204020204" pitchFamily="34" charset="-122"/>
              </a:rPr>
              <a:t>    </a:t>
            </a:r>
            <a:r>
              <a:rPr lang="en-US" altLang="zh-CN" kern="0" dirty="0" err="1">
                <a:latin typeface="微软雅黑" panose="020B0503020204020204" pitchFamily="34" charset="-122"/>
                <a:ea typeface="微软雅黑" panose="020B0503020204020204" pitchFamily="34" charset="-122"/>
              </a:rPr>
              <a:t>strcpy</a:t>
            </a:r>
            <a:r>
              <a:rPr lang="en-US" altLang="zh-CN" kern="0" dirty="0">
                <a:latin typeface="微软雅黑" panose="020B0503020204020204" pitchFamily="34" charset="-122"/>
                <a:ea typeface="微软雅黑" panose="020B0503020204020204" pitchFamily="34" charset="-122"/>
              </a:rPr>
              <a:t>(</a:t>
            </a:r>
            <a:r>
              <a:rPr lang="en-US" altLang="zh-CN" kern="0" dirty="0" err="1">
                <a:latin typeface="微软雅黑" panose="020B0503020204020204" pitchFamily="34" charset="-122"/>
                <a:ea typeface="微软雅黑" panose="020B0503020204020204" pitchFamily="34" charset="-122"/>
              </a:rPr>
              <a:t>dst</a:t>
            </a:r>
            <a:r>
              <a:rPr lang="en-US" altLang="zh-CN" kern="0" dirty="0">
                <a:latin typeface="微软雅黑" panose="020B0503020204020204" pitchFamily="34" charset="-122"/>
                <a:ea typeface="微软雅黑" panose="020B0503020204020204" pitchFamily="34" charset="-122"/>
              </a:rPr>
              <a:t>, </a:t>
            </a:r>
            <a:r>
              <a:rPr lang="zh-CN" altLang="en-US" kern="0" dirty="0">
                <a:latin typeface="微软雅黑" panose="020B0503020204020204" pitchFamily="34" charset="-122"/>
                <a:ea typeface="微软雅黑" panose="020B0503020204020204" pitchFamily="34" charset="-122"/>
              </a:rPr>
              <a:t>“</a:t>
            </a:r>
            <a:r>
              <a:rPr lang="en-US" altLang="zh-CN" kern="0" dirty="0">
                <a:latin typeface="微软雅黑" panose="020B0503020204020204" pitchFamily="34" charset="-122"/>
                <a:ea typeface="微软雅黑" panose="020B0503020204020204" pitchFamily="34" charset="-122"/>
              </a:rPr>
              <a:t>Hello   World! “); </a:t>
            </a:r>
            <a:endParaRPr lang="zh-CN" altLang="en-GB" kern="0" dirty="0">
              <a:latin typeface="微软雅黑" panose="020B0503020204020204" pitchFamily="34" charset="-122"/>
              <a:ea typeface="微软雅黑" panose="020B0503020204020204" pitchFamily="34" charset="-122"/>
            </a:endParaRPr>
          </a:p>
          <a:p>
            <a:pPr>
              <a:lnSpc>
                <a:spcPct val="100000"/>
              </a:lnSpc>
              <a:spcBef>
                <a:spcPct val="25000"/>
              </a:spcBef>
              <a:buFontTx/>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sz="2000" kern="0" dirty="0">
                <a:latin typeface="微软雅黑" panose="020B0503020204020204" pitchFamily="34" charset="-122"/>
                <a:ea typeface="微软雅黑" panose="020B0503020204020204" pitchFamily="34" charset="-122"/>
              </a:rPr>
              <a:t>.</a:t>
            </a:r>
            <a:r>
              <a:rPr lang="en-GB" altLang="zh-CN" sz="2000" kern="0" dirty="0" err="1">
                <a:latin typeface="微软雅黑" panose="020B0503020204020204" pitchFamily="34" charset="-122"/>
                <a:ea typeface="微软雅黑" panose="020B0503020204020204" pitchFamily="34" charset="-122"/>
              </a:rPr>
              <a:t>bss</a:t>
            </a:r>
            <a:r>
              <a:rPr lang="en-GB" altLang="zh-CN" sz="2000" kern="0" dirty="0">
                <a:latin typeface="微软雅黑" panose="020B0503020204020204" pitchFamily="34" charset="-122"/>
                <a:ea typeface="微软雅黑" panose="020B0503020204020204" pitchFamily="34" charset="-122"/>
              </a:rPr>
              <a:t> </a:t>
            </a:r>
            <a:r>
              <a:rPr lang="zh-CN" altLang="en-GB" sz="2000" kern="0" dirty="0">
                <a:latin typeface="微软雅黑" panose="020B0503020204020204" pitchFamily="34" charset="-122"/>
                <a:ea typeface="微软雅黑" panose="020B0503020204020204" pitchFamily="34" charset="-122"/>
              </a:rPr>
              <a:t>节          </a:t>
            </a:r>
            <a:r>
              <a:rPr lang="en-US" altLang="zh-CN" sz="2000" kern="0" dirty="0">
                <a:latin typeface="微软雅黑" panose="020B0503020204020204" pitchFamily="34" charset="-122"/>
                <a:ea typeface="微软雅黑" panose="020B0503020204020204" pitchFamily="34" charset="-122"/>
              </a:rPr>
              <a:t>Block Started by Symbol</a:t>
            </a:r>
            <a:r>
              <a:rPr lang="zh-CN" altLang="en-GB" sz="2000" kern="0" dirty="0">
                <a:latin typeface="微软雅黑" panose="020B0503020204020204" pitchFamily="34" charset="-122"/>
                <a:ea typeface="微软雅黑" panose="020B0503020204020204" pitchFamily="34" charset="-122"/>
              </a:rPr>
              <a:t> </a:t>
            </a:r>
          </a:p>
          <a:p>
            <a:pPr lvl="1">
              <a:lnSpc>
                <a:spcPct val="100000"/>
              </a:lnSpc>
              <a:spcBef>
                <a:spcPct val="25000"/>
              </a:spcBef>
              <a:buFont typeface="Wingdings" panose="05000000000000000000" pitchFamily="2" charset="2"/>
              <a:buChar char="ü"/>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kern="0" dirty="0">
                <a:latin typeface="微软雅黑" panose="020B0503020204020204" pitchFamily="34" charset="-122"/>
                <a:ea typeface="微软雅黑" panose="020B0503020204020204" pitchFamily="34" charset="-122"/>
              </a:rPr>
              <a:t>未初始化全局变量</a:t>
            </a:r>
            <a:r>
              <a:rPr lang="zh-CN" altLang="en-US" kern="0" dirty="0">
                <a:latin typeface="微软雅黑" panose="020B0503020204020204" pitchFamily="34" charset="-122"/>
                <a:ea typeface="微软雅黑" panose="020B0503020204020204" pitchFamily="34" charset="-122"/>
              </a:rPr>
              <a:t>、静态局部变量</a:t>
            </a:r>
            <a:endParaRPr lang="en-US" altLang="zh-CN" kern="0" dirty="0">
              <a:latin typeface="微软雅黑" panose="020B0503020204020204" pitchFamily="34" charset="-122"/>
              <a:ea typeface="微软雅黑" panose="020B0503020204020204" pitchFamily="34" charset="-122"/>
            </a:endParaRPr>
          </a:p>
          <a:p>
            <a:pPr lvl="1">
              <a:lnSpc>
                <a:spcPct val="100000"/>
              </a:lnSpc>
              <a:spcBef>
                <a:spcPct val="25000"/>
              </a:spcBef>
              <a:buFont typeface="Wingdings" panose="05000000000000000000" pitchFamily="2" charset="2"/>
              <a:buChar char="ü"/>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kern="0" dirty="0">
                <a:latin typeface="微软雅黑" panose="020B0503020204020204" pitchFamily="34" charset="-122"/>
                <a:ea typeface="微软雅黑" panose="020B0503020204020204" pitchFamily="34" charset="-122"/>
              </a:rPr>
              <a:t>初始化为</a:t>
            </a:r>
            <a:r>
              <a:rPr lang="en-US" altLang="zh-CN" kern="0" dirty="0">
                <a:latin typeface="微软雅黑" panose="020B0503020204020204" pitchFamily="34" charset="-122"/>
                <a:ea typeface="微软雅黑" panose="020B0503020204020204" pitchFamily="34" charset="-122"/>
              </a:rPr>
              <a:t>0</a:t>
            </a:r>
            <a:r>
              <a:rPr lang="zh-CN" altLang="en-US" kern="0" dirty="0">
                <a:latin typeface="微软雅黑" panose="020B0503020204020204" pitchFamily="34" charset="-122"/>
                <a:ea typeface="微软雅黑" panose="020B0503020204020204" pitchFamily="34" charset="-122"/>
              </a:rPr>
              <a:t>的全局变量、静态局部变量</a:t>
            </a:r>
            <a:endParaRPr lang="en-US" altLang="zh-CN" kern="0" dirty="0">
              <a:latin typeface="微软雅黑" panose="020B0503020204020204" pitchFamily="34" charset="-122"/>
              <a:ea typeface="微软雅黑" panose="020B0503020204020204" pitchFamily="34" charset="-122"/>
            </a:endParaRPr>
          </a:p>
          <a:p>
            <a:pPr lvl="1">
              <a:lnSpc>
                <a:spcPct val="100000"/>
              </a:lnSpc>
              <a:spcBef>
                <a:spcPct val="25000"/>
              </a:spcBef>
              <a:buFont typeface="Wingdings" panose="05000000000000000000" pitchFamily="2" charset="2"/>
              <a:buChar char="ü"/>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kern="0" dirty="0">
                <a:latin typeface="微软雅黑" panose="020B0503020204020204" pitchFamily="34" charset="-122"/>
                <a:ea typeface="微软雅黑" panose="020B0503020204020204" pitchFamily="34" charset="-122"/>
              </a:rPr>
              <a:t>仅是占位符，不占据任何实际</a:t>
            </a:r>
            <a:r>
              <a:rPr lang="zh-CN" altLang="en-GB" kern="0" dirty="0">
                <a:solidFill>
                  <a:srgbClr val="FF0000"/>
                </a:solidFill>
                <a:latin typeface="微软雅黑" panose="020B0503020204020204" pitchFamily="34" charset="-122"/>
                <a:ea typeface="微软雅黑" panose="020B0503020204020204" pitchFamily="34" charset="-122"/>
              </a:rPr>
              <a:t>磁盘空间</a:t>
            </a:r>
            <a:endParaRPr lang="en-US" altLang="zh-CN" kern="0" dirty="0">
              <a:latin typeface="微软雅黑" panose="020B0503020204020204" pitchFamily="34" charset="-122"/>
              <a:ea typeface="微软雅黑" panose="020B0503020204020204" pitchFamily="34" charset="-122"/>
            </a:endParaRPr>
          </a:p>
          <a:p>
            <a:pPr lvl="1">
              <a:lnSpc>
                <a:spcPct val="100000"/>
              </a:lnSpc>
              <a:spcBef>
                <a:spcPct val="25000"/>
              </a:spcBef>
              <a:buFont typeface="Wingdings" panose="05000000000000000000" pitchFamily="2" charset="2"/>
              <a:buChar char="ü"/>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kern="0" dirty="0">
                <a:latin typeface="微软雅黑" panose="020B0503020204020204" pitchFamily="34" charset="-122"/>
                <a:ea typeface="微软雅黑" panose="020B0503020204020204" pitchFamily="34" charset="-122"/>
              </a:rPr>
              <a:t>区分初始化和非初始化是为了空间效率</a:t>
            </a:r>
            <a:endParaRPr lang="en-GB" altLang="zh-CN" kern="0" dirty="0">
              <a:latin typeface="微软雅黑" panose="020B0503020204020204" pitchFamily="34" charset="-122"/>
              <a:ea typeface="微软雅黑" panose="020B0503020204020204" pitchFamily="34" charset="-122"/>
            </a:endParaRPr>
          </a:p>
        </p:txBody>
      </p:sp>
      <p:sp>
        <p:nvSpPr>
          <p:cNvPr id="4" name="Rectangle 2">
            <a:extLst>
              <a:ext uri="{FF2B5EF4-FFF2-40B4-BE49-F238E27FC236}">
                <a16:creationId xmlns:a16="http://schemas.microsoft.com/office/drawing/2014/main" id="{6EBC14C5-129C-E88F-E58B-6C3DC1BD69D2}"/>
              </a:ext>
            </a:extLst>
          </p:cNvPr>
          <p:cNvSpPr txBox="1">
            <a:spLocks noChangeArrowheads="1"/>
          </p:cNvSpPr>
          <p:nvPr/>
        </p:nvSpPr>
        <p:spPr bwMode="auto">
          <a:xfrm>
            <a:off x="522288" y="57150"/>
            <a:ext cx="75914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600" b="1">
                <a:solidFill>
                  <a:srgbClr val="CC3300"/>
                </a:solidFill>
                <a:latin typeface="+mj-lt"/>
                <a:ea typeface="黑体" panose="02010609060101010101" pitchFamily="49" charset="-122"/>
                <a:cs typeface="+mj-cs"/>
              </a:defRPr>
            </a:lvl1pPr>
            <a:lvl2pPr algn="ctr" rtl="0" eaLnBrk="0" fontAlgn="base" hangingPunct="0">
              <a:spcBef>
                <a:spcPct val="0"/>
              </a:spcBef>
              <a:spcAft>
                <a:spcPct val="0"/>
              </a:spcAft>
              <a:defRPr sz="3600" b="1">
                <a:solidFill>
                  <a:srgbClr val="CC3300"/>
                </a:solidFill>
                <a:latin typeface="Arial" charset="0"/>
                <a:ea typeface="黑体" panose="02010609060101010101" pitchFamily="49" charset="-122"/>
              </a:defRPr>
            </a:lvl2pPr>
            <a:lvl3pPr algn="ctr" rtl="0" eaLnBrk="0" fontAlgn="base" hangingPunct="0">
              <a:spcBef>
                <a:spcPct val="0"/>
              </a:spcBef>
              <a:spcAft>
                <a:spcPct val="0"/>
              </a:spcAft>
              <a:defRPr sz="3600" b="1">
                <a:solidFill>
                  <a:srgbClr val="CC3300"/>
                </a:solidFill>
                <a:latin typeface="Arial" charset="0"/>
                <a:ea typeface="黑体" panose="02010609060101010101" pitchFamily="49" charset="-122"/>
              </a:defRPr>
            </a:lvl3pPr>
            <a:lvl4pPr algn="ctr" rtl="0" eaLnBrk="0" fontAlgn="base" hangingPunct="0">
              <a:spcBef>
                <a:spcPct val="0"/>
              </a:spcBef>
              <a:spcAft>
                <a:spcPct val="0"/>
              </a:spcAft>
              <a:defRPr sz="3600" b="1">
                <a:solidFill>
                  <a:srgbClr val="CC3300"/>
                </a:solidFill>
                <a:latin typeface="Arial" charset="0"/>
                <a:ea typeface="黑体" panose="02010609060101010101" pitchFamily="49" charset="-122"/>
              </a:defRPr>
            </a:lvl4pPr>
            <a:lvl5pPr algn="ctr" rtl="0" eaLnBrk="0" fontAlgn="base" hangingPunct="0">
              <a:spcBef>
                <a:spcPct val="0"/>
              </a:spcBef>
              <a:spcAft>
                <a:spcPct val="0"/>
              </a:spcAft>
              <a:defRPr sz="3600" b="1">
                <a:solidFill>
                  <a:srgbClr val="CC3300"/>
                </a:solidFill>
                <a:latin typeface="Arial" charset="0"/>
                <a:ea typeface="黑体" panose="02010609060101010101"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a:lstStyle>
          <a:p>
            <a:r>
              <a:rPr lang="en-US" altLang="zh-CN" sz="3200" kern="0">
                <a:ea typeface="宋体" panose="02010600030101010101" pitchFamily="2" charset="-122"/>
              </a:rPr>
              <a:t>Executable and Linkable Format (ELF)</a:t>
            </a:r>
            <a:endParaRPr lang="en-US" altLang="zh-CN" sz="3200" kern="0" dirty="0">
              <a:ea typeface="宋体" panose="02010600030101010101" pitchFamily="2" charset="-122"/>
            </a:endParaRPr>
          </a:p>
        </p:txBody>
      </p:sp>
    </p:spTree>
    <p:extLst>
      <p:ext uri="{BB962C8B-B14F-4D97-AF65-F5344CB8AC3E}">
        <p14:creationId xmlns:p14="http://schemas.microsoft.com/office/powerpoint/2010/main" val="21846173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4B75949B-D56F-4031-87F6-B7425DCED7B8}"/>
              </a:ext>
            </a:extLst>
          </p:cNvPr>
          <p:cNvSpPr>
            <a:spLocks noGrp="1" noChangeArrowheads="1"/>
          </p:cNvSpPr>
          <p:nvPr>
            <p:ph type="title"/>
          </p:nvPr>
        </p:nvSpPr>
        <p:spPr/>
        <p:txBody>
          <a:bodyPr/>
          <a:lstStyle/>
          <a:p>
            <a:r>
              <a:rPr lang="zh-CN" altLang="en-US" dirty="0"/>
              <a:t>一些软件工具</a:t>
            </a:r>
          </a:p>
        </p:txBody>
      </p:sp>
      <p:sp>
        <p:nvSpPr>
          <p:cNvPr id="15" name="文本框 14">
            <a:extLst>
              <a:ext uri="{FF2B5EF4-FFF2-40B4-BE49-F238E27FC236}">
                <a16:creationId xmlns:a16="http://schemas.microsoft.com/office/drawing/2014/main" id="{EDAC7AFC-FFC4-443E-ABD0-109F0FAB911C}"/>
              </a:ext>
            </a:extLst>
          </p:cNvPr>
          <p:cNvSpPr txBox="1"/>
          <p:nvPr/>
        </p:nvSpPr>
        <p:spPr>
          <a:xfrm>
            <a:off x="905855" y="1363780"/>
            <a:ext cx="6999779" cy="1015663"/>
          </a:xfrm>
          <a:prstGeom prst="rect">
            <a:avLst/>
          </a:prstGeom>
          <a:noFill/>
        </p:spPr>
        <p:txBody>
          <a:bodyPr wrap="square">
            <a:spAutoFit/>
          </a:bodyPr>
          <a:lstStyle/>
          <a:p>
            <a:r>
              <a:rPr lang="en-US" altLang="zh-CN" sz="2000" dirty="0"/>
              <a:t>od   [-</a:t>
            </a:r>
            <a:r>
              <a:rPr lang="en-US" altLang="zh-CN" sz="2000" dirty="0" err="1"/>
              <a:t>abcdfhilovx</a:t>
            </a:r>
            <a:r>
              <a:rPr lang="en-US" altLang="zh-CN" sz="2000" dirty="0"/>
              <a:t>]  [-A&lt;</a:t>
            </a:r>
            <a:r>
              <a:rPr lang="zh-CN" altLang="en-US" sz="2000" dirty="0"/>
              <a:t>字码基数</a:t>
            </a:r>
            <a:r>
              <a:rPr lang="en-US" altLang="zh-CN" sz="2000" dirty="0"/>
              <a:t>&gt;]  [-j&lt;</a:t>
            </a:r>
            <a:r>
              <a:rPr lang="zh-CN" altLang="en-US" sz="2000" dirty="0"/>
              <a:t>字符数目</a:t>
            </a:r>
            <a:r>
              <a:rPr lang="en-US" altLang="zh-CN" sz="2000" dirty="0"/>
              <a:t>&gt;]</a:t>
            </a:r>
          </a:p>
          <a:p>
            <a:r>
              <a:rPr lang="en-US" altLang="zh-CN" sz="2000" dirty="0"/>
              <a:t>       [-N&lt;</a:t>
            </a:r>
            <a:r>
              <a:rPr lang="zh-CN" altLang="en-US" sz="2000" dirty="0"/>
              <a:t>字符数目</a:t>
            </a:r>
            <a:r>
              <a:rPr lang="en-US" altLang="zh-CN" sz="2000" dirty="0"/>
              <a:t>&gt;] [-s&lt;</a:t>
            </a:r>
            <a:r>
              <a:rPr lang="zh-CN" altLang="en-US" sz="2000" dirty="0"/>
              <a:t>字符串字符数</a:t>
            </a:r>
            <a:r>
              <a:rPr lang="en-US" altLang="zh-CN" sz="2000" dirty="0"/>
              <a:t>&gt;]  [-t&lt;</a:t>
            </a:r>
            <a:r>
              <a:rPr lang="zh-CN" altLang="en-US" sz="2000" dirty="0"/>
              <a:t>输出格式</a:t>
            </a:r>
            <a:r>
              <a:rPr lang="en-US" altLang="zh-CN" sz="2000" dirty="0"/>
              <a:t>&gt;] </a:t>
            </a:r>
          </a:p>
          <a:p>
            <a:r>
              <a:rPr lang="en-US" altLang="zh-CN" sz="2000" dirty="0"/>
              <a:t>       [-w&lt;</a:t>
            </a:r>
            <a:r>
              <a:rPr lang="zh-CN" altLang="en-US" sz="2000" dirty="0"/>
              <a:t>每列字符数</a:t>
            </a:r>
            <a:r>
              <a:rPr lang="en-US" altLang="zh-CN" sz="2000" dirty="0"/>
              <a:t>&gt;]  [--help]  [--version]  [</a:t>
            </a:r>
            <a:r>
              <a:rPr lang="zh-CN" altLang="en-US" sz="2000" dirty="0"/>
              <a:t>文件名</a:t>
            </a:r>
            <a:r>
              <a:rPr lang="en-US" altLang="zh-CN" sz="2000" dirty="0"/>
              <a:t>]  </a:t>
            </a:r>
            <a:endParaRPr lang="zh-CN" altLang="en-US" sz="2000" dirty="0"/>
          </a:p>
        </p:txBody>
      </p:sp>
      <p:sp>
        <p:nvSpPr>
          <p:cNvPr id="21" name="文本框 20">
            <a:extLst>
              <a:ext uri="{FF2B5EF4-FFF2-40B4-BE49-F238E27FC236}">
                <a16:creationId xmlns:a16="http://schemas.microsoft.com/office/drawing/2014/main" id="{09BE95F5-966F-4CEE-B9F5-5A3030C3C26F}"/>
              </a:ext>
            </a:extLst>
          </p:cNvPr>
          <p:cNvSpPr txBox="1"/>
          <p:nvPr/>
        </p:nvSpPr>
        <p:spPr>
          <a:xfrm>
            <a:off x="332506" y="835298"/>
            <a:ext cx="7197439" cy="461665"/>
          </a:xfrm>
          <a:prstGeom prst="rect">
            <a:avLst/>
          </a:prstGeom>
          <a:noFill/>
        </p:spPr>
        <p:txBody>
          <a:bodyPr wrap="square">
            <a:spAutoFit/>
          </a:bodyPr>
          <a:lstStyle/>
          <a:p>
            <a:r>
              <a:rPr lang="en-US" altLang="zh-CN" sz="2400" dirty="0"/>
              <a:t>#od -Ax  -tx1  </a:t>
            </a:r>
            <a:r>
              <a:rPr lang="en-US" altLang="zh-CN" sz="2400" dirty="0" err="1"/>
              <a:t>test.o</a:t>
            </a:r>
            <a:r>
              <a:rPr lang="en-US" altLang="zh-CN" sz="2400" dirty="0"/>
              <a:t>           // octal  dump  </a:t>
            </a:r>
            <a:endParaRPr lang="zh-CN" altLang="en-US" sz="2400" dirty="0"/>
          </a:p>
        </p:txBody>
      </p:sp>
      <p:sp>
        <p:nvSpPr>
          <p:cNvPr id="2" name="Text Box 16">
            <a:extLst>
              <a:ext uri="{FF2B5EF4-FFF2-40B4-BE49-F238E27FC236}">
                <a16:creationId xmlns:a16="http://schemas.microsoft.com/office/drawing/2014/main" id="{772AB413-CA15-02C5-D5AD-FF8E0D214ABF}"/>
              </a:ext>
            </a:extLst>
          </p:cNvPr>
          <p:cNvSpPr txBox="1">
            <a:spLocks noChangeArrowheads="1"/>
          </p:cNvSpPr>
          <p:nvPr/>
        </p:nvSpPr>
        <p:spPr bwMode="auto">
          <a:xfrm>
            <a:off x="265546" y="2619718"/>
            <a:ext cx="7811655" cy="1791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buNone/>
            </a:pPr>
            <a:r>
              <a:rPr lang="en-US" altLang="zh-CN" sz="2400" b="1" dirty="0">
                <a:latin typeface="宋体" panose="02010600030101010101" pitchFamily="2" charset="-122"/>
              </a:rPr>
              <a:t>#hexdump  -C –n 32 –s 0x40 </a:t>
            </a:r>
            <a:r>
              <a:rPr lang="en-US" altLang="zh-CN" sz="2400" b="1" dirty="0" err="1">
                <a:latin typeface="宋体" panose="02010600030101010101" pitchFamily="2" charset="-122"/>
              </a:rPr>
              <a:t>test.o</a:t>
            </a:r>
            <a:endParaRPr lang="en-US" altLang="zh-CN" sz="2400" b="1" dirty="0">
              <a:latin typeface="宋体" panose="02010600030101010101" pitchFamily="2" charset="-122"/>
            </a:endParaRPr>
          </a:p>
          <a:p>
            <a:pPr>
              <a:lnSpc>
                <a:spcPct val="100000"/>
              </a:lnSpc>
              <a:buNone/>
            </a:pPr>
            <a:r>
              <a:rPr lang="en-US" altLang="zh-CN" sz="2400" b="1" dirty="0">
                <a:latin typeface="宋体" panose="02010600030101010101" pitchFamily="2" charset="-122"/>
              </a:rPr>
              <a:t>         </a:t>
            </a:r>
            <a:r>
              <a:rPr lang="zh-CN" altLang="en-US" sz="2400" b="1" dirty="0">
                <a:latin typeface="宋体" panose="02010600030101010101" pitchFamily="2" charset="-122"/>
              </a:rPr>
              <a:t>从文件偏移 </a:t>
            </a:r>
            <a:r>
              <a:rPr lang="en-US" altLang="zh-CN" sz="2400" b="1" dirty="0">
                <a:latin typeface="宋体" panose="02010600030101010101" pitchFamily="2" charset="-122"/>
              </a:rPr>
              <a:t>0x40 </a:t>
            </a:r>
            <a:r>
              <a:rPr lang="zh-CN" altLang="en-US" sz="2400" b="1" dirty="0">
                <a:latin typeface="宋体" panose="02010600030101010101" pitchFamily="2" charset="-122"/>
              </a:rPr>
              <a:t>处，显示 </a:t>
            </a:r>
            <a:r>
              <a:rPr lang="en-US" altLang="zh-CN" sz="2400" b="1" dirty="0">
                <a:latin typeface="宋体" panose="02010600030101010101" pitchFamily="2" charset="-122"/>
              </a:rPr>
              <a:t>32</a:t>
            </a:r>
            <a:r>
              <a:rPr lang="zh-CN" altLang="en-US" sz="2400" b="1" dirty="0">
                <a:latin typeface="宋体" panose="02010600030101010101" pitchFamily="2" charset="-122"/>
              </a:rPr>
              <a:t>个字节</a:t>
            </a:r>
            <a:endParaRPr lang="en-US" altLang="zh-CN" dirty="0">
              <a:latin typeface="宋体" panose="02010600030101010101" pitchFamily="2" charset="-122"/>
            </a:endParaRPr>
          </a:p>
          <a:p>
            <a:pPr>
              <a:lnSpc>
                <a:spcPct val="100000"/>
              </a:lnSpc>
              <a:buFontTx/>
              <a:buNone/>
            </a:pPr>
            <a:r>
              <a:rPr lang="en-US" altLang="zh-CN" dirty="0">
                <a:latin typeface="宋体" panose="02010600030101010101" pitchFamily="2" charset="-122"/>
              </a:rPr>
              <a:t>   </a:t>
            </a:r>
            <a:r>
              <a:rPr lang="en-US" altLang="zh-CN" dirty="0" err="1">
                <a:latin typeface="宋体" panose="02010600030101010101" pitchFamily="2" charset="-122"/>
              </a:rPr>
              <a:t>hexdump</a:t>
            </a:r>
            <a:r>
              <a:rPr lang="en-US" altLang="zh-CN" dirty="0">
                <a:latin typeface="宋体" panose="02010600030101010101" pitchFamily="2" charset="-122"/>
              </a:rPr>
              <a:t> [-</a:t>
            </a:r>
            <a:r>
              <a:rPr lang="en-US" altLang="zh-CN" dirty="0" err="1">
                <a:latin typeface="宋体" panose="02010600030101010101" pitchFamily="2" charset="-122"/>
              </a:rPr>
              <a:t>bcCdovx</a:t>
            </a:r>
            <a:r>
              <a:rPr lang="en-US" altLang="zh-CN" dirty="0">
                <a:latin typeface="宋体" panose="02010600030101010101" pitchFamily="2" charset="-122"/>
              </a:rPr>
              <a:t>] [-e </a:t>
            </a:r>
            <a:r>
              <a:rPr lang="en-US" altLang="zh-CN" dirty="0" err="1">
                <a:latin typeface="宋体" panose="02010600030101010101" pitchFamily="2" charset="-122"/>
              </a:rPr>
              <a:t>fmt</a:t>
            </a:r>
            <a:r>
              <a:rPr lang="en-US" altLang="zh-CN" dirty="0">
                <a:latin typeface="宋体" panose="02010600030101010101" pitchFamily="2" charset="-122"/>
              </a:rPr>
              <a:t>] [-f </a:t>
            </a:r>
            <a:r>
              <a:rPr lang="en-US" altLang="zh-CN" dirty="0" err="1">
                <a:latin typeface="宋体" panose="02010600030101010101" pitchFamily="2" charset="-122"/>
              </a:rPr>
              <a:t>fmt_file</a:t>
            </a:r>
            <a:r>
              <a:rPr lang="en-US" altLang="zh-CN" dirty="0">
                <a:latin typeface="宋体" panose="02010600030101010101" pitchFamily="2" charset="-122"/>
              </a:rPr>
              <a:t>] </a:t>
            </a:r>
          </a:p>
          <a:p>
            <a:pPr>
              <a:lnSpc>
                <a:spcPct val="100000"/>
              </a:lnSpc>
              <a:buFontTx/>
              <a:buNone/>
            </a:pPr>
            <a:r>
              <a:rPr lang="en-US" altLang="zh-CN" dirty="0">
                <a:latin typeface="宋体" panose="02010600030101010101" pitchFamily="2" charset="-122"/>
              </a:rPr>
              <a:t>           [-n length] [-s skip] [file ...]</a:t>
            </a:r>
          </a:p>
        </p:txBody>
      </p:sp>
      <p:sp>
        <p:nvSpPr>
          <p:cNvPr id="3" name="文本框 2">
            <a:extLst>
              <a:ext uri="{FF2B5EF4-FFF2-40B4-BE49-F238E27FC236}">
                <a16:creationId xmlns:a16="http://schemas.microsoft.com/office/drawing/2014/main" id="{FC4570D2-B4B8-90FE-E118-0CEE6C94AB64}"/>
              </a:ext>
            </a:extLst>
          </p:cNvPr>
          <p:cNvSpPr txBox="1"/>
          <p:nvPr/>
        </p:nvSpPr>
        <p:spPr>
          <a:xfrm>
            <a:off x="583506" y="4651253"/>
            <a:ext cx="7322128" cy="461665"/>
          </a:xfrm>
          <a:prstGeom prst="rect">
            <a:avLst/>
          </a:prstGeom>
          <a:noFill/>
        </p:spPr>
        <p:txBody>
          <a:bodyPr wrap="square">
            <a:spAutoFit/>
          </a:bodyPr>
          <a:lstStyle/>
          <a:p>
            <a:pPr>
              <a:lnSpc>
                <a:spcPct val="100000"/>
              </a:lnSpc>
              <a:buNone/>
            </a:pPr>
            <a:r>
              <a:rPr lang="en-US" altLang="zh-CN" dirty="0">
                <a:latin typeface="宋体" panose="02010600030101010101" pitchFamily="2" charset="-122"/>
              </a:rPr>
              <a:t> </a:t>
            </a:r>
            <a:endParaRPr lang="zh-CN" altLang="en-US" sz="2400" b="1" dirty="0">
              <a:latin typeface="宋体" panose="02010600030101010101" pitchFamily="2" charset="-122"/>
            </a:endParaRPr>
          </a:p>
        </p:txBody>
      </p:sp>
      <p:pic>
        <p:nvPicPr>
          <p:cNvPr id="4" name="图片 3">
            <a:extLst>
              <a:ext uri="{FF2B5EF4-FFF2-40B4-BE49-F238E27FC236}">
                <a16:creationId xmlns:a16="http://schemas.microsoft.com/office/drawing/2014/main" id="{0447320C-427A-41A4-3776-6F46B6735CC4}"/>
              </a:ext>
            </a:extLst>
          </p:cNvPr>
          <p:cNvPicPr>
            <a:picLocks noChangeAspect="1"/>
          </p:cNvPicPr>
          <p:nvPr/>
        </p:nvPicPr>
        <p:blipFill>
          <a:blip r:embed="rId3"/>
          <a:stretch>
            <a:fillRect/>
          </a:stretch>
        </p:blipFill>
        <p:spPr>
          <a:xfrm>
            <a:off x="265546" y="4551838"/>
            <a:ext cx="8659091" cy="1775140"/>
          </a:xfrm>
          <a:prstGeom prst="rect">
            <a:avLst/>
          </a:prstGeom>
        </p:spPr>
      </p:pic>
    </p:spTree>
    <p:extLst>
      <p:ext uri="{BB962C8B-B14F-4D97-AF65-F5344CB8AC3E}">
        <p14:creationId xmlns:p14="http://schemas.microsoft.com/office/powerpoint/2010/main" val="2219314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4B75949B-D56F-4031-87F6-B7425DCED7B8}"/>
              </a:ext>
            </a:extLst>
          </p:cNvPr>
          <p:cNvSpPr>
            <a:spLocks noGrp="1" noChangeArrowheads="1"/>
          </p:cNvSpPr>
          <p:nvPr>
            <p:ph type="title"/>
          </p:nvPr>
        </p:nvSpPr>
        <p:spPr/>
        <p:txBody>
          <a:bodyPr/>
          <a:lstStyle/>
          <a:p>
            <a:r>
              <a:rPr lang="zh-CN" altLang="en-US" dirty="0"/>
              <a:t>目标文件格式</a:t>
            </a:r>
          </a:p>
        </p:txBody>
      </p:sp>
      <p:sp>
        <p:nvSpPr>
          <p:cNvPr id="8" name="Text Box 16">
            <a:extLst>
              <a:ext uri="{FF2B5EF4-FFF2-40B4-BE49-F238E27FC236}">
                <a16:creationId xmlns:a16="http://schemas.microsoft.com/office/drawing/2014/main" id="{35433E8F-5FF3-40B5-821F-E560DA17BE7F}"/>
              </a:ext>
            </a:extLst>
          </p:cNvPr>
          <p:cNvSpPr txBox="1">
            <a:spLocks noChangeArrowheads="1"/>
          </p:cNvSpPr>
          <p:nvPr/>
        </p:nvSpPr>
        <p:spPr bwMode="auto">
          <a:xfrm>
            <a:off x="556491" y="705568"/>
            <a:ext cx="68002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buFontTx/>
              <a:buNone/>
            </a:pPr>
            <a:r>
              <a:rPr lang="en-US" altLang="zh-CN" dirty="0">
                <a:solidFill>
                  <a:srgbClr val="FF0000"/>
                </a:solidFill>
                <a:latin typeface="宋体" panose="02010600030101010101" pitchFamily="2" charset="-122"/>
              </a:rPr>
              <a:t>Q: </a:t>
            </a:r>
            <a:r>
              <a:rPr lang="zh-CN" altLang="en-US" dirty="0">
                <a:latin typeface="宋体" panose="02010600030101010101" pitchFamily="2" charset="-122"/>
              </a:rPr>
              <a:t>对“节”的描述，含有哪些信息？</a:t>
            </a:r>
            <a:endParaRPr lang="en-US" altLang="zh-CN" dirty="0">
              <a:latin typeface="宋体" panose="02010600030101010101" pitchFamily="2" charset="-122"/>
            </a:endParaRPr>
          </a:p>
        </p:txBody>
      </p:sp>
      <p:sp>
        <p:nvSpPr>
          <p:cNvPr id="14" name="文本框 13">
            <a:extLst>
              <a:ext uri="{FF2B5EF4-FFF2-40B4-BE49-F238E27FC236}">
                <a16:creationId xmlns:a16="http://schemas.microsoft.com/office/drawing/2014/main" id="{099C824A-CBA0-4F8F-BC1F-3BA5FFA6382C}"/>
              </a:ext>
            </a:extLst>
          </p:cNvPr>
          <p:cNvSpPr txBox="1"/>
          <p:nvPr/>
        </p:nvSpPr>
        <p:spPr>
          <a:xfrm>
            <a:off x="348819" y="1265799"/>
            <a:ext cx="3973363" cy="4490396"/>
          </a:xfrm>
          <a:prstGeom prst="rect">
            <a:avLst/>
          </a:prstGeom>
          <a:noFill/>
        </p:spPr>
        <p:txBody>
          <a:bodyPr wrap="square">
            <a:spAutoFit/>
          </a:bodyPr>
          <a:lstStyle/>
          <a:p>
            <a:pPr>
              <a:lnSpc>
                <a:spcPct val="120000"/>
              </a:lnSpc>
            </a:pPr>
            <a:r>
              <a:rPr lang="zh-CN" altLang="en-US" sz="2000" dirty="0"/>
              <a:t>typedef struct {  </a:t>
            </a:r>
            <a:endParaRPr lang="en-US" altLang="zh-CN" sz="2000" dirty="0"/>
          </a:p>
          <a:p>
            <a:pPr lvl="1">
              <a:lnSpc>
                <a:spcPct val="120000"/>
              </a:lnSpc>
            </a:pPr>
            <a:r>
              <a:rPr lang="zh-CN" altLang="en-US" sz="2000" dirty="0"/>
              <a:t>Elf64_Word	sh_name;     </a:t>
            </a:r>
            <a:endParaRPr lang="en-US" altLang="zh-CN" sz="2000" dirty="0"/>
          </a:p>
          <a:p>
            <a:pPr lvl="1">
              <a:lnSpc>
                <a:spcPct val="120000"/>
              </a:lnSpc>
            </a:pPr>
            <a:r>
              <a:rPr lang="zh-CN" altLang="en-US" sz="2000" dirty="0"/>
              <a:t>Elf64_Word	sh_type;	</a:t>
            </a:r>
            <a:endParaRPr lang="en-US" altLang="zh-CN" sz="2000" dirty="0"/>
          </a:p>
          <a:p>
            <a:pPr lvl="1">
              <a:lnSpc>
                <a:spcPct val="120000"/>
              </a:lnSpc>
            </a:pPr>
            <a:r>
              <a:rPr lang="zh-CN" altLang="en-US" sz="2000" dirty="0"/>
              <a:t>Elf64_Xword sh_flags; </a:t>
            </a:r>
            <a:endParaRPr lang="en-US" altLang="zh-CN" sz="2000" dirty="0"/>
          </a:p>
          <a:p>
            <a:pPr lvl="1">
              <a:lnSpc>
                <a:spcPct val="120000"/>
              </a:lnSpc>
            </a:pPr>
            <a:r>
              <a:rPr lang="zh-CN" altLang="en-US" sz="2000" dirty="0"/>
              <a:t>Elf64_Addr	sh_addr;	</a:t>
            </a:r>
            <a:endParaRPr lang="en-US" altLang="zh-CN" sz="2000" dirty="0"/>
          </a:p>
          <a:p>
            <a:pPr lvl="1">
              <a:lnSpc>
                <a:spcPct val="120000"/>
              </a:lnSpc>
            </a:pPr>
            <a:r>
              <a:rPr lang="zh-CN" altLang="en-US" sz="2000" dirty="0"/>
              <a:t>Elf64_Off	sh_offset; </a:t>
            </a:r>
            <a:endParaRPr lang="en-US" altLang="zh-CN" sz="2000" dirty="0"/>
          </a:p>
          <a:p>
            <a:pPr lvl="1">
              <a:lnSpc>
                <a:spcPct val="120000"/>
              </a:lnSpc>
            </a:pPr>
            <a:r>
              <a:rPr lang="zh-CN" altLang="en-US" sz="2000" dirty="0"/>
              <a:t>Elf64_Xword sh_size;	</a:t>
            </a:r>
            <a:endParaRPr lang="en-US" altLang="zh-CN" sz="2000" dirty="0"/>
          </a:p>
          <a:p>
            <a:pPr lvl="1">
              <a:lnSpc>
                <a:spcPct val="120000"/>
              </a:lnSpc>
            </a:pPr>
            <a:r>
              <a:rPr lang="zh-CN" altLang="en-US" sz="2000" dirty="0"/>
              <a:t>Elf64_Word	sh_link;	</a:t>
            </a:r>
            <a:endParaRPr lang="en-US" altLang="zh-CN" sz="2000" dirty="0"/>
          </a:p>
          <a:p>
            <a:pPr lvl="1">
              <a:lnSpc>
                <a:spcPct val="120000"/>
              </a:lnSpc>
            </a:pPr>
            <a:r>
              <a:rPr lang="zh-CN" altLang="en-US" sz="2000" dirty="0"/>
              <a:t>Elf64_Word	sh_info;	</a:t>
            </a:r>
            <a:endParaRPr lang="en-US" altLang="zh-CN" sz="2000" dirty="0"/>
          </a:p>
          <a:p>
            <a:pPr lvl="1">
              <a:lnSpc>
                <a:spcPct val="120000"/>
              </a:lnSpc>
            </a:pPr>
            <a:r>
              <a:rPr lang="zh-CN" altLang="en-US" sz="2000" dirty="0"/>
              <a:t>Elf64_Xword sh_addralign; </a:t>
            </a:r>
            <a:endParaRPr lang="en-US" altLang="zh-CN" sz="2000" dirty="0"/>
          </a:p>
          <a:p>
            <a:pPr lvl="1">
              <a:lnSpc>
                <a:spcPct val="120000"/>
              </a:lnSpc>
            </a:pPr>
            <a:r>
              <a:rPr lang="zh-CN" altLang="en-US" sz="2000" dirty="0"/>
              <a:t>Elf64_Xword sh_entsize;</a:t>
            </a:r>
            <a:endParaRPr lang="en-US" altLang="zh-CN" sz="2000" dirty="0"/>
          </a:p>
          <a:p>
            <a:pPr marL="0" lvl="1">
              <a:lnSpc>
                <a:spcPct val="120000"/>
              </a:lnSpc>
            </a:pPr>
            <a:r>
              <a:rPr lang="zh-CN" altLang="en-US" sz="2000" dirty="0"/>
              <a:t>} Elf64_Shdr;              </a:t>
            </a:r>
          </a:p>
        </p:txBody>
      </p:sp>
      <p:sp>
        <p:nvSpPr>
          <p:cNvPr id="16" name="Rectangle 5">
            <a:extLst>
              <a:ext uri="{FF2B5EF4-FFF2-40B4-BE49-F238E27FC236}">
                <a16:creationId xmlns:a16="http://schemas.microsoft.com/office/drawing/2014/main" id="{674FB79B-EACF-4B20-AB9B-0D3867699CBA}"/>
              </a:ext>
            </a:extLst>
          </p:cNvPr>
          <p:cNvSpPr>
            <a:spLocks noChangeArrowheads="1"/>
          </p:cNvSpPr>
          <p:nvPr/>
        </p:nvSpPr>
        <p:spPr bwMode="auto">
          <a:xfrm>
            <a:off x="3743900" y="1577389"/>
            <a:ext cx="4679664" cy="457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t" anchorCtr="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40000"/>
              </a:lnSpc>
              <a:spcBef>
                <a:spcPct val="0"/>
              </a:spcBef>
              <a:buFontTx/>
              <a:buNone/>
            </a:pPr>
            <a:r>
              <a:rPr lang="zh-CN" altLang="en-US" sz="1900" dirty="0">
                <a:solidFill>
                  <a:srgbClr val="0A6A0A"/>
                </a:solidFill>
                <a:latin typeface="微软雅黑" panose="020B0503020204020204" pitchFamily="34" charset="-122"/>
                <a:ea typeface="微软雅黑" panose="020B0503020204020204" pitchFamily="34" charset="-122"/>
              </a:rPr>
              <a:t>节名字符串在 </a:t>
            </a:r>
            <a:r>
              <a:rPr lang="en-US" altLang="zh-CN" sz="1900" dirty="0">
                <a:solidFill>
                  <a:srgbClr val="0A6A0A"/>
                </a:solidFill>
                <a:latin typeface="微软雅黑" panose="020B0503020204020204" pitchFamily="34" charset="-122"/>
                <a:ea typeface="微软雅黑" panose="020B0503020204020204" pitchFamily="34" charset="-122"/>
              </a:rPr>
              <a:t>.</a:t>
            </a:r>
            <a:r>
              <a:rPr lang="en-US" altLang="zh-CN" sz="1900" dirty="0" err="1">
                <a:solidFill>
                  <a:srgbClr val="0A6A0A"/>
                </a:solidFill>
                <a:latin typeface="微软雅黑" panose="020B0503020204020204" pitchFamily="34" charset="-122"/>
                <a:ea typeface="微软雅黑" panose="020B0503020204020204" pitchFamily="34" charset="-122"/>
              </a:rPr>
              <a:t>shstrtab</a:t>
            </a:r>
            <a:r>
              <a:rPr lang="zh-CN" altLang="en-US" sz="1900" dirty="0">
                <a:solidFill>
                  <a:srgbClr val="0A6A0A"/>
                </a:solidFill>
                <a:latin typeface="微软雅黑" panose="020B0503020204020204" pitchFamily="34" charset="-122"/>
                <a:ea typeface="微软雅黑" panose="020B0503020204020204" pitchFamily="34" charset="-122"/>
              </a:rPr>
              <a:t>中的偏移    </a:t>
            </a:r>
            <a:r>
              <a:rPr lang="en-US" altLang="zh-CN" sz="1900" dirty="0">
                <a:solidFill>
                  <a:srgbClr val="0A6A0A"/>
                </a:solidFill>
                <a:latin typeface="微软雅黑" panose="020B0503020204020204" pitchFamily="34" charset="-122"/>
                <a:ea typeface="微软雅黑" panose="020B0503020204020204" pitchFamily="34" charset="-122"/>
              </a:rPr>
              <a:t>4</a:t>
            </a:r>
            <a:endParaRPr lang="zh-CN" altLang="en-US" sz="1900" dirty="0">
              <a:solidFill>
                <a:srgbClr val="0A6A0A"/>
              </a:solidFill>
              <a:latin typeface="微软雅黑" panose="020B0503020204020204" pitchFamily="34" charset="-122"/>
              <a:ea typeface="微软雅黑" panose="020B0503020204020204" pitchFamily="34" charset="-122"/>
            </a:endParaRPr>
          </a:p>
        </p:txBody>
      </p:sp>
      <p:sp>
        <p:nvSpPr>
          <p:cNvPr id="19" name="Rectangle 6">
            <a:extLst>
              <a:ext uri="{FF2B5EF4-FFF2-40B4-BE49-F238E27FC236}">
                <a16:creationId xmlns:a16="http://schemas.microsoft.com/office/drawing/2014/main" id="{6940D738-E27F-4285-A2FA-C0DE7F7CC207}"/>
              </a:ext>
            </a:extLst>
          </p:cNvPr>
          <p:cNvSpPr>
            <a:spLocks noChangeArrowheads="1"/>
          </p:cNvSpPr>
          <p:nvPr/>
        </p:nvSpPr>
        <p:spPr bwMode="auto">
          <a:xfrm>
            <a:off x="3743177" y="1958389"/>
            <a:ext cx="5179150" cy="457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t" anchorCtr="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40000"/>
              </a:lnSpc>
              <a:spcBef>
                <a:spcPct val="0"/>
              </a:spcBef>
              <a:buFontTx/>
              <a:buNone/>
            </a:pPr>
            <a:r>
              <a:rPr lang="zh-CN" altLang="en-US" sz="1900" dirty="0">
                <a:latin typeface="微软雅黑" panose="020B0503020204020204" pitchFamily="34" charset="-122"/>
                <a:ea typeface="微软雅黑" panose="020B0503020204020204" pitchFamily="34" charset="-122"/>
              </a:rPr>
              <a:t>节类型：无效</a:t>
            </a:r>
            <a:r>
              <a:rPr lang="en-US" altLang="zh-CN" sz="1900" dirty="0">
                <a:latin typeface="微软雅黑" panose="020B0503020204020204" pitchFamily="34" charset="-122"/>
                <a:ea typeface="微软雅黑" panose="020B0503020204020204" pitchFamily="34" charset="-122"/>
              </a:rPr>
              <a:t>/</a:t>
            </a:r>
            <a:r>
              <a:rPr lang="zh-CN" altLang="en-US" sz="1900" dirty="0">
                <a:latin typeface="微软雅黑" panose="020B0503020204020204" pitchFamily="34" charset="-122"/>
                <a:ea typeface="微软雅黑" panose="020B0503020204020204" pitchFamily="34" charset="-122"/>
              </a:rPr>
              <a:t>代码或数据</a:t>
            </a:r>
            <a:r>
              <a:rPr lang="en-US" altLang="zh-CN" sz="1900" dirty="0">
                <a:latin typeface="微软雅黑" panose="020B0503020204020204" pitchFamily="34" charset="-122"/>
                <a:ea typeface="微软雅黑" panose="020B0503020204020204" pitchFamily="34" charset="-122"/>
              </a:rPr>
              <a:t>/</a:t>
            </a:r>
            <a:r>
              <a:rPr lang="zh-CN" altLang="en-US" sz="1900" dirty="0">
                <a:latin typeface="微软雅黑" panose="020B0503020204020204" pitchFamily="34" charset="-122"/>
                <a:ea typeface="微软雅黑" panose="020B0503020204020204" pitchFamily="34" charset="-122"/>
              </a:rPr>
              <a:t>符号</a:t>
            </a:r>
            <a:r>
              <a:rPr lang="en-US" altLang="zh-CN" sz="1900" dirty="0">
                <a:latin typeface="微软雅黑" panose="020B0503020204020204" pitchFamily="34" charset="-122"/>
                <a:ea typeface="微软雅黑" panose="020B0503020204020204" pitchFamily="34" charset="-122"/>
              </a:rPr>
              <a:t>/</a:t>
            </a:r>
            <a:r>
              <a:rPr lang="zh-CN" altLang="en-US" sz="1900" dirty="0">
                <a:latin typeface="微软雅黑" panose="020B0503020204020204" pitchFamily="34" charset="-122"/>
                <a:ea typeface="微软雅黑" panose="020B0503020204020204" pitchFamily="34" charset="-122"/>
              </a:rPr>
              <a:t>字符串</a:t>
            </a:r>
            <a:r>
              <a:rPr lang="en-US" altLang="zh-CN" sz="1900" dirty="0">
                <a:latin typeface="微软雅黑" panose="020B0503020204020204" pitchFamily="34" charset="-122"/>
                <a:ea typeface="微软雅黑" panose="020B0503020204020204" pitchFamily="34" charset="-122"/>
              </a:rPr>
              <a:t>/… 4</a:t>
            </a:r>
            <a:endParaRPr lang="zh-CN" altLang="en-US" sz="1900" dirty="0">
              <a:latin typeface="微软雅黑" panose="020B0503020204020204" pitchFamily="34" charset="-122"/>
              <a:ea typeface="微软雅黑" panose="020B0503020204020204" pitchFamily="34" charset="-122"/>
            </a:endParaRPr>
          </a:p>
        </p:txBody>
      </p:sp>
      <p:sp>
        <p:nvSpPr>
          <p:cNvPr id="21" name="Rectangle 7">
            <a:extLst>
              <a:ext uri="{FF2B5EF4-FFF2-40B4-BE49-F238E27FC236}">
                <a16:creationId xmlns:a16="http://schemas.microsoft.com/office/drawing/2014/main" id="{33B2B150-B897-4BB8-AF60-AF603E27FB20}"/>
              </a:ext>
            </a:extLst>
          </p:cNvPr>
          <p:cNvSpPr>
            <a:spLocks noChangeArrowheads="1"/>
          </p:cNvSpPr>
          <p:nvPr/>
        </p:nvSpPr>
        <p:spPr bwMode="auto">
          <a:xfrm>
            <a:off x="3776514" y="2325102"/>
            <a:ext cx="4951413" cy="457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nchorCtr="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40000"/>
              </a:lnSpc>
              <a:spcBef>
                <a:spcPct val="0"/>
              </a:spcBef>
              <a:buFontTx/>
              <a:buNone/>
            </a:pPr>
            <a:r>
              <a:rPr lang="zh-CN" altLang="en-US" sz="1900" dirty="0">
                <a:solidFill>
                  <a:srgbClr val="0A6A0A"/>
                </a:solidFill>
                <a:latin typeface="微软雅黑" panose="020B0503020204020204" pitchFamily="34" charset="-122"/>
                <a:ea typeface="微软雅黑" panose="020B0503020204020204" pitchFamily="34" charset="-122"/>
              </a:rPr>
              <a:t>节标志：该节在虚拟空间中的访问属性  </a:t>
            </a:r>
            <a:r>
              <a:rPr lang="en-US" altLang="zh-CN" sz="1900" dirty="0">
                <a:solidFill>
                  <a:srgbClr val="0A6A0A"/>
                </a:solidFill>
                <a:latin typeface="微软雅黑" panose="020B0503020204020204" pitchFamily="34" charset="-122"/>
                <a:ea typeface="微软雅黑" panose="020B0503020204020204" pitchFamily="34" charset="-122"/>
              </a:rPr>
              <a:t>8</a:t>
            </a:r>
            <a:endParaRPr lang="zh-CN" altLang="en-US" sz="1900" dirty="0">
              <a:solidFill>
                <a:srgbClr val="0A6A0A"/>
              </a:solidFill>
              <a:latin typeface="微软雅黑" panose="020B0503020204020204" pitchFamily="34" charset="-122"/>
              <a:ea typeface="微软雅黑" panose="020B0503020204020204" pitchFamily="34" charset="-122"/>
            </a:endParaRPr>
          </a:p>
        </p:txBody>
      </p:sp>
      <p:sp>
        <p:nvSpPr>
          <p:cNvPr id="22" name="Rectangle 8">
            <a:extLst>
              <a:ext uri="{FF2B5EF4-FFF2-40B4-BE49-F238E27FC236}">
                <a16:creationId xmlns:a16="http://schemas.microsoft.com/office/drawing/2014/main" id="{49419079-556D-4915-A0BC-3D62CB1ED15C}"/>
              </a:ext>
            </a:extLst>
          </p:cNvPr>
          <p:cNvSpPr>
            <a:spLocks noChangeArrowheads="1"/>
          </p:cNvSpPr>
          <p:nvPr/>
        </p:nvSpPr>
        <p:spPr bwMode="auto">
          <a:xfrm>
            <a:off x="3790801" y="2687052"/>
            <a:ext cx="4951412" cy="457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nchorCtr="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40000"/>
              </a:lnSpc>
              <a:spcBef>
                <a:spcPct val="0"/>
              </a:spcBef>
              <a:buFontTx/>
              <a:buNone/>
            </a:pPr>
            <a:r>
              <a:rPr lang="zh-CN" altLang="en-US" sz="1900" dirty="0">
                <a:latin typeface="微软雅黑" panose="020B0503020204020204" pitchFamily="34" charset="-122"/>
                <a:ea typeface="微软雅黑" panose="020B0503020204020204" pitchFamily="34" charset="-122"/>
              </a:rPr>
              <a:t>虚拟地址：若可被加载，则对应虚拟地址  </a:t>
            </a:r>
            <a:r>
              <a:rPr lang="en-US" altLang="zh-CN" sz="1900" dirty="0">
                <a:latin typeface="微软雅黑" panose="020B0503020204020204" pitchFamily="34" charset="-122"/>
                <a:ea typeface="微软雅黑" panose="020B0503020204020204" pitchFamily="34" charset="-122"/>
              </a:rPr>
              <a:t>8</a:t>
            </a:r>
            <a:endParaRPr lang="zh-CN" altLang="en-US" sz="1900" dirty="0">
              <a:latin typeface="微软雅黑" panose="020B0503020204020204" pitchFamily="34" charset="-122"/>
              <a:ea typeface="微软雅黑" panose="020B0503020204020204" pitchFamily="34" charset="-122"/>
            </a:endParaRPr>
          </a:p>
        </p:txBody>
      </p:sp>
      <p:sp>
        <p:nvSpPr>
          <p:cNvPr id="23" name="Rectangle 9">
            <a:extLst>
              <a:ext uri="{FF2B5EF4-FFF2-40B4-BE49-F238E27FC236}">
                <a16:creationId xmlns:a16="http://schemas.microsoft.com/office/drawing/2014/main" id="{24E6AD7F-8E9F-46D5-A14F-F274DB210A99}"/>
              </a:ext>
            </a:extLst>
          </p:cNvPr>
          <p:cNvSpPr>
            <a:spLocks noChangeArrowheads="1"/>
          </p:cNvSpPr>
          <p:nvPr/>
        </p:nvSpPr>
        <p:spPr bwMode="auto">
          <a:xfrm>
            <a:off x="3884466" y="3045827"/>
            <a:ext cx="4835525" cy="457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t" anchorCtr="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40000"/>
              </a:lnSpc>
              <a:spcBef>
                <a:spcPct val="0"/>
              </a:spcBef>
              <a:buFontTx/>
              <a:buNone/>
            </a:pPr>
            <a:r>
              <a:rPr lang="zh-CN" altLang="en-US" sz="1900" dirty="0">
                <a:solidFill>
                  <a:srgbClr val="0A6A0A"/>
                </a:solidFill>
                <a:latin typeface="微软雅黑" panose="020B0503020204020204" pitchFamily="34" charset="-122"/>
                <a:ea typeface="微软雅黑" panose="020B0503020204020204" pitchFamily="34" charset="-122"/>
              </a:rPr>
              <a:t>在文件中的偏移地址，对</a:t>
            </a:r>
            <a:r>
              <a:rPr lang="en-US" altLang="zh-CN" sz="1900" dirty="0">
                <a:solidFill>
                  <a:srgbClr val="0A6A0A"/>
                </a:solidFill>
                <a:latin typeface="微软雅黑" panose="020B0503020204020204" pitchFamily="34" charset="-122"/>
                <a:ea typeface="微软雅黑" panose="020B0503020204020204" pitchFamily="34" charset="-122"/>
              </a:rPr>
              <a:t>.</a:t>
            </a:r>
            <a:r>
              <a:rPr lang="en-US" altLang="zh-CN" sz="1900" dirty="0" err="1">
                <a:solidFill>
                  <a:srgbClr val="0A6A0A"/>
                </a:solidFill>
                <a:latin typeface="微软雅黑" panose="020B0503020204020204" pitchFamily="34" charset="-122"/>
                <a:ea typeface="微软雅黑" panose="020B0503020204020204" pitchFamily="34" charset="-122"/>
              </a:rPr>
              <a:t>bss</a:t>
            </a:r>
            <a:r>
              <a:rPr lang="zh-CN" altLang="en-US" sz="1900" dirty="0">
                <a:solidFill>
                  <a:srgbClr val="0A6A0A"/>
                </a:solidFill>
                <a:latin typeface="微软雅黑" panose="020B0503020204020204" pitchFamily="34" charset="-122"/>
                <a:ea typeface="微软雅黑" panose="020B0503020204020204" pitchFamily="34" charset="-122"/>
              </a:rPr>
              <a:t>节无意义  </a:t>
            </a:r>
            <a:r>
              <a:rPr lang="en-US" altLang="zh-CN" sz="1900" dirty="0">
                <a:solidFill>
                  <a:srgbClr val="0A6A0A"/>
                </a:solidFill>
                <a:latin typeface="微软雅黑" panose="020B0503020204020204" pitchFamily="34" charset="-122"/>
                <a:ea typeface="微软雅黑" panose="020B0503020204020204" pitchFamily="34" charset="-122"/>
              </a:rPr>
              <a:t>8</a:t>
            </a:r>
            <a:endParaRPr lang="zh-CN" altLang="en-US" sz="1900" dirty="0">
              <a:solidFill>
                <a:srgbClr val="0A6A0A"/>
              </a:solidFill>
              <a:latin typeface="微软雅黑" panose="020B0503020204020204" pitchFamily="34" charset="-122"/>
              <a:ea typeface="微软雅黑" panose="020B0503020204020204" pitchFamily="34" charset="-122"/>
            </a:endParaRPr>
          </a:p>
        </p:txBody>
      </p:sp>
      <p:sp>
        <p:nvSpPr>
          <p:cNvPr id="24" name="Rectangle 10">
            <a:extLst>
              <a:ext uri="{FF2B5EF4-FFF2-40B4-BE49-F238E27FC236}">
                <a16:creationId xmlns:a16="http://schemas.microsoft.com/office/drawing/2014/main" id="{58F75584-895E-4071-B5B2-FCC255DE38A0}"/>
              </a:ext>
            </a:extLst>
          </p:cNvPr>
          <p:cNvSpPr>
            <a:spLocks noChangeArrowheads="1"/>
          </p:cNvSpPr>
          <p:nvPr/>
        </p:nvSpPr>
        <p:spPr bwMode="auto">
          <a:xfrm>
            <a:off x="3771025" y="3430002"/>
            <a:ext cx="3165475" cy="457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nchorCtr="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40000"/>
              </a:lnSpc>
              <a:spcBef>
                <a:spcPct val="0"/>
              </a:spcBef>
              <a:buFontTx/>
              <a:buNone/>
            </a:pPr>
            <a:r>
              <a:rPr lang="zh-CN" altLang="en-US" sz="1900" dirty="0">
                <a:latin typeface="微软雅黑" panose="020B0503020204020204" pitchFamily="34" charset="-122"/>
                <a:ea typeface="微软雅黑" panose="020B0503020204020204" pitchFamily="34" charset="-122"/>
              </a:rPr>
              <a:t>节在文件中所占的长度  </a:t>
            </a:r>
            <a:r>
              <a:rPr lang="en-US" altLang="zh-CN" sz="1900" dirty="0">
                <a:latin typeface="微软雅黑" panose="020B0503020204020204" pitchFamily="34" charset="-122"/>
                <a:ea typeface="微软雅黑" panose="020B0503020204020204" pitchFamily="34" charset="-122"/>
              </a:rPr>
              <a:t>8</a:t>
            </a:r>
            <a:endParaRPr lang="zh-CN" altLang="en-US" sz="1900" dirty="0">
              <a:latin typeface="微软雅黑" panose="020B0503020204020204" pitchFamily="34" charset="-122"/>
              <a:ea typeface="微软雅黑" panose="020B0503020204020204" pitchFamily="34" charset="-122"/>
            </a:endParaRPr>
          </a:p>
        </p:txBody>
      </p:sp>
      <p:sp>
        <p:nvSpPr>
          <p:cNvPr id="25" name="Rectangle 11">
            <a:extLst>
              <a:ext uri="{FF2B5EF4-FFF2-40B4-BE49-F238E27FC236}">
                <a16:creationId xmlns:a16="http://schemas.microsoft.com/office/drawing/2014/main" id="{766818D9-B700-429C-986A-92CE54F9AEDC}"/>
              </a:ext>
            </a:extLst>
          </p:cNvPr>
          <p:cNvSpPr>
            <a:spLocks noChangeArrowheads="1"/>
          </p:cNvSpPr>
          <p:nvPr/>
        </p:nvSpPr>
        <p:spPr bwMode="auto">
          <a:xfrm>
            <a:off x="3808263" y="3879264"/>
            <a:ext cx="4835525" cy="72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t" anchorCtr="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10000"/>
              </a:lnSpc>
              <a:spcBef>
                <a:spcPct val="0"/>
              </a:spcBef>
              <a:buFontTx/>
              <a:buNone/>
            </a:pPr>
            <a:r>
              <a:rPr lang="en-US" altLang="zh-CN" sz="1900">
                <a:solidFill>
                  <a:srgbClr val="0A6A0A"/>
                </a:solidFill>
                <a:latin typeface="微软雅黑" panose="020B0503020204020204" pitchFamily="34" charset="-122"/>
                <a:ea typeface="微软雅黑" panose="020B0503020204020204" pitchFamily="34" charset="-122"/>
              </a:rPr>
              <a:t>sh_link</a:t>
            </a:r>
            <a:r>
              <a:rPr lang="zh-CN" altLang="en-US" sz="1900">
                <a:solidFill>
                  <a:srgbClr val="0A6A0A"/>
                </a:solidFill>
                <a:latin typeface="微软雅黑" panose="020B0503020204020204" pitchFamily="34" charset="-122"/>
                <a:ea typeface="微软雅黑" panose="020B0503020204020204" pitchFamily="34" charset="-122"/>
              </a:rPr>
              <a:t>和</a:t>
            </a:r>
            <a:r>
              <a:rPr lang="en-US" altLang="zh-CN" sz="1900">
                <a:solidFill>
                  <a:srgbClr val="0A6A0A"/>
                </a:solidFill>
                <a:latin typeface="微软雅黑" panose="020B0503020204020204" pitchFamily="34" charset="-122"/>
                <a:ea typeface="微软雅黑" panose="020B0503020204020204" pitchFamily="34" charset="-122"/>
              </a:rPr>
              <a:t>sh_info</a:t>
            </a:r>
            <a:r>
              <a:rPr lang="zh-CN" altLang="en-US" sz="1900">
                <a:solidFill>
                  <a:srgbClr val="0A6A0A"/>
                </a:solidFill>
                <a:latin typeface="微软雅黑" panose="020B0503020204020204" pitchFamily="34" charset="-122"/>
                <a:ea typeface="微软雅黑" panose="020B0503020204020204" pitchFamily="34" charset="-122"/>
              </a:rPr>
              <a:t>用于与链接相关的节（如</a:t>
            </a:r>
            <a:r>
              <a:rPr lang="en-US" altLang="zh-CN" sz="1900">
                <a:solidFill>
                  <a:srgbClr val="0A6A0A"/>
                </a:solidFill>
                <a:latin typeface="微软雅黑" panose="020B0503020204020204" pitchFamily="34" charset="-122"/>
                <a:ea typeface="微软雅黑" panose="020B0503020204020204" pitchFamily="34" charset="-122"/>
              </a:rPr>
              <a:t>.rel.text</a:t>
            </a:r>
            <a:r>
              <a:rPr lang="zh-CN" altLang="en-US" sz="1900">
                <a:solidFill>
                  <a:srgbClr val="0A6A0A"/>
                </a:solidFill>
                <a:latin typeface="微软雅黑" panose="020B0503020204020204" pitchFamily="34" charset="-122"/>
                <a:ea typeface="微软雅黑" panose="020B0503020204020204" pitchFamily="34" charset="-122"/>
              </a:rPr>
              <a:t>节、</a:t>
            </a:r>
            <a:r>
              <a:rPr lang="en-US" altLang="zh-CN" sz="1900">
                <a:solidFill>
                  <a:srgbClr val="0A6A0A"/>
                </a:solidFill>
                <a:latin typeface="微软雅黑" panose="020B0503020204020204" pitchFamily="34" charset="-122"/>
                <a:ea typeface="微软雅黑" panose="020B0503020204020204" pitchFamily="34" charset="-122"/>
              </a:rPr>
              <a:t>.rel.data</a:t>
            </a:r>
            <a:r>
              <a:rPr lang="zh-CN" altLang="en-US" sz="1900">
                <a:solidFill>
                  <a:srgbClr val="0A6A0A"/>
                </a:solidFill>
                <a:latin typeface="微软雅黑" panose="020B0503020204020204" pitchFamily="34" charset="-122"/>
                <a:ea typeface="微软雅黑" panose="020B0503020204020204" pitchFamily="34" charset="-122"/>
              </a:rPr>
              <a:t>节、</a:t>
            </a:r>
            <a:r>
              <a:rPr lang="en-US" altLang="zh-CN" sz="1900">
                <a:solidFill>
                  <a:srgbClr val="0A6A0A"/>
                </a:solidFill>
                <a:latin typeface="微软雅黑" panose="020B0503020204020204" pitchFamily="34" charset="-122"/>
                <a:ea typeface="微软雅黑" panose="020B0503020204020204" pitchFamily="34" charset="-122"/>
              </a:rPr>
              <a:t>.symtab</a:t>
            </a:r>
            <a:r>
              <a:rPr lang="zh-CN" altLang="en-US" sz="1900">
                <a:solidFill>
                  <a:srgbClr val="0A6A0A"/>
                </a:solidFill>
                <a:latin typeface="微软雅黑" panose="020B0503020204020204" pitchFamily="34" charset="-122"/>
                <a:ea typeface="微软雅黑" panose="020B0503020204020204" pitchFamily="34" charset="-122"/>
              </a:rPr>
              <a:t>节等）</a:t>
            </a:r>
          </a:p>
        </p:txBody>
      </p:sp>
      <p:sp>
        <p:nvSpPr>
          <p:cNvPr id="26" name="Rectangle 12">
            <a:extLst>
              <a:ext uri="{FF2B5EF4-FFF2-40B4-BE49-F238E27FC236}">
                <a16:creationId xmlns:a16="http://schemas.microsoft.com/office/drawing/2014/main" id="{677B0439-7200-445E-B4B5-195B51CBC1D5}"/>
              </a:ext>
            </a:extLst>
          </p:cNvPr>
          <p:cNvSpPr>
            <a:spLocks noChangeArrowheads="1"/>
          </p:cNvSpPr>
          <p:nvPr/>
        </p:nvSpPr>
        <p:spPr bwMode="auto">
          <a:xfrm>
            <a:off x="4349601" y="4509502"/>
            <a:ext cx="1887537" cy="457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nchorCtr="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40000"/>
              </a:lnSpc>
              <a:spcBef>
                <a:spcPct val="0"/>
              </a:spcBef>
              <a:buFontTx/>
              <a:buNone/>
            </a:pPr>
            <a:r>
              <a:rPr lang="zh-CN" altLang="en-US" sz="1900" dirty="0">
                <a:latin typeface="微软雅黑" panose="020B0503020204020204" pitchFamily="34" charset="-122"/>
                <a:ea typeface="微软雅黑" panose="020B0503020204020204" pitchFamily="34" charset="-122"/>
              </a:rPr>
              <a:t>节的对齐要求</a:t>
            </a:r>
          </a:p>
        </p:txBody>
      </p:sp>
      <p:sp>
        <p:nvSpPr>
          <p:cNvPr id="13" name="Text Box 16">
            <a:extLst>
              <a:ext uri="{FF2B5EF4-FFF2-40B4-BE49-F238E27FC236}">
                <a16:creationId xmlns:a16="http://schemas.microsoft.com/office/drawing/2014/main" id="{6085E46C-16F1-4238-9FC5-EFBACCD10BCF}"/>
              </a:ext>
            </a:extLst>
          </p:cNvPr>
          <p:cNvSpPr txBox="1">
            <a:spLocks noChangeArrowheads="1"/>
          </p:cNvSpPr>
          <p:nvPr/>
        </p:nvSpPr>
        <p:spPr bwMode="auto">
          <a:xfrm>
            <a:off x="949464" y="5796656"/>
            <a:ext cx="7155445" cy="9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buFontTx/>
              <a:buNone/>
            </a:pPr>
            <a:r>
              <a:rPr lang="zh-CN" altLang="en-US" dirty="0">
                <a:solidFill>
                  <a:srgbClr val="FF0000"/>
                </a:solidFill>
                <a:latin typeface="宋体" panose="02010600030101010101" pitchFamily="2" charset="-122"/>
              </a:rPr>
              <a:t>节头描述项 </a:t>
            </a:r>
            <a:r>
              <a:rPr lang="en-US" altLang="zh-CN" dirty="0">
                <a:solidFill>
                  <a:srgbClr val="FF0000"/>
                </a:solidFill>
                <a:latin typeface="宋体" panose="02010600030101010101" pitchFamily="2" charset="-122"/>
              </a:rPr>
              <a:t>Elf64_Shdr</a:t>
            </a:r>
            <a:r>
              <a:rPr lang="zh-CN" altLang="en-US" dirty="0">
                <a:solidFill>
                  <a:srgbClr val="FF0000"/>
                </a:solidFill>
                <a:latin typeface="宋体" panose="02010600030101010101" pitchFamily="2" charset="-122"/>
              </a:rPr>
              <a:t>   </a:t>
            </a:r>
            <a:r>
              <a:rPr lang="en-US" altLang="zh-CN" sz="2400" b="1" dirty="0">
                <a:solidFill>
                  <a:srgbClr val="FF0000"/>
                </a:solidFill>
                <a:latin typeface="宋体" panose="02010600030101010101" pitchFamily="2" charset="-122"/>
              </a:rPr>
              <a:t>/</a:t>
            </a:r>
            <a:r>
              <a:rPr lang="en-US" altLang="zh-CN" sz="2400" b="1" dirty="0" err="1">
                <a:solidFill>
                  <a:srgbClr val="FF0000"/>
                </a:solidFill>
                <a:latin typeface="宋体" panose="02010600030101010101" pitchFamily="2" charset="-122"/>
              </a:rPr>
              <a:t>usr</a:t>
            </a:r>
            <a:r>
              <a:rPr lang="en-US" altLang="zh-CN" sz="2400" b="1" dirty="0">
                <a:solidFill>
                  <a:srgbClr val="FF0000"/>
                </a:solidFill>
                <a:latin typeface="宋体" panose="02010600030101010101" pitchFamily="2" charset="-122"/>
              </a:rPr>
              <a:t>/include/</a:t>
            </a:r>
            <a:r>
              <a:rPr lang="en-US" altLang="zh-CN" sz="2400" b="1" dirty="0" err="1">
                <a:solidFill>
                  <a:srgbClr val="FF0000"/>
                </a:solidFill>
                <a:latin typeface="宋体" panose="02010600030101010101" pitchFamily="2" charset="-122"/>
              </a:rPr>
              <a:t>elf.h</a:t>
            </a:r>
            <a:endParaRPr lang="en-US" altLang="zh-CN" dirty="0">
              <a:solidFill>
                <a:srgbClr val="FF0000"/>
              </a:solidFill>
              <a:latin typeface="宋体" panose="02010600030101010101" pitchFamily="2" charset="-122"/>
            </a:endParaRPr>
          </a:p>
          <a:p>
            <a:pPr>
              <a:lnSpc>
                <a:spcPct val="100000"/>
              </a:lnSpc>
              <a:buFontTx/>
              <a:buNone/>
            </a:pPr>
            <a:r>
              <a:rPr lang="zh-CN" altLang="en-US" dirty="0">
                <a:solidFill>
                  <a:srgbClr val="FF0000"/>
                </a:solidFill>
                <a:latin typeface="宋体" panose="02010600030101010101" pitchFamily="2" charset="-122"/>
              </a:rPr>
              <a:t>节头表 </a:t>
            </a:r>
            <a:r>
              <a:rPr lang="en-US" altLang="zh-CN" dirty="0">
                <a:solidFill>
                  <a:srgbClr val="FF0000"/>
                </a:solidFill>
                <a:latin typeface="宋体" panose="02010600030101010101" pitchFamily="2" charset="-122"/>
              </a:rPr>
              <a:t>:  </a:t>
            </a:r>
            <a:r>
              <a:rPr lang="zh-CN" altLang="en-US" dirty="0">
                <a:solidFill>
                  <a:srgbClr val="FF0000"/>
                </a:solidFill>
                <a:latin typeface="宋体" panose="02010600030101010101" pitchFamily="2" charset="-122"/>
              </a:rPr>
              <a:t>由若干节头表项组成</a:t>
            </a:r>
            <a:endParaRPr lang="en-US" altLang="zh-CN" dirty="0">
              <a:solidFill>
                <a:srgbClr val="FF0000"/>
              </a:solidFill>
              <a:latin typeface="宋体" panose="02010600030101010101" pitchFamily="2" charset="-122"/>
            </a:endParaRPr>
          </a:p>
        </p:txBody>
      </p:sp>
      <p:sp>
        <p:nvSpPr>
          <p:cNvPr id="15" name="文本框 14">
            <a:extLst>
              <a:ext uri="{FF2B5EF4-FFF2-40B4-BE49-F238E27FC236}">
                <a16:creationId xmlns:a16="http://schemas.microsoft.com/office/drawing/2014/main" id="{5E92017B-2E34-45BF-B7F4-4B73D2927C6C}"/>
              </a:ext>
            </a:extLst>
          </p:cNvPr>
          <p:cNvSpPr txBox="1"/>
          <p:nvPr/>
        </p:nvSpPr>
        <p:spPr>
          <a:xfrm>
            <a:off x="4516582" y="5357150"/>
            <a:ext cx="3588327" cy="369332"/>
          </a:xfrm>
          <a:prstGeom prst="rect">
            <a:avLst/>
          </a:prstGeom>
          <a:noFill/>
        </p:spPr>
        <p:txBody>
          <a:bodyPr wrap="square">
            <a:spAutoFit/>
          </a:bodyPr>
          <a:lstStyle/>
          <a:p>
            <a:r>
              <a:rPr lang="en-US" altLang="zh-CN" b="0" i="0" dirty="0">
                <a:solidFill>
                  <a:srgbClr val="333333"/>
                </a:solidFill>
                <a:effectLst/>
                <a:latin typeface="arial" panose="020B0604020202020204" pitchFamily="34" charset="0"/>
              </a:rPr>
              <a:t>Executable and Linkable Format</a:t>
            </a:r>
            <a:endParaRPr lang="zh-CN" altLang="en-US" dirty="0"/>
          </a:p>
        </p:txBody>
      </p:sp>
      <p:sp>
        <p:nvSpPr>
          <p:cNvPr id="2" name="Rectangle 12">
            <a:extLst>
              <a:ext uri="{FF2B5EF4-FFF2-40B4-BE49-F238E27FC236}">
                <a16:creationId xmlns:a16="http://schemas.microsoft.com/office/drawing/2014/main" id="{CE9DC97D-D94A-F7E4-3238-C2F6E9301EF1}"/>
              </a:ext>
            </a:extLst>
          </p:cNvPr>
          <p:cNvSpPr>
            <a:spLocks noChangeArrowheads="1"/>
          </p:cNvSpPr>
          <p:nvPr/>
        </p:nvSpPr>
        <p:spPr bwMode="auto">
          <a:xfrm>
            <a:off x="4364683" y="4899781"/>
            <a:ext cx="4430498" cy="457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t" anchorCtr="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40000"/>
              </a:lnSpc>
              <a:spcBef>
                <a:spcPct val="0"/>
              </a:spcBef>
              <a:buFontTx/>
              <a:buNone/>
            </a:pPr>
            <a:r>
              <a:rPr lang="en-US" altLang="zh-CN" sz="1900" dirty="0">
                <a:latin typeface="微软雅黑" panose="020B0503020204020204" pitchFamily="34" charset="-122"/>
                <a:ea typeface="微软雅黑" panose="020B0503020204020204" pitchFamily="34" charset="-122"/>
              </a:rPr>
              <a:t>Entry size if section holds table</a:t>
            </a:r>
            <a:endParaRPr lang="zh-CN" altLang="en-US" sz="19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318776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4B75949B-D56F-4031-87F6-B7425DCED7B8}"/>
              </a:ext>
            </a:extLst>
          </p:cNvPr>
          <p:cNvSpPr>
            <a:spLocks noGrp="1" noChangeArrowheads="1"/>
          </p:cNvSpPr>
          <p:nvPr>
            <p:ph type="title"/>
          </p:nvPr>
        </p:nvSpPr>
        <p:spPr/>
        <p:txBody>
          <a:bodyPr/>
          <a:lstStyle/>
          <a:p>
            <a:r>
              <a:rPr lang="zh-CN" altLang="en-US" dirty="0"/>
              <a:t>目标文件格式</a:t>
            </a:r>
          </a:p>
        </p:txBody>
      </p:sp>
      <p:sp>
        <p:nvSpPr>
          <p:cNvPr id="17" name="文本框 16">
            <a:extLst>
              <a:ext uri="{FF2B5EF4-FFF2-40B4-BE49-F238E27FC236}">
                <a16:creationId xmlns:a16="http://schemas.microsoft.com/office/drawing/2014/main" id="{36DC338D-C63D-C821-4B50-19F797CD1B3E}"/>
              </a:ext>
            </a:extLst>
          </p:cNvPr>
          <p:cNvSpPr txBox="1"/>
          <p:nvPr/>
        </p:nvSpPr>
        <p:spPr>
          <a:xfrm>
            <a:off x="540327" y="764371"/>
            <a:ext cx="4572000" cy="369332"/>
          </a:xfrm>
          <a:prstGeom prst="rect">
            <a:avLst/>
          </a:prstGeom>
          <a:noFill/>
        </p:spPr>
        <p:txBody>
          <a:bodyPr wrap="square">
            <a:spAutoFit/>
          </a:bodyPr>
          <a:lstStyle/>
          <a:p>
            <a:r>
              <a:rPr lang="zh-CN" altLang="en-US" dirty="0"/>
              <a:t># readelf -W -S test.o</a:t>
            </a:r>
          </a:p>
        </p:txBody>
      </p:sp>
      <p:pic>
        <p:nvPicPr>
          <p:cNvPr id="4" name="图片 3">
            <a:extLst>
              <a:ext uri="{FF2B5EF4-FFF2-40B4-BE49-F238E27FC236}">
                <a16:creationId xmlns:a16="http://schemas.microsoft.com/office/drawing/2014/main" id="{AE9E9238-835A-3346-8645-AABEA0C83801}"/>
              </a:ext>
            </a:extLst>
          </p:cNvPr>
          <p:cNvPicPr>
            <a:picLocks noChangeAspect="1"/>
          </p:cNvPicPr>
          <p:nvPr/>
        </p:nvPicPr>
        <p:blipFill>
          <a:blip r:embed="rId3"/>
          <a:stretch>
            <a:fillRect/>
          </a:stretch>
        </p:blipFill>
        <p:spPr>
          <a:xfrm>
            <a:off x="62346" y="1282125"/>
            <a:ext cx="8984672" cy="5227274"/>
          </a:xfrm>
          <a:prstGeom prst="rect">
            <a:avLst/>
          </a:prstGeom>
        </p:spPr>
      </p:pic>
    </p:spTree>
    <p:extLst>
      <p:ext uri="{BB962C8B-B14F-4D97-AF65-F5344CB8AC3E}">
        <p14:creationId xmlns:p14="http://schemas.microsoft.com/office/powerpoint/2010/main" val="40048838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4B75949B-D56F-4031-87F6-B7425DCED7B8}"/>
              </a:ext>
            </a:extLst>
          </p:cNvPr>
          <p:cNvSpPr>
            <a:spLocks noGrp="1" noChangeArrowheads="1"/>
          </p:cNvSpPr>
          <p:nvPr>
            <p:ph type="title"/>
          </p:nvPr>
        </p:nvSpPr>
        <p:spPr/>
        <p:txBody>
          <a:bodyPr/>
          <a:lstStyle/>
          <a:p>
            <a:r>
              <a:rPr lang="zh-CN" altLang="en-US" dirty="0"/>
              <a:t>节头描述项 </a:t>
            </a:r>
            <a:r>
              <a:rPr lang="en-US" altLang="zh-CN" dirty="0"/>
              <a:t>Elf64_Shdr  </a:t>
            </a:r>
            <a:r>
              <a:rPr lang="zh-CN" altLang="en-US" dirty="0"/>
              <a:t>解读</a:t>
            </a:r>
          </a:p>
        </p:txBody>
      </p:sp>
      <p:sp>
        <p:nvSpPr>
          <p:cNvPr id="8" name="Text Box 16">
            <a:extLst>
              <a:ext uri="{FF2B5EF4-FFF2-40B4-BE49-F238E27FC236}">
                <a16:creationId xmlns:a16="http://schemas.microsoft.com/office/drawing/2014/main" id="{35433E8F-5FF3-40B5-821F-E560DA17BE7F}"/>
              </a:ext>
            </a:extLst>
          </p:cNvPr>
          <p:cNvSpPr txBox="1">
            <a:spLocks noChangeArrowheads="1"/>
          </p:cNvSpPr>
          <p:nvPr/>
        </p:nvSpPr>
        <p:spPr bwMode="auto">
          <a:xfrm>
            <a:off x="487222" y="712495"/>
            <a:ext cx="6696364" cy="1348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buFontTx/>
              <a:buNone/>
            </a:pPr>
            <a:r>
              <a:rPr lang="zh-CN" altLang="en-US" dirty="0">
                <a:solidFill>
                  <a:srgbClr val="FF0000"/>
                </a:solidFill>
                <a:latin typeface="宋体" panose="02010600030101010101" pitchFamily="2" charset="-122"/>
              </a:rPr>
              <a:t>节名 sh_name</a:t>
            </a:r>
            <a:r>
              <a:rPr lang="en-US" altLang="zh-CN" dirty="0">
                <a:latin typeface="宋体" panose="02010600030101010101" pitchFamily="2" charset="-122"/>
              </a:rPr>
              <a:t>: </a:t>
            </a:r>
            <a:r>
              <a:rPr lang="zh-CN" altLang="en-US" dirty="0">
                <a:latin typeface="宋体" panose="02010600030101010101" pitchFamily="2" charset="-122"/>
              </a:rPr>
              <a:t>占 </a:t>
            </a:r>
            <a:r>
              <a:rPr lang="en-US" altLang="zh-CN" dirty="0">
                <a:latin typeface="宋体" panose="02010600030101010101" pitchFamily="2" charset="-122"/>
              </a:rPr>
              <a:t>4</a:t>
            </a:r>
            <a:r>
              <a:rPr lang="zh-CN" altLang="en-US" dirty="0">
                <a:latin typeface="宋体" panose="02010600030101010101" pitchFamily="2" charset="-122"/>
              </a:rPr>
              <a:t>个字节</a:t>
            </a:r>
            <a:endParaRPr lang="en-US" altLang="zh-CN" dirty="0">
              <a:latin typeface="宋体" panose="02010600030101010101" pitchFamily="2" charset="-122"/>
            </a:endParaRPr>
          </a:p>
          <a:p>
            <a:pPr>
              <a:lnSpc>
                <a:spcPct val="100000"/>
              </a:lnSpc>
              <a:buFontTx/>
              <a:buNone/>
            </a:pPr>
            <a:r>
              <a:rPr lang="en-US" altLang="zh-CN" dirty="0">
                <a:latin typeface="宋体" panose="02010600030101010101" pitchFamily="2" charset="-122"/>
              </a:rPr>
              <a:t>   </a:t>
            </a:r>
            <a:r>
              <a:rPr lang="zh-CN" altLang="en-US" dirty="0">
                <a:latin typeface="宋体" panose="02010600030101010101" pitchFamily="2" charset="-122"/>
              </a:rPr>
              <a:t>节名字符串在 </a:t>
            </a:r>
            <a:r>
              <a:rPr lang="en-US" altLang="zh-CN" dirty="0">
                <a:latin typeface="宋体" panose="02010600030101010101" pitchFamily="2" charset="-122"/>
              </a:rPr>
              <a:t>.</a:t>
            </a:r>
            <a:r>
              <a:rPr lang="en-US" altLang="zh-CN" dirty="0" err="1">
                <a:latin typeface="宋体" panose="02010600030101010101" pitchFamily="2" charset="-122"/>
              </a:rPr>
              <a:t>shstrtab</a:t>
            </a:r>
            <a:r>
              <a:rPr lang="en-US" altLang="zh-CN" dirty="0">
                <a:latin typeface="宋体" panose="02010600030101010101" pitchFamily="2" charset="-122"/>
              </a:rPr>
              <a:t> </a:t>
            </a:r>
            <a:r>
              <a:rPr lang="zh-CN" altLang="en-US" dirty="0">
                <a:latin typeface="宋体" panose="02010600030101010101" pitchFamily="2" charset="-122"/>
              </a:rPr>
              <a:t>中的偏移</a:t>
            </a:r>
            <a:endParaRPr lang="en-US" altLang="zh-CN" dirty="0">
              <a:latin typeface="宋体" panose="02010600030101010101" pitchFamily="2" charset="-122"/>
            </a:endParaRPr>
          </a:p>
          <a:p>
            <a:pPr>
              <a:lnSpc>
                <a:spcPct val="100000"/>
              </a:lnSpc>
              <a:buFontTx/>
              <a:buNone/>
            </a:pPr>
            <a:r>
              <a:rPr lang="en-US" altLang="zh-CN" dirty="0">
                <a:latin typeface="宋体" panose="02010600030101010101" pitchFamily="2" charset="-122"/>
              </a:rPr>
              <a:t>   .text</a:t>
            </a:r>
            <a:r>
              <a:rPr lang="zh-CN" altLang="en-US" dirty="0">
                <a:latin typeface="宋体" panose="02010600030101010101" pitchFamily="2" charset="-122"/>
              </a:rPr>
              <a:t>、</a:t>
            </a:r>
            <a:r>
              <a:rPr lang="en-US" altLang="zh-CN" dirty="0">
                <a:latin typeface="宋体" panose="02010600030101010101" pitchFamily="2" charset="-122"/>
              </a:rPr>
              <a:t>.data</a:t>
            </a:r>
            <a:r>
              <a:rPr lang="zh-CN" altLang="en-US" dirty="0">
                <a:latin typeface="宋体" panose="02010600030101010101" pitchFamily="2" charset="-122"/>
              </a:rPr>
              <a:t>、</a:t>
            </a:r>
            <a:r>
              <a:rPr lang="en-US" altLang="zh-CN" dirty="0">
                <a:latin typeface="宋体" panose="02010600030101010101" pitchFamily="2" charset="-122"/>
              </a:rPr>
              <a:t>.</a:t>
            </a:r>
            <a:r>
              <a:rPr lang="en-US" altLang="zh-CN" dirty="0" err="1">
                <a:latin typeface="宋体" panose="02010600030101010101" pitchFamily="2" charset="-122"/>
              </a:rPr>
              <a:t>shstrtab</a:t>
            </a:r>
            <a:r>
              <a:rPr lang="en-US" altLang="zh-CN" dirty="0">
                <a:latin typeface="宋体" panose="02010600030101010101" pitchFamily="2" charset="-122"/>
              </a:rPr>
              <a:t> ……</a:t>
            </a:r>
            <a:r>
              <a:rPr lang="zh-CN" altLang="en-US" dirty="0">
                <a:latin typeface="宋体" panose="02010600030101010101" pitchFamily="2" charset="-122"/>
              </a:rPr>
              <a:t>      </a:t>
            </a:r>
          </a:p>
        </p:txBody>
      </p:sp>
      <p:sp>
        <p:nvSpPr>
          <p:cNvPr id="17" name="Text Box 16">
            <a:extLst>
              <a:ext uri="{FF2B5EF4-FFF2-40B4-BE49-F238E27FC236}">
                <a16:creationId xmlns:a16="http://schemas.microsoft.com/office/drawing/2014/main" id="{411649F6-29C9-6393-83CA-0A54119E9CAC}"/>
              </a:ext>
            </a:extLst>
          </p:cNvPr>
          <p:cNvSpPr txBox="1">
            <a:spLocks noChangeArrowheads="1"/>
          </p:cNvSpPr>
          <p:nvPr/>
        </p:nvSpPr>
        <p:spPr bwMode="auto">
          <a:xfrm>
            <a:off x="457200" y="2192029"/>
            <a:ext cx="7513783"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buFontTx/>
              <a:buNone/>
            </a:pPr>
            <a:r>
              <a:rPr lang="zh-CN" altLang="en-US" dirty="0">
                <a:solidFill>
                  <a:srgbClr val="FF0000"/>
                </a:solidFill>
                <a:latin typeface="宋体" panose="02010600030101010101" pitchFamily="2" charset="-122"/>
              </a:rPr>
              <a:t>节类型 sh_</a:t>
            </a:r>
            <a:r>
              <a:rPr lang="en-US" altLang="zh-CN" dirty="0">
                <a:solidFill>
                  <a:srgbClr val="FF0000"/>
                </a:solidFill>
                <a:latin typeface="宋体" panose="02010600030101010101" pitchFamily="2" charset="-122"/>
              </a:rPr>
              <a:t>type</a:t>
            </a:r>
            <a:r>
              <a:rPr lang="en-US" altLang="zh-CN" dirty="0">
                <a:latin typeface="宋体" panose="02010600030101010101" pitchFamily="2" charset="-122"/>
              </a:rPr>
              <a:t>:  4</a:t>
            </a:r>
            <a:r>
              <a:rPr lang="zh-CN" altLang="en-US" dirty="0">
                <a:latin typeface="宋体" panose="02010600030101010101" pitchFamily="2" charset="-122"/>
              </a:rPr>
              <a:t>个字节</a:t>
            </a:r>
            <a:endParaRPr lang="en-US" altLang="zh-CN" dirty="0">
              <a:latin typeface="宋体" panose="02010600030101010101" pitchFamily="2" charset="-122"/>
            </a:endParaRPr>
          </a:p>
          <a:p>
            <a:pPr>
              <a:lnSpc>
                <a:spcPct val="100000"/>
              </a:lnSpc>
              <a:buFontTx/>
              <a:buNone/>
            </a:pPr>
            <a:r>
              <a:rPr lang="en-US" altLang="zh-CN" sz="2000" dirty="0">
                <a:latin typeface="宋体" panose="02010600030101010101" pitchFamily="2" charset="-122"/>
              </a:rPr>
              <a:t>     SHT_NULL</a:t>
            </a:r>
            <a:r>
              <a:rPr lang="zh-CN" altLang="en-US" sz="2000" dirty="0">
                <a:latin typeface="宋体" panose="02010600030101010101" pitchFamily="2" charset="-122"/>
              </a:rPr>
              <a:t>      无效节</a:t>
            </a:r>
            <a:endParaRPr lang="en-US" altLang="zh-CN" sz="2000" dirty="0">
              <a:latin typeface="宋体" panose="02010600030101010101" pitchFamily="2" charset="-122"/>
            </a:endParaRPr>
          </a:p>
          <a:p>
            <a:pPr>
              <a:lnSpc>
                <a:spcPct val="100000"/>
              </a:lnSpc>
              <a:buFontTx/>
              <a:buNone/>
            </a:pPr>
            <a:r>
              <a:rPr lang="en-US" altLang="zh-CN" sz="2000" dirty="0">
                <a:latin typeface="宋体" panose="02010600030101010101" pitchFamily="2" charset="-122"/>
              </a:rPr>
              <a:t>     SHT_PROGBITS</a:t>
            </a:r>
            <a:r>
              <a:rPr lang="zh-CN" altLang="en-US" sz="2000" dirty="0">
                <a:latin typeface="宋体" panose="02010600030101010101" pitchFamily="2" charset="-122"/>
              </a:rPr>
              <a:t>  代码或数据节</a:t>
            </a:r>
            <a:endParaRPr lang="en-US" altLang="zh-CN" sz="2000" dirty="0">
              <a:latin typeface="宋体" panose="02010600030101010101" pitchFamily="2" charset="-122"/>
            </a:endParaRPr>
          </a:p>
          <a:p>
            <a:pPr>
              <a:lnSpc>
                <a:spcPct val="100000"/>
              </a:lnSpc>
              <a:buFontTx/>
              <a:buNone/>
            </a:pPr>
            <a:r>
              <a:rPr lang="en-US" altLang="zh-CN" sz="2000" dirty="0">
                <a:latin typeface="宋体" panose="02010600030101010101" pitchFamily="2" charset="-122"/>
              </a:rPr>
              <a:t>     SHT_SYMTAB    </a:t>
            </a:r>
            <a:r>
              <a:rPr lang="zh-CN" altLang="en-US" sz="2000" dirty="0">
                <a:latin typeface="宋体" panose="02010600030101010101" pitchFamily="2" charset="-122"/>
              </a:rPr>
              <a:t>符号表节</a:t>
            </a:r>
            <a:endParaRPr lang="en-US" altLang="zh-CN" sz="2000" dirty="0">
              <a:latin typeface="宋体" panose="02010600030101010101" pitchFamily="2" charset="-122"/>
            </a:endParaRPr>
          </a:p>
          <a:p>
            <a:pPr>
              <a:lnSpc>
                <a:spcPct val="100000"/>
              </a:lnSpc>
              <a:buFontTx/>
              <a:buNone/>
            </a:pPr>
            <a:r>
              <a:rPr lang="en-US" altLang="zh-CN" sz="2000" dirty="0">
                <a:latin typeface="宋体" panose="02010600030101010101" pitchFamily="2" charset="-122"/>
              </a:rPr>
              <a:t>     SHT_HASH      </a:t>
            </a:r>
            <a:r>
              <a:rPr lang="zh-CN" altLang="en-US" sz="2000" dirty="0">
                <a:latin typeface="宋体" panose="02010600030101010101" pitchFamily="2" charset="-122"/>
              </a:rPr>
              <a:t>符号表的哈希表   </a:t>
            </a:r>
            <a:endParaRPr lang="en-US" altLang="zh-CN" sz="2000" dirty="0">
              <a:latin typeface="宋体" panose="02010600030101010101" pitchFamily="2" charset="-122"/>
            </a:endParaRPr>
          </a:p>
          <a:p>
            <a:pPr>
              <a:lnSpc>
                <a:spcPct val="100000"/>
              </a:lnSpc>
              <a:buFontTx/>
              <a:buNone/>
            </a:pPr>
            <a:r>
              <a:rPr lang="en-US" altLang="zh-CN" sz="2000" dirty="0">
                <a:latin typeface="宋体" panose="02010600030101010101" pitchFamily="2" charset="-122"/>
              </a:rPr>
              <a:t>     SHT_STRTAB</a:t>
            </a:r>
            <a:r>
              <a:rPr lang="zh-CN" altLang="en-US" sz="2000" dirty="0">
                <a:latin typeface="宋体" panose="02010600030101010101" pitchFamily="2" charset="-122"/>
              </a:rPr>
              <a:t>    字符串节</a:t>
            </a:r>
            <a:endParaRPr lang="en-US" altLang="zh-CN" sz="2000" dirty="0">
              <a:latin typeface="宋体" panose="02010600030101010101" pitchFamily="2" charset="-122"/>
            </a:endParaRPr>
          </a:p>
          <a:p>
            <a:pPr>
              <a:lnSpc>
                <a:spcPct val="100000"/>
              </a:lnSpc>
              <a:buFontTx/>
              <a:buNone/>
            </a:pPr>
            <a:r>
              <a:rPr lang="en-US" altLang="zh-CN" sz="2000" dirty="0">
                <a:latin typeface="宋体" panose="02010600030101010101" pitchFamily="2" charset="-122"/>
              </a:rPr>
              <a:t>     SHT_RELA    </a:t>
            </a:r>
            <a:r>
              <a:rPr lang="zh-CN" altLang="en-US" sz="2000" dirty="0">
                <a:latin typeface="宋体" panose="02010600030101010101" pitchFamily="2" charset="-122"/>
              </a:rPr>
              <a:t>  重定位表</a:t>
            </a:r>
            <a:endParaRPr lang="en-US" altLang="zh-CN" sz="2000" dirty="0">
              <a:latin typeface="宋体" panose="02010600030101010101" pitchFamily="2" charset="-122"/>
            </a:endParaRPr>
          </a:p>
          <a:p>
            <a:pPr>
              <a:lnSpc>
                <a:spcPct val="100000"/>
              </a:lnSpc>
              <a:buFontTx/>
              <a:buNone/>
            </a:pPr>
            <a:r>
              <a:rPr lang="en-US" altLang="zh-CN" sz="2000" dirty="0">
                <a:latin typeface="宋体" panose="02010600030101010101" pitchFamily="2" charset="-122"/>
              </a:rPr>
              <a:t>     SHT_NOBITS    </a:t>
            </a:r>
            <a:r>
              <a:rPr lang="zh-CN" altLang="en-US" sz="2000" dirty="0">
                <a:latin typeface="宋体" panose="02010600030101010101" pitchFamily="2" charset="-122"/>
              </a:rPr>
              <a:t>表示该节在文件中没有内容</a:t>
            </a:r>
            <a:r>
              <a:rPr lang="en-US" altLang="zh-CN" sz="2000" dirty="0">
                <a:latin typeface="宋体" panose="02010600030101010101" pitchFamily="2" charset="-122"/>
              </a:rPr>
              <a:t>,</a:t>
            </a:r>
            <a:r>
              <a:rPr lang="zh-CN" altLang="en-US" sz="2000" dirty="0">
                <a:latin typeface="宋体" panose="02010600030101010101" pitchFamily="2" charset="-122"/>
              </a:rPr>
              <a:t>如</a:t>
            </a:r>
            <a:r>
              <a:rPr lang="en-US" altLang="zh-CN" sz="2000" dirty="0">
                <a:latin typeface="宋体" panose="02010600030101010101" pitchFamily="2" charset="-122"/>
              </a:rPr>
              <a:t>.</a:t>
            </a:r>
            <a:r>
              <a:rPr lang="en-US" altLang="zh-CN" sz="2000" dirty="0" err="1">
                <a:latin typeface="宋体" panose="02010600030101010101" pitchFamily="2" charset="-122"/>
              </a:rPr>
              <a:t>bss</a:t>
            </a:r>
            <a:r>
              <a:rPr lang="zh-CN" altLang="en-US" sz="2000" dirty="0">
                <a:latin typeface="宋体" panose="02010600030101010101" pitchFamily="2" charset="-122"/>
              </a:rPr>
              <a:t>节</a:t>
            </a:r>
            <a:endParaRPr lang="en-US" altLang="zh-CN" sz="2000" dirty="0">
              <a:latin typeface="宋体" panose="02010600030101010101" pitchFamily="2" charset="-122"/>
            </a:endParaRPr>
          </a:p>
          <a:p>
            <a:pPr>
              <a:lnSpc>
                <a:spcPct val="100000"/>
              </a:lnSpc>
              <a:buFontTx/>
              <a:buNone/>
            </a:pPr>
            <a:r>
              <a:rPr lang="en-US" altLang="zh-CN" sz="2000" dirty="0">
                <a:latin typeface="宋体" panose="02010600030101010101" pitchFamily="2" charset="-122"/>
              </a:rPr>
              <a:t>     SHT_DYNAMIC   </a:t>
            </a:r>
            <a:r>
              <a:rPr lang="zh-CN" altLang="en-US" sz="2000" dirty="0">
                <a:latin typeface="宋体" panose="02010600030101010101" pitchFamily="2" charset="-122"/>
              </a:rPr>
              <a:t>动态链接信息 </a:t>
            </a:r>
            <a:endParaRPr lang="en-US" altLang="zh-CN" sz="2000" dirty="0">
              <a:latin typeface="宋体" panose="02010600030101010101" pitchFamily="2" charset="-122"/>
            </a:endParaRPr>
          </a:p>
          <a:p>
            <a:pPr>
              <a:lnSpc>
                <a:spcPct val="100000"/>
              </a:lnSpc>
              <a:buFontTx/>
              <a:buNone/>
            </a:pPr>
            <a:r>
              <a:rPr lang="en-US" altLang="zh-CN" sz="2000" dirty="0">
                <a:latin typeface="宋体" panose="02010600030101010101" pitchFamily="2" charset="-122"/>
              </a:rPr>
              <a:t>     SHT_DNYSYM    </a:t>
            </a:r>
            <a:r>
              <a:rPr lang="zh-CN" altLang="en-US" sz="2000" dirty="0">
                <a:latin typeface="宋体" panose="02010600030101010101" pitchFamily="2" charset="-122"/>
              </a:rPr>
              <a:t>动态链接的符号表</a:t>
            </a:r>
            <a:endParaRPr lang="en-US" altLang="zh-CN" sz="2000" dirty="0">
              <a:latin typeface="宋体" panose="02010600030101010101" pitchFamily="2" charset="-122"/>
            </a:endParaRPr>
          </a:p>
          <a:p>
            <a:pPr>
              <a:lnSpc>
                <a:spcPct val="100000"/>
              </a:lnSpc>
              <a:buFontTx/>
              <a:buNone/>
            </a:pPr>
            <a:r>
              <a:rPr lang="en-US" altLang="zh-CN" sz="2000" dirty="0">
                <a:latin typeface="宋体" panose="02010600030101010101" pitchFamily="2" charset="-122"/>
              </a:rPr>
              <a:t>     SHT_NOTE      </a:t>
            </a:r>
            <a:r>
              <a:rPr lang="zh-CN" altLang="en-US" sz="2000" dirty="0">
                <a:latin typeface="宋体" panose="02010600030101010101" pitchFamily="2" charset="-122"/>
              </a:rPr>
              <a:t>提示性信息</a:t>
            </a:r>
          </a:p>
        </p:txBody>
      </p:sp>
    </p:spTree>
    <p:extLst>
      <p:ext uri="{BB962C8B-B14F-4D97-AF65-F5344CB8AC3E}">
        <p14:creationId xmlns:p14="http://schemas.microsoft.com/office/powerpoint/2010/main" val="2661526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4B75949B-D56F-4031-87F6-B7425DCED7B8}"/>
              </a:ext>
            </a:extLst>
          </p:cNvPr>
          <p:cNvSpPr>
            <a:spLocks noGrp="1" noChangeArrowheads="1"/>
          </p:cNvSpPr>
          <p:nvPr>
            <p:ph type="title"/>
          </p:nvPr>
        </p:nvSpPr>
        <p:spPr/>
        <p:txBody>
          <a:bodyPr/>
          <a:lstStyle/>
          <a:p>
            <a:r>
              <a:rPr lang="zh-CN" altLang="en-US" dirty="0"/>
              <a:t>程序编译、汇编</a:t>
            </a:r>
          </a:p>
        </p:txBody>
      </p:sp>
      <p:sp>
        <p:nvSpPr>
          <p:cNvPr id="8" name="Text Box 16">
            <a:extLst>
              <a:ext uri="{FF2B5EF4-FFF2-40B4-BE49-F238E27FC236}">
                <a16:creationId xmlns:a16="http://schemas.microsoft.com/office/drawing/2014/main" id="{35433E8F-5FF3-40B5-821F-E560DA17BE7F}"/>
              </a:ext>
            </a:extLst>
          </p:cNvPr>
          <p:cNvSpPr txBox="1">
            <a:spLocks noChangeArrowheads="1"/>
          </p:cNvSpPr>
          <p:nvPr/>
        </p:nvSpPr>
        <p:spPr bwMode="auto">
          <a:xfrm>
            <a:off x="556491" y="780205"/>
            <a:ext cx="8229600" cy="3564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buFontTx/>
              <a:buNone/>
            </a:pPr>
            <a:r>
              <a:rPr lang="zh-CN" altLang="en-US" b="0" dirty="0">
                <a:latin typeface="宋体" panose="02010600030101010101" pitchFamily="2" charset="-122"/>
              </a:rPr>
              <a:t>预处理：  </a:t>
            </a:r>
            <a:r>
              <a:rPr lang="en-US" altLang="zh-CN" b="0" dirty="0" err="1">
                <a:latin typeface="宋体" panose="02010600030101010101" pitchFamily="2" charset="-122"/>
              </a:rPr>
              <a:t>gcc</a:t>
            </a:r>
            <a:r>
              <a:rPr lang="en-US" altLang="zh-CN" b="0" dirty="0">
                <a:latin typeface="宋体" panose="02010600030101010101" pitchFamily="2" charset="-122"/>
              </a:rPr>
              <a:t>  -E </a:t>
            </a:r>
            <a:r>
              <a:rPr lang="en-US" altLang="zh-CN" b="0" dirty="0" err="1">
                <a:latin typeface="宋体" panose="02010600030101010101" pitchFamily="2" charset="-122"/>
              </a:rPr>
              <a:t>hello.c</a:t>
            </a:r>
            <a:r>
              <a:rPr lang="en-US" altLang="zh-CN" b="0" dirty="0">
                <a:latin typeface="宋体" panose="02010600030101010101" pitchFamily="2" charset="-122"/>
              </a:rPr>
              <a:t>  -o  </a:t>
            </a:r>
            <a:r>
              <a:rPr lang="en-US" altLang="zh-CN" b="0" dirty="0" err="1">
                <a:latin typeface="宋体" panose="02010600030101010101" pitchFamily="2" charset="-122"/>
              </a:rPr>
              <a:t>hello.i</a:t>
            </a:r>
            <a:endParaRPr lang="en-US" altLang="zh-CN" b="0" dirty="0">
              <a:latin typeface="宋体" panose="02010600030101010101" pitchFamily="2" charset="-122"/>
            </a:endParaRPr>
          </a:p>
          <a:p>
            <a:pPr>
              <a:lnSpc>
                <a:spcPct val="100000"/>
              </a:lnSpc>
              <a:buFontTx/>
              <a:buNone/>
            </a:pPr>
            <a:r>
              <a:rPr lang="en-US" altLang="zh-CN" b="0" dirty="0">
                <a:latin typeface="宋体" panose="02010600030101010101" pitchFamily="2" charset="-122"/>
              </a:rPr>
              <a:t>    </a:t>
            </a:r>
            <a:r>
              <a:rPr lang="zh-CN" altLang="en-US" b="0" dirty="0">
                <a:latin typeface="宋体" panose="02010600030101010101" pitchFamily="2" charset="-122"/>
              </a:rPr>
              <a:t>或</a:t>
            </a:r>
            <a:r>
              <a:rPr lang="en-US" altLang="zh-CN" b="0" dirty="0">
                <a:latin typeface="宋体" panose="02010600030101010101" pitchFamily="2" charset="-122"/>
              </a:rPr>
              <a:t>    </a:t>
            </a:r>
            <a:r>
              <a:rPr lang="en-US" altLang="zh-CN" b="0" dirty="0" err="1">
                <a:latin typeface="宋体" panose="02010600030101010101" pitchFamily="2" charset="-122"/>
              </a:rPr>
              <a:t>cpp</a:t>
            </a:r>
            <a:r>
              <a:rPr lang="en-US" altLang="zh-CN" b="0" dirty="0">
                <a:latin typeface="宋体" panose="02010600030101010101" pitchFamily="2" charset="-122"/>
              </a:rPr>
              <a:t>  </a:t>
            </a:r>
            <a:r>
              <a:rPr lang="en-US" altLang="zh-CN" b="0" dirty="0" err="1">
                <a:latin typeface="宋体" panose="02010600030101010101" pitchFamily="2" charset="-122"/>
              </a:rPr>
              <a:t>hello.c</a:t>
            </a:r>
            <a:r>
              <a:rPr lang="en-US" altLang="zh-CN" b="0" dirty="0">
                <a:latin typeface="宋体" panose="02010600030101010101" pitchFamily="2" charset="-122"/>
              </a:rPr>
              <a:t>  -o  </a:t>
            </a:r>
            <a:r>
              <a:rPr lang="en-US" altLang="zh-CN" b="0" dirty="0" err="1">
                <a:latin typeface="宋体" panose="02010600030101010101" pitchFamily="2" charset="-122"/>
              </a:rPr>
              <a:t>hello.i</a:t>
            </a:r>
            <a:endParaRPr lang="en-US" altLang="zh-CN" b="0" dirty="0">
              <a:latin typeface="宋体" panose="02010600030101010101" pitchFamily="2" charset="-122"/>
            </a:endParaRPr>
          </a:p>
          <a:p>
            <a:pPr>
              <a:lnSpc>
                <a:spcPct val="100000"/>
              </a:lnSpc>
              <a:buFontTx/>
              <a:buNone/>
            </a:pPr>
            <a:r>
              <a:rPr lang="zh-CN" altLang="en-US" b="0" dirty="0">
                <a:latin typeface="宋体" panose="02010600030101010101" pitchFamily="2" charset="-122"/>
              </a:rPr>
              <a:t>编  译：  </a:t>
            </a:r>
            <a:r>
              <a:rPr lang="en-US" altLang="zh-CN" b="0" dirty="0" err="1">
                <a:latin typeface="宋体" panose="02010600030101010101" pitchFamily="2" charset="-122"/>
              </a:rPr>
              <a:t>gcc</a:t>
            </a:r>
            <a:r>
              <a:rPr lang="en-US" altLang="zh-CN" b="0" dirty="0">
                <a:latin typeface="宋体" panose="02010600030101010101" pitchFamily="2" charset="-122"/>
              </a:rPr>
              <a:t>  -S  </a:t>
            </a:r>
            <a:r>
              <a:rPr lang="en-US" altLang="zh-CN" b="0" dirty="0" err="1">
                <a:latin typeface="宋体" panose="02010600030101010101" pitchFamily="2" charset="-122"/>
              </a:rPr>
              <a:t>hello.c</a:t>
            </a:r>
            <a:r>
              <a:rPr lang="en-US" altLang="zh-CN" b="0" dirty="0">
                <a:latin typeface="宋体" panose="02010600030101010101" pitchFamily="2" charset="-122"/>
              </a:rPr>
              <a:t> –o  </a:t>
            </a:r>
            <a:r>
              <a:rPr lang="en-US" altLang="zh-CN" b="0" dirty="0" err="1">
                <a:latin typeface="宋体" panose="02010600030101010101" pitchFamily="2" charset="-122"/>
              </a:rPr>
              <a:t>hello.s</a:t>
            </a:r>
            <a:endParaRPr lang="en-US" altLang="zh-CN" b="0" dirty="0">
              <a:latin typeface="宋体" panose="02010600030101010101" pitchFamily="2" charset="-122"/>
            </a:endParaRPr>
          </a:p>
          <a:p>
            <a:pPr>
              <a:lnSpc>
                <a:spcPct val="100000"/>
              </a:lnSpc>
              <a:buFontTx/>
              <a:buNone/>
            </a:pPr>
            <a:r>
              <a:rPr lang="zh-CN" altLang="en-US" b="0" dirty="0">
                <a:latin typeface="宋体" panose="02010600030101010101" pitchFamily="2" charset="-122"/>
              </a:rPr>
              <a:t>    或    </a:t>
            </a:r>
            <a:r>
              <a:rPr lang="en-US" altLang="zh-CN" b="0" dirty="0">
                <a:latin typeface="宋体" panose="02010600030101010101" pitchFamily="2" charset="-122"/>
              </a:rPr>
              <a:t>cc   -S  </a:t>
            </a:r>
            <a:r>
              <a:rPr lang="en-US" altLang="zh-CN" b="0" dirty="0" err="1">
                <a:latin typeface="宋体" panose="02010600030101010101" pitchFamily="2" charset="-122"/>
              </a:rPr>
              <a:t>hello.i</a:t>
            </a:r>
            <a:r>
              <a:rPr lang="en-US" altLang="zh-CN" b="0" dirty="0">
                <a:latin typeface="宋体" panose="02010600030101010101" pitchFamily="2" charset="-122"/>
              </a:rPr>
              <a:t> –o  </a:t>
            </a:r>
            <a:r>
              <a:rPr lang="en-US" altLang="zh-CN" b="0" dirty="0" err="1">
                <a:latin typeface="宋体" panose="02010600030101010101" pitchFamily="2" charset="-122"/>
              </a:rPr>
              <a:t>hello.s</a:t>
            </a:r>
            <a:endParaRPr lang="en-US" altLang="zh-CN" b="0" dirty="0">
              <a:latin typeface="宋体" panose="02010600030101010101" pitchFamily="2" charset="-122"/>
            </a:endParaRPr>
          </a:p>
          <a:p>
            <a:pPr>
              <a:lnSpc>
                <a:spcPct val="100000"/>
              </a:lnSpc>
              <a:buFontTx/>
              <a:buNone/>
            </a:pPr>
            <a:r>
              <a:rPr lang="zh-CN" altLang="en-US" b="0" dirty="0">
                <a:latin typeface="宋体" panose="02010600030101010101" pitchFamily="2" charset="-122"/>
              </a:rPr>
              <a:t>汇  编：  </a:t>
            </a:r>
            <a:r>
              <a:rPr lang="en-US" altLang="zh-CN" b="0" dirty="0" err="1">
                <a:latin typeface="宋体" panose="02010600030101010101" pitchFamily="2" charset="-122"/>
              </a:rPr>
              <a:t>gcc</a:t>
            </a:r>
            <a:r>
              <a:rPr lang="en-US" altLang="zh-CN" b="0" dirty="0">
                <a:latin typeface="宋体" panose="02010600030101010101" pitchFamily="2" charset="-122"/>
              </a:rPr>
              <a:t>  -c </a:t>
            </a:r>
            <a:r>
              <a:rPr lang="en-US" altLang="zh-CN" dirty="0">
                <a:solidFill>
                  <a:srgbClr val="FF0000"/>
                </a:solidFill>
                <a:latin typeface="宋体" panose="02010600030101010101" pitchFamily="2" charset="-122"/>
              </a:rPr>
              <a:t>-g</a:t>
            </a:r>
            <a:r>
              <a:rPr lang="en-US" altLang="zh-CN" b="0" dirty="0">
                <a:latin typeface="宋体" panose="02010600030101010101" pitchFamily="2" charset="-122"/>
              </a:rPr>
              <a:t> </a:t>
            </a:r>
            <a:r>
              <a:rPr lang="en-US" altLang="zh-CN" b="0" dirty="0" err="1">
                <a:latin typeface="宋体" panose="02010600030101010101" pitchFamily="2" charset="-122"/>
              </a:rPr>
              <a:t>hello.c</a:t>
            </a:r>
            <a:r>
              <a:rPr lang="en-US" altLang="zh-CN" b="0" dirty="0">
                <a:latin typeface="宋体" panose="02010600030101010101" pitchFamily="2" charset="-122"/>
              </a:rPr>
              <a:t>  -o </a:t>
            </a:r>
            <a:r>
              <a:rPr lang="en-US" altLang="zh-CN" b="0" dirty="0" err="1">
                <a:latin typeface="宋体" panose="02010600030101010101" pitchFamily="2" charset="-122"/>
              </a:rPr>
              <a:t>hello.o</a:t>
            </a:r>
            <a:r>
              <a:rPr lang="en-US" altLang="zh-CN" b="0" dirty="0">
                <a:latin typeface="宋体" panose="02010600030101010101" pitchFamily="2" charset="-122"/>
              </a:rPr>
              <a:t>  </a:t>
            </a:r>
            <a:r>
              <a:rPr lang="zh-CN" altLang="en-US" b="0" dirty="0">
                <a:latin typeface="宋体" panose="02010600030101010101" pitchFamily="2" charset="-122"/>
              </a:rPr>
              <a:t>带调试信息</a:t>
            </a:r>
            <a:r>
              <a:rPr lang="en-US" altLang="zh-CN" b="0" dirty="0">
                <a:latin typeface="宋体" panose="02010600030101010101" pitchFamily="2" charset="-122"/>
              </a:rPr>
              <a:t>   </a:t>
            </a:r>
          </a:p>
          <a:p>
            <a:pPr>
              <a:lnSpc>
                <a:spcPct val="100000"/>
              </a:lnSpc>
              <a:buFontTx/>
              <a:buNone/>
            </a:pPr>
            <a:r>
              <a:rPr lang="en-US" altLang="zh-CN" b="0" dirty="0">
                <a:latin typeface="宋体" panose="02010600030101010101" pitchFamily="2" charset="-122"/>
              </a:rPr>
              <a:t>    </a:t>
            </a:r>
            <a:r>
              <a:rPr lang="zh-CN" altLang="en-US" b="0" dirty="0">
                <a:latin typeface="宋体" panose="02010600030101010101" pitchFamily="2" charset="-122"/>
              </a:rPr>
              <a:t>或    </a:t>
            </a:r>
            <a:r>
              <a:rPr lang="en-US" altLang="zh-CN" b="0" dirty="0">
                <a:latin typeface="宋体" panose="02010600030101010101" pitchFamily="2" charset="-122"/>
              </a:rPr>
              <a:t>as   </a:t>
            </a:r>
            <a:r>
              <a:rPr lang="en-US" altLang="zh-CN" b="0" dirty="0" err="1">
                <a:latin typeface="宋体" panose="02010600030101010101" pitchFamily="2" charset="-122"/>
              </a:rPr>
              <a:t>hello.s</a:t>
            </a:r>
            <a:r>
              <a:rPr lang="en-US" altLang="zh-CN" b="0" dirty="0">
                <a:latin typeface="宋体" panose="02010600030101010101" pitchFamily="2" charset="-122"/>
              </a:rPr>
              <a:t> –o  </a:t>
            </a:r>
            <a:r>
              <a:rPr lang="en-US" altLang="zh-CN" b="0" dirty="0" err="1">
                <a:latin typeface="宋体" panose="02010600030101010101" pitchFamily="2" charset="-122"/>
              </a:rPr>
              <a:t>hello.o</a:t>
            </a:r>
            <a:endParaRPr lang="en-US" altLang="zh-CN" b="0" dirty="0">
              <a:latin typeface="宋体" panose="02010600030101010101" pitchFamily="2" charset="-122"/>
            </a:endParaRPr>
          </a:p>
          <a:p>
            <a:pPr>
              <a:lnSpc>
                <a:spcPct val="100000"/>
              </a:lnSpc>
              <a:buFontTx/>
              <a:buNone/>
            </a:pPr>
            <a:r>
              <a:rPr lang="zh-CN" altLang="en-US" b="0" dirty="0">
                <a:latin typeface="宋体" panose="02010600030101010101" pitchFamily="2" charset="-122"/>
              </a:rPr>
              <a:t>反汇编：</a:t>
            </a:r>
            <a:r>
              <a:rPr lang="en-US" altLang="zh-CN" b="0" dirty="0">
                <a:latin typeface="宋体" panose="02010600030101010101" pitchFamily="2" charset="-122"/>
              </a:rPr>
              <a:t>  </a:t>
            </a:r>
            <a:r>
              <a:rPr lang="en-US" altLang="zh-CN" b="0" dirty="0" err="1">
                <a:latin typeface="宋体" panose="02010600030101010101" pitchFamily="2" charset="-122"/>
              </a:rPr>
              <a:t>objdump</a:t>
            </a:r>
            <a:r>
              <a:rPr lang="en-US" altLang="zh-CN" b="0" dirty="0">
                <a:latin typeface="宋体" panose="02010600030101010101" pitchFamily="2" charset="-122"/>
              </a:rPr>
              <a:t> –d –S </a:t>
            </a:r>
            <a:r>
              <a:rPr lang="en-US" altLang="zh-CN" b="0" dirty="0" err="1">
                <a:latin typeface="宋体" panose="02010600030101010101" pitchFamily="2" charset="-122"/>
              </a:rPr>
              <a:t>hello.o</a:t>
            </a:r>
            <a:r>
              <a:rPr lang="en-US" altLang="zh-CN" b="0" dirty="0">
                <a:latin typeface="宋体" panose="02010600030101010101" pitchFamily="2" charset="-122"/>
              </a:rPr>
              <a:t>  </a:t>
            </a:r>
            <a:r>
              <a:rPr lang="en-US" altLang="zh-CN" dirty="0">
                <a:solidFill>
                  <a:srgbClr val="FF0000"/>
                </a:solidFill>
                <a:latin typeface="宋体" panose="02010600030101010101" pitchFamily="2" charset="-122"/>
              </a:rPr>
              <a:t>&gt; result.txt</a:t>
            </a:r>
          </a:p>
          <a:p>
            <a:pPr>
              <a:lnSpc>
                <a:spcPct val="100000"/>
              </a:lnSpc>
              <a:buFontTx/>
              <a:buNone/>
            </a:pPr>
            <a:r>
              <a:rPr lang="en-US" altLang="zh-CN" b="0" dirty="0">
                <a:latin typeface="宋体" panose="02010600030101010101" pitchFamily="2" charset="-122"/>
              </a:rPr>
              <a:t>                    </a:t>
            </a:r>
            <a:r>
              <a:rPr lang="zh-CN" altLang="en-US" b="0" dirty="0">
                <a:latin typeface="宋体" panose="02010600030101010101" pitchFamily="2" charset="-122"/>
              </a:rPr>
              <a:t>将结果写到 </a:t>
            </a:r>
            <a:r>
              <a:rPr lang="en-US" altLang="zh-CN" b="0" dirty="0">
                <a:latin typeface="宋体" panose="02010600030101010101" pitchFamily="2" charset="-122"/>
              </a:rPr>
              <a:t>result.txt </a:t>
            </a:r>
            <a:r>
              <a:rPr lang="zh-CN" altLang="en-US" b="0" dirty="0">
                <a:latin typeface="宋体" panose="02010600030101010101" pitchFamily="2" charset="-122"/>
              </a:rPr>
              <a:t>文件中</a:t>
            </a:r>
            <a:endParaRPr lang="en-US" altLang="zh-CN" b="0" dirty="0">
              <a:latin typeface="宋体" panose="02010600030101010101" pitchFamily="2" charset="-122"/>
            </a:endParaRPr>
          </a:p>
        </p:txBody>
      </p:sp>
      <p:sp>
        <p:nvSpPr>
          <p:cNvPr id="9" name="Text Box 11">
            <a:extLst>
              <a:ext uri="{FF2B5EF4-FFF2-40B4-BE49-F238E27FC236}">
                <a16:creationId xmlns:a16="http://schemas.microsoft.com/office/drawing/2014/main" id="{95870189-8B5D-4433-B884-AA1FC07EF668}"/>
              </a:ext>
            </a:extLst>
          </p:cNvPr>
          <p:cNvSpPr txBox="1">
            <a:spLocks noChangeArrowheads="1"/>
          </p:cNvSpPr>
          <p:nvPr/>
        </p:nvSpPr>
        <p:spPr bwMode="auto">
          <a:xfrm>
            <a:off x="1406525" y="5084763"/>
            <a:ext cx="769938" cy="798512"/>
          </a:xfrm>
          <a:prstGeom prst="rect">
            <a:avLst/>
          </a:prstGeom>
          <a:solidFill>
            <a:srgbClr val="0000FF">
              <a:alpha val="29019"/>
            </a:srgb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ctr" eaLnBrk="1" hangingPunct="1">
              <a:lnSpc>
                <a:spcPct val="100000"/>
              </a:lnSpc>
              <a:spcBef>
                <a:spcPct val="50000"/>
              </a:spcBef>
              <a:buFontTx/>
              <a:buNone/>
            </a:pPr>
            <a:r>
              <a:rPr lang="zh-CN" altLang="en-US" sz="1800">
                <a:latin typeface="微软雅黑" panose="020B0503020204020204" pitchFamily="34" charset="-122"/>
                <a:ea typeface="微软雅黑" panose="020B0503020204020204" pitchFamily="34" charset="-122"/>
              </a:rPr>
              <a:t>预处理</a:t>
            </a:r>
          </a:p>
          <a:p>
            <a:pPr algn="ctr" eaLnBrk="1" hangingPunct="1">
              <a:lnSpc>
                <a:spcPct val="100000"/>
              </a:lnSpc>
              <a:spcBef>
                <a:spcPct val="50000"/>
              </a:spcBef>
              <a:buFontTx/>
              <a:buNone/>
            </a:pPr>
            <a:r>
              <a:rPr lang="en-US" altLang="zh-CN" sz="1800">
                <a:latin typeface="微软雅黑" panose="020B0503020204020204" pitchFamily="34" charset="-122"/>
                <a:ea typeface="微软雅黑" panose="020B0503020204020204" pitchFamily="34" charset="-122"/>
              </a:rPr>
              <a:t>(cpp)</a:t>
            </a:r>
          </a:p>
        </p:txBody>
      </p:sp>
      <p:sp>
        <p:nvSpPr>
          <p:cNvPr id="10" name="Text Box 12">
            <a:extLst>
              <a:ext uri="{FF2B5EF4-FFF2-40B4-BE49-F238E27FC236}">
                <a16:creationId xmlns:a16="http://schemas.microsoft.com/office/drawing/2014/main" id="{D697F62C-1FF6-4F0D-8BD2-E2024966FB77}"/>
              </a:ext>
            </a:extLst>
          </p:cNvPr>
          <p:cNvSpPr txBox="1">
            <a:spLocks noChangeArrowheads="1"/>
          </p:cNvSpPr>
          <p:nvPr/>
        </p:nvSpPr>
        <p:spPr bwMode="auto">
          <a:xfrm>
            <a:off x="3178175" y="5089525"/>
            <a:ext cx="769938" cy="798513"/>
          </a:xfrm>
          <a:prstGeom prst="rect">
            <a:avLst/>
          </a:prstGeom>
          <a:solidFill>
            <a:srgbClr val="0000FF">
              <a:alpha val="29019"/>
            </a:srgb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ctr" eaLnBrk="1" hangingPunct="1">
              <a:lnSpc>
                <a:spcPct val="100000"/>
              </a:lnSpc>
              <a:spcBef>
                <a:spcPct val="50000"/>
              </a:spcBef>
              <a:buFontTx/>
              <a:buNone/>
            </a:pPr>
            <a:r>
              <a:rPr lang="zh-CN" altLang="en-US" sz="1800">
                <a:latin typeface="微软雅黑" panose="020B0503020204020204" pitchFamily="34" charset="-122"/>
                <a:ea typeface="微软雅黑" panose="020B0503020204020204" pitchFamily="34" charset="-122"/>
              </a:rPr>
              <a:t>编译</a:t>
            </a:r>
          </a:p>
          <a:p>
            <a:pPr algn="ctr" eaLnBrk="1" hangingPunct="1">
              <a:lnSpc>
                <a:spcPct val="100000"/>
              </a:lnSpc>
              <a:spcBef>
                <a:spcPct val="50000"/>
              </a:spcBef>
              <a:buFontTx/>
              <a:buNone/>
            </a:pPr>
            <a:r>
              <a:rPr lang="en-US" altLang="zh-CN" sz="1800">
                <a:latin typeface="微软雅黑" panose="020B0503020204020204" pitchFamily="34" charset="-122"/>
                <a:ea typeface="微软雅黑" panose="020B0503020204020204" pitchFamily="34" charset="-122"/>
              </a:rPr>
              <a:t>(cc1)</a:t>
            </a:r>
          </a:p>
        </p:txBody>
      </p:sp>
      <p:sp>
        <p:nvSpPr>
          <p:cNvPr id="11" name="Text Box 13">
            <a:extLst>
              <a:ext uri="{FF2B5EF4-FFF2-40B4-BE49-F238E27FC236}">
                <a16:creationId xmlns:a16="http://schemas.microsoft.com/office/drawing/2014/main" id="{A1FE97C6-4FE0-4E8D-92EF-E193A137FC5C}"/>
              </a:ext>
            </a:extLst>
          </p:cNvPr>
          <p:cNvSpPr txBox="1">
            <a:spLocks noChangeArrowheads="1"/>
          </p:cNvSpPr>
          <p:nvPr/>
        </p:nvSpPr>
        <p:spPr bwMode="auto">
          <a:xfrm>
            <a:off x="4927600" y="5110163"/>
            <a:ext cx="769938" cy="798512"/>
          </a:xfrm>
          <a:prstGeom prst="rect">
            <a:avLst/>
          </a:prstGeom>
          <a:solidFill>
            <a:srgbClr val="0000FF">
              <a:alpha val="29019"/>
            </a:srgb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ctr" eaLnBrk="1" hangingPunct="1">
              <a:lnSpc>
                <a:spcPct val="100000"/>
              </a:lnSpc>
              <a:spcBef>
                <a:spcPct val="50000"/>
              </a:spcBef>
              <a:buFontTx/>
              <a:buNone/>
            </a:pPr>
            <a:r>
              <a:rPr lang="zh-CN" altLang="en-US" sz="1800">
                <a:latin typeface="微软雅黑" panose="020B0503020204020204" pitchFamily="34" charset="-122"/>
                <a:ea typeface="微软雅黑" panose="020B0503020204020204" pitchFamily="34" charset="-122"/>
              </a:rPr>
              <a:t>汇编</a:t>
            </a:r>
          </a:p>
          <a:p>
            <a:pPr algn="ctr" eaLnBrk="1" hangingPunct="1">
              <a:lnSpc>
                <a:spcPct val="100000"/>
              </a:lnSpc>
              <a:spcBef>
                <a:spcPct val="50000"/>
              </a:spcBef>
              <a:buFontTx/>
              <a:buNone/>
            </a:pPr>
            <a:r>
              <a:rPr lang="en-US" altLang="zh-CN" sz="1800">
                <a:latin typeface="微软雅黑" panose="020B0503020204020204" pitchFamily="34" charset="-122"/>
                <a:ea typeface="微软雅黑" panose="020B0503020204020204" pitchFamily="34" charset="-122"/>
              </a:rPr>
              <a:t>(as)</a:t>
            </a:r>
          </a:p>
        </p:txBody>
      </p:sp>
      <p:sp>
        <p:nvSpPr>
          <p:cNvPr id="12" name="Text Box 14">
            <a:extLst>
              <a:ext uri="{FF2B5EF4-FFF2-40B4-BE49-F238E27FC236}">
                <a16:creationId xmlns:a16="http://schemas.microsoft.com/office/drawing/2014/main" id="{951D39A5-8497-4148-B89C-A00794CBB9C8}"/>
              </a:ext>
            </a:extLst>
          </p:cNvPr>
          <p:cNvSpPr txBox="1">
            <a:spLocks noChangeArrowheads="1"/>
          </p:cNvSpPr>
          <p:nvPr/>
        </p:nvSpPr>
        <p:spPr bwMode="auto">
          <a:xfrm>
            <a:off x="6719888" y="5100638"/>
            <a:ext cx="769937" cy="798512"/>
          </a:xfrm>
          <a:prstGeom prst="rect">
            <a:avLst/>
          </a:prstGeom>
          <a:solidFill>
            <a:srgbClr val="0000FF">
              <a:alpha val="29019"/>
            </a:srgb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ctr" eaLnBrk="1" hangingPunct="1">
              <a:lnSpc>
                <a:spcPct val="100000"/>
              </a:lnSpc>
              <a:spcBef>
                <a:spcPct val="50000"/>
              </a:spcBef>
              <a:buFontTx/>
              <a:buNone/>
            </a:pPr>
            <a:r>
              <a:rPr lang="zh-CN" altLang="en-US" sz="1800">
                <a:latin typeface="微软雅黑" panose="020B0503020204020204" pitchFamily="34" charset="-122"/>
                <a:ea typeface="微软雅黑" panose="020B0503020204020204" pitchFamily="34" charset="-122"/>
              </a:rPr>
              <a:t>链接</a:t>
            </a:r>
          </a:p>
          <a:p>
            <a:pPr algn="ctr" eaLnBrk="1" hangingPunct="1">
              <a:lnSpc>
                <a:spcPct val="100000"/>
              </a:lnSpc>
              <a:spcBef>
                <a:spcPct val="50000"/>
              </a:spcBef>
              <a:buFontTx/>
              <a:buNone/>
            </a:pPr>
            <a:r>
              <a:rPr lang="en-US" altLang="zh-CN" sz="1800">
                <a:latin typeface="微软雅黑" panose="020B0503020204020204" pitchFamily="34" charset="-122"/>
                <a:ea typeface="微软雅黑" panose="020B0503020204020204" pitchFamily="34" charset="-122"/>
              </a:rPr>
              <a:t>(ld)</a:t>
            </a:r>
          </a:p>
        </p:txBody>
      </p:sp>
      <p:grpSp>
        <p:nvGrpSpPr>
          <p:cNvPr id="13" name="Group 43">
            <a:extLst>
              <a:ext uri="{FF2B5EF4-FFF2-40B4-BE49-F238E27FC236}">
                <a16:creationId xmlns:a16="http://schemas.microsoft.com/office/drawing/2014/main" id="{95E0B29B-BAF6-4E4D-818E-731179EB6F24}"/>
              </a:ext>
            </a:extLst>
          </p:cNvPr>
          <p:cNvGrpSpPr>
            <a:grpSpLocks/>
          </p:cNvGrpSpPr>
          <p:nvPr/>
        </p:nvGrpSpPr>
        <p:grpSpPr bwMode="auto">
          <a:xfrm>
            <a:off x="5230813" y="4364038"/>
            <a:ext cx="1495425" cy="727075"/>
            <a:chOff x="3295" y="2749"/>
            <a:chExt cx="942" cy="458"/>
          </a:xfrm>
        </p:grpSpPr>
        <p:sp>
          <p:nvSpPr>
            <p:cNvPr id="14" name="Line 28">
              <a:extLst>
                <a:ext uri="{FF2B5EF4-FFF2-40B4-BE49-F238E27FC236}">
                  <a16:creationId xmlns:a16="http://schemas.microsoft.com/office/drawing/2014/main" id="{BDDAAA29-4BBE-49A2-82CE-3FB31E3FD8EC}"/>
                </a:ext>
              </a:extLst>
            </p:cNvPr>
            <p:cNvSpPr>
              <a:spLocks noChangeShapeType="1"/>
            </p:cNvSpPr>
            <p:nvPr/>
          </p:nvSpPr>
          <p:spPr bwMode="auto">
            <a:xfrm>
              <a:off x="3889" y="2877"/>
              <a:ext cx="348" cy="33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Text Box 29">
              <a:extLst>
                <a:ext uri="{FF2B5EF4-FFF2-40B4-BE49-F238E27FC236}">
                  <a16:creationId xmlns:a16="http://schemas.microsoft.com/office/drawing/2014/main" id="{A1C56711-BEAA-43B8-9FE3-91668237D13D}"/>
                </a:ext>
              </a:extLst>
            </p:cNvPr>
            <p:cNvSpPr txBox="1">
              <a:spLocks noChangeArrowheads="1"/>
            </p:cNvSpPr>
            <p:nvPr/>
          </p:nvSpPr>
          <p:spPr bwMode="auto">
            <a:xfrm>
              <a:off x="3295" y="2749"/>
              <a:ext cx="64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en-US" altLang="zh-CN" sz="1800"/>
                <a:t>printf.o</a:t>
              </a:r>
            </a:p>
          </p:txBody>
        </p:sp>
      </p:grpSp>
      <p:grpSp>
        <p:nvGrpSpPr>
          <p:cNvPr id="17" name="Group 39">
            <a:extLst>
              <a:ext uri="{FF2B5EF4-FFF2-40B4-BE49-F238E27FC236}">
                <a16:creationId xmlns:a16="http://schemas.microsoft.com/office/drawing/2014/main" id="{8EB0910D-8A1E-4602-BBA0-2183ACC224B2}"/>
              </a:ext>
            </a:extLst>
          </p:cNvPr>
          <p:cNvGrpSpPr>
            <a:grpSpLocks/>
          </p:cNvGrpSpPr>
          <p:nvPr/>
        </p:nvGrpSpPr>
        <p:grpSpPr bwMode="auto">
          <a:xfrm>
            <a:off x="379413" y="5127625"/>
            <a:ext cx="1041400" cy="1089025"/>
            <a:chOff x="239" y="3230"/>
            <a:chExt cx="656" cy="686"/>
          </a:xfrm>
        </p:grpSpPr>
        <p:grpSp>
          <p:nvGrpSpPr>
            <p:cNvPr id="18" name="Group 17">
              <a:extLst>
                <a:ext uri="{FF2B5EF4-FFF2-40B4-BE49-F238E27FC236}">
                  <a16:creationId xmlns:a16="http://schemas.microsoft.com/office/drawing/2014/main" id="{F8502E31-18B8-43D6-AA59-DE97CE0881C9}"/>
                </a:ext>
              </a:extLst>
            </p:cNvPr>
            <p:cNvGrpSpPr>
              <a:grpSpLocks/>
            </p:cNvGrpSpPr>
            <p:nvPr/>
          </p:nvGrpSpPr>
          <p:grpSpPr bwMode="auto">
            <a:xfrm>
              <a:off x="273" y="3230"/>
              <a:ext cx="622" cy="238"/>
              <a:chOff x="219" y="3401"/>
              <a:chExt cx="622" cy="238"/>
            </a:xfrm>
          </p:grpSpPr>
          <p:sp>
            <p:nvSpPr>
              <p:cNvPr id="20" name="Line 15">
                <a:extLst>
                  <a:ext uri="{FF2B5EF4-FFF2-40B4-BE49-F238E27FC236}">
                    <a16:creationId xmlns:a16="http://schemas.microsoft.com/office/drawing/2014/main" id="{7C927BED-05B5-4FA5-9A45-6CFBA03B701C}"/>
                  </a:ext>
                </a:extLst>
              </p:cNvPr>
              <p:cNvSpPr>
                <a:spLocks noChangeShapeType="1"/>
              </p:cNvSpPr>
              <p:nvPr/>
            </p:nvSpPr>
            <p:spPr bwMode="auto">
              <a:xfrm>
                <a:off x="219" y="3639"/>
                <a:ext cx="59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Text Box 16">
                <a:extLst>
                  <a:ext uri="{FF2B5EF4-FFF2-40B4-BE49-F238E27FC236}">
                    <a16:creationId xmlns:a16="http://schemas.microsoft.com/office/drawing/2014/main" id="{1C5C7A95-B208-4A33-86B1-3C7335ED60A1}"/>
                  </a:ext>
                </a:extLst>
              </p:cNvPr>
              <p:cNvSpPr txBox="1">
                <a:spLocks noChangeArrowheads="1"/>
              </p:cNvSpPr>
              <p:nvPr/>
            </p:nvSpPr>
            <p:spPr bwMode="auto">
              <a:xfrm>
                <a:off x="266" y="3401"/>
                <a:ext cx="5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en-US" altLang="zh-CN" sz="1800"/>
                  <a:t>hello.c</a:t>
                </a:r>
              </a:p>
            </p:txBody>
          </p:sp>
        </p:grpSp>
        <p:sp>
          <p:nvSpPr>
            <p:cNvPr id="19" name="Text Box 34">
              <a:extLst>
                <a:ext uri="{FF2B5EF4-FFF2-40B4-BE49-F238E27FC236}">
                  <a16:creationId xmlns:a16="http://schemas.microsoft.com/office/drawing/2014/main" id="{C46239E7-36A9-46A1-AB6F-626067585BCF}"/>
                </a:ext>
              </a:extLst>
            </p:cNvPr>
            <p:cNvSpPr txBox="1">
              <a:spLocks noChangeArrowheads="1"/>
            </p:cNvSpPr>
            <p:nvPr/>
          </p:nvSpPr>
          <p:spPr bwMode="auto">
            <a:xfrm>
              <a:off x="239" y="3512"/>
              <a:ext cx="631"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800">
                  <a:solidFill>
                    <a:srgbClr val="FF0000"/>
                  </a:solidFill>
                  <a:latin typeface="微软雅黑" panose="020B0503020204020204" pitchFamily="34" charset="-122"/>
                  <a:ea typeface="微软雅黑" panose="020B0503020204020204" pitchFamily="34" charset="-122"/>
                </a:rPr>
                <a:t>源程序</a:t>
              </a:r>
            </a:p>
            <a:p>
              <a:pPr algn="ctr" eaLnBrk="1" hangingPunct="1">
                <a:lnSpc>
                  <a:spcPct val="100000"/>
                </a:lnSpc>
                <a:spcBef>
                  <a:spcPct val="0"/>
                </a:spcBef>
                <a:buFontTx/>
                <a:buNone/>
              </a:pPr>
              <a:r>
                <a:rPr lang="en-US" altLang="zh-CN" sz="1800">
                  <a:solidFill>
                    <a:srgbClr val="FF0000"/>
                  </a:solidFill>
                  <a:latin typeface="微软雅黑" panose="020B0503020204020204" pitchFamily="34" charset="-122"/>
                  <a:ea typeface="微软雅黑" panose="020B0503020204020204" pitchFamily="34" charset="-122"/>
                </a:rPr>
                <a:t>(</a:t>
              </a:r>
              <a:r>
                <a:rPr lang="zh-CN" altLang="en-US" sz="1800">
                  <a:solidFill>
                    <a:srgbClr val="FF0000"/>
                  </a:solidFill>
                  <a:latin typeface="微软雅黑" panose="020B0503020204020204" pitchFamily="34" charset="-122"/>
                  <a:ea typeface="微软雅黑" panose="020B0503020204020204" pitchFamily="34" charset="-122"/>
                </a:rPr>
                <a:t>文本</a:t>
              </a:r>
              <a:r>
                <a:rPr lang="en-US" altLang="zh-CN" sz="1800">
                  <a:solidFill>
                    <a:srgbClr val="FF0000"/>
                  </a:solidFill>
                  <a:latin typeface="微软雅黑" panose="020B0503020204020204" pitchFamily="34" charset="-122"/>
                  <a:ea typeface="微软雅黑" panose="020B0503020204020204" pitchFamily="34" charset="-122"/>
                </a:rPr>
                <a:t>)</a:t>
              </a:r>
            </a:p>
          </p:txBody>
        </p:sp>
      </p:grpSp>
      <p:grpSp>
        <p:nvGrpSpPr>
          <p:cNvPr id="22" name="Group 40">
            <a:extLst>
              <a:ext uri="{FF2B5EF4-FFF2-40B4-BE49-F238E27FC236}">
                <a16:creationId xmlns:a16="http://schemas.microsoft.com/office/drawing/2014/main" id="{2D425438-E329-447E-A10C-A67A7A1AD818}"/>
              </a:ext>
            </a:extLst>
          </p:cNvPr>
          <p:cNvGrpSpPr>
            <a:grpSpLocks/>
          </p:cNvGrpSpPr>
          <p:nvPr/>
        </p:nvGrpSpPr>
        <p:grpSpPr bwMode="auto">
          <a:xfrm>
            <a:off x="2111375" y="5103813"/>
            <a:ext cx="1085850" cy="1073150"/>
            <a:chOff x="1330" y="3215"/>
            <a:chExt cx="684" cy="676"/>
          </a:xfrm>
        </p:grpSpPr>
        <p:grpSp>
          <p:nvGrpSpPr>
            <p:cNvPr id="23" name="Group 18">
              <a:extLst>
                <a:ext uri="{FF2B5EF4-FFF2-40B4-BE49-F238E27FC236}">
                  <a16:creationId xmlns:a16="http://schemas.microsoft.com/office/drawing/2014/main" id="{734C9B7A-ADB9-4B64-A896-24AC1389FBC5}"/>
                </a:ext>
              </a:extLst>
            </p:cNvPr>
            <p:cNvGrpSpPr>
              <a:grpSpLocks/>
            </p:cNvGrpSpPr>
            <p:nvPr/>
          </p:nvGrpSpPr>
          <p:grpSpPr bwMode="auto">
            <a:xfrm>
              <a:off x="1392" y="3215"/>
              <a:ext cx="622" cy="238"/>
              <a:chOff x="219" y="3401"/>
              <a:chExt cx="622" cy="238"/>
            </a:xfrm>
          </p:grpSpPr>
          <p:sp>
            <p:nvSpPr>
              <p:cNvPr id="25" name="Line 19">
                <a:extLst>
                  <a:ext uri="{FF2B5EF4-FFF2-40B4-BE49-F238E27FC236}">
                    <a16:creationId xmlns:a16="http://schemas.microsoft.com/office/drawing/2014/main" id="{D1520ABA-0FA7-4291-8ECA-739F1F15DD33}"/>
                  </a:ext>
                </a:extLst>
              </p:cNvPr>
              <p:cNvSpPr>
                <a:spLocks noChangeShapeType="1"/>
              </p:cNvSpPr>
              <p:nvPr/>
            </p:nvSpPr>
            <p:spPr bwMode="auto">
              <a:xfrm>
                <a:off x="219" y="3639"/>
                <a:ext cx="59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Text Box 20">
                <a:extLst>
                  <a:ext uri="{FF2B5EF4-FFF2-40B4-BE49-F238E27FC236}">
                    <a16:creationId xmlns:a16="http://schemas.microsoft.com/office/drawing/2014/main" id="{94AF3570-EC88-4959-B1EB-CB2E365218AE}"/>
                  </a:ext>
                </a:extLst>
              </p:cNvPr>
              <p:cNvSpPr txBox="1">
                <a:spLocks noChangeArrowheads="1"/>
              </p:cNvSpPr>
              <p:nvPr/>
            </p:nvSpPr>
            <p:spPr bwMode="auto">
              <a:xfrm>
                <a:off x="266" y="3401"/>
                <a:ext cx="5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en-US" altLang="zh-CN" sz="1800"/>
                  <a:t>hello.i</a:t>
                </a:r>
              </a:p>
            </p:txBody>
          </p:sp>
        </p:grpSp>
        <p:sp>
          <p:nvSpPr>
            <p:cNvPr id="24" name="Text Box 35">
              <a:extLst>
                <a:ext uri="{FF2B5EF4-FFF2-40B4-BE49-F238E27FC236}">
                  <a16:creationId xmlns:a16="http://schemas.microsoft.com/office/drawing/2014/main" id="{EEEBFC7C-0CC1-4040-8D46-7A465A3FFBA7}"/>
                </a:ext>
              </a:extLst>
            </p:cNvPr>
            <p:cNvSpPr txBox="1">
              <a:spLocks noChangeArrowheads="1"/>
            </p:cNvSpPr>
            <p:nvPr/>
          </p:nvSpPr>
          <p:spPr bwMode="auto">
            <a:xfrm>
              <a:off x="1330" y="3487"/>
              <a:ext cx="631"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800">
                  <a:solidFill>
                    <a:srgbClr val="FF0000"/>
                  </a:solidFill>
                  <a:latin typeface="微软雅黑" panose="020B0503020204020204" pitchFamily="34" charset="-122"/>
                  <a:ea typeface="微软雅黑" panose="020B0503020204020204" pitchFamily="34" charset="-122"/>
                </a:rPr>
                <a:t>源程序</a:t>
              </a:r>
            </a:p>
            <a:p>
              <a:pPr algn="ctr" eaLnBrk="1" hangingPunct="1">
                <a:lnSpc>
                  <a:spcPct val="100000"/>
                </a:lnSpc>
                <a:spcBef>
                  <a:spcPct val="0"/>
                </a:spcBef>
                <a:buFontTx/>
                <a:buNone/>
              </a:pPr>
              <a:r>
                <a:rPr lang="en-US" altLang="zh-CN" sz="1800">
                  <a:solidFill>
                    <a:srgbClr val="FF0000"/>
                  </a:solidFill>
                  <a:latin typeface="微软雅黑" panose="020B0503020204020204" pitchFamily="34" charset="-122"/>
                  <a:ea typeface="微软雅黑" panose="020B0503020204020204" pitchFamily="34" charset="-122"/>
                </a:rPr>
                <a:t>(</a:t>
              </a:r>
              <a:r>
                <a:rPr lang="zh-CN" altLang="en-US" sz="1800">
                  <a:solidFill>
                    <a:srgbClr val="FF0000"/>
                  </a:solidFill>
                  <a:latin typeface="微软雅黑" panose="020B0503020204020204" pitchFamily="34" charset="-122"/>
                  <a:ea typeface="微软雅黑" panose="020B0503020204020204" pitchFamily="34" charset="-122"/>
                </a:rPr>
                <a:t>文本</a:t>
              </a:r>
              <a:r>
                <a:rPr lang="en-US" altLang="zh-CN" sz="1800">
                  <a:solidFill>
                    <a:srgbClr val="FF0000"/>
                  </a:solidFill>
                  <a:latin typeface="微软雅黑" panose="020B0503020204020204" pitchFamily="34" charset="-122"/>
                  <a:ea typeface="微软雅黑" panose="020B0503020204020204" pitchFamily="34" charset="-122"/>
                </a:rPr>
                <a:t>)</a:t>
              </a:r>
            </a:p>
          </p:txBody>
        </p:sp>
      </p:grpSp>
      <p:grpSp>
        <p:nvGrpSpPr>
          <p:cNvPr id="27" name="Group 41">
            <a:extLst>
              <a:ext uri="{FF2B5EF4-FFF2-40B4-BE49-F238E27FC236}">
                <a16:creationId xmlns:a16="http://schemas.microsoft.com/office/drawing/2014/main" id="{BD470907-E3B9-43F0-99E0-2144A2958CDE}"/>
              </a:ext>
            </a:extLst>
          </p:cNvPr>
          <p:cNvGrpSpPr>
            <a:grpSpLocks/>
          </p:cNvGrpSpPr>
          <p:nvPr/>
        </p:nvGrpSpPr>
        <p:grpSpPr bwMode="auto">
          <a:xfrm>
            <a:off x="3883025" y="5118100"/>
            <a:ext cx="1055688" cy="1365250"/>
            <a:chOff x="2446" y="3224"/>
            <a:chExt cx="665" cy="860"/>
          </a:xfrm>
        </p:grpSpPr>
        <p:grpSp>
          <p:nvGrpSpPr>
            <p:cNvPr id="28" name="Group 21">
              <a:extLst>
                <a:ext uri="{FF2B5EF4-FFF2-40B4-BE49-F238E27FC236}">
                  <a16:creationId xmlns:a16="http://schemas.microsoft.com/office/drawing/2014/main" id="{34F687C5-2996-42C6-9155-978641F8250C}"/>
                </a:ext>
              </a:extLst>
            </p:cNvPr>
            <p:cNvGrpSpPr>
              <a:grpSpLocks/>
            </p:cNvGrpSpPr>
            <p:nvPr/>
          </p:nvGrpSpPr>
          <p:grpSpPr bwMode="auto">
            <a:xfrm>
              <a:off x="2489" y="3224"/>
              <a:ext cx="622" cy="238"/>
              <a:chOff x="219" y="3401"/>
              <a:chExt cx="622" cy="238"/>
            </a:xfrm>
          </p:grpSpPr>
          <p:sp>
            <p:nvSpPr>
              <p:cNvPr id="30" name="Line 22">
                <a:extLst>
                  <a:ext uri="{FF2B5EF4-FFF2-40B4-BE49-F238E27FC236}">
                    <a16:creationId xmlns:a16="http://schemas.microsoft.com/office/drawing/2014/main" id="{8E6C8FC2-5DFF-479D-B5ED-737A4E897CA7}"/>
                  </a:ext>
                </a:extLst>
              </p:cNvPr>
              <p:cNvSpPr>
                <a:spLocks noChangeShapeType="1"/>
              </p:cNvSpPr>
              <p:nvPr/>
            </p:nvSpPr>
            <p:spPr bwMode="auto">
              <a:xfrm>
                <a:off x="219" y="3639"/>
                <a:ext cx="59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Text Box 23">
                <a:extLst>
                  <a:ext uri="{FF2B5EF4-FFF2-40B4-BE49-F238E27FC236}">
                    <a16:creationId xmlns:a16="http://schemas.microsoft.com/office/drawing/2014/main" id="{10C467BD-B596-4576-90DE-63D0C95D8538}"/>
                  </a:ext>
                </a:extLst>
              </p:cNvPr>
              <p:cNvSpPr txBox="1">
                <a:spLocks noChangeArrowheads="1"/>
              </p:cNvSpPr>
              <p:nvPr/>
            </p:nvSpPr>
            <p:spPr bwMode="auto">
              <a:xfrm>
                <a:off x="266" y="3401"/>
                <a:ext cx="5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en-US" altLang="zh-CN" sz="1800"/>
                  <a:t>hello.s</a:t>
                </a:r>
              </a:p>
            </p:txBody>
          </p:sp>
        </p:grpSp>
        <p:sp>
          <p:nvSpPr>
            <p:cNvPr id="29" name="Text Box 36">
              <a:extLst>
                <a:ext uri="{FF2B5EF4-FFF2-40B4-BE49-F238E27FC236}">
                  <a16:creationId xmlns:a16="http://schemas.microsoft.com/office/drawing/2014/main" id="{C374FBA7-3296-4095-9D7C-E33EABFF407A}"/>
                </a:ext>
              </a:extLst>
            </p:cNvPr>
            <p:cNvSpPr txBox="1">
              <a:spLocks noChangeArrowheads="1"/>
            </p:cNvSpPr>
            <p:nvPr/>
          </p:nvSpPr>
          <p:spPr bwMode="auto">
            <a:xfrm>
              <a:off x="2446" y="3507"/>
              <a:ext cx="631"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800">
                  <a:solidFill>
                    <a:srgbClr val="FF0000"/>
                  </a:solidFill>
                  <a:latin typeface="微软雅黑" panose="020B0503020204020204" pitchFamily="34" charset="-122"/>
                  <a:ea typeface="微软雅黑" panose="020B0503020204020204" pitchFamily="34" charset="-122"/>
                </a:rPr>
                <a:t>汇编语言程序</a:t>
              </a:r>
            </a:p>
            <a:p>
              <a:pPr algn="ctr" eaLnBrk="1" hangingPunct="1">
                <a:lnSpc>
                  <a:spcPct val="100000"/>
                </a:lnSpc>
                <a:spcBef>
                  <a:spcPct val="0"/>
                </a:spcBef>
                <a:buFontTx/>
                <a:buNone/>
              </a:pPr>
              <a:r>
                <a:rPr lang="en-US" altLang="zh-CN" sz="1800">
                  <a:solidFill>
                    <a:srgbClr val="FF0000"/>
                  </a:solidFill>
                  <a:latin typeface="微软雅黑" panose="020B0503020204020204" pitchFamily="34" charset="-122"/>
                  <a:ea typeface="微软雅黑" panose="020B0503020204020204" pitchFamily="34" charset="-122"/>
                </a:rPr>
                <a:t>(</a:t>
              </a:r>
              <a:r>
                <a:rPr lang="zh-CN" altLang="en-US" sz="1800">
                  <a:solidFill>
                    <a:srgbClr val="FF0000"/>
                  </a:solidFill>
                  <a:latin typeface="微软雅黑" panose="020B0503020204020204" pitchFamily="34" charset="-122"/>
                  <a:ea typeface="微软雅黑" panose="020B0503020204020204" pitchFamily="34" charset="-122"/>
                </a:rPr>
                <a:t>文本</a:t>
              </a:r>
              <a:r>
                <a:rPr lang="en-US" altLang="zh-CN" sz="1800">
                  <a:solidFill>
                    <a:srgbClr val="FF0000"/>
                  </a:solidFill>
                  <a:latin typeface="微软雅黑" panose="020B0503020204020204" pitchFamily="34" charset="-122"/>
                  <a:ea typeface="微软雅黑" panose="020B0503020204020204" pitchFamily="34" charset="-122"/>
                </a:rPr>
                <a:t>)</a:t>
              </a:r>
            </a:p>
          </p:txBody>
        </p:sp>
      </p:grpSp>
      <p:grpSp>
        <p:nvGrpSpPr>
          <p:cNvPr id="32" name="Group 42">
            <a:extLst>
              <a:ext uri="{FF2B5EF4-FFF2-40B4-BE49-F238E27FC236}">
                <a16:creationId xmlns:a16="http://schemas.microsoft.com/office/drawing/2014/main" id="{54C921F5-A6CE-46F0-B346-B10183D37DB5}"/>
              </a:ext>
            </a:extLst>
          </p:cNvPr>
          <p:cNvGrpSpPr>
            <a:grpSpLocks/>
          </p:cNvGrpSpPr>
          <p:nvPr/>
        </p:nvGrpSpPr>
        <p:grpSpPr bwMode="auto">
          <a:xfrm>
            <a:off x="5659438" y="5076825"/>
            <a:ext cx="1093787" cy="1652588"/>
            <a:chOff x="3565" y="3198"/>
            <a:chExt cx="689" cy="1041"/>
          </a:xfrm>
        </p:grpSpPr>
        <p:grpSp>
          <p:nvGrpSpPr>
            <p:cNvPr id="33" name="Group 24">
              <a:extLst>
                <a:ext uri="{FF2B5EF4-FFF2-40B4-BE49-F238E27FC236}">
                  <a16:creationId xmlns:a16="http://schemas.microsoft.com/office/drawing/2014/main" id="{D3177AE0-8EE6-4BDB-8C22-254780C03590}"/>
                </a:ext>
              </a:extLst>
            </p:cNvPr>
            <p:cNvGrpSpPr>
              <a:grpSpLocks/>
            </p:cNvGrpSpPr>
            <p:nvPr/>
          </p:nvGrpSpPr>
          <p:grpSpPr bwMode="auto">
            <a:xfrm>
              <a:off x="3604" y="3198"/>
              <a:ext cx="650" cy="238"/>
              <a:chOff x="219" y="3401"/>
              <a:chExt cx="622" cy="238"/>
            </a:xfrm>
          </p:grpSpPr>
          <p:sp>
            <p:nvSpPr>
              <p:cNvPr id="35" name="Line 25">
                <a:extLst>
                  <a:ext uri="{FF2B5EF4-FFF2-40B4-BE49-F238E27FC236}">
                    <a16:creationId xmlns:a16="http://schemas.microsoft.com/office/drawing/2014/main" id="{19FE6392-1C98-4BBC-B380-39D69350B096}"/>
                  </a:ext>
                </a:extLst>
              </p:cNvPr>
              <p:cNvSpPr>
                <a:spLocks noChangeShapeType="1"/>
              </p:cNvSpPr>
              <p:nvPr/>
            </p:nvSpPr>
            <p:spPr bwMode="auto">
              <a:xfrm>
                <a:off x="219" y="3639"/>
                <a:ext cx="59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 name="Text Box 26">
                <a:extLst>
                  <a:ext uri="{FF2B5EF4-FFF2-40B4-BE49-F238E27FC236}">
                    <a16:creationId xmlns:a16="http://schemas.microsoft.com/office/drawing/2014/main" id="{F29210BB-0448-42BD-A323-08DD1D0A65AF}"/>
                  </a:ext>
                </a:extLst>
              </p:cNvPr>
              <p:cNvSpPr txBox="1">
                <a:spLocks noChangeArrowheads="1"/>
              </p:cNvSpPr>
              <p:nvPr/>
            </p:nvSpPr>
            <p:spPr bwMode="auto">
              <a:xfrm>
                <a:off x="266" y="3401"/>
                <a:ext cx="5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en-US" altLang="zh-CN" sz="1800"/>
                  <a:t>hello.o</a:t>
                </a:r>
              </a:p>
            </p:txBody>
          </p:sp>
        </p:grpSp>
        <p:sp>
          <p:nvSpPr>
            <p:cNvPr id="34" name="Text Box 37">
              <a:extLst>
                <a:ext uri="{FF2B5EF4-FFF2-40B4-BE49-F238E27FC236}">
                  <a16:creationId xmlns:a16="http://schemas.microsoft.com/office/drawing/2014/main" id="{52BA15C4-631A-40D2-B537-09CF2C78A9CD}"/>
                </a:ext>
              </a:extLst>
            </p:cNvPr>
            <p:cNvSpPr txBox="1">
              <a:spLocks noChangeArrowheads="1"/>
            </p:cNvSpPr>
            <p:nvPr/>
          </p:nvSpPr>
          <p:spPr bwMode="auto">
            <a:xfrm>
              <a:off x="3565" y="3489"/>
              <a:ext cx="668"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800">
                  <a:solidFill>
                    <a:srgbClr val="FF0000"/>
                  </a:solidFill>
                  <a:latin typeface="微软雅黑" panose="020B0503020204020204" pitchFamily="34" charset="-122"/>
                  <a:ea typeface="微软雅黑" panose="020B0503020204020204" pitchFamily="34" charset="-122"/>
                </a:rPr>
                <a:t>可重定位目标程序</a:t>
              </a:r>
            </a:p>
            <a:p>
              <a:pPr algn="ctr" eaLnBrk="1" hangingPunct="1">
                <a:lnSpc>
                  <a:spcPct val="100000"/>
                </a:lnSpc>
                <a:spcBef>
                  <a:spcPct val="0"/>
                </a:spcBef>
                <a:buFontTx/>
                <a:buNone/>
              </a:pPr>
              <a:r>
                <a:rPr lang="en-US" altLang="zh-CN" sz="1800">
                  <a:solidFill>
                    <a:srgbClr val="FF0000"/>
                  </a:solidFill>
                  <a:latin typeface="微软雅黑" panose="020B0503020204020204" pitchFamily="34" charset="-122"/>
                  <a:ea typeface="微软雅黑" panose="020B0503020204020204" pitchFamily="34" charset="-122"/>
                </a:rPr>
                <a:t>(</a:t>
              </a:r>
              <a:r>
                <a:rPr lang="zh-CN" altLang="en-US" sz="1800">
                  <a:solidFill>
                    <a:srgbClr val="FF0000"/>
                  </a:solidFill>
                  <a:latin typeface="微软雅黑" panose="020B0503020204020204" pitchFamily="34" charset="-122"/>
                  <a:ea typeface="微软雅黑" panose="020B0503020204020204" pitchFamily="34" charset="-122"/>
                </a:rPr>
                <a:t>二进制</a:t>
              </a:r>
              <a:r>
                <a:rPr lang="en-US" altLang="zh-CN" sz="1800">
                  <a:solidFill>
                    <a:srgbClr val="FF0000"/>
                  </a:solidFill>
                  <a:latin typeface="微软雅黑" panose="020B0503020204020204" pitchFamily="34" charset="-122"/>
                  <a:ea typeface="微软雅黑" panose="020B0503020204020204" pitchFamily="34" charset="-122"/>
                </a:rPr>
                <a:t>)</a:t>
              </a:r>
            </a:p>
          </p:txBody>
        </p:sp>
      </p:grpSp>
      <p:grpSp>
        <p:nvGrpSpPr>
          <p:cNvPr id="37" name="Group 44">
            <a:extLst>
              <a:ext uri="{FF2B5EF4-FFF2-40B4-BE49-F238E27FC236}">
                <a16:creationId xmlns:a16="http://schemas.microsoft.com/office/drawing/2014/main" id="{78AC3677-501D-49A6-9584-55615B7FAA2B}"/>
              </a:ext>
            </a:extLst>
          </p:cNvPr>
          <p:cNvGrpSpPr>
            <a:grpSpLocks/>
          </p:cNvGrpSpPr>
          <p:nvPr/>
        </p:nvGrpSpPr>
        <p:grpSpPr bwMode="auto">
          <a:xfrm>
            <a:off x="7494588" y="5060950"/>
            <a:ext cx="1117600" cy="1365250"/>
            <a:chOff x="4721" y="3188"/>
            <a:chExt cx="704" cy="860"/>
          </a:xfrm>
        </p:grpSpPr>
        <p:grpSp>
          <p:nvGrpSpPr>
            <p:cNvPr id="38" name="Group 30">
              <a:extLst>
                <a:ext uri="{FF2B5EF4-FFF2-40B4-BE49-F238E27FC236}">
                  <a16:creationId xmlns:a16="http://schemas.microsoft.com/office/drawing/2014/main" id="{F18DB18B-AEAC-4426-815D-F37037BD6E9B}"/>
                </a:ext>
              </a:extLst>
            </p:cNvPr>
            <p:cNvGrpSpPr>
              <a:grpSpLocks/>
            </p:cNvGrpSpPr>
            <p:nvPr/>
          </p:nvGrpSpPr>
          <p:grpSpPr bwMode="auto">
            <a:xfrm>
              <a:off x="4738" y="3188"/>
              <a:ext cx="622" cy="238"/>
              <a:chOff x="219" y="3401"/>
              <a:chExt cx="622" cy="238"/>
            </a:xfrm>
          </p:grpSpPr>
          <p:sp>
            <p:nvSpPr>
              <p:cNvPr id="40" name="Line 31">
                <a:extLst>
                  <a:ext uri="{FF2B5EF4-FFF2-40B4-BE49-F238E27FC236}">
                    <a16:creationId xmlns:a16="http://schemas.microsoft.com/office/drawing/2014/main" id="{D2661E0E-C160-49BF-A590-B92516180211}"/>
                  </a:ext>
                </a:extLst>
              </p:cNvPr>
              <p:cNvSpPr>
                <a:spLocks noChangeShapeType="1"/>
              </p:cNvSpPr>
              <p:nvPr/>
            </p:nvSpPr>
            <p:spPr bwMode="auto">
              <a:xfrm>
                <a:off x="219" y="3639"/>
                <a:ext cx="59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 name="Text Box 32">
                <a:extLst>
                  <a:ext uri="{FF2B5EF4-FFF2-40B4-BE49-F238E27FC236}">
                    <a16:creationId xmlns:a16="http://schemas.microsoft.com/office/drawing/2014/main" id="{255FA3D8-B398-4D49-B67F-01D638045FDB}"/>
                  </a:ext>
                </a:extLst>
              </p:cNvPr>
              <p:cNvSpPr txBox="1">
                <a:spLocks noChangeArrowheads="1"/>
              </p:cNvSpPr>
              <p:nvPr/>
            </p:nvSpPr>
            <p:spPr bwMode="auto">
              <a:xfrm>
                <a:off x="266" y="3401"/>
                <a:ext cx="5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en-US" altLang="zh-CN" sz="1800"/>
                  <a:t>hello</a:t>
                </a:r>
              </a:p>
            </p:txBody>
          </p:sp>
        </p:grpSp>
        <p:sp>
          <p:nvSpPr>
            <p:cNvPr id="39" name="Text Box 38">
              <a:extLst>
                <a:ext uri="{FF2B5EF4-FFF2-40B4-BE49-F238E27FC236}">
                  <a16:creationId xmlns:a16="http://schemas.microsoft.com/office/drawing/2014/main" id="{77B62DFC-41B9-4BFA-942D-FB8F935B0D97}"/>
                </a:ext>
              </a:extLst>
            </p:cNvPr>
            <p:cNvSpPr txBox="1">
              <a:spLocks noChangeArrowheads="1"/>
            </p:cNvSpPr>
            <p:nvPr/>
          </p:nvSpPr>
          <p:spPr bwMode="auto">
            <a:xfrm>
              <a:off x="4721" y="3471"/>
              <a:ext cx="704"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FontTx/>
                <a:buNone/>
              </a:pPr>
              <a:r>
                <a:rPr lang="zh-CN" altLang="en-US" sz="1800">
                  <a:solidFill>
                    <a:srgbClr val="FF0000"/>
                  </a:solidFill>
                  <a:latin typeface="微软雅黑" panose="020B0503020204020204" pitchFamily="34" charset="-122"/>
                  <a:ea typeface="微软雅黑" panose="020B0503020204020204" pitchFamily="34" charset="-122"/>
                </a:rPr>
                <a:t>可执行目标程序</a:t>
              </a:r>
            </a:p>
            <a:p>
              <a:pPr algn="ctr" eaLnBrk="1" hangingPunct="1">
                <a:lnSpc>
                  <a:spcPct val="100000"/>
                </a:lnSpc>
                <a:spcBef>
                  <a:spcPct val="0"/>
                </a:spcBef>
                <a:buFontTx/>
                <a:buNone/>
              </a:pPr>
              <a:r>
                <a:rPr lang="en-US" altLang="zh-CN" sz="1800">
                  <a:solidFill>
                    <a:srgbClr val="FF0000"/>
                  </a:solidFill>
                  <a:latin typeface="微软雅黑" panose="020B0503020204020204" pitchFamily="34" charset="-122"/>
                  <a:ea typeface="微软雅黑" panose="020B0503020204020204" pitchFamily="34" charset="-122"/>
                </a:rPr>
                <a:t>(</a:t>
              </a:r>
              <a:r>
                <a:rPr lang="zh-CN" altLang="en-US" sz="1800">
                  <a:solidFill>
                    <a:srgbClr val="FF0000"/>
                  </a:solidFill>
                  <a:latin typeface="微软雅黑" panose="020B0503020204020204" pitchFamily="34" charset="-122"/>
                  <a:ea typeface="微软雅黑" panose="020B0503020204020204" pitchFamily="34" charset="-122"/>
                </a:rPr>
                <a:t>二进制</a:t>
              </a:r>
              <a:r>
                <a:rPr lang="en-US" altLang="zh-CN" sz="1800">
                  <a:solidFill>
                    <a:srgbClr val="FF0000"/>
                  </a:solidFill>
                  <a:latin typeface="微软雅黑" panose="020B0503020204020204" pitchFamily="34" charset="-122"/>
                  <a:ea typeface="微软雅黑" panose="020B0503020204020204" pitchFamily="34" charset="-122"/>
                </a:rPr>
                <a:t>)</a:t>
              </a:r>
            </a:p>
          </p:txBody>
        </p:sp>
      </p:grpSp>
    </p:spTree>
    <p:extLst>
      <p:ext uri="{BB962C8B-B14F-4D97-AF65-F5344CB8AC3E}">
        <p14:creationId xmlns:p14="http://schemas.microsoft.com/office/powerpoint/2010/main" val="4802986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4B75949B-D56F-4031-87F6-B7425DCED7B8}"/>
              </a:ext>
            </a:extLst>
          </p:cNvPr>
          <p:cNvSpPr>
            <a:spLocks noGrp="1" noChangeArrowheads="1"/>
          </p:cNvSpPr>
          <p:nvPr>
            <p:ph type="title"/>
          </p:nvPr>
        </p:nvSpPr>
        <p:spPr/>
        <p:txBody>
          <a:bodyPr/>
          <a:lstStyle/>
          <a:p>
            <a:r>
              <a:rPr lang="zh-CN" altLang="en-US" dirty="0"/>
              <a:t>节头描述项 </a:t>
            </a:r>
            <a:r>
              <a:rPr lang="en-US" altLang="zh-CN" dirty="0"/>
              <a:t>Elf64_Shdr  </a:t>
            </a:r>
            <a:r>
              <a:rPr lang="zh-CN" altLang="en-US" dirty="0"/>
              <a:t>解读</a:t>
            </a:r>
          </a:p>
        </p:txBody>
      </p:sp>
      <p:sp>
        <p:nvSpPr>
          <p:cNvPr id="8" name="Text Box 16">
            <a:extLst>
              <a:ext uri="{FF2B5EF4-FFF2-40B4-BE49-F238E27FC236}">
                <a16:creationId xmlns:a16="http://schemas.microsoft.com/office/drawing/2014/main" id="{35433E8F-5FF3-40B5-821F-E560DA17BE7F}"/>
              </a:ext>
            </a:extLst>
          </p:cNvPr>
          <p:cNvSpPr txBox="1">
            <a:spLocks noChangeArrowheads="1"/>
          </p:cNvSpPr>
          <p:nvPr/>
        </p:nvSpPr>
        <p:spPr bwMode="auto">
          <a:xfrm>
            <a:off x="354445" y="857966"/>
            <a:ext cx="8435109" cy="4450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buFontTx/>
              <a:buNone/>
            </a:pPr>
            <a:r>
              <a:rPr lang="zh-CN" altLang="en-US" dirty="0">
                <a:solidFill>
                  <a:srgbClr val="FF0000"/>
                </a:solidFill>
                <a:latin typeface="宋体" panose="02010600030101010101" pitchFamily="2" charset="-122"/>
              </a:rPr>
              <a:t>节标志 </a:t>
            </a:r>
            <a:r>
              <a:rPr lang="en-US" altLang="zh-CN" dirty="0" err="1">
                <a:solidFill>
                  <a:srgbClr val="FF0000"/>
                </a:solidFill>
                <a:latin typeface="宋体" panose="02010600030101010101" pitchFamily="2" charset="-122"/>
              </a:rPr>
              <a:t>sh_flags</a:t>
            </a:r>
            <a:r>
              <a:rPr lang="en-US" altLang="zh-CN" dirty="0">
                <a:latin typeface="宋体" panose="02010600030101010101" pitchFamily="2" charset="-122"/>
              </a:rPr>
              <a:t>:  </a:t>
            </a:r>
          </a:p>
          <a:p>
            <a:pPr>
              <a:lnSpc>
                <a:spcPct val="100000"/>
              </a:lnSpc>
              <a:buFontTx/>
              <a:buNone/>
            </a:pPr>
            <a:r>
              <a:rPr lang="zh-CN" altLang="en-US" dirty="0">
                <a:latin typeface="宋体" panose="02010600030101010101" pitchFamily="2" charset="-122"/>
              </a:rPr>
              <a:t>     该节在虚拟空间中的访问属性</a:t>
            </a:r>
            <a:endParaRPr lang="en-US" altLang="zh-CN" dirty="0">
              <a:latin typeface="宋体" panose="02010600030101010101" pitchFamily="2" charset="-122"/>
            </a:endParaRPr>
          </a:p>
          <a:p>
            <a:pPr>
              <a:lnSpc>
                <a:spcPct val="100000"/>
              </a:lnSpc>
              <a:buFontTx/>
              <a:buNone/>
            </a:pPr>
            <a:r>
              <a:rPr lang="en-US" altLang="zh-CN" sz="2400" dirty="0">
                <a:latin typeface="宋体" panose="02010600030101010101" pitchFamily="2" charset="-122"/>
              </a:rPr>
              <a:t>     SHF_WRITE (W)  </a:t>
            </a:r>
            <a:r>
              <a:rPr lang="zh-CN" altLang="en-US" sz="2400" dirty="0">
                <a:latin typeface="宋体" panose="02010600030101010101" pitchFamily="2" charset="-122"/>
              </a:rPr>
              <a:t>在进程空间中可写</a:t>
            </a:r>
            <a:endParaRPr lang="en-US" altLang="zh-CN" sz="2400" dirty="0">
              <a:latin typeface="宋体" panose="02010600030101010101" pitchFamily="2" charset="-122"/>
            </a:endParaRPr>
          </a:p>
          <a:p>
            <a:pPr>
              <a:lnSpc>
                <a:spcPct val="100000"/>
              </a:lnSpc>
              <a:buFontTx/>
              <a:buNone/>
            </a:pPr>
            <a:r>
              <a:rPr lang="en-US" altLang="zh-CN" sz="2400" dirty="0">
                <a:latin typeface="宋体" panose="02010600030101010101" pitchFamily="2" charset="-122"/>
              </a:rPr>
              <a:t>     SHF_ALLOC (A)  </a:t>
            </a:r>
            <a:r>
              <a:rPr lang="zh-CN" altLang="en-US" sz="2400" dirty="0">
                <a:latin typeface="宋体" panose="02010600030101010101" pitchFamily="2" charset="-122"/>
              </a:rPr>
              <a:t>在进程空间中需要分配空间</a:t>
            </a:r>
            <a:endParaRPr lang="en-US" altLang="zh-CN" sz="2400" dirty="0">
              <a:latin typeface="宋体" panose="02010600030101010101" pitchFamily="2" charset="-122"/>
            </a:endParaRPr>
          </a:p>
          <a:p>
            <a:pPr>
              <a:lnSpc>
                <a:spcPct val="100000"/>
              </a:lnSpc>
              <a:buFontTx/>
              <a:buNone/>
            </a:pPr>
            <a:r>
              <a:rPr lang="en-US" altLang="zh-CN" dirty="0">
                <a:latin typeface="宋体" panose="02010600030101010101" pitchFamily="2" charset="-122"/>
              </a:rPr>
              <a:t>           </a:t>
            </a:r>
            <a:r>
              <a:rPr lang="zh-CN" altLang="en-US" sz="2400" dirty="0">
                <a:latin typeface="宋体" panose="02010600030101010101" pitchFamily="2" charset="-122"/>
              </a:rPr>
              <a:t>         包含指示或控制信息的节不分配空间</a:t>
            </a:r>
            <a:endParaRPr lang="en-US" altLang="zh-CN" sz="2400" dirty="0">
              <a:latin typeface="宋体" panose="02010600030101010101" pitchFamily="2" charset="-122"/>
            </a:endParaRPr>
          </a:p>
          <a:p>
            <a:pPr>
              <a:lnSpc>
                <a:spcPct val="100000"/>
              </a:lnSpc>
              <a:buFontTx/>
              <a:buNone/>
            </a:pPr>
            <a:r>
              <a:rPr lang="en-US" altLang="zh-CN" sz="2400" dirty="0">
                <a:latin typeface="宋体" panose="02010600030101010101" pitchFamily="2" charset="-122"/>
              </a:rPr>
              <a:t>     SHF_EXECINSTR  </a:t>
            </a:r>
            <a:r>
              <a:rPr lang="zh-CN" altLang="en-US" sz="2400" dirty="0">
                <a:latin typeface="宋体" panose="02010600030101010101" pitchFamily="2" charset="-122"/>
              </a:rPr>
              <a:t>该节在进程空间中可以被执行</a:t>
            </a:r>
            <a:endParaRPr lang="en-US" altLang="zh-CN" sz="2400" dirty="0">
              <a:latin typeface="宋体" panose="02010600030101010101" pitchFamily="2" charset="-122"/>
            </a:endParaRPr>
          </a:p>
          <a:p>
            <a:pPr>
              <a:lnSpc>
                <a:spcPct val="100000"/>
              </a:lnSpc>
              <a:buFontTx/>
              <a:buNone/>
            </a:pPr>
            <a:r>
              <a:rPr lang="en-US" altLang="zh-CN" sz="2400" dirty="0">
                <a:latin typeface="宋体" panose="02010600030101010101" pitchFamily="2" charset="-122"/>
              </a:rPr>
              <a:t>     SHF_MERGE      </a:t>
            </a:r>
            <a:r>
              <a:rPr lang="zh-CN" altLang="en-US" sz="2400" dirty="0">
                <a:latin typeface="宋体" panose="02010600030101010101" pitchFamily="2" charset="-122"/>
              </a:rPr>
              <a:t>可以被合并</a:t>
            </a:r>
            <a:endParaRPr lang="en-US" altLang="zh-CN" sz="2400" dirty="0">
              <a:latin typeface="宋体" panose="02010600030101010101" pitchFamily="2" charset="-122"/>
            </a:endParaRPr>
          </a:p>
          <a:p>
            <a:pPr>
              <a:lnSpc>
                <a:spcPct val="100000"/>
              </a:lnSpc>
              <a:buFontTx/>
              <a:buNone/>
            </a:pPr>
            <a:r>
              <a:rPr lang="en-US" altLang="zh-CN" sz="2400" dirty="0">
                <a:latin typeface="宋体" panose="02010600030101010101" pitchFamily="2" charset="-122"/>
              </a:rPr>
              <a:t>     SHF_STRINGS    </a:t>
            </a:r>
            <a:r>
              <a:rPr lang="zh-CN" altLang="en-US" sz="2400" dirty="0">
                <a:latin typeface="宋体" panose="02010600030101010101" pitchFamily="2" charset="-122"/>
              </a:rPr>
              <a:t>字符串</a:t>
            </a:r>
            <a:endParaRPr lang="en-US" altLang="zh-CN" sz="2400" dirty="0">
              <a:latin typeface="宋体" panose="02010600030101010101" pitchFamily="2" charset="-122"/>
            </a:endParaRPr>
          </a:p>
          <a:p>
            <a:pPr>
              <a:lnSpc>
                <a:spcPct val="100000"/>
              </a:lnSpc>
              <a:buFontTx/>
              <a:buNone/>
            </a:pPr>
            <a:r>
              <a:rPr lang="en-US" altLang="zh-CN" sz="2400" dirty="0">
                <a:latin typeface="宋体" panose="02010600030101010101" pitchFamily="2" charset="-122"/>
              </a:rPr>
              <a:t>     SHF_INFO_LINK  </a:t>
            </a:r>
            <a:r>
              <a:rPr lang="zh-CN" altLang="en-US" dirty="0">
                <a:latin typeface="宋体" panose="02010600030101010101" pitchFamily="2" charset="-122"/>
              </a:rPr>
              <a:t>与链接相关的节，如重定位表</a:t>
            </a:r>
            <a:endParaRPr lang="en-US" altLang="zh-CN" sz="2400" dirty="0">
              <a:latin typeface="宋体" panose="02010600030101010101" pitchFamily="2" charset="-122"/>
            </a:endParaRPr>
          </a:p>
          <a:p>
            <a:pPr>
              <a:lnSpc>
                <a:spcPct val="100000"/>
              </a:lnSpc>
              <a:buFontTx/>
              <a:buNone/>
            </a:pPr>
            <a:r>
              <a:rPr lang="en-US" altLang="zh-CN" dirty="0">
                <a:latin typeface="宋体" panose="02010600030101010101" pitchFamily="2" charset="-122"/>
              </a:rPr>
              <a:t>     SHF_LINK_ORDER </a:t>
            </a:r>
          </a:p>
        </p:txBody>
      </p:sp>
      <p:sp>
        <p:nvSpPr>
          <p:cNvPr id="6" name="文本框 5">
            <a:extLst>
              <a:ext uri="{FF2B5EF4-FFF2-40B4-BE49-F238E27FC236}">
                <a16:creationId xmlns:a16="http://schemas.microsoft.com/office/drawing/2014/main" id="{1D9B1B9F-F2E9-F083-0B87-F5BB63178B7D}"/>
              </a:ext>
            </a:extLst>
          </p:cNvPr>
          <p:cNvSpPr txBox="1"/>
          <p:nvPr/>
        </p:nvSpPr>
        <p:spPr>
          <a:xfrm>
            <a:off x="723899" y="5399869"/>
            <a:ext cx="7914410" cy="1200329"/>
          </a:xfrm>
          <a:prstGeom prst="rect">
            <a:avLst/>
          </a:prstGeom>
          <a:noFill/>
        </p:spPr>
        <p:txBody>
          <a:bodyPr wrap="square">
            <a:spAutoFit/>
          </a:bodyPr>
          <a:lstStyle/>
          <a:p>
            <a:r>
              <a:rPr lang="zh-CN" altLang="en-US" sz="2400" b="1" dirty="0">
                <a:latin typeface="宋体" panose="02010600030101010101" pitchFamily="2" charset="-122"/>
              </a:rPr>
              <a:t> 如果节的类型和链接相关，如重定位表、符号表等，</a:t>
            </a:r>
            <a:endParaRPr lang="en-US" altLang="zh-CN" sz="2400" b="1" dirty="0">
              <a:latin typeface="宋体" panose="02010600030101010101" pitchFamily="2" charset="-122"/>
            </a:endParaRPr>
          </a:p>
          <a:p>
            <a:r>
              <a:rPr lang="en-US" altLang="zh-CN" sz="2400" b="1" dirty="0">
                <a:latin typeface="宋体" panose="02010600030101010101" pitchFamily="2" charset="-122"/>
              </a:rPr>
              <a:t> </a:t>
            </a:r>
            <a:r>
              <a:rPr lang="zh-CN" altLang="en-US" sz="2400" b="1" dirty="0">
                <a:latin typeface="宋体" panose="02010600030101010101" pitchFamily="2" charset="-122"/>
              </a:rPr>
              <a:t>那么</a:t>
            </a:r>
            <a:r>
              <a:rPr lang="en-US" altLang="zh-CN" sz="2400" b="1" dirty="0" err="1">
                <a:latin typeface="宋体" panose="02010600030101010101" pitchFamily="2" charset="-122"/>
              </a:rPr>
              <a:t>sh_link</a:t>
            </a:r>
            <a:r>
              <a:rPr lang="zh-CN" altLang="en-US" sz="2400" b="1" dirty="0">
                <a:latin typeface="宋体" panose="02010600030101010101" pitchFamily="2" charset="-122"/>
              </a:rPr>
              <a:t>和</a:t>
            </a:r>
            <a:r>
              <a:rPr lang="en-US" altLang="zh-CN" sz="2400" b="1" dirty="0" err="1">
                <a:latin typeface="宋体" panose="02010600030101010101" pitchFamily="2" charset="-122"/>
              </a:rPr>
              <a:t>sh_info</a:t>
            </a:r>
            <a:r>
              <a:rPr lang="zh-CN" altLang="en-US" sz="2400" b="1" dirty="0">
                <a:latin typeface="宋体" panose="02010600030101010101" pitchFamily="2" charset="-122"/>
              </a:rPr>
              <a:t>两个成员才有意义。</a:t>
            </a:r>
            <a:endParaRPr lang="en-US" altLang="zh-CN" sz="2400" b="1" dirty="0">
              <a:latin typeface="宋体" panose="02010600030101010101" pitchFamily="2" charset="-122"/>
            </a:endParaRPr>
          </a:p>
          <a:p>
            <a:r>
              <a:rPr lang="zh-CN" altLang="en-US" sz="2400" b="1" dirty="0">
                <a:latin typeface="宋体" panose="02010600030101010101" pitchFamily="2" charset="-122"/>
              </a:rPr>
              <a:t> 对于其他段，这两个成员没有意义。</a:t>
            </a:r>
            <a:endParaRPr lang="en-US" altLang="zh-CN" sz="2400" b="1" dirty="0">
              <a:latin typeface="宋体" panose="02010600030101010101" pitchFamily="2" charset="-122"/>
            </a:endParaRPr>
          </a:p>
        </p:txBody>
      </p:sp>
    </p:spTree>
    <p:extLst>
      <p:ext uri="{BB962C8B-B14F-4D97-AF65-F5344CB8AC3E}">
        <p14:creationId xmlns:p14="http://schemas.microsoft.com/office/powerpoint/2010/main" val="19408431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4B75949B-D56F-4031-87F6-B7425DCED7B8}"/>
              </a:ext>
            </a:extLst>
          </p:cNvPr>
          <p:cNvSpPr>
            <a:spLocks noGrp="1" noChangeArrowheads="1"/>
          </p:cNvSpPr>
          <p:nvPr>
            <p:ph type="title"/>
          </p:nvPr>
        </p:nvSpPr>
        <p:spPr/>
        <p:txBody>
          <a:bodyPr/>
          <a:lstStyle/>
          <a:p>
            <a:r>
              <a:rPr lang="en-US" altLang="zh-CN" dirty="0"/>
              <a:t>ELF </a:t>
            </a:r>
            <a:r>
              <a:rPr lang="zh-CN" altLang="en-US" dirty="0"/>
              <a:t>头结构</a:t>
            </a:r>
          </a:p>
        </p:txBody>
      </p:sp>
      <p:sp>
        <p:nvSpPr>
          <p:cNvPr id="8" name="Text Box 16">
            <a:extLst>
              <a:ext uri="{FF2B5EF4-FFF2-40B4-BE49-F238E27FC236}">
                <a16:creationId xmlns:a16="http://schemas.microsoft.com/office/drawing/2014/main" id="{35433E8F-5FF3-40B5-821F-E560DA17BE7F}"/>
              </a:ext>
            </a:extLst>
          </p:cNvPr>
          <p:cNvSpPr txBox="1">
            <a:spLocks noChangeArrowheads="1"/>
          </p:cNvSpPr>
          <p:nvPr/>
        </p:nvSpPr>
        <p:spPr bwMode="auto">
          <a:xfrm>
            <a:off x="556491" y="705568"/>
            <a:ext cx="68002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buFontTx/>
              <a:buNone/>
            </a:pPr>
            <a:r>
              <a:rPr lang="en-US" altLang="zh-CN" dirty="0">
                <a:latin typeface="宋体" panose="02010600030101010101" pitchFamily="2" charset="-122"/>
              </a:rPr>
              <a:t>ELF </a:t>
            </a:r>
            <a:r>
              <a:rPr lang="zh-CN" altLang="en-US" dirty="0">
                <a:latin typeface="宋体" panose="02010600030101010101" pitchFamily="2" charset="-122"/>
              </a:rPr>
              <a:t>头在目标文件的起始位置 </a:t>
            </a:r>
            <a:endParaRPr lang="en-US" altLang="zh-CN" dirty="0">
              <a:latin typeface="宋体" panose="02010600030101010101" pitchFamily="2" charset="-122"/>
            </a:endParaRPr>
          </a:p>
        </p:txBody>
      </p:sp>
      <p:sp>
        <p:nvSpPr>
          <p:cNvPr id="13" name="文本框 12">
            <a:extLst>
              <a:ext uri="{FF2B5EF4-FFF2-40B4-BE49-F238E27FC236}">
                <a16:creationId xmlns:a16="http://schemas.microsoft.com/office/drawing/2014/main" id="{31A229EE-57FE-453A-9902-24B772B24EDB}"/>
              </a:ext>
            </a:extLst>
          </p:cNvPr>
          <p:cNvSpPr txBox="1"/>
          <p:nvPr/>
        </p:nvSpPr>
        <p:spPr>
          <a:xfrm>
            <a:off x="623454" y="1409896"/>
            <a:ext cx="8160328" cy="4893647"/>
          </a:xfrm>
          <a:prstGeom prst="rect">
            <a:avLst/>
          </a:prstGeom>
          <a:noFill/>
        </p:spPr>
        <p:txBody>
          <a:bodyPr wrap="square">
            <a:spAutoFit/>
          </a:bodyPr>
          <a:lstStyle/>
          <a:p>
            <a:r>
              <a:rPr lang="en-US" altLang="zh-CN" dirty="0"/>
              <a:t>#define EI_NIDENT (16)</a:t>
            </a:r>
            <a:endParaRPr lang="en-US" altLang="zh-CN" sz="2400" b="1" dirty="0">
              <a:solidFill>
                <a:srgbClr val="FF0000"/>
              </a:solidFill>
            </a:endParaRPr>
          </a:p>
          <a:p>
            <a:r>
              <a:rPr lang="zh-CN" altLang="en-US" dirty="0"/>
              <a:t>typedef struct{  </a:t>
            </a:r>
            <a:endParaRPr lang="en-US" altLang="zh-CN" dirty="0"/>
          </a:p>
          <a:p>
            <a:r>
              <a:rPr lang="en-US" altLang="zh-CN" dirty="0"/>
              <a:t>    </a:t>
            </a:r>
            <a:r>
              <a:rPr lang="zh-CN" altLang="en-US" dirty="0"/>
              <a:t>unsigned char	e_ident[EI_NIDENT];  /* Magic number and other info  </a:t>
            </a:r>
            <a:r>
              <a:rPr lang="en-US" altLang="zh-CN" dirty="0"/>
              <a:t>: 16</a:t>
            </a:r>
            <a:r>
              <a:rPr lang="zh-CN" altLang="en-US" dirty="0"/>
              <a:t>*/</a:t>
            </a:r>
            <a:endParaRPr lang="en-US" altLang="zh-CN" dirty="0"/>
          </a:p>
          <a:p>
            <a:r>
              <a:rPr lang="en-US" altLang="zh-CN" dirty="0"/>
              <a:t>  </a:t>
            </a:r>
            <a:r>
              <a:rPr lang="zh-CN" altLang="en-US" dirty="0"/>
              <a:t>  Elf64_Half	e_type;		/* Object file type </a:t>
            </a:r>
            <a:r>
              <a:rPr lang="en-US" altLang="zh-CN" dirty="0"/>
              <a:t>:</a:t>
            </a:r>
            <a:r>
              <a:rPr lang="zh-CN" altLang="en-US" dirty="0"/>
              <a:t> </a:t>
            </a:r>
            <a:r>
              <a:rPr lang="en-US" altLang="zh-CN" dirty="0"/>
              <a:t>2</a:t>
            </a:r>
            <a:r>
              <a:rPr lang="zh-CN" altLang="en-US" dirty="0"/>
              <a:t> */  </a:t>
            </a:r>
            <a:endParaRPr lang="en-US" altLang="zh-CN" dirty="0"/>
          </a:p>
          <a:p>
            <a:r>
              <a:rPr lang="en-US" altLang="zh-CN" dirty="0"/>
              <a:t>    </a:t>
            </a:r>
            <a:r>
              <a:rPr lang="zh-CN" altLang="en-US" dirty="0"/>
              <a:t>Elf64_Half	e_machine;	/* Architecture </a:t>
            </a:r>
            <a:r>
              <a:rPr lang="en-US" altLang="zh-CN" dirty="0"/>
              <a:t>: 2 </a:t>
            </a:r>
            <a:r>
              <a:rPr lang="zh-CN" altLang="en-US" dirty="0"/>
              <a:t>*/  </a:t>
            </a:r>
            <a:endParaRPr lang="en-US" altLang="zh-CN" dirty="0"/>
          </a:p>
          <a:p>
            <a:r>
              <a:rPr lang="en-US" altLang="zh-CN" dirty="0"/>
              <a:t>    </a:t>
            </a:r>
            <a:r>
              <a:rPr lang="zh-CN" altLang="en-US" dirty="0"/>
              <a:t>Elf64_Word	e_version;	/* Object file version </a:t>
            </a:r>
            <a:r>
              <a:rPr lang="en-US" altLang="zh-CN" dirty="0"/>
              <a:t>: 4 </a:t>
            </a:r>
            <a:r>
              <a:rPr lang="zh-CN" altLang="en-US" dirty="0"/>
              <a:t>*/</a:t>
            </a:r>
            <a:endParaRPr lang="en-US" altLang="zh-CN" dirty="0"/>
          </a:p>
          <a:p>
            <a:r>
              <a:rPr lang="en-US" altLang="zh-CN" dirty="0"/>
              <a:t>   </a:t>
            </a:r>
            <a:r>
              <a:rPr lang="zh-CN" altLang="en-US" dirty="0"/>
              <a:t> Elf64_Addr	e_entry;		/* Entry point virtual address </a:t>
            </a:r>
            <a:r>
              <a:rPr lang="en-US" altLang="zh-CN" dirty="0"/>
              <a:t>:8 </a:t>
            </a:r>
            <a:r>
              <a:rPr lang="zh-CN" altLang="en-US" dirty="0"/>
              <a:t>*/  </a:t>
            </a:r>
            <a:endParaRPr lang="en-US" altLang="zh-CN" dirty="0"/>
          </a:p>
          <a:p>
            <a:r>
              <a:rPr lang="en-US" altLang="zh-CN" dirty="0"/>
              <a:t>    </a:t>
            </a:r>
            <a:r>
              <a:rPr lang="zh-CN" altLang="en-US" dirty="0"/>
              <a:t>Elf64_Off	e_phoff;		/* Program header table file offset </a:t>
            </a:r>
            <a:r>
              <a:rPr lang="en-US" altLang="zh-CN" dirty="0"/>
              <a:t>:8 </a:t>
            </a:r>
            <a:r>
              <a:rPr lang="zh-CN" altLang="en-US" dirty="0"/>
              <a:t>*/ </a:t>
            </a:r>
            <a:endParaRPr lang="en-US" altLang="zh-CN" dirty="0"/>
          </a:p>
          <a:p>
            <a:r>
              <a:rPr lang="en-US" altLang="zh-CN" dirty="0"/>
              <a:t>   </a:t>
            </a:r>
            <a:r>
              <a:rPr lang="zh-CN" altLang="en-US" dirty="0"/>
              <a:t> </a:t>
            </a:r>
            <a:r>
              <a:rPr lang="zh-CN" altLang="en-US" dirty="0">
                <a:solidFill>
                  <a:srgbClr val="FF0000"/>
                </a:solidFill>
              </a:rPr>
              <a:t>Elf64_Off	e_shoff;		/* Section header table file offset </a:t>
            </a:r>
            <a:r>
              <a:rPr lang="en-US" altLang="zh-CN" dirty="0">
                <a:solidFill>
                  <a:srgbClr val="FF0000"/>
                </a:solidFill>
              </a:rPr>
              <a:t>: 8 </a:t>
            </a:r>
            <a:r>
              <a:rPr lang="zh-CN" altLang="en-US" dirty="0"/>
              <a:t>*/ </a:t>
            </a:r>
            <a:endParaRPr lang="en-US" altLang="zh-CN" dirty="0"/>
          </a:p>
          <a:p>
            <a:r>
              <a:rPr lang="en-US" altLang="zh-CN" dirty="0"/>
              <a:t>   </a:t>
            </a:r>
            <a:r>
              <a:rPr lang="zh-CN" altLang="en-US" dirty="0"/>
              <a:t> Elf64_Word	e_flags;		/* Processor-specific flags </a:t>
            </a:r>
            <a:r>
              <a:rPr lang="en-US" altLang="zh-CN" dirty="0"/>
              <a:t>: 4 </a:t>
            </a:r>
            <a:r>
              <a:rPr lang="zh-CN" altLang="en-US" dirty="0"/>
              <a:t>*/  </a:t>
            </a:r>
            <a:endParaRPr lang="en-US" altLang="zh-CN" dirty="0"/>
          </a:p>
          <a:p>
            <a:r>
              <a:rPr lang="en-US" altLang="zh-CN" dirty="0"/>
              <a:t>    </a:t>
            </a:r>
            <a:r>
              <a:rPr lang="zh-CN" altLang="en-US" dirty="0"/>
              <a:t>Elf64_Half	e_ehsize;	/* ELF header size in bytes  */</a:t>
            </a:r>
            <a:endParaRPr lang="en-US" altLang="zh-CN" dirty="0"/>
          </a:p>
          <a:p>
            <a:r>
              <a:rPr lang="en-US" altLang="zh-CN" dirty="0"/>
              <a:t>  </a:t>
            </a:r>
            <a:r>
              <a:rPr lang="zh-CN" altLang="en-US" dirty="0"/>
              <a:t>  Elf64_Half	e_phentsize;	/* Program header table entry size */</a:t>
            </a:r>
            <a:endParaRPr lang="en-US" altLang="zh-CN" dirty="0"/>
          </a:p>
          <a:p>
            <a:r>
              <a:rPr lang="en-US" altLang="zh-CN" dirty="0"/>
              <a:t>  </a:t>
            </a:r>
            <a:r>
              <a:rPr lang="zh-CN" altLang="en-US" dirty="0"/>
              <a:t>  Elf64_Half	e_phnum;	/* Program header table entry count */ </a:t>
            </a:r>
            <a:endParaRPr lang="en-US" altLang="zh-CN" dirty="0"/>
          </a:p>
          <a:p>
            <a:r>
              <a:rPr lang="en-US" altLang="zh-CN" dirty="0"/>
              <a:t>   </a:t>
            </a:r>
            <a:r>
              <a:rPr lang="zh-CN" altLang="en-US" dirty="0"/>
              <a:t> Elf64_Half	e_shentsize;	/* Section header table entry size */ </a:t>
            </a:r>
            <a:endParaRPr lang="en-US" altLang="zh-CN" dirty="0"/>
          </a:p>
          <a:p>
            <a:r>
              <a:rPr lang="en-US" altLang="zh-CN" dirty="0"/>
              <a:t>   </a:t>
            </a:r>
            <a:r>
              <a:rPr lang="zh-CN" altLang="en-US" dirty="0"/>
              <a:t> Elf64_Half	e_shnum;	/* Section header table entry count */</a:t>
            </a:r>
            <a:endParaRPr lang="en-US" altLang="zh-CN" dirty="0"/>
          </a:p>
          <a:p>
            <a:r>
              <a:rPr lang="en-US" altLang="zh-CN" dirty="0"/>
              <a:t>  </a:t>
            </a:r>
            <a:r>
              <a:rPr lang="zh-CN" altLang="en-US" dirty="0"/>
              <a:t>  Elf64_Half	e_shstrndx;	/* Section header string table index */</a:t>
            </a:r>
            <a:endParaRPr lang="en-US" altLang="zh-CN" dirty="0"/>
          </a:p>
          <a:p>
            <a:r>
              <a:rPr lang="zh-CN" altLang="en-US" dirty="0"/>
              <a:t>} Elf64_Ehdr;    </a:t>
            </a:r>
            <a:r>
              <a:rPr lang="en-US" altLang="zh-CN" dirty="0"/>
              <a:t>// 64 </a:t>
            </a:r>
            <a:r>
              <a:rPr lang="zh-CN" altLang="en-US" dirty="0"/>
              <a:t>个字节</a:t>
            </a:r>
          </a:p>
        </p:txBody>
      </p:sp>
    </p:spTree>
    <p:extLst>
      <p:ext uri="{BB962C8B-B14F-4D97-AF65-F5344CB8AC3E}">
        <p14:creationId xmlns:p14="http://schemas.microsoft.com/office/powerpoint/2010/main" val="6864712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E57562D3-7404-4B70-8FE1-65D8374011CC}"/>
              </a:ext>
            </a:extLst>
          </p:cNvPr>
          <p:cNvSpPr>
            <a:spLocks noGrp="1" noChangeArrowheads="1"/>
          </p:cNvSpPr>
          <p:nvPr>
            <p:ph type="title"/>
          </p:nvPr>
        </p:nvSpPr>
        <p:spPr>
          <a:xfrm>
            <a:off x="457200" y="111125"/>
            <a:ext cx="8229600" cy="561975"/>
          </a:xfrm>
        </p:spPr>
        <p:txBody>
          <a:bodyPr/>
          <a:lstStyle/>
          <a:p>
            <a:r>
              <a:rPr lang="en-US" altLang="zh-CN"/>
              <a:t>ELF</a:t>
            </a:r>
            <a:r>
              <a:rPr lang="zh-CN" altLang="en-US"/>
              <a:t>头（</a:t>
            </a:r>
            <a:r>
              <a:rPr lang="en-US" altLang="zh-CN"/>
              <a:t>ELF Header</a:t>
            </a:r>
            <a:r>
              <a:rPr lang="zh-CN" altLang="en-US"/>
              <a:t>）</a:t>
            </a:r>
          </a:p>
        </p:txBody>
      </p:sp>
      <p:sp>
        <p:nvSpPr>
          <p:cNvPr id="9" name="文本框 8">
            <a:extLst>
              <a:ext uri="{FF2B5EF4-FFF2-40B4-BE49-F238E27FC236}">
                <a16:creationId xmlns:a16="http://schemas.microsoft.com/office/drawing/2014/main" id="{A010B58E-C57C-EF8C-C454-D10B77CC5AE1}"/>
              </a:ext>
            </a:extLst>
          </p:cNvPr>
          <p:cNvSpPr txBox="1"/>
          <p:nvPr/>
        </p:nvSpPr>
        <p:spPr>
          <a:xfrm>
            <a:off x="875290" y="806787"/>
            <a:ext cx="6765492" cy="5442772"/>
          </a:xfrm>
          <a:prstGeom prst="rect">
            <a:avLst/>
          </a:prstGeom>
          <a:noFill/>
        </p:spPr>
        <p:txBody>
          <a:bodyPr wrap="square">
            <a:spAutoFit/>
          </a:bodyPr>
          <a:lstStyle/>
          <a:p>
            <a:pPr>
              <a:lnSpc>
                <a:spcPct val="125000"/>
              </a:lnSpc>
            </a:pPr>
            <a:r>
              <a:rPr lang="zh-CN" altLang="en-US" sz="2000" dirty="0"/>
              <a:t>e_ident  ： </a:t>
            </a:r>
            <a:r>
              <a:rPr lang="en-US" altLang="zh-CN" sz="2000" dirty="0">
                <a:solidFill>
                  <a:srgbClr val="0A6A0A"/>
                </a:solidFill>
                <a:latin typeface="微软雅黑" panose="020B0503020204020204" pitchFamily="34" charset="-122"/>
                <a:ea typeface="微软雅黑" panose="020B0503020204020204" pitchFamily="34" charset="-122"/>
              </a:rPr>
              <a:t>ELF</a:t>
            </a:r>
            <a:r>
              <a:rPr lang="zh-CN" altLang="en-US" sz="2000" dirty="0">
                <a:solidFill>
                  <a:srgbClr val="0A6A0A"/>
                </a:solidFill>
                <a:latin typeface="微软雅黑" panose="020B0503020204020204" pitchFamily="34" charset="-122"/>
                <a:ea typeface="微软雅黑" panose="020B0503020204020204" pitchFamily="34" charset="-122"/>
              </a:rPr>
              <a:t>魔数、版本、小端</a:t>
            </a:r>
            <a:r>
              <a:rPr lang="en-US" altLang="zh-CN" sz="2000" dirty="0">
                <a:solidFill>
                  <a:srgbClr val="0A6A0A"/>
                </a:solidFill>
                <a:latin typeface="微软雅黑" panose="020B0503020204020204" pitchFamily="34" charset="-122"/>
                <a:ea typeface="微软雅黑" panose="020B0503020204020204" pitchFamily="34" charset="-122"/>
              </a:rPr>
              <a:t>/</a:t>
            </a:r>
            <a:r>
              <a:rPr lang="zh-CN" altLang="en-US" sz="2000" dirty="0">
                <a:solidFill>
                  <a:srgbClr val="0A6A0A"/>
                </a:solidFill>
                <a:latin typeface="微软雅黑" panose="020B0503020204020204" pitchFamily="34" charset="-122"/>
                <a:ea typeface="微软雅黑" panose="020B0503020204020204" pitchFamily="34" charset="-122"/>
              </a:rPr>
              <a:t>大端、操作系统平台</a:t>
            </a:r>
            <a:endParaRPr lang="en-US" altLang="zh-CN" sz="2000" dirty="0">
              <a:solidFill>
                <a:srgbClr val="0A6A0A"/>
              </a:solidFill>
              <a:latin typeface="微软雅黑" panose="020B0503020204020204" pitchFamily="34" charset="-122"/>
              <a:ea typeface="微软雅黑" panose="020B0503020204020204" pitchFamily="34" charset="-122"/>
            </a:endParaRPr>
          </a:p>
          <a:p>
            <a:pPr>
              <a:lnSpc>
                <a:spcPct val="125000"/>
              </a:lnSpc>
            </a:pPr>
            <a:r>
              <a:rPr lang="zh-CN" altLang="en-US" sz="2000" dirty="0"/>
              <a:t>e_type   ：</a:t>
            </a:r>
            <a:r>
              <a:rPr lang="zh-CN" altLang="en-US" sz="2000" dirty="0">
                <a:solidFill>
                  <a:srgbClr val="0A6A0A"/>
                </a:solidFill>
                <a:latin typeface="微软雅黑" panose="020B0503020204020204" pitchFamily="34" charset="-122"/>
                <a:ea typeface="微软雅黑" panose="020B0503020204020204" pitchFamily="34" charset="-122"/>
              </a:rPr>
              <a:t>目标文件的类型</a:t>
            </a:r>
            <a:endParaRPr lang="en-US" altLang="zh-CN" sz="2000" dirty="0">
              <a:latin typeface="微软雅黑" panose="020B0503020204020204" pitchFamily="34" charset="-122"/>
              <a:ea typeface="微软雅黑" panose="020B0503020204020204" pitchFamily="34" charset="-122"/>
            </a:endParaRPr>
          </a:p>
          <a:p>
            <a:pPr>
              <a:lnSpc>
                <a:spcPct val="125000"/>
              </a:lnSpc>
            </a:pPr>
            <a:r>
              <a:rPr lang="zh-CN" altLang="en-US" sz="2000" dirty="0"/>
              <a:t>e_machine ：</a:t>
            </a:r>
            <a:r>
              <a:rPr lang="zh-CN" altLang="en-US" sz="2000" dirty="0">
                <a:solidFill>
                  <a:srgbClr val="0A6A0A"/>
                </a:solidFill>
                <a:latin typeface="微软雅黑" panose="020B0503020204020204" pitchFamily="34" charset="-122"/>
                <a:ea typeface="微软雅黑" panose="020B0503020204020204" pitchFamily="34" charset="-122"/>
              </a:rPr>
              <a:t>机器结构类型</a:t>
            </a:r>
            <a:endParaRPr lang="en-US" altLang="zh-CN" sz="2000" dirty="0">
              <a:solidFill>
                <a:srgbClr val="0A6A0A"/>
              </a:solidFill>
              <a:latin typeface="微软雅黑" panose="020B0503020204020204" pitchFamily="34" charset="-122"/>
              <a:ea typeface="微软雅黑" panose="020B0503020204020204" pitchFamily="34" charset="-122"/>
            </a:endParaRPr>
          </a:p>
          <a:p>
            <a:pPr>
              <a:lnSpc>
                <a:spcPct val="125000"/>
              </a:lnSpc>
            </a:pPr>
            <a:r>
              <a:rPr lang="zh-CN" altLang="en-US" sz="2000" dirty="0"/>
              <a:t>e_version：</a:t>
            </a:r>
            <a:r>
              <a:rPr lang="zh-CN" altLang="en-US" sz="2000" dirty="0">
                <a:solidFill>
                  <a:srgbClr val="0A6A0A"/>
                </a:solidFill>
                <a:latin typeface="微软雅黑" panose="020B0503020204020204" pitchFamily="34" charset="-122"/>
                <a:ea typeface="微软雅黑" panose="020B0503020204020204" pitchFamily="34" charset="-122"/>
              </a:rPr>
              <a:t>目标文件的版本</a:t>
            </a:r>
            <a:r>
              <a:rPr lang="zh-CN" altLang="en-US" sz="2000" dirty="0"/>
              <a:t>	</a:t>
            </a:r>
            <a:endParaRPr lang="en-US" altLang="zh-CN" sz="2000" dirty="0"/>
          </a:p>
          <a:p>
            <a:pPr>
              <a:lnSpc>
                <a:spcPct val="125000"/>
              </a:lnSpc>
            </a:pPr>
            <a:r>
              <a:rPr lang="zh-CN" altLang="en-US" sz="2000" dirty="0"/>
              <a:t>e_entry  ：  </a:t>
            </a:r>
            <a:r>
              <a:rPr lang="zh-CN" altLang="en-US" sz="2000" dirty="0">
                <a:solidFill>
                  <a:srgbClr val="0A6A0A"/>
                </a:solidFill>
                <a:latin typeface="微软雅黑" panose="020B0503020204020204" pitchFamily="34" charset="-122"/>
                <a:ea typeface="微软雅黑" panose="020B0503020204020204" pitchFamily="34" charset="-122"/>
              </a:rPr>
              <a:t>程序执行的入口地址</a:t>
            </a:r>
            <a:endParaRPr lang="en-US" altLang="zh-CN" sz="2000" dirty="0">
              <a:solidFill>
                <a:srgbClr val="0A6A0A"/>
              </a:solidFill>
              <a:latin typeface="微软雅黑" panose="020B0503020204020204" pitchFamily="34" charset="-122"/>
              <a:ea typeface="微软雅黑" panose="020B0503020204020204" pitchFamily="34" charset="-122"/>
            </a:endParaRPr>
          </a:p>
          <a:p>
            <a:pPr>
              <a:lnSpc>
                <a:spcPct val="125000"/>
              </a:lnSpc>
            </a:pPr>
            <a:r>
              <a:rPr lang="zh-CN" altLang="en-US" sz="2000" dirty="0"/>
              <a:t>e_phoff ：   </a:t>
            </a:r>
            <a:r>
              <a:rPr lang="zh-CN" altLang="en-US" sz="2000" dirty="0">
                <a:solidFill>
                  <a:srgbClr val="0A6A0A"/>
                </a:solidFill>
                <a:latin typeface="微软雅黑" panose="020B0503020204020204" pitchFamily="34" charset="-122"/>
                <a:ea typeface="微软雅黑" panose="020B0503020204020204" pitchFamily="34" charset="-122"/>
              </a:rPr>
              <a:t>程序头表（段头表）的起始位置</a:t>
            </a:r>
            <a:r>
              <a:rPr lang="zh-CN" altLang="en-US" sz="2000" dirty="0"/>
              <a:t>	</a:t>
            </a:r>
            <a:endParaRPr lang="en-US" altLang="zh-CN" sz="2000" dirty="0"/>
          </a:p>
          <a:p>
            <a:pPr>
              <a:lnSpc>
                <a:spcPct val="125000"/>
              </a:lnSpc>
            </a:pPr>
            <a:r>
              <a:rPr lang="zh-CN" altLang="en-US" sz="2000" dirty="0"/>
              <a:t>e_shoff ：   </a:t>
            </a:r>
            <a:r>
              <a:rPr lang="zh-CN" altLang="en-US" sz="2000" dirty="0">
                <a:solidFill>
                  <a:srgbClr val="0A6A0A"/>
                </a:solidFill>
                <a:latin typeface="微软雅黑" panose="020B0503020204020204" pitchFamily="34" charset="-122"/>
                <a:ea typeface="微软雅黑" panose="020B0503020204020204" pitchFamily="34" charset="-122"/>
              </a:rPr>
              <a:t>节头表的起始位置</a:t>
            </a:r>
            <a:r>
              <a:rPr lang="zh-CN" altLang="en-US" sz="2000" dirty="0">
                <a:solidFill>
                  <a:srgbClr val="FF0000"/>
                </a:solidFill>
              </a:rPr>
              <a:t>	</a:t>
            </a:r>
            <a:r>
              <a:rPr lang="zh-CN" altLang="en-US" sz="2000" dirty="0"/>
              <a:t> </a:t>
            </a:r>
            <a:endParaRPr lang="en-US" altLang="zh-CN" sz="2000" dirty="0"/>
          </a:p>
          <a:p>
            <a:pPr>
              <a:lnSpc>
                <a:spcPct val="125000"/>
              </a:lnSpc>
            </a:pPr>
            <a:r>
              <a:rPr lang="zh-CN" altLang="en-US" sz="2000" dirty="0"/>
              <a:t>e_flags ：    </a:t>
            </a:r>
            <a:r>
              <a:rPr lang="zh-CN" altLang="en-US" sz="2000" dirty="0">
                <a:solidFill>
                  <a:srgbClr val="0A6A0A"/>
                </a:solidFill>
                <a:latin typeface="微软雅黑" panose="020B0503020204020204" pitchFamily="34" charset="-122"/>
                <a:ea typeface="微软雅黑" panose="020B0503020204020204" pitchFamily="34" charset="-122"/>
              </a:rPr>
              <a:t>处理器标志</a:t>
            </a:r>
            <a:r>
              <a:rPr lang="zh-CN" altLang="en-US" sz="2000" dirty="0"/>
              <a:t>	</a:t>
            </a:r>
            <a:endParaRPr lang="en-US" altLang="zh-CN" sz="2000" dirty="0"/>
          </a:p>
          <a:p>
            <a:pPr>
              <a:lnSpc>
                <a:spcPct val="125000"/>
              </a:lnSpc>
            </a:pPr>
            <a:r>
              <a:rPr lang="zh-CN" altLang="en-US" sz="2000" dirty="0"/>
              <a:t>e_ehsize：   </a:t>
            </a:r>
            <a:r>
              <a:rPr lang="en-US" altLang="zh-CN" sz="2000" dirty="0">
                <a:solidFill>
                  <a:srgbClr val="0A6A0A"/>
                </a:solidFill>
                <a:latin typeface="微软雅黑" panose="020B0503020204020204" pitchFamily="34" charset="-122"/>
                <a:ea typeface="微软雅黑" panose="020B0503020204020204" pitchFamily="34" charset="-122"/>
              </a:rPr>
              <a:t>ELF </a:t>
            </a:r>
            <a:r>
              <a:rPr lang="zh-CN" altLang="en-US" sz="2000" dirty="0">
                <a:solidFill>
                  <a:srgbClr val="0A6A0A"/>
                </a:solidFill>
                <a:latin typeface="微软雅黑" panose="020B0503020204020204" pitchFamily="34" charset="-122"/>
                <a:ea typeface="微软雅黑" panose="020B0503020204020204" pitchFamily="34" charset="-122"/>
              </a:rPr>
              <a:t>头的大小</a:t>
            </a:r>
            <a:r>
              <a:rPr lang="zh-CN" altLang="en-US" sz="2000" dirty="0"/>
              <a:t>	</a:t>
            </a:r>
            <a:endParaRPr lang="en-US" altLang="zh-CN" sz="2000" dirty="0"/>
          </a:p>
          <a:p>
            <a:pPr>
              <a:lnSpc>
                <a:spcPct val="125000"/>
              </a:lnSpc>
            </a:pPr>
            <a:r>
              <a:rPr lang="zh-CN" altLang="en-US" sz="2000" dirty="0"/>
              <a:t>e_phentsize：</a:t>
            </a:r>
            <a:r>
              <a:rPr lang="zh-CN" altLang="en-US" sz="2000" dirty="0">
                <a:solidFill>
                  <a:srgbClr val="0A6A0A"/>
                </a:solidFill>
                <a:latin typeface="微软雅黑" panose="020B0503020204020204" pitchFamily="34" charset="-122"/>
                <a:ea typeface="微软雅黑" panose="020B0503020204020204" pitchFamily="34" charset="-122"/>
              </a:rPr>
              <a:t>程序头表结构的大小（一个表项的长度）</a:t>
            </a:r>
            <a:r>
              <a:rPr lang="zh-CN" altLang="en-US" sz="2000" dirty="0"/>
              <a:t>	</a:t>
            </a:r>
            <a:endParaRPr lang="en-US" altLang="zh-CN" sz="2000" dirty="0"/>
          </a:p>
          <a:p>
            <a:pPr>
              <a:lnSpc>
                <a:spcPct val="125000"/>
              </a:lnSpc>
            </a:pPr>
            <a:r>
              <a:rPr lang="zh-CN" altLang="en-US" sz="2000" dirty="0"/>
              <a:t>e_phnum ：    </a:t>
            </a:r>
            <a:r>
              <a:rPr lang="zh-CN" altLang="en-US" sz="2000" dirty="0">
                <a:solidFill>
                  <a:srgbClr val="0A6A0A"/>
                </a:solidFill>
                <a:latin typeface="微软雅黑" panose="020B0503020204020204" pitchFamily="34" charset="-122"/>
                <a:ea typeface="微软雅黑" panose="020B0503020204020204" pitchFamily="34" charset="-122"/>
              </a:rPr>
              <a:t>程序头表的条目数</a:t>
            </a:r>
            <a:endParaRPr lang="en-US" altLang="zh-CN" sz="2000" dirty="0"/>
          </a:p>
          <a:p>
            <a:pPr>
              <a:lnSpc>
                <a:spcPct val="125000"/>
              </a:lnSpc>
            </a:pPr>
            <a:r>
              <a:rPr lang="zh-CN" altLang="en-US" sz="2000" dirty="0"/>
              <a:t>e_shentsize ：</a:t>
            </a:r>
            <a:r>
              <a:rPr lang="zh-CN" altLang="en-US" sz="2000" dirty="0">
                <a:solidFill>
                  <a:srgbClr val="0A6A0A"/>
                </a:solidFill>
                <a:latin typeface="微软雅黑" panose="020B0503020204020204" pitchFamily="34" charset="-122"/>
                <a:ea typeface="微软雅黑" panose="020B0503020204020204" pitchFamily="34" charset="-122"/>
              </a:rPr>
              <a:t>节头表结构的大小</a:t>
            </a:r>
            <a:r>
              <a:rPr lang="zh-CN" altLang="en-US" sz="2000" dirty="0"/>
              <a:t>	</a:t>
            </a:r>
            <a:endParaRPr lang="en-US" altLang="zh-CN" sz="2000" dirty="0"/>
          </a:p>
          <a:p>
            <a:pPr>
              <a:lnSpc>
                <a:spcPct val="125000"/>
              </a:lnSpc>
            </a:pPr>
            <a:r>
              <a:rPr lang="zh-CN" altLang="en-US" sz="2000" dirty="0"/>
              <a:t>e_shnum ：     </a:t>
            </a:r>
            <a:r>
              <a:rPr lang="zh-CN" altLang="en-US" sz="2000" dirty="0">
                <a:solidFill>
                  <a:srgbClr val="0A6A0A"/>
                </a:solidFill>
                <a:latin typeface="微软雅黑" panose="020B0503020204020204" pitchFamily="34" charset="-122"/>
                <a:ea typeface="微软雅黑" panose="020B0503020204020204" pitchFamily="34" charset="-122"/>
              </a:rPr>
              <a:t>节头表的条目数</a:t>
            </a:r>
            <a:endParaRPr lang="en-US" altLang="zh-CN" sz="2000" dirty="0"/>
          </a:p>
          <a:p>
            <a:pPr>
              <a:lnSpc>
                <a:spcPct val="125000"/>
              </a:lnSpc>
            </a:pPr>
            <a:r>
              <a:rPr lang="zh-CN" altLang="en-US" sz="2000" dirty="0"/>
              <a:t>e_shstrndx;      </a:t>
            </a:r>
            <a:r>
              <a:rPr lang="zh-CN" altLang="en-US" sz="2000" dirty="0">
                <a:solidFill>
                  <a:srgbClr val="0A6A0A"/>
                </a:solidFill>
                <a:latin typeface="微软雅黑" panose="020B0503020204020204" pitchFamily="34" charset="-122"/>
                <a:ea typeface="微软雅黑" panose="020B0503020204020204" pitchFamily="34" charset="-122"/>
              </a:rPr>
              <a:t>节头字符串表的索引</a:t>
            </a:r>
            <a:endParaRPr lang="en-US" altLang="zh-CN" sz="2000" dirty="0">
              <a:solidFill>
                <a:srgbClr val="0A6A0A"/>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221200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4B75949B-D56F-4031-87F6-B7425DCED7B8}"/>
              </a:ext>
            </a:extLst>
          </p:cNvPr>
          <p:cNvSpPr>
            <a:spLocks noGrp="1" noChangeArrowheads="1"/>
          </p:cNvSpPr>
          <p:nvPr>
            <p:ph type="title"/>
          </p:nvPr>
        </p:nvSpPr>
        <p:spPr/>
        <p:txBody>
          <a:bodyPr/>
          <a:lstStyle/>
          <a:p>
            <a:r>
              <a:rPr lang="zh-CN" altLang="en-US" dirty="0"/>
              <a:t>目标文件格式</a:t>
            </a:r>
          </a:p>
        </p:txBody>
      </p:sp>
      <p:sp>
        <p:nvSpPr>
          <p:cNvPr id="8" name="Text Box 16">
            <a:extLst>
              <a:ext uri="{FF2B5EF4-FFF2-40B4-BE49-F238E27FC236}">
                <a16:creationId xmlns:a16="http://schemas.microsoft.com/office/drawing/2014/main" id="{35433E8F-5FF3-40B5-821F-E560DA17BE7F}"/>
              </a:ext>
            </a:extLst>
          </p:cNvPr>
          <p:cNvSpPr txBox="1">
            <a:spLocks noChangeArrowheads="1"/>
          </p:cNvSpPr>
          <p:nvPr/>
        </p:nvSpPr>
        <p:spPr bwMode="auto">
          <a:xfrm>
            <a:off x="556491" y="705568"/>
            <a:ext cx="68002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buFontTx/>
              <a:buNone/>
            </a:pPr>
            <a:r>
              <a:rPr lang="en-US" altLang="zh-CN" dirty="0">
                <a:latin typeface="宋体" panose="02010600030101010101" pitchFamily="2" charset="-122"/>
              </a:rPr>
              <a:t>ELF </a:t>
            </a:r>
            <a:r>
              <a:rPr lang="zh-CN" altLang="en-US" dirty="0">
                <a:latin typeface="宋体" panose="02010600030101010101" pitchFamily="2" charset="-122"/>
              </a:rPr>
              <a:t>头</a:t>
            </a:r>
            <a:endParaRPr lang="en-US" altLang="zh-CN" dirty="0">
              <a:latin typeface="宋体" panose="02010600030101010101" pitchFamily="2" charset="-122"/>
            </a:endParaRPr>
          </a:p>
        </p:txBody>
      </p:sp>
      <p:pic>
        <p:nvPicPr>
          <p:cNvPr id="3" name="图片 2">
            <a:extLst>
              <a:ext uri="{FF2B5EF4-FFF2-40B4-BE49-F238E27FC236}">
                <a16:creationId xmlns:a16="http://schemas.microsoft.com/office/drawing/2014/main" id="{1EBFBBB6-04CF-6900-29E6-DD3A3ED7A498}"/>
              </a:ext>
            </a:extLst>
          </p:cNvPr>
          <p:cNvPicPr>
            <a:picLocks noChangeAspect="1"/>
          </p:cNvPicPr>
          <p:nvPr/>
        </p:nvPicPr>
        <p:blipFill>
          <a:blip r:embed="rId3"/>
          <a:stretch>
            <a:fillRect/>
          </a:stretch>
        </p:blipFill>
        <p:spPr>
          <a:xfrm>
            <a:off x="191104" y="1167233"/>
            <a:ext cx="8761792" cy="5463744"/>
          </a:xfrm>
          <a:prstGeom prst="rect">
            <a:avLst/>
          </a:prstGeom>
        </p:spPr>
      </p:pic>
    </p:spTree>
    <p:extLst>
      <p:ext uri="{BB962C8B-B14F-4D97-AF65-F5344CB8AC3E}">
        <p14:creationId xmlns:p14="http://schemas.microsoft.com/office/powerpoint/2010/main" val="31037130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a:extLst>
              <a:ext uri="{FF2B5EF4-FFF2-40B4-BE49-F238E27FC236}">
                <a16:creationId xmlns:a16="http://schemas.microsoft.com/office/drawing/2014/main" id="{F4B3BB19-D99C-48BB-9E67-C6AB16CAED5F}"/>
              </a:ext>
            </a:extLst>
          </p:cNvPr>
          <p:cNvPicPr>
            <a:picLocks noChangeAspect="1"/>
          </p:cNvPicPr>
          <p:nvPr/>
        </p:nvPicPr>
        <p:blipFill>
          <a:blip r:embed="rId3"/>
          <a:stretch>
            <a:fillRect/>
          </a:stretch>
        </p:blipFill>
        <p:spPr>
          <a:xfrm>
            <a:off x="76197" y="839302"/>
            <a:ext cx="8963891" cy="3461431"/>
          </a:xfrm>
          <a:prstGeom prst="rect">
            <a:avLst/>
          </a:prstGeom>
        </p:spPr>
      </p:pic>
      <p:sp>
        <p:nvSpPr>
          <p:cNvPr id="4098" name="Rectangle 2">
            <a:extLst>
              <a:ext uri="{FF2B5EF4-FFF2-40B4-BE49-F238E27FC236}">
                <a16:creationId xmlns:a16="http://schemas.microsoft.com/office/drawing/2014/main" id="{4B75949B-D56F-4031-87F6-B7425DCED7B8}"/>
              </a:ext>
            </a:extLst>
          </p:cNvPr>
          <p:cNvSpPr>
            <a:spLocks noGrp="1" noChangeArrowheads="1"/>
          </p:cNvSpPr>
          <p:nvPr>
            <p:ph type="title"/>
          </p:nvPr>
        </p:nvSpPr>
        <p:spPr/>
        <p:txBody>
          <a:bodyPr/>
          <a:lstStyle/>
          <a:p>
            <a:r>
              <a:rPr lang="zh-CN" altLang="en-US" dirty="0"/>
              <a:t>目标文件格式</a:t>
            </a:r>
          </a:p>
        </p:txBody>
      </p:sp>
      <p:cxnSp>
        <p:nvCxnSpPr>
          <p:cNvPr id="21" name="直接连接符 20">
            <a:extLst>
              <a:ext uri="{FF2B5EF4-FFF2-40B4-BE49-F238E27FC236}">
                <a16:creationId xmlns:a16="http://schemas.microsoft.com/office/drawing/2014/main" id="{00FB2423-AF86-4C6F-99A1-F38E6A6170D4}"/>
              </a:ext>
            </a:extLst>
          </p:cNvPr>
          <p:cNvCxnSpPr>
            <a:cxnSpLocks/>
          </p:cNvCxnSpPr>
          <p:nvPr/>
        </p:nvCxnSpPr>
        <p:spPr>
          <a:xfrm flipV="1">
            <a:off x="117319" y="2126721"/>
            <a:ext cx="8535289" cy="7027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18C25443-3282-4308-A0D2-C4BFF91EBCB3}"/>
              </a:ext>
            </a:extLst>
          </p:cNvPr>
          <p:cNvCxnSpPr>
            <a:cxnSpLocks/>
          </p:cNvCxnSpPr>
          <p:nvPr/>
        </p:nvCxnSpPr>
        <p:spPr>
          <a:xfrm flipV="1">
            <a:off x="117318" y="3201733"/>
            <a:ext cx="8535289" cy="7027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578C0DA0-73FD-4EDA-B0CC-4B8280EBCBC3}"/>
              </a:ext>
            </a:extLst>
          </p:cNvPr>
          <p:cNvCxnSpPr>
            <a:cxnSpLocks/>
          </p:cNvCxnSpPr>
          <p:nvPr/>
        </p:nvCxnSpPr>
        <p:spPr>
          <a:xfrm>
            <a:off x="4128655" y="2714212"/>
            <a:ext cx="305492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38F54282-5EFF-4AC7-A7B4-57404C5898BA}"/>
              </a:ext>
            </a:extLst>
          </p:cNvPr>
          <p:cNvCxnSpPr>
            <a:cxnSpLocks/>
          </p:cNvCxnSpPr>
          <p:nvPr/>
        </p:nvCxnSpPr>
        <p:spPr>
          <a:xfrm>
            <a:off x="1039091" y="2430194"/>
            <a:ext cx="13716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6" name="Text Box 16">
            <a:extLst>
              <a:ext uri="{FF2B5EF4-FFF2-40B4-BE49-F238E27FC236}">
                <a16:creationId xmlns:a16="http://schemas.microsoft.com/office/drawing/2014/main" id="{064DC258-B050-4A33-A12D-418AF852D028}"/>
              </a:ext>
            </a:extLst>
          </p:cNvPr>
          <p:cNvSpPr txBox="1">
            <a:spLocks noChangeArrowheads="1"/>
          </p:cNvSpPr>
          <p:nvPr/>
        </p:nvSpPr>
        <p:spPr bwMode="auto">
          <a:xfrm>
            <a:off x="611911" y="4322083"/>
            <a:ext cx="754149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ts val="0"/>
              </a:spcBef>
              <a:buFontTx/>
              <a:buNone/>
            </a:pPr>
            <a:r>
              <a:rPr lang="en-US" altLang="zh-CN" sz="2000" dirty="0">
                <a:latin typeface="宋体" panose="02010600030101010101" pitchFamily="2" charset="-122"/>
              </a:rPr>
              <a:t> 0x 00000568 </a:t>
            </a:r>
            <a:r>
              <a:rPr lang="zh-CN" altLang="en-US" sz="2000" dirty="0">
                <a:latin typeface="宋体" panose="02010600030101010101" pitchFamily="2" charset="-122"/>
              </a:rPr>
              <a:t>处开始节头表；每个节头表项 </a:t>
            </a:r>
            <a:r>
              <a:rPr lang="en-US" altLang="zh-CN" sz="2000" dirty="0">
                <a:latin typeface="宋体" panose="02010600030101010101" pitchFamily="2" charset="-122"/>
              </a:rPr>
              <a:t>64</a:t>
            </a:r>
            <a:r>
              <a:rPr lang="zh-CN" altLang="en-US" sz="2000" dirty="0">
                <a:latin typeface="宋体" panose="02010600030101010101" pitchFamily="2" charset="-122"/>
              </a:rPr>
              <a:t>个字节</a:t>
            </a:r>
            <a:endParaRPr lang="en-US" altLang="zh-CN" sz="2000" dirty="0">
              <a:latin typeface="宋体" panose="02010600030101010101" pitchFamily="2" charset="-122"/>
            </a:endParaRPr>
          </a:p>
          <a:p>
            <a:pPr>
              <a:lnSpc>
                <a:spcPct val="100000"/>
              </a:lnSpc>
              <a:spcBef>
                <a:spcPts val="0"/>
              </a:spcBef>
              <a:buFontTx/>
              <a:buNone/>
            </a:pPr>
            <a:r>
              <a:rPr lang="en-US" altLang="zh-CN" sz="2000" dirty="0">
                <a:solidFill>
                  <a:srgbClr val="FF0000"/>
                </a:solidFill>
                <a:latin typeface="宋体" panose="02010600030101010101" pitchFamily="2" charset="-122"/>
              </a:rPr>
              <a:t>.text</a:t>
            </a:r>
            <a:r>
              <a:rPr lang="zh-CN" altLang="en-US" sz="2000" dirty="0">
                <a:solidFill>
                  <a:srgbClr val="FF0000"/>
                </a:solidFill>
                <a:latin typeface="宋体" panose="02010600030101010101" pitchFamily="2" charset="-122"/>
              </a:rPr>
              <a:t>节的节头描述</a:t>
            </a:r>
            <a:endParaRPr lang="en-US" altLang="zh-CN" sz="2000" dirty="0">
              <a:solidFill>
                <a:srgbClr val="FF0000"/>
              </a:solidFill>
              <a:latin typeface="宋体" panose="02010600030101010101" pitchFamily="2" charset="-122"/>
            </a:endParaRPr>
          </a:p>
          <a:p>
            <a:pPr>
              <a:lnSpc>
                <a:spcPct val="100000"/>
              </a:lnSpc>
              <a:spcBef>
                <a:spcPts val="0"/>
              </a:spcBef>
              <a:buFontTx/>
              <a:buNone/>
            </a:pPr>
            <a:r>
              <a:rPr lang="en-US" altLang="zh-CN" sz="2000" b="0" dirty="0"/>
              <a:t>  0000001b</a:t>
            </a:r>
            <a:r>
              <a:rPr lang="zh-CN" altLang="en-US" sz="2000" b="0" dirty="0"/>
              <a:t> </a:t>
            </a:r>
            <a:r>
              <a:rPr lang="en-US" altLang="zh-CN" sz="2000" b="0" dirty="0"/>
              <a:t>:</a:t>
            </a:r>
            <a:r>
              <a:rPr lang="zh-CN" altLang="en-US" sz="2000" b="0" dirty="0"/>
              <a:t> 节</a:t>
            </a:r>
            <a:r>
              <a:rPr lang="zh-CN" altLang="en-US" sz="2000" dirty="0"/>
              <a:t>的名字   在节名字符串表（</a:t>
            </a:r>
            <a:r>
              <a:rPr lang="en-US" altLang="zh-CN" sz="2000" dirty="0"/>
              <a:t>.</a:t>
            </a:r>
            <a:r>
              <a:rPr lang="en-US" altLang="zh-CN" sz="2000" dirty="0" err="1"/>
              <a:t>shstrtab</a:t>
            </a:r>
            <a:r>
              <a:rPr lang="zh-CN" altLang="en-US" sz="2000" dirty="0"/>
              <a:t>）的位置</a:t>
            </a:r>
            <a:endParaRPr lang="en-US" altLang="zh-CN" sz="2000" dirty="0"/>
          </a:p>
          <a:p>
            <a:pPr>
              <a:lnSpc>
                <a:spcPct val="100000"/>
              </a:lnSpc>
              <a:spcBef>
                <a:spcPts val="0"/>
              </a:spcBef>
              <a:buFontTx/>
              <a:buNone/>
            </a:pPr>
            <a:r>
              <a:rPr lang="en-US" altLang="zh-CN" sz="2000" dirty="0">
                <a:latin typeface="宋体" panose="02010600030101010101" pitchFamily="2" charset="-122"/>
              </a:rPr>
              <a:t> 00000001 </a:t>
            </a:r>
            <a:r>
              <a:rPr lang="zh-CN" altLang="en-US" sz="2000" dirty="0">
                <a:latin typeface="宋体" panose="02010600030101010101" pitchFamily="2" charset="-122"/>
              </a:rPr>
              <a:t>：节的类型，</a:t>
            </a:r>
            <a:r>
              <a:rPr lang="en-US" altLang="zh-CN" sz="2000" dirty="0">
                <a:latin typeface="宋体" panose="02010600030101010101" pitchFamily="2" charset="-122"/>
              </a:rPr>
              <a:t>1 </a:t>
            </a:r>
            <a:r>
              <a:rPr lang="zh-CN" altLang="en-US" sz="2000" dirty="0">
                <a:latin typeface="宋体" panose="02010600030101010101" pitchFamily="2" charset="-122"/>
              </a:rPr>
              <a:t>表示 为 代码或者数据节</a:t>
            </a:r>
            <a:endParaRPr lang="en-US" altLang="zh-CN" sz="2000" dirty="0">
              <a:latin typeface="宋体" panose="02010600030101010101" pitchFamily="2" charset="-122"/>
            </a:endParaRPr>
          </a:p>
          <a:p>
            <a:pPr>
              <a:lnSpc>
                <a:spcPct val="100000"/>
              </a:lnSpc>
              <a:spcBef>
                <a:spcPts val="0"/>
              </a:spcBef>
              <a:buFontTx/>
              <a:buNone/>
            </a:pPr>
            <a:r>
              <a:rPr lang="en-US" altLang="zh-CN" sz="2000" dirty="0">
                <a:latin typeface="宋体" panose="02010600030101010101" pitchFamily="2" charset="-122"/>
              </a:rPr>
              <a:t> 0000000000000006 : </a:t>
            </a:r>
            <a:r>
              <a:rPr lang="zh-CN" altLang="en-US" sz="2000" dirty="0">
                <a:latin typeface="宋体" panose="02010600030101010101" pitchFamily="2" charset="-122"/>
              </a:rPr>
              <a:t>节在虚拟空间中的访问属性</a:t>
            </a:r>
            <a:endParaRPr lang="en-US" altLang="zh-CN" sz="2000" dirty="0">
              <a:latin typeface="宋体" panose="02010600030101010101" pitchFamily="2" charset="-122"/>
            </a:endParaRPr>
          </a:p>
          <a:p>
            <a:pPr>
              <a:lnSpc>
                <a:spcPct val="100000"/>
              </a:lnSpc>
              <a:spcBef>
                <a:spcPts val="0"/>
              </a:spcBef>
              <a:buFontTx/>
              <a:buNone/>
            </a:pPr>
            <a:r>
              <a:rPr lang="en-US" altLang="zh-CN" sz="2000" dirty="0">
                <a:latin typeface="宋体" panose="02010600030101010101" pitchFamily="2" charset="-122"/>
              </a:rPr>
              <a:t> 0000000000000000 : </a:t>
            </a:r>
            <a:r>
              <a:rPr lang="zh-CN" altLang="en-US" sz="2000" dirty="0">
                <a:latin typeface="宋体" panose="02010600030101010101" pitchFamily="2" charset="-122"/>
              </a:rPr>
              <a:t>被加载时对应的虚拟地址</a:t>
            </a:r>
            <a:endParaRPr lang="en-US" altLang="zh-CN" sz="2000" dirty="0">
              <a:latin typeface="宋体" panose="02010600030101010101" pitchFamily="2" charset="-122"/>
            </a:endParaRPr>
          </a:p>
          <a:p>
            <a:pPr>
              <a:lnSpc>
                <a:spcPct val="100000"/>
              </a:lnSpc>
              <a:spcBef>
                <a:spcPts val="0"/>
              </a:spcBef>
              <a:buFontTx/>
              <a:buNone/>
            </a:pPr>
            <a:r>
              <a:rPr lang="en-US" altLang="zh-CN" sz="2000" dirty="0">
                <a:latin typeface="宋体" panose="02010600030101010101" pitchFamily="2" charset="-122"/>
              </a:rPr>
              <a:t> 0000000000000040 </a:t>
            </a:r>
            <a:r>
              <a:rPr lang="zh-CN" altLang="en-US" sz="2000" dirty="0">
                <a:latin typeface="宋体" panose="02010600030101010101" pitchFamily="2" charset="-122"/>
              </a:rPr>
              <a:t>：在文件中的偏移地址</a:t>
            </a:r>
            <a:endParaRPr lang="en-US" altLang="zh-CN" sz="2000" dirty="0">
              <a:latin typeface="宋体" panose="02010600030101010101" pitchFamily="2" charset="-122"/>
            </a:endParaRPr>
          </a:p>
          <a:p>
            <a:pPr>
              <a:lnSpc>
                <a:spcPct val="100000"/>
              </a:lnSpc>
              <a:spcBef>
                <a:spcPts val="0"/>
              </a:spcBef>
              <a:buFontTx/>
              <a:buNone/>
            </a:pPr>
            <a:r>
              <a:rPr lang="en-US" altLang="zh-CN" sz="2000" dirty="0">
                <a:latin typeface="宋体" panose="02010600030101010101" pitchFamily="2" charset="-122"/>
              </a:rPr>
              <a:t> 000000000000001a : </a:t>
            </a:r>
            <a:r>
              <a:rPr lang="zh-CN" altLang="en-US" sz="2000" dirty="0">
                <a:latin typeface="宋体" panose="02010600030101010101" pitchFamily="2" charset="-122"/>
              </a:rPr>
              <a:t>节的长度</a:t>
            </a:r>
            <a:endParaRPr lang="en-US" altLang="zh-CN" sz="2000" dirty="0">
              <a:latin typeface="宋体" panose="02010600030101010101" pitchFamily="2" charset="-122"/>
            </a:endParaRPr>
          </a:p>
        </p:txBody>
      </p:sp>
      <p:cxnSp>
        <p:nvCxnSpPr>
          <p:cNvPr id="37" name="直接连接符 36">
            <a:extLst>
              <a:ext uri="{FF2B5EF4-FFF2-40B4-BE49-F238E27FC236}">
                <a16:creationId xmlns:a16="http://schemas.microsoft.com/office/drawing/2014/main" id="{EB2E64F9-AA7C-46AF-A3CE-A054AD2C67F7}"/>
              </a:ext>
            </a:extLst>
          </p:cNvPr>
          <p:cNvCxnSpPr>
            <a:cxnSpLocks/>
          </p:cNvCxnSpPr>
          <p:nvPr/>
        </p:nvCxnSpPr>
        <p:spPr>
          <a:xfrm>
            <a:off x="928255" y="2998230"/>
            <a:ext cx="313112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F73D3929-A785-41F4-90E2-C522AB09781D}"/>
              </a:ext>
            </a:extLst>
          </p:cNvPr>
          <p:cNvCxnSpPr>
            <a:cxnSpLocks/>
          </p:cNvCxnSpPr>
          <p:nvPr/>
        </p:nvCxnSpPr>
        <p:spPr>
          <a:xfrm>
            <a:off x="2583873" y="2442770"/>
            <a:ext cx="13716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58944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4B75949B-D56F-4031-87F6-B7425DCED7B8}"/>
              </a:ext>
            </a:extLst>
          </p:cNvPr>
          <p:cNvSpPr>
            <a:spLocks noGrp="1" noChangeArrowheads="1"/>
          </p:cNvSpPr>
          <p:nvPr>
            <p:ph type="title"/>
          </p:nvPr>
        </p:nvSpPr>
        <p:spPr/>
        <p:txBody>
          <a:bodyPr/>
          <a:lstStyle/>
          <a:p>
            <a:r>
              <a:rPr lang="zh-CN" altLang="en-US" dirty="0"/>
              <a:t>目标文件格式</a:t>
            </a:r>
          </a:p>
        </p:txBody>
      </p:sp>
      <p:sp>
        <p:nvSpPr>
          <p:cNvPr id="8" name="Text Box 16">
            <a:extLst>
              <a:ext uri="{FF2B5EF4-FFF2-40B4-BE49-F238E27FC236}">
                <a16:creationId xmlns:a16="http://schemas.microsoft.com/office/drawing/2014/main" id="{35433E8F-5FF3-40B5-821F-E560DA17BE7F}"/>
              </a:ext>
            </a:extLst>
          </p:cNvPr>
          <p:cNvSpPr txBox="1">
            <a:spLocks noChangeArrowheads="1"/>
          </p:cNvSpPr>
          <p:nvPr/>
        </p:nvSpPr>
        <p:spPr bwMode="auto">
          <a:xfrm>
            <a:off x="556491" y="714718"/>
            <a:ext cx="68002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buFontTx/>
              <a:buNone/>
            </a:pPr>
            <a:r>
              <a:rPr lang="en-US" altLang="zh-CN" dirty="0">
                <a:solidFill>
                  <a:srgbClr val="FF0000"/>
                </a:solidFill>
                <a:latin typeface="宋体" panose="02010600030101010101" pitchFamily="2" charset="-122"/>
              </a:rPr>
              <a:t>Q: </a:t>
            </a:r>
            <a:r>
              <a:rPr lang="zh-CN" altLang="en-US" dirty="0">
                <a:latin typeface="宋体" panose="02010600030101010101" pitchFamily="2" charset="-122"/>
              </a:rPr>
              <a:t>有全局变量时，目标文件中会存储什么信息？</a:t>
            </a:r>
            <a:endParaRPr lang="en-US" altLang="zh-CN" dirty="0">
              <a:latin typeface="宋体" panose="02010600030101010101" pitchFamily="2" charset="-122"/>
            </a:endParaRPr>
          </a:p>
        </p:txBody>
      </p:sp>
      <p:sp>
        <p:nvSpPr>
          <p:cNvPr id="43" name="文本框 42">
            <a:extLst>
              <a:ext uri="{FF2B5EF4-FFF2-40B4-BE49-F238E27FC236}">
                <a16:creationId xmlns:a16="http://schemas.microsoft.com/office/drawing/2014/main" id="{FA2B7C84-8C37-4032-B623-D5059E2B0965}"/>
              </a:ext>
            </a:extLst>
          </p:cNvPr>
          <p:cNvSpPr txBox="1"/>
          <p:nvPr/>
        </p:nvSpPr>
        <p:spPr>
          <a:xfrm>
            <a:off x="1101433" y="1292331"/>
            <a:ext cx="2343727" cy="3170099"/>
          </a:xfrm>
          <a:prstGeom prst="rect">
            <a:avLst/>
          </a:prstGeom>
          <a:noFill/>
        </p:spPr>
        <p:txBody>
          <a:bodyPr wrap="square">
            <a:spAutoFit/>
          </a:bodyPr>
          <a:lstStyle/>
          <a:p>
            <a:r>
              <a:rPr lang="en-US" altLang="zh-CN" sz="2000" dirty="0" err="1"/>
              <a:t>test_v.c</a:t>
            </a:r>
            <a:endParaRPr lang="en-US" altLang="zh-CN" sz="2000" dirty="0"/>
          </a:p>
          <a:p>
            <a:endParaRPr lang="en-US" altLang="zh-CN" sz="2000" dirty="0"/>
          </a:p>
          <a:p>
            <a:r>
              <a:rPr lang="en-US" altLang="zh-CN" sz="2000" dirty="0"/>
              <a:t>extern int g2;</a:t>
            </a:r>
          </a:p>
          <a:p>
            <a:r>
              <a:rPr lang="en-US" altLang="zh-CN" sz="2000" dirty="0">
                <a:solidFill>
                  <a:srgbClr val="FF0000"/>
                </a:solidFill>
              </a:rPr>
              <a:t>Int  g1 = 30;</a:t>
            </a:r>
          </a:p>
          <a:p>
            <a:r>
              <a:rPr lang="zh-CN" altLang="en-US" sz="2000" dirty="0"/>
              <a:t>int add(int i,int j) {</a:t>
            </a:r>
            <a:endParaRPr lang="en-US" altLang="zh-CN" sz="2000" dirty="0"/>
          </a:p>
          <a:p>
            <a:r>
              <a:rPr lang="en-US" altLang="zh-CN" sz="2000" dirty="0"/>
              <a:t>   </a:t>
            </a:r>
            <a:r>
              <a:rPr lang="zh-CN" altLang="en-US" sz="2000" dirty="0"/>
              <a:t>int x = </a:t>
            </a:r>
            <a:r>
              <a:rPr lang="en-US" altLang="zh-CN" sz="2000" dirty="0" err="1"/>
              <a:t>i</a:t>
            </a:r>
            <a:r>
              <a:rPr lang="zh-CN" altLang="en-US" sz="2000" dirty="0"/>
              <a:t> + j;</a:t>
            </a:r>
            <a:endParaRPr lang="en-US" altLang="zh-CN" sz="2000" dirty="0"/>
          </a:p>
          <a:p>
            <a:r>
              <a:rPr lang="en-US" altLang="zh-CN" sz="2000" dirty="0"/>
              <a:t>   x += g1;</a:t>
            </a:r>
          </a:p>
          <a:p>
            <a:r>
              <a:rPr lang="en-US" altLang="zh-CN" sz="2000" dirty="0"/>
              <a:t>   x += g2;</a:t>
            </a:r>
          </a:p>
          <a:p>
            <a:r>
              <a:rPr lang="en-US" altLang="zh-CN" sz="2000" dirty="0"/>
              <a:t>   </a:t>
            </a:r>
            <a:r>
              <a:rPr lang="zh-CN" altLang="en-US" sz="2000" dirty="0"/>
              <a:t>return x;</a:t>
            </a:r>
            <a:endParaRPr lang="en-US" altLang="zh-CN" sz="2000" dirty="0"/>
          </a:p>
          <a:p>
            <a:r>
              <a:rPr lang="zh-CN" altLang="en-US" sz="2000" dirty="0"/>
              <a:t>}</a:t>
            </a:r>
            <a:endParaRPr lang="en-US" altLang="zh-CN" sz="2000" dirty="0"/>
          </a:p>
        </p:txBody>
      </p:sp>
      <p:sp>
        <p:nvSpPr>
          <p:cNvPr id="9" name="文本框 8">
            <a:extLst>
              <a:ext uri="{FF2B5EF4-FFF2-40B4-BE49-F238E27FC236}">
                <a16:creationId xmlns:a16="http://schemas.microsoft.com/office/drawing/2014/main" id="{9D13D9EF-4485-4939-AFA5-18C244410498}"/>
              </a:ext>
            </a:extLst>
          </p:cNvPr>
          <p:cNvSpPr txBox="1"/>
          <p:nvPr/>
        </p:nvSpPr>
        <p:spPr>
          <a:xfrm>
            <a:off x="4329545" y="1292331"/>
            <a:ext cx="3241964" cy="2246769"/>
          </a:xfrm>
          <a:prstGeom prst="rect">
            <a:avLst/>
          </a:prstGeom>
          <a:noFill/>
        </p:spPr>
        <p:txBody>
          <a:bodyPr wrap="square">
            <a:spAutoFit/>
          </a:bodyPr>
          <a:lstStyle/>
          <a:p>
            <a:r>
              <a:rPr lang="en-US" altLang="zh-CN" sz="2000" dirty="0" err="1"/>
              <a:t>main.c</a:t>
            </a:r>
            <a:r>
              <a:rPr lang="en-US" altLang="zh-CN" sz="2000" dirty="0"/>
              <a:t> </a:t>
            </a:r>
          </a:p>
          <a:p>
            <a:endParaRPr lang="en-US" altLang="zh-CN" sz="2000" dirty="0"/>
          </a:p>
          <a:p>
            <a:r>
              <a:rPr lang="zh-CN" altLang="en-US" sz="2000" dirty="0"/>
              <a:t>int add(int,int);</a:t>
            </a:r>
            <a:endParaRPr lang="en-US" altLang="zh-CN" sz="2000" dirty="0"/>
          </a:p>
          <a:p>
            <a:r>
              <a:rPr lang="zh-CN" altLang="en-US" sz="2000" dirty="0">
                <a:solidFill>
                  <a:srgbClr val="FF0000"/>
                </a:solidFill>
              </a:rPr>
              <a:t>int g</a:t>
            </a:r>
            <a:r>
              <a:rPr lang="en-US" altLang="zh-CN" sz="2000" dirty="0">
                <a:solidFill>
                  <a:srgbClr val="FF0000"/>
                </a:solidFill>
              </a:rPr>
              <a:t>2 </a:t>
            </a:r>
            <a:r>
              <a:rPr lang="zh-CN" altLang="en-US" sz="2000" dirty="0">
                <a:solidFill>
                  <a:srgbClr val="FF0000"/>
                </a:solidFill>
              </a:rPr>
              <a:t>= </a:t>
            </a:r>
            <a:r>
              <a:rPr lang="en-US" altLang="zh-CN" sz="2000" dirty="0">
                <a:solidFill>
                  <a:srgbClr val="FF0000"/>
                </a:solidFill>
              </a:rPr>
              <a:t>50</a:t>
            </a:r>
            <a:r>
              <a:rPr lang="zh-CN" altLang="en-US" sz="2000" dirty="0">
                <a:solidFill>
                  <a:srgbClr val="FF0000"/>
                </a:solidFill>
              </a:rPr>
              <a:t>;</a:t>
            </a:r>
            <a:endParaRPr lang="en-US" altLang="zh-CN" sz="2000" dirty="0">
              <a:solidFill>
                <a:srgbClr val="FF0000"/>
              </a:solidFill>
            </a:endParaRPr>
          </a:p>
          <a:p>
            <a:r>
              <a:rPr lang="zh-CN" altLang="en-US" sz="2000" dirty="0"/>
              <a:t>int main() {	</a:t>
            </a:r>
            <a:endParaRPr lang="en-US" altLang="zh-CN" sz="2000" dirty="0"/>
          </a:p>
          <a:p>
            <a:r>
              <a:rPr lang="zh-CN" altLang="en-US" sz="2000" dirty="0"/>
              <a:t>    return add(15,20);</a:t>
            </a:r>
            <a:endParaRPr lang="en-US" altLang="zh-CN" sz="2000" dirty="0"/>
          </a:p>
          <a:p>
            <a:r>
              <a:rPr lang="zh-CN" altLang="en-US" sz="2000" dirty="0"/>
              <a:t>}</a:t>
            </a:r>
          </a:p>
        </p:txBody>
      </p:sp>
      <p:sp>
        <p:nvSpPr>
          <p:cNvPr id="10" name="文本框 9">
            <a:extLst>
              <a:ext uri="{FF2B5EF4-FFF2-40B4-BE49-F238E27FC236}">
                <a16:creationId xmlns:a16="http://schemas.microsoft.com/office/drawing/2014/main" id="{E48DC042-BFB7-4E22-AD49-B05010856DCB}"/>
              </a:ext>
            </a:extLst>
          </p:cNvPr>
          <p:cNvSpPr txBox="1"/>
          <p:nvPr/>
        </p:nvSpPr>
        <p:spPr>
          <a:xfrm>
            <a:off x="1101433" y="4386031"/>
            <a:ext cx="6144491" cy="923330"/>
          </a:xfrm>
          <a:prstGeom prst="rect">
            <a:avLst/>
          </a:prstGeom>
          <a:noFill/>
        </p:spPr>
        <p:txBody>
          <a:bodyPr wrap="square">
            <a:spAutoFit/>
          </a:bodyPr>
          <a:lstStyle/>
          <a:p>
            <a:r>
              <a:rPr lang="en-US" altLang="zh-CN" dirty="0"/>
              <a:t>#gcc  -c   -g  </a:t>
            </a:r>
            <a:r>
              <a:rPr lang="en-US" altLang="zh-CN" dirty="0" err="1"/>
              <a:t>test_v.c</a:t>
            </a:r>
            <a:r>
              <a:rPr lang="en-US" altLang="zh-CN" dirty="0"/>
              <a:t>  -o  </a:t>
            </a:r>
            <a:r>
              <a:rPr lang="en-US" altLang="zh-CN" dirty="0" err="1"/>
              <a:t>test_v.o</a:t>
            </a:r>
            <a:endParaRPr lang="en-US" altLang="zh-CN" dirty="0"/>
          </a:p>
          <a:p>
            <a:r>
              <a:rPr lang="en-US" altLang="zh-CN" dirty="0"/>
              <a:t>#gcc  -c   -g  </a:t>
            </a:r>
            <a:r>
              <a:rPr lang="en-US" altLang="zh-CN" dirty="0" err="1"/>
              <a:t>main.c</a:t>
            </a:r>
            <a:r>
              <a:rPr lang="en-US" altLang="zh-CN" dirty="0"/>
              <a:t>    -o </a:t>
            </a:r>
            <a:r>
              <a:rPr lang="en-US" altLang="zh-CN" dirty="0" err="1"/>
              <a:t>main.o</a:t>
            </a:r>
            <a:endParaRPr lang="en-US" altLang="zh-CN" dirty="0"/>
          </a:p>
          <a:p>
            <a:r>
              <a:rPr lang="en-US" altLang="zh-CN" dirty="0"/>
              <a:t>#gcc  -g  </a:t>
            </a:r>
            <a:r>
              <a:rPr lang="en-US" altLang="zh-CN" dirty="0" err="1"/>
              <a:t>main.o</a:t>
            </a:r>
            <a:r>
              <a:rPr lang="en-US" altLang="zh-CN" dirty="0"/>
              <a:t>  </a:t>
            </a:r>
            <a:r>
              <a:rPr lang="en-US" altLang="zh-CN" dirty="0" err="1"/>
              <a:t>test_v.o</a:t>
            </a:r>
            <a:r>
              <a:rPr lang="en-US" altLang="zh-CN" dirty="0"/>
              <a:t>  –o main     </a:t>
            </a:r>
          </a:p>
        </p:txBody>
      </p:sp>
      <p:sp>
        <p:nvSpPr>
          <p:cNvPr id="11" name="Text Box 16">
            <a:extLst>
              <a:ext uri="{FF2B5EF4-FFF2-40B4-BE49-F238E27FC236}">
                <a16:creationId xmlns:a16="http://schemas.microsoft.com/office/drawing/2014/main" id="{BE3BFA66-34D0-4B24-8B51-BDA4E1FB8B7C}"/>
              </a:ext>
            </a:extLst>
          </p:cNvPr>
          <p:cNvSpPr txBox="1">
            <a:spLocks noChangeArrowheads="1"/>
          </p:cNvSpPr>
          <p:nvPr/>
        </p:nvSpPr>
        <p:spPr bwMode="auto">
          <a:xfrm>
            <a:off x="771236" y="5397603"/>
            <a:ext cx="80818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buFontTx/>
              <a:buNone/>
            </a:pPr>
            <a:r>
              <a:rPr lang="en-US" altLang="zh-CN" dirty="0">
                <a:solidFill>
                  <a:srgbClr val="FF0000"/>
                </a:solidFill>
                <a:latin typeface="宋体" panose="02010600030101010101" pitchFamily="2" charset="-122"/>
              </a:rPr>
              <a:t>Q: </a:t>
            </a:r>
            <a:r>
              <a:rPr lang="en-US" altLang="zh-CN" dirty="0" err="1">
                <a:latin typeface="宋体" panose="02010600030101010101" pitchFamily="2" charset="-122"/>
              </a:rPr>
              <a:t>test_v.c</a:t>
            </a:r>
            <a:r>
              <a:rPr lang="en-US" altLang="zh-CN" dirty="0">
                <a:latin typeface="宋体" panose="02010600030101010101" pitchFamily="2" charset="-122"/>
              </a:rPr>
              <a:t> </a:t>
            </a:r>
            <a:r>
              <a:rPr lang="zh-CN" altLang="en-US" dirty="0">
                <a:latin typeface="宋体" panose="02010600030101010101" pitchFamily="2" charset="-122"/>
              </a:rPr>
              <a:t>中含有全局变量，如何确定</a:t>
            </a:r>
            <a:r>
              <a:rPr lang="en-US" altLang="zh-CN" dirty="0">
                <a:latin typeface="宋体" panose="02010600030101010101" pitchFamily="2" charset="-122"/>
              </a:rPr>
              <a:t>g1,g2 </a:t>
            </a:r>
            <a:r>
              <a:rPr lang="zh-CN" altLang="en-US" dirty="0">
                <a:latin typeface="宋体" panose="02010600030101010101" pitchFamily="2" charset="-122"/>
              </a:rPr>
              <a:t>的地址？</a:t>
            </a:r>
            <a:endParaRPr lang="en-US" altLang="zh-CN" dirty="0">
              <a:latin typeface="宋体" panose="02010600030101010101" pitchFamily="2" charset="-122"/>
            </a:endParaRPr>
          </a:p>
        </p:txBody>
      </p:sp>
    </p:spTree>
    <p:extLst>
      <p:ext uri="{BB962C8B-B14F-4D97-AF65-F5344CB8AC3E}">
        <p14:creationId xmlns:p14="http://schemas.microsoft.com/office/powerpoint/2010/main" val="2384765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0-#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linds(horizontal)">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4B75949B-D56F-4031-87F6-B7425DCED7B8}"/>
              </a:ext>
            </a:extLst>
          </p:cNvPr>
          <p:cNvSpPr>
            <a:spLocks noGrp="1" noChangeArrowheads="1"/>
          </p:cNvSpPr>
          <p:nvPr>
            <p:ph type="title"/>
          </p:nvPr>
        </p:nvSpPr>
        <p:spPr/>
        <p:txBody>
          <a:bodyPr/>
          <a:lstStyle/>
          <a:p>
            <a:r>
              <a:rPr lang="zh-CN" altLang="en-US" dirty="0"/>
              <a:t>目标文件格式</a:t>
            </a:r>
          </a:p>
        </p:txBody>
      </p:sp>
      <p:sp>
        <p:nvSpPr>
          <p:cNvPr id="8" name="Text Box 16">
            <a:extLst>
              <a:ext uri="{FF2B5EF4-FFF2-40B4-BE49-F238E27FC236}">
                <a16:creationId xmlns:a16="http://schemas.microsoft.com/office/drawing/2014/main" id="{35433E8F-5FF3-40B5-821F-E560DA17BE7F}"/>
              </a:ext>
            </a:extLst>
          </p:cNvPr>
          <p:cNvSpPr txBox="1">
            <a:spLocks noChangeArrowheads="1"/>
          </p:cNvSpPr>
          <p:nvPr/>
        </p:nvSpPr>
        <p:spPr bwMode="auto">
          <a:xfrm>
            <a:off x="556491" y="714718"/>
            <a:ext cx="770081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buFontTx/>
              <a:buNone/>
            </a:pPr>
            <a:r>
              <a:rPr lang="en-US" altLang="zh-CN" dirty="0">
                <a:solidFill>
                  <a:srgbClr val="FF0000"/>
                </a:solidFill>
                <a:latin typeface="宋体" panose="02010600030101010101" pitchFamily="2" charset="-122"/>
              </a:rPr>
              <a:t>Q: </a:t>
            </a:r>
            <a:r>
              <a:rPr lang="zh-CN" altLang="en-US" dirty="0">
                <a:solidFill>
                  <a:srgbClr val="FF0000"/>
                </a:solidFill>
                <a:latin typeface="宋体" panose="02010600030101010101" pitchFamily="2" charset="-122"/>
              </a:rPr>
              <a:t>不同的组装顺序，全局变量的地址是否发生变化？</a:t>
            </a:r>
            <a:endParaRPr lang="en-US" altLang="zh-CN" dirty="0">
              <a:solidFill>
                <a:srgbClr val="FF0000"/>
              </a:solidFill>
              <a:latin typeface="宋体" panose="02010600030101010101" pitchFamily="2" charset="-122"/>
            </a:endParaRPr>
          </a:p>
        </p:txBody>
      </p:sp>
      <p:sp>
        <p:nvSpPr>
          <p:cNvPr id="43" name="文本框 42">
            <a:extLst>
              <a:ext uri="{FF2B5EF4-FFF2-40B4-BE49-F238E27FC236}">
                <a16:creationId xmlns:a16="http://schemas.microsoft.com/office/drawing/2014/main" id="{FA2B7C84-8C37-4032-B623-D5059E2B0965}"/>
              </a:ext>
            </a:extLst>
          </p:cNvPr>
          <p:cNvSpPr txBox="1"/>
          <p:nvPr/>
        </p:nvSpPr>
        <p:spPr>
          <a:xfrm>
            <a:off x="1101433" y="1264623"/>
            <a:ext cx="2343727" cy="1631216"/>
          </a:xfrm>
          <a:prstGeom prst="rect">
            <a:avLst/>
          </a:prstGeom>
          <a:noFill/>
        </p:spPr>
        <p:txBody>
          <a:bodyPr wrap="square">
            <a:spAutoFit/>
          </a:bodyPr>
          <a:lstStyle/>
          <a:p>
            <a:r>
              <a:rPr lang="en-US" altLang="zh-CN" sz="2000" dirty="0" err="1"/>
              <a:t>test_v.c</a:t>
            </a:r>
            <a:endParaRPr lang="en-US" altLang="zh-CN" sz="2000" dirty="0"/>
          </a:p>
          <a:p>
            <a:r>
              <a:rPr lang="en-US" altLang="zh-CN" sz="2000" dirty="0">
                <a:solidFill>
                  <a:srgbClr val="FF0000"/>
                </a:solidFill>
              </a:rPr>
              <a:t>extern int g2;</a:t>
            </a:r>
          </a:p>
          <a:p>
            <a:r>
              <a:rPr lang="en-US" altLang="zh-CN" sz="2000" dirty="0">
                <a:solidFill>
                  <a:srgbClr val="FF0000"/>
                </a:solidFill>
              </a:rPr>
              <a:t>Int  g1=30;</a:t>
            </a:r>
          </a:p>
          <a:p>
            <a:r>
              <a:rPr lang="zh-CN" altLang="en-US" sz="2000" dirty="0"/>
              <a:t>int add(int i,int j) {</a:t>
            </a:r>
            <a:endParaRPr lang="en-US" altLang="zh-CN" sz="2000" dirty="0"/>
          </a:p>
          <a:p>
            <a:r>
              <a:rPr lang="zh-CN" altLang="en-US" sz="2000" dirty="0"/>
              <a:t>}</a:t>
            </a:r>
            <a:endParaRPr lang="en-US" altLang="zh-CN" sz="2000" dirty="0"/>
          </a:p>
        </p:txBody>
      </p:sp>
      <p:sp>
        <p:nvSpPr>
          <p:cNvPr id="10" name="文本框 9">
            <a:extLst>
              <a:ext uri="{FF2B5EF4-FFF2-40B4-BE49-F238E27FC236}">
                <a16:creationId xmlns:a16="http://schemas.microsoft.com/office/drawing/2014/main" id="{E48DC042-BFB7-4E22-AD49-B05010856DCB}"/>
              </a:ext>
            </a:extLst>
          </p:cNvPr>
          <p:cNvSpPr txBox="1"/>
          <p:nvPr/>
        </p:nvSpPr>
        <p:spPr>
          <a:xfrm>
            <a:off x="3652784" y="1380710"/>
            <a:ext cx="4883731" cy="707886"/>
          </a:xfrm>
          <a:prstGeom prst="rect">
            <a:avLst/>
          </a:prstGeom>
          <a:noFill/>
        </p:spPr>
        <p:txBody>
          <a:bodyPr wrap="square">
            <a:spAutoFit/>
          </a:bodyPr>
          <a:lstStyle/>
          <a:p>
            <a:r>
              <a:rPr lang="en-US" altLang="zh-CN" sz="2000" dirty="0"/>
              <a:t>#gcc -g  </a:t>
            </a:r>
            <a:r>
              <a:rPr lang="en-US" altLang="zh-CN" sz="2000" dirty="0" err="1"/>
              <a:t>main.c</a:t>
            </a:r>
            <a:r>
              <a:rPr lang="en-US" altLang="zh-CN" sz="2000" dirty="0"/>
              <a:t> </a:t>
            </a:r>
            <a:r>
              <a:rPr lang="en-US" altLang="zh-CN" sz="2000" dirty="0" err="1"/>
              <a:t>test_v.c</a:t>
            </a:r>
            <a:r>
              <a:rPr lang="en-US" altLang="zh-CN" sz="2000" dirty="0"/>
              <a:t>  -o  </a:t>
            </a:r>
            <a:r>
              <a:rPr lang="en-US" altLang="zh-CN" sz="2000" dirty="0" err="1"/>
              <a:t>main_test</a:t>
            </a:r>
            <a:endParaRPr lang="en-US" altLang="zh-CN" sz="2000" dirty="0"/>
          </a:p>
          <a:p>
            <a:r>
              <a:rPr lang="en-US" altLang="zh-CN" sz="2000" dirty="0"/>
              <a:t>#gcc  -g  </a:t>
            </a:r>
            <a:r>
              <a:rPr lang="en-US" altLang="zh-CN" sz="2000" dirty="0" err="1"/>
              <a:t>test_v.c</a:t>
            </a:r>
            <a:r>
              <a:rPr lang="en-US" altLang="zh-CN" sz="2000" dirty="0"/>
              <a:t>   </a:t>
            </a:r>
            <a:r>
              <a:rPr lang="en-US" altLang="zh-CN" sz="2000" dirty="0" err="1"/>
              <a:t>main.c</a:t>
            </a:r>
            <a:r>
              <a:rPr lang="en-US" altLang="zh-CN" sz="2000" dirty="0"/>
              <a:t>    -o </a:t>
            </a:r>
            <a:r>
              <a:rPr lang="en-US" altLang="zh-CN" sz="2000" dirty="0" err="1"/>
              <a:t>test_main</a:t>
            </a:r>
            <a:endParaRPr lang="en-US" altLang="zh-CN" sz="2000" dirty="0"/>
          </a:p>
        </p:txBody>
      </p:sp>
      <p:pic>
        <p:nvPicPr>
          <p:cNvPr id="3" name="图片 2">
            <a:extLst>
              <a:ext uri="{FF2B5EF4-FFF2-40B4-BE49-F238E27FC236}">
                <a16:creationId xmlns:a16="http://schemas.microsoft.com/office/drawing/2014/main" id="{2A239F1B-E93B-03AE-A6FD-D7FB8D797DBA}"/>
              </a:ext>
            </a:extLst>
          </p:cNvPr>
          <p:cNvPicPr>
            <a:picLocks noChangeAspect="1"/>
          </p:cNvPicPr>
          <p:nvPr/>
        </p:nvPicPr>
        <p:blipFill>
          <a:blip r:embed="rId3"/>
          <a:stretch>
            <a:fillRect/>
          </a:stretch>
        </p:blipFill>
        <p:spPr>
          <a:xfrm>
            <a:off x="4134813" y="2880495"/>
            <a:ext cx="3803845" cy="1130358"/>
          </a:xfrm>
          <a:prstGeom prst="rect">
            <a:avLst/>
          </a:prstGeom>
        </p:spPr>
      </p:pic>
      <p:pic>
        <p:nvPicPr>
          <p:cNvPr id="5" name="图片 4">
            <a:extLst>
              <a:ext uri="{FF2B5EF4-FFF2-40B4-BE49-F238E27FC236}">
                <a16:creationId xmlns:a16="http://schemas.microsoft.com/office/drawing/2014/main" id="{6D43BB81-F6F4-86D9-36C3-9C902F97A7E8}"/>
              </a:ext>
            </a:extLst>
          </p:cNvPr>
          <p:cNvPicPr>
            <a:picLocks noChangeAspect="1"/>
          </p:cNvPicPr>
          <p:nvPr/>
        </p:nvPicPr>
        <p:blipFill>
          <a:blip r:embed="rId4"/>
          <a:stretch>
            <a:fillRect/>
          </a:stretch>
        </p:blipFill>
        <p:spPr>
          <a:xfrm>
            <a:off x="4122112" y="4396640"/>
            <a:ext cx="3816546" cy="1104957"/>
          </a:xfrm>
          <a:prstGeom prst="rect">
            <a:avLst/>
          </a:prstGeom>
        </p:spPr>
      </p:pic>
      <p:sp>
        <p:nvSpPr>
          <p:cNvPr id="12" name="文本框 11">
            <a:extLst>
              <a:ext uri="{FF2B5EF4-FFF2-40B4-BE49-F238E27FC236}">
                <a16:creationId xmlns:a16="http://schemas.microsoft.com/office/drawing/2014/main" id="{E9E1D5DF-E1A1-3A9F-FF7E-7C309A79A167}"/>
              </a:ext>
            </a:extLst>
          </p:cNvPr>
          <p:cNvSpPr txBox="1"/>
          <p:nvPr/>
        </p:nvSpPr>
        <p:spPr>
          <a:xfrm>
            <a:off x="879764" y="3175496"/>
            <a:ext cx="2653145" cy="400110"/>
          </a:xfrm>
          <a:prstGeom prst="rect">
            <a:avLst/>
          </a:prstGeom>
          <a:noFill/>
        </p:spPr>
        <p:txBody>
          <a:bodyPr wrap="square">
            <a:spAutoFit/>
          </a:bodyPr>
          <a:lstStyle/>
          <a:p>
            <a:r>
              <a:rPr lang="en-US" altLang="zh-CN" sz="2000" dirty="0"/>
              <a:t>#gdb  </a:t>
            </a:r>
            <a:r>
              <a:rPr lang="en-US" altLang="zh-CN" sz="2000" dirty="0" err="1"/>
              <a:t>main_test</a:t>
            </a:r>
            <a:endParaRPr lang="en-US" altLang="zh-CN" sz="2000" dirty="0"/>
          </a:p>
        </p:txBody>
      </p:sp>
      <p:sp>
        <p:nvSpPr>
          <p:cNvPr id="13" name="文本框 12">
            <a:extLst>
              <a:ext uri="{FF2B5EF4-FFF2-40B4-BE49-F238E27FC236}">
                <a16:creationId xmlns:a16="http://schemas.microsoft.com/office/drawing/2014/main" id="{D813B5DA-9575-7EF9-5C26-7E215D53D6D8}"/>
              </a:ext>
            </a:extLst>
          </p:cNvPr>
          <p:cNvSpPr txBox="1"/>
          <p:nvPr/>
        </p:nvSpPr>
        <p:spPr>
          <a:xfrm>
            <a:off x="904009" y="4396640"/>
            <a:ext cx="2653145" cy="400110"/>
          </a:xfrm>
          <a:prstGeom prst="rect">
            <a:avLst/>
          </a:prstGeom>
          <a:noFill/>
        </p:spPr>
        <p:txBody>
          <a:bodyPr wrap="square">
            <a:spAutoFit/>
          </a:bodyPr>
          <a:lstStyle/>
          <a:p>
            <a:r>
              <a:rPr lang="en-US" altLang="zh-CN" sz="2000" dirty="0"/>
              <a:t>#gdb  </a:t>
            </a:r>
            <a:r>
              <a:rPr lang="en-US" altLang="zh-CN" sz="2000" dirty="0" err="1"/>
              <a:t>test_main</a:t>
            </a:r>
            <a:endParaRPr lang="en-US" altLang="zh-CN" sz="2000" dirty="0"/>
          </a:p>
        </p:txBody>
      </p:sp>
      <p:sp>
        <p:nvSpPr>
          <p:cNvPr id="14" name="Text Box 16">
            <a:extLst>
              <a:ext uri="{FF2B5EF4-FFF2-40B4-BE49-F238E27FC236}">
                <a16:creationId xmlns:a16="http://schemas.microsoft.com/office/drawing/2014/main" id="{C45B5387-77A3-BA66-3337-2F9EEB39419B}"/>
              </a:ext>
            </a:extLst>
          </p:cNvPr>
          <p:cNvSpPr txBox="1">
            <a:spLocks noChangeArrowheads="1"/>
          </p:cNvSpPr>
          <p:nvPr/>
        </p:nvSpPr>
        <p:spPr bwMode="auto">
          <a:xfrm>
            <a:off x="721591" y="5566507"/>
            <a:ext cx="7700818" cy="9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buFontTx/>
              <a:buNone/>
            </a:pPr>
            <a:r>
              <a:rPr lang="zh-CN" altLang="en-US" dirty="0">
                <a:solidFill>
                  <a:srgbClr val="FF0000"/>
                </a:solidFill>
                <a:latin typeface="宋体" panose="02010600030101010101" pitchFamily="2" charset="-122"/>
              </a:rPr>
              <a:t>结论</a:t>
            </a:r>
            <a:r>
              <a:rPr lang="en-US" altLang="zh-CN" dirty="0">
                <a:solidFill>
                  <a:srgbClr val="FF0000"/>
                </a:solidFill>
                <a:latin typeface="宋体" panose="02010600030101010101" pitchFamily="2" charset="-122"/>
              </a:rPr>
              <a:t>: </a:t>
            </a:r>
            <a:r>
              <a:rPr lang="zh-CN" altLang="en-US" dirty="0">
                <a:solidFill>
                  <a:srgbClr val="FF0000"/>
                </a:solidFill>
                <a:latin typeface="宋体" panose="02010600030101010101" pitchFamily="2" charset="-122"/>
              </a:rPr>
              <a:t>不同的组装顺序，全局变量的地址会发生变化</a:t>
            </a:r>
            <a:r>
              <a:rPr lang="en-US" altLang="zh-CN" dirty="0">
                <a:solidFill>
                  <a:srgbClr val="FF0000"/>
                </a:solidFill>
                <a:latin typeface="宋体" panose="02010600030101010101" pitchFamily="2" charset="-122"/>
              </a:rPr>
              <a:t>!</a:t>
            </a:r>
          </a:p>
          <a:p>
            <a:pPr>
              <a:lnSpc>
                <a:spcPct val="100000"/>
              </a:lnSpc>
              <a:buFontTx/>
              <a:buNone/>
            </a:pPr>
            <a:r>
              <a:rPr lang="zh-CN" altLang="en-US" dirty="0">
                <a:solidFill>
                  <a:srgbClr val="FF0000"/>
                </a:solidFill>
                <a:latin typeface="宋体" panose="02010600030101010101" pitchFamily="2" charset="-122"/>
              </a:rPr>
              <a:t>这也表明，在 </a:t>
            </a:r>
            <a:r>
              <a:rPr lang="en-US" altLang="zh-CN" dirty="0" err="1">
                <a:solidFill>
                  <a:srgbClr val="FF0000"/>
                </a:solidFill>
                <a:latin typeface="宋体" panose="02010600030101010101" pitchFamily="2" charset="-122"/>
              </a:rPr>
              <a:t>test_v.o</a:t>
            </a:r>
            <a:r>
              <a:rPr lang="en-US" altLang="zh-CN" dirty="0">
                <a:solidFill>
                  <a:srgbClr val="FF0000"/>
                </a:solidFill>
                <a:latin typeface="宋体" panose="02010600030101010101" pitchFamily="2" charset="-122"/>
              </a:rPr>
              <a:t> </a:t>
            </a:r>
            <a:r>
              <a:rPr lang="zh-CN" altLang="en-US" dirty="0">
                <a:solidFill>
                  <a:srgbClr val="FF0000"/>
                </a:solidFill>
                <a:latin typeface="宋体" panose="02010600030101010101" pitchFamily="2" charset="-122"/>
              </a:rPr>
              <a:t>中不能确定全局变量的地址！</a:t>
            </a:r>
            <a:endParaRPr lang="en-US" altLang="zh-CN" dirty="0">
              <a:solidFill>
                <a:srgbClr val="FF0000"/>
              </a:solidFill>
              <a:latin typeface="宋体" panose="02010600030101010101" pitchFamily="2" charset="-122"/>
            </a:endParaRPr>
          </a:p>
        </p:txBody>
      </p:sp>
    </p:spTree>
    <p:extLst>
      <p:ext uri="{BB962C8B-B14F-4D97-AF65-F5344CB8AC3E}">
        <p14:creationId xmlns:p14="http://schemas.microsoft.com/office/powerpoint/2010/main" val="3546331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0-#ppt_w/2"/>
                                          </p:val>
                                        </p:tav>
                                        <p:tav tm="100000">
                                          <p:val>
                                            <p:strVal val="#ppt_x"/>
                                          </p:val>
                                        </p:tav>
                                      </p:tavLst>
                                    </p:anim>
                                    <p:anim calcmode="lin" valueType="num">
                                      <p:cBhvr additive="base">
                                        <p:cTn id="14"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0-#ppt_w/2"/>
                                          </p:val>
                                        </p:tav>
                                        <p:tav tm="100000">
                                          <p:val>
                                            <p:strVal val="#ppt_x"/>
                                          </p:val>
                                        </p:tav>
                                      </p:tavLst>
                                    </p:anim>
                                    <p:anim calcmode="lin" valueType="num">
                                      <p:cBhvr additive="base">
                                        <p:cTn id="20"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3" grpId="0"/>
      <p:bldP spid="1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4B75949B-D56F-4031-87F6-B7425DCED7B8}"/>
              </a:ext>
            </a:extLst>
          </p:cNvPr>
          <p:cNvSpPr>
            <a:spLocks noGrp="1" noChangeArrowheads="1"/>
          </p:cNvSpPr>
          <p:nvPr>
            <p:ph type="title"/>
          </p:nvPr>
        </p:nvSpPr>
        <p:spPr/>
        <p:txBody>
          <a:bodyPr/>
          <a:lstStyle/>
          <a:p>
            <a:r>
              <a:rPr lang="zh-CN" altLang="en-US" dirty="0"/>
              <a:t>目标文件格式</a:t>
            </a:r>
          </a:p>
        </p:txBody>
      </p:sp>
      <p:sp>
        <p:nvSpPr>
          <p:cNvPr id="12" name="文本框 11">
            <a:extLst>
              <a:ext uri="{FF2B5EF4-FFF2-40B4-BE49-F238E27FC236}">
                <a16:creationId xmlns:a16="http://schemas.microsoft.com/office/drawing/2014/main" id="{D1D98BB4-C87A-433B-A612-E2AF0A51B425}"/>
              </a:ext>
            </a:extLst>
          </p:cNvPr>
          <p:cNvSpPr txBox="1"/>
          <p:nvPr/>
        </p:nvSpPr>
        <p:spPr>
          <a:xfrm>
            <a:off x="207816" y="664764"/>
            <a:ext cx="5458693" cy="6186309"/>
          </a:xfrm>
          <a:prstGeom prst="rect">
            <a:avLst/>
          </a:prstGeom>
          <a:noFill/>
        </p:spPr>
        <p:txBody>
          <a:bodyPr wrap="square">
            <a:spAutoFit/>
          </a:bodyPr>
          <a:lstStyle/>
          <a:p>
            <a:r>
              <a:rPr lang="zh-CN" altLang="en-US" dirty="0"/>
              <a:t>0000000000000000 &lt;add&gt;:</a:t>
            </a:r>
            <a:endParaRPr lang="en-US" altLang="zh-CN" dirty="0"/>
          </a:p>
          <a:p>
            <a:r>
              <a:rPr lang="zh-CN" altLang="en-US" dirty="0"/>
              <a:t>extern int g</a:t>
            </a:r>
            <a:r>
              <a:rPr lang="en-US" altLang="zh-CN" dirty="0"/>
              <a:t>2</a:t>
            </a:r>
            <a:r>
              <a:rPr lang="zh-CN" altLang="en-US" dirty="0"/>
              <a:t>;</a:t>
            </a:r>
            <a:endParaRPr lang="en-US" altLang="zh-CN" dirty="0"/>
          </a:p>
          <a:p>
            <a:r>
              <a:rPr lang="en-US" altLang="zh-CN" dirty="0"/>
              <a:t>Int   g1 = 30;</a:t>
            </a:r>
          </a:p>
          <a:p>
            <a:r>
              <a:rPr lang="zh-CN" altLang="en-US" dirty="0"/>
              <a:t>int add(int i,int j) {   </a:t>
            </a:r>
            <a:endParaRPr lang="en-US" altLang="zh-CN" dirty="0"/>
          </a:p>
          <a:p>
            <a:r>
              <a:rPr lang="zh-CN" altLang="en-US" dirty="0"/>
              <a:t>0:	55               push   %rbp   </a:t>
            </a:r>
            <a:endParaRPr lang="en-US" altLang="zh-CN" dirty="0"/>
          </a:p>
          <a:p>
            <a:r>
              <a:rPr lang="zh-CN" altLang="en-US" dirty="0"/>
              <a:t>1:	48 89 e5     mov    %rsp,%rbp   </a:t>
            </a:r>
            <a:endParaRPr lang="en-US" altLang="zh-CN" dirty="0"/>
          </a:p>
          <a:p>
            <a:r>
              <a:rPr lang="zh-CN" altLang="en-US" dirty="0"/>
              <a:t>4:	89 7d ec     mov    %edi,-0x14(%rbp)   </a:t>
            </a:r>
            <a:endParaRPr lang="en-US" altLang="zh-CN" dirty="0"/>
          </a:p>
          <a:p>
            <a:r>
              <a:rPr lang="zh-CN" altLang="en-US" dirty="0"/>
              <a:t>7:	89 75 e8     mov    %esi,-0x18(%rbp)</a:t>
            </a:r>
            <a:endParaRPr lang="en-US" altLang="zh-CN" dirty="0"/>
          </a:p>
          <a:p>
            <a:r>
              <a:rPr lang="zh-CN" altLang="en-US" dirty="0"/>
              <a:t>      </a:t>
            </a:r>
            <a:r>
              <a:rPr lang="zh-CN" altLang="en-US" dirty="0">
                <a:solidFill>
                  <a:srgbClr val="FF0000"/>
                </a:solidFill>
              </a:rPr>
              <a:t>int x = </a:t>
            </a:r>
            <a:r>
              <a:rPr lang="en-US" altLang="zh-CN" dirty="0" err="1">
                <a:solidFill>
                  <a:srgbClr val="FF0000"/>
                </a:solidFill>
              </a:rPr>
              <a:t>i</a:t>
            </a:r>
            <a:r>
              <a:rPr lang="zh-CN" altLang="en-US" dirty="0">
                <a:solidFill>
                  <a:srgbClr val="FF0000"/>
                </a:solidFill>
              </a:rPr>
              <a:t> + j;</a:t>
            </a:r>
            <a:r>
              <a:rPr lang="zh-CN" altLang="en-US" dirty="0"/>
              <a:t>   </a:t>
            </a:r>
            <a:endParaRPr lang="en-US" altLang="zh-CN" dirty="0"/>
          </a:p>
          <a:p>
            <a:r>
              <a:rPr lang="zh-CN" altLang="en-US" dirty="0"/>
              <a:t>a:	8b 55 ec     mov    -0x14(%rbp),%edx   </a:t>
            </a:r>
            <a:endParaRPr lang="en-US" altLang="zh-CN" dirty="0"/>
          </a:p>
          <a:p>
            <a:r>
              <a:rPr lang="zh-CN" altLang="en-US" dirty="0"/>
              <a:t>d:	8b 45 e8     mov    -0x18(%rbp),%eax  </a:t>
            </a:r>
            <a:endParaRPr lang="en-US" altLang="zh-CN" dirty="0"/>
          </a:p>
          <a:p>
            <a:r>
              <a:rPr lang="zh-CN" altLang="en-US" dirty="0"/>
              <a:t>10:	01 d0          add    %edx,%eax  </a:t>
            </a:r>
            <a:endParaRPr lang="en-US" altLang="zh-CN" dirty="0"/>
          </a:p>
          <a:p>
            <a:r>
              <a:rPr lang="zh-CN" altLang="en-US" dirty="0"/>
              <a:t>12:	89 45 fc      mov    %eax,-0x4(%rbp)	</a:t>
            </a:r>
            <a:endParaRPr lang="en-US" altLang="zh-CN" dirty="0"/>
          </a:p>
          <a:p>
            <a:r>
              <a:rPr lang="zh-CN" altLang="en-US" dirty="0"/>
              <a:t>      </a:t>
            </a:r>
            <a:r>
              <a:rPr lang="zh-CN" altLang="en-US" dirty="0">
                <a:solidFill>
                  <a:srgbClr val="FF0000"/>
                </a:solidFill>
              </a:rPr>
              <a:t>x += g</a:t>
            </a:r>
            <a:r>
              <a:rPr lang="en-US" altLang="zh-CN" dirty="0">
                <a:solidFill>
                  <a:srgbClr val="FF0000"/>
                </a:solidFill>
              </a:rPr>
              <a:t>1</a:t>
            </a:r>
            <a:r>
              <a:rPr lang="zh-CN" altLang="en-US" dirty="0">
                <a:solidFill>
                  <a:srgbClr val="FF0000"/>
                </a:solidFill>
              </a:rPr>
              <a:t>;  </a:t>
            </a:r>
            <a:endParaRPr lang="en-US" altLang="zh-CN" dirty="0">
              <a:solidFill>
                <a:srgbClr val="FF0000"/>
              </a:solidFill>
            </a:endParaRPr>
          </a:p>
          <a:p>
            <a:r>
              <a:rPr lang="zh-CN" altLang="en-US" dirty="0"/>
              <a:t>15:  8b 05 </a:t>
            </a:r>
            <a:r>
              <a:rPr lang="zh-CN" altLang="en-US" dirty="0">
                <a:solidFill>
                  <a:srgbClr val="FF0000"/>
                </a:solidFill>
              </a:rPr>
              <a:t>00 00 00 00    </a:t>
            </a:r>
            <a:r>
              <a:rPr lang="zh-CN" altLang="en-US" dirty="0"/>
              <a:t>mov    0x0(%rip),%eax     </a:t>
            </a:r>
            <a:endParaRPr lang="en-US" altLang="zh-CN" dirty="0"/>
          </a:p>
          <a:p>
            <a:r>
              <a:rPr lang="en-US" altLang="zh-CN" dirty="0">
                <a:solidFill>
                  <a:srgbClr val="FF0000"/>
                </a:solidFill>
              </a:rPr>
              <a:t>                               </a:t>
            </a:r>
            <a:r>
              <a:rPr lang="zh-CN" altLang="en-US" dirty="0">
                <a:solidFill>
                  <a:srgbClr val="FF0000"/>
                </a:solidFill>
              </a:rPr>
              <a:t># 1b &lt;add+0x1b&gt;  </a:t>
            </a:r>
            <a:endParaRPr lang="en-US" altLang="zh-CN" dirty="0">
              <a:solidFill>
                <a:srgbClr val="FF0000"/>
              </a:solidFill>
            </a:endParaRPr>
          </a:p>
          <a:p>
            <a:r>
              <a:rPr lang="zh-CN" altLang="en-US" dirty="0"/>
              <a:t>1</a:t>
            </a:r>
            <a:r>
              <a:rPr lang="en-US" altLang="zh-CN" dirty="0"/>
              <a:t>b</a:t>
            </a:r>
            <a:r>
              <a:rPr lang="zh-CN" altLang="en-US" dirty="0"/>
              <a:t>:	01 45 fc             	add    %eax,-0x4(%rbp)</a:t>
            </a:r>
            <a:endParaRPr lang="en-US" altLang="zh-CN" dirty="0"/>
          </a:p>
          <a:p>
            <a:r>
              <a:rPr lang="en-US" altLang="zh-CN" dirty="0">
                <a:solidFill>
                  <a:srgbClr val="FF0000"/>
                </a:solidFill>
              </a:rPr>
              <a:t>      x += g2;</a:t>
            </a:r>
          </a:p>
          <a:p>
            <a:r>
              <a:rPr lang="zh-CN" altLang="en-US" dirty="0"/>
              <a:t>1</a:t>
            </a:r>
            <a:r>
              <a:rPr lang="en-US" altLang="zh-CN" dirty="0"/>
              <a:t>e</a:t>
            </a:r>
            <a:r>
              <a:rPr lang="zh-CN" altLang="en-US" dirty="0"/>
              <a:t>:  8b 05 </a:t>
            </a:r>
            <a:r>
              <a:rPr lang="zh-CN" altLang="en-US" dirty="0">
                <a:solidFill>
                  <a:srgbClr val="FF0000"/>
                </a:solidFill>
              </a:rPr>
              <a:t>00 00 00 00    </a:t>
            </a:r>
            <a:r>
              <a:rPr lang="zh-CN" altLang="en-US" dirty="0"/>
              <a:t>mov    0x0(%rip),%eax     </a:t>
            </a:r>
            <a:endParaRPr lang="en-US" altLang="zh-CN" dirty="0"/>
          </a:p>
          <a:p>
            <a:r>
              <a:rPr lang="en-US" altLang="zh-CN" dirty="0">
                <a:solidFill>
                  <a:srgbClr val="FF0000"/>
                </a:solidFill>
              </a:rPr>
              <a:t>                               </a:t>
            </a:r>
            <a:r>
              <a:rPr lang="zh-CN" altLang="en-US" dirty="0">
                <a:solidFill>
                  <a:srgbClr val="FF0000"/>
                </a:solidFill>
              </a:rPr>
              <a:t># </a:t>
            </a:r>
            <a:r>
              <a:rPr lang="en-US" altLang="zh-CN" dirty="0">
                <a:solidFill>
                  <a:srgbClr val="FF0000"/>
                </a:solidFill>
              </a:rPr>
              <a:t>24</a:t>
            </a:r>
            <a:r>
              <a:rPr lang="zh-CN" altLang="en-US" dirty="0">
                <a:solidFill>
                  <a:srgbClr val="FF0000"/>
                </a:solidFill>
              </a:rPr>
              <a:t> &lt;add+0x</a:t>
            </a:r>
            <a:r>
              <a:rPr lang="en-US" altLang="zh-CN" dirty="0">
                <a:solidFill>
                  <a:srgbClr val="FF0000"/>
                </a:solidFill>
              </a:rPr>
              <a:t>24</a:t>
            </a:r>
            <a:r>
              <a:rPr lang="zh-CN" altLang="en-US" dirty="0">
                <a:solidFill>
                  <a:srgbClr val="FF0000"/>
                </a:solidFill>
              </a:rPr>
              <a:t>&gt;  </a:t>
            </a:r>
            <a:endParaRPr lang="en-US" altLang="zh-CN" dirty="0">
              <a:solidFill>
                <a:srgbClr val="FF0000"/>
              </a:solidFill>
            </a:endParaRPr>
          </a:p>
          <a:p>
            <a:r>
              <a:rPr lang="en-US" altLang="zh-CN" dirty="0"/>
              <a:t>24</a:t>
            </a:r>
            <a:r>
              <a:rPr lang="zh-CN" altLang="en-US" dirty="0"/>
              <a:t>:	01 45 fc             	add    %eax,-0x4(%rbp)</a:t>
            </a:r>
            <a:endParaRPr lang="en-US" altLang="zh-CN" dirty="0"/>
          </a:p>
          <a:p>
            <a:r>
              <a:rPr lang="en-US" altLang="zh-CN" dirty="0"/>
              <a:t>……</a:t>
            </a:r>
          </a:p>
        </p:txBody>
      </p:sp>
      <p:sp>
        <p:nvSpPr>
          <p:cNvPr id="13" name="Text Box 16">
            <a:extLst>
              <a:ext uri="{FF2B5EF4-FFF2-40B4-BE49-F238E27FC236}">
                <a16:creationId xmlns:a16="http://schemas.microsoft.com/office/drawing/2014/main" id="{4E4071D4-FAB3-4061-8516-B86A00DA2C9F}"/>
              </a:ext>
            </a:extLst>
          </p:cNvPr>
          <p:cNvSpPr txBox="1">
            <a:spLocks noChangeArrowheads="1"/>
          </p:cNvSpPr>
          <p:nvPr/>
        </p:nvSpPr>
        <p:spPr bwMode="auto">
          <a:xfrm>
            <a:off x="5666509" y="780729"/>
            <a:ext cx="3380509" cy="460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buFontTx/>
              <a:buNone/>
            </a:pPr>
            <a:r>
              <a:rPr lang="en-US" altLang="zh-CN" dirty="0" err="1">
                <a:latin typeface="宋体" panose="02010600030101010101" pitchFamily="2" charset="-122"/>
              </a:rPr>
              <a:t>test_v.o</a:t>
            </a:r>
            <a:r>
              <a:rPr lang="en-US" altLang="zh-CN" dirty="0">
                <a:latin typeface="宋体" panose="02010600030101010101" pitchFamily="2" charset="-122"/>
              </a:rPr>
              <a:t>  </a:t>
            </a:r>
          </a:p>
          <a:p>
            <a:pPr>
              <a:lnSpc>
                <a:spcPct val="100000"/>
              </a:lnSpc>
              <a:buFontTx/>
              <a:buNone/>
            </a:pPr>
            <a:r>
              <a:rPr lang="zh-CN" altLang="en-US" sz="2200" dirty="0">
                <a:latin typeface="宋体" panose="02010600030101010101" pitchFamily="2" charset="-122"/>
              </a:rPr>
              <a:t>代码节中，对全局变量用占位符</a:t>
            </a:r>
            <a:r>
              <a:rPr lang="en-US" altLang="zh-CN" sz="2200" dirty="0">
                <a:latin typeface="宋体" panose="02010600030101010101" pitchFamily="2" charset="-122"/>
              </a:rPr>
              <a:t>00 00 00 00</a:t>
            </a:r>
            <a:r>
              <a:rPr lang="zh-CN" altLang="en-US" sz="2200" dirty="0">
                <a:latin typeface="宋体" panose="02010600030101010101" pitchFamily="2" charset="-122"/>
              </a:rPr>
              <a:t>。</a:t>
            </a:r>
            <a:endParaRPr lang="en-US" altLang="zh-CN" sz="2200" dirty="0">
              <a:latin typeface="宋体" panose="02010600030101010101" pitchFamily="2" charset="-122"/>
            </a:endParaRPr>
          </a:p>
          <a:p>
            <a:pPr>
              <a:lnSpc>
                <a:spcPct val="100000"/>
              </a:lnSpc>
              <a:buFontTx/>
              <a:buNone/>
            </a:pPr>
            <a:endParaRPr lang="en-US" altLang="zh-CN" dirty="0">
              <a:latin typeface="宋体" panose="02010600030101010101" pitchFamily="2" charset="-122"/>
            </a:endParaRPr>
          </a:p>
          <a:p>
            <a:pPr>
              <a:lnSpc>
                <a:spcPct val="100000"/>
              </a:lnSpc>
              <a:buFontTx/>
              <a:buNone/>
            </a:pPr>
            <a:r>
              <a:rPr lang="zh-CN" altLang="en-US" dirty="0">
                <a:latin typeface="宋体" panose="02010600030101010101" pitchFamily="2" charset="-122"/>
              </a:rPr>
              <a:t>该内容是要修改的。</a:t>
            </a:r>
            <a:endParaRPr lang="en-US" altLang="zh-CN" dirty="0">
              <a:latin typeface="宋体" panose="02010600030101010101" pitchFamily="2" charset="-122"/>
            </a:endParaRPr>
          </a:p>
          <a:p>
            <a:pPr>
              <a:lnSpc>
                <a:spcPct val="100000"/>
              </a:lnSpc>
              <a:buFontTx/>
              <a:buNone/>
            </a:pPr>
            <a:endParaRPr lang="en-US" altLang="zh-CN" dirty="0">
              <a:latin typeface="宋体" panose="02010600030101010101" pitchFamily="2" charset="-122"/>
            </a:endParaRPr>
          </a:p>
          <a:p>
            <a:pPr>
              <a:lnSpc>
                <a:spcPct val="100000"/>
              </a:lnSpc>
              <a:buFontTx/>
              <a:buNone/>
            </a:pPr>
            <a:r>
              <a:rPr lang="zh-CN" altLang="en-US" dirty="0">
                <a:latin typeface="宋体" panose="02010600030101010101" pitchFamily="2" charset="-122"/>
              </a:rPr>
              <a:t>这就需要记录：</a:t>
            </a:r>
            <a:endParaRPr lang="en-US" altLang="zh-CN" dirty="0">
              <a:latin typeface="宋体" panose="02010600030101010101" pitchFamily="2" charset="-122"/>
            </a:endParaRPr>
          </a:p>
          <a:p>
            <a:pPr>
              <a:lnSpc>
                <a:spcPct val="100000"/>
              </a:lnSpc>
              <a:buFontTx/>
              <a:buNone/>
            </a:pPr>
            <a:r>
              <a:rPr lang="zh-CN" altLang="en-US" dirty="0">
                <a:latin typeface="宋体" panose="02010600030101010101" pitchFamily="2" charset="-122"/>
              </a:rPr>
              <a:t>代码节中的什么</a:t>
            </a:r>
            <a:r>
              <a:rPr lang="zh-CN" altLang="en-US" dirty="0">
                <a:solidFill>
                  <a:srgbClr val="FF0000"/>
                </a:solidFill>
                <a:latin typeface="宋体" panose="02010600030101010101" pitchFamily="2" charset="-122"/>
              </a:rPr>
              <a:t>位置，</a:t>
            </a:r>
            <a:endParaRPr lang="en-US" altLang="zh-CN" dirty="0">
              <a:solidFill>
                <a:srgbClr val="FF0000"/>
              </a:solidFill>
              <a:latin typeface="宋体" panose="02010600030101010101" pitchFamily="2" charset="-122"/>
            </a:endParaRPr>
          </a:p>
          <a:p>
            <a:pPr>
              <a:lnSpc>
                <a:spcPct val="100000"/>
              </a:lnSpc>
              <a:buFontTx/>
              <a:buNone/>
            </a:pPr>
            <a:r>
              <a:rPr lang="zh-CN" altLang="en-US" dirty="0">
                <a:latin typeface="宋体" panose="02010600030101010101" pitchFamily="2" charset="-122"/>
              </a:rPr>
              <a:t>要被替换成一个什么</a:t>
            </a:r>
            <a:r>
              <a:rPr lang="zh-CN" altLang="en-US" dirty="0">
                <a:solidFill>
                  <a:srgbClr val="FF0000"/>
                </a:solidFill>
                <a:latin typeface="宋体" panose="02010600030101010101" pitchFamily="2" charset="-122"/>
              </a:rPr>
              <a:t>类型</a:t>
            </a:r>
            <a:r>
              <a:rPr lang="zh-CN" altLang="en-US" dirty="0">
                <a:latin typeface="宋体" panose="02010600030101010101" pitchFamily="2" charset="-122"/>
              </a:rPr>
              <a:t>的值，该值来源于哪一个</a:t>
            </a:r>
            <a:r>
              <a:rPr lang="zh-CN" altLang="en-US" dirty="0">
                <a:solidFill>
                  <a:srgbClr val="FF0000"/>
                </a:solidFill>
                <a:latin typeface="宋体" panose="02010600030101010101" pitchFamily="2" charset="-122"/>
              </a:rPr>
              <a:t>变量</a:t>
            </a:r>
            <a:r>
              <a:rPr lang="en-US" altLang="zh-CN" dirty="0">
                <a:latin typeface="宋体" panose="02010600030101010101" pitchFamily="2" charset="-122"/>
              </a:rPr>
              <a:t> </a:t>
            </a:r>
          </a:p>
        </p:txBody>
      </p:sp>
    </p:spTree>
    <p:extLst>
      <p:ext uri="{BB962C8B-B14F-4D97-AF65-F5344CB8AC3E}">
        <p14:creationId xmlns:p14="http://schemas.microsoft.com/office/powerpoint/2010/main" val="4071803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4B75949B-D56F-4031-87F6-B7425DCED7B8}"/>
              </a:ext>
            </a:extLst>
          </p:cNvPr>
          <p:cNvSpPr>
            <a:spLocks noGrp="1" noChangeArrowheads="1"/>
          </p:cNvSpPr>
          <p:nvPr>
            <p:ph type="title"/>
          </p:nvPr>
        </p:nvSpPr>
        <p:spPr/>
        <p:txBody>
          <a:bodyPr/>
          <a:lstStyle/>
          <a:p>
            <a:r>
              <a:rPr lang="zh-CN" altLang="en-US" dirty="0"/>
              <a:t>代码节的重定位信息</a:t>
            </a:r>
          </a:p>
        </p:txBody>
      </p:sp>
      <p:sp>
        <p:nvSpPr>
          <p:cNvPr id="12" name="文本框 11">
            <a:extLst>
              <a:ext uri="{FF2B5EF4-FFF2-40B4-BE49-F238E27FC236}">
                <a16:creationId xmlns:a16="http://schemas.microsoft.com/office/drawing/2014/main" id="{D1D98BB4-C87A-433B-A612-E2AF0A51B425}"/>
              </a:ext>
            </a:extLst>
          </p:cNvPr>
          <p:cNvSpPr txBox="1"/>
          <p:nvPr/>
        </p:nvSpPr>
        <p:spPr>
          <a:xfrm>
            <a:off x="207816" y="671691"/>
            <a:ext cx="7958680" cy="3139321"/>
          </a:xfrm>
          <a:prstGeom prst="rect">
            <a:avLst/>
          </a:prstGeom>
          <a:noFill/>
        </p:spPr>
        <p:txBody>
          <a:bodyPr wrap="square">
            <a:spAutoFit/>
          </a:bodyPr>
          <a:lstStyle/>
          <a:p>
            <a:r>
              <a:rPr lang="zh-CN" altLang="en-US" dirty="0"/>
              <a:t>0000000000000000 &lt;add&gt;:</a:t>
            </a:r>
            <a:endParaRPr lang="en-US" altLang="zh-CN" dirty="0"/>
          </a:p>
          <a:p>
            <a:r>
              <a:rPr lang="zh-CN" altLang="en-US" dirty="0"/>
              <a:t>int add(int i,int j) {   </a:t>
            </a:r>
            <a:endParaRPr lang="en-US" altLang="zh-CN" dirty="0"/>
          </a:p>
          <a:p>
            <a:r>
              <a:rPr lang="en-US" altLang="zh-CN" dirty="0"/>
              <a:t>      ……</a:t>
            </a:r>
            <a:r>
              <a:rPr lang="zh-CN" altLang="en-US" dirty="0"/>
              <a:t>  </a:t>
            </a:r>
            <a:endParaRPr lang="en-US" altLang="zh-CN" dirty="0"/>
          </a:p>
          <a:p>
            <a:r>
              <a:rPr lang="zh-CN" altLang="en-US" dirty="0">
                <a:solidFill>
                  <a:srgbClr val="FF0000"/>
                </a:solidFill>
              </a:rPr>
              <a:t>       x += g</a:t>
            </a:r>
            <a:r>
              <a:rPr lang="en-US" altLang="zh-CN" dirty="0">
                <a:solidFill>
                  <a:srgbClr val="FF0000"/>
                </a:solidFill>
              </a:rPr>
              <a:t>1</a:t>
            </a:r>
            <a:r>
              <a:rPr lang="zh-CN" altLang="en-US" dirty="0">
                <a:solidFill>
                  <a:srgbClr val="FF0000"/>
                </a:solidFill>
              </a:rPr>
              <a:t>;  </a:t>
            </a:r>
            <a:endParaRPr lang="en-US" altLang="zh-CN" dirty="0">
              <a:solidFill>
                <a:srgbClr val="FF0000"/>
              </a:solidFill>
            </a:endParaRPr>
          </a:p>
          <a:p>
            <a:r>
              <a:rPr lang="zh-CN" altLang="en-US" dirty="0"/>
              <a:t>15:  8b 05 </a:t>
            </a:r>
            <a:r>
              <a:rPr lang="zh-CN" altLang="en-US" dirty="0">
                <a:solidFill>
                  <a:srgbClr val="FF0000"/>
                </a:solidFill>
              </a:rPr>
              <a:t>00 00 00 00    </a:t>
            </a:r>
            <a:r>
              <a:rPr lang="zh-CN" altLang="en-US" dirty="0"/>
              <a:t>mov    0x0(%rip),%eax</a:t>
            </a:r>
            <a:endParaRPr lang="en-US" altLang="zh-CN" dirty="0">
              <a:solidFill>
                <a:srgbClr val="FF0000"/>
              </a:solidFill>
            </a:endParaRPr>
          </a:p>
          <a:p>
            <a:r>
              <a:rPr lang="zh-CN" altLang="en-US" dirty="0"/>
              <a:t>1b:  01 45 fc                    add    %eax,-0x4(%rbp)</a:t>
            </a:r>
            <a:endParaRPr lang="en-US" altLang="zh-CN" dirty="0"/>
          </a:p>
          <a:p>
            <a:r>
              <a:rPr lang="en-US" altLang="zh-CN" dirty="0">
                <a:solidFill>
                  <a:srgbClr val="FF0000"/>
                </a:solidFill>
              </a:rPr>
              <a:t>      x += g2;</a:t>
            </a:r>
          </a:p>
          <a:p>
            <a:r>
              <a:rPr lang="zh-CN" altLang="en-US" dirty="0"/>
              <a:t>1</a:t>
            </a:r>
            <a:r>
              <a:rPr lang="en-US" altLang="zh-CN" dirty="0"/>
              <a:t>e</a:t>
            </a:r>
            <a:r>
              <a:rPr lang="zh-CN" altLang="en-US" dirty="0"/>
              <a:t>:  8b 05 </a:t>
            </a:r>
            <a:r>
              <a:rPr lang="zh-CN" altLang="en-US" dirty="0">
                <a:solidFill>
                  <a:srgbClr val="FF0000"/>
                </a:solidFill>
              </a:rPr>
              <a:t>00 00 00 00    </a:t>
            </a:r>
            <a:r>
              <a:rPr lang="zh-CN" altLang="en-US" dirty="0"/>
              <a:t>mov    0x0(%rip),%eax     </a:t>
            </a:r>
            <a:endParaRPr lang="en-US" altLang="zh-CN" dirty="0"/>
          </a:p>
          <a:p>
            <a:r>
              <a:rPr lang="en-US" altLang="zh-CN" dirty="0">
                <a:solidFill>
                  <a:srgbClr val="FF0000"/>
                </a:solidFill>
              </a:rPr>
              <a:t> </a:t>
            </a:r>
            <a:r>
              <a:rPr lang="en-US" altLang="zh-CN" dirty="0"/>
              <a:t>24</a:t>
            </a:r>
            <a:r>
              <a:rPr lang="zh-CN" altLang="en-US" dirty="0"/>
              <a:t>: 01 45 fc                    add    %eax,-0x4(%rbp)</a:t>
            </a:r>
            <a:endParaRPr lang="en-US" altLang="zh-CN" dirty="0"/>
          </a:p>
          <a:p>
            <a:r>
              <a:rPr lang="en-US" altLang="zh-CN" dirty="0">
                <a:solidFill>
                  <a:srgbClr val="FF0000"/>
                </a:solidFill>
              </a:rPr>
              <a:t>       </a:t>
            </a:r>
            <a:r>
              <a:rPr lang="en-US" altLang="zh-CN" dirty="0"/>
              <a:t>……</a:t>
            </a:r>
          </a:p>
          <a:p>
            <a:r>
              <a:rPr lang="zh-CN" altLang="en-US" dirty="0"/>
              <a:t>} </a:t>
            </a:r>
            <a:endParaRPr lang="en-US" altLang="zh-CN" dirty="0"/>
          </a:p>
        </p:txBody>
      </p:sp>
      <p:sp>
        <p:nvSpPr>
          <p:cNvPr id="13" name="Text Box 16">
            <a:extLst>
              <a:ext uri="{FF2B5EF4-FFF2-40B4-BE49-F238E27FC236}">
                <a16:creationId xmlns:a16="http://schemas.microsoft.com/office/drawing/2014/main" id="{4E4071D4-FAB3-4061-8516-B86A00DA2C9F}"/>
              </a:ext>
            </a:extLst>
          </p:cNvPr>
          <p:cNvSpPr txBox="1">
            <a:spLocks noChangeArrowheads="1"/>
          </p:cNvSpPr>
          <p:nvPr/>
        </p:nvSpPr>
        <p:spPr bwMode="auto">
          <a:xfrm>
            <a:off x="1059872" y="3652097"/>
            <a:ext cx="5853546" cy="9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buFontTx/>
              <a:buNone/>
            </a:pPr>
            <a:r>
              <a:rPr lang="en-US" altLang="zh-CN" dirty="0">
                <a:solidFill>
                  <a:srgbClr val="FF0000"/>
                </a:solidFill>
                <a:latin typeface="宋体" panose="02010600030101010101" pitchFamily="2" charset="-122"/>
              </a:rPr>
              <a:t># </a:t>
            </a:r>
            <a:r>
              <a:rPr lang="en-US" altLang="zh-CN" dirty="0" err="1">
                <a:solidFill>
                  <a:srgbClr val="FF0000"/>
                </a:solidFill>
                <a:latin typeface="宋体" panose="02010600030101010101" pitchFamily="2" charset="-122"/>
              </a:rPr>
              <a:t>objdump</a:t>
            </a:r>
            <a:r>
              <a:rPr lang="en-US" altLang="zh-CN" dirty="0">
                <a:solidFill>
                  <a:srgbClr val="FF0000"/>
                </a:solidFill>
                <a:latin typeface="宋体" panose="02010600030101010101" pitchFamily="2" charset="-122"/>
              </a:rPr>
              <a:t>  -r  </a:t>
            </a:r>
            <a:r>
              <a:rPr lang="en-US" altLang="zh-CN" dirty="0" err="1">
                <a:solidFill>
                  <a:srgbClr val="FF0000"/>
                </a:solidFill>
                <a:latin typeface="宋体" panose="02010600030101010101" pitchFamily="2" charset="-122"/>
              </a:rPr>
              <a:t>test_v.o</a:t>
            </a:r>
            <a:endParaRPr lang="en-US" altLang="zh-CN" dirty="0">
              <a:solidFill>
                <a:srgbClr val="FF0000"/>
              </a:solidFill>
              <a:latin typeface="宋体" panose="02010600030101010101" pitchFamily="2" charset="-122"/>
            </a:endParaRPr>
          </a:p>
          <a:p>
            <a:pPr>
              <a:lnSpc>
                <a:spcPct val="100000"/>
              </a:lnSpc>
              <a:buFontTx/>
              <a:buNone/>
            </a:pPr>
            <a:r>
              <a:rPr lang="en-US" altLang="zh-CN" dirty="0">
                <a:latin typeface="宋体" panose="02010600030101010101" pitchFamily="2" charset="-122"/>
              </a:rPr>
              <a:t>.</a:t>
            </a:r>
            <a:r>
              <a:rPr lang="en-US" altLang="zh-CN" dirty="0" err="1">
                <a:latin typeface="宋体" panose="02010600030101010101" pitchFamily="2" charset="-122"/>
              </a:rPr>
              <a:t>rela.text</a:t>
            </a:r>
            <a:r>
              <a:rPr lang="en-US" altLang="zh-CN" dirty="0">
                <a:latin typeface="宋体" panose="02010600030101010101" pitchFamily="2" charset="-122"/>
              </a:rPr>
              <a:t>     </a:t>
            </a:r>
            <a:r>
              <a:rPr lang="zh-CN" altLang="en-US" dirty="0">
                <a:latin typeface="宋体" panose="02010600030101010101" pitchFamily="2" charset="-122"/>
              </a:rPr>
              <a:t>代码节的重定位信息</a:t>
            </a:r>
            <a:endParaRPr lang="en-US" altLang="zh-CN" dirty="0">
              <a:latin typeface="宋体" panose="02010600030101010101" pitchFamily="2" charset="-122"/>
            </a:endParaRPr>
          </a:p>
        </p:txBody>
      </p:sp>
      <p:pic>
        <p:nvPicPr>
          <p:cNvPr id="3" name="图片 2">
            <a:extLst>
              <a:ext uri="{FF2B5EF4-FFF2-40B4-BE49-F238E27FC236}">
                <a16:creationId xmlns:a16="http://schemas.microsoft.com/office/drawing/2014/main" id="{5D27093A-CD5F-E65C-08FB-A4F79DCBBF10}"/>
              </a:ext>
            </a:extLst>
          </p:cNvPr>
          <p:cNvPicPr>
            <a:picLocks noChangeAspect="1"/>
          </p:cNvPicPr>
          <p:nvPr/>
        </p:nvPicPr>
        <p:blipFill>
          <a:blip r:embed="rId3"/>
          <a:stretch>
            <a:fillRect/>
          </a:stretch>
        </p:blipFill>
        <p:spPr>
          <a:xfrm>
            <a:off x="457200" y="4664328"/>
            <a:ext cx="7709296" cy="1270065"/>
          </a:xfrm>
          <a:prstGeom prst="rect">
            <a:avLst/>
          </a:prstGeom>
        </p:spPr>
      </p:pic>
      <p:sp>
        <p:nvSpPr>
          <p:cNvPr id="7" name="文本框 6">
            <a:extLst>
              <a:ext uri="{FF2B5EF4-FFF2-40B4-BE49-F238E27FC236}">
                <a16:creationId xmlns:a16="http://schemas.microsoft.com/office/drawing/2014/main" id="{32EFC8B5-96B2-F627-B405-172696656A1A}"/>
              </a:ext>
            </a:extLst>
          </p:cNvPr>
          <p:cNvSpPr txBox="1"/>
          <p:nvPr/>
        </p:nvSpPr>
        <p:spPr>
          <a:xfrm>
            <a:off x="457200" y="6186309"/>
            <a:ext cx="8492836" cy="430887"/>
          </a:xfrm>
          <a:prstGeom prst="rect">
            <a:avLst/>
          </a:prstGeom>
          <a:noFill/>
        </p:spPr>
        <p:txBody>
          <a:bodyPr wrap="square">
            <a:spAutoFit/>
          </a:bodyPr>
          <a:lstStyle/>
          <a:p>
            <a:r>
              <a:rPr lang="en-US" altLang="zh-CN" sz="2200" b="1" dirty="0">
                <a:solidFill>
                  <a:srgbClr val="FF0000"/>
                </a:solidFill>
                <a:latin typeface="宋体" panose="02010600030101010101" pitchFamily="2" charset="-122"/>
              </a:rPr>
              <a:t>.text</a:t>
            </a:r>
            <a:r>
              <a:rPr lang="zh-CN" altLang="en-US" sz="2200" b="1" dirty="0">
                <a:solidFill>
                  <a:srgbClr val="FF0000"/>
                </a:solidFill>
                <a:latin typeface="宋体" panose="02010600030101010101" pitchFamily="2" charset="-122"/>
              </a:rPr>
              <a:t>节中，地址为 </a:t>
            </a:r>
            <a:r>
              <a:rPr lang="en-US" altLang="zh-CN" sz="2200" b="1" dirty="0">
                <a:solidFill>
                  <a:srgbClr val="FF0000"/>
                </a:solidFill>
                <a:latin typeface="宋体" panose="02010600030101010101" pitchFamily="2" charset="-122"/>
              </a:rPr>
              <a:t>0x17</a:t>
            </a:r>
            <a:r>
              <a:rPr lang="zh-CN" altLang="en-US" sz="2200" b="1" dirty="0">
                <a:solidFill>
                  <a:srgbClr val="FF0000"/>
                </a:solidFill>
                <a:latin typeface="宋体" panose="02010600030101010101" pitchFamily="2" charset="-122"/>
              </a:rPr>
              <a:t>、</a:t>
            </a:r>
            <a:r>
              <a:rPr lang="en-US" altLang="zh-CN" sz="2200" b="1" dirty="0">
                <a:solidFill>
                  <a:srgbClr val="FF0000"/>
                </a:solidFill>
                <a:latin typeface="宋体" panose="02010600030101010101" pitchFamily="2" charset="-122"/>
              </a:rPr>
              <a:t>0x20 </a:t>
            </a:r>
            <a:r>
              <a:rPr lang="zh-CN" altLang="en-US" sz="2200" b="1" dirty="0">
                <a:solidFill>
                  <a:srgbClr val="FF0000"/>
                </a:solidFill>
                <a:latin typeface="宋体" panose="02010600030101010101" pitchFamily="2" charset="-122"/>
              </a:rPr>
              <a:t>处分别要重定位为 </a:t>
            </a:r>
            <a:r>
              <a:rPr lang="en-US" altLang="zh-CN" sz="2200" b="1" dirty="0">
                <a:solidFill>
                  <a:srgbClr val="FF0000"/>
                </a:solidFill>
                <a:latin typeface="宋体" panose="02010600030101010101" pitchFamily="2" charset="-122"/>
              </a:rPr>
              <a:t>g1</a:t>
            </a:r>
            <a:r>
              <a:rPr lang="zh-CN" altLang="en-US" sz="2200" b="1" dirty="0">
                <a:solidFill>
                  <a:srgbClr val="FF0000"/>
                </a:solidFill>
                <a:latin typeface="宋体" panose="02010600030101010101" pitchFamily="2" charset="-122"/>
              </a:rPr>
              <a:t>、</a:t>
            </a:r>
            <a:r>
              <a:rPr lang="en-US" altLang="zh-CN" sz="2200" b="1" dirty="0">
                <a:solidFill>
                  <a:srgbClr val="FF0000"/>
                </a:solidFill>
                <a:latin typeface="宋体" panose="02010600030101010101" pitchFamily="2" charset="-122"/>
              </a:rPr>
              <a:t>g2</a:t>
            </a:r>
            <a:r>
              <a:rPr lang="zh-CN" altLang="en-US" sz="2200" b="1" dirty="0">
                <a:solidFill>
                  <a:srgbClr val="FF0000"/>
                </a:solidFill>
                <a:latin typeface="宋体" panose="02010600030101010101" pitchFamily="2" charset="-122"/>
              </a:rPr>
              <a:t>的地址</a:t>
            </a:r>
            <a:endParaRPr lang="zh-CN" altLang="en-US" sz="2200" b="1" dirty="0">
              <a:solidFill>
                <a:srgbClr val="FF0000"/>
              </a:solidFill>
            </a:endParaRPr>
          </a:p>
        </p:txBody>
      </p:sp>
    </p:spTree>
    <p:extLst>
      <p:ext uri="{BB962C8B-B14F-4D97-AF65-F5344CB8AC3E}">
        <p14:creationId xmlns:p14="http://schemas.microsoft.com/office/powerpoint/2010/main" val="2135594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 calcmode="lin" valueType="num">
                                      <p:cBhvr additive="base">
                                        <p:cTn id="19"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4B75949B-D56F-4031-87F6-B7425DCED7B8}"/>
              </a:ext>
            </a:extLst>
          </p:cNvPr>
          <p:cNvSpPr>
            <a:spLocks noGrp="1" noChangeArrowheads="1"/>
          </p:cNvSpPr>
          <p:nvPr>
            <p:ph type="title"/>
          </p:nvPr>
        </p:nvSpPr>
        <p:spPr/>
        <p:txBody>
          <a:bodyPr/>
          <a:lstStyle/>
          <a:p>
            <a:r>
              <a:rPr lang="zh-CN" altLang="en-US" dirty="0"/>
              <a:t>代码节的重定位信息</a:t>
            </a:r>
          </a:p>
        </p:txBody>
      </p:sp>
      <p:sp>
        <p:nvSpPr>
          <p:cNvPr id="13" name="Text Box 16">
            <a:extLst>
              <a:ext uri="{FF2B5EF4-FFF2-40B4-BE49-F238E27FC236}">
                <a16:creationId xmlns:a16="http://schemas.microsoft.com/office/drawing/2014/main" id="{4E4071D4-FAB3-4061-8516-B86A00DA2C9F}"/>
              </a:ext>
            </a:extLst>
          </p:cNvPr>
          <p:cNvSpPr txBox="1">
            <a:spLocks noChangeArrowheads="1"/>
          </p:cNvSpPr>
          <p:nvPr/>
        </p:nvSpPr>
        <p:spPr bwMode="auto">
          <a:xfrm>
            <a:off x="457200" y="729086"/>
            <a:ext cx="8470772"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buFontTx/>
              <a:buNone/>
            </a:pPr>
            <a:r>
              <a:rPr lang="en-US" altLang="zh-CN" sz="2000" dirty="0">
                <a:latin typeface="宋体" panose="02010600030101010101" pitchFamily="2" charset="-122"/>
              </a:rPr>
              <a:t># </a:t>
            </a:r>
            <a:r>
              <a:rPr lang="en-US" altLang="zh-CN" sz="2000" dirty="0" err="1">
                <a:latin typeface="宋体" panose="02010600030101010101" pitchFamily="2" charset="-122"/>
              </a:rPr>
              <a:t>readelf</a:t>
            </a:r>
            <a:r>
              <a:rPr lang="en-US" altLang="zh-CN" sz="2000" dirty="0">
                <a:latin typeface="宋体" panose="02010600030101010101" pitchFamily="2" charset="-122"/>
              </a:rPr>
              <a:t>  -S -W  </a:t>
            </a:r>
            <a:r>
              <a:rPr lang="en-US" altLang="zh-CN" sz="2000" dirty="0" err="1">
                <a:latin typeface="宋体" panose="02010600030101010101" pitchFamily="2" charset="-122"/>
              </a:rPr>
              <a:t>test_v.o</a:t>
            </a:r>
            <a:endParaRPr lang="en-US" altLang="zh-CN" sz="2000" dirty="0">
              <a:latin typeface="宋体" panose="02010600030101010101" pitchFamily="2" charset="-122"/>
            </a:endParaRPr>
          </a:p>
          <a:p>
            <a:pPr>
              <a:lnSpc>
                <a:spcPct val="100000"/>
              </a:lnSpc>
              <a:buFontTx/>
              <a:buNone/>
            </a:pPr>
            <a:r>
              <a:rPr lang="en-US" altLang="zh-CN" sz="2000" dirty="0">
                <a:latin typeface="宋体" panose="02010600030101010101" pitchFamily="2" charset="-122"/>
              </a:rPr>
              <a:t>.</a:t>
            </a:r>
            <a:r>
              <a:rPr lang="en-US" altLang="zh-CN" sz="2000" dirty="0" err="1">
                <a:latin typeface="宋体" panose="02010600030101010101" pitchFamily="2" charset="-122"/>
              </a:rPr>
              <a:t>rela.text</a:t>
            </a:r>
            <a:r>
              <a:rPr lang="en-US" altLang="zh-CN" sz="2000" dirty="0">
                <a:latin typeface="宋体" panose="02010600030101010101" pitchFamily="2" charset="-122"/>
              </a:rPr>
              <a:t>  </a:t>
            </a:r>
            <a:r>
              <a:rPr lang="zh-CN" altLang="en-US" sz="2000" dirty="0">
                <a:latin typeface="宋体" panose="02010600030101010101" pitchFamily="2" charset="-122"/>
              </a:rPr>
              <a:t>代码节的重定位信息  </a:t>
            </a:r>
            <a:endParaRPr lang="en-US" altLang="zh-CN" sz="2000" dirty="0">
              <a:latin typeface="宋体" panose="02010600030101010101" pitchFamily="2" charset="-122"/>
            </a:endParaRPr>
          </a:p>
        </p:txBody>
      </p:sp>
      <p:pic>
        <p:nvPicPr>
          <p:cNvPr id="4" name="图片 3">
            <a:extLst>
              <a:ext uri="{FF2B5EF4-FFF2-40B4-BE49-F238E27FC236}">
                <a16:creationId xmlns:a16="http://schemas.microsoft.com/office/drawing/2014/main" id="{93B5C7C0-3E51-1BAF-EC1B-58A8209403D0}"/>
              </a:ext>
            </a:extLst>
          </p:cNvPr>
          <p:cNvPicPr>
            <a:picLocks noChangeAspect="1"/>
          </p:cNvPicPr>
          <p:nvPr/>
        </p:nvPicPr>
        <p:blipFill>
          <a:blip r:embed="rId3"/>
          <a:stretch>
            <a:fillRect/>
          </a:stretch>
        </p:blipFill>
        <p:spPr>
          <a:xfrm>
            <a:off x="117764" y="1497789"/>
            <a:ext cx="8704429" cy="1038781"/>
          </a:xfrm>
          <a:prstGeom prst="rect">
            <a:avLst/>
          </a:prstGeom>
        </p:spPr>
      </p:pic>
      <p:pic>
        <p:nvPicPr>
          <p:cNvPr id="6" name="图片 5">
            <a:extLst>
              <a:ext uri="{FF2B5EF4-FFF2-40B4-BE49-F238E27FC236}">
                <a16:creationId xmlns:a16="http://schemas.microsoft.com/office/drawing/2014/main" id="{9CB5C701-4009-1121-C9B7-9B4497EAEFCF}"/>
              </a:ext>
            </a:extLst>
          </p:cNvPr>
          <p:cNvPicPr>
            <a:picLocks noChangeAspect="1"/>
          </p:cNvPicPr>
          <p:nvPr/>
        </p:nvPicPr>
        <p:blipFill>
          <a:blip r:embed="rId4"/>
          <a:stretch>
            <a:fillRect/>
          </a:stretch>
        </p:blipFill>
        <p:spPr>
          <a:xfrm>
            <a:off x="117764" y="2975184"/>
            <a:ext cx="7483875" cy="907631"/>
          </a:xfrm>
          <a:prstGeom prst="rect">
            <a:avLst/>
          </a:prstGeom>
        </p:spPr>
      </p:pic>
      <p:sp>
        <p:nvSpPr>
          <p:cNvPr id="11" name="文本框 10">
            <a:extLst>
              <a:ext uri="{FF2B5EF4-FFF2-40B4-BE49-F238E27FC236}">
                <a16:creationId xmlns:a16="http://schemas.microsoft.com/office/drawing/2014/main" id="{A9AC8B05-9DD9-B3D5-5F67-577A04703245}"/>
              </a:ext>
            </a:extLst>
          </p:cNvPr>
          <p:cNvSpPr txBox="1"/>
          <p:nvPr/>
        </p:nvSpPr>
        <p:spPr>
          <a:xfrm>
            <a:off x="381000" y="5152644"/>
            <a:ext cx="7301345" cy="1754326"/>
          </a:xfrm>
          <a:prstGeom prst="rect">
            <a:avLst/>
          </a:prstGeom>
          <a:noFill/>
        </p:spPr>
        <p:txBody>
          <a:bodyPr wrap="square">
            <a:spAutoFit/>
          </a:bodyPr>
          <a:lstStyle/>
          <a:p>
            <a:r>
              <a:rPr lang="zh-CN" altLang="en-US" dirty="0"/>
              <a:t>typedef struct{  </a:t>
            </a:r>
            <a:endParaRPr lang="en-US" altLang="zh-CN" dirty="0"/>
          </a:p>
          <a:p>
            <a:r>
              <a:rPr lang="en-US" altLang="zh-CN" dirty="0"/>
              <a:t>    </a:t>
            </a:r>
            <a:r>
              <a:rPr lang="zh-CN" altLang="en-US" dirty="0"/>
              <a:t>Elf64_Addr	r_offset;	   /* Address  </a:t>
            </a:r>
            <a:r>
              <a:rPr lang="zh-CN" altLang="en-US" sz="1800" dirty="0">
                <a:latin typeface="宋体" panose="02010600030101010101" pitchFamily="2" charset="-122"/>
              </a:rPr>
              <a:t>要重定位的位置 </a:t>
            </a:r>
            <a:r>
              <a:rPr lang="zh-CN" altLang="en-US" dirty="0"/>
              <a:t>*/</a:t>
            </a:r>
            <a:endParaRPr lang="en-US" altLang="zh-CN" dirty="0"/>
          </a:p>
          <a:p>
            <a:r>
              <a:rPr lang="zh-CN" altLang="en-US" dirty="0"/>
              <a:t>    Elf64_Xword	r_info;	   /* Relocation type and symbol index */</a:t>
            </a:r>
            <a:endParaRPr lang="en-US" altLang="zh-CN" dirty="0"/>
          </a:p>
          <a:p>
            <a:r>
              <a:rPr lang="en-US" altLang="zh-CN" dirty="0"/>
              <a:t>                                              /* </a:t>
            </a:r>
            <a:r>
              <a:rPr lang="zh-CN" altLang="en-US" dirty="0"/>
              <a:t>重定位的方式，及符号表的哪一项 </a:t>
            </a:r>
            <a:r>
              <a:rPr lang="en-US" altLang="zh-CN" dirty="0"/>
              <a:t>*/</a:t>
            </a:r>
            <a:r>
              <a:rPr lang="zh-CN" altLang="en-US" dirty="0"/>
              <a:t> </a:t>
            </a:r>
            <a:endParaRPr lang="en-US" altLang="zh-CN" dirty="0"/>
          </a:p>
          <a:p>
            <a:r>
              <a:rPr lang="zh-CN" altLang="en-US" dirty="0"/>
              <a:t>    Elf64_Sxword	r_addend; /* Addend </a:t>
            </a:r>
            <a:r>
              <a:rPr lang="zh-CN" altLang="en-US" b="0" i="0" dirty="0">
                <a:solidFill>
                  <a:srgbClr val="333333"/>
                </a:solidFill>
                <a:effectLst/>
                <a:latin typeface="Helvetica" panose="020B0604020202020204" pitchFamily="34" charset="0"/>
              </a:rPr>
              <a:t>常量加数</a:t>
            </a:r>
            <a:r>
              <a:rPr lang="zh-CN" altLang="en-US" dirty="0"/>
              <a:t>*/</a:t>
            </a:r>
            <a:endParaRPr lang="en-US" altLang="zh-CN" dirty="0"/>
          </a:p>
          <a:p>
            <a:r>
              <a:rPr lang="zh-CN" altLang="en-US" dirty="0"/>
              <a:t>} Elf64_Rela;     </a:t>
            </a:r>
            <a:r>
              <a:rPr lang="en-US" altLang="zh-CN" dirty="0"/>
              <a:t>// 24 </a:t>
            </a:r>
            <a:r>
              <a:rPr lang="zh-CN" altLang="en-US" dirty="0"/>
              <a:t>个字节     </a:t>
            </a:r>
            <a:r>
              <a:rPr lang="en-US" altLang="zh-CN" dirty="0"/>
              <a:t>24</a:t>
            </a:r>
            <a:r>
              <a:rPr lang="zh-CN" altLang="en-US" dirty="0"/>
              <a:t>* </a:t>
            </a:r>
            <a:r>
              <a:rPr lang="en-US" altLang="zh-CN" dirty="0"/>
              <a:t>2 = 48 = 0x0030  </a:t>
            </a:r>
            <a:endParaRPr lang="zh-CN" altLang="en-US" dirty="0"/>
          </a:p>
        </p:txBody>
      </p:sp>
      <p:pic>
        <p:nvPicPr>
          <p:cNvPr id="5" name="图片 4">
            <a:extLst>
              <a:ext uri="{FF2B5EF4-FFF2-40B4-BE49-F238E27FC236}">
                <a16:creationId xmlns:a16="http://schemas.microsoft.com/office/drawing/2014/main" id="{CDCDD88B-4561-8F1A-6120-EB4CB88141E2}"/>
              </a:ext>
            </a:extLst>
          </p:cNvPr>
          <p:cNvPicPr>
            <a:picLocks noChangeAspect="1"/>
          </p:cNvPicPr>
          <p:nvPr/>
        </p:nvPicPr>
        <p:blipFill>
          <a:blip r:embed="rId5"/>
          <a:stretch>
            <a:fillRect/>
          </a:stretch>
        </p:blipFill>
        <p:spPr>
          <a:xfrm>
            <a:off x="117764" y="4320692"/>
            <a:ext cx="8873836" cy="849253"/>
          </a:xfrm>
          <a:prstGeom prst="rect">
            <a:avLst/>
          </a:prstGeom>
        </p:spPr>
      </p:pic>
      <p:sp>
        <p:nvSpPr>
          <p:cNvPr id="3" name="文本框 2">
            <a:extLst>
              <a:ext uri="{FF2B5EF4-FFF2-40B4-BE49-F238E27FC236}">
                <a16:creationId xmlns:a16="http://schemas.microsoft.com/office/drawing/2014/main" id="{F430FC98-A27C-ED55-2007-443DEDFB14AC}"/>
              </a:ext>
            </a:extLst>
          </p:cNvPr>
          <p:cNvSpPr txBox="1"/>
          <p:nvPr/>
        </p:nvSpPr>
        <p:spPr>
          <a:xfrm>
            <a:off x="380999" y="2563696"/>
            <a:ext cx="7405255" cy="430887"/>
          </a:xfrm>
          <a:prstGeom prst="rect">
            <a:avLst/>
          </a:prstGeom>
          <a:noFill/>
        </p:spPr>
        <p:txBody>
          <a:bodyPr wrap="square">
            <a:spAutoFit/>
          </a:bodyPr>
          <a:lstStyle/>
          <a:p>
            <a:r>
              <a:rPr lang="en-US" altLang="zh-CN" sz="1600" dirty="0">
                <a:latin typeface="宋体" panose="02010600030101010101" pitchFamily="2" charset="-122"/>
              </a:rPr>
              <a:t> </a:t>
            </a:r>
            <a:r>
              <a:rPr lang="en-US" altLang="zh-CN" sz="2200" b="1" dirty="0">
                <a:solidFill>
                  <a:srgbClr val="FF0000"/>
                </a:solidFill>
                <a:latin typeface="宋体" panose="02010600030101010101" pitchFamily="2" charset="-122"/>
              </a:rPr>
              <a:t>16</a:t>
            </a:r>
            <a:r>
              <a:rPr lang="zh-CN" altLang="en-US" sz="2200" b="1" dirty="0">
                <a:solidFill>
                  <a:srgbClr val="FF0000"/>
                </a:solidFill>
                <a:latin typeface="宋体" panose="02010600030101010101" pitchFamily="2" charset="-122"/>
              </a:rPr>
              <a:t>进制文件的读取 </a:t>
            </a:r>
            <a:r>
              <a:rPr lang="en-US" altLang="zh-CN" sz="2200" b="1" dirty="0">
                <a:solidFill>
                  <a:srgbClr val="FF0000"/>
                </a:solidFill>
                <a:latin typeface="宋体" panose="02010600030101010101" pitchFamily="2" charset="-122"/>
              </a:rPr>
              <a:t>#od -j0x448 –Ax –tx1 </a:t>
            </a:r>
            <a:r>
              <a:rPr lang="en-US" altLang="zh-CN" sz="2200" b="1" dirty="0" err="1">
                <a:solidFill>
                  <a:srgbClr val="FF0000"/>
                </a:solidFill>
                <a:latin typeface="宋体" panose="02010600030101010101" pitchFamily="2" charset="-122"/>
              </a:rPr>
              <a:t>test_v.o</a:t>
            </a:r>
            <a:endParaRPr lang="zh-CN" altLang="en-US" sz="2200" b="1" dirty="0"/>
          </a:p>
        </p:txBody>
      </p:sp>
      <p:sp>
        <p:nvSpPr>
          <p:cNvPr id="7" name="文本框 6">
            <a:extLst>
              <a:ext uri="{FF2B5EF4-FFF2-40B4-BE49-F238E27FC236}">
                <a16:creationId xmlns:a16="http://schemas.microsoft.com/office/drawing/2014/main" id="{17C04DEF-74B4-739A-C0B8-13780619BF8B}"/>
              </a:ext>
            </a:extLst>
          </p:cNvPr>
          <p:cNvSpPr txBox="1"/>
          <p:nvPr/>
        </p:nvSpPr>
        <p:spPr>
          <a:xfrm>
            <a:off x="380999" y="3893866"/>
            <a:ext cx="6948055" cy="430887"/>
          </a:xfrm>
          <a:prstGeom prst="rect">
            <a:avLst/>
          </a:prstGeom>
          <a:noFill/>
        </p:spPr>
        <p:txBody>
          <a:bodyPr wrap="square">
            <a:spAutoFit/>
          </a:bodyPr>
          <a:lstStyle/>
          <a:p>
            <a:r>
              <a:rPr lang="zh-CN" altLang="en-US" sz="2200" b="1" dirty="0">
                <a:solidFill>
                  <a:srgbClr val="FF0000"/>
                </a:solidFill>
                <a:latin typeface="宋体" panose="02010600030101010101" pitchFamily="2" charset="-122"/>
              </a:rPr>
              <a:t>直接使用  </a:t>
            </a:r>
            <a:r>
              <a:rPr lang="en-US" altLang="zh-CN" sz="2200" b="1" dirty="0">
                <a:solidFill>
                  <a:srgbClr val="FF0000"/>
                </a:solidFill>
                <a:latin typeface="宋体" panose="02010600030101010101" pitchFamily="2" charset="-122"/>
              </a:rPr>
              <a:t>#readelf –r </a:t>
            </a:r>
            <a:r>
              <a:rPr lang="en-US" altLang="zh-CN" sz="2200" b="1" dirty="0" err="1">
                <a:solidFill>
                  <a:srgbClr val="FF0000"/>
                </a:solidFill>
                <a:latin typeface="宋体" panose="02010600030101010101" pitchFamily="2" charset="-122"/>
              </a:rPr>
              <a:t>test.o</a:t>
            </a:r>
            <a:endParaRPr lang="zh-CN" altLang="en-US" sz="2200" b="1" dirty="0"/>
          </a:p>
        </p:txBody>
      </p:sp>
    </p:spTree>
    <p:extLst>
      <p:ext uri="{BB962C8B-B14F-4D97-AF65-F5344CB8AC3E}">
        <p14:creationId xmlns:p14="http://schemas.microsoft.com/office/powerpoint/2010/main" val="1125882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BDE5FB43-B8AB-4DAA-A762-72E2B4172F8B}"/>
              </a:ext>
            </a:extLst>
          </p:cNvPr>
          <p:cNvSpPr>
            <a:spLocks noGrp="1" noChangeArrowheads="1"/>
          </p:cNvSpPr>
          <p:nvPr>
            <p:ph type="title" idx="4294967295"/>
          </p:nvPr>
        </p:nvSpPr>
        <p:spPr>
          <a:xfrm>
            <a:off x="1057275" y="98425"/>
            <a:ext cx="6529388" cy="538163"/>
          </a:xfrm>
        </p:spPr>
        <p:txBody>
          <a:bodyPr lIns="63500" tIns="25400" rIns="63500" bIns="25400" anchor="t">
            <a:spAutoFit/>
          </a:bodyPr>
          <a:lstStyle/>
          <a:p>
            <a:r>
              <a:rPr lang="zh-CN" altLang="en-US" sz="3600"/>
              <a:t>一个典型程序的转换处理过程</a:t>
            </a:r>
          </a:p>
        </p:txBody>
      </p:sp>
      <p:sp>
        <p:nvSpPr>
          <p:cNvPr id="43" name="文本框 42">
            <a:extLst>
              <a:ext uri="{FF2B5EF4-FFF2-40B4-BE49-F238E27FC236}">
                <a16:creationId xmlns:a16="http://schemas.microsoft.com/office/drawing/2014/main" id="{127664EE-4E5A-43D3-BD99-1B2A46498530}"/>
              </a:ext>
            </a:extLst>
          </p:cNvPr>
          <p:cNvSpPr txBox="1"/>
          <p:nvPr/>
        </p:nvSpPr>
        <p:spPr>
          <a:xfrm>
            <a:off x="353249" y="928947"/>
            <a:ext cx="8437502" cy="3217997"/>
          </a:xfrm>
          <a:prstGeom prst="rect">
            <a:avLst/>
          </a:prstGeom>
          <a:noFill/>
        </p:spPr>
        <p:txBody>
          <a:bodyPr wrap="square">
            <a:spAutoFit/>
          </a:bodyPr>
          <a:lstStyle/>
          <a:p>
            <a:pPr marL="0" lvl="1">
              <a:lnSpc>
                <a:spcPct val="150000"/>
              </a:lnSpc>
            </a:pPr>
            <a:r>
              <a:rPr lang="zh-CN" altLang="en-US" sz="2800" b="1" dirty="0">
                <a:solidFill>
                  <a:srgbClr val="FF0000"/>
                </a:solidFill>
                <a:latin typeface="微软雅黑" panose="020B0503020204020204" pitchFamily="34" charset="-122"/>
                <a:ea typeface="微软雅黑" panose="020B0503020204020204" pitchFamily="34" charset="-122"/>
              </a:rPr>
              <a:t>预处理</a:t>
            </a:r>
            <a:endParaRPr lang="en-US" altLang="zh-CN" sz="2800" b="1" dirty="0">
              <a:solidFill>
                <a:srgbClr val="FF0000"/>
              </a:solidFill>
              <a:latin typeface="微软雅黑" panose="020B0503020204020204" pitchFamily="34" charset="-122"/>
              <a:ea typeface="微软雅黑" panose="020B0503020204020204" pitchFamily="34" charset="-122"/>
            </a:endParaRPr>
          </a:p>
          <a:p>
            <a:pPr marL="342900" lvl="1" indent="-342900">
              <a:lnSpc>
                <a:spcPct val="150000"/>
              </a:lnSpc>
              <a:buFont typeface="Wingdings" panose="05000000000000000000" pitchFamily="2" charset="2"/>
              <a:buChar char="Ø"/>
            </a:pPr>
            <a:r>
              <a:rPr lang="zh-CN" altLang="en-US" sz="2200" b="1" dirty="0">
                <a:solidFill>
                  <a:srgbClr val="FF0000"/>
                </a:solidFill>
                <a:latin typeface="微软雅黑" panose="020B0503020204020204" pitchFamily="34" charset="-122"/>
                <a:ea typeface="微软雅黑" panose="020B0503020204020204" pitchFamily="34" charset="-122"/>
              </a:rPr>
              <a:t>预处理指令 </a:t>
            </a:r>
            <a:r>
              <a:rPr lang="zh-CN" altLang="en-US" sz="2200" b="1" dirty="0">
                <a:solidFill>
                  <a:srgbClr val="0000CC"/>
                </a:solidFill>
                <a:latin typeface="微软雅黑" panose="020B0503020204020204" pitchFamily="34" charset="-122"/>
                <a:ea typeface="微软雅黑" panose="020B0503020204020204" pitchFamily="34" charset="-122"/>
              </a:rPr>
              <a:t>是以 </a:t>
            </a:r>
            <a:r>
              <a:rPr lang="en-US" altLang="zh-CN" sz="2200" b="1" dirty="0">
                <a:solidFill>
                  <a:srgbClr val="FF0000"/>
                </a:solidFill>
                <a:latin typeface="微软雅黑" panose="020B0503020204020204" pitchFamily="34" charset="-122"/>
                <a:ea typeface="微软雅黑" panose="020B0503020204020204" pitchFamily="34" charset="-122"/>
              </a:rPr>
              <a:t># </a:t>
            </a:r>
            <a:r>
              <a:rPr lang="zh-CN" altLang="en-US" sz="2200" b="1" dirty="0">
                <a:solidFill>
                  <a:srgbClr val="0000CC"/>
                </a:solidFill>
                <a:latin typeface="微软雅黑" panose="020B0503020204020204" pitchFamily="34" charset="-122"/>
                <a:ea typeface="微软雅黑" panose="020B0503020204020204" pitchFamily="34" charset="-122"/>
              </a:rPr>
              <a:t>号开头的代码行</a:t>
            </a:r>
            <a:endParaRPr lang="en-US" altLang="zh-CN" sz="2200" b="1" dirty="0">
              <a:solidFill>
                <a:srgbClr val="0000CC"/>
              </a:solidFill>
              <a:latin typeface="微软雅黑" panose="020B0503020204020204" pitchFamily="34" charset="-122"/>
              <a:ea typeface="微软雅黑" panose="020B0503020204020204" pitchFamily="34" charset="-122"/>
            </a:endParaRPr>
          </a:p>
          <a:p>
            <a:pPr marL="342900" lvl="1" indent="-342900">
              <a:lnSpc>
                <a:spcPct val="150000"/>
              </a:lnSpc>
              <a:buFont typeface="Wingdings" panose="05000000000000000000" pitchFamily="2" charset="2"/>
              <a:buChar char="Ø"/>
            </a:pPr>
            <a:r>
              <a:rPr lang="en-US" altLang="zh-CN" sz="2200" b="1" dirty="0">
                <a:solidFill>
                  <a:srgbClr val="0000CC"/>
                </a:solidFill>
                <a:latin typeface="微软雅黑" panose="020B0503020204020204" pitchFamily="34" charset="-122"/>
                <a:ea typeface="微软雅黑" panose="020B0503020204020204" pitchFamily="34" charset="-122"/>
              </a:rPr>
              <a:t># </a:t>
            </a:r>
            <a:r>
              <a:rPr lang="zh-CN" altLang="en-US" sz="2200" b="1" dirty="0">
                <a:solidFill>
                  <a:srgbClr val="0000CC"/>
                </a:solidFill>
                <a:latin typeface="微软雅黑" panose="020B0503020204020204" pitchFamily="34" charset="-122"/>
                <a:ea typeface="微软雅黑" panose="020B0503020204020204" pitchFamily="34" charset="-122"/>
              </a:rPr>
              <a:t>号必须是该行除了任何空白字符外的第一个字符</a:t>
            </a:r>
            <a:endParaRPr lang="en-US" altLang="zh-CN" sz="2200" b="1" dirty="0">
              <a:solidFill>
                <a:srgbClr val="0000CC"/>
              </a:solidFill>
              <a:latin typeface="微软雅黑" panose="020B0503020204020204" pitchFamily="34" charset="-122"/>
              <a:ea typeface="微软雅黑" panose="020B0503020204020204" pitchFamily="34" charset="-122"/>
            </a:endParaRPr>
          </a:p>
          <a:p>
            <a:pPr marL="342900" lvl="1" indent="-342900">
              <a:lnSpc>
                <a:spcPct val="150000"/>
              </a:lnSpc>
              <a:buFont typeface="Wingdings" panose="05000000000000000000" pitchFamily="2" charset="2"/>
              <a:buChar char="Ø"/>
            </a:pPr>
            <a:r>
              <a:rPr lang="en-US" altLang="zh-CN" sz="2200" b="1" dirty="0">
                <a:solidFill>
                  <a:srgbClr val="0000CC"/>
                </a:solidFill>
                <a:latin typeface="微软雅黑" panose="020B0503020204020204" pitchFamily="34" charset="-122"/>
                <a:ea typeface="微软雅黑" panose="020B0503020204020204" pitchFamily="34" charset="-122"/>
              </a:rPr>
              <a:t># </a:t>
            </a:r>
            <a:r>
              <a:rPr lang="zh-CN" altLang="en-US" sz="2200" b="1" dirty="0">
                <a:solidFill>
                  <a:srgbClr val="0000CC"/>
                </a:solidFill>
                <a:latin typeface="微软雅黑" panose="020B0503020204020204" pitchFamily="34" charset="-122"/>
                <a:ea typeface="微软雅黑" panose="020B0503020204020204" pitchFamily="34" charset="-122"/>
              </a:rPr>
              <a:t>后是指令关键字，在关键字和 </a:t>
            </a:r>
            <a:r>
              <a:rPr lang="en-US" altLang="zh-CN" sz="2200" b="1" dirty="0">
                <a:solidFill>
                  <a:srgbClr val="0000CC"/>
                </a:solidFill>
                <a:latin typeface="微软雅黑" panose="020B0503020204020204" pitchFamily="34" charset="-122"/>
                <a:ea typeface="微软雅黑" panose="020B0503020204020204" pitchFamily="34" charset="-122"/>
              </a:rPr>
              <a:t># </a:t>
            </a:r>
            <a:r>
              <a:rPr lang="zh-CN" altLang="en-US" sz="2200" b="1" dirty="0">
                <a:solidFill>
                  <a:srgbClr val="0000CC"/>
                </a:solidFill>
                <a:latin typeface="微软雅黑" panose="020B0503020204020204" pitchFamily="34" charset="-122"/>
                <a:ea typeface="微软雅黑" panose="020B0503020204020204" pitchFamily="34" charset="-122"/>
              </a:rPr>
              <a:t>号之间允许存在任意个数的空白字符，整行语句构成了一条预处理指令</a:t>
            </a:r>
            <a:endParaRPr lang="en-US" altLang="zh-CN" sz="2200" b="1" dirty="0">
              <a:solidFill>
                <a:srgbClr val="0000CC"/>
              </a:solidFill>
              <a:latin typeface="微软雅黑" panose="020B0503020204020204" pitchFamily="34" charset="-122"/>
              <a:ea typeface="微软雅黑" panose="020B0503020204020204" pitchFamily="34" charset="-122"/>
            </a:endParaRPr>
          </a:p>
          <a:p>
            <a:pPr marL="342900" lvl="1" indent="-342900">
              <a:lnSpc>
                <a:spcPct val="150000"/>
              </a:lnSpc>
              <a:buFont typeface="Wingdings" panose="05000000000000000000" pitchFamily="2" charset="2"/>
              <a:buChar char="Ø"/>
            </a:pPr>
            <a:r>
              <a:rPr lang="zh-CN" altLang="en-US" sz="2200" b="1" dirty="0">
                <a:solidFill>
                  <a:srgbClr val="0000CC"/>
                </a:solidFill>
                <a:latin typeface="微软雅黑" panose="020B0503020204020204" pitchFamily="34" charset="-122"/>
                <a:ea typeface="微软雅黑" panose="020B0503020204020204" pitchFamily="34" charset="-122"/>
              </a:rPr>
              <a:t>该指令将在编译器进行编译之前对源代码做某些转换。</a:t>
            </a:r>
          </a:p>
        </p:txBody>
      </p:sp>
    </p:spTree>
    <p:extLst>
      <p:ext uri="{BB962C8B-B14F-4D97-AF65-F5344CB8AC3E}">
        <p14:creationId xmlns:p14="http://schemas.microsoft.com/office/powerpoint/2010/main" val="3747172896"/>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4B75949B-D56F-4031-87F6-B7425DCED7B8}"/>
              </a:ext>
            </a:extLst>
          </p:cNvPr>
          <p:cNvSpPr>
            <a:spLocks noGrp="1" noChangeArrowheads="1"/>
          </p:cNvSpPr>
          <p:nvPr>
            <p:ph type="title"/>
          </p:nvPr>
        </p:nvSpPr>
        <p:spPr/>
        <p:txBody>
          <a:bodyPr/>
          <a:lstStyle/>
          <a:p>
            <a:r>
              <a:rPr lang="zh-CN" altLang="en-US" dirty="0"/>
              <a:t>代码节的重定位信息</a:t>
            </a:r>
          </a:p>
        </p:txBody>
      </p:sp>
      <p:sp>
        <p:nvSpPr>
          <p:cNvPr id="10" name="文本框 9">
            <a:extLst>
              <a:ext uri="{FF2B5EF4-FFF2-40B4-BE49-F238E27FC236}">
                <a16:creationId xmlns:a16="http://schemas.microsoft.com/office/drawing/2014/main" id="{B6DF1C95-054F-FADA-5CB3-464EED0F9B2F}"/>
              </a:ext>
            </a:extLst>
          </p:cNvPr>
          <p:cNvSpPr txBox="1"/>
          <p:nvPr/>
        </p:nvSpPr>
        <p:spPr>
          <a:xfrm>
            <a:off x="481376" y="1958841"/>
            <a:ext cx="8361218" cy="2150140"/>
          </a:xfrm>
          <a:prstGeom prst="rect">
            <a:avLst/>
          </a:prstGeom>
          <a:noFill/>
        </p:spPr>
        <p:txBody>
          <a:bodyPr wrap="square">
            <a:spAutoFit/>
          </a:bodyPr>
          <a:lstStyle/>
          <a:p>
            <a:pPr>
              <a:lnSpc>
                <a:spcPct val="125000"/>
              </a:lnSpc>
            </a:pPr>
            <a:r>
              <a:rPr lang="zh-CN" altLang="en-US" sz="2200" b="1" dirty="0">
                <a:latin typeface="宋体" panose="02010600030101010101" pitchFamily="2" charset="-122"/>
              </a:rPr>
              <a:t>例：</a:t>
            </a:r>
            <a:r>
              <a:rPr lang="en-US" altLang="zh-CN" sz="2200" b="1" dirty="0" err="1">
                <a:latin typeface="宋体" panose="02010600030101010101" pitchFamily="2" charset="-122"/>
              </a:rPr>
              <a:t>r_offset</a:t>
            </a:r>
            <a:r>
              <a:rPr lang="en-US" altLang="zh-CN" sz="2200" b="1" dirty="0">
                <a:latin typeface="宋体" panose="02010600030101010101" pitchFamily="2" charset="-122"/>
              </a:rPr>
              <a:t> : 0x0000000000000017</a:t>
            </a:r>
          </a:p>
          <a:p>
            <a:pPr>
              <a:lnSpc>
                <a:spcPct val="125000"/>
              </a:lnSpc>
            </a:pPr>
            <a:r>
              <a:rPr lang="en-US" altLang="zh-CN" sz="2200" b="1" dirty="0">
                <a:latin typeface="宋体" panose="02010600030101010101" pitchFamily="2" charset="-122"/>
              </a:rPr>
              <a:t>    </a:t>
            </a:r>
            <a:r>
              <a:rPr lang="en-US" altLang="zh-CN" sz="2200" b="1" dirty="0" err="1">
                <a:latin typeface="宋体" panose="02010600030101010101" pitchFamily="2" charset="-122"/>
              </a:rPr>
              <a:t>r_info</a:t>
            </a:r>
            <a:r>
              <a:rPr lang="en-US" altLang="zh-CN" sz="2200" b="1" dirty="0">
                <a:latin typeface="宋体" panose="02010600030101010101" pitchFamily="2" charset="-122"/>
              </a:rPr>
              <a:t>   </a:t>
            </a:r>
            <a:r>
              <a:rPr lang="zh-CN" altLang="en-US" sz="2200" b="1" dirty="0">
                <a:latin typeface="宋体" panose="02010600030101010101" pitchFamily="2" charset="-122"/>
              </a:rPr>
              <a:t>：</a:t>
            </a:r>
            <a:r>
              <a:rPr lang="en-US" altLang="zh-CN" sz="2200" b="1" dirty="0">
                <a:latin typeface="宋体" panose="02010600030101010101" pitchFamily="2" charset="-122"/>
              </a:rPr>
              <a:t>0x0000000d00000002</a:t>
            </a:r>
          </a:p>
          <a:p>
            <a:pPr>
              <a:lnSpc>
                <a:spcPct val="125000"/>
              </a:lnSpc>
            </a:pPr>
            <a:r>
              <a:rPr lang="en-US" altLang="zh-CN" sz="2200" b="1" dirty="0">
                <a:latin typeface="宋体" panose="02010600030101010101" pitchFamily="2" charset="-122"/>
              </a:rPr>
              <a:t>       </a:t>
            </a:r>
            <a:r>
              <a:rPr lang="zh-CN" altLang="en-US" sz="2200" b="1" dirty="0">
                <a:latin typeface="宋体" panose="02010600030101010101" pitchFamily="2" charset="-122"/>
              </a:rPr>
              <a:t>分解出定位方式： </a:t>
            </a:r>
            <a:r>
              <a:rPr lang="en-US" altLang="zh-CN" sz="2200" b="1" dirty="0">
                <a:latin typeface="宋体" panose="02010600030101010101" pitchFamily="2" charset="-122"/>
              </a:rPr>
              <a:t>0x00000002,</a:t>
            </a:r>
            <a:r>
              <a:rPr lang="zh-CN" altLang="en-US" sz="2200" b="1" dirty="0">
                <a:latin typeface="宋体" panose="02010600030101010101" pitchFamily="2" charset="-122"/>
              </a:rPr>
              <a:t>即 </a:t>
            </a:r>
            <a:r>
              <a:rPr lang="en-US" altLang="zh-CN" sz="2200" b="1" dirty="0">
                <a:latin typeface="宋体" panose="02010600030101010101" pitchFamily="2" charset="-122"/>
              </a:rPr>
              <a:t>R_X86_64_PC32</a:t>
            </a:r>
          </a:p>
          <a:p>
            <a:pPr>
              <a:lnSpc>
                <a:spcPct val="125000"/>
              </a:lnSpc>
            </a:pPr>
            <a:r>
              <a:rPr lang="en-US" altLang="zh-CN" sz="2200" b="1" dirty="0">
                <a:latin typeface="宋体" panose="02010600030101010101" pitchFamily="2" charset="-122"/>
              </a:rPr>
              <a:t>       </a:t>
            </a:r>
            <a:r>
              <a:rPr lang="zh-CN" altLang="en-US" sz="2200" b="1" dirty="0">
                <a:latin typeface="宋体" panose="02010600030101010101" pitchFamily="2" charset="-122"/>
              </a:rPr>
              <a:t>符号表的第几项： </a:t>
            </a:r>
            <a:r>
              <a:rPr lang="en-US" altLang="zh-CN" sz="2200" b="1" dirty="0">
                <a:latin typeface="宋体" panose="02010600030101010101" pitchFamily="2" charset="-122"/>
              </a:rPr>
              <a:t>0x0000000d</a:t>
            </a:r>
            <a:r>
              <a:rPr lang="zh-CN" altLang="en-US" sz="2200" b="1" dirty="0">
                <a:latin typeface="宋体" panose="02010600030101010101" pitchFamily="2" charset="-122"/>
              </a:rPr>
              <a:t>，即 符号表中的第</a:t>
            </a:r>
            <a:r>
              <a:rPr lang="en-US" altLang="zh-CN" sz="2200" b="1" dirty="0">
                <a:latin typeface="宋体" panose="02010600030101010101" pitchFamily="2" charset="-122"/>
              </a:rPr>
              <a:t>13</a:t>
            </a:r>
            <a:r>
              <a:rPr lang="zh-CN" altLang="en-US" sz="2200" b="1" dirty="0">
                <a:latin typeface="宋体" panose="02010600030101010101" pitchFamily="2" charset="-122"/>
              </a:rPr>
              <a:t>项</a:t>
            </a:r>
            <a:endParaRPr lang="en-US" altLang="zh-CN" sz="2200" b="1" dirty="0">
              <a:latin typeface="宋体" panose="02010600030101010101" pitchFamily="2" charset="-122"/>
            </a:endParaRPr>
          </a:p>
          <a:p>
            <a:pPr>
              <a:lnSpc>
                <a:spcPct val="125000"/>
              </a:lnSpc>
            </a:pPr>
            <a:r>
              <a:rPr lang="en-US" altLang="zh-CN" sz="2200" b="1" dirty="0">
                <a:latin typeface="宋体" panose="02010600030101010101" pitchFamily="2" charset="-122"/>
              </a:rPr>
              <a:t>    </a:t>
            </a:r>
            <a:r>
              <a:rPr lang="en-US" altLang="zh-CN" sz="2200" b="1" dirty="0" err="1">
                <a:latin typeface="宋体" panose="02010600030101010101" pitchFamily="2" charset="-122"/>
              </a:rPr>
              <a:t>r_addend</a:t>
            </a:r>
            <a:r>
              <a:rPr lang="en-US" altLang="zh-CN" sz="2200" b="1" dirty="0">
                <a:latin typeface="宋体" panose="02010600030101010101" pitchFamily="2" charset="-122"/>
              </a:rPr>
              <a:t> </a:t>
            </a:r>
            <a:r>
              <a:rPr lang="zh-CN" altLang="en-US" sz="2200" b="1" dirty="0">
                <a:latin typeface="宋体" panose="02010600030101010101" pitchFamily="2" charset="-122"/>
              </a:rPr>
              <a:t>：</a:t>
            </a:r>
            <a:r>
              <a:rPr lang="en-US" altLang="zh-CN" sz="2200" b="1" dirty="0">
                <a:latin typeface="宋体" panose="02010600030101010101" pitchFamily="2" charset="-122"/>
              </a:rPr>
              <a:t>0xfffffffffffffffc</a:t>
            </a:r>
            <a:r>
              <a:rPr lang="zh-CN" altLang="en-US" sz="2200" b="1" dirty="0">
                <a:latin typeface="宋体" panose="02010600030101010101" pitchFamily="2" charset="-122"/>
              </a:rPr>
              <a:t>，即 </a:t>
            </a:r>
            <a:r>
              <a:rPr lang="en-US" altLang="zh-CN" sz="2200" b="1" dirty="0">
                <a:latin typeface="宋体" panose="02010600030101010101" pitchFamily="2" charset="-122"/>
              </a:rPr>
              <a:t>-4</a:t>
            </a:r>
          </a:p>
        </p:txBody>
      </p:sp>
      <p:pic>
        <p:nvPicPr>
          <p:cNvPr id="2" name="图片 1">
            <a:extLst>
              <a:ext uri="{FF2B5EF4-FFF2-40B4-BE49-F238E27FC236}">
                <a16:creationId xmlns:a16="http://schemas.microsoft.com/office/drawing/2014/main" id="{53D63DAC-79DD-EF7A-0B0A-8A840A8256E0}"/>
              </a:ext>
            </a:extLst>
          </p:cNvPr>
          <p:cNvPicPr>
            <a:picLocks noChangeAspect="1"/>
          </p:cNvPicPr>
          <p:nvPr/>
        </p:nvPicPr>
        <p:blipFill>
          <a:blip r:embed="rId3"/>
          <a:stretch>
            <a:fillRect/>
          </a:stretch>
        </p:blipFill>
        <p:spPr>
          <a:xfrm>
            <a:off x="135082" y="862769"/>
            <a:ext cx="8873836" cy="849253"/>
          </a:xfrm>
          <a:prstGeom prst="rect">
            <a:avLst/>
          </a:prstGeom>
        </p:spPr>
      </p:pic>
      <p:sp>
        <p:nvSpPr>
          <p:cNvPr id="3" name="文本框 2">
            <a:extLst>
              <a:ext uri="{FF2B5EF4-FFF2-40B4-BE49-F238E27FC236}">
                <a16:creationId xmlns:a16="http://schemas.microsoft.com/office/drawing/2014/main" id="{E22AEF02-FA96-7770-6F8B-1286C5030C91}"/>
              </a:ext>
            </a:extLst>
          </p:cNvPr>
          <p:cNvSpPr txBox="1"/>
          <p:nvPr/>
        </p:nvSpPr>
        <p:spPr>
          <a:xfrm>
            <a:off x="886691" y="5343353"/>
            <a:ext cx="6331527" cy="1303755"/>
          </a:xfrm>
          <a:prstGeom prst="rect">
            <a:avLst/>
          </a:prstGeom>
          <a:noFill/>
        </p:spPr>
        <p:txBody>
          <a:bodyPr wrap="square">
            <a:spAutoFit/>
          </a:bodyPr>
          <a:lstStyle/>
          <a:p>
            <a:pPr marL="342900" indent="-342900">
              <a:lnSpc>
                <a:spcPct val="125000"/>
              </a:lnSpc>
              <a:buFont typeface="Wingdings" panose="05000000000000000000" pitchFamily="2" charset="2"/>
              <a:buChar char="Ø"/>
            </a:pPr>
            <a:r>
              <a:rPr lang="en-US" altLang="zh-CN" sz="2200" b="1" dirty="0">
                <a:latin typeface="宋体" panose="02010600030101010101" pitchFamily="2" charset="-122"/>
              </a:rPr>
              <a:t>g1</a:t>
            </a:r>
            <a:r>
              <a:rPr lang="zh-CN" altLang="en-US" sz="2200" b="1" dirty="0">
                <a:latin typeface="宋体" panose="02010600030101010101" pitchFamily="2" charset="-122"/>
              </a:rPr>
              <a:t> 定义在 第</a:t>
            </a:r>
            <a:r>
              <a:rPr lang="en-US" altLang="zh-CN" sz="2200" b="1" dirty="0">
                <a:latin typeface="宋体" panose="02010600030101010101" pitchFamily="2" charset="-122"/>
              </a:rPr>
              <a:t>3</a:t>
            </a:r>
            <a:r>
              <a:rPr lang="zh-CN" altLang="en-US" sz="2200" b="1" dirty="0">
                <a:latin typeface="宋体" panose="02010600030101010101" pitchFamily="2" charset="-122"/>
              </a:rPr>
              <a:t>节</a:t>
            </a:r>
            <a:r>
              <a:rPr lang="en-US" altLang="zh-CN" sz="2200" b="1" dirty="0">
                <a:latin typeface="宋体" panose="02010600030101010101" pitchFamily="2" charset="-122"/>
              </a:rPr>
              <a:t>(.data)</a:t>
            </a:r>
            <a:r>
              <a:rPr lang="zh-CN" altLang="en-US" sz="2200" b="1" dirty="0">
                <a:latin typeface="宋体" panose="02010600030101010101" pitchFamily="2" charset="-122"/>
              </a:rPr>
              <a:t>，地址为 </a:t>
            </a:r>
            <a:r>
              <a:rPr lang="en-US" altLang="zh-CN" sz="2200" b="1" dirty="0">
                <a:latin typeface="宋体" panose="02010600030101010101" pitchFamily="2" charset="-122"/>
              </a:rPr>
              <a:t>0</a:t>
            </a:r>
          </a:p>
          <a:p>
            <a:pPr>
              <a:lnSpc>
                <a:spcPct val="125000"/>
              </a:lnSpc>
            </a:pPr>
            <a:r>
              <a:rPr lang="en-US" altLang="zh-CN" sz="2200" b="1" dirty="0">
                <a:latin typeface="宋体" panose="02010600030101010101" pitchFamily="2" charset="-122"/>
              </a:rPr>
              <a:t>  add  </a:t>
            </a:r>
            <a:r>
              <a:rPr lang="zh-CN" altLang="en-US" sz="2200" b="1" dirty="0">
                <a:latin typeface="宋体" panose="02010600030101010101" pitchFamily="2" charset="-122"/>
              </a:rPr>
              <a:t>定义在 第</a:t>
            </a:r>
            <a:r>
              <a:rPr lang="en-US" altLang="zh-CN" sz="2200" b="1" dirty="0">
                <a:latin typeface="宋体" panose="02010600030101010101" pitchFamily="2" charset="-122"/>
              </a:rPr>
              <a:t>1</a:t>
            </a:r>
            <a:r>
              <a:rPr lang="zh-CN" altLang="en-US" sz="2200" b="1" dirty="0">
                <a:latin typeface="宋体" panose="02010600030101010101" pitchFamily="2" charset="-122"/>
              </a:rPr>
              <a:t>节 </a:t>
            </a:r>
            <a:r>
              <a:rPr lang="en-US" altLang="zh-CN" sz="2200" b="1" dirty="0">
                <a:latin typeface="宋体" panose="02010600030101010101" pitchFamily="2" charset="-122"/>
              </a:rPr>
              <a:t>(.text)</a:t>
            </a:r>
            <a:r>
              <a:rPr lang="zh-CN" altLang="en-US" sz="2200" b="1" dirty="0">
                <a:latin typeface="宋体" panose="02010600030101010101" pitchFamily="2" charset="-122"/>
              </a:rPr>
              <a:t>，地址为 </a:t>
            </a:r>
            <a:r>
              <a:rPr lang="en-US" altLang="zh-CN" sz="2200" b="1" dirty="0">
                <a:latin typeface="宋体" panose="02010600030101010101" pitchFamily="2" charset="-122"/>
              </a:rPr>
              <a:t>0</a:t>
            </a:r>
          </a:p>
          <a:p>
            <a:pPr>
              <a:lnSpc>
                <a:spcPct val="125000"/>
              </a:lnSpc>
            </a:pPr>
            <a:r>
              <a:rPr lang="en-US" altLang="zh-CN" sz="2200" b="1" dirty="0">
                <a:latin typeface="宋体" panose="02010600030101010101" pitchFamily="2" charset="-122"/>
              </a:rPr>
              <a:t>   g2</a:t>
            </a:r>
            <a:r>
              <a:rPr lang="zh-CN" altLang="en-US" sz="2200" b="1" dirty="0">
                <a:latin typeface="宋体" panose="02010600030101010101" pitchFamily="2" charset="-122"/>
              </a:rPr>
              <a:t> </a:t>
            </a:r>
            <a:r>
              <a:rPr lang="en-US" altLang="zh-CN" sz="2200" b="1" dirty="0">
                <a:latin typeface="宋体" panose="02010600030101010101" pitchFamily="2" charset="-122"/>
              </a:rPr>
              <a:t>:</a:t>
            </a:r>
            <a:r>
              <a:rPr lang="zh-CN" altLang="en-US" sz="2200" b="1" dirty="0">
                <a:latin typeface="宋体" panose="02010600030101010101" pitchFamily="2" charset="-122"/>
              </a:rPr>
              <a:t> 未定义</a:t>
            </a:r>
            <a:endParaRPr lang="en-US" altLang="zh-CN" sz="2200" b="1" dirty="0">
              <a:latin typeface="宋体" panose="02010600030101010101" pitchFamily="2" charset="-122"/>
            </a:endParaRPr>
          </a:p>
        </p:txBody>
      </p:sp>
      <p:pic>
        <p:nvPicPr>
          <p:cNvPr id="4" name="图片 3">
            <a:extLst>
              <a:ext uri="{FF2B5EF4-FFF2-40B4-BE49-F238E27FC236}">
                <a16:creationId xmlns:a16="http://schemas.microsoft.com/office/drawing/2014/main" id="{8BEAE36B-14BC-4FE5-2FA4-EDFAEF1886BE}"/>
              </a:ext>
            </a:extLst>
          </p:cNvPr>
          <p:cNvPicPr>
            <a:picLocks noChangeAspect="1"/>
          </p:cNvPicPr>
          <p:nvPr/>
        </p:nvPicPr>
        <p:blipFill>
          <a:blip r:embed="rId4"/>
          <a:stretch>
            <a:fillRect/>
          </a:stretch>
        </p:blipFill>
        <p:spPr>
          <a:xfrm>
            <a:off x="391390" y="4355800"/>
            <a:ext cx="8541189" cy="850944"/>
          </a:xfrm>
          <a:prstGeom prst="rect">
            <a:avLst/>
          </a:prstGeom>
        </p:spPr>
      </p:pic>
    </p:spTree>
    <p:extLst>
      <p:ext uri="{BB962C8B-B14F-4D97-AF65-F5344CB8AC3E}">
        <p14:creationId xmlns:p14="http://schemas.microsoft.com/office/powerpoint/2010/main" val="40667235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4B75949B-D56F-4031-87F6-B7425DCED7B8}"/>
              </a:ext>
            </a:extLst>
          </p:cNvPr>
          <p:cNvSpPr>
            <a:spLocks noGrp="1" noChangeArrowheads="1"/>
          </p:cNvSpPr>
          <p:nvPr>
            <p:ph type="title"/>
          </p:nvPr>
        </p:nvSpPr>
        <p:spPr/>
        <p:txBody>
          <a:bodyPr/>
          <a:lstStyle/>
          <a:p>
            <a:r>
              <a:rPr lang="zh-CN" altLang="en-US" dirty="0"/>
              <a:t>重定位方式</a:t>
            </a:r>
          </a:p>
        </p:txBody>
      </p:sp>
      <p:sp>
        <p:nvSpPr>
          <p:cNvPr id="10" name="文本框 9">
            <a:extLst>
              <a:ext uri="{FF2B5EF4-FFF2-40B4-BE49-F238E27FC236}">
                <a16:creationId xmlns:a16="http://schemas.microsoft.com/office/drawing/2014/main" id="{B6DF1C95-054F-FADA-5CB3-464EED0F9B2F}"/>
              </a:ext>
            </a:extLst>
          </p:cNvPr>
          <p:cNvSpPr txBox="1"/>
          <p:nvPr/>
        </p:nvSpPr>
        <p:spPr>
          <a:xfrm>
            <a:off x="391390" y="801987"/>
            <a:ext cx="8361218" cy="457369"/>
          </a:xfrm>
          <a:prstGeom prst="rect">
            <a:avLst/>
          </a:prstGeom>
          <a:noFill/>
        </p:spPr>
        <p:txBody>
          <a:bodyPr wrap="square">
            <a:spAutoFit/>
          </a:bodyPr>
          <a:lstStyle/>
          <a:p>
            <a:pPr>
              <a:lnSpc>
                <a:spcPct val="125000"/>
              </a:lnSpc>
            </a:pPr>
            <a:r>
              <a:rPr lang="zh-CN" altLang="en-US" sz="2200" b="1" dirty="0">
                <a:solidFill>
                  <a:srgbClr val="FF0000"/>
                </a:solidFill>
                <a:latin typeface="宋体" panose="02010600030101010101" pitchFamily="2" charset="-122"/>
              </a:rPr>
              <a:t>定位方式： </a:t>
            </a:r>
            <a:r>
              <a:rPr lang="en-US" altLang="zh-CN" sz="2200" b="1" dirty="0">
                <a:solidFill>
                  <a:srgbClr val="FF0000"/>
                </a:solidFill>
                <a:latin typeface="宋体" panose="02010600030101010101" pitchFamily="2" charset="-122"/>
              </a:rPr>
              <a:t>R_X86_64_PC32    Q</a:t>
            </a:r>
            <a:r>
              <a:rPr lang="zh-CN" altLang="en-US" sz="2200" b="1" dirty="0">
                <a:solidFill>
                  <a:srgbClr val="FF0000"/>
                </a:solidFill>
                <a:latin typeface="宋体" panose="02010600030101010101" pitchFamily="2" charset="-122"/>
              </a:rPr>
              <a:t>：待填的值是怎么计算出来的？</a:t>
            </a:r>
            <a:endParaRPr lang="en-US" altLang="zh-CN" sz="2200" b="1" dirty="0">
              <a:solidFill>
                <a:srgbClr val="FF0000"/>
              </a:solidFill>
              <a:latin typeface="宋体" panose="02010600030101010101" pitchFamily="2" charset="-122"/>
            </a:endParaRPr>
          </a:p>
        </p:txBody>
      </p:sp>
      <p:sp>
        <p:nvSpPr>
          <p:cNvPr id="3" name="文本框 2">
            <a:extLst>
              <a:ext uri="{FF2B5EF4-FFF2-40B4-BE49-F238E27FC236}">
                <a16:creationId xmlns:a16="http://schemas.microsoft.com/office/drawing/2014/main" id="{E22AEF02-FA96-7770-6F8B-1286C5030C91}"/>
              </a:ext>
            </a:extLst>
          </p:cNvPr>
          <p:cNvSpPr txBox="1"/>
          <p:nvPr/>
        </p:nvSpPr>
        <p:spPr>
          <a:xfrm>
            <a:off x="907473" y="1244950"/>
            <a:ext cx="7623464" cy="400110"/>
          </a:xfrm>
          <a:prstGeom prst="rect">
            <a:avLst/>
          </a:prstGeom>
          <a:noFill/>
        </p:spPr>
        <p:txBody>
          <a:bodyPr wrap="square">
            <a:spAutoFit/>
          </a:bodyPr>
          <a:lstStyle/>
          <a:p>
            <a:r>
              <a:rPr lang="en-US" altLang="zh-CN" sz="2000" b="1" dirty="0">
                <a:latin typeface="宋体" panose="02010600030101010101" pitchFamily="2" charset="-122"/>
              </a:rPr>
              <a:t>int  </a:t>
            </a:r>
            <a:r>
              <a:rPr lang="en-US" altLang="zh-CN" sz="2000" b="1" dirty="0" err="1">
                <a:latin typeface="宋体" panose="02010600030101010101" pitchFamily="2" charset="-122"/>
              </a:rPr>
              <a:t>gx</a:t>
            </a:r>
            <a:r>
              <a:rPr lang="en-US" altLang="zh-CN" sz="2000" b="1" dirty="0">
                <a:latin typeface="宋体" panose="02010600030101010101" pitchFamily="2" charset="-122"/>
              </a:rPr>
              <a:t> = 20;  //</a:t>
            </a:r>
            <a:r>
              <a:rPr lang="zh-CN" altLang="en-US" sz="2000" b="1" dirty="0">
                <a:latin typeface="宋体" panose="02010600030101010101" pitchFamily="2" charset="-122"/>
              </a:rPr>
              <a:t> 全局变量</a:t>
            </a:r>
            <a:r>
              <a:rPr lang="en-US" altLang="zh-CN" sz="2000" b="1" dirty="0">
                <a:latin typeface="宋体" panose="02010600030101010101" pitchFamily="2" charset="-122"/>
              </a:rPr>
              <a:t>  #objdump –S –d </a:t>
            </a:r>
            <a:r>
              <a:rPr lang="en-US" altLang="zh-CN" sz="2000" b="1" dirty="0" err="1">
                <a:latin typeface="宋体" panose="02010600030101010101" pitchFamily="2" charset="-122"/>
              </a:rPr>
              <a:t>test.o</a:t>
            </a:r>
            <a:endParaRPr lang="en-US" altLang="zh-CN" sz="2000" b="1" dirty="0">
              <a:latin typeface="宋体" panose="02010600030101010101" pitchFamily="2" charset="-122"/>
            </a:endParaRPr>
          </a:p>
        </p:txBody>
      </p:sp>
      <p:pic>
        <p:nvPicPr>
          <p:cNvPr id="6" name="图片 5">
            <a:extLst>
              <a:ext uri="{FF2B5EF4-FFF2-40B4-BE49-F238E27FC236}">
                <a16:creationId xmlns:a16="http://schemas.microsoft.com/office/drawing/2014/main" id="{EF15616D-10A7-E6E1-7B36-F9A36DBB230E}"/>
              </a:ext>
            </a:extLst>
          </p:cNvPr>
          <p:cNvPicPr>
            <a:picLocks noChangeAspect="1"/>
          </p:cNvPicPr>
          <p:nvPr/>
        </p:nvPicPr>
        <p:blipFill>
          <a:blip r:embed="rId3"/>
          <a:stretch>
            <a:fillRect/>
          </a:stretch>
        </p:blipFill>
        <p:spPr>
          <a:xfrm>
            <a:off x="1457248" y="1957838"/>
            <a:ext cx="6608618" cy="725968"/>
          </a:xfrm>
          <a:prstGeom prst="rect">
            <a:avLst/>
          </a:prstGeom>
        </p:spPr>
      </p:pic>
      <p:sp>
        <p:nvSpPr>
          <p:cNvPr id="18" name="文本框 17">
            <a:extLst>
              <a:ext uri="{FF2B5EF4-FFF2-40B4-BE49-F238E27FC236}">
                <a16:creationId xmlns:a16="http://schemas.microsoft.com/office/drawing/2014/main" id="{37F462CB-62D9-7FA7-0C4D-2E63AD7FEFE4}"/>
              </a:ext>
            </a:extLst>
          </p:cNvPr>
          <p:cNvSpPr txBox="1"/>
          <p:nvPr/>
        </p:nvSpPr>
        <p:spPr>
          <a:xfrm>
            <a:off x="214745" y="4822650"/>
            <a:ext cx="8733406" cy="1785104"/>
          </a:xfrm>
          <a:prstGeom prst="rect">
            <a:avLst/>
          </a:prstGeom>
          <a:noFill/>
        </p:spPr>
        <p:txBody>
          <a:bodyPr wrap="square">
            <a:spAutoFit/>
          </a:bodyPr>
          <a:lstStyle/>
          <a:p>
            <a:r>
              <a:rPr lang="zh-CN" altLang="en-US" sz="2200" dirty="0"/>
              <a:t>0000000000000055  R_X86_64_PC32   gx-0x0000000000000008</a:t>
            </a:r>
            <a:endParaRPr lang="en-US" altLang="zh-CN" sz="2200" dirty="0"/>
          </a:p>
          <a:p>
            <a:r>
              <a:rPr lang="zh-CN" altLang="en-US" sz="2200" dirty="0"/>
              <a:t>在偏移地址为 </a:t>
            </a:r>
            <a:r>
              <a:rPr lang="en-US" altLang="zh-CN" sz="2200" dirty="0"/>
              <a:t>0x55</a:t>
            </a:r>
            <a:r>
              <a:rPr lang="zh-CN" altLang="en-US" sz="2200" dirty="0"/>
              <a:t>处，要重定位 ： </a:t>
            </a:r>
            <a:r>
              <a:rPr lang="en-US" altLang="zh-CN" sz="2200" dirty="0">
                <a:solidFill>
                  <a:srgbClr val="FF0000"/>
                </a:solidFill>
              </a:rPr>
              <a:t>S+A-P</a:t>
            </a:r>
          </a:p>
          <a:p>
            <a:r>
              <a:rPr lang="zh-CN" altLang="en-US" sz="2200" dirty="0"/>
              <a:t> </a:t>
            </a:r>
            <a:r>
              <a:rPr lang="en-US" altLang="zh-CN" sz="2200" b="0" i="0" dirty="0">
                <a:solidFill>
                  <a:srgbClr val="404040"/>
                </a:solidFill>
                <a:effectLst/>
                <a:latin typeface="Arial" panose="020B0604020202020204" pitchFamily="34" charset="0"/>
              </a:rPr>
              <a:t>S </a:t>
            </a:r>
            <a:r>
              <a:rPr lang="zh-CN" altLang="en-US" sz="2200" b="0" i="0" dirty="0">
                <a:solidFill>
                  <a:srgbClr val="404040"/>
                </a:solidFill>
                <a:effectLst/>
                <a:latin typeface="Arial" panose="020B0604020202020204" pitchFamily="34" charset="0"/>
              </a:rPr>
              <a:t>（该符号的实际地址 </a:t>
            </a:r>
            <a:r>
              <a:rPr lang="en-US" altLang="zh-CN" sz="2200" b="0" i="0" dirty="0">
                <a:solidFill>
                  <a:srgbClr val="404040"/>
                </a:solidFill>
                <a:effectLst/>
                <a:latin typeface="Arial" panose="020B0604020202020204" pitchFamily="34" charset="0"/>
              </a:rPr>
              <a:t>0x8201010</a:t>
            </a:r>
            <a:r>
              <a:rPr lang="zh-CN" altLang="en-US" sz="2200" b="0" i="0" dirty="0">
                <a:solidFill>
                  <a:srgbClr val="404040"/>
                </a:solidFill>
                <a:effectLst/>
                <a:latin typeface="Arial" panose="020B0604020202020204" pitchFamily="34" charset="0"/>
              </a:rPr>
              <a:t>）</a:t>
            </a:r>
            <a:r>
              <a:rPr lang="en-US" altLang="zh-CN" sz="2200" b="0" i="0" dirty="0">
                <a:solidFill>
                  <a:srgbClr val="404040"/>
                </a:solidFill>
                <a:effectLst/>
                <a:latin typeface="Arial" panose="020B0604020202020204" pitchFamily="34" charset="0"/>
              </a:rPr>
              <a:t>+ A  </a:t>
            </a:r>
            <a:r>
              <a:rPr lang="zh-CN" altLang="en-US" sz="2200" b="0" i="0" dirty="0">
                <a:solidFill>
                  <a:srgbClr val="404040"/>
                </a:solidFill>
                <a:effectLst/>
                <a:latin typeface="Arial" panose="020B0604020202020204" pitchFamily="34" charset="0"/>
              </a:rPr>
              <a:t>（</a:t>
            </a:r>
            <a:r>
              <a:rPr lang="en-US" altLang="zh-CN" sz="2200" b="0" i="0" dirty="0">
                <a:solidFill>
                  <a:srgbClr val="404040"/>
                </a:solidFill>
                <a:effectLst/>
                <a:latin typeface="Arial" panose="020B0604020202020204" pitchFamily="34" charset="0"/>
              </a:rPr>
              <a:t>Addend </a:t>
            </a:r>
            <a:r>
              <a:rPr lang="zh-CN" altLang="en-US" sz="2200" dirty="0">
                <a:solidFill>
                  <a:srgbClr val="404040"/>
                </a:solidFill>
              </a:rPr>
              <a:t>的值 </a:t>
            </a:r>
            <a:r>
              <a:rPr lang="en-US" altLang="zh-CN" sz="2200" dirty="0">
                <a:solidFill>
                  <a:srgbClr val="404040"/>
                </a:solidFill>
              </a:rPr>
              <a:t>-8 </a:t>
            </a:r>
            <a:r>
              <a:rPr lang="zh-CN" altLang="en-US" sz="2200" dirty="0">
                <a:solidFill>
                  <a:srgbClr val="404040"/>
                </a:solidFill>
              </a:rPr>
              <a:t>） </a:t>
            </a:r>
            <a:r>
              <a:rPr lang="en-US" altLang="zh-CN" sz="2200" b="0" i="0" dirty="0">
                <a:solidFill>
                  <a:srgbClr val="404040"/>
                </a:solidFill>
                <a:effectLst/>
                <a:latin typeface="Arial" panose="020B0604020202020204" pitchFamily="34" charset="0"/>
              </a:rPr>
              <a:t>– P</a:t>
            </a:r>
            <a:r>
              <a:rPr lang="zh-CN" altLang="en-US" sz="2200" b="0" i="0" dirty="0">
                <a:solidFill>
                  <a:srgbClr val="404040"/>
                </a:solidFill>
                <a:effectLst/>
                <a:latin typeface="Arial" panose="020B0604020202020204" pitchFamily="34" charset="0"/>
              </a:rPr>
              <a:t>（重定位位置的地址 </a:t>
            </a:r>
            <a:r>
              <a:rPr lang="en-US" altLang="zh-CN" sz="2200" dirty="0">
                <a:solidFill>
                  <a:srgbClr val="404040"/>
                </a:solidFill>
              </a:rPr>
              <a:t>0x800071F</a:t>
            </a:r>
            <a:r>
              <a:rPr lang="zh-CN" altLang="en-US" sz="2200" b="0" i="0" dirty="0">
                <a:solidFill>
                  <a:srgbClr val="404040"/>
                </a:solidFill>
                <a:effectLst/>
                <a:latin typeface="Arial" panose="020B0604020202020204" pitchFamily="34" charset="0"/>
              </a:rPr>
              <a:t>） </a:t>
            </a:r>
            <a:r>
              <a:rPr lang="en-US" altLang="zh-CN" sz="2200" b="0" i="0" dirty="0">
                <a:solidFill>
                  <a:srgbClr val="404040"/>
                </a:solidFill>
                <a:effectLst/>
                <a:latin typeface="Arial" panose="020B0604020202020204" pitchFamily="34" charset="0"/>
              </a:rPr>
              <a:t>:= 0x2008e9</a:t>
            </a:r>
          </a:p>
          <a:p>
            <a:r>
              <a:rPr lang="en-US" altLang="zh-CN" sz="2200" dirty="0">
                <a:solidFill>
                  <a:srgbClr val="404040"/>
                </a:solidFill>
              </a:rPr>
              <a:t> = S - </a:t>
            </a:r>
            <a:r>
              <a:rPr lang="zh-CN" altLang="en-US" sz="2200" dirty="0">
                <a:solidFill>
                  <a:srgbClr val="404040"/>
                </a:solidFill>
              </a:rPr>
              <a:t>（</a:t>
            </a:r>
            <a:r>
              <a:rPr lang="en-US" altLang="zh-CN" sz="2200" dirty="0">
                <a:solidFill>
                  <a:srgbClr val="404040"/>
                </a:solidFill>
              </a:rPr>
              <a:t>P-A</a:t>
            </a:r>
            <a:r>
              <a:rPr lang="zh-CN" altLang="en-US" sz="2200" dirty="0">
                <a:solidFill>
                  <a:srgbClr val="404040"/>
                </a:solidFill>
              </a:rPr>
              <a:t>） </a:t>
            </a:r>
            <a:r>
              <a:rPr lang="en-US" altLang="zh-CN" sz="2200" dirty="0">
                <a:solidFill>
                  <a:srgbClr val="404040"/>
                </a:solidFill>
              </a:rPr>
              <a:t>= </a:t>
            </a:r>
            <a:r>
              <a:rPr lang="zh-CN" altLang="en-US" sz="2200" b="1" i="0" dirty="0">
                <a:solidFill>
                  <a:srgbClr val="FF0000"/>
                </a:solidFill>
                <a:effectLst/>
                <a:latin typeface="Arial" panose="020B0604020202020204" pitchFamily="34" charset="0"/>
              </a:rPr>
              <a:t>该符号的实际地址 </a:t>
            </a:r>
            <a:r>
              <a:rPr lang="en-US" altLang="zh-CN" sz="2200" b="1" i="0" dirty="0">
                <a:solidFill>
                  <a:srgbClr val="FF0000"/>
                </a:solidFill>
                <a:effectLst/>
                <a:latin typeface="Arial" panose="020B0604020202020204" pitchFamily="34" charset="0"/>
              </a:rPr>
              <a:t>– </a:t>
            </a:r>
            <a:r>
              <a:rPr lang="zh-CN" altLang="en-US" sz="2200" b="1" i="0" dirty="0">
                <a:solidFill>
                  <a:srgbClr val="FF0000"/>
                </a:solidFill>
                <a:effectLst/>
                <a:latin typeface="Arial" panose="020B0604020202020204" pitchFamily="34" charset="0"/>
              </a:rPr>
              <a:t>下一条指令的地址</a:t>
            </a:r>
            <a:r>
              <a:rPr lang="en-US" altLang="zh-CN" sz="2200" b="1" i="0" dirty="0">
                <a:solidFill>
                  <a:srgbClr val="FF0000"/>
                </a:solidFill>
                <a:effectLst/>
                <a:latin typeface="Arial" panose="020B0604020202020204" pitchFamily="34" charset="0"/>
              </a:rPr>
              <a:t>(0x8000727)</a:t>
            </a:r>
            <a:endParaRPr lang="zh-CN" altLang="en-US" sz="2200" b="1" dirty="0">
              <a:solidFill>
                <a:srgbClr val="FF0000"/>
              </a:solidFill>
            </a:endParaRPr>
          </a:p>
        </p:txBody>
      </p:sp>
      <p:cxnSp>
        <p:nvCxnSpPr>
          <p:cNvPr id="20" name="直接连接符 19">
            <a:extLst>
              <a:ext uri="{FF2B5EF4-FFF2-40B4-BE49-F238E27FC236}">
                <a16:creationId xmlns:a16="http://schemas.microsoft.com/office/drawing/2014/main" id="{4A7F5EC4-39F3-DC0C-A8B1-7539DB1AE145}"/>
              </a:ext>
            </a:extLst>
          </p:cNvPr>
          <p:cNvCxnSpPr>
            <a:cxnSpLocks/>
          </p:cNvCxnSpPr>
          <p:nvPr/>
        </p:nvCxnSpPr>
        <p:spPr>
          <a:xfrm flipV="1">
            <a:off x="3041073" y="2451896"/>
            <a:ext cx="1439141" cy="1462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6BDCA03E-5E6C-5DD9-C0D6-5ACCC4703BC3}"/>
              </a:ext>
            </a:extLst>
          </p:cNvPr>
          <p:cNvCxnSpPr>
            <a:cxnSpLocks/>
          </p:cNvCxnSpPr>
          <p:nvPr/>
        </p:nvCxnSpPr>
        <p:spPr>
          <a:xfrm flipV="1">
            <a:off x="6626725" y="2508047"/>
            <a:ext cx="1160713" cy="1806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26" name="组合 25">
            <a:extLst>
              <a:ext uri="{FF2B5EF4-FFF2-40B4-BE49-F238E27FC236}">
                <a16:creationId xmlns:a16="http://schemas.microsoft.com/office/drawing/2014/main" id="{0A7965A8-F10E-0339-B339-0D345B18D913}"/>
              </a:ext>
            </a:extLst>
          </p:cNvPr>
          <p:cNvGrpSpPr/>
          <p:nvPr/>
        </p:nvGrpSpPr>
        <p:grpSpPr>
          <a:xfrm>
            <a:off x="668482" y="3127408"/>
            <a:ext cx="7623464" cy="1586096"/>
            <a:chOff x="668482" y="3127408"/>
            <a:chExt cx="7623464" cy="1586096"/>
          </a:xfrm>
        </p:grpSpPr>
        <p:pic>
          <p:nvPicPr>
            <p:cNvPr id="9" name="图片 8">
              <a:extLst>
                <a:ext uri="{FF2B5EF4-FFF2-40B4-BE49-F238E27FC236}">
                  <a16:creationId xmlns:a16="http://schemas.microsoft.com/office/drawing/2014/main" id="{788F7A12-E351-013F-021C-CF34C05CA5DD}"/>
                </a:ext>
              </a:extLst>
            </p:cNvPr>
            <p:cNvPicPr>
              <a:picLocks noChangeAspect="1"/>
            </p:cNvPicPr>
            <p:nvPr/>
          </p:nvPicPr>
          <p:blipFill>
            <a:blip r:embed="rId4"/>
            <a:stretch>
              <a:fillRect/>
            </a:stretch>
          </p:blipFill>
          <p:spPr>
            <a:xfrm>
              <a:off x="668482" y="3571726"/>
              <a:ext cx="7623464" cy="480865"/>
            </a:xfrm>
            <a:prstGeom prst="rect">
              <a:avLst/>
            </a:prstGeom>
          </p:spPr>
        </p:pic>
        <p:pic>
          <p:nvPicPr>
            <p:cNvPr id="12" name="图片 11">
              <a:extLst>
                <a:ext uri="{FF2B5EF4-FFF2-40B4-BE49-F238E27FC236}">
                  <a16:creationId xmlns:a16="http://schemas.microsoft.com/office/drawing/2014/main" id="{09FFBA4F-4972-FA74-FFA2-4EB22004AF6D}"/>
                </a:ext>
              </a:extLst>
            </p:cNvPr>
            <p:cNvPicPr>
              <a:picLocks noChangeAspect="1"/>
            </p:cNvPicPr>
            <p:nvPr/>
          </p:nvPicPr>
          <p:blipFill>
            <a:blip r:embed="rId5"/>
            <a:stretch>
              <a:fillRect/>
            </a:stretch>
          </p:blipFill>
          <p:spPr>
            <a:xfrm>
              <a:off x="668482" y="4141975"/>
              <a:ext cx="4280120" cy="571529"/>
            </a:xfrm>
            <a:prstGeom prst="rect">
              <a:avLst/>
            </a:prstGeom>
          </p:spPr>
        </p:pic>
        <p:pic>
          <p:nvPicPr>
            <p:cNvPr id="14" name="图片 13">
              <a:extLst>
                <a:ext uri="{FF2B5EF4-FFF2-40B4-BE49-F238E27FC236}">
                  <a16:creationId xmlns:a16="http://schemas.microsoft.com/office/drawing/2014/main" id="{2919BD9B-6A18-C4FD-7DDA-B70601D806CD}"/>
                </a:ext>
              </a:extLst>
            </p:cNvPr>
            <p:cNvPicPr>
              <a:picLocks noChangeAspect="1"/>
            </p:cNvPicPr>
            <p:nvPr/>
          </p:nvPicPr>
          <p:blipFill>
            <a:blip r:embed="rId6"/>
            <a:stretch>
              <a:fillRect/>
            </a:stretch>
          </p:blipFill>
          <p:spPr>
            <a:xfrm>
              <a:off x="5662911" y="4312243"/>
              <a:ext cx="2629035" cy="292115"/>
            </a:xfrm>
            <a:prstGeom prst="rect">
              <a:avLst/>
            </a:prstGeom>
          </p:spPr>
        </p:pic>
        <p:pic>
          <p:nvPicPr>
            <p:cNvPr id="16" name="图片 15">
              <a:extLst>
                <a:ext uri="{FF2B5EF4-FFF2-40B4-BE49-F238E27FC236}">
                  <a16:creationId xmlns:a16="http://schemas.microsoft.com/office/drawing/2014/main" id="{CA212416-FCA6-B49D-BFF6-45049E291099}"/>
                </a:ext>
              </a:extLst>
            </p:cNvPr>
            <p:cNvPicPr>
              <a:picLocks noChangeAspect="1"/>
            </p:cNvPicPr>
            <p:nvPr/>
          </p:nvPicPr>
          <p:blipFill>
            <a:blip r:embed="rId7"/>
            <a:stretch>
              <a:fillRect/>
            </a:stretch>
          </p:blipFill>
          <p:spPr>
            <a:xfrm>
              <a:off x="668482" y="3218739"/>
              <a:ext cx="2469573" cy="330217"/>
            </a:xfrm>
            <a:prstGeom prst="rect">
              <a:avLst/>
            </a:prstGeom>
          </p:spPr>
        </p:pic>
        <p:sp>
          <p:nvSpPr>
            <p:cNvPr id="25" name="文本框 24">
              <a:extLst>
                <a:ext uri="{FF2B5EF4-FFF2-40B4-BE49-F238E27FC236}">
                  <a16:creationId xmlns:a16="http://schemas.microsoft.com/office/drawing/2014/main" id="{4F15BA59-5BFA-1CEC-552B-B0FFDE0E04F1}"/>
                </a:ext>
              </a:extLst>
            </p:cNvPr>
            <p:cNvSpPr txBox="1"/>
            <p:nvPr/>
          </p:nvSpPr>
          <p:spPr>
            <a:xfrm>
              <a:off x="4010891" y="3127408"/>
              <a:ext cx="2895600" cy="369332"/>
            </a:xfrm>
            <a:prstGeom prst="rect">
              <a:avLst/>
            </a:prstGeom>
            <a:noFill/>
          </p:spPr>
          <p:txBody>
            <a:bodyPr wrap="square">
              <a:spAutoFit/>
            </a:bodyPr>
            <a:lstStyle/>
            <a:p>
              <a:r>
                <a:rPr lang="zh-CN" altLang="en-US" sz="1800" b="1" dirty="0">
                  <a:latin typeface="宋体" panose="02010600030101010101" pitchFamily="2" charset="-122"/>
                </a:rPr>
                <a:t>在执行文件中看到的信息  </a:t>
              </a:r>
              <a:endParaRPr lang="en-US" altLang="zh-CN" sz="1800" b="1" dirty="0">
                <a:latin typeface="宋体" panose="02010600030101010101" pitchFamily="2" charset="-122"/>
              </a:endParaRPr>
            </a:p>
          </p:txBody>
        </p:sp>
      </p:grpSp>
      <p:cxnSp>
        <p:nvCxnSpPr>
          <p:cNvPr id="4" name="直接箭头连接符 3">
            <a:extLst>
              <a:ext uri="{FF2B5EF4-FFF2-40B4-BE49-F238E27FC236}">
                <a16:creationId xmlns:a16="http://schemas.microsoft.com/office/drawing/2014/main" id="{C210FA9C-701B-7068-7DC4-B38EFABFB827}"/>
              </a:ext>
            </a:extLst>
          </p:cNvPr>
          <p:cNvCxnSpPr>
            <a:cxnSpLocks/>
          </p:cNvCxnSpPr>
          <p:nvPr/>
        </p:nvCxnSpPr>
        <p:spPr>
          <a:xfrm flipV="1">
            <a:off x="3519054" y="2581948"/>
            <a:ext cx="0" cy="34828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8E30E62F-9B45-4544-0427-BD7BAE8CFADF}"/>
              </a:ext>
            </a:extLst>
          </p:cNvPr>
          <p:cNvCxnSpPr>
            <a:cxnSpLocks/>
          </p:cNvCxnSpPr>
          <p:nvPr/>
        </p:nvCxnSpPr>
        <p:spPr>
          <a:xfrm>
            <a:off x="3138055" y="1759527"/>
            <a:ext cx="0" cy="39741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8D02FE5E-CF9D-4E17-81F3-4D89BF9C029C}"/>
              </a:ext>
            </a:extLst>
          </p:cNvPr>
          <p:cNvSpPr txBox="1"/>
          <p:nvPr/>
        </p:nvSpPr>
        <p:spPr>
          <a:xfrm>
            <a:off x="3082635" y="1572134"/>
            <a:ext cx="1569660" cy="369332"/>
          </a:xfrm>
          <a:prstGeom prst="rect">
            <a:avLst/>
          </a:prstGeom>
          <a:noFill/>
        </p:spPr>
        <p:txBody>
          <a:bodyPr wrap="none" rtlCol="0">
            <a:spAutoFit/>
          </a:bodyPr>
          <a:lstStyle/>
          <a:p>
            <a:r>
              <a:rPr lang="zh-CN" altLang="en-US" b="1" dirty="0">
                <a:solidFill>
                  <a:srgbClr val="FF0000"/>
                </a:solidFill>
              </a:rPr>
              <a:t>要修改的位置</a:t>
            </a:r>
          </a:p>
        </p:txBody>
      </p:sp>
      <p:sp>
        <p:nvSpPr>
          <p:cNvPr id="19" name="文本框 18">
            <a:extLst>
              <a:ext uri="{FF2B5EF4-FFF2-40B4-BE49-F238E27FC236}">
                <a16:creationId xmlns:a16="http://schemas.microsoft.com/office/drawing/2014/main" id="{3E404299-1076-43EE-2BE1-A96F15797441}"/>
              </a:ext>
            </a:extLst>
          </p:cNvPr>
          <p:cNvSpPr txBox="1"/>
          <p:nvPr/>
        </p:nvSpPr>
        <p:spPr>
          <a:xfrm>
            <a:off x="3498271" y="2728994"/>
            <a:ext cx="4389343" cy="369332"/>
          </a:xfrm>
          <a:prstGeom prst="rect">
            <a:avLst/>
          </a:prstGeom>
          <a:noFill/>
        </p:spPr>
        <p:txBody>
          <a:bodyPr wrap="none" rtlCol="0">
            <a:spAutoFit/>
          </a:bodyPr>
          <a:lstStyle/>
          <a:p>
            <a:r>
              <a:rPr lang="zh-CN" altLang="en-US" b="1" dirty="0">
                <a:solidFill>
                  <a:srgbClr val="FF0000"/>
                </a:solidFill>
              </a:rPr>
              <a:t>执行取出后，</a:t>
            </a:r>
            <a:r>
              <a:rPr lang="en-US" altLang="zh-CN" b="1" dirty="0">
                <a:solidFill>
                  <a:srgbClr val="FF0000"/>
                </a:solidFill>
              </a:rPr>
              <a:t>RIP</a:t>
            </a:r>
            <a:r>
              <a:rPr lang="zh-CN" altLang="en-US" b="1" dirty="0">
                <a:solidFill>
                  <a:srgbClr val="FF0000"/>
                </a:solidFill>
              </a:rPr>
              <a:t>的位置；两者间距为  </a:t>
            </a:r>
            <a:r>
              <a:rPr lang="en-US" altLang="zh-CN" b="1" dirty="0">
                <a:solidFill>
                  <a:srgbClr val="FF0000"/>
                </a:solidFill>
              </a:rPr>
              <a:t>-8</a:t>
            </a:r>
            <a:endParaRPr lang="zh-CN" altLang="en-US" b="1" dirty="0">
              <a:solidFill>
                <a:srgbClr val="FF0000"/>
              </a:solidFill>
            </a:endParaRPr>
          </a:p>
        </p:txBody>
      </p:sp>
    </p:spTree>
    <p:extLst>
      <p:ext uri="{BB962C8B-B14F-4D97-AF65-F5344CB8AC3E}">
        <p14:creationId xmlns:p14="http://schemas.microsoft.com/office/powerpoint/2010/main" val="442634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ppt_x"/>
                                          </p:val>
                                        </p:tav>
                                        <p:tav tm="100000">
                                          <p:val>
                                            <p:strVal val="#ppt_x"/>
                                          </p:val>
                                        </p:tav>
                                      </p:tavLst>
                                    </p:anim>
                                    <p:anim calcmode="lin" valueType="num">
                                      <p:cBhvr additive="base">
                                        <p:cTn id="1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4B75949B-D56F-4031-87F6-B7425DCED7B8}"/>
              </a:ext>
            </a:extLst>
          </p:cNvPr>
          <p:cNvSpPr>
            <a:spLocks noGrp="1" noChangeArrowheads="1"/>
          </p:cNvSpPr>
          <p:nvPr>
            <p:ph type="title"/>
          </p:nvPr>
        </p:nvSpPr>
        <p:spPr/>
        <p:txBody>
          <a:bodyPr/>
          <a:lstStyle/>
          <a:p>
            <a:r>
              <a:rPr lang="zh-CN" altLang="en-US" dirty="0"/>
              <a:t>重定位方式</a:t>
            </a:r>
          </a:p>
        </p:txBody>
      </p:sp>
      <p:sp>
        <p:nvSpPr>
          <p:cNvPr id="10" name="文本框 9">
            <a:extLst>
              <a:ext uri="{FF2B5EF4-FFF2-40B4-BE49-F238E27FC236}">
                <a16:creationId xmlns:a16="http://schemas.microsoft.com/office/drawing/2014/main" id="{B6DF1C95-054F-FADA-5CB3-464EED0F9B2F}"/>
              </a:ext>
            </a:extLst>
          </p:cNvPr>
          <p:cNvSpPr txBox="1"/>
          <p:nvPr/>
        </p:nvSpPr>
        <p:spPr>
          <a:xfrm>
            <a:off x="391390" y="624056"/>
            <a:ext cx="8361218" cy="457369"/>
          </a:xfrm>
          <a:prstGeom prst="rect">
            <a:avLst/>
          </a:prstGeom>
          <a:noFill/>
        </p:spPr>
        <p:txBody>
          <a:bodyPr wrap="square">
            <a:spAutoFit/>
          </a:bodyPr>
          <a:lstStyle/>
          <a:p>
            <a:pPr>
              <a:lnSpc>
                <a:spcPct val="125000"/>
              </a:lnSpc>
            </a:pPr>
            <a:r>
              <a:rPr lang="en-US" altLang="zh-CN" sz="2200" b="1" dirty="0">
                <a:solidFill>
                  <a:srgbClr val="FF0000"/>
                </a:solidFill>
                <a:latin typeface="宋体" panose="02010600030101010101" pitchFamily="2" charset="-122"/>
              </a:rPr>
              <a:t>/</a:t>
            </a:r>
            <a:r>
              <a:rPr lang="en-US" altLang="zh-CN" sz="2200" b="1" dirty="0" err="1">
                <a:solidFill>
                  <a:srgbClr val="FF0000"/>
                </a:solidFill>
                <a:latin typeface="宋体" panose="02010600030101010101" pitchFamily="2" charset="-122"/>
              </a:rPr>
              <a:t>usr</a:t>
            </a:r>
            <a:r>
              <a:rPr lang="en-US" altLang="zh-CN" sz="2200" b="1" dirty="0">
                <a:solidFill>
                  <a:srgbClr val="FF0000"/>
                </a:solidFill>
                <a:latin typeface="宋体" panose="02010600030101010101" pitchFamily="2" charset="-122"/>
              </a:rPr>
              <a:t>/include/</a:t>
            </a:r>
            <a:r>
              <a:rPr lang="en-US" altLang="zh-CN" sz="2200" b="1" dirty="0" err="1">
                <a:solidFill>
                  <a:srgbClr val="FF0000"/>
                </a:solidFill>
                <a:latin typeface="宋体" panose="02010600030101010101" pitchFamily="2" charset="-122"/>
              </a:rPr>
              <a:t>elf.h</a:t>
            </a:r>
            <a:r>
              <a:rPr lang="zh-CN" altLang="en-US" sz="2200" b="1" dirty="0">
                <a:solidFill>
                  <a:srgbClr val="FF0000"/>
                </a:solidFill>
                <a:latin typeface="宋体" panose="02010600030101010101" pitchFamily="2" charset="-122"/>
              </a:rPr>
              <a:t> </a:t>
            </a:r>
            <a:endParaRPr lang="en-US" altLang="zh-CN" sz="2200" b="1" dirty="0">
              <a:solidFill>
                <a:srgbClr val="FF0000"/>
              </a:solidFill>
              <a:latin typeface="宋体" panose="02010600030101010101" pitchFamily="2" charset="-122"/>
            </a:endParaRPr>
          </a:p>
        </p:txBody>
      </p:sp>
      <p:sp>
        <p:nvSpPr>
          <p:cNvPr id="5" name="文本框 4">
            <a:extLst>
              <a:ext uri="{FF2B5EF4-FFF2-40B4-BE49-F238E27FC236}">
                <a16:creationId xmlns:a16="http://schemas.microsoft.com/office/drawing/2014/main" id="{530CD86D-1369-307E-2CA1-270E8E1582CE}"/>
              </a:ext>
            </a:extLst>
          </p:cNvPr>
          <p:cNvSpPr txBox="1"/>
          <p:nvPr/>
        </p:nvSpPr>
        <p:spPr>
          <a:xfrm>
            <a:off x="391390" y="1089531"/>
            <a:ext cx="8510154" cy="3139321"/>
          </a:xfrm>
          <a:prstGeom prst="rect">
            <a:avLst/>
          </a:prstGeom>
          <a:noFill/>
        </p:spPr>
        <p:txBody>
          <a:bodyPr wrap="square" rtlCol="0">
            <a:spAutoFit/>
          </a:bodyPr>
          <a:lstStyle/>
          <a:p>
            <a:r>
              <a:rPr lang="en-US" altLang="zh-CN" dirty="0"/>
              <a:t>#define R_X86_64_NONE		0	/* No </a:t>
            </a:r>
            <a:r>
              <a:rPr lang="en-US" altLang="zh-CN" dirty="0" err="1"/>
              <a:t>reloc</a:t>
            </a:r>
            <a:r>
              <a:rPr lang="en-US" altLang="zh-CN" dirty="0"/>
              <a:t> */</a:t>
            </a:r>
          </a:p>
          <a:p>
            <a:r>
              <a:rPr lang="en-US" altLang="zh-CN" dirty="0">
                <a:solidFill>
                  <a:srgbClr val="FF0000"/>
                </a:solidFill>
              </a:rPr>
              <a:t>#define R_X86_64_64</a:t>
            </a:r>
            <a:r>
              <a:rPr lang="en-US" altLang="zh-CN" dirty="0"/>
              <a:t>		1	/* Direct 64 bit  */</a:t>
            </a:r>
          </a:p>
          <a:p>
            <a:r>
              <a:rPr lang="en-US" altLang="zh-CN" dirty="0">
                <a:solidFill>
                  <a:srgbClr val="FF0000"/>
                </a:solidFill>
              </a:rPr>
              <a:t>#define R_X86_64_PC32</a:t>
            </a:r>
            <a:r>
              <a:rPr lang="en-US" altLang="zh-CN" dirty="0"/>
              <a:t>		2	/* PC relative 32 bit signed */</a:t>
            </a:r>
          </a:p>
          <a:p>
            <a:r>
              <a:rPr lang="en-US" altLang="zh-CN" dirty="0"/>
              <a:t>#define R_X86_64_GOT32	3	/* 32 bit GOT entry */</a:t>
            </a:r>
          </a:p>
          <a:p>
            <a:r>
              <a:rPr lang="en-US" altLang="zh-CN" dirty="0">
                <a:solidFill>
                  <a:srgbClr val="FF0000"/>
                </a:solidFill>
              </a:rPr>
              <a:t>#define R_X86_64_PLT32</a:t>
            </a:r>
            <a:r>
              <a:rPr lang="en-US" altLang="zh-CN" dirty="0"/>
              <a:t>		4	/* 32 bit PLT address */</a:t>
            </a:r>
          </a:p>
          <a:p>
            <a:r>
              <a:rPr lang="en-US" altLang="zh-CN" dirty="0"/>
              <a:t>#define R_X86_64_COPY		5	/* Copy symbol at runtime */</a:t>
            </a:r>
          </a:p>
          <a:p>
            <a:r>
              <a:rPr lang="en-US" altLang="zh-CN" dirty="0"/>
              <a:t>#define R_X86_64_GLOB_DAT	6	/* Create GOT entry */</a:t>
            </a:r>
          </a:p>
          <a:p>
            <a:r>
              <a:rPr lang="en-US" altLang="zh-CN" dirty="0"/>
              <a:t>#define R_X86_64_JUMP_SLOT	7	/* Create PLT entry */</a:t>
            </a:r>
          </a:p>
          <a:p>
            <a:r>
              <a:rPr lang="en-US" altLang="zh-CN" dirty="0"/>
              <a:t>#define R_X86_64_RELATIVE	8	/* Adjust by program base */</a:t>
            </a:r>
          </a:p>
          <a:p>
            <a:r>
              <a:rPr lang="en-US" altLang="zh-CN" dirty="0"/>
              <a:t>#define R_X86_64_GOTPCREL	9 /* 32 bit signed PC relative offset to GOT */</a:t>
            </a:r>
          </a:p>
          <a:p>
            <a:r>
              <a:rPr lang="en-US" altLang="zh-CN" dirty="0"/>
              <a:t>…… ……….. ………… ……..</a:t>
            </a:r>
          </a:p>
        </p:txBody>
      </p:sp>
      <p:sp>
        <p:nvSpPr>
          <p:cNvPr id="8" name="文本框 7">
            <a:extLst>
              <a:ext uri="{FF2B5EF4-FFF2-40B4-BE49-F238E27FC236}">
                <a16:creationId xmlns:a16="http://schemas.microsoft.com/office/drawing/2014/main" id="{32EF9C23-6BBF-937A-D51D-E4FAB3D311C0}"/>
              </a:ext>
            </a:extLst>
          </p:cNvPr>
          <p:cNvSpPr txBox="1"/>
          <p:nvPr/>
        </p:nvSpPr>
        <p:spPr>
          <a:xfrm>
            <a:off x="391390" y="4003258"/>
            <a:ext cx="8510154" cy="2800767"/>
          </a:xfrm>
          <a:prstGeom prst="rect">
            <a:avLst/>
          </a:prstGeom>
          <a:noFill/>
        </p:spPr>
        <p:txBody>
          <a:bodyPr wrap="square">
            <a:spAutoFit/>
          </a:bodyPr>
          <a:lstStyle/>
          <a:p>
            <a:r>
              <a:rPr lang="en-US" altLang="zh-CN" sz="2200" dirty="0"/>
              <a:t>PLT</a:t>
            </a:r>
            <a:r>
              <a:rPr lang="zh-CN" altLang="en-US" sz="2200" dirty="0"/>
              <a:t>： </a:t>
            </a:r>
            <a:r>
              <a:rPr lang="en-US" altLang="zh-CN" sz="2200" dirty="0"/>
              <a:t>Procedure Linkage Table   </a:t>
            </a:r>
            <a:r>
              <a:rPr lang="zh-CN" altLang="en-US" sz="2200" dirty="0"/>
              <a:t>过程链接表</a:t>
            </a:r>
            <a:endParaRPr lang="en-US" altLang="zh-CN" sz="2200" dirty="0"/>
          </a:p>
          <a:p>
            <a:r>
              <a:rPr lang="zh-CN" altLang="en-US" sz="2200" dirty="0"/>
              <a:t>     在延迟绑定，即函数第一次调用是绑定，除使用</a:t>
            </a:r>
            <a:r>
              <a:rPr lang="en-US" altLang="zh-CN" sz="2200" dirty="0"/>
              <a:t>GOT</a:t>
            </a:r>
            <a:r>
              <a:rPr lang="zh-CN" altLang="en-US" sz="2200" dirty="0"/>
              <a:t>外面，还要</a:t>
            </a:r>
            <a:r>
              <a:rPr lang="en-US" altLang="zh-CN" sz="2200" dirty="0"/>
              <a:t>PLT</a:t>
            </a:r>
            <a:r>
              <a:rPr lang="zh-CN" altLang="en-US" sz="2200" dirty="0"/>
              <a:t>表。</a:t>
            </a:r>
            <a:r>
              <a:rPr lang="en-US" altLang="zh-CN" sz="2200" dirty="0"/>
              <a:t>PLT </a:t>
            </a:r>
            <a:r>
              <a:rPr lang="zh-CN" altLang="en-US" sz="2200" dirty="0"/>
              <a:t>是</a:t>
            </a:r>
            <a:r>
              <a:rPr lang="en-US" altLang="zh-CN" sz="2200" dirty="0"/>
              <a:t>text</a:t>
            </a:r>
            <a:r>
              <a:rPr lang="zh-CN" altLang="en-US" sz="2200" dirty="0"/>
              <a:t>节的一部分。</a:t>
            </a:r>
            <a:endParaRPr lang="en-US" altLang="zh-CN" sz="2200" dirty="0"/>
          </a:p>
          <a:p>
            <a:r>
              <a:rPr lang="en-US" altLang="zh-CN" sz="2200" dirty="0"/>
              <a:t>GOT</a:t>
            </a:r>
            <a:r>
              <a:rPr lang="zh-CN" altLang="en-US" sz="2200" dirty="0"/>
              <a:t>：</a:t>
            </a:r>
            <a:r>
              <a:rPr lang="en-US" altLang="zh-CN" sz="2200" dirty="0"/>
              <a:t>Global Offset Table  </a:t>
            </a:r>
            <a:r>
              <a:rPr lang="zh-CN" altLang="en-US" sz="2200" dirty="0"/>
              <a:t>全局偏移量表，在数据段的开头处。</a:t>
            </a:r>
            <a:endParaRPr lang="en-US" altLang="zh-CN" sz="2200" dirty="0"/>
          </a:p>
          <a:p>
            <a:r>
              <a:rPr lang="zh-CN" altLang="en-US" sz="2200" dirty="0"/>
              <a:t>    在加载程序时，通过动态链接对使用的库中符号进行重定位，而得到</a:t>
            </a:r>
            <a:r>
              <a:rPr lang="en-US" altLang="zh-CN" sz="2200" dirty="0"/>
              <a:t>GOT</a:t>
            </a:r>
            <a:r>
              <a:rPr lang="zh-CN" altLang="en-US" sz="2200" dirty="0"/>
              <a:t>，用</a:t>
            </a:r>
            <a:r>
              <a:rPr lang="en-US" altLang="zh-CN" sz="2200" dirty="0"/>
              <a:t>GOT </a:t>
            </a:r>
            <a:r>
              <a:rPr lang="zh-CN" altLang="en-US" sz="2200" dirty="0"/>
              <a:t>记录全局变量的地址、外部函数的地址。而在执行文件中，对于访问的全局变量和函数，只需要给出是</a:t>
            </a:r>
            <a:r>
              <a:rPr lang="en-US" altLang="zh-CN" sz="2200" dirty="0"/>
              <a:t>GOT </a:t>
            </a:r>
            <a:r>
              <a:rPr lang="zh-CN" altLang="en-US" sz="2200" dirty="0"/>
              <a:t>的第几项，从而实现位置无关代码。</a:t>
            </a:r>
          </a:p>
        </p:txBody>
      </p:sp>
    </p:spTree>
    <p:extLst>
      <p:ext uri="{BB962C8B-B14F-4D97-AF65-F5344CB8AC3E}">
        <p14:creationId xmlns:p14="http://schemas.microsoft.com/office/powerpoint/2010/main" val="29965067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4B75949B-D56F-4031-87F6-B7425DCED7B8}"/>
              </a:ext>
            </a:extLst>
          </p:cNvPr>
          <p:cNvSpPr>
            <a:spLocks noGrp="1" noChangeArrowheads="1"/>
          </p:cNvSpPr>
          <p:nvPr>
            <p:ph type="title"/>
          </p:nvPr>
        </p:nvSpPr>
        <p:spPr/>
        <p:txBody>
          <a:bodyPr/>
          <a:lstStyle/>
          <a:p>
            <a:r>
              <a:rPr lang="zh-CN" altLang="en-US" dirty="0"/>
              <a:t>符号表节 </a:t>
            </a:r>
            <a:r>
              <a:rPr lang="en-US" altLang="zh-CN" dirty="0"/>
              <a:t>.</a:t>
            </a:r>
            <a:r>
              <a:rPr lang="en-US" altLang="zh-CN" dirty="0" err="1"/>
              <a:t>symtab</a:t>
            </a:r>
            <a:endParaRPr lang="zh-CN" altLang="en-US" dirty="0"/>
          </a:p>
        </p:txBody>
      </p:sp>
      <p:sp>
        <p:nvSpPr>
          <p:cNvPr id="6" name="文本框 5">
            <a:extLst>
              <a:ext uri="{FF2B5EF4-FFF2-40B4-BE49-F238E27FC236}">
                <a16:creationId xmlns:a16="http://schemas.microsoft.com/office/drawing/2014/main" id="{F27DB6B5-1129-C969-59E5-018C7C478B91}"/>
              </a:ext>
            </a:extLst>
          </p:cNvPr>
          <p:cNvSpPr txBox="1"/>
          <p:nvPr/>
        </p:nvSpPr>
        <p:spPr>
          <a:xfrm>
            <a:off x="457200" y="2521593"/>
            <a:ext cx="8291945" cy="2150140"/>
          </a:xfrm>
          <a:prstGeom prst="rect">
            <a:avLst/>
          </a:prstGeom>
          <a:noFill/>
        </p:spPr>
        <p:txBody>
          <a:bodyPr wrap="square">
            <a:spAutoFit/>
          </a:bodyPr>
          <a:lstStyle/>
          <a:p>
            <a:pPr marL="342900" indent="-342900">
              <a:lnSpc>
                <a:spcPct val="125000"/>
              </a:lnSpc>
              <a:buFont typeface="Wingdings" panose="05000000000000000000" pitchFamily="2" charset="2"/>
              <a:buChar char="Ø"/>
            </a:pPr>
            <a:r>
              <a:rPr lang="en-US" altLang="zh-CN" sz="2200" b="1" dirty="0">
                <a:latin typeface="宋体" panose="02010600030101010101" pitchFamily="2" charset="-122"/>
              </a:rPr>
              <a:t>g1</a:t>
            </a:r>
            <a:r>
              <a:rPr lang="zh-CN" altLang="en-US" sz="2200" b="1" dirty="0">
                <a:latin typeface="宋体" panose="02010600030101010101" pitchFamily="2" charset="-122"/>
              </a:rPr>
              <a:t> 定义在 第</a:t>
            </a:r>
            <a:r>
              <a:rPr lang="en-US" altLang="zh-CN" sz="2200" b="1" dirty="0">
                <a:latin typeface="宋体" panose="02010600030101010101" pitchFamily="2" charset="-122"/>
              </a:rPr>
              <a:t>3</a:t>
            </a:r>
            <a:r>
              <a:rPr lang="zh-CN" altLang="en-US" sz="2200" b="1" dirty="0">
                <a:latin typeface="宋体" panose="02010600030101010101" pitchFamily="2" charset="-122"/>
              </a:rPr>
              <a:t>节</a:t>
            </a:r>
            <a:r>
              <a:rPr lang="en-US" altLang="zh-CN" sz="2200" b="1" dirty="0">
                <a:latin typeface="宋体" panose="02010600030101010101" pitchFamily="2" charset="-122"/>
              </a:rPr>
              <a:t>(.data)</a:t>
            </a:r>
            <a:r>
              <a:rPr lang="zh-CN" altLang="en-US" sz="2200" b="1" dirty="0">
                <a:latin typeface="宋体" panose="02010600030101010101" pitchFamily="2" charset="-122"/>
              </a:rPr>
              <a:t>，</a:t>
            </a:r>
            <a:r>
              <a:rPr lang="en-US" altLang="zh-CN" sz="2200" b="1" dirty="0">
                <a:latin typeface="宋体" panose="02010600030101010101" pitchFamily="2" charset="-122"/>
              </a:rPr>
              <a:t>value</a:t>
            </a:r>
            <a:r>
              <a:rPr lang="zh-CN" altLang="en-US" sz="2200" b="1" dirty="0">
                <a:latin typeface="宋体" panose="02010600030101010101" pitchFamily="2" charset="-122"/>
              </a:rPr>
              <a:t>为 </a:t>
            </a:r>
            <a:r>
              <a:rPr lang="en-US" altLang="zh-CN" sz="2200" b="1" dirty="0">
                <a:latin typeface="宋体" panose="02010600030101010101" pitchFamily="2" charset="-122"/>
              </a:rPr>
              <a:t>0</a:t>
            </a:r>
            <a:r>
              <a:rPr lang="zh-CN" altLang="en-US" sz="2200" b="1" dirty="0">
                <a:latin typeface="宋体" panose="02010600030101010101" pitchFamily="2" charset="-122"/>
              </a:rPr>
              <a:t>（即其地址为 </a:t>
            </a:r>
            <a:r>
              <a:rPr lang="en-US" altLang="zh-CN" sz="2200" b="1" dirty="0">
                <a:latin typeface="宋体" panose="02010600030101010101" pitchFamily="2" charset="-122"/>
              </a:rPr>
              <a:t>0</a:t>
            </a:r>
            <a:r>
              <a:rPr lang="zh-CN" altLang="en-US" sz="2200" b="1" dirty="0">
                <a:latin typeface="宋体" panose="02010600030101010101" pitchFamily="2" charset="-122"/>
              </a:rPr>
              <a:t>）</a:t>
            </a:r>
            <a:endParaRPr lang="en-US" altLang="zh-CN" sz="2200" b="1" dirty="0">
              <a:latin typeface="宋体" panose="02010600030101010101" pitchFamily="2" charset="-122"/>
            </a:endParaRPr>
          </a:p>
          <a:p>
            <a:pPr>
              <a:lnSpc>
                <a:spcPct val="125000"/>
              </a:lnSpc>
            </a:pPr>
            <a:r>
              <a:rPr lang="en-US" altLang="zh-CN" sz="2200" b="1" dirty="0">
                <a:latin typeface="宋体" panose="02010600030101010101" pitchFamily="2" charset="-122"/>
              </a:rPr>
              <a:t>     </a:t>
            </a:r>
            <a:r>
              <a:rPr lang="zh-CN" altLang="en-US" sz="2200" b="1" dirty="0">
                <a:latin typeface="宋体" panose="02010600030101010101" pitchFamily="2" charset="-122"/>
              </a:rPr>
              <a:t>（每个节都从地址 </a:t>
            </a:r>
            <a:r>
              <a:rPr lang="en-US" altLang="zh-CN" sz="2200" b="1" dirty="0">
                <a:latin typeface="宋体" panose="02010600030101010101" pitchFamily="2" charset="-122"/>
              </a:rPr>
              <a:t>0</a:t>
            </a:r>
            <a:r>
              <a:rPr lang="zh-CN" altLang="en-US" sz="2200" b="1" dirty="0">
                <a:latin typeface="宋体" panose="02010600030101010101" pitchFamily="2" charset="-122"/>
              </a:rPr>
              <a:t>开始，这是暂时的。链接后会变）</a:t>
            </a:r>
            <a:endParaRPr lang="en-US" altLang="zh-CN" sz="2200" b="1" dirty="0">
              <a:latin typeface="宋体" panose="02010600030101010101" pitchFamily="2" charset="-122"/>
            </a:endParaRPr>
          </a:p>
          <a:p>
            <a:pPr>
              <a:lnSpc>
                <a:spcPct val="125000"/>
              </a:lnSpc>
            </a:pPr>
            <a:r>
              <a:rPr lang="en-US" altLang="zh-CN" sz="2200" b="1" dirty="0">
                <a:latin typeface="宋体" panose="02010600030101010101" pitchFamily="2" charset="-122"/>
              </a:rPr>
              <a:t>  size </a:t>
            </a:r>
            <a:r>
              <a:rPr lang="zh-CN" altLang="en-US" sz="2200" b="1" dirty="0">
                <a:latin typeface="宋体" panose="02010600030101010101" pitchFamily="2" charset="-122"/>
              </a:rPr>
              <a:t>为变量（函数）分配的空间大小</a:t>
            </a:r>
            <a:endParaRPr lang="en-US" altLang="zh-CN" sz="2200" b="1" dirty="0">
              <a:latin typeface="宋体" panose="02010600030101010101" pitchFamily="2" charset="-122"/>
            </a:endParaRPr>
          </a:p>
          <a:p>
            <a:pPr>
              <a:lnSpc>
                <a:spcPct val="125000"/>
              </a:lnSpc>
            </a:pPr>
            <a:r>
              <a:rPr lang="en-US" altLang="zh-CN" sz="2200" b="1" dirty="0">
                <a:latin typeface="宋体" panose="02010600030101010101" pitchFamily="2" charset="-122"/>
              </a:rPr>
              <a:t>  add  </a:t>
            </a:r>
            <a:r>
              <a:rPr lang="zh-CN" altLang="en-US" sz="2200" b="1" dirty="0">
                <a:latin typeface="宋体" panose="02010600030101010101" pitchFamily="2" charset="-122"/>
              </a:rPr>
              <a:t>定义在 第</a:t>
            </a:r>
            <a:r>
              <a:rPr lang="en-US" altLang="zh-CN" sz="2200" b="1" dirty="0">
                <a:latin typeface="宋体" panose="02010600030101010101" pitchFamily="2" charset="-122"/>
              </a:rPr>
              <a:t>1</a:t>
            </a:r>
            <a:r>
              <a:rPr lang="zh-CN" altLang="en-US" sz="2200" b="1" dirty="0">
                <a:latin typeface="宋体" panose="02010600030101010101" pitchFamily="2" charset="-122"/>
              </a:rPr>
              <a:t>节 </a:t>
            </a:r>
            <a:r>
              <a:rPr lang="en-US" altLang="zh-CN" sz="2200" b="1" dirty="0">
                <a:latin typeface="宋体" panose="02010600030101010101" pitchFamily="2" charset="-122"/>
              </a:rPr>
              <a:t>(.text)</a:t>
            </a:r>
            <a:r>
              <a:rPr lang="zh-CN" altLang="en-US" sz="2200" b="1" dirty="0">
                <a:latin typeface="宋体" panose="02010600030101010101" pitchFamily="2" charset="-122"/>
              </a:rPr>
              <a:t>，地址为 </a:t>
            </a:r>
            <a:r>
              <a:rPr lang="en-US" altLang="zh-CN" sz="2200" b="1" dirty="0">
                <a:latin typeface="宋体" panose="02010600030101010101" pitchFamily="2" charset="-122"/>
              </a:rPr>
              <a:t>0</a:t>
            </a:r>
            <a:r>
              <a:rPr lang="zh-CN" altLang="en-US" sz="2200" b="1" dirty="0">
                <a:latin typeface="宋体" panose="02010600030101010101" pitchFamily="2" charset="-122"/>
              </a:rPr>
              <a:t>，长度 </a:t>
            </a:r>
            <a:r>
              <a:rPr lang="en-US" altLang="zh-CN" sz="2200" b="1" dirty="0">
                <a:latin typeface="宋体" panose="02010600030101010101" pitchFamily="2" charset="-122"/>
              </a:rPr>
              <a:t>44</a:t>
            </a:r>
            <a:r>
              <a:rPr lang="zh-CN" altLang="en-US" sz="2200" b="1" dirty="0">
                <a:latin typeface="宋体" panose="02010600030101010101" pitchFamily="2" charset="-122"/>
              </a:rPr>
              <a:t>个字节</a:t>
            </a:r>
            <a:endParaRPr lang="en-US" altLang="zh-CN" sz="2200" b="1" dirty="0">
              <a:latin typeface="宋体" panose="02010600030101010101" pitchFamily="2" charset="-122"/>
            </a:endParaRPr>
          </a:p>
          <a:p>
            <a:pPr>
              <a:lnSpc>
                <a:spcPct val="125000"/>
              </a:lnSpc>
            </a:pPr>
            <a:r>
              <a:rPr lang="en-US" altLang="zh-CN" sz="2200" b="1" dirty="0">
                <a:latin typeface="宋体" panose="02010600030101010101" pitchFamily="2" charset="-122"/>
              </a:rPr>
              <a:t>   g2</a:t>
            </a:r>
            <a:r>
              <a:rPr lang="zh-CN" altLang="en-US" sz="2200" b="1" dirty="0">
                <a:latin typeface="宋体" panose="02010600030101010101" pitchFamily="2" charset="-122"/>
              </a:rPr>
              <a:t> </a:t>
            </a:r>
            <a:r>
              <a:rPr lang="en-US" altLang="zh-CN" sz="2200" b="1" dirty="0">
                <a:latin typeface="宋体" panose="02010600030101010101" pitchFamily="2" charset="-122"/>
              </a:rPr>
              <a:t>:</a:t>
            </a:r>
            <a:r>
              <a:rPr lang="zh-CN" altLang="en-US" sz="2200" b="1" dirty="0">
                <a:latin typeface="宋体" panose="02010600030101010101" pitchFamily="2" charset="-122"/>
              </a:rPr>
              <a:t> 未定义</a:t>
            </a:r>
            <a:endParaRPr lang="en-US" altLang="zh-CN" sz="2200" b="1" dirty="0">
              <a:latin typeface="宋体" panose="02010600030101010101" pitchFamily="2" charset="-122"/>
            </a:endParaRPr>
          </a:p>
        </p:txBody>
      </p:sp>
      <p:pic>
        <p:nvPicPr>
          <p:cNvPr id="7" name="图片 6">
            <a:extLst>
              <a:ext uri="{FF2B5EF4-FFF2-40B4-BE49-F238E27FC236}">
                <a16:creationId xmlns:a16="http://schemas.microsoft.com/office/drawing/2014/main" id="{971D04BE-47CE-45D8-BC34-6D9DA2971240}"/>
              </a:ext>
            </a:extLst>
          </p:cNvPr>
          <p:cNvPicPr>
            <a:picLocks noChangeAspect="1"/>
          </p:cNvPicPr>
          <p:nvPr/>
        </p:nvPicPr>
        <p:blipFill>
          <a:blip r:embed="rId3"/>
          <a:stretch>
            <a:fillRect/>
          </a:stretch>
        </p:blipFill>
        <p:spPr>
          <a:xfrm>
            <a:off x="301405" y="1264783"/>
            <a:ext cx="8541189" cy="850944"/>
          </a:xfrm>
          <a:prstGeom prst="rect">
            <a:avLst/>
          </a:prstGeom>
        </p:spPr>
      </p:pic>
      <p:pic>
        <p:nvPicPr>
          <p:cNvPr id="2" name="图片 1">
            <a:extLst>
              <a:ext uri="{FF2B5EF4-FFF2-40B4-BE49-F238E27FC236}">
                <a16:creationId xmlns:a16="http://schemas.microsoft.com/office/drawing/2014/main" id="{F0A14C16-5F62-7A1A-D683-0E71D89385CF}"/>
              </a:ext>
            </a:extLst>
          </p:cNvPr>
          <p:cNvPicPr>
            <a:picLocks noChangeAspect="1"/>
          </p:cNvPicPr>
          <p:nvPr/>
        </p:nvPicPr>
        <p:blipFill>
          <a:blip r:embed="rId4"/>
          <a:stretch>
            <a:fillRect/>
          </a:stretch>
        </p:blipFill>
        <p:spPr>
          <a:xfrm>
            <a:off x="583977" y="909442"/>
            <a:ext cx="8464985" cy="304816"/>
          </a:xfrm>
          <a:prstGeom prst="rect">
            <a:avLst/>
          </a:prstGeom>
        </p:spPr>
      </p:pic>
    </p:spTree>
    <p:extLst>
      <p:ext uri="{BB962C8B-B14F-4D97-AF65-F5344CB8AC3E}">
        <p14:creationId xmlns:p14="http://schemas.microsoft.com/office/powerpoint/2010/main" val="28425998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4B75949B-D56F-4031-87F6-B7425DCED7B8}"/>
              </a:ext>
            </a:extLst>
          </p:cNvPr>
          <p:cNvSpPr>
            <a:spLocks noGrp="1" noChangeArrowheads="1"/>
          </p:cNvSpPr>
          <p:nvPr>
            <p:ph type="title"/>
          </p:nvPr>
        </p:nvSpPr>
        <p:spPr/>
        <p:txBody>
          <a:bodyPr/>
          <a:lstStyle/>
          <a:p>
            <a:r>
              <a:rPr lang="zh-CN" altLang="en-US" dirty="0"/>
              <a:t>符号表 解读</a:t>
            </a:r>
          </a:p>
        </p:txBody>
      </p:sp>
      <p:sp>
        <p:nvSpPr>
          <p:cNvPr id="6" name="文本框 5">
            <a:extLst>
              <a:ext uri="{FF2B5EF4-FFF2-40B4-BE49-F238E27FC236}">
                <a16:creationId xmlns:a16="http://schemas.microsoft.com/office/drawing/2014/main" id="{BF2A2E2B-9AAA-D927-04AA-DDC2E4057F63}"/>
              </a:ext>
            </a:extLst>
          </p:cNvPr>
          <p:cNvSpPr txBox="1"/>
          <p:nvPr/>
        </p:nvSpPr>
        <p:spPr>
          <a:xfrm>
            <a:off x="519544" y="650120"/>
            <a:ext cx="7835735" cy="2862322"/>
          </a:xfrm>
          <a:prstGeom prst="rect">
            <a:avLst/>
          </a:prstGeom>
          <a:noFill/>
        </p:spPr>
        <p:txBody>
          <a:bodyPr wrap="square">
            <a:spAutoFit/>
          </a:bodyPr>
          <a:lstStyle/>
          <a:p>
            <a:r>
              <a:rPr lang="zh-CN" altLang="en-US" sz="2000" dirty="0"/>
              <a:t>typedef struct {  </a:t>
            </a:r>
            <a:endParaRPr lang="en-US" altLang="zh-CN" sz="2000" dirty="0"/>
          </a:p>
          <a:p>
            <a:r>
              <a:rPr lang="en-US" altLang="zh-CN" sz="2000" dirty="0"/>
              <a:t>   </a:t>
            </a:r>
            <a:r>
              <a:rPr lang="zh-CN" altLang="en-US" sz="2000" dirty="0"/>
              <a:t>Elf64_Word	st_name;      /* Symbol name (string tbl index) */  </a:t>
            </a:r>
            <a:endParaRPr lang="en-US" altLang="zh-CN" sz="2000" dirty="0"/>
          </a:p>
          <a:p>
            <a:r>
              <a:rPr lang="zh-CN" altLang="en-US" sz="2000" dirty="0"/>
              <a:t>   unsigned char	st_info;	        /* Symbol type and binding */  </a:t>
            </a:r>
            <a:endParaRPr lang="en-US" altLang="zh-CN" sz="2000" dirty="0"/>
          </a:p>
          <a:p>
            <a:r>
              <a:rPr lang="en-US" altLang="zh-CN" sz="2000" dirty="0"/>
              <a:t>             //</a:t>
            </a:r>
            <a:r>
              <a:rPr lang="zh-CN" altLang="en-US" sz="2000" dirty="0"/>
              <a:t> 符号可以是数据、函数</a:t>
            </a:r>
            <a:r>
              <a:rPr lang="en-US" altLang="zh-CN" sz="2000" dirty="0"/>
              <a:t>. Binding : </a:t>
            </a:r>
            <a:r>
              <a:rPr lang="zh-CN" altLang="en-US" sz="2000" dirty="0"/>
              <a:t>本地、全局</a:t>
            </a:r>
            <a:endParaRPr lang="en-US" altLang="zh-CN" sz="2000" dirty="0"/>
          </a:p>
          <a:p>
            <a:r>
              <a:rPr lang="en-US" altLang="zh-CN" sz="2000" dirty="0"/>
              <a:t>   </a:t>
            </a:r>
            <a:r>
              <a:rPr lang="zh-CN" altLang="en-US" sz="2000" dirty="0"/>
              <a:t>unsigned char   st_other;    /* Symbol visibility */  </a:t>
            </a:r>
            <a:endParaRPr lang="en-US" altLang="zh-CN" sz="2000" dirty="0"/>
          </a:p>
          <a:p>
            <a:r>
              <a:rPr lang="en-US" altLang="zh-CN" sz="2000" dirty="0"/>
              <a:t>   </a:t>
            </a:r>
            <a:r>
              <a:rPr lang="zh-CN" altLang="en-US" sz="2000" dirty="0"/>
              <a:t>Elf64_Section	st_shndx;     /* Section index  符号被分配到的节号*/  </a:t>
            </a:r>
            <a:endParaRPr lang="en-US" altLang="zh-CN" sz="2000" dirty="0"/>
          </a:p>
          <a:p>
            <a:r>
              <a:rPr lang="en-US" altLang="zh-CN" sz="2000" dirty="0"/>
              <a:t>   </a:t>
            </a:r>
            <a:r>
              <a:rPr lang="zh-CN" altLang="en-US" sz="2000" dirty="0"/>
              <a:t>Elf64_Addr	st_value;      /* Symbol value </a:t>
            </a:r>
            <a:r>
              <a:rPr lang="en-US" altLang="zh-CN" sz="2000" dirty="0"/>
              <a:t>:</a:t>
            </a:r>
            <a:r>
              <a:rPr lang="zh-CN" altLang="en-US" sz="2000" dirty="0"/>
              <a:t> 指的是地址 */  </a:t>
            </a:r>
            <a:endParaRPr lang="en-US" altLang="zh-CN" sz="2000" dirty="0"/>
          </a:p>
          <a:p>
            <a:r>
              <a:rPr lang="en-US" altLang="zh-CN" sz="2000" dirty="0"/>
              <a:t>   </a:t>
            </a:r>
            <a:r>
              <a:rPr lang="zh-CN" altLang="en-US" sz="2000" dirty="0"/>
              <a:t>Elf64_Xword	st_size;	       /* Symbol size 符号存储空间的大小*/</a:t>
            </a:r>
            <a:endParaRPr lang="en-US" altLang="zh-CN" sz="2000" dirty="0"/>
          </a:p>
          <a:p>
            <a:r>
              <a:rPr lang="zh-CN" altLang="en-US" sz="2000" dirty="0"/>
              <a:t>} Elf64_Sym;         </a:t>
            </a:r>
            <a:r>
              <a:rPr lang="en-US" altLang="zh-CN" sz="2000" dirty="0"/>
              <a:t>24</a:t>
            </a:r>
            <a:r>
              <a:rPr lang="zh-CN" altLang="en-US" sz="2000" dirty="0"/>
              <a:t>个字节</a:t>
            </a:r>
          </a:p>
        </p:txBody>
      </p:sp>
      <p:pic>
        <p:nvPicPr>
          <p:cNvPr id="4" name="图片 3">
            <a:extLst>
              <a:ext uri="{FF2B5EF4-FFF2-40B4-BE49-F238E27FC236}">
                <a16:creationId xmlns:a16="http://schemas.microsoft.com/office/drawing/2014/main" id="{D73C7D51-E62B-ABC4-A647-858DD00BA244}"/>
              </a:ext>
            </a:extLst>
          </p:cNvPr>
          <p:cNvPicPr>
            <a:picLocks noChangeAspect="1"/>
          </p:cNvPicPr>
          <p:nvPr/>
        </p:nvPicPr>
        <p:blipFill>
          <a:blip r:embed="rId3"/>
          <a:stretch>
            <a:fillRect/>
          </a:stretch>
        </p:blipFill>
        <p:spPr>
          <a:xfrm>
            <a:off x="162791" y="3499532"/>
            <a:ext cx="8818418" cy="306845"/>
          </a:xfrm>
          <a:prstGeom prst="rect">
            <a:avLst/>
          </a:prstGeom>
        </p:spPr>
      </p:pic>
      <p:sp>
        <p:nvSpPr>
          <p:cNvPr id="9" name="Text Box 16">
            <a:extLst>
              <a:ext uri="{FF2B5EF4-FFF2-40B4-BE49-F238E27FC236}">
                <a16:creationId xmlns:a16="http://schemas.microsoft.com/office/drawing/2014/main" id="{7D8EE770-36FB-901E-4E0A-89A4F8415D8B}"/>
              </a:ext>
            </a:extLst>
          </p:cNvPr>
          <p:cNvSpPr txBox="1">
            <a:spLocks noChangeArrowheads="1"/>
          </p:cNvSpPr>
          <p:nvPr/>
        </p:nvSpPr>
        <p:spPr bwMode="auto">
          <a:xfrm>
            <a:off x="260265" y="4195476"/>
            <a:ext cx="8354292"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ts val="0"/>
              </a:spcBef>
              <a:buFontTx/>
              <a:buNone/>
            </a:pPr>
            <a:r>
              <a:rPr lang="en-US" altLang="zh-CN" sz="2000" dirty="0" err="1">
                <a:latin typeface="宋体" panose="02010600030101010101" pitchFamily="2" charset="-122"/>
              </a:rPr>
              <a:t>test_v.o</a:t>
            </a:r>
            <a:r>
              <a:rPr lang="en-US" altLang="zh-CN" sz="2000" dirty="0">
                <a:latin typeface="宋体" panose="02010600030101010101" pitchFamily="2" charset="-122"/>
              </a:rPr>
              <a:t> </a:t>
            </a:r>
            <a:r>
              <a:rPr lang="zh-CN" altLang="en-US" sz="2000" dirty="0">
                <a:latin typeface="宋体" panose="02010600030101010101" pitchFamily="2" charset="-122"/>
              </a:rPr>
              <a:t>中，有 </a:t>
            </a:r>
            <a:r>
              <a:rPr lang="en-US" altLang="zh-CN" sz="2000" dirty="0">
                <a:latin typeface="宋体" panose="02010600030101010101" pitchFamily="2" charset="-122"/>
              </a:rPr>
              <a:t>16</a:t>
            </a:r>
            <a:r>
              <a:rPr lang="zh-CN" altLang="en-US" sz="2000" dirty="0">
                <a:latin typeface="宋体" panose="02010600030101010101" pitchFamily="2" charset="-122"/>
              </a:rPr>
              <a:t>个符号条目；</a:t>
            </a:r>
            <a:r>
              <a:rPr lang="en-US" altLang="zh-CN" sz="2000" dirty="0">
                <a:latin typeface="宋体" panose="02010600030101010101" pitchFamily="2" charset="-122"/>
              </a:rPr>
              <a:t>16 *24 = 384 = 0x180</a:t>
            </a:r>
          </a:p>
          <a:p>
            <a:pPr>
              <a:lnSpc>
                <a:spcPct val="100000"/>
              </a:lnSpc>
              <a:spcBef>
                <a:spcPts val="0"/>
              </a:spcBef>
              <a:buFontTx/>
              <a:buNone/>
            </a:pPr>
            <a:r>
              <a:rPr lang="zh-CN" altLang="en-US" sz="2000" dirty="0">
                <a:latin typeface="宋体" panose="02010600030101010101" pitchFamily="2" charset="-122"/>
              </a:rPr>
              <a:t>对符号 </a:t>
            </a:r>
            <a:r>
              <a:rPr lang="en-US" altLang="zh-CN" sz="2000" dirty="0">
                <a:latin typeface="宋体" panose="02010600030101010101" pitchFamily="2" charset="-122"/>
              </a:rPr>
              <a:t>add</a:t>
            </a:r>
            <a:r>
              <a:rPr lang="zh-CN" altLang="en-US" sz="2000" dirty="0">
                <a:latin typeface="宋体" panose="02010600030101010101" pitchFamily="2" charset="-122"/>
              </a:rPr>
              <a:t>的描述：   </a:t>
            </a:r>
            <a:r>
              <a:rPr lang="en-US" altLang="zh-CN" sz="2000" dirty="0">
                <a:latin typeface="宋体" panose="02010600030101010101" pitchFamily="2" charset="-122"/>
              </a:rPr>
              <a:t>0x2b0 + 0x150 (14*24) = 0x400</a:t>
            </a:r>
          </a:p>
          <a:p>
            <a:pPr>
              <a:lnSpc>
                <a:spcPct val="100000"/>
              </a:lnSpc>
              <a:spcBef>
                <a:spcPts val="0"/>
              </a:spcBef>
              <a:buFontTx/>
              <a:buNone/>
            </a:pPr>
            <a:r>
              <a:rPr lang="en-US" altLang="zh-CN" sz="2000" dirty="0">
                <a:latin typeface="宋体" panose="02010600030101010101" pitchFamily="2" charset="-122"/>
              </a:rPr>
              <a:t>   </a:t>
            </a:r>
            <a:r>
              <a:rPr lang="zh-CN" altLang="en-US" sz="2000" dirty="0">
                <a:latin typeface="宋体" panose="02010600030101010101" pitchFamily="2" charset="-122"/>
              </a:rPr>
              <a:t>名字从字符串表的第</a:t>
            </a:r>
            <a:r>
              <a:rPr lang="en-US" altLang="zh-CN" sz="2000" dirty="0">
                <a:latin typeface="宋体" panose="02010600030101010101" pitchFamily="2" charset="-122"/>
              </a:rPr>
              <a:t>13</a:t>
            </a:r>
            <a:r>
              <a:rPr lang="zh-CN" altLang="en-US" sz="2000" dirty="0">
                <a:latin typeface="宋体" panose="02010600030101010101" pitchFamily="2" charset="-122"/>
              </a:rPr>
              <a:t>个字符开始 </a:t>
            </a:r>
            <a:r>
              <a:rPr lang="en-US" altLang="zh-CN" sz="2000" dirty="0">
                <a:latin typeface="宋体" panose="02010600030101010101" pitchFamily="2" charset="-122"/>
              </a:rPr>
              <a:t>-&gt;</a:t>
            </a:r>
            <a:r>
              <a:rPr lang="zh-CN" altLang="en-US" sz="2000" dirty="0">
                <a:latin typeface="宋体" panose="02010600030101010101" pitchFamily="2" charset="-122"/>
              </a:rPr>
              <a:t>可从字符串表取出名字 </a:t>
            </a:r>
            <a:r>
              <a:rPr lang="en-US" altLang="zh-CN" sz="2000" dirty="0">
                <a:latin typeface="宋体" panose="02010600030101010101" pitchFamily="2" charset="-122"/>
              </a:rPr>
              <a:t>add</a:t>
            </a:r>
            <a:r>
              <a:rPr lang="zh-CN" altLang="en-US" sz="2000" dirty="0">
                <a:latin typeface="宋体" panose="02010600030101010101" pitchFamily="2" charset="-122"/>
              </a:rPr>
              <a:t>；</a:t>
            </a:r>
            <a:endParaRPr lang="en-US" altLang="zh-CN" sz="2000" dirty="0">
              <a:latin typeface="宋体" panose="02010600030101010101" pitchFamily="2" charset="-122"/>
            </a:endParaRPr>
          </a:p>
          <a:p>
            <a:pPr>
              <a:lnSpc>
                <a:spcPct val="100000"/>
              </a:lnSpc>
              <a:spcBef>
                <a:spcPts val="0"/>
              </a:spcBef>
              <a:buFontTx/>
              <a:buNone/>
            </a:pPr>
            <a:r>
              <a:rPr lang="en-US" altLang="zh-CN" sz="2000" dirty="0">
                <a:latin typeface="宋体" panose="02010600030101010101" pitchFamily="2" charset="-122"/>
              </a:rPr>
              <a:t>   type </a:t>
            </a:r>
            <a:r>
              <a:rPr lang="zh-CN" altLang="en-US" sz="2000" dirty="0">
                <a:latin typeface="宋体" panose="02010600030101010101" pitchFamily="2" charset="-122"/>
              </a:rPr>
              <a:t>为 </a:t>
            </a:r>
            <a:r>
              <a:rPr lang="en-US" altLang="zh-CN" sz="2000" dirty="0">
                <a:latin typeface="宋体" panose="02010600030101010101" pitchFamily="2" charset="-122"/>
              </a:rPr>
              <a:t>2 </a:t>
            </a:r>
            <a:r>
              <a:rPr lang="zh-CN" altLang="en-US" sz="2000" dirty="0">
                <a:latin typeface="宋体" panose="02010600030101010101" pitchFamily="2" charset="-122"/>
              </a:rPr>
              <a:t>（</a:t>
            </a:r>
            <a:r>
              <a:rPr lang="en-US" altLang="zh-CN" sz="2000" dirty="0" err="1">
                <a:latin typeface="宋体" panose="02010600030101010101" pitchFamily="2" charset="-122"/>
              </a:rPr>
              <a:t>st_info</a:t>
            </a:r>
            <a:r>
              <a:rPr lang="zh-CN" altLang="en-US" sz="2000" dirty="0">
                <a:latin typeface="宋体" panose="02010600030101010101" pitchFamily="2" charset="-122"/>
              </a:rPr>
              <a:t>的低</a:t>
            </a:r>
            <a:r>
              <a:rPr lang="en-US" altLang="zh-CN" sz="2000" dirty="0">
                <a:latin typeface="宋体" panose="02010600030101010101" pitchFamily="2" charset="-122"/>
              </a:rPr>
              <a:t>4</a:t>
            </a:r>
            <a:r>
              <a:rPr lang="zh-CN" altLang="en-US" sz="2000" dirty="0">
                <a:latin typeface="宋体" panose="02010600030101010101" pitchFamily="2" charset="-122"/>
              </a:rPr>
              <a:t>位，</a:t>
            </a:r>
            <a:r>
              <a:rPr lang="en-US" altLang="zh-CN" sz="2000" dirty="0">
                <a:latin typeface="宋体" panose="02010600030101010101" pitchFamily="2" charset="-122"/>
              </a:rPr>
              <a:t> STT_FUNC =2</a:t>
            </a:r>
            <a:r>
              <a:rPr lang="zh-CN" altLang="en-US" sz="2000" dirty="0">
                <a:latin typeface="宋体" panose="02010600030101010101" pitchFamily="2" charset="-122"/>
              </a:rPr>
              <a:t>），</a:t>
            </a:r>
            <a:endParaRPr lang="en-US" altLang="zh-CN" sz="2000" dirty="0">
              <a:latin typeface="宋体" panose="02010600030101010101" pitchFamily="2" charset="-122"/>
            </a:endParaRPr>
          </a:p>
          <a:p>
            <a:pPr>
              <a:lnSpc>
                <a:spcPct val="100000"/>
              </a:lnSpc>
              <a:spcBef>
                <a:spcPts val="0"/>
              </a:spcBef>
              <a:buFontTx/>
              <a:buNone/>
            </a:pPr>
            <a:r>
              <a:rPr lang="en-US" altLang="zh-CN" sz="2000" dirty="0">
                <a:latin typeface="宋体" panose="02010600030101010101" pitchFamily="2" charset="-122"/>
              </a:rPr>
              <a:t>   Binding </a:t>
            </a:r>
            <a:r>
              <a:rPr lang="zh-CN" altLang="en-US" sz="2000" dirty="0">
                <a:latin typeface="宋体" panose="02010600030101010101" pitchFamily="2" charset="-122"/>
              </a:rPr>
              <a:t>为 </a:t>
            </a:r>
            <a:r>
              <a:rPr lang="en-US" altLang="zh-CN" sz="2000" dirty="0">
                <a:latin typeface="宋体" panose="02010600030101010101" pitchFamily="2" charset="-122"/>
              </a:rPr>
              <a:t>1 </a:t>
            </a:r>
            <a:r>
              <a:rPr lang="zh-CN" altLang="en-US" sz="2000" dirty="0">
                <a:latin typeface="宋体" panose="02010600030101010101" pitchFamily="2" charset="-122"/>
              </a:rPr>
              <a:t>（</a:t>
            </a:r>
            <a:r>
              <a:rPr lang="en-US" altLang="zh-CN" sz="2000" dirty="0">
                <a:latin typeface="宋体" panose="02010600030101010101" pitchFamily="2" charset="-122"/>
              </a:rPr>
              <a:t>STB_GLOBAL=1</a:t>
            </a:r>
            <a:r>
              <a:rPr lang="zh-CN" altLang="en-US" sz="2000" dirty="0">
                <a:latin typeface="宋体" panose="02010600030101010101" pitchFamily="2" charset="-122"/>
              </a:rPr>
              <a:t>）</a:t>
            </a:r>
            <a:endParaRPr lang="en-US" altLang="zh-CN" sz="2000" dirty="0">
              <a:latin typeface="宋体" panose="02010600030101010101" pitchFamily="2" charset="-122"/>
            </a:endParaRPr>
          </a:p>
          <a:p>
            <a:pPr>
              <a:lnSpc>
                <a:spcPct val="100000"/>
              </a:lnSpc>
              <a:spcBef>
                <a:spcPts val="0"/>
              </a:spcBef>
              <a:buFontTx/>
              <a:buNone/>
            </a:pPr>
            <a:r>
              <a:rPr lang="en-US" altLang="zh-CN" sz="2000" dirty="0">
                <a:latin typeface="宋体" panose="02010600030101010101" pitchFamily="2" charset="-122"/>
              </a:rPr>
              <a:t>   </a:t>
            </a:r>
            <a:r>
              <a:rPr lang="zh-CN" altLang="en-US" sz="2000" dirty="0">
                <a:latin typeface="宋体" panose="02010600030101010101" pitchFamily="2" charset="-122"/>
              </a:rPr>
              <a:t>为 </a:t>
            </a:r>
            <a:r>
              <a:rPr lang="en-US" altLang="zh-CN" sz="2000" dirty="0">
                <a:latin typeface="宋体" panose="02010600030101010101" pitchFamily="2" charset="-122"/>
              </a:rPr>
              <a:t>add</a:t>
            </a:r>
            <a:r>
              <a:rPr lang="zh-CN" altLang="en-US" sz="2000" dirty="0">
                <a:latin typeface="宋体" panose="02010600030101010101" pitchFamily="2" charset="-122"/>
              </a:rPr>
              <a:t>分配的空间 是 </a:t>
            </a:r>
            <a:r>
              <a:rPr lang="en-US" altLang="zh-CN" sz="2000" dirty="0">
                <a:latin typeface="宋体" panose="02010600030101010101" pitchFamily="2" charset="-122"/>
              </a:rPr>
              <a:t>000000000000002c</a:t>
            </a:r>
            <a:r>
              <a:rPr lang="zh-CN" altLang="en-US" sz="2000" dirty="0">
                <a:latin typeface="宋体" panose="02010600030101010101" pitchFamily="2" charset="-122"/>
              </a:rPr>
              <a:t>个字节</a:t>
            </a:r>
            <a:endParaRPr lang="en-US" altLang="zh-CN" sz="2000" dirty="0">
              <a:latin typeface="宋体" panose="02010600030101010101" pitchFamily="2" charset="-122"/>
            </a:endParaRPr>
          </a:p>
        </p:txBody>
      </p:sp>
      <p:pic>
        <p:nvPicPr>
          <p:cNvPr id="8" name="图片 7">
            <a:extLst>
              <a:ext uri="{FF2B5EF4-FFF2-40B4-BE49-F238E27FC236}">
                <a16:creationId xmlns:a16="http://schemas.microsoft.com/office/drawing/2014/main" id="{D2C96EF5-4495-E1B6-704F-7B5C6C80FEA3}"/>
              </a:ext>
            </a:extLst>
          </p:cNvPr>
          <p:cNvPicPr>
            <a:picLocks noChangeAspect="1"/>
          </p:cNvPicPr>
          <p:nvPr/>
        </p:nvPicPr>
        <p:blipFill>
          <a:blip r:embed="rId4"/>
          <a:stretch>
            <a:fillRect/>
          </a:stretch>
        </p:blipFill>
        <p:spPr>
          <a:xfrm>
            <a:off x="519544" y="6169232"/>
            <a:ext cx="7226671" cy="520727"/>
          </a:xfrm>
          <a:prstGeom prst="rect">
            <a:avLst/>
          </a:prstGeom>
        </p:spPr>
      </p:pic>
      <p:pic>
        <p:nvPicPr>
          <p:cNvPr id="3" name="图片 2">
            <a:extLst>
              <a:ext uri="{FF2B5EF4-FFF2-40B4-BE49-F238E27FC236}">
                <a16:creationId xmlns:a16="http://schemas.microsoft.com/office/drawing/2014/main" id="{20FD0AC2-D91A-AA80-26F9-726E3EB8917B}"/>
              </a:ext>
            </a:extLst>
          </p:cNvPr>
          <p:cNvPicPr>
            <a:picLocks noChangeAspect="1"/>
          </p:cNvPicPr>
          <p:nvPr/>
        </p:nvPicPr>
        <p:blipFill>
          <a:blip r:embed="rId5"/>
          <a:stretch>
            <a:fillRect/>
          </a:stretch>
        </p:blipFill>
        <p:spPr>
          <a:xfrm>
            <a:off x="782798" y="3872373"/>
            <a:ext cx="7309226" cy="273064"/>
          </a:xfrm>
          <a:prstGeom prst="rect">
            <a:avLst/>
          </a:prstGeom>
        </p:spPr>
      </p:pic>
    </p:spTree>
    <p:extLst>
      <p:ext uri="{BB962C8B-B14F-4D97-AF65-F5344CB8AC3E}">
        <p14:creationId xmlns:p14="http://schemas.microsoft.com/office/powerpoint/2010/main" val="3153906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4B75949B-D56F-4031-87F6-B7425DCED7B8}"/>
              </a:ext>
            </a:extLst>
          </p:cNvPr>
          <p:cNvSpPr>
            <a:spLocks noGrp="1" noChangeArrowheads="1"/>
          </p:cNvSpPr>
          <p:nvPr>
            <p:ph type="title"/>
          </p:nvPr>
        </p:nvSpPr>
        <p:spPr/>
        <p:txBody>
          <a:bodyPr/>
          <a:lstStyle/>
          <a:p>
            <a:r>
              <a:rPr lang="zh-CN" altLang="en-US" dirty="0"/>
              <a:t>几个节的整体解读</a:t>
            </a:r>
          </a:p>
        </p:txBody>
      </p:sp>
      <p:pic>
        <p:nvPicPr>
          <p:cNvPr id="3" name="图片 2">
            <a:extLst>
              <a:ext uri="{FF2B5EF4-FFF2-40B4-BE49-F238E27FC236}">
                <a16:creationId xmlns:a16="http://schemas.microsoft.com/office/drawing/2014/main" id="{CAD74CD9-ECA4-DEFD-09C9-512EADA0315D}"/>
              </a:ext>
            </a:extLst>
          </p:cNvPr>
          <p:cNvPicPr>
            <a:picLocks noChangeAspect="1"/>
          </p:cNvPicPr>
          <p:nvPr/>
        </p:nvPicPr>
        <p:blipFill>
          <a:blip r:embed="rId3"/>
          <a:stretch>
            <a:fillRect/>
          </a:stretch>
        </p:blipFill>
        <p:spPr>
          <a:xfrm>
            <a:off x="361919" y="2963239"/>
            <a:ext cx="8007762" cy="1866996"/>
          </a:xfrm>
          <a:prstGeom prst="rect">
            <a:avLst/>
          </a:prstGeom>
        </p:spPr>
      </p:pic>
      <p:sp>
        <p:nvSpPr>
          <p:cNvPr id="8" name="文本框 7">
            <a:extLst>
              <a:ext uri="{FF2B5EF4-FFF2-40B4-BE49-F238E27FC236}">
                <a16:creationId xmlns:a16="http://schemas.microsoft.com/office/drawing/2014/main" id="{8A3F0C67-6EE0-8E51-3DA8-E01A03BE468F}"/>
              </a:ext>
            </a:extLst>
          </p:cNvPr>
          <p:cNvSpPr txBox="1"/>
          <p:nvPr/>
        </p:nvSpPr>
        <p:spPr>
          <a:xfrm>
            <a:off x="588901" y="746176"/>
            <a:ext cx="2192251" cy="1754326"/>
          </a:xfrm>
          <a:prstGeom prst="rect">
            <a:avLst/>
          </a:prstGeom>
          <a:noFill/>
        </p:spPr>
        <p:txBody>
          <a:bodyPr wrap="square">
            <a:spAutoFit/>
          </a:bodyPr>
          <a:lstStyle/>
          <a:p>
            <a:r>
              <a:rPr lang="zh-CN" altLang="en-US" dirty="0"/>
              <a:t>int g1=10;          </a:t>
            </a:r>
          </a:p>
          <a:p>
            <a:r>
              <a:rPr lang="zh-CN" altLang="en-US" dirty="0"/>
              <a:t>char c1='a';</a:t>
            </a:r>
          </a:p>
          <a:p>
            <a:r>
              <a:rPr lang="zh-CN" altLang="en-US" dirty="0"/>
              <a:t>char c2='b';</a:t>
            </a:r>
          </a:p>
          <a:p>
            <a:r>
              <a:rPr lang="zh-CN" altLang="en-US" dirty="0"/>
              <a:t>short s1=25;</a:t>
            </a:r>
          </a:p>
          <a:p>
            <a:r>
              <a:rPr lang="zh-CN" altLang="en-US" dirty="0"/>
              <a:t>int g2=20;</a:t>
            </a:r>
          </a:p>
          <a:p>
            <a:r>
              <a:rPr lang="zh-CN" altLang="en-US" dirty="0"/>
              <a:t>int g3=30;</a:t>
            </a:r>
          </a:p>
        </p:txBody>
      </p:sp>
      <p:pic>
        <p:nvPicPr>
          <p:cNvPr id="11" name="图片 10">
            <a:extLst>
              <a:ext uri="{FF2B5EF4-FFF2-40B4-BE49-F238E27FC236}">
                <a16:creationId xmlns:a16="http://schemas.microsoft.com/office/drawing/2014/main" id="{812E018F-E4CD-F1F4-0856-B8853E75CB7D}"/>
              </a:ext>
            </a:extLst>
          </p:cNvPr>
          <p:cNvPicPr>
            <a:picLocks noChangeAspect="1"/>
          </p:cNvPicPr>
          <p:nvPr/>
        </p:nvPicPr>
        <p:blipFill>
          <a:blip r:embed="rId4"/>
          <a:stretch>
            <a:fillRect/>
          </a:stretch>
        </p:blipFill>
        <p:spPr>
          <a:xfrm>
            <a:off x="164872" y="4847791"/>
            <a:ext cx="8814253" cy="254013"/>
          </a:xfrm>
          <a:prstGeom prst="rect">
            <a:avLst/>
          </a:prstGeom>
        </p:spPr>
      </p:pic>
      <p:sp>
        <p:nvSpPr>
          <p:cNvPr id="14" name="文本框 13">
            <a:extLst>
              <a:ext uri="{FF2B5EF4-FFF2-40B4-BE49-F238E27FC236}">
                <a16:creationId xmlns:a16="http://schemas.microsoft.com/office/drawing/2014/main" id="{2EA6738C-788B-846C-2E1D-CD705C8BFB3B}"/>
              </a:ext>
            </a:extLst>
          </p:cNvPr>
          <p:cNvSpPr txBox="1"/>
          <p:nvPr/>
        </p:nvSpPr>
        <p:spPr>
          <a:xfrm>
            <a:off x="2660073" y="784301"/>
            <a:ext cx="2192252" cy="1477328"/>
          </a:xfrm>
          <a:prstGeom prst="rect">
            <a:avLst/>
          </a:prstGeom>
          <a:noFill/>
        </p:spPr>
        <p:txBody>
          <a:bodyPr wrap="square">
            <a:spAutoFit/>
          </a:bodyPr>
          <a:lstStyle/>
          <a:p>
            <a:r>
              <a:rPr lang="zh-CN" altLang="en-US" dirty="0"/>
              <a:t>int main()</a:t>
            </a:r>
          </a:p>
          <a:p>
            <a:r>
              <a:rPr lang="zh-CN" altLang="en-US" dirty="0"/>
              <a:t>{  int x;</a:t>
            </a:r>
          </a:p>
          <a:p>
            <a:r>
              <a:rPr lang="zh-CN" altLang="en-US" dirty="0"/>
              <a:t>   x=g1+g2+g3;</a:t>
            </a:r>
          </a:p>
          <a:p>
            <a:r>
              <a:rPr lang="zh-CN" altLang="en-US" dirty="0"/>
              <a:t>   return 0;</a:t>
            </a:r>
          </a:p>
          <a:p>
            <a:r>
              <a:rPr lang="zh-CN" altLang="en-US" dirty="0"/>
              <a:t>}</a:t>
            </a:r>
          </a:p>
        </p:txBody>
      </p:sp>
      <p:pic>
        <p:nvPicPr>
          <p:cNvPr id="15" name="图片 14">
            <a:extLst>
              <a:ext uri="{FF2B5EF4-FFF2-40B4-BE49-F238E27FC236}">
                <a16:creationId xmlns:a16="http://schemas.microsoft.com/office/drawing/2014/main" id="{10BCC33B-5FF1-981D-45A1-7EFFFFE1EF31}"/>
              </a:ext>
            </a:extLst>
          </p:cNvPr>
          <p:cNvPicPr>
            <a:picLocks noChangeAspect="1"/>
          </p:cNvPicPr>
          <p:nvPr/>
        </p:nvPicPr>
        <p:blipFill>
          <a:blip r:embed="rId5"/>
          <a:stretch>
            <a:fillRect/>
          </a:stretch>
        </p:blipFill>
        <p:spPr>
          <a:xfrm>
            <a:off x="279177" y="5332715"/>
            <a:ext cx="8585641" cy="539778"/>
          </a:xfrm>
          <a:prstGeom prst="rect">
            <a:avLst/>
          </a:prstGeom>
        </p:spPr>
      </p:pic>
      <p:pic>
        <p:nvPicPr>
          <p:cNvPr id="17" name="图片 16">
            <a:extLst>
              <a:ext uri="{FF2B5EF4-FFF2-40B4-BE49-F238E27FC236}">
                <a16:creationId xmlns:a16="http://schemas.microsoft.com/office/drawing/2014/main" id="{E0041C06-215F-A83C-0B35-5B6CCCEB05FE}"/>
              </a:ext>
            </a:extLst>
          </p:cNvPr>
          <p:cNvPicPr>
            <a:picLocks noChangeAspect="1"/>
          </p:cNvPicPr>
          <p:nvPr/>
        </p:nvPicPr>
        <p:blipFill>
          <a:blip r:embed="rId6"/>
          <a:stretch>
            <a:fillRect/>
          </a:stretch>
        </p:blipFill>
        <p:spPr>
          <a:xfrm>
            <a:off x="164872" y="6100509"/>
            <a:ext cx="8875219" cy="521393"/>
          </a:xfrm>
          <a:prstGeom prst="rect">
            <a:avLst/>
          </a:prstGeom>
        </p:spPr>
      </p:pic>
      <p:sp>
        <p:nvSpPr>
          <p:cNvPr id="19" name="文本框 18">
            <a:extLst>
              <a:ext uri="{FF2B5EF4-FFF2-40B4-BE49-F238E27FC236}">
                <a16:creationId xmlns:a16="http://schemas.microsoft.com/office/drawing/2014/main" id="{8F86DDA1-754B-0E04-4741-4A5E21F40BAD}"/>
              </a:ext>
            </a:extLst>
          </p:cNvPr>
          <p:cNvSpPr txBox="1"/>
          <p:nvPr/>
        </p:nvSpPr>
        <p:spPr>
          <a:xfrm>
            <a:off x="5184837" y="685476"/>
            <a:ext cx="3730563" cy="1726948"/>
          </a:xfrm>
          <a:prstGeom prst="rect">
            <a:avLst/>
          </a:prstGeom>
          <a:noFill/>
        </p:spPr>
        <p:txBody>
          <a:bodyPr wrap="square">
            <a:spAutoFit/>
          </a:bodyPr>
          <a:lstStyle/>
          <a:p>
            <a:pPr>
              <a:lnSpc>
                <a:spcPct val="125000"/>
              </a:lnSpc>
            </a:pPr>
            <a:r>
              <a:rPr lang="en-US" altLang="zh-CN" sz="2200" b="1" dirty="0">
                <a:latin typeface="宋体" panose="02010600030101010101" pitchFamily="2" charset="-122"/>
              </a:rPr>
              <a:t>.</a:t>
            </a:r>
            <a:r>
              <a:rPr lang="en-US" altLang="zh-CN" sz="2200" b="1" dirty="0" err="1">
                <a:latin typeface="宋体" panose="02010600030101010101" pitchFamily="2" charset="-122"/>
              </a:rPr>
              <a:t>symtab</a:t>
            </a:r>
            <a:r>
              <a:rPr lang="en-US" altLang="zh-CN" sz="2200" b="1" dirty="0">
                <a:latin typeface="宋体" panose="02010600030101010101" pitchFamily="2" charset="-122"/>
              </a:rPr>
              <a:t> </a:t>
            </a:r>
            <a:r>
              <a:rPr lang="zh-CN" altLang="en-US" sz="2200" b="1" dirty="0">
                <a:latin typeface="宋体" panose="02010600030101010101" pitchFamily="2" charset="-122"/>
              </a:rPr>
              <a:t>节</a:t>
            </a:r>
            <a:endParaRPr lang="en-US" altLang="zh-CN" sz="2200" b="1" dirty="0">
              <a:latin typeface="宋体" panose="02010600030101010101" pitchFamily="2" charset="-122"/>
            </a:endParaRPr>
          </a:p>
          <a:p>
            <a:pPr>
              <a:lnSpc>
                <a:spcPct val="125000"/>
              </a:lnSpc>
            </a:pPr>
            <a:r>
              <a:rPr lang="zh-CN" altLang="en-US" sz="2200" b="1" dirty="0">
                <a:latin typeface="宋体" panose="02010600030101010101" pitchFamily="2" charset="-122"/>
              </a:rPr>
              <a:t>节头表</a:t>
            </a:r>
            <a:r>
              <a:rPr lang="en-US" altLang="zh-CN" sz="2200" b="1" dirty="0">
                <a:latin typeface="宋体" panose="02010600030101010101" pitchFamily="2" charset="-122"/>
              </a:rPr>
              <a:t>—</a:t>
            </a:r>
            <a:r>
              <a:rPr lang="zh-CN" altLang="en-US" sz="2200" b="1" dirty="0">
                <a:latin typeface="宋体" panose="02010600030101010101" pitchFamily="2" charset="-122"/>
              </a:rPr>
              <a:t>关于</a:t>
            </a:r>
            <a:r>
              <a:rPr lang="en-US" altLang="zh-CN" sz="2200" b="1" dirty="0">
                <a:latin typeface="宋体" panose="02010600030101010101" pitchFamily="2" charset="-122"/>
              </a:rPr>
              <a:t>.data </a:t>
            </a:r>
            <a:r>
              <a:rPr lang="zh-CN" altLang="en-US" sz="2200" b="1" dirty="0">
                <a:latin typeface="宋体" panose="02010600030101010101" pitchFamily="2" charset="-122"/>
              </a:rPr>
              <a:t>的描述</a:t>
            </a:r>
            <a:endParaRPr lang="en-US" altLang="zh-CN" sz="2200" b="1" dirty="0">
              <a:latin typeface="宋体" panose="02010600030101010101" pitchFamily="2" charset="-122"/>
            </a:endParaRPr>
          </a:p>
          <a:p>
            <a:pPr>
              <a:lnSpc>
                <a:spcPct val="125000"/>
              </a:lnSpc>
            </a:pPr>
            <a:r>
              <a:rPr lang="en-US" altLang="zh-CN" sz="2200" b="1" dirty="0">
                <a:latin typeface="宋体" panose="02010600030101010101" pitchFamily="2" charset="-122"/>
              </a:rPr>
              <a:t>.data </a:t>
            </a:r>
            <a:r>
              <a:rPr lang="zh-CN" altLang="en-US" sz="2200" b="1" dirty="0">
                <a:latin typeface="宋体" panose="02010600030101010101" pitchFamily="2" charset="-122"/>
              </a:rPr>
              <a:t>节</a:t>
            </a:r>
            <a:endParaRPr lang="en-US" altLang="zh-CN" sz="2200" b="1" dirty="0">
              <a:latin typeface="宋体" panose="02010600030101010101" pitchFamily="2" charset="-122"/>
            </a:endParaRPr>
          </a:p>
          <a:p>
            <a:pPr>
              <a:lnSpc>
                <a:spcPct val="125000"/>
              </a:lnSpc>
            </a:pPr>
            <a:r>
              <a:rPr lang="en-US" altLang="zh-CN" sz="2200" b="1" dirty="0">
                <a:latin typeface="宋体" panose="02010600030101010101" pitchFamily="2" charset="-122"/>
              </a:rPr>
              <a:t>.</a:t>
            </a:r>
            <a:r>
              <a:rPr lang="en-US" altLang="zh-CN" sz="2200" b="1" dirty="0" err="1">
                <a:latin typeface="宋体" panose="02010600030101010101" pitchFamily="2" charset="-122"/>
              </a:rPr>
              <a:t>strtab</a:t>
            </a:r>
            <a:r>
              <a:rPr lang="zh-CN" altLang="en-US" sz="2200" b="1" dirty="0">
                <a:latin typeface="宋体" panose="02010600030101010101" pitchFamily="2" charset="-122"/>
              </a:rPr>
              <a:t>节</a:t>
            </a:r>
            <a:endParaRPr lang="en-US" altLang="zh-CN" sz="2200" b="1" dirty="0">
              <a:latin typeface="宋体" panose="02010600030101010101" pitchFamily="2" charset="-122"/>
            </a:endParaRPr>
          </a:p>
        </p:txBody>
      </p:sp>
      <p:pic>
        <p:nvPicPr>
          <p:cNvPr id="4" name="图片 3">
            <a:extLst>
              <a:ext uri="{FF2B5EF4-FFF2-40B4-BE49-F238E27FC236}">
                <a16:creationId xmlns:a16="http://schemas.microsoft.com/office/drawing/2014/main" id="{07307D3C-2E93-96B4-3B06-3495A001BC16}"/>
              </a:ext>
            </a:extLst>
          </p:cNvPr>
          <p:cNvPicPr>
            <a:picLocks noChangeAspect="1"/>
          </p:cNvPicPr>
          <p:nvPr/>
        </p:nvPicPr>
        <p:blipFill>
          <a:blip r:embed="rId7"/>
          <a:stretch>
            <a:fillRect/>
          </a:stretch>
        </p:blipFill>
        <p:spPr>
          <a:xfrm>
            <a:off x="279177" y="2630728"/>
            <a:ext cx="8464985" cy="304816"/>
          </a:xfrm>
          <a:prstGeom prst="rect">
            <a:avLst/>
          </a:prstGeom>
        </p:spPr>
      </p:pic>
    </p:spTree>
    <p:extLst>
      <p:ext uri="{BB962C8B-B14F-4D97-AF65-F5344CB8AC3E}">
        <p14:creationId xmlns:p14="http://schemas.microsoft.com/office/powerpoint/2010/main" val="12538533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4B75949B-D56F-4031-87F6-B7425DCED7B8}"/>
              </a:ext>
            </a:extLst>
          </p:cNvPr>
          <p:cNvSpPr>
            <a:spLocks noGrp="1" noChangeArrowheads="1"/>
          </p:cNvSpPr>
          <p:nvPr>
            <p:ph type="title"/>
          </p:nvPr>
        </p:nvSpPr>
        <p:spPr/>
        <p:txBody>
          <a:bodyPr/>
          <a:lstStyle/>
          <a:p>
            <a:r>
              <a:rPr lang="zh-CN" altLang="en-US" dirty="0"/>
              <a:t>几个节的整体解读</a:t>
            </a:r>
          </a:p>
        </p:txBody>
      </p:sp>
      <p:sp>
        <p:nvSpPr>
          <p:cNvPr id="12" name="文本框 11">
            <a:extLst>
              <a:ext uri="{FF2B5EF4-FFF2-40B4-BE49-F238E27FC236}">
                <a16:creationId xmlns:a16="http://schemas.microsoft.com/office/drawing/2014/main" id="{A11EA582-5A21-762F-1DED-AF6A293DDC0E}"/>
              </a:ext>
            </a:extLst>
          </p:cNvPr>
          <p:cNvSpPr txBox="1"/>
          <p:nvPr/>
        </p:nvSpPr>
        <p:spPr>
          <a:xfrm>
            <a:off x="696191" y="719859"/>
            <a:ext cx="7862453" cy="5909310"/>
          </a:xfrm>
          <a:prstGeom prst="rect">
            <a:avLst/>
          </a:prstGeom>
          <a:noFill/>
        </p:spPr>
        <p:txBody>
          <a:bodyPr wrap="square">
            <a:spAutoFit/>
          </a:bodyPr>
          <a:lstStyle/>
          <a:p>
            <a:r>
              <a:rPr lang="zh-CN" altLang="en-US" dirty="0"/>
              <a:t>0000000000000000 &lt;main&gt;:</a:t>
            </a:r>
          </a:p>
          <a:p>
            <a:r>
              <a:rPr lang="zh-CN" altLang="en-US" dirty="0"/>
              <a:t>char c2='b';</a:t>
            </a:r>
          </a:p>
          <a:p>
            <a:r>
              <a:rPr lang="zh-CN" altLang="en-US" dirty="0"/>
              <a:t>short s1=25;</a:t>
            </a:r>
          </a:p>
          <a:p>
            <a:r>
              <a:rPr lang="zh-CN" altLang="en-US" dirty="0"/>
              <a:t>int g2=20;</a:t>
            </a:r>
          </a:p>
          <a:p>
            <a:r>
              <a:rPr lang="zh-CN" altLang="en-US" dirty="0"/>
              <a:t>int g3=30;</a:t>
            </a:r>
          </a:p>
          <a:p>
            <a:r>
              <a:rPr lang="zh-CN" altLang="en-US" dirty="0"/>
              <a:t>int main()</a:t>
            </a:r>
          </a:p>
          <a:p>
            <a:r>
              <a:rPr lang="zh-CN" altLang="en-US" dirty="0"/>
              <a:t>{   0:   55                      push   %rbp</a:t>
            </a:r>
          </a:p>
          <a:p>
            <a:r>
              <a:rPr lang="zh-CN" altLang="en-US" dirty="0"/>
              <a:t>   1:   48 89 e5             mov    %rsp,%rbp</a:t>
            </a:r>
          </a:p>
          <a:p>
            <a:r>
              <a:rPr lang="zh-CN" altLang="en-US" dirty="0"/>
              <a:t>  int x;</a:t>
            </a:r>
          </a:p>
          <a:p>
            <a:r>
              <a:rPr lang="zh-CN" altLang="en-US" dirty="0"/>
              <a:t>  x=g1+g2+g3;</a:t>
            </a:r>
          </a:p>
          <a:p>
            <a:r>
              <a:rPr lang="zh-CN" altLang="en-US" dirty="0"/>
              <a:t>   4:   8b 15 </a:t>
            </a:r>
            <a:r>
              <a:rPr lang="zh-CN" altLang="en-US" dirty="0">
                <a:solidFill>
                  <a:srgbClr val="FF0000"/>
                </a:solidFill>
              </a:rPr>
              <a:t>00 00 00 00       </a:t>
            </a:r>
            <a:r>
              <a:rPr lang="zh-CN" altLang="en-US" dirty="0"/>
              <a:t>mov    0x0(%rip),%edx</a:t>
            </a:r>
          </a:p>
          <a:p>
            <a:r>
              <a:rPr lang="zh-CN" altLang="en-US" dirty="0"/>
              <a:t>   a:   8b 05 </a:t>
            </a:r>
            <a:r>
              <a:rPr lang="zh-CN" altLang="en-US" dirty="0">
                <a:solidFill>
                  <a:srgbClr val="FF0000"/>
                </a:solidFill>
              </a:rPr>
              <a:t>00 00 00 00       </a:t>
            </a:r>
            <a:r>
              <a:rPr lang="zh-CN" altLang="en-US" dirty="0"/>
              <a:t>mov    0x0(%rip),%eax</a:t>
            </a:r>
          </a:p>
          <a:p>
            <a:r>
              <a:rPr lang="zh-CN" altLang="en-US" dirty="0"/>
              <a:t>  10:   01 c2                          add    %eax,%edx</a:t>
            </a:r>
          </a:p>
          <a:p>
            <a:r>
              <a:rPr lang="zh-CN" altLang="en-US" dirty="0"/>
              <a:t>  12:   8b 05 </a:t>
            </a:r>
            <a:r>
              <a:rPr lang="zh-CN" altLang="en-US" dirty="0">
                <a:solidFill>
                  <a:srgbClr val="FF0000"/>
                </a:solidFill>
              </a:rPr>
              <a:t>00 00 00 00      </a:t>
            </a:r>
            <a:r>
              <a:rPr lang="zh-CN" altLang="en-US" dirty="0"/>
              <a:t>mov    0x0(%rip),%eax</a:t>
            </a:r>
          </a:p>
          <a:p>
            <a:r>
              <a:rPr lang="zh-CN" altLang="en-US" dirty="0"/>
              <a:t>  18:   01 d0                          add    %edx,%eax</a:t>
            </a:r>
          </a:p>
          <a:p>
            <a:r>
              <a:rPr lang="zh-CN" altLang="en-US" dirty="0"/>
              <a:t>  1a:   89 45 fc                      mov    %eax,-0x4(%rbp)</a:t>
            </a:r>
          </a:p>
          <a:p>
            <a:r>
              <a:rPr lang="zh-CN" altLang="en-US" dirty="0"/>
              <a:t>  return 0;</a:t>
            </a:r>
          </a:p>
          <a:p>
            <a:r>
              <a:rPr lang="zh-CN" altLang="en-US" dirty="0"/>
              <a:t>  1d:   b8 </a:t>
            </a:r>
            <a:r>
              <a:rPr lang="zh-CN" altLang="en-US" dirty="0">
                <a:solidFill>
                  <a:srgbClr val="3333CC"/>
                </a:solidFill>
              </a:rPr>
              <a:t>00 00 00 00           </a:t>
            </a:r>
            <a:r>
              <a:rPr lang="zh-CN" altLang="en-US" dirty="0"/>
              <a:t>mov    $0x0,%eax</a:t>
            </a:r>
          </a:p>
          <a:p>
            <a:r>
              <a:rPr lang="zh-CN" altLang="en-US" dirty="0"/>
              <a:t>}</a:t>
            </a:r>
          </a:p>
          <a:p>
            <a:r>
              <a:rPr lang="zh-CN" altLang="en-US" dirty="0"/>
              <a:t>  22:   5d                               pop    %rbp</a:t>
            </a:r>
          </a:p>
          <a:p>
            <a:r>
              <a:rPr lang="zh-CN" altLang="en-US" dirty="0"/>
              <a:t>  23:   c3                               retq</a:t>
            </a:r>
          </a:p>
        </p:txBody>
      </p:sp>
    </p:spTree>
    <p:extLst>
      <p:ext uri="{BB962C8B-B14F-4D97-AF65-F5344CB8AC3E}">
        <p14:creationId xmlns:p14="http://schemas.microsoft.com/office/powerpoint/2010/main" val="290248321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4B75949B-D56F-4031-87F6-B7425DCED7B8}"/>
              </a:ext>
            </a:extLst>
          </p:cNvPr>
          <p:cNvSpPr>
            <a:spLocks noGrp="1" noChangeArrowheads="1"/>
          </p:cNvSpPr>
          <p:nvPr>
            <p:ph type="title"/>
          </p:nvPr>
        </p:nvSpPr>
        <p:spPr/>
        <p:txBody>
          <a:bodyPr/>
          <a:lstStyle/>
          <a:p>
            <a:r>
              <a:rPr lang="en-US" altLang="zh-CN" dirty="0"/>
              <a:t>.data</a:t>
            </a:r>
            <a:r>
              <a:rPr lang="zh-CN" altLang="en-US" dirty="0"/>
              <a:t>节的重定位信息</a:t>
            </a:r>
          </a:p>
        </p:txBody>
      </p:sp>
      <p:sp>
        <p:nvSpPr>
          <p:cNvPr id="9" name="文本框 8">
            <a:extLst>
              <a:ext uri="{FF2B5EF4-FFF2-40B4-BE49-F238E27FC236}">
                <a16:creationId xmlns:a16="http://schemas.microsoft.com/office/drawing/2014/main" id="{B907F2F5-9490-A113-4DB1-744E2DCEAA0F}"/>
              </a:ext>
            </a:extLst>
          </p:cNvPr>
          <p:cNvSpPr txBox="1"/>
          <p:nvPr/>
        </p:nvSpPr>
        <p:spPr>
          <a:xfrm>
            <a:off x="457200" y="862769"/>
            <a:ext cx="7862454" cy="880562"/>
          </a:xfrm>
          <a:prstGeom prst="rect">
            <a:avLst/>
          </a:prstGeom>
          <a:noFill/>
        </p:spPr>
        <p:txBody>
          <a:bodyPr wrap="square">
            <a:spAutoFit/>
          </a:bodyPr>
          <a:lstStyle/>
          <a:p>
            <a:pPr marL="342900" indent="-342900">
              <a:lnSpc>
                <a:spcPct val="125000"/>
              </a:lnSpc>
              <a:buFont typeface="Wingdings" panose="05000000000000000000" pitchFamily="2" charset="2"/>
              <a:buChar char="Ø"/>
            </a:pPr>
            <a:r>
              <a:rPr lang="zh-CN" altLang="en-US" sz="2200" b="1" dirty="0">
                <a:latin typeface="宋体" panose="02010600030101010101" pitchFamily="2" charset="-122"/>
              </a:rPr>
              <a:t>在定义全局变量时，可以用其他全局变量或者函数初始化，因而也存在要重定位的问题。</a:t>
            </a:r>
          </a:p>
        </p:txBody>
      </p:sp>
      <p:sp>
        <p:nvSpPr>
          <p:cNvPr id="7" name="文本框 6">
            <a:extLst>
              <a:ext uri="{FF2B5EF4-FFF2-40B4-BE49-F238E27FC236}">
                <a16:creationId xmlns:a16="http://schemas.microsoft.com/office/drawing/2014/main" id="{BE46AB08-29F6-78F3-2C40-14AA898D76EC}"/>
              </a:ext>
            </a:extLst>
          </p:cNvPr>
          <p:cNvSpPr txBox="1"/>
          <p:nvPr/>
        </p:nvSpPr>
        <p:spPr>
          <a:xfrm>
            <a:off x="775854" y="1921364"/>
            <a:ext cx="3525982" cy="4154984"/>
          </a:xfrm>
          <a:prstGeom prst="rect">
            <a:avLst/>
          </a:prstGeom>
          <a:noFill/>
        </p:spPr>
        <p:txBody>
          <a:bodyPr wrap="square">
            <a:spAutoFit/>
          </a:bodyPr>
          <a:lstStyle/>
          <a:p>
            <a:r>
              <a:rPr lang="en-US" altLang="zh-CN" sz="2200" dirty="0"/>
              <a:t>// </a:t>
            </a:r>
            <a:r>
              <a:rPr lang="en-US" altLang="zh-CN" sz="2200" dirty="0" err="1"/>
              <a:t>test_rela_data.c</a:t>
            </a:r>
            <a:endParaRPr lang="en-US" altLang="zh-CN" sz="2200" dirty="0"/>
          </a:p>
          <a:p>
            <a:r>
              <a:rPr lang="zh-CN" altLang="en-US" sz="2200" dirty="0"/>
              <a:t>int add(int,int);</a:t>
            </a:r>
            <a:endParaRPr lang="en-US" altLang="zh-CN" sz="2200" dirty="0"/>
          </a:p>
          <a:p>
            <a:r>
              <a:rPr lang="zh-CN" altLang="en-US" sz="2200" dirty="0"/>
              <a:t>extern int g2;</a:t>
            </a:r>
            <a:endParaRPr lang="en-US" altLang="zh-CN" sz="2200" dirty="0"/>
          </a:p>
          <a:p>
            <a:r>
              <a:rPr lang="zh-CN" altLang="en-US" sz="2200" dirty="0"/>
              <a:t>int  g1=30;</a:t>
            </a:r>
            <a:endParaRPr lang="en-US" altLang="zh-CN" sz="2200" dirty="0"/>
          </a:p>
          <a:p>
            <a:r>
              <a:rPr lang="zh-CN" altLang="en-US" sz="2200" dirty="0">
                <a:solidFill>
                  <a:srgbClr val="FF0000"/>
                </a:solidFill>
              </a:rPr>
              <a:t>int  *p = &amp;g1;</a:t>
            </a:r>
            <a:endParaRPr lang="en-US" altLang="zh-CN" sz="2200" dirty="0">
              <a:solidFill>
                <a:srgbClr val="FF0000"/>
              </a:solidFill>
            </a:endParaRPr>
          </a:p>
          <a:p>
            <a:r>
              <a:rPr lang="zh-CN" altLang="en-US" sz="2200" dirty="0">
                <a:solidFill>
                  <a:srgbClr val="FF0000"/>
                </a:solidFill>
              </a:rPr>
              <a:t>int  (*q)(int ,int)=add;</a:t>
            </a:r>
            <a:endParaRPr lang="en-US" altLang="zh-CN" sz="2200" dirty="0">
              <a:solidFill>
                <a:srgbClr val="FF0000"/>
              </a:solidFill>
            </a:endParaRPr>
          </a:p>
          <a:p>
            <a:r>
              <a:rPr lang="zh-CN" altLang="en-US" sz="2200" dirty="0"/>
              <a:t>int add(int i,int j)</a:t>
            </a:r>
            <a:endParaRPr lang="en-US" altLang="zh-CN" sz="2200" dirty="0"/>
          </a:p>
          <a:p>
            <a:r>
              <a:rPr lang="zh-CN" altLang="en-US" sz="2200" dirty="0"/>
              <a:t>{  int x=i+j;	</a:t>
            </a:r>
            <a:endParaRPr lang="en-US" altLang="zh-CN" sz="2200" dirty="0"/>
          </a:p>
          <a:p>
            <a:r>
              <a:rPr lang="zh-CN" altLang="en-US" sz="2200" dirty="0"/>
              <a:t>    x+=g1;	</a:t>
            </a:r>
            <a:endParaRPr lang="en-US" altLang="zh-CN" sz="2200" dirty="0"/>
          </a:p>
          <a:p>
            <a:r>
              <a:rPr lang="zh-CN" altLang="en-US" sz="2200" dirty="0"/>
              <a:t>    x+=g2;	</a:t>
            </a:r>
            <a:endParaRPr lang="en-US" altLang="zh-CN" sz="2200" dirty="0"/>
          </a:p>
          <a:p>
            <a:r>
              <a:rPr lang="zh-CN" altLang="en-US" sz="2200" dirty="0"/>
              <a:t>    return x;</a:t>
            </a:r>
            <a:endParaRPr lang="en-US" altLang="zh-CN" sz="2200" dirty="0"/>
          </a:p>
          <a:p>
            <a:r>
              <a:rPr lang="zh-CN" altLang="en-US" sz="2200" dirty="0"/>
              <a:t>}</a:t>
            </a:r>
          </a:p>
        </p:txBody>
      </p:sp>
    </p:spTree>
    <p:extLst>
      <p:ext uri="{BB962C8B-B14F-4D97-AF65-F5344CB8AC3E}">
        <p14:creationId xmlns:p14="http://schemas.microsoft.com/office/powerpoint/2010/main" val="12516999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4B75949B-D56F-4031-87F6-B7425DCED7B8}"/>
              </a:ext>
            </a:extLst>
          </p:cNvPr>
          <p:cNvSpPr>
            <a:spLocks noGrp="1" noChangeArrowheads="1"/>
          </p:cNvSpPr>
          <p:nvPr>
            <p:ph type="title"/>
          </p:nvPr>
        </p:nvSpPr>
        <p:spPr/>
        <p:txBody>
          <a:bodyPr/>
          <a:lstStyle/>
          <a:p>
            <a:r>
              <a:rPr lang="en-US" altLang="zh-CN" dirty="0"/>
              <a:t>.data</a:t>
            </a:r>
            <a:r>
              <a:rPr lang="zh-CN" altLang="en-US" dirty="0"/>
              <a:t>节的重定位信息</a:t>
            </a:r>
          </a:p>
        </p:txBody>
      </p:sp>
      <p:pic>
        <p:nvPicPr>
          <p:cNvPr id="3" name="图片 2">
            <a:extLst>
              <a:ext uri="{FF2B5EF4-FFF2-40B4-BE49-F238E27FC236}">
                <a16:creationId xmlns:a16="http://schemas.microsoft.com/office/drawing/2014/main" id="{B1CC39B0-DF6D-5D4B-E5B1-FBF2F8F2C875}"/>
              </a:ext>
            </a:extLst>
          </p:cNvPr>
          <p:cNvPicPr>
            <a:picLocks noChangeAspect="1"/>
          </p:cNvPicPr>
          <p:nvPr/>
        </p:nvPicPr>
        <p:blipFill>
          <a:blip r:embed="rId3"/>
          <a:stretch>
            <a:fillRect/>
          </a:stretch>
        </p:blipFill>
        <p:spPr>
          <a:xfrm>
            <a:off x="253550" y="767941"/>
            <a:ext cx="8890450" cy="2723902"/>
          </a:xfrm>
          <a:prstGeom prst="rect">
            <a:avLst/>
          </a:prstGeom>
        </p:spPr>
      </p:pic>
      <p:pic>
        <p:nvPicPr>
          <p:cNvPr id="5" name="图片 4">
            <a:extLst>
              <a:ext uri="{FF2B5EF4-FFF2-40B4-BE49-F238E27FC236}">
                <a16:creationId xmlns:a16="http://schemas.microsoft.com/office/drawing/2014/main" id="{8F98869C-F458-A9AE-7ABA-E560CD148209}"/>
              </a:ext>
            </a:extLst>
          </p:cNvPr>
          <p:cNvPicPr>
            <a:picLocks noChangeAspect="1"/>
          </p:cNvPicPr>
          <p:nvPr/>
        </p:nvPicPr>
        <p:blipFill>
          <a:blip r:embed="rId4"/>
          <a:stretch>
            <a:fillRect/>
          </a:stretch>
        </p:blipFill>
        <p:spPr>
          <a:xfrm>
            <a:off x="202975" y="3559713"/>
            <a:ext cx="8890450" cy="877681"/>
          </a:xfrm>
          <a:prstGeom prst="rect">
            <a:avLst/>
          </a:prstGeom>
        </p:spPr>
      </p:pic>
      <p:sp>
        <p:nvSpPr>
          <p:cNvPr id="10" name="文本框 9">
            <a:extLst>
              <a:ext uri="{FF2B5EF4-FFF2-40B4-BE49-F238E27FC236}">
                <a16:creationId xmlns:a16="http://schemas.microsoft.com/office/drawing/2014/main" id="{C1F18FB9-0072-3AEC-A36A-36D02C0D068D}"/>
              </a:ext>
            </a:extLst>
          </p:cNvPr>
          <p:cNvSpPr txBox="1"/>
          <p:nvPr/>
        </p:nvSpPr>
        <p:spPr>
          <a:xfrm>
            <a:off x="540326" y="5736116"/>
            <a:ext cx="7793183" cy="1015663"/>
          </a:xfrm>
          <a:prstGeom prst="rect">
            <a:avLst/>
          </a:prstGeom>
          <a:noFill/>
        </p:spPr>
        <p:txBody>
          <a:bodyPr wrap="square">
            <a:spAutoFit/>
          </a:bodyPr>
          <a:lstStyle/>
          <a:p>
            <a:r>
              <a:rPr lang="en-US" altLang="zh-CN" sz="2000" b="1" dirty="0">
                <a:latin typeface="宋体" panose="02010600030101010101" pitchFamily="2" charset="-122"/>
              </a:rPr>
              <a:t>g1</a:t>
            </a:r>
            <a:r>
              <a:rPr lang="zh-CN" altLang="en-US" sz="2000" b="1" dirty="0">
                <a:latin typeface="宋体" panose="02010600030101010101" pitchFamily="2" charset="-122"/>
              </a:rPr>
              <a:t> 是符号表的第 </a:t>
            </a:r>
            <a:r>
              <a:rPr lang="en-US" altLang="zh-CN" sz="2000" b="1" dirty="0">
                <a:latin typeface="宋体" panose="02010600030101010101" pitchFamily="2" charset="-122"/>
              </a:rPr>
              <a:t>14</a:t>
            </a:r>
            <a:r>
              <a:rPr lang="zh-CN" altLang="en-US" sz="2000" b="1" dirty="0">
                <a:latin typeface="宋体" panose="02010600030101010101" pitchFamily="2" charset="-122"/>
              </a:rPr>
              <a:t>项</a:t>
            </a:r>
            <a:r>
              <a:rPr lang="en-US" altLang="zh-CN" sz="2000" b="1" dirty="0">
                <a:latin typeface="宋体" panose="02010600030101010101" pitchFamily="2" charset="-122"/>
              </a:rPr>
              <a:t>; g2 </a:t>
            </a:r>
            <a:r>
              <a:rPr lang="zh-CN" altLang="en-US" sz="2000" b="1" dirty="0">
                <a:latin typeface="宋体" panose="02010600030101010101" pitchFamily="2" charset="-122"/>
              </a:rPr>
              <a:t>是第</a:t>
            </a:r>
            <a:r>
              <a:rPr lang="en-US" altLang="zh-CN" sz="2000" b="1" dirty="0">
                <a:latin typeface="宋体" panose="02010600030101010101" pitchFamily="2" charset="-122"/>
              </a:rPr>
              <a:t>18</a:t>
            </a:r>
            <a:r>
              <a:rPr lang="zh-CN" altLang="en-US" sz="2000" b="1" dirty="0">
                <a:latin typeface="宋体" panose="02010600030101010101" pitchFamily="2" charset="-122"/>
              </a:rPr>
              <a:t>项；</a:t>
            </a:r>
            <a:r>
              <a:rPr lang="en-US" altLang="zh-CN" sz="2000" b="1" dirty="0">
                <a:latin typeface="宋体" panose="02010600030101010101" pitchFamily="2" charset="-122"/>
              </a:rPr>
              <a:t>add </a:t>
            </a:r>
            <a:r>
              <a:rPr lang="zh-CN" altLang="en-US" sz="2000" b="1" dirty="0">
                <a:latin typeface="宋体" panose="02010600030101010101" pitchFamily="2" charset="-122"/>
              </a:rPr>
              <a:t>是 </a:t>
            </a:r>
            <a:r>
              <a:rPr lang="en-US" altLang="zh-CN" sz="2000" b="1" dirty="0">
                <a:latin typeface="宋体" panose="02010600030101010101" pitchFamily="2" charset="-122"/>
              </a:rPr>
              <a:t>17</a:t>
            </a:r>
            <a:r>
              <a:rPr lang="zh-CN" altLang="en-US" sz="2000" b="1" dirty="0">
                <a:latin typeface="宋体" panose="02010600030101010101" pitchFamily="2" charset="-122"/>
              </a:rPr>
              <a:t>项</a:t>
            </a:r>
            <a:endParaRPr lang="en-US" altLang="zh-CN" sz="2000" b="1" dirty="0">
              <a:latin typeface="宋体" panose="02010600030101010101" pitchFamily="2" charset="-122"/>
            </a:endParaRPr>
          </a:p>
          <a:p>
            <a:r>
              <a:rPr lang="zh-CN" altLang="en-US" sz="2000" b="1" dirty="0">
                <a:latin typeface="宋体" panose="02010600030101010101" pitchFamily="2" charset="-122"/>
              </a:rPr>
              <a:t>定位方式 </a:t>
            </a:r>
            <a:r>
              <a:rPr lang="en-US" altLang="zh-CN" sz="2000" b="1" dirty="0">
                <a:latin typeface="宋体" panose="02010600030101010101" pitchFamily="2" charset="-122"/>
              </a:rPr>
              <a:t>: </a:t>
            </a:r>
            <a:r>
              <a:rPr lang="zh-CN" altLang="en-US" sz="2000" dirty="0"/>
              <a:t>R_X86_64_64   直接的 </a:t>
            </a:r>
            <a:r>
              <a:rPr lang="en-US" altLang="zh-CN" sz="2000" dirty="0"/>
              <a:t>64</a:t>
            </a:r>
            <a:r>
              <a:rPr lang="zh-CN" altLang="en-US" sz="2000" dirty="0"/>
              <a:t>位地址</a:t>
            </a:r>
            <a:endParaRPr lang="en-US" altLang="zh-CN" sz="2000" dirty="0"/>
          </a:p>
          <a:p>
            <a:r>
              <a:rPr lang="zh-CN" altLang="en-US" sz="2000" dirty="0"/>
              <a:t>                    R_X86_64_</a:t>
            </a:r>
            <a:r>
              <a:rPr lang="en-US" altLang="zh-CN" sz="2000" dirty="0"/>
              <a:t>PC32    //</a:t>
            </a:r>
            <a:r>
              <a:rPr lang="zh-CN" altLang="en-US" sz="2000" dirty="0"/>
              <a:t> </a:t>
            </a:r>
            <a:r>
              <a:rPr lang="en-US" altLang="zh-CN" sz="2000" dirty="0"/>
              <a:t>PC relative 32 bit signed</a:t>
            </a:r>
            <a:endParaRPr lang="zh-CN" altLang="en-US" sz="2000" dirty="0"/>
          </a:p>
        </p:txBody>
      </p:sp>
      <p:pic>
        <p:nvPicPr>
          <p:cNvPr id="11" name="图片 10">
            <a:extLst>
              <a:ext uri="{FF2B5EF4-FFF2-40B4-BE49-F238E27FC236}">
                <a16:creationId xmlns:a16="http://schemas.microsoft.com/office/drawing/2014/main" id="{CB24F193-6B8B-F078-63F1-DBB8683737E9}"/>
              </a:ext>
            </a:extLst>
          </p:cNvPr>
          <p:cNvPicPr>
            <a:picLocks noChangeAspect="1"/>
          </p:cNvPicPr>
          <p:nvPr/>
        </p:nvPicPr>
        <p:blipFill>
          <a:blip r:embed="rId5"/>
          <a:stretch>
            <a:fillRect/>
          </a:stretch>
        </p:blipFill>
        <p:spPr>
          <a:xfrm>
            <a:off x="177353" y="4519118"/>
            <a:ext cx="8890450" cy="1055889"/>
          </a:xfrm>
          <a:prstGeom prst="rect">
            <a:avLst/>
          </a:prstGeom>
        </p:spPr>
      </p:pic>
    </p:spTree>
    <p:extLst>
      <p:ext uri="{BB962C8B-B14F-4D97-AF65-F5344CB8AC3E}">
        <p14:creationId xmlns:p14="http://schemas.microsoft.com/office/powerpoint/2010/main" val="316002114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896CE60-D899-9ECE-293E-3550AAA33A42}"/>
              </a:ext>
            </a:extLst>
          </p:cNvPr>
          <p:cNvPicPr>
            <a:picLocks noChangeAspect="1"/>
          </p:cNvPicPr>
          <p:nvPr/>
        </p:nvPicPr>
        <p:blipFill>
          <a:blip r:embed="rId3"/>
          <a:stretch>
            <a:fillRect/>
          </a:stretch>
        </p:blipFill>
        <p:spPr>
          <a:xfrm>
            <a:off x="277092" y="4255366"/>
            <a:ext cx="7645793" cy="1193861"/>
          </a:xfrm>
          <a:prstGeom prst="rect">
            <a:avLst/>
          </a:prstGeom>
        </p:spPr>
      </p:pic>
      <p:sp>
        <p:nvSpPr>
          <p:cNvPr id="6" name="文本框 5">
            <a:extLst>
              <a:ext uri="{FF2B5EF4-FFF2-40B4-BE49-F238E27FC236}">
                <a16:creationId xmlns:a16="http://schemas.microsoft.com/office/drawing/2014/main" id="{F27DB6B5-1129-C969-59E5-018C7C478B91}"/>
              </a:ext>
            </a:extLst>
          </p:cNvPr>
          <p:cNvSpPr txBox="1"/>
          <p:nvPr/>
        </p:nvSpPr>
        <p:spPr>
          <a:xfrm>
            <a:off x="457200" y="956028"/>
            <a:ext cx="8437417" cy="2573333"/>
          </a:xfrm>
          <a:prstGeom prst="rect">
            <a:avLst/>
          </a:prstGeom>
          <a:noFill/>
        </p:spPr>
        <p:txBody>
          <a:bodyPr wrap="square">
            <a:spAutoFit/>
          </a:bodyPr>
          <a:lstStyle/>
          <a:p>
            <a:pPr>
              <a:lnSpc>
                <a:spcPct val="125000"/>
              </a:lnSpc>
            </a:pPr>
            <a:r>
              <a:rPr lang="zh-CN" altLang="en-US" sz="2200" b="1" dirty="0">
                <a:latin typeface="宋体" panose="02010600030101010101" pitchFamily="2" charset="-122"/>
              </a:rPr>
              <a:t>符号表中的信息</a:t>
            </a:r>
            <a:endParaRPr lang="en-US" altLang="zh-CN" sz="2200" b="1" dirty="0">
              <a:latin typeface="宋体" panose="02010600030101010101" pitchFamily="2" charset="-122"/>
            </a:endParaRPr>
          </a:p>
          <a:p>
            <a:pPr marL="342900" indent="-342900">
              <a:lnSpc>
                <a:spcPct val="125000"/>
              </a:lnSpc>
              <a:buFont typeface="Wingdings" panose="05000000000000000000" pitchFamily="2" charset="2"/>
              <a:buChar char="Ø"/>
            </a:pPr>
            <a:r>
              <a:rPr lang="en-US" altLang="zh-CN" sz="2200" b="1" dirty="0" err="1">
                <a:latin typeface="宋体" panose="02010600030101010101" pitchFamily="2" charset="-122"/>
              </a:rPr>
              <a:t>readelf</a:t>
            </a:r>
            <a:r>
              <a:rPr lang="en-US" altLang="zh-CN" sz="2200" b="1" dirty="0">
                <a:latin typeface="宋体" panose="02010600030101010101" pitchFamily="2" charset="-122"/>
              </a:rPr>
              <a:t> –s –W  </a:t>
            </a:r>
            <a:r>
              <a:rPr lang="en-US" altLang="zh-CN" sz="2200" b="1" dirty="0" err="1">
                <a:latin typeface="宋体" panose="02010600030101010101" pitchFamily="2" charset="-122"/>
              </a:rPr>
              <a:t>test_rela_data.o</a:t>
            </a:r>
            <a:r>
              <a:rPr lang="en-US" altLang="zh-CN" sz="2200" b="1" dirty="0">
                <a:latin typeface="宋体" panose="02010600030101010101" pitchFamily="2" charset="-122"/>
              </a:rPr>
              <a:t> </a:t>
            </a:r>
          </a:p>
          <a:p>
            <a:pPr marL="342900" indent="-342900">
              <a:lnSpc>
                <a:spcPct val="125000"/>
              </a:lnSpc>
              <a:buFont typeface="Wingdings" panose="05000000000000000000" pitchFamily="2" charset="2"/>
              <a:buChar char="Ø"/>
            </a:pPr>
            <a:r>
              <a:rPr lang="en-US" altLang="zh-CN" sz="2200" b="1" dirty="0">
                <a:latin typeface="宋体" panose="02010600030101010101" pitchFamily="2" charset="-122"/>
              </a:rPr>
              <a:t>g1</a:t>
            </a:r>
            <a:r>
              <a:rPr lang="zh-CN" altLang="en-US" sz="2200" b="1" dirty="0">
                <a:latin typeface="宋体" panose="02010600030101010101" pitchFamily="2" charset="-122"/>
              </a:rPr>
              <a:t> 定义在 第</a:t>
            </a:r>
            <a:r>
              <a:rPr lang="en-US" altLang="zh-CN" sz="2200" b="1" dirty="0">
                <a:latin typeface="宋体" panose="02010600030101010101" pitchFamily="2" charset="-122"/>
              </a:rPr>
              <a:t>3</a:t>
            </a:r>
            <a:r>
              <a:rPr lang="zh-CN" altLang="en-US" sz="2200" b="1" dirty="0">
                <a:latin typeface="宋体" panose="02010600030101010101" pitchFamily="2" charset="-122"/>
              </a:rPr>
              <a:t>节</a:t>
            </a:r>
            <a:r>
              <a:rPr lang="en-US" altLang="zh-CN" sz="2200" b="1" dirty="0">
                <a:latin typeface="宋体" panose="02010600030101010101" pitchFamily="2" charset="-122"/>
              </a:rPr>
              <a:t>(.data)</a:t>
            </a:r>
            <a:r>
              <a:rPr lang="zh-CN" altLang="en-US" sz="2200" b="1" dirty="0">
                <a:latin typeface="宋体" panose="02010600030101010101" pitchFamily="2" charset="-122"/>
              </a:rPr>
              <a:t>，地址为 </a:t>
            </a:r>
            <a:r>
              <a:rPr lang="en-US" altLang="zh-CN" sz="2200" b="1" dirty="0">
                <a:latin typeface="宋体" panose="02010600030101010101" pitchFamily="2" charset="-122"/>
              </a:rPr>
              <a:t>0</a:t>
            </a:r>
          </a:p>
          <a:p>
            <a:pPr>
              <a:lnSpc>
                <a:spcPct val="125000"/>
              </a:lnSpc>
            </a:pPr>
            <a:r>
              <a:rPr lang="en-US" altLang="zh-CN" sz="2200" b="1" dirty="0">
                <a:latin typeface="宋体" panose="02010600030101010101" pitchFamily="2" charset="-122"/>
              </a:rPr>
              <a:t>   p,</a:t>
            </a:r>
            <a:r>
              <a:rPr lang="zh-CN" altLang="en-US" sz="2200" b="1" dirty="0">
                <a:latin typeface="宋体" panose="02010600030101010101" pitchFamily="2" charset="-122"/>
              </a:rPr>
              <a:t> </a:t>
            </a:r>
            <a:r>
              <a:rPr lang="en-US" altLang="zh-CN" sz="2200" b="1" dirty="0">
                <a:latin typeface="宋体" panose="02010600030101010101" pitchFamily="2" charset="-122"/>
              </a:rPr>
              <a:t>q</a:t>
            </a:r>
            <a:r>
              <a:rPr lang="zh-CN" altLang="en-US" sz="2200" b="1" dirty="0">
                <a:latin typeface="宋体" panose="02010600030101010101" pitchFamily="2" charset="-122"/>
              </a:rPr>
              <a:t>，定义在 第</a:t>
            </a:r>
            <a:r>
              <a:rPr lang="en-US" altLang="zh-CN" sz="2200" b="1" dirty="0">
                <a:latin typeface="宋体" panose="02010600030101010101" pitchFamily="2" charset="-122"/>
              </a:rPr>
              <a:t>5</a:t>
            </a:r>
            <a:r>
              <a:rPr lang="zh-CN" altLang="en-US" sz="2200" b="1" dirty="0">
                <a:latin typeface="宋体" panose="02010600030101010101" pitchFamily="2" charset="-122"/>
              </a:rPr>
              <a:t>节（</a:t>
            </a:r>
            <a:r>
              <a:rPr lang="en-US" altLang="zh-CN" sz="2200" b="1" dirty="0">
                <a:latin typeface="宋体" panose="02010600030101010101" pitchFamily="2" charset="-122"/>
              </a:rPr>
              <a:t>.</a:t>
            </a:r>
            <a:r>
              <a:rPr lang="en-US" altLang="zh-CN" sz="2200" b="1" dirty="0" err="1">
                <a:latin typeface="宋体" panose="02010600030101010101" pitchFamily="2" charset="-122"/>
              </a:rPr>
              <a:t>data.rel.local</a:t>
            </a:r>
            <a:r>
              <a:rPr lang="zh-CN" altLang="en-US" sz="2200" b="1" dirty="0">
                <a:latin typeface="宋体" panose="02010600030101010101" pitchFamily="2" charset="-122"/>
              </a:rPr>
              <a:t>），地址分别为 </a:t>
            </a:r>
            <a:r>
              <a:rPr lang="en-US" altLang="zh-CN" sz="2200" b="1" dirty="0">
                <a:latin typeface="宋体" panose="02010600030101010101" pitchFamily="2" charset="-122"/>
              </a:rPr>
              <a:t>0</a:t>
            </a:r>
            <a:r>
              <a:rPr lang="zh-CN" altLang="en-US" sz="2200" b="1" dirty="0">
                <a:latin typeface="宋体" panose="02010600030101010101" pitchFamily="2" charset="-122"/>
              </a:rPr>
              <a:t>，</a:t>
            </a:r>
            <a:r>
              <a:rPr lang="en-US" altLang="zh-CN" sz="2200" b="1" dirty="0">
                <a:latin typeface="宋体" panose="02010600030101010101" pitchFamily="2" charset="-122"/>
              </a:rPr>
              <a:t>8</a:t>
            </a:r>
          </a:p>
          <a:p>
            <a:pPr>
              <a:lnSpc>
                <a:spcPct val="125000"/>
              </a:lnSpc>
            </a:pPr>
            <a:r>
              <a:rPr lang="en-US" altLang="zh-CN" sz="2200" b="1" dirty="0">
                <a:latin typeface="宋体" panose="02010600030101010101" pitchFamily="2" charset="-122"/>
              </a:rPr>
              <a:t>   add  </a:t>
            </a:r>
            <a:r>
              <a:rPr lang="zh-CN" altLang="en-US" sz="2200" b="1" dirty="0">
                <a:latin typeface="宋体" panose="02010600030101010101" pitchFamily="2" charset="-122"/>
              </a:rPr>
              <a:t>定义在 第</a:t>
            </a:r>
            <a:r>
              <a:rPr lang="en-US" altLang="zh-CN" sz="2200" b="1" dirty="0">
                <a:latin typeface="宋体" panose="02010600030101010101" pitchFamily="2" charset="-122"/>
              </a:rPr>
              <a:t>1</a:t>
            </a:r>
            <a:r>
              <a:rPr lang="zh-CN" altLang="en-US" sz="2200" b="1" dirty="0">
                <a:latin typeface="宋体" panose="02010600030101010101" pitchFamily="2" charset="-122"/>
              </a:rPr>
              <a:t>节 </a:t>
            </a:r>
            <a:r>
              <a:rPr lang="en-US" altLang="zh-CN" sz="2200" b="1" dirty="0">
                <a:latin typeface="宋体" panose="02010600030101010101" pitchFamily="2" charset="-122"/>
              </a:rPr>
              <a:t>(.text)</a:t>
            </a:r>
            <a:r>
              <a:rPr lang="zh-CN" altLang="en-US" sz="2200" b="1" dirty="0">
                <a:latin typeface="宋体" panose="02010600030101010101" pitchFamily="2" charset="-122"/>
              </a:rPr>
              <a:t>，地址为 </a:t>
            </a:r>
            <a:r>
              <a:rPr lang="en-US" altLang="zh-CN" sz="2200" b="1" dirty="0">
                <a:latin typeface="宋体" panose="02010600030101010101" pitchFamily="2" charset="-122"/>
              </a:rPr>
              <a:t>0</a:t>
            </a:r>
          </a:p>
          <a:p>
            <a:pPr>
              <a:lnSpc>
                <a:spcPct val="125000"/>
              </a:lnSpc>
            </a:pPr>
            <a:r>
              <a:rPr lang="en-US" altLang="zh-CN" sz="2200" b="1" dirty="0">
                <a:latin typeface="宋体" panose="02010600030101010101" pitchFamily="2" charset="-122"/>
              </a:rPr>
              <a:t>   g2</a:t>
            </a:r>
            <a:r>
              <a:rPr lang="zh-CN" altLang="en-US" sz="2200" b="1" dirty="0">
                <a:latin typeface="宋体" panose="02010600030101010101" pitchFamily="2" charset="-122"/>
              </a:rPr>
              <a:t> </a:t>
            </a:r>
            <a:r>
              <a:rPr lang="en-US" altLang="zh-CN" sz="2200" b="1" dirty="0">
                <a:latin typeface="宋体" panose="02010600030101010101" pitchFamily="2" charset="-122"/>
              </a:rPr>
              <a:t>:</a:t>
            </a:r>
            <a:r>
              <a:rPr lang="zh-CN" altLang="en-US" sz="2200" b="1" dirty="0">
                <a:latin typeface="宋体" panose="02010600030101010101" pitchFamily="2" charset="-122"/>
              </a:rPr>
              <a:t> 未定义</a:t>
            </a:r>
            <a:endParaRPr lang="en-US" altLang="zh-CN" sz="2200" b="1" dirty="0">
              <a:latin typeface="宋体" panose="02010600030101010101" pitchFamily="2" charset="-122"/>
            </a:endParaRPr>
          </a:p>
        </p:txBody>
      </p:sp>
      <p:sp>
        <p:nvSpPr>
          <p:cNvPr id="7" name="Rectangle 2">
            <a:extLst>
              <a:ext uri="{FF2B5EF4-FFF2-40B4-BE49-F238E27FC236}">
                <a16:creationId xmlns:a16="http://schemas.microsoft.com/office/drawing/2014/main" id="{05CE3949-E158-7E24-ED19-B58ECEB0A959}"/>
              </a:ext>
            </a:extLst>
          </p:cNvPr>
          <p:cNvSpPr>
            <a:spLocks noGrp="1" noChangeArrowheads="1"/>
          </p:cNvSpPr>
          <p:nvPr>
            <p:ph type="title"/>
          </p:nvPr>
        </p:nvSpPr>
        <p:spPr>
          <a:xfrm>
            <a:off x="457200" y="53975"/>
            <a:ext cx="8229600" cy="561975"/>
          </a:xfrm>
        </p:spPr>
        <p:txBody>
          <a:bodyPr/>
          <a:lstStyle/>
          <a:p>
            <a:r>
              <a:rPr lang="en-US" altLang="zh-CN" dirty="0"/>
              <a:t>.data</a:t>
            </a:r>
            <a:r>
              <a:rPr lang="zh-CN" altLang="en-US" dirty="0"/>
              <a:t>节的重定位信息</a:t>
            </a:r>
          </a:p>
        </p:txBody>
      </p:sp>
      <p:pic>
        <p:nvPicPr>
          <p:cNvPr id="3" name="图片 2">
            <a:extLst>
              <a:ext uri="{FF2B5EF4-FFF2-40B4-BE49-F238E27FC236}">
                <a16:creationId xmlns:a16="http://schemas.microsoft.com/office/drawing/2014/main" id="{53C373A8-AE2E-AE8D-8502-FE32751E650F}"/>
              </a:ext>
            </a:extLst>
          </p:cNvPr>
          <p:cNvPicPr>
            <a:picLocks noChangeAspect="1"/>
          </p:cNvPicPr>
          <p:nvPr/>
        </p:nvPicPr>
        <p:blipFill>
          <a:blip r:embed="rId4"/>
          <a:stretch>
            <a:fillRect/>
          </a:stretch>
        </p:blipFill>
        <p:spPr>
          <a:xfrm>
            <a:off x="277092" y="3588327"/>
            <a:ext cx="8496737" cy="641383"/>
          </a:xfrm>
          <a:prstGeom prst="rect">
            <a:avLst/>
          </a:prstGeom>
        </p:spPr>
      </p:pic>
    </p:spTree>
    <p:extLst>
      <p:ext uri="{BB962C8B-B14F-4D97-AF65-F5344CB8AC3E}">
        <p14:creationId xmlns:p14="http://schemas.microsoft.com/office/powerpoint/2010/main" val="76641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BDE5FB43-B8AB-4DAA-A762-72E2B4172F8B}"/>
              </a:ext>
            </a:extLst>
          </p:cNvPr>
          <p:cNvSpPr>
            <a:spLocks noGrp="1" noChangeArrowheads="1"/>
          </p:cNvSpPr>
          <p:nvPr>
            <p:ph type="title" idx="4294967295"/>
          </p:nvPr>
        </p:nvSpPr>
        <p:spPr>
          <a:xfrm>
            <a:off x="1057275" y="98425"/>
            <a:ext cx="6529388" cy="538163"/>
          </a:xfrm>
        </p:spPr>
        <p:txBody>
          <a:bodyPr lIns="63500" tIns="25400" rIns="63500" bIns="25400" anchor="t">
            <a:spAutoFit/>
          </a:bodyPr>
          <a:lstStyle/>
          <a:p>
            <a:r>
              <a:rPr lang="zh-CN" altLang="en-US" sz="3600"/>
              <a:t>一个典型程序的转换处理过程</a:t>
            </a:r>
          </a:p>
        </p:txBody>
      </p:sp>
      <p:sp>
        <p:nvSpPr>
          <p:cNvPr id="43" name="文本框 42">
            <a:extLst>
              <a:ext uri="{FF2B5EF4-FFF2-40B4-BE49-F238E27FC236}">
                <a16:creationId xmlns:a16="http://schemas.microsoft.com/office/drawing/2014/main" id="{127664EE-4E5A-43D3-BD99-1B2A46498530}"/>
              </a:ext>
            </a:extLst>
          </p:cNvPr>
          <p:cNvSpPr txBox="1"/>
          <p:nvPr/>
        </p:nvSpPr>
        <p:spPr>
          <a:xfrm>
            <a:off x="476545" y="973553"/>
            <a:ext cx="8145905" cy="4615687"/>
          </a:xfrm>
          <a:prstGeom prst="rect">
            <a:avLst/>
          </a:prstGeom>
          <a:noFill/>
        </p:spPr>
        <p:txBody>
          <a:bodyPr wrap="square">
            <a:spAutoFit/>
          </a:bodyPr>
          <a:lstStyle/>
          <a:p>
            <a:pPr marL="342900" lvl="1" indent="-342900">
              <a:lnSpc>
                <a:spcPct val="135000"/>
              </a:lnSpc>
              <a:buFont typeface="Wingdings" panose="05000000000000000000" pitchFamily="2" charset="2"/>
              <a:buChar char="Ø"/>
            </a:pPr>
            <a:r>
              <a:rPr lang="en-US" altLang="zh-CN" sz="2200" b="1" dirty="0">
                <a:solidFill>
                  <a:srgbClr val="0000CC"/>
                </a:solidFill>
                <a:latin typeface="微软雅黑" panose="020B0503020204020204" pitchFamily="34" charset="-122"/>
                <a:ea typeface="微软雅黑" panose="020B0503020204020204" pitchFamily="34" charset="-122"/>
              </a:rPr>
              <a:t>#	           </a:t>
            </a:r>
            <a:r>
              <a:rPr lang="zh-CN" altLang="en-US" sz="2200" b="1" dirty="0">
                <a:solidFill>
                  <a:srgbClr val="0000CC"/>
                </a:solidFill>
                <a:latin typeface="微软雅黑" panose="020B0503020204020204" pitchFamily="34" charset="-122"/>
                <a:ea typeface="微软雅黑" panose="020B0503020204020204" pitchFamily="34" charset="-122"/>
              </a:rPr>
              <a:t>空指令，无任何效果</a:t>
            </a:r>
          </a:p>
          <a:p>
            <a:pPr marL="342900" lvl="1" indent="-342900">
              <a:lnSpc>
                <a:spcPct val="135000"/>
              </a:lnSpc>
              <a:buFont typeface="Wingdings" panose="05000000000000000000" pitchFamily="2" charset="2"/>
              <a:buChar char="Ø"/>
            </a:pPr>
            <a:r>
              <a:rPr lang="en-US" altLang="zh-CN" sz="2200" b="1" dirty="0">
                <a:solidFill>
                  <a:srgbClr val="0000CC"/>
                </a:solidFill>
                <a:latin typeface="微软雅黑" panose="020B0503020204020204" pitchFamily="34" charset="-122"/>
                <a:ea typeface="微软雅黑" panose="020B0503020204020204" pitchFamily="34" charset="-122"/>
              </a:rPr>
              <a:t>#include	</a:t>
            </a:r>
            <a:r>
              <a:rPr lang="zh-CN" altLang="en-US" sz="2200" b="1" dirty="0">
                <a:solidFill>
                  <a:srgbClr val="0000CC"/>
                </a:solidFill>
                <a:latin typeface="微软雅黑" panose="020B0503020204020204" pitchFamily="34" charset="-122"/>
                <a:ea typeface="微软雅黑" panose="020B0503020204020204" pitchFamily="34" charset="-122"/>
              </a:rPr>
              <a:t>包含一个源代码文件</a:t>
            </a:r>
          </a:p>
          <a:p>
            <a:pPr marL="342900" lvl="1" indent="-342900">
              <a:lnSpc>
                <a:spcPct val="135000"/>
              </a:lnSpc>
              <a:buFont typeface="Wingdings" panose="05000000000000000000" pitchFamily="2" charset="2"/>
              <a:buChar char="Ø"/>
            </a:pPr>
            <a:r>
              <a:rPr lang="en-US" altLang="zh-CN" sz="2200" b="1" dirty="0">
                <a:solidFill>
                  <a:srgbClr val="0000CC"/>
                </a:solidFill>
                <a:latin typeface="微软雅黑" panose="020B0503020204020204" pitchFamily="34" charset="-122"/>
                <a:ea typeface="微软雅黑" panose="020B0503020204020204" pitchFamily="34" charset="-122"/>
              </a:rPr>
              <a:t>#define	</a:t>
            </a:r>
            <a:r>
              <a:rPr lang="zh-CN" altLang="en-US" sz="2200" b="1" dirty="0">
                <a:solidFill>
                  <a:srgbClr val="0000CC"/>
                </a:solidFill>
                <a:latin typeface="微软雅黑" panose="020B0503020204020204" pitchFamily="34" charset="-122"/>
                <a:ea typeface="微软雅黑" panose="020B0503020204020204" pitchFamily="34" charset="-122"/>
              </a:rPr>
              <a:t>定义宏</a:t>
            </a:r>
          </a:p>
          <a:p>
            <a:pPr marL="342900" lvl="1" indent="-342900">
              <a:lnSpc>
                <a:spcPct val="135000"/>
              </a:lnSpc>
              <a:buFont typeface="Wingdings" panose="05000000000000000000" pitchFamily="2" charset="2"/>
              <a:buChar char="Ø"/>
            </a:pPr>
            <a:r>
              <a:rPr lang="en-US" altLang="zh-CN" sz="2200" b="1" dirty="0">
                <a:solidFill>
                  <a:srgbClr val="0000CC"/>
                </a:solidFill>
                <a:latin typeface="微软雅黑" panose="020B0503020204020204" pitchFamily="34" charset="-122"/>
                <a:ea typeface="微软雅黑" panose="020B0503020204020204" pitchFamily="34" charset="-122"/>
              </a:rPr>
              <a:t>#undef	</a:t>
            </a:r>
            <a:r>
              <a:rPr lang="zh-CN" altLang="en-US" sz="2200" b="1" dirty="0">
                <a:solidFill>
                  <a:srgbClr val="0000CC"/>
                </a:solidFill>
                <a:latin typeface="微软雅黑" panose="020B0503020204020204" pitchFamily="34" charset="-122"/>
                <a:ea typeface="微软雅黑" panose="020B0503020204020204" pitchFamily="34" charset="-122"/>
              </a:rPr>
              <a:t>取消已定义的宏</a:t>
            </a:r>
          </a:p>
          <a:p>
            <a:pPr marL="342900" lvl="1" indent="-342900">
              <a:lnSpc>
                <a:spcPct val="135000"/>
              </a:lnSpc>
              <a:buFont typeface="Wingdings" panose="05000000000000000000" pitchFamily="2" charset="2"/>
              <a:buChar char="Ø"/>
            </a:pPr>
            <a:r>
              <a:rPr lang="en-US" altLang="zh-CN" sz="2200" b="1" dirty="0">
                <a:solidFill>
                  <a:srgbClr val="0000CC"/>
                </a:solidFill>
                <a:latin typeface="微软雅黑" panose="020B0503020204020204" pitchFamily="34" charset="-122"/>
                <a:ea typeface="微软雅黑" panose="020B0503020204020204" pitchFamily="34" charset="-122"/>
              </a:rPr>
              <a:t>#if	           </a:t>
            </a:r>
            <a:r>
              <a:rPr lang="zh-CN" altLang="en-US" sz="2200" b="1" dirty="0">
                <a:solidFill>
                  <a:srgbClr val="0000CC"/>
                </a:solidFill>
                <a:latin typeface="微软雅黑" panose="020B0503020204020204" pitchFamily="34" charset="-122"/>
                <a:ea typeface="微软雅黑" panose="020B0503020204020204" pitchFamily="34" charset="-122"/>
              </a:rPr>
              <a:t>如果给定条件为真，则编译下面代码</a:t>
            </a:r>
          </a:p>
          <a:p>
            <a:pPr marL="342900" lvl="1" indent="-342900">
              <a:lnSpc>
                <a:spcPct val="135000"/>
              </a:lnSpc>
              <a:buFont typeface="Wingdings" panose="05000000000000000000" pitchFamily="2" charset="2"/>
              <a:buChar char="Ø"/>
            </a:pPr>
            <a:r>
              <a:rPr lang="en-US" altLang="zh-CN" sz="2200" b="1" dirty="0">
                <a:solidFill>
                  <a:srgbClr val="0000CC"/>
                </a:solidFill>
                <a:latin typeface="微软雅黑" panose="020B0503020204020204" pitchFamily="34" charset="-122"/>
                <a:ea typeface="微软雅黑" panose="020B0503020204020204" pitchFamily="34" charset="-122"/>
              </a:rPr>
              <a:t>#ifdef	</a:t>
            </a:r>
            <a:r>
              <a:rPr lang="zh-CN" altLang="en-US" sz="2200" b="1" dirty="0">
                <a:solidFill>
                  <a:srgbClr val="0000CC"/>
                </a:solidFill>
                <a:latin typeface="微软雅黑" panose="020B0503020204020204" pitchFamily="34" charset="-122"/>
                <a:ea typeface="微软雅黑" panose="020B0503020204020204" pitchFamily="34" charset="-122"/>
              </a:rPr>
              <a:t>如果宏已经定义，则编译下面代码</a:t>
            </a:r>
          </a:p>
          <a:p>
            <a:pPr marL="342900" lvl="1" indent="-342900">
              <a:lnSpc>
                <a:spcPct val="135000"/>
              </a:lnSpc>
              <a:buFont typeface="Wingdings" panose="05000000000000000000" pitchFamily="2" charset="2"/>
              <a:buChar char="Ø"/>
            </a:pPr>
            <a:r>
              <a:rPr lang="en-US" altLang="zh-CN" sz="2200" b="1" dirty="0">
                <a:solidFill>
                  <a:srgbClr val="0000CC"/>
                </a:solidFill>
                <a:latin typeface="微软雅黑" panose="020B0503020204020204" pitchFamily="34" charset="-122"/>
                <a:ea typeface="微软雅黑" panose="020B0503020204020204" pitchFamily="34" charset="-122"/>
              </a:rPr>
              <a:t>#ifndef	</a:t>
            </a:r>
            <a:r>
              <a:rPr lang="zh-CN" altLang="en-US" sz="2200" b="1" dirty="0">
                <a:solidFill>
                  <a:srgbClr val="0000CC"/>
                </a:solidFill>
                <a:latin typeface="微软雅黑" panose="020B0503020204020204" pitchFamily="34" charset="-122"/>
                <a:ea typeface="微软雅黑" panose="020B0503020204020204" pitchFamily="34" charset="-122"/>
              </a:rPr>
              <a:t>如果宏没有定义，则编译下面代码</a:t>
            </a:r>
          </a:p>
          <a:p>
            <a:pPr marL="342900" lvl="1" indent="-342900">
              <a:lnSpc>
                <a:spcPct val="135000"/>
              </a:lnSpc>
              <a:buFont typeface="Wingdings" panose="05000000000000000000" pitchFamily="2" charset="2"/>
              <a:buChar char="Ø"/>
            </a:pPr>
            <a:r>
              <a:rPr lang="en-US" altLang="zh-CN" sz="2200" b="1" dirty="0">
                <a:solidFill>
                  <a:srgbClr val="0000CC"/>
                </a:solidFill>
                <a:latin typeface="微软雅黑" panose="020B0503020204020204" pitchFamily="34" charset="-122"/>
                <a:ea typeface="微软雅黑" panose="020B0503020204020204" pitchFamily="34" charset="-122"/>
              </a:rPr>
              <a:t>#elif	</a:t>
            </a:r>
            <a:r>
              <a:rPr lang="zh-CN" altLang="en-US" sz="2200" b="1" dirty="0">
                <a:solidFill>
                  <a:srgbClr val="0000CC"/>
                </a:solidFill>
                <a:latin typeface="微软雅黑" panose="020B0503020204020204" pitchFamily="34" charset="-122"/>
                <a:ea typeface="微软雅黑" panose="020B0503020204020204" pitchFamily="34" charset="-122"/>
              </a:rPr>
              <a:t>如果前面的</a:t>
            </a:r>
            <a:r>
              <a:rPr lang="en-US" altLang="zh-CN" sz="2200" b="1" dirty="0">
                <a:solidFill>
                  <a:srgbClr val="0000CC"/>
                </a:solidFill>
                <a:latin typeface="微软雅黑" panose="020B0503020204020204" pitchFamily="34" charset="-122"/>
                <a:ea typeface="微软雅黑" panose="020B0503020204020204" pitchFamily="34" charset="-122"/>
              </a:rPr>
              <a:t>#if</a:t>
            </a:r>
            <a:r>
              <a:rPr lang="zh-CN" altLang="en-US" sz="2200" b="1" dirty="0">
                <a:solidFill>
                  <a:srgbClr val="0000CC"/>
                </a:solidFill>
                <a:latin typeface="微软雅黑" panose="020B0503020204020204" pitchFamily="34" charset="-122"/>
                <a:ea typeface="微软雅黑" panose="020B0503020204020204" pitchFamily="34" charset="-122"/>
              </a:rPr>
              <a:t>给定条件不为真，当前条件为真，</a:t>
            </a:r>
            <a:endParaRPr lang="en-US" altLang="zh-CN" sz="2200" b="1" dirty="0">
              <a:solidFill>
                <a:srgbClr val="0000CC"/>
              </a:solidFill>
              <a:latin typeface="微软雅黑" panose="020B0503020204020204" pitchFamily="34" charset="-122"/>
              <a:ea typeface="微软雅黑" panose="020B0503020204020204" pitchFamily="34" charset="-122"/>
            </a:endParaRPr>
          </a:p>
          <a:p>
            <a:pPr marL="0" lvl="1">
              <a:lnSpc>
                <a:spcPct val="135000"/>
              </a:lnSpc>
            </a:pPr>
            <a:r>
              <a:rPr lang="en-US" altLang="zh-CN" sz="2200" b="1" dirty="0">
                <a:solidFill>
                  <a:srgbClr val="0000CC"/>
                </a:solidFill>
                <a:latin typeface="微软雅黑" panose="020B0503020204020204" pitchFamily="34" charset="-122"/>
                <a:ea typeface="微软雅黑" panose="020B0503020204020204" pitchFamily="34" charset="-122"/>
              </a:rPr>
              <a:t>                      </a:t>
            </a:r>
            <a:r>
              <a:rPr lang="zh-CN" altLang="en-US" sz="2200" b="1" dirty="0">
                <a:solidFill>
                  <a:srgbClr val="0000CC"/>
                </a:solidFill>
                <a:latin typeface="微软雅黑" panose="020B0503020204020204" pitchFamily="34" charset="-122"/>
                <a:ea typeface="微软雅黑" panose="020B0503020204020204" pitchFamily="34" charset="-122"/>
              </a:rPr>
              <a:t>则编译下面代码</a:t>
            </a:r>
          </a:p>
          <a:p>
            <a:pPr marL="342900" lvl="1" indent="-342900">
              <a:lnSpc>
                <a:spcPct val="135000"/>
              </a:lnSpc>
              <a:buFont typeface="Wingdings" panose="05000000000000000000" pitchFamily="2" charset="2"/>
              <a:buChar char="Ø"/>
            </a:pPr>
            <a:r>
              <a:rPr lang="en-US" altLang="zh-CN" sz="2200" b="1" dirty="0">
                <a:solidFill>
                  <a:srgbClr val="0000CC"/>
                </a:solidFill>
                <a:latin typeface="微软雅黑" panose="020B0503020204020204" pitchFamily="34" charset="-122"/>
                <a:ea typeface="微软雅黑" panose="020B0503020204020204" pitchFamily="34" charset="-122"/>
              </a:rPr>
              <a:t>#endif	</a:t>
            </a:r>
            <a:r>
              <a:rPr lang="zh-CN" altLang="en-US" sz="2200" b="1" dirty="0">
                <a:solidFill>
                  <a:srgbClr val="0000CC"/>
                </a:solidFill>
                <a:latin typeface="微软雅黑" panose="020B0503020204020204" pitchFamily="34" charset="-122"/>
                <a:ea typeface="微软雅黑" panose="020B0503020204020204" pitchFamily="34" charset="-122"/>
              </a:rPr>
              <a:t>结束一个</a:t>
            </a:r>
            <a:r>
              <a:rPr lang="en-US" altLang="zh-CN" sz="2200" b="1" dirty="0">
                <a:solidFill>
                  <a:srgbClr val="0000CC"/>
                </a:solidFill>
                <a:latin typeface="微软雅黑" panose="020B0503020204020204" pitchFamily="34" charset="-122"/>
                <a:ea typeface="微软雅黑" panose="020B0503020204020204" pitchFamily="34" charset="-122"/>
              </a:rPr>
              <a:t>#if……#else</a:t>
            </a:r>
            <a:r>
              <a:rPr lang="zh-CN" altLang="en-US" sz="2200" b="1" dirty="0">
                <a:solidFill>
                  <a:srgbClr val="0000CC"/>
                </a:solidFill>
                <a:latin typeface="微软雅黑" panose="020B0503020204020204" pitchFamily="34" charset="-122"/>
                <a:ea typeface="微软雅黑" panose="020B0503020204020204" pitchFamily="34" charset="-122"/>
              </a:rPr>
              <a:t>条件编译块</a:t>
            </a:r>
          </a:p>
        </p:txBody>
      </p:sp>
    </p:spTree>
    <p:extLst>
      <p:ext uri="{BB962C8B-B14F-4D97-AF65-F5344CB8AC3E}">
        <p14:creationId xmlns:p14="http://schemas.microsoft.com/office/powerpoint/2010/main" val="3048232410"/>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4B75949B-D56F-4031-87F6-B7425DCED7B8}"/>
              </a:ext>
            </a:extLst>
          </p:cNvPr>
          <p:cNvSpPr>
            <a:spLocks noGrp="1" noChangeArrowheads="1"/>
          </p:cNvSpPr>
          <p:nvPr>
            <p:ph type="title"/>
          </p:nvPr>
        </p:nvSpPr>
        <p:spPr/>
        <p:txBody>
          <a:bodyPr/>
          <a:lstStyle/>
          <a:p>
            <a:r>
              <a:rPr lang="zh-CN" altLang="en-US" dirty="0"/>
              <a:t>目标文件格式</a:t>
            </a:r>
          </a:p>
        </p:txBody>
      </p:sp>
      <p:sp>
        <p:nvSpPr>
          <p:cNvPr id="24" name="文本框 23">
            <a:extLst>
              <a:ext uri="{FF2B5EF4-FFF2-40B4-BE49-F238E27FC236}">
                <a16:creationId xmlns:a16="http://schemas.microsoft.com/office/drawing/2014/main" id="{597A13D1-9E4F-E634-3DD3-83857EB1080F}"/>
              </a:ext>
            </a:extLst>
          </p:cNvPr>
          <p:cNvSpPr txBox="1"/>
          <p:nvPr/>
        </p:nvSpPr>
        <p:spPr>
          <a:xfrm>
            <a:off x="776513" y="890564"/>
            <a:ext cx="5277923" cy="5509200"/>
          </a:xfrm>
          <a:prstGeom prst="rect">
            <a:avLst/>
          </a:prstGeom>
          <a:noFill/>
        </p:spPr>
        <p:txBody>
          <a:bodyPr wrap="square">
            <a:spAutoFit/>
          </a:bodyPr>
          <a:lstStyle/>
          <a:p>
            <a:pPr>
              <a:lnSpc>
                <a:spcPct val="150000"/>
              </a:lnSpc>
            </a:pPr>
            <a:r>
              <a:rPr lang="en-US" altLang="zh-CN" sz="2200" b="1" dirty="0">
                <a:solidFill>
                  <a:srgbClr val="FF0000"/>
                </a:solidFill>
              </a:rPr>
              <a:t>Q</a:t>
            </a:r>
            <a:r>
              <a:rPr lang="zh-CN" altLang="en-US" sz="2200" b="1" dirty="0">
                <a:solidFill>
                  <a:srgbClr val="FF0000"/>
                </a:solidFill>
              </a:rPr>
              <a:t>：字符串</a:t>
            </a:r>
            <a:r>
              <a:rPr lang="en-US" altLang="zh-CN" sz="2200" b="1" dirty="0">
                <a:solidFill>
                  <a:srgbClr val="FF0000"/>
                </a:solidFill>
              </a:rPr>
              <a:t>”hello %d\n”, </a:t>
            </a:r>
            <a:r>
              <a:rPr lang="zh-CN" altLang="en-US" sz="2200" b="1" dirty="0">
                <a:solidFill>
                  <a:srgbClr val="FF0000"/>
                </a:solidFill>
              </a:rPr>
              <a:t>放在何处？</a:t>
            </a:r>
            <a:endParaRPr lang="en-US" altLang="zh-CN" sz="2200" b="1" dirty="0">
              <a:solidFill>
                <a:srgbClr val="FF0000"/>
              </a:solidFill>
            </a:endParaRPr>
          </a:p>
          <a:p>
            <a:pPr>
              <a:lnSpc>
                <a:spcPct val="150000"/>
              </a:lnSpc>
            </a:pPr>
            <a:r>
              <a:rPr lang="en-US" altLang="zh-CN" sz="2200" b="1" dirty="0">
                <a:solidFill>
                  <a:srgbClr val="FF0000"/>
                </a:solidFill>
              </a:rPr>
              <a:t>       </a:t>
            </a:r>
            <a:r>
              <a:rPr lang="en-US" altLang="zh-CN" sz="2200" b="1" dirty="0" err="1">
                <a:solidFill>
                  <a:srgbClr val="FF0000"/>
                </a:solidFill>
              </a:rPr>
              <a:t>printf</a:t>
            </a:r>
            <a:r>
              <a:rPr lang="en-US" altLang="zh-CN" sz="2200" b="1" dirty="0">
                <a:solidFill>
                  <a:srgbClr val="FF0000"/>
                </a:solidFill>
              </a:rPr>
              <a:t> </a:t>
            </a:r>
            <a:r>
              <a:rPr lang="zh-CN" altLang="en-US" sz="2200" b="1" dirty="0">
                <a:solidFill>
                  <a:srgbClr val="FF0000"/>
                </a:solidFill>
              </a:rPr>
              <a:t>翻译成什么语句？</a:t>
            </a:r>
            <a:endParaRPr lang="en-US" altLang="zh-CN" sz="2200" b="1" dirty="0">
              <a:solidFill>
                <a:srgbClr val="FF0000"/>
              </a:solidFill>
            </a:endParaRPr>
          </a:p>
          <a:p>
            <a:r>
              <a:rPr lang="en-US" altLang="zh-CN" sz="2200" dirty="0"/>
              <a:t>/*   </a:t>
            </a:r>
            <a:r>
              <a:rPr lang="en-US" altLang="zh-CN" sz="2200" dirty="0" err="1"/>
              <a:t>test_all.c</a:t>
            </a:r>
            <a:r>
              <a:rPr lang="en-US" altLang="zh-CN" sz="2200" dirty="0"/>
              <a:t>  */</a:t>
            </a:r>
          </a:p>
          <a:p>
            <a:r>
              <a:rPr lang="zh-CN" altLang="en-US" sz="2200" dirty="0"/>
              <a:t>#include &lt;stdio.h&gt;</a:t>
            </a:r>
            <a:endParaRPr lang="en-US" altLang="zh-CN" sz="2200" dirty="0"/>
          </a:p>
          <a:p>
            <a:r>
              <a:rPr lang="zh-CN" altLang="en-US" sz="2200" dirty="0"/>
              <a:t>extern int g2;</a:t>
            </a:r>
            <a:endParaRPr lang="en-US" altLang="zh-CN" sz="2200" dirty="0"/>
          </a:p>
          <a:p>
            <a:r>
              <a:rPr lang="zh-CN" altLang="en-US" sz="2200" dirty="0"/>
              <a:t>int  g1=30;</a:t>
            </a:r>
            <a:endParaRPr lang="en-US" altLang="zh-CN" sz="2200" dirty="0"/>
          </a:p>
          <a:p>
            <a:r>
              <a:rPr lang="zh-CN" altLang="en-US" sz="2200" dirty="0"/>
              <a:t>int add(int i,int j)</a:t>
            </a:r>
            <a:endParaRPr lang="en-US" altLang="zh-CN" sz="2200" dirty="0"/>
          </a:p>
          <a:p>
            <a:r>
              <a:rPr lang="zh-CN" altLang="en-US" sz="2200" dirty="0"/>
              <a:t>{</a:t>
            </a:r>
            <a:endParaRPr lang="en-US" altLang="zh-CN" sz="2200" dirty="0"/>
          </a:p>
          <a:p>
            <a:r>
              <a:rPr lang="en-US" altLang="zh-CN" sz="2200" dirty="0"/>
              <a:t>     </a:t>
            </a:r>
            <a:r>
              <a:rPr lang="zh-CN" altLang="en-US" sz="2200" dirty="0"/>
              <a:t>int x=i+j;	</a:t>
            </a:r>
            <a:endParaRPr lang="en-US" altLang="zh-CN" sz="2200" dirty="0"/>
          </a:p>
          <a:p>
            <a:r>
              <a:rPr lang="zh-CN" altLang="en-US" sz="2200" dirty="0"/>
              <a:t>     x+=g1;	</a:t>
            </a:r>
            <a:endParaRPr lang="en-US" altLang="zh-CN" sz="2200" dirty="0"/>
          </a:p>
          <a:p>
            <a:r>
              <a:rPr lang="zh-CN" altLang="en-US" sz="2200" dirty="0"/>
              <a:t>     x+=g2;	</a:t>
            </a:r>
            <a:endParaRPr lang="en-US" altLang="zh-CN" sz="2200" dirty="0"/>
          </a:p>
          <a:p>
            <a:r>
              <a:rPr lang="zh-CN" altLang="en-US" sz="2200" dirty="0"/>
              <a:t>     printf("hello %d \n",i);	</a:t>
            </a:r>
            <a:endParaRPr lang="en-US" altLang="zh-CN" sz="2200" dirty="0"/>
          </a:p>
          <a:p>
            <a:r>
              <a:rPr lang="zh-CN" altLang="en-US" sz="2200" dirty="0"/>
              <a:t>     printf("very good %d\n",x);	</a:t>
            </a:r>
            <a:endParaRPr lang="en-US" altLang="zh-CN" sz="2200" dirty="0"/>
          </a:p>
          <a:p>
            <a:r>
              <a:rPr lang="zh-CN" altLang="en-US" sz="2200" dirty="0"/>
              <a:t>     return x;</a:t>
            </a:r>
            <a:endParaRPr lang="en-US" altLang="zh-CN" sz="2200" dirty="0"/>
          </a:p>
          <a:p>
            <a:r>
              <a:rPr lang="zh-CN" altLang="en-US" sz="2200" dirty="0"/>
              <a:t>}</a:t>
            </a:r>
          </a:p>
        </p:txBody>
      </p:sp>
    </p:spTree>
    <p:extLst>
      <p:ext uri="{BB962C8B-B14F-4D97-AF65-F5344CB8AC3E}">
        <p14:creationId xmlns:p14="http://schemas.microsoft.com/office/powerpoint/2010/main" val="25113396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
            <a:extLst>
              <a:ext uri="{FF2B5EF4-FFF2-40B4-BE49-F238E27FC236}">
                <a16:creationId xmlns:a16="http://schemas.microsoft.com/office/drawing/2014/main" id="{06495DB9-4AF7-4099-B1D4-5D695507BE5B}"/>
              </a:ext>
            </a:extLst>
          </p:cNvPr>
          <p:cNvSpPr>
            <a:spLocks noGrp="1" noChangeArrowheads="1"/>
          </p:cNvSpPr>
          <p:nvPr>
            <p:ph type="title" idx="4294967295"/>
          </p:nvPr>
        </p:nvSpPr>
        <p:spPr>
          <a:xfrm>
            <a:off x="427038" y="0"/>
            <a:ext cx="8716962" cy="782638"/>
          </a:xfrm>
        </p:spPr>
        <p:txBody>
          <a:bodyPr/>
          <a:lstStyle/>
          <a:p>
            <a:pPr marL="119063" indent="-119063">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dirty="0"/>
              <a:t>可重定位目标文件格式</a:t>
            </a:r>
          </a:p>
        </p:txBody>
      </p:sp>
      <p:sp>
        <p:nvSpPr>
          <p:cNvPr id="29699" name="Rectangle 2">
            <a:extLst>
              <a:ext uri="{FF2B5EF4-FFF2-40B4-BE49-F238E27FC236}">
                <a16:creationId xmlns:a16="http://schemas.microsoft.com/office/drawing/2014/main" id="{1B08A737-1059-4783-8EF6-525CD25B8C95}"/>
              </a:ext>
            </a:extLst>
          </p:cNvPr>
          <p:cNvSpPr>
            <a:spLocks noGrp="1" noChangeArrowheads="1"/>
          </p:cNvSpPr>
          <p:nvPr>
            <p:ph type="body" idx="4294967295"/>
          </p:nvPr>
        </p:nvSpPr>
        <p:spPr>
          <a:xfrm>
            <a:off x="236538" y="892175"/>
            <a:ext cx="5346700" cy="5743575"/>
          </a:xfrm>
        </p:spPr>
        <p:txBody>
          <a:bodyPr/>
          <a:lstStyle/>
          <a:p>
            <a:pPr>
              <a:lnSpc>
                <a:spcPct val="100000"/>
              </a:lnSpc>
              <a:spcBef>
                <a:spcPct val="25000"/>
              </a:spcBef>
              <a:buFontTx/>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sz="2000" dirty="0">
                <a:latin typeface="微软雅黑" panose="020B0503020204020204" pitchFamily="34" charset="-122"/>
                <a:ea typeface="微软雅黑" panose="020B0503020204020204" pitchFamily="34" charset="-122"/>
              </a:rPr>
              <a:t>ELF </a:t>
            </a:r>
            <a:r>
              <a:rPr lang="zh-CN" altLang="en-GB" sz="2000" dirty="0">
                <a:latin typeface="微软雅黑" panose="020B0503020204020204" pitchFamily="34" charset="-122"/>
                <a:ea typeface="微软雅黑" panose="020B0503020204020204" pitchFamily="34" charset="-122"/>
              </a:rPr>
              <a:t>头</a:t>
            </a:r>
          </a:p>
          <a:p>
            <a:pPr lvl="1">
              <a:lnSpc>
                <a:spcPct val="100000"/>
              </a:lnSpc>
              <a:spcBef>
                <a:spcPct val="25000"/>
              </a:spcBef>
              <a:buFont typeface="Wingdings" panose="05000000000000000000" pitchFamily="2" charset="2"/>
              <a:buChar char="ü"/>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dirty="0">
                <a:latin typeface="微软雅黑" panose="020B0503020204020204" pitchFamily="34" charset="-122"/>
                <a:ea typeface="微软雅黑" panose="020B0503020204020204" pitchFamily="34" charset="-122"/>
              </a:rPr>
              <a:t>定义了</a:t>
            </a:r>
            <a:r>
              <a:rPr lang="en-US" altLang="zh-CN" dirty="0">
                <a:latin typeface="微软雅黑" panose="020B0503020204020204" pitchFamily="34" charset="-122"/>
                <a:ea typeface="微软雅黑" panose="020B0503020204020204" pitchFamily="34" charset="-122"/>
              </a:rPr>
              <a:t>ELF</a:t>
            </a:r>
            <a:r>
              <a:rPr lang="zh-CN" altLang="en-US" dirty="0">
                <a:latin typeface="微软雅黑" panose="020B0503020204020204" pitchFamily="34" charset="-122"/>
                <a:ea typeface="微软雅黑" panose="020B0503020204020204" pitchFamily="34" charset="-122"/>
              </a:rPr>
              <a:t>魔数、版本、小端</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大端、操作系统平台、目标文件的类型、机器结构类型、节头表的起始位置和长度等</a:t>
            </a:r>
          </a:p>
          <a:p>
            <a:pPr>
              <a:lnSpc>
                <a:spcPct val="100000"/>
              </a:lnSpc>
              <a:spcBef>
                <a:spcPct val="25000"/>
              </a:spcBef>
              <a:buFontTx/>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sz="2000" dirty="0">
                <a:latin typeface="微软雅黑" panose="020B0503020204020204" pitchFamily="34" charset="-122"/>
                <a:ea typeface="微软雅黑" panose="020B0503020204020204" pitchFamily="34" charset="-122"/>
              </a:rPr>
              <a:t>.text </a:t>
            </a:r>
            <a:r>
              <a:rPr lang="zh-CN" altLang="en-GB" sz="2000" dirty="0">
                <a:latin typeface="微软雅黑" panose="020B0503020204020204" pitchFamily="34" charset="-122"/>
                <a:ea typeface="微软雅黑" panose="020B0503020204020204" pitchFamily="34" charset="-122"/>
              </a:rPr>
              <a:t>节</a:t>
            </a:r>
          </a:p>
          <a:p>
            <a:pPr lvl="1">
              <a:lnSpc>
                <a:spcPct val="100000"/>
              </a:lnSpc>
              <a:spcBef>
                <a:spcPct val="25000"/>
              </a:spcBef>
              <a:buFont typeface="Wingdings" panose="05000000000000000000" pitchFamily="2" charset="2"/>
              <a:buChar char="ü"/>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dirty="0">
                <a:latin typeface="微软雅黑" panose="020B0503020204020204" pitchFamily="34" charset="-122"/>
                <a:ea typeface="微软雅黑" panose="020B0503020204020204" pitchFamily="34" charset="-122"/>
              </a:rPr>
              <a:t>编译</a:t>
            </a:r>
            <a:r>
              <a:rPr lang="zh-CN" altLang="en-US" dirty="0">
                <a:latin typeface="微软雅黑" panose="020B0503020204020204" pitchFamily="34" charset="-122"/>
                <a:ea typeface="微软雅黑" panose="020B0503020204020204" pitchFamily="34" charset="-122"/>
              </a:rPr>
              <a:t>汇编</a:t>
            </a:r>
            <a:r>
              <a:rPr lang="zh-CN" altLang="en-GB" dirty="0">
                <a:latin typeface="微软雅黑" panose="020B0503020204020204" pitchFamily="34" charset="-122"/>
                <a:ea typeface="微软雅黑" panose="020B0503020204020204" pitchFamily="34" charset="-122"/>
              </a:rPr>
              <a:t>后的代码部分</a:t>
            </a:r>
          </a:p>
          <a:p>
            <a:pPr>
              <a:lnSpc>
                <a:spcPct val="100000"/>
              </a:lnSpc>
              <a:spcBef>
                <a:spcPct val="25000"/>
              </a:spcBef>
              <a:buFontTx/>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sz="2000" dirty="0">
                <a:latin typeface="微软雅黑" panose="020B0503020204020204" pitchFamily="34" charset="-122"/>
                <a:ea typeface="微软雅黑" panose="020B0503020204020204" pitchFamily="34" charset="-122"/>
              </a:rPr>
              <a:t>.</a:t>
            </a:r>
            <a:r>
              <a:rPr lang="en-GB" altLang="zh-CN" sz="2000" dirty="0" err="1">
                <a:latin typeface="微软雅黑" panose="020B0503020204020204" pitchFamily="34" charset="-122"/>
                <a:ea typeface="微软雅黑" panose="020B0503020204020204" pitchFamily="34" charset="-122"/>
              </a:rPr>
              <a:t>rodata</a:t>
            </a:r>
            <a:r>
              <a:rPr lang="en-GB" altLang="zh-CN" sz="2000" dirty="0">
                <a:latin typeface="微软雅黑" panose="020B0503020204020204" pitchFamily="34" charset="-122"/>
                <a:ea typeface="微软雅黑" panose="020B0503020204020204" pitchFamily="34" charset="-122"/>
              </a:rPr>
              <a:t> </a:t>
            </a:r>
            <a:r>
              <a:rPr lang="zh-CN" altLang="en-GB" sz="2000" dirty="0">
                <a:latin typeface="微软雅黑" panose="020B0503020204020204" pitchFamily="34" charset="-122"/>
                <a:ea typeface="微软雅黑" panose="020B0503020204020204" pitchFamily="34" charset="-122"/>
              </a:rPr>
              <a:t>节</a:t>
            </a:r>
          </a:p>
          <a:p>
            <a:pPr lvl="1">
              <a:lnSpc>
                <a:spcPct val="100000"/>
              </a:lnSpc>
              <a:spcBef>
                <a:spcPct val="25000"/>
              </a:spcBef>
              <a:buFont typeface="Wingdings" panose="05000000000000000000" pitchFamily="2" charset="2"/>
              <a:buChar char="ü"/>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dirty="0">
                <a:latin typeface="微软雅黑" panose="020B0503020204020204" pitchFamily="34" charset="-122"/>
                <a:ea typeface="微软雅黑" panose="020B0503020204020204" pitchFamily="34" charset="-122"/>
              </a:rPr>
              <a:t>只读数据，如 </a:t>
            </a:r>
            <a:r>
              <a:rPr lang="en-GB" altLang="zh-CN" dirty="0" err="1">
                <a:latin typeface="微软雅黑" panose="020B0503020204020204" pitchFamily="34" charset="-122"/>
                <a:ea typeface="微软雅黑" panose="020B0503020204020204" pitchFamily="34" charset="-122"/>
                <a:hlinkClick r:id="" action="ppaction://hlinkshowjump?jump=nextslide"/>
              </a:rPr>
              <a:t>printf</a:t>
            </a:r>
            <a:r>
              <a:rPr lang="en-GB" altLang="zh-CN" dirty="0">
                <a:latin typeface="微软雅黑" panose="020B0503020204020204" pitchFamily="34" charset="-122"/>
                <a:ea typeface="微软雅黑" panose="020B0503020204020204" pitchFamily="34" charset="-122"/>
                <a:hlinkClick r:id="" action="ppaction://hlinkshowjump?jump=nextslide"/>
              </a:rPr>
              <a:t> </a:t>
            </a:r>
            <a:r>
              <a:rPr lang="zh-CN" altLang="en-GB" dirty="0">
                <a:latin typeface="微软雅黑" panose="020B0503020204020204" pitchFamily="34" charset="-122"/>
                <a:ea typeface="微软雅黑" panose="020B0503020204020204" pitchFamily="34" charset="-122"/>
                <a:hlinkClick r:id="" action="ppaction://hlinkshowjump?jump=nextslide"/>
              </a:rPr>
              <a:t>格式串</a:t>
            </a:r>
            <a:r>
              <a:rPr lang="zh-CN" altLang="en-GB" dirty="0">
                <a:latin typeface="微软雅黑" panose="020B0503020204020204" pitchFamily="34" charset="-122"/>
                <a:ea typeface="微软雅黑" panose="020B0503020204020204" pitchFamily="34" charset="-122"/>
              </a:rPr>
              <a:t>、</a:t>
            </a:r>
            <a:r>
              <a:rPr lang="en-GB" altLang="zh-CN" dirty="0">
                <a:latin typeface="微软雅黑" panose="020B0503020204020204" pitchFamily="34" charset="-122"/>
                <a:ea typeface="微软雅黑" panose="020B0503020204020204" pitchFamily="34" charset="-122"/>
                <a:hlinkClick r:id="rId3" action="ppaction://hlinksldjump"/>
              </a:rPr>
              <a:t>switch </a:t>
            </a:r>
            <a:r>
              <a:rPr lang="zh-CN" altLang="en-GB" dirty="0">
                <a:latin typeface="微软雅黑" panose="020B0503020204020204" pitchFamily="34" charset="-122"/>
                <a:ea typeface="微软雅黑" panose="020B0503020204020204" pitchFamily="34" charset="-122"/>
                <a:hlinkClick r:id="rId3" action="ppaction://hlinksldjump"/>
              </a:rPr>
              <a:t>跳转表</a:t>
            </a:r>
            <a:r>
              <a:rPr lang="zh-CN" altLang="en-GB" dirty="0">
                <a:latin typeface="微软雅黑" panose="020B0503020204020204" pitchFamily="34" charset="-122"/>
                <a:ea typeface="微软雅黑" panose="020B0503020204020204" pitchFamily="34" charset="-122"/>
              </a:rPr>
              <a:t>等</a:t>
            </a:r>
          </a:p>
          <a:p>
            <a:pPr>
              <a:lnSpc>
                <a:spcPct val="100000"/>
              </a:lnSpc>
              <a:spcBef>
                <a:spcPct val="25000"/>
              </a:spcBef>
              <a:buFontTx/>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sz="2000" dirty="0">
                <a:latin typeface="微软雅黑" panose="020B0503020204020204" pitchFamily="34" charset="-122"/>
                <a:ea typeface="微软雅黑" panose="020B0503020204020204" pitchFamily="34" charset="-122"/>
              </a:rPr>
              <a:t>.data </a:t>
            </a:r>
            <a:r>
              <a:rPr lang="zh-CN" altLang="en-GB" sz="2000" dirty="0">
                <a:latin typeface="微软雅黑" panose="020B0503020204020204" pitchFamily="34" charset="-122"/>
                <a:ea typeface="微软雅黑" panose="020B0503020204020204" pitchFamily="34" charset="-122"/>
              </a:rPr>
              <a:t>节</a:t>
            </a:r>
          </a:p>
          <a:p>
            <a:pPr lvl="1">
              <a:lnSpc>
                <a:spcPct val="100000"/>
              </a:lnSpc>
              <a:spcBef>
                <a:spcPct val="25000"/>
              </a:spcBef>
              <a:buFont typeface="Wingdings" panose="05000000000000000000" pitchFamily="2" charset="2"/>
              <a:buChar char="ü"/>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dirty="0">
                <a:latin typeface="微软雅黑" panose="020B0503020204020204" pitchFamily="34" charset="-122"/>
                <a:ea typeface="微软雅黑" panose="020B0503020204020204" pitchFamily="34" charset="-122"/>
              </a:rPr>
              <a:t>已初始化的全局变量</a:t>
            </a:r>
          </a:p>
          <a:p>
            <a:pPr>
              <a:lnSpc>
                <a:spcPct val="100000"/>
              </a:lnSpc>
              <a:spcBef>
                <a:spcPct val="25000"/>
              </a:spcBef>
              <a:buFontTx/>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sz="2000" dirty="0">
                <a:latin typeface="微软雅黑" panose="020B0503020204020204" pitchFamily="34" charset="-122"/>
                <a:ea typeface="微软雅黑" panose="020B0503020204020204" pitchFamily="34" charset="-122"/>
              </a:rPr>
              <a:t>.</a:t>
            </a:r>
            <a:r>
              <a:rPr lang="en-GB" altLang="zh-CN" sz="2000" dirty="0" err="1">
                <a:latin typeface="微软雅黑" panose="020B0503020204020204" pitchFamily="34" charset="-122"/>
                <a:ea typeface="微软雅黑" panose="020B0503020204020204" pitchFamily="34" charset="-122"/>
              </a:rPr>
              <a:t>bss</a:t>
            </a:r>
            <a:r>
              <a:rPr lang="en-GB" altLang="zh-CN" sz="2000" dirty="0">
                <a:latin typeface="微软雅黑" panose="020B0503020204020204" pitchFamily="34" charset="-122"/>
                <a:ea typeface="微软雅黑" panose="020B0503020204020204" pitchFamily="34" charset="-122"/>
              </a:rPr>
              <a:t> </a:t>
            </a:r>
            <a:r>
              <a:rPr lang="zh-CN" altLang="en-GB" sz="2000" dirty="0">
                <a:latin typeface="微软雅黑" panose="020B0503020204020204" pitchFamily="34" charset="-122"/>
                <a:ea typeface="微软雅黑" panose="020B0503020204020204" pitchFamily="34" charset="-122"/>
              </a:rPr>
              <a:t>节</a:t>
            </a:r>
          </a:p>
          <a:p>
            <a:pPr lvl="1">
              <a:lnSpc>
                <a:spcPct val="100000"/>
              </a:lnSpc>
              <a:spcBef>
                <a:spcPct val="25000"/>
              </a:spcBef>
              <a:buFont typeface="Wingdings" panose="05000000000000000000" pitchFamily="2" charset="2"/>
              <a:buChar char="ü"/>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dirty="0">
                <a:latin typeface="微软雅黑" panose="020B0503020204020204" pitchFamily="34" charset="-122"/>
                <a:ea typeface="微软雅黑" panose="020B0503020204020204" pitchFamily="34" charset="-122"/>
              </a:rPr>
              <a:t>未初始化全局变量，仅是占位符，不占据任何实际磁盘空间。区分初始化和非初始化是为了空间效率</a:t>
            </a:r>
            <a:endParaRPr lang="en-GB" altLang="zh-CN" dirty="0">
              <a:latin typeface="微软雅黑" panose="020B0503020204020204" pitchFamily="34" charset="-122"/>
              <a:ea typeface="微软雅黑" panose="020B0503020204020204" pitchFamily="34" charset="-122"/>
            </a:endParaRPr>
          </a:p>
        </p:txBody>
      </p:sp>
      <p:grpSp>
        <p:nvGrpSpPr>
          <p:cNvPr id="29700" name="Group 19">
            <a:extLst>
              <a:ext uri="{FF2B5EF4-FFF2-40B4-BE49-F238E27FC236}">
                <a16:creationId xmlns:a16="http://schemas.microsoft.com/office/drawing/2014/main" id="{40A356F5-7517-4D9E-A0E7-ACEC50712961}"/>
              </a:ext>
            </a:extLst>
          </p:cNvPr>
          <p:cNvGrpSpPr>
            <a:grpSpLocks/>
          </p:cNvGrpSpPr>
          <p:nvPr/>
        </p:nvGrpSpPr>
        <p:grpSpPr bwMode="auto">
          <a:xfrm>
            <a:off x="5883275" y="493713"/>
            <a:ext cx="3260725" cy="6149975"/>
            <a:chOff x="3693" y="912"/>
            <a:chExt cx="2054" cy="3104"/>
          </a:xfrm>
        </p:grpSpPr>
        <p:sp>
          <p:nvSpPr>
            <p:cNvPr id="14339" name="Rectangle 3">
              <a:extLst>
                <a:ext uri="{FF2B5EF4-FFF2-40B4-BE49-F238E27FC236}">
                  <a16:creationId xmlns:a16="http://schemas.microsoft.com/office/drawing/2014/main" id="{91D1462A-FD06-4CEF-9049-A0247DCBB832}"/>
                </a:ext>
              </a:extLst>
            </p:cNvPr>
            <p:cNvSpPr>
              <a:spLocks noChangeArrowheads="1"/>
            </p:cNvSpPr>
            <p:nvPr/>
          </p:nvSpPr>
          <p:spPr bwMode="auto">
            <a:xfrm>
              <a:off x="3696" y="1008"/>
              <a:ext cx="1872" cy="24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defRPr/>
              </a:pPr>
              <a:r>
                <a:rPr lang="en-GB" altLang="zh-CN" sz="2000" b="1">
                  <a:latin typeface="微软雅黑" panose="020B0503020204020204" pitchFamily="34" charset="-122"/>
                  <a:ea typeface="微软雅黑" panose="020B0503020204020204" pitchFamily="34" charset="-122"/>
                  <a:cs typeface="msgothic"/>
                </a:rPr>
                <a:t>ELF </a:t>
              </a:r>
              <a:r>
                <a:rPr lang="zh-CN" altLang="en-GB" sz="2000" b="1">
                  <a:latin typeface="微软雅黑" panose="020B0503020204020204" pitchFamily="34" charset="-122"/>
                  <a:ea typeface="微软雅黑" panose="020B0503020204020204" pitchFamily="34" charset="-122"/>
                  <a:cs typeface="msgothic"/>
                </a:rPr>
                <a:t>头</a:t>
              </a:r>
            </a:p>
          </p:txBody>
        </p:sp>
        <p:sp>
          <p:nvSpPr>
            <p:cNvPr id="14341" name="Rectangle 5">
              <a:extLst>
                <a:ext uri="{FF2B5EF4-FFF2-40B4-BE49-F238E27FC236}">
                  <a16:creationId xmlns:a16="http://schemas.microsoft.com/office/drawing/2014/main" id="{99A492EF-2550-4338-9698-E5F48E8676EB}"/>
                </a:ext>
              </a:extLst>
            </p:cNvPr>
            <p:cNvSpPr>
              <a:spLocks noChangeArrowheads="1"/>
            </p:cNvSpPr>
            <p:nvPr/>
          </p:nvSpPr>
          <p:spPr bwMode="auto">
            <a:xfrm>
              <a:off x="3696" y="1236"/>
              <a:ext cx="1872" cy="24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4000"/>
                </a:lnSpc>
                <a:defRPr/>
              </a:pPr>
              <a:r>
                <a:rPr lang="en-GB" altLang="zh-CN" sz="2000" b="1">
                  <a:latin typeface="微软雅黑" panose="020B0503020204020204" pitchFamily="34" charset="-122"/>
                  <a:ea typeface="微软雅黑" panose="020B0503020204020204" pitchFamily="34" charset="-122"/>
                  <a:cs typeface="msgothic"/>
                </a:rPr>
                <a:t>.text </a:t>
              </a:r>
              <a:r>
                <a:rPr lang="zh-CN" altLang="en-GB" sz="2000" b="1">
                  <a:latin typeface="微软雅黑" panose="020B0503020204020204" pitchFamily="34" charset="-122"/>
                  <a:ea typeface="微软雅黑" panose="020B0503020204020204" pitchFamily="34" charset="-122"/>
                  <a:cs typeface="msgothic"/>
                </a:rPr>
                <a:t>节</a:t>
              </a:r>
            </a:p>
          </p:txBody>
        </p:sp>
        <p:sp>
          <p:nvSpPr>
            <p:cNvPr id="14342" name="Rectangle 6">
              <a:extLst>
                <a:ext uri="{FF2B5EF4-FFF2-40B4-BE49-F238E27FC236}">
                  <a16:creationId xmlns:a16="http://schemas.microsoft.com/office/drawing/2014/main" id="{4A894D09-7AB1-4BB1-B3D6-2682507BA870}"/>
                </a:ext>
              </a:extLst>
            </p:cNvPr>
            <p:cNvSpPr>
              <a:spLocks noChangeArrowheads="1"/>
            </p:cNvSpPr>
            <p:nvPr/>
          </p:nvSpPr>
          <p:spPr bwMode="auto">
            <a:xfrm>
              <a:off x="3696" y="1476"/>
              <a:ext cx="1872" cy="24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4000"/>
                </a:lnSpc>
                <a:defRPr/>
              </a:pPr>
              <a:r>
                <a:rPr lang="en-GB" altLang="zh-CN" sz="2000" b="1">
                  <a:latin typeface="微软雅黑" panose="020B0503020204020204" pitchFamily="34" charset="-122"/>
                  <a:ea typeface="微软雅黑" panose="020B0503020204020204" pitchFamily="34" charset="-122"/>
                  <a:cs typeface="msgothic"/>
                </a:rPr>
                <a:t>.rodata </a:t>
              </a:r>
              <a:r>
                <a:rPr lang="zh-CN" altLang="en-GB" sz="2000" b="1">
                  <a:latin typeface="微软雅黑" panose="020B0503020204020204" pitchFamily="34" charset="-122"/>
                  <a:ea typeface="微软雅黑" panose="020B0503020204020204" pitchFamily="34" charset="-122"/>
                  <a:cs typeface="msgothic"/>
                </a:rPr>
                <a:t>节</a:t>
              </a:r>
            </a:p>
          </p:txBody>
        </p:sp>
        <p:sp>
          <p:nvSpPr>
            <p:cNvPr id="14343" name="Rectangle 7">
              <a:extLst>
                <a:ext uri="{FF2B5EF4-FFF2-40B4-BE49-F238E27FC236}">
                  <a16:creationId xmlns:a16="http://schemas.microsoft.com/office/drawing/2014/main" id="{509E24AB-E8F2-4A0D-A211-0E6FBA48427B}"/>
                </a:ext>
              </a:extLst>
            </p:cNvPr>
            <p:cNvSpPr>
              <a:spLocks noChangeArrowheads="1"/>
            </p:cNvSpPr>
            <p:nvPr/>
          </p:nvSpPr>
          <p:spPr bwMode="auto">
            <a:xfrm>
              <a:off x="3696" y="1956"/>
              <a:ext cx="1872" cy="24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4000"/>
                </a:lnSpc>
                <a:defRPr/>
              </a:pPr>
              <a:r>
                <a:rPr lang="en-GB" altLang="zh-CN" sz="2000" b="1">
                  <a:latin typeface="微软雅黑" panose="020B0503020204020204" pitchFamily="34" charset="-122"/>
                  <a:ea typeface="微软雅黑" panose="020B0503020204020204" pitchFamily="34" charset="-122"/>
                  <a:cs typeface="msgothic"/>
                </a:rPr>
                <a:t>.bss </a:t>
              </a:r>
              <a:r>
                <a:rPr lang="zh-CN" altLang="en-GB" sz="2000" b="1">
                  <a:latin typeface="微软雅黑" panose="020B0503020204020204" pitchFamily="34" charset="-122"/>
                  <a:ea typeface="微软雅黑" panose="020B0503020204020204" pitchFamily="34" charset="-122"/>
                  <a:cs typeface="msgothic"/>
                </a:rPr>
                <a:t>节</a:t>
              </a:r>
            </a:p>
          </p:txBody>
        </p:sp>
        <p:sp>
          <p:nvSpPr>
            <p:cNvPr id="14344" name="Rectangle 8">
              <a:extLst>
                <a:ext uri="{FF2B5EF4-FFF2-40B4-BE49-F238E27FC236}">
                  <a16:creationId xmlns:a16="http://schemas.microsoft.com/office/drawing/2014/main" id="{1A3953A1-41B5-425E-9F6D-7ADA2402C32F}"/>
                </a:ext>
              </a:extLst>
            </p:cNvPr>
            <p:cNvSpPr>
              <a:spLocks noChangeArrowheads="1"/>
            </p:cNvSpPr>
            <p:nvPr/>
          </p:nvSpPr>
          <p:spPr bwMode="auto">
            <a:xfrm>
              <a:off x="3696" y="2196"/>
              <a:ext cx="1872" cy="24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4000"/>
                </a:lnSpc>
                <a:defRPr/>
              </a:pPr>
              <a:r>
                <a:rPr lang="en-GB" altLang="zh-CN" sz="2000" b="1" dirty="0">
                  <a:latin typeface="微软雅黑" panose="020B0503020204020204" pitchFamily="34" charset="-122"/>
                  <a:ea typeface="微软雅黑" panose="020B0503020204020204" pitchFamily="34" charset="-122"/>
                  <a:cs typeface="msgothic"/>
                </a:rPr>
                <a:t>.</a:t>
              </a:r>
              <a:r>
                <a:rPr lang="en-GB" altLang="zh-CN" sz="2000" b="1" dirty="0" err="1">
                  <a:latin typeface="微软雅黑" panose="020B0503020204020204" pitchFamily="34" charset="-122"/>
                  <a:ea typeface="微软雅黑" panose="020B0503020204020204" pitchFamily="34" charset="-122"/>
                  <a:cs typeface="msgothic"/>
                </a:rPr>
                <a:t>symtab</a:t>
              </a:r>
              <a:r>
                <a:rPr lang="en-GB" altLang="zh-CN" sz="2000" b="1" dirty="0">
                  <a:latin typeface="微软雅黑" panose="020B0503020204020204" pitchFamily="34" charset="-122"/>
                  <a:ea typeface="微软雅黑" panose="020B0503020204020204" pitchFamily="34" charset="-122"/>
                  <a:cs typeface="msgothic"/>
                </a:rPr>
                <a:t> </a:t>
              </a:r>
              <a:r>
                <a:rPr lang="zh-CN" altLang="en-GB" sz="2000" b="1" dirty="0">
                  <a:latin typeface="微软雅黑" panose="020B0503020204020204" pitchFamily="34" charset="-122"/>
                  <a:ea typeface="微软雅黑" panose="020B0503020204020204" pitchFamily="34" charset="-122"/>
                  <a:cs typeface="msgothic"/>
                </a:rPr>
                <a:t>节</a:t>
              </a:r>
            </a:p>
          </p:txBody>
        </p:sp>
        <p:sp>
          <p:nvSpPr>
            <p:cNvPr id="14345" name="Rectangle 9">
              <a:extLst>
                <a:ext uri="{FF2B5EF4-FFF2-40B4-BE49-F238E27FC236}">
                  <a16:creationId xmlns:a16="http://schemas.microsoft.com/office/drawing/2014/main" id="{05F469CA-4F76-40AC-81A2-F6581B6A23C8}"/>
                </a:ext>
              </a:extLst>
            </p:cNvPr>
            <p:cNvSpPr>
              <a:spLocks noChangeArrowheads="1"/>
            </p:cNvSpPr>
            <p:nvPr/>
          </p:nvSpPr>
          <p:spPr bwMode="auto">
            <a:xfrm>
              <a:off x="3696" y="2436"/>
              <a:ext cx="1872" cy="24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4000"/>
                </a:lnSpc>
                <a:defRPr/>
              </a:pPr>
              <a:r>
                <a:rPr lang="en-GB" altLang="zh-CN" sz="2000" b="1">
                  <a:latin typeface="微软雅黑" panose="020B0503020204020204" pitchFamily="34" charset="-122"/>
                  <a:ea typeface="微软雅黑" panose="020B0503020204020204" pitchFamily="34" charset="-122"/>
                  <a:cs typeface="msgothic"/>
                </a:rPr>
                <a:t>.rel.txt </a:t>
              </a:r>
              <a:r>
                <a:rPr lang="zh-CN" altLang="en-GB" sz="2000" b="1">
                  <a:latin typeface="微软雅黑" panose="020B0503020204020204" pitchFamily="34" charset="-122"/>
                  <a:ea typeface="微软雅黑" panose="020B0503020204020204" pitchFamily="34" charset="-122"/>
                  <a:cs typeface="msgothic"/>
                </a:rPr>
                <a:t>节</a:t>
              </a:r>
            </a:p>
          </p:txBody>
        </p:sp>
        <p:sp>
          <p:nvSpPr>
            <p:cNvPr id="14346" name="Rectangle 10">
              <a:extLst>
                <a:ext uri="{FF2B5EF4-FFF2-40B4-BE49-F238E27FC236}">
                  <a16:creationId xmlns:a16="http://schemas.microsoft.com/office/drawing/2014/main" id="{36101C53-3102-4BB4-9D27-ABBE5E1435FC}"/>
                </a:ext>
              </a:extLst>
            </p:cNvPr>
            <p:cNvSpPr>
              <a:spLocks noChangeArrowheads="1"/>
            </p:cNvSpPr>
            <p:nvPr/>
          </p:nvSpPr>
          <p:spPr bwMode="auto">
            <a:xfrm>
              <a:off x="3696" y="2676"/>
              <a:ext cx="1872" cy="24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4000"/>
                </a:lnSpc>
                <a:defRPr/>
              </a:pPr>
              <a:r>
                <a:rPr lang="en-GB" altLang="zh-CN" sz="2000" b="1">
                  <a:latin typeface="微软雅黑" panose="020B0503020204020204" pitchFamily="34" charset="-122"/>
                  <a:ea typeface="微软雅黑" panose="020B0503020204020204" pitchFamily="34" charset="-122"/>
                  <a:cs typeface="msgothic"/>
                </a:rPr>
                <a:t>.rel.data </a:t>
              </a:r>
              <a:r>
                <a:rPr lang="zh-CN" altLang="en-GB" sz="2000" b="1">
                  <a:latin typeface="微软雅黑" panose="020B0503020204020204" pitchFamily="34" charset="-122"/>
                  <a:ea typeface="微软雅黑" panose="020B0503020204020204" pitchFamily="34" charset="-122"/>
                  <a:cs typeface="msgothic"/>
                </a:rPr>
                <a:t>节</a:t>
              </a:r>
            </a:p>
          </p:txBody>
        </p:sp>
        <p:sp>
          <p:nvSpPr>
            <p:cNvPr id="14347" name="Rectangle 11">
              <a:extLst>
                <a:ext uri="{FF2B5EF4-FFF2-40B4-BE49-F238E27FC236}">
                  <a16:creationId xmlns:a16="http://schemas.microsoft.com/office/drawing/2014/main" id="{C532CEC8-6DD4-455A-A7E5-8541EB5DBF57}"/>
                </a:ext>
              </a:extLst>
            </p:cNvPr>
            <p:cNvSpPr>
              <a:spLocks noChangeArrowheads="1"/>
            </p:cNvSpPr>
            <p:nvPr/>
          </p:nvSpPr>
          <p:spPr bwMode="auto">
            <a:xfrm>
              <a:off x="3696" y="2916"/>
              <a:ext cx="1872" cy="24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4000"/>
                </a:lnSpc>
                <a:defRPr/>
              </a:pPr>
              <a:r>
                <a:rPr lang="en-GB" altLang="zh-CN" sz="1600" b="1">
                  <a:latin typeface="Courier New" panose="02070309020205020404" pitchFamily="49" charset="0"/>
                  <a:ea typeface="msgothic"/>
                  <a:cs typeface="msgothic"/>
                </a:rPr>
                <a:t>.</a:t>
              </a:r>
              <a:r>
                <a:rPr lang="en-GB" altLang="zh-CN" sz="2000" b="1">
                  <a:latin typeface="微软雅黑" panose="020B0503020204020204" pitchFamily="34" charset="-122"/>
                  <a:ea typeface="微软雅黑" panose="020B0503020204020204" pitchFamily="34" charset="-122"/>
                  <a:cs typeface="msgothic"/>
                </a:rPr>
                <a:t>debug </a:t>
              </a:r>
              <a:r>
                <a:rPr lang="zh-CN" altLang="en-GB" sz="2000" b="1">
                  <a:latin typeface="微软雅黑" panose="020B0503020204020204" pitchFamily="34" charset="-122"/>
                  <a:ea typeface="微软雅黑" panose="020B0503020204020204" pitchFamily="34" charset="-122"/>
                  <a:cs typeface="msgothic"/>
                </a:rPr>
                <a:t>节</a:t>
              </a:r>
            </a:p>
          </p:txBody>
        </p:sp>
        <p:sp>
          <p:nvSpPr>
            <p:cNvPr id="14348" name="Rectangle 12">
              <a:extLst>
                <a:ext uri="{FF2B5EF4-FFF2-40B4-BE49-F238E27FC236}">
                  <a16:creationId xmlns:a16="http://schemas.microsoft.com/office/drawing/2014/main" id="{243749F6-9A16-446E-B2A8-8A778AC3FD83}"/>
                </a:ext>
              </a:extLst>
            </p:cNvPr>
            <p:cNvSpPr>
              <a:spLocks noChangeArrowheads="1"/>
            </p:cNvSpPr>
            <p:nvPr/>
          </p:nvSpPr>
          <p:spPr bwMode="auto">
            <a:xfrm>
              <a:off x="3695" y="3632"/>
              <a:ext cx="1872" cy="384"/>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defRPr/>
              </a:pPr>
              <a:r>
                <a:rPr lang="en-GB" altLang="zh-CN" sz="2000" b="1">
                  <a:latin typeface="微软雅黑" panose="020B0503020204020204" pitchFamily="34" charset="-122"/>
                  <a:ea typeface="微软雅黑" panose="020B0503020204020204" pitchFamily="34" charset="-122"/>
                  <a:cs typeface="msgothic"/>
                </a:rPr>
                <a:t>Section header table</a:t>
              </a:r>
            </a:p>
            <a:p>
              <a:pPr algn="ctr">
                <a:lnSpc>
                  <a:spcPct val="98000"/>
                </a:lnSpc>
                <a:defRPr/>
              </a:pPr>
              <a:r>
                <a:rPr lang="zh-CN" altLang="en-GB" sz="2000" b="1">
                  <a:solidFill>
                    <a:srgbClr val="FF0000"/>
                  </a:solidFill>
                  <a:latin typeface="微软雅黑" panose="020B0503020204020204" pitchFamily="34" charset="-122"/>
                  <a:ea typeface="微软雅黑" panose="020B0503020204020204" pitchFamily="34" charset="-122"/>
                  <a:cs typeface="msgothic"/>
                </a:rPr>
                <a:t>（节头表</a:t>
              </a:r>
              <a:r>
                <a:rPr lang="zh-CN" altLang="en-GB" sz="2000" b="1">
                  <a:latin typeface="微软雅黑" panose="020B0503020204020204" pitchFamily="34" charset="-122"/>
                  <a:ea typeface="微软雅黑" panose="020B0503020204020204" pitchFamily="34" charset="-122"/>
                  <a:cs typeface="msgothic"/>
                </a:rPr>
                <a:t>）</a:t>
              </a:r>
            </a:p>
          </p:txBody>
        </p:sp>
        <p:sp>
          <p:nvSpPr>
            <p:cNvPr id="29716" name="Text Box 13">
              <a:extLst>
                <a:ext uri="{FF2B5EF4-FFF2-40B4-BE49-F238E27FC236}">
                  <a16:creationId xmlns:a16="http://schemas.microsoft.com/office/drawing/2014/main" id="{FF6DDEC2-87B4-44D8-A262-66AA90B50639}"/>
                </a:ext>
              </a:extLst>
            </p:cNvPr>
            <p:cNvSpPr txBox="1">
              <a:spLocks noChangeArrowheads="1"/>
            </p:cNvSpPr>
            <p:nvPr/>
          </p:nvSpPr>
          <p:spPr bwMode="auto">
            <a:xfrm>
              <a:off x="5568" y="912"/>
              <a:ext cx="179"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nSpc>
                  <a:spcPct val="98000"/>
                </a:lnSpc>
                <a:spcBef>
                  <a:spcPct val="0"/>
                </a:spcBef>
                <a:buFontTx/>
                <a:buNone/>
              </a:pPr>
              <a:r>
                <a:rPr lang="en-GB" altLang="zh-CN" sz="1600">
                  <a:solidFill>
                    <a:srgbClr val="000066"/>
                  </a:solidFill>
                  <a:latin typeface="Calibri" panose="020F0502020204030204" pitchFamily="34" charset="0"/>
                  <a:ea typeface="msgothic"/>
                  <a:cs typeface="msgothic"/>
                </a:rPr>
                <a:t>0</a:t>
              </a:r>
            </a:p>
          </p:txBody>
        </p:sp>
        <p:sp>
          <p:nvSpPr>
            <p:cNvPr id="15" name="Rectangle 6">
              <a:extLst>
                <a:ext uri="{FF2B5EF4-FFF2-40B4-BE49-F238E27FC236}">
                  <a16:creationId xmlns:a16="http://schemas.microsoft.com/office/drawing/2014/main" id="{05AFA817-B555-4382-8786-C76DEAEC216A}"/>
                </a:ext>
              </a:extLst>
            </p:cNvPr>
            <p:cNvSpPr>
              <a:spLocks noChangeArrowheads="1"/>
            </p:cNvSpPr>
            <p:nvPr/>
          </p:nvSpPr>
          <p:spPr bwMode="auto">
            <a:xfrm>
              <a:off x="3696" y="1716"/>
              <a:ext cx="1872" cy="24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4000"/>
                </a:lnSpc>
                <a:defRPr/>
              </a:pPr>
              <a:r>
                <a:rPr lang="en-GB" altLang="zh-CN" sz="2000" b="1">
                  <a:latin typeface="微软雅黑" panose="020B0503020204020204" pitchFamily="34" charset="-122"/>
                  <a:ea typeface="微软雅黑" panose="020B0503020204020204" pitchFamily="34" charset="-122"/>
                  <a:cs typeface="msgothic"/>
                </a:rPr>
                <a:t>.data </a:t>
              </a:r>
              <a:r>
                <a:rPr lang="zh-CN" altLang="en-GB" sz="2000" b="1">
                  <a:latin typeface="微软雅黑" panose="020B0503020204020204" pitchFamily="34" charset="-122"/>
                  <a:ea typeface="微软雅黑" panose="020B0503020204020204" pitchFamily="34" charset="-122"/>
                  <a:cs typeface="msgothic"/>
                </a:rPr>
                <a:t>节</a:t>
              </a:r>
            </a:p>
          </p:txBody>
        </p:sp>
        <p:sp>
          <p:nvSpPr>
            <p:cNvPr id="29718" name="Rectangle 11">
              <a:extLst>
                <a:ext uri="{FF2B5EF4-FFF2-40B4-BE49-F238E27FC236}">
                  <a16:creationId xmlns:a16="http://schemas.microsoft.com/office/drawing/2014/main" id="{1955FA38-A6F8-4328-BE80-012672BC782F}"/>
                </a:ext>
              </a:extLst>
            </p:cNvPr>
            <p:cNvSpPr>
              <a:spLocks noChangeArrowheads="1"/>
            </p:cNvSpPr>
            <p:nvPr/>
          </p:nvSpPr>
          <p:spPr bwMode="auto">
            <a:xfrm>
              <a:off x="3693" y="3155"/>
              <a:ext cx="1872" cy="240"/>
            </a:xfrm>
            <a:prstGeom prst="rect">
              <a:avLst/>
            </a:prstGeom>
            <a:solidFill>
              <a:srgbClr val="D6D6F5">
                <a:alpha val="18823"/>
              </a:srgbClr>
            </a:solidFill>
            <a:ln w="25527">
              <a:solidFill>
                <a:schemeClr val="tx1"/>
              </a:solidFill>
              <a:miter lim="800000"/>
              <a:headEnd/>
              <a:tailEnd/>
            </a:ln>
          </p:spPr>
          <p:txBody>
            <a:bodyPr wrap="none" lIns="90000" tIns="46800" rIns="90000" bIns="46800" anchor="ct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gn="ctr">
                <a:lnSpc>
                  <a:spcPct val="94000"/>
                </a:lnSpc>
                <a:spcBef>
                  <a:spcPct val="0"/>
                </a:spcBef>
                <a:buFontTx/>
                <a:buNone/>
              </a:pPr>
              <a:r>
                <a:rPr lang="en-GB" altLang="zh-CN" sz="2000">
                  <a:latin typeface="微软雅黑" panose="020B0503020204020204" pitchFamily="34" charset="-122"/>
                  <a:ea typeface="微软雅黑" panose="020B0503020204020204" pitchFamily="34" charset="-122"/>
                  <a:cs typeface="msgothic"/>
                </a:rPr>
                <a:t>.strtab </a:t>
              </a:r>
              <a:r>
                <a:rPr lang="zh-CN" altLang="en-GB" sz="2000">
                  <a:latin typeface="微软雅黑" panose="020B0503020204020204" pitchFamily="34" charset="-122"/>
                  <a:ea typeface="微软雅黑" panose="020B0503020204020204" pitchFamily="34" charset="-122"/>
                  <a:cs typeface="msgothic"/>
                </a:rPr>
                <a:t>节</a:t>
              </a:r>
            </a:p>
          </p:txBody>
        </p:sp>
        <p:sp>
          <p:nvSpPr>
            <p:cNvPr id="29719" name="Rectangle 11">
              <a:extLst>
                <a:ext uri="{FF2B5EF4-FFF2-40B4-BE49-F238E27FC236}">
                  <a16:creationId xmlns:a16="http://schemas.microsoft.com/office/drawing/2014/main" id="{92C35F7C-3CED-4E0E-8ED6-07E45E630BB4}"/>
                </a:ext>
              </a:extLst>
            </p:cNvPr>
            <p:cNvSpPr>
              <a:spLocks noChangeArrowheads="1"/>
            </p:cNvSpPr>
            <p:nvPr/>
          </p:nvSpPr>
          <p:spPr bwMode="auto">
            <a:xfrm>
              <a:off x="3697" y="3387"/>
              <a:ext cx="1872" cy="240"/>
            </a:xfrm>
            <a:prstGeom prst="rect">
              <a:avLst/>
            </a:prstGeom>
            <a:solidFill>
              <a:srgbClr val="D6D6F5">
                <a:alpha val="18823"/>
              </a:srgbClr>
            </a:solidFill>
            <a:ln w="25527">
              <a:solidFill>
                <a:schemeClr val="tx1"/>
              </a:solidFill>
              <a:miter lim="800000"/>
              <a:headEnd/>
              <a:tailEnd/>
            </a:ln>
          </p:spPr>
          <p:txBody>
            <a:bodyPr wrap="none" lIns="90000" tIns="46800" rIns="90000" bIns="46800" anchor="ct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gn="ctr">
                <a:lnSpc>
                  <a:spcPct val="94000"/>
                </a:lnSpc>
                <a:spcBef>
                  <a:spcPct val="0"/>
                </a:spcBef>
                <a:buFontTx/>
                <a:buNone/>
              </a:pPr>
              <a:r>
                <a:rPr lang="en-GB" altLang="zh-CN" sz="2000">
                  <a:latin typeface="微软雅黑" panose="020B0503020204020204" pitchFamily="34" charset="-122"/>
                  <a:ea typeface="微软雅黑" panose="020B0503020204020204" pitchFamily="34" charset="-122"/>
                  <a:cs typeface="msgothic"/>
                </a:rPr>
                <a:t>.line </a:t>
              </a:r>
              <a:r>
                <a:rPr lang="zh-CN" altLang="en-GB" sz="2000">
                  <a:latin typeface="微软雅黑" panose="020B0503020204020204" pitchFamily="34" charset="-122"/>
                  <a:ea typeface="微软雅黑" panose="020B0503020204020204" pitchFamily="34" charset="-122"/>
                  <a:cs typeface="msgothic"/>
                </a:rPr>
                <a:t>节</a:t>
              </a:r>
            </a:p>
          </p:txBody>
        </p:sp>
      </p:grpSp>
      <p:sp>
        <p:nvSpPr>
          <p:cNvPr id="611348" name="Line 20">
            <a:extLst>
              <a:ext uri="{FF2B5EF4-FFF2-40B4-BE49-F238E27FC236}">
                <a16:creationId xmlns:a16="http://schemas.microsoft.com/office/drawing/2014/main" id="{952B6318-9B4B-4BFE-9647-0296DEFFF900}"/>
              </a:ext>
            </a:extLst>
          </p:cNvPr>
          <p:cNvSpPr>
            <a:spLocks noChangeShapeType="1"/>
          </p:cNvSpPr>
          <p:nvPr/>
        </p:nvSpPr>
        <p:spPr bwMode="auto">
          <a:xfrm flipV="1">
            <a:off x="1247775" y="942975"/>
            <a:ext cx="4687888" cy="73025"/>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1349" name="Line 21">
            <a:extLst>
              <a:ext uri="{FF2B5EF4-FFF2-40B4-BE49-F238E27FC236}">
                <a16:creationId xmlns:a16="http://schemas.microsoft.com/office/drawing/2014/main" id="{BA514A68-CBA5-4303-B3B3-748643D62C9A}"/>
              </a:ext>
            </a:extLst>
          </p:cNvPr>
          <p:cNvSpPr>
            <a:spLocks noChangeShapeType="1"/>
          </p:cNvSpPr>
          <p:nvPr/>
        </p:nvSpPr>
        <p:spPr bwMode="auto">
          <a:xfrm flipV="1">
            <a:off x="1292225" y="1597025"/>
            <a:ext cx="4730750" cy="1160463"/>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1350" name="Line 22">
            <a:extLst>
              <a:ext uri="{FF2B5EF4-FFF2-40B4-BE49-F238E27FC236}">
                <a16:creationId xmlns:a16="http://schemas.microsoft.com/office/drawing/2014/main" id="{0D5FFF4B-A757-4FAF-8AE8-325EE82DAF75}"/>
              </a:ext>
            </a:extLst>
          </p:cNvPr>
          <p:cNvSpPr>
            <a:spLocks noChangeShapeType="1"/>
          </p:cNvSpPr>
          <p:nvPr/>
        </p:nvSpPr>
        <p:spPr bwMode="auto">
          <a:xfrm flipV="1">
            <a:off x="1582738" y="2003425"/>
            <a:ext cx="4470400" cy="1538288"/>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1351" name="Line 23">
            <a:extLst>
              <a:ext uri="{FF2B5EF4-FFF2-40B4-BE49-F238E27FC236}">
                <a16:creationId xmlns:a16="http://schemas.microsoft.com/office/drawing/2014/main" id="{FC24E882-6907-48E8-BC21-0EF10B4BD6CE}"/>
              </a:ext>
            </a:extLst>
          </p:cNvPr>
          <p:cNvSpPr>
            <a:spLocks noChangeShapeType="1"/>
          </p:cNvSpPr>
          <p:nvPr/>
        </p:nvSpPr>
        <p:spPr bwMode="auto">
          <a:xfrm flipV="1">
            <a:off x="1363663" y="2554288"/>
            <a:ext cx="4602162" cy="2046287"/>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1352" name="Line 24">
            <a:extLst>
              <a:ext uri="{FF2B5EF4-FFF2-40B4-BE49-F238E27FC236}">
                <a16:creationId xmlns:a16="http://schemas.microsoft.com/office/drawing/2014/main" id="{595369D9-C89C-481B-A4D6-16412FC173EF}"/>
              </a:ext>
            </a:extLst>
          </p:cNvPr>
          <p:cNvSpPr>
            <a:spLocks noChangeShapeType="1"/>
          </p:cNvSpPr>
          <p:nvPr/>
        </p:nvSpPr>
        <p:spPr bwMode="auto">
          <a:xfrm flipV="1">
            <a:off x="1176338" y="3019425"/>
            <a:ext cx="4745037" cy="229235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11348"/>
                                        </p:tgtEl>
                                        <p:attrNameLst>
                                          <p:attrName>style.visibility</p:attrName>
                                        </p:attrNameLst>
                                      </p:cBhvr>
                                      <p:to>
                                        <p:strVal val="visible"/>
                                      </p:to>
                                    </p:set>
                                    <p:animEffect transition="in" filter="blinds(horizontal)">
                                      <p:cBhvr>
                                        <p:cTn id="7" dur="500"/>
                                        <p:tgtEl>
                                          <p:spTgt spid="6113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11349"/>
                                        </p:tgtEl>
                                        <p:attrNameLst>
                                          <p:attrName>style.visibility</p:attrName>
                                        </p:attrNameLst>
                                      </p:cBhvr>
                                      <p:to>
                                        <p:strVal val="visible"/>
                                      </p:to>
                                    </p:set>
                                    <p:animEffect transition="in" filter="blinds(horizontal)">
                                      <p:cBhvr>
                                        <p:cTn id="12" dur="500"/>
                                        <p:tgtEl>
                                          <p:spTgt spid="61134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11350"/>
                                        </p:tgtEl>
                                        <p:attrNameLst>
                                          <p:attrName>style.visibility</p:attrName>
                                        </p:attrNameLst>
                                      </p:cBhvr>
                                      <p:to>
                                        <p:strVal val="visible"/>
                                      </p:to>
                                    </p:set>
                                    <p:animEffect transition="in" filter="blinds(horizontal)">
                                      <p:cBhvr>
                                        <p:cTn id="17" dur="500"/>
                                        <p:tgtEl>
                                          <p:spTgt spid="61135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11351"/>
                                        </p:tgtEl>
                                        <p:attrNameLst>
                                          <p:attrName>style.visibility</p:attrName>
                                        </p:attrNameLst>
                                      </p:cBhvr>
                                      <p:to>
                                        <p:strVal val="visible"/>
                                      </p:to>
                                    </p:set>
                                    <p:animEffect transition="in" filter="blinds(horizontal)">
                                      <p:cBhvr>
                                        <p:cTn id="22" dur="500"/>
                                        <p:tgtEl>
                                          <p:spTgt spid="61135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611352"/>
                                        </p:tgtEl>
                                        <p:attrNameLst>
                                          <p:attrName>style.visibility</p:attrName>
                                        </p:attrNameLst>
                                      </p:cBhvr>
                                      <p:to>
                                        <p:strVal val="visible"/>
                                      </p:to>
                                    </p:set>
                                    <p:animEffect transition="in" filter="blinds(horizontal)">
                                      <p:cBhvr>
                                        <p:cTn id="27" dur="500"/>
                                        <p:tgtEl>
                                          <p:spTgt spid="6113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436ACBEC-8CDF-4B7A-8D83-1D232D4AC313}"/>
              </a:ext>
            </a:extLst>
          </p:cNvPr>
          <p:cNvSpPr>
            <a:spLocks noGrp="1" noChangeArrowheads="1"/>
          </p:cNvSpPr>
          <p:nvPr>
            <p:ph type="title"/>
          </p:nvPr>
        </p:nvSpPr>
        <p:spPr/>
        <p:txBody>
          <a:bodyPr/>
          <a:lstStyle/>
          <a:p>
            <a:r>
              <a:rPr lang="zh-CN" altLang="en-US"/>
              <a:t>执行视图</a:t>
            </a:r>
            <a:r>
              <a:rPr lang="en-US" altLang="zh-CN">
                <a:latin typeface="黑体" panose="02010609060101010101" pitchFamily="49" charset="-122"/>
              </a:rPr>
              <a:t>—</a:t>
            </a:r>
            <a:r>
              <a:rPr lang="zh-CN" altLang="en-US"/>
              <a:t>可执行目标文件</a:t>
            </a:r>
          </a:p>
        </p:txBody>
      </p:sp>
      <p:sp>
        <p:nvSpPr>
          <p:cNvPr id="796675" name="Rectangle 3">
            <a:extLst>
              <a:ext uri="{FF2B5EF4-FFF2-40B4-BE49-F238E27FC236}">
                <a16:creationId xmlns:a16="http://schemas.microsoft.com/office/drawing/2014/main" id="{5C9E2326-F01B-47F6-BF88-9CD2353CFC96}"/>
              </a:ext>
            </a:extLst>
          </p:cNvPr>
          <p:cNvSpPr>
            <a:spLocks noGrp="1" noChangeArrowheads="1"/>
          </p:cNvSpPr>
          <p:nvPr>
            <p:ph type="body" idx="1"/>
          </p:nvPr>
        </p:nvSpPr>
        <p:spPr>
          <a:xfrm>
            <a:off x="468313" y="736600"/>
            <a:ext cx="8229600" cy="1938338"/>
          </a:xfrm>
        </p:spPr>
        <p:txBody>
          <a:bodyPr/>
          <a:lstStyle/>
          <a:p>
            <a:pPr>
              <a:lnSpc>
                <a:spcPct val="105000"/>
              </a:lnSpc>
              <a:spcBef>
                <a:spcPct val="15000"/>
              </a:spcBef>
            </a:pPr>
            <a:r>
              <a:rPr lang="zh-CN" altLang="en-US" sz="2000">
                <a:ea typeface="微软雅黑" panose="020B0503020204020204" pitchFamily="34" charset="-122"/>
              </a:rPr>
              <a:t>包含代码、数据（已初始化</a:t>
            </a:r>
            <a:r>
              <a:rPr lang="en-US" altLang="zh-CN" sz="2000">
                <a:ea typeface="微软雅黑" panose="020B0503020204020204" pitchFamily="34" charset="-122"/>
              </a:rPr>
              <a:t>.data</a:t>
            </a:r>
            <a:r>
              <a:rPr lang="zh-CN" altLang="en-US" sz="2000">
                <a:ea typeface="微软雅黑" panose="020B0503020204020204" pitchFamily="34" charset="-122"/>
              </a:rPr>
              <a:t>和未初始化</a:t>
            </a:r>
            <a:r>
              <a:rPr lang="en-US" altLang="zh-CN" sz="2000">
                <a:ea typeface="微软雅黑" panose="020B0503020204020204" pitchFamily="34" charset="-122"/>
              </a:rPr>
              <a:t>.bss</a:t>
            </a:r>
            <a:r>
              <a:rPr lang="zh-CN" altLang="en-US" sz="2000">
                <a:ea typeface="微软雅黑" panose="020B0503020204020204" pitchFamily="34" charset="-122"/>
              </a:rPr>
              <a:t>）</a:t>
            </a:r>
          </a:p>
          <a:p>
            <a:pPr>
              <a:lnSpc>
                <a:spcPct val="105000"/>
              </a:lnSpc>
              <a:spcBef>
                <a:spcPct val="15000"/>
              </a:spcBef>
            </a:pPr>
            <a:r>
              <a:rPr lang="zh-CN" altLang="en-US" sz="2000">
                <a:ea typeface="微软雅黑" panose="020B0503020204020204" pitchFamily="34" charset="-122"/>
              </a:rPr>
              <a:t>定义的所有变量和函数</a:t>
            </a:r>
            <a:r>
              <a:rPr lang="zh-CN" altLang="en-US" sz="2000">
                <a:solidFill>
                  <a:srgbClr val="FF0000"/>
                </a:solidFill>
                <a:ea typeface="微软雅黑" panose="020B0503020204020204" pitchFamily="34" charset="-122"/>
              </a:rPr>
              <a:t>已有确定地址</a:t>
            </a:r>
            <a:r>
              <a:rPr lang="zh-CN" altLang="en-US" sz="2000">
                <a:ea typeface="微软雅黑" panose="020B0503020204020204" pitchFamily="34" charset="-122"/>
              </a:rPr>
              <a:t>（虚拟地址空间中的地址）</a:t>
            </a:r>
          </a:p>
          <a:p>
            <a:pPr>
              <a:lnSpc>
                <a:spcPct val="105000"/>
              </a:lnSpc>
              <a:spcBef>
                <a:spcPct val="15000"/>
              </a:spcBef>
            </a:pPr>
            <a:r>
              <a:rPr lang="zh-CN" altLang="en-US" sz="2000">
                <a:ea typeface="微软雅黑" panose="020B0503020204020204" pitchFamily="34" charset="-122"/>
              </a:rPr>
              <a:t>符号引用处</a:t>
            </a:r>
            <a:r>
              <a:rPr lang="zh-CN" altLang="en-US" sz="2000">
                <a:solidFill>
                  <a:srgbClr val="FF0000"/>
                </a:solidFill>
                <a:ea typeface="微软雅黑" panose="020B0503020204020204" pitchFamily="34" charset="-122"/>
              </a:rPr>
              <a:t>已被重定位</a:t>
            </a:r>
            <a:r>
              <a:rPr lang="zh-CN" altLang="en-US" sz="2000">
                <a:ea typeface="微软雅黑" panose="020B0503020204020204" pitchFamily="34" charset="-122"/>
              </a:rPr>
              <a:t>，以指向所引用的定义符号</a:t>
            </a:r>
          </a:p>
          <a:p>
            <a:pPr>
              <a:lnSpc>
                <a:spcPct val="105000"/>
              </a:lnSpc>
              <a:spcBef>
                <a:spcPct val="15000"/>
              </a:spcBef>
            </a:pPr>
            <a:r>
              <a:rPr lang="zh-CN" altLang="en-US" sz="2000">
                <a:ea typeface="微软雅黑" panose="020B0503020204020204" pitchFamily="34" charset="-122"/>
              </a:rPr>
              <a:t>没有文件扩展名或默认为</a:t>
            </a:r>
            <a:r>
              <a:rPr lang="en-US" altLang="zh-CN" sz="2000">
                <a:ea typeface="微软雅黑" panose="020B0503020204020204" pitchFamily="34" charset="-122"/>
              </a:rPr>
              <a:t>a.out</a:t>
            </a:r>
            <a:r>
              <a:rPr lang="zh-CN" altLang="en-US" sz="2000">
                <a:ea typeface="微软雅黑" panose="020B0503020204020204" pitchFamily="34" charset="-122"/>
              </a:rPr>
              <a:t>（相当于</a:t>
            </a:r>
            <a:r>
              <a:rPr lang="en-US" altLang="zh-CN" sz="2000">
                <a:ea typeface="微软雅黑" panose="020B0503020204020204" pitchFamily="34" charset="-122"/>
              </a:rPr>
              <a:t>Windows</a:t>
            </a:r>
            <a:r>
              <a:rPr lang="zh-CN" altLang="en-US" sz="2000">
                <a:ea typeface="微软雅黑" panose="020B0503020204020204" pitchFamily="34" charset="-122"/>
              </a:rPr>
              <a:t>中的 </a:t>
            </a:r>
            <a:r>
              <a:rPr lang="en-US" altLang="zh-CN" sz="2000">
                <a:ea typeface="微软雅黑" panose="020B0503020204020204" pitchFamily="34" charset="-122"/>
              </a:rPr>
              <a:t>.exe</a:t>
            </a:r>
            <a:r>
              <a:rPr lang="zh-CN" altLang="en-US" sz="2000">
                <a:ea typeface="微软雅黑" panose="020B0503020204020204" pitchFamily="34" charset="-122"/>
              </a:rPr>
              <a:t>文件）</a:t>
            </a:r>
          </a:p>
          <a:p>
            <a:pPr>
              <a:lnSpc>
                <a:spcPct val="105000"/>
              </a:lnSpc>
              <a:spcBef>
                <a:spcPct val="15000"/>
              </a:spcBef>
            </a:pPr>
            <a:r>
              <a:rPr lang="zh-CN" altLang="en-US" sz="2000">
                <a:ea typeface="微软雅黑" panose="020B0503020204020204" pitchFamily="34" charset="-122"/>
              </a:rPr>
              <a:t>可被</a:t>
            </a:r>
            <a:r>
              <a:rPr lang="en-US" altLang="zh-CN" sz="2000">
                <a:ea typeface="微软雅黑" panose="020B0503020204020204" pitchFamily="34" charset="-122"/>
              </a:rPr>
              <a:t>CPU</a:t>
            </a:r>
            <a:r>
              <a:rPr lang="zh-CN" altLang="en-US" sz="2000">
                <a:solidFill>
                  <a:srgbClr val="FF0000"/>
                </a:solidFill>
                <a:ea typeface="微软雅黑" panose="020B0503020204020204" pitchFamily="34" charset="-122"/>
              </a:rPr>
              <a:t>直接执行</a:t>
            </a:r>
            <a:r>
              <a:rPr lang="zh-CN" altLang="en-US" sz="2000">
                <a:ea typeface="微软雅黑" panose="020B0503020204020204" pitchFamily="34" charset="-122"/>
              </a:rPr>
              <a:t>，指令地址和指令给出的操作数地址都是</a:t>
            </a:r>
            <a:r>
              <a:rPr lang="zh-CN" altLang="en-US" sz="2000">
                <a:solidFill>
                  <a:srgbClr val="FF0000"/>
                </a:solidFill>
                <a:ea typeface="微软雅黑" panose="020B0503020204020204" pitchFamily="34" charset="-122"/>
              </a:rPr>
              <a:t>虚拟地址</a:t>
            </a:r>
          </a:p>
        </p:txBody>
      </p:sp>
      <p:sp>
        <p:nvSpPr>
          <p:cNvPr id="796676" name="Text Box 4">
            <a:extLst>
              <a:ext uri="{FF2B5EF4-FFF2-40B4-BE49-F238E27FC236}">
                <a16:creationId xmlns:a16="http://schemas.microsoft.com/office/drawing/2014/main" id="{290A95CA-0AB4-4976-88D1-CF3522FE9439}"/>
              </a:ext>
            </a:extLst>
          </p:cNvPr>
          <p:cNvSpPr txBox="1">
            <a:spLocks noChangeArrowheads="1"/>
          </p:cNvSpPr>
          <p:nvPr/>
        </p:nvSpPr>
        <p:spPr bwMode="auto">
          <a:xfrm>
            <a:off x="4176713" y="5381625"/>
            <a:ext cx="4895850" cy="124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1900">
                <a:latin typeface="微软雅黑" panose="020B0503020204020204" pitchFamily="34" charset="-122"/>
                <a:ea typeface="微软雅黑" panose="020B0503020204020204" pitchFamily="34" charset="-122"/>
              </a:rPr>
              <a:t>为了能执行，还需将</a:t>
            </a:r>
            <a:r>
              <a:rPr lang="zh-CN" altLang="en-US" sz="1900">
                <a:solidFill>
                  <a:srgbClr val="FF0000"/>
                </a:solidFill>
                <a:latin typeface="微软雅黑" panose="020B0503020204020204" pitchFamily="34" charset="-122"/>
                <a:ea typeface="微软雅黑" panose="020B0503020204020204" pitchFamily="34" charset="-122"/>
              </a:rPr>
              <a:t>具相同访问属性</a:t>
            </a:r>
            <a:r>
              <a:rPr lang="zh-CN" altLang="en-US" sz="1900">
                <a:latin typeface="微软雅黑" panose="020B0503020204020204" pitchFamily="34" charset="-122"/>
                <a:ea typeface="微软雅黑" panose="020B0503020204020204" pitchFamily="34" charset="-122"/>
              </a:rPr>
              <a:t>的节合并成</a:t>
            </a:r>
            <a:r>
              <a:rPr lang="zh-CN" altLang="en-US" sz="1900">
                <a:solidFill>
                  <a:srgbClr val="FF0000"/>
                </a:solidFill>
                <a:latin typeface="微软雅黑" panose="020B0503020204020204" pitchFamily="34" charset="-122"/>
                <a:ea typeface="微软雅黑" panose="020B0503020204020204" pitchFamily="34" charset="-122"/>
              </a:rPr>
              <a:t>段（</a:t>
            </a:r>
            <a:r>
              <a:rPr lang="en-US" altLang="zh-CN" sz="1900">
                <a:solidFill>
                  <a:srgbClr val="FF0000"/>
                </a:solidFill>
                <a:latin typeface="微软雅黑" panose="020B0503020204020204" pitchFamily="34" charset="-122"/>
                <a:ea typeface="微软雅黑" panose="020B0503020204020204" pitchFamily="34" charset="-122"/>
              </a:rPr>
              <a:t>Segment</a:t>
            </a:r>
            <a:r>
              <a:rPr lang="zh-CN" altLang="en-US" sz="1900">
                <a:solidFill>
                  <a:srgbClr val="FF0000"/>
                </a:solidFill>
                <a:latin typeface="微软雅黑" panose="020B0503020204020204" pitchFamily="34" charset="-122"/>
                <a:ea typeface="微软雅黑" panose="020B0503020204020204" pitchFamily="34" charset="-122"/>
              </a:rPr>
              <a:t>）</a:t>
            </a:r>
            <a:r>
              <a:rPr lang="zh-CN" altLang="en-US" sz="1900">
                <a:latin typeface="微软雅黑" panose="020B0503020204020204" pitchFamily="34" charset="-122"/>
                <a:ea typeface="微软雅黑" panose="020B0503020204020204" pitchFamily="34" charset="-122"/>
              </a:rPr>
              <a:t>，并说明每个段的属性，如：在可执行文件中的位移、大小、在虚拟空间中的位置、对齐方式、访问属性等</a:t>
            </a:r>
          </a:p>
        </p:txBody>
      </p:sp>
      <p:grpSp>
        <p:nvGrpSpPr>
          <p:cNvPr id="796677" name="Group 5">
            <a:extLst>
              <a:ext uri="{FF2B5EF4-FFF2-40B4-BE49-F238E27FC236}">
                <a16:creationId xmlns:a16="http://schemas.microsoft.com/office/drawing/2014/main" id="{5B6D4681-2557-4163-87FF-AEA78F9D9284}"/>
              </a:ext>
            </a:extLst>
          </p:cNvPr>
          <p:cNvGrpSpPr>
            <a:grpSpLocks/>
          </p:cNvGrpSpPr>
          <p:nvPr/>
        </p:nvGrpSpPr>
        <p:grpSpPr bwMode="auto">
          <a:xfrm>
            <a:off x="255588" y="2659063"/>
            <a:ext cx="7666037" cy="3856037"/>
            <a:chOff x="161" y="1675"/>
            <a:chExt cx="4829" cy="2429"/>
          </a:xfrm>
        </p:grpSpPr>
        <p:sp>
          <p:nvSpPr>
            <p:cNvPr id="39943" name="Rectangle 6">
              <a:extLst>
                <a:ext uri="{FF2B5EF4-FFF2-40B4-BE49-F238E27FC236}">
                  <a16:creationId xmlns:a16="http://schemas.microsoft.com/office/drawing/2014/main" id="{3A5D559F-5E23-4530-87E3-8253FD641106}"/>
                </a:ext>
              </a:extLst>
            </p:cNvPr>
            <p:cNvSpPr>
              <a:spLocks noChangeArrowheads="1"/>
            </p:cNvSpPr>
            <p:nvPr/>
          </p:nvSpPr>
          <p:spPr bwMode="auto">
            <a:xfrm>
              <a:off x="161" y="1748"/>
              <a:ext cx="2262" cy="2356"/>
            </a:xfrm>
            <a:prstGeom prst="rect">
              <a:avLst/>
            </a:prstGeom>
            <a:solidFill>
              <a:srgbClr val="DBF2DA"/>
            </a:solidFill>
            <a:ln w="3175">
              <a:solidFill>
                <a:schemeClr val="tx1"/>
              </a:solidFill>
              <a:miter lim="800000"/>
              <a:headEnd/>
              <a:tailEnd/>
            </a:ln>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95000"/>
                </a:lnSpc>
                <a:spcBef>
                  <a:spcPct val="0"/>
                </a:spcBef>
                <a:buFontTx/>
                <a:buNone/>
              </a:pPr>
              <a:r>
                <a:rPr lang="en-US" altLang="zh-CN" sz="1800">
                  <a:latin typeface="微软雅黑" panose="020B0503020204020204" pitchFamily="34" charset="-122"/>
                  <a:ea typeface="微软雅黑" panose="020B0503020204020204" pitchFamily="34" charset="-122"/>
                  <a:cs typeface="Courier New" panose="02070309020205020404" pitchFamily="49" charset="0"/>
                </a:rPr>
                <a:t>int x=100; </a:t>
              </a:r>
            </a:p>
            <a:p>
              <a:pPr>
                <a:lnSpc>
                  <a:spcPct val="95000"/>
                </a:lnSpc>
                <a:spcBef>
                  <a:spcPct val="0"/>
                </a:spcBef>
                <a:buFontTx/>
                <a:buNone/>
              </a:pPr>
              <a:r>
                <a:rPr lang="en-US" altLang="zh-CN" sz="1800">
                  <a:latin typeface="微软雅黑" panose="020B0503020204020204" pitchFamily="34" charset="-122"/>
                  <a:ea typeface="微软雅黑" panose="020B0503020204020204" pitchFamily="34" charset="-122"/>
                  <a:cs typeface="Courier New" panose="02070309020205020404" pitchFamily="49" charset="0"/>
                </a:rPr>
                <a:t>int y;</a:t>
              </a:r>
            </a:p>
            <a:p>
              <a:pPr>
                <a:lnSpc>
                  <a:spcPct val="95000"/>
                </a:lnSpc>
                <a:spcBef>
                  <a:spcPct val="0"/>
                </a:spcBef>
                <a:buFontTx/>
                <a:buNone/>
              </a:pPr>
              <a:r>
                <a:rPr lang="en-US" altLang="zh-CN" sz="1800">
                  <a:latin typeface="微软雅黑" panose="020B0503020204020204" pitchFamily="34" charset="-122"/>
                  <a:ea typeface="微软雅黑" panose="020B0503020204020204" pitchFamily="34" charset="-122"/>
                  <a:cs typeface="Courier New" panose="02070309020205020404" pitchFamily="49" charset="0"/>
                </a:rPr>
                <a:t>void prn(int n)</a:t>
              </a:r>
            </a:p>
            <a:p>
              <a:pPr>
                <a:lnSpc>
                  <a:spcPct val="95000"/>
                </a:lnSpc>
                <a:spcBef>
                  <a:spcPct val="0"/>
                </a:spcBef>
                <a:buFontTx/>
                <a:buNone/>
              </a:pPr>
              <a:r>
                <a:rPr lang="en-US" altLang="zh-CN" sz="1800">
                  <a:latin typeface="微软雅黑" panose="020B0503020204020204" pitchFamily="34" charset="-122"/>
                  <a:ea typeface="微软雅黑" panose="020B0503020204020204" pitchFamily="34" charset="-122"/>
                  <a:cs typeface="Courier New" panose="02070309020205020404" pitchFamily="49" charset="0"/>
                </a:rPr>
                <a:t>{</a:t>
              </a:r>
            </a:p>
            <a:p>
              <a:pPr>
                <a:lnSpc>
                  <a:spcPct val="95000"/>
                </a:lnSpc>
                <a:spcBef>
                  <a:spcPct val="0"/>
                </a:spcBef>
                <a:buFontTx/>
                <a:buNone/>
              </a:pPr>
              <a:r>
                <a:rPr lang="en-US" altLang="zh-CN" sz="1800">
                  <a:latin typeface="微软雅黑" panose="020B0503020204020204" pitchFamily="34" charset="-122"/>
                  <a:ea typeface="微软雅黑" panose="020B0503020204020204" pitchFamily="34" charset="-122"/>
                  <a:cs typeface="Courier New" panose="02070309020205020404" pitchFamily="49" charset="0"/>
                </a:rPr>
                <a:t>   </a:t>
              </a:r>
              <a:r>
                <a:rPr lang="en-US" altLang="zh-CN" sz="1800">
                  <a:solidFill>
                    <a:srgbClr val="990033"/>
                  </a:solidFill>
                  <a:latin typeface="微软雅黑" panose="020B0503020204020204" pitchFamily="34" charset="-122"/>
                  <a:ea typeface="微软雅黑" panose="020B0503020204020204" pitchFamily="34" charset="-122"/>
                  <a:cs typeface="Courier New" panose="02070309020205020404" pitchFamily="49" charset="0"/>
                </a:rPr>
                <a:t>printf(“%d\n”,n);</a:t>
              </a:r>
            </a:p>
            <a:p>
              <a:pPr>
                <a:lnSpc>
                  <a:spcPct val="95000"/>
                </a:lnSpc>
                <a:spcBef>
                  <a:spcPct val="0"/>
                </a:spcBef>
                <a:buFontTx/>
                <a:buNone/>
              </a:pPr>
              <a:r>
                <a:rPr lang="en-US" altLang="zh-CN" sz="1800">
                  <a:latin typeface="微软雅黑" panose="020B0503020204020204" pitchFamily="34" charset="-122"/>
                  <a:ea typeface="微软雅黑" panose="020B0503020204020204" pitchFamily="34" charset="-122"/>
                  <a:cs typeface="Courier New" panose="02070309020205020404" pitchFamily="49" charset="0"/>
                </a:rPr>
                <a:t>}</a:t>
              </a:r>
            </a:p>
            <a:p>
              <a:pPr>
                <a:lnSpc>
                  <a:spcPct val="95000"/>
                </a:lnSpc>
                <a:spcBef>
                  <a:spcPct val="0"/>
                </a:spcBef>
                <a:buFontTx/>
                <a:buNone/>
              </a:pPr>
              <a:endParaRPr lang="en-US" altLang="zh-CN" sz="1800">
                <a:latin typeface="微软雅黑" panose="020B0503020204020204" pitchFamily="34" charset="-122"/>
                <a:ea typeface="微软雅黑" panose="020B0503020204020204" pitchFamily="34" charset="-122"/>
                <a:cs typeface="Courier New" panose="02070309020205020404" pitchFamily="49" charset="0"/>
              </a:endParaRPr>
            </a:p>
            <a:p>
              <a:pPr>
                <a:lnSpc>
                  <a:spcPct val="95000"/>
                </a:lnSpc>
                <a:spcBef>
                  <a:spcPct val="0"/>
                </a:spcBef>
                <a:buFontTx/>
                <a:buNone/>
              </a:pPr>
              <a:r>
                <a:rPr lang="en-US" altLang="zh-CN" sz="1800">
                  <a:latin typeface="微软雅黑" panose="020B0503020204020204" pitchFamily="34" charset="-122"/>
                  <a:ea typeface="微软雅黑" panose="020B0503020204020204" pitchFamily="34" charset="-122"/>
                  <a:cs typeface="Courier New" panose="02070309020205020404" pitchFamily="49" charset="0"/>
                </a:rPr>
                <a:t>void main( )</a:t>
              </a:r>
            </a:p>
            <a:p>
              <a:pPr>
                <a:lnSpc>
                  <a:spcPct val="95000"/>
                </a:lnSpc>
                <a:spcBef>
                  <a:spcPct val="0"/>
                </a:spcBef>
                <a:buFontTx/>
                <a:buNone/>
              </a:pPr>
              <a:r>
                <a:rPr lang="en-US" altLang="zh-CN" sz="1800">
                  <a:latin typeface="微软雅黑" panose="020B0503020204020204" pitchFamily="34" charset="-122"/>
                  <a:ea typeface="微软雅黑" panose="020B0503020204020204" pitchFamily="34" charset="-122"/>
                  <a:cs typeface="Courier New" panose="02070309020205020404" pitchFamily="49" charset="0"/>
                </a:rPr>
                <a:t>{</a:t>
              </a:r>
            </a:p>
            <a:p>
              <a:pPr>
                <a:lnSpc>
                  <a:spcPct val="95000"/>
                </a:lnSpc>
                <a:spcBef>
                  <a:spcPct val="0"/>
                </a:spcBef>
                <a:buFontTx/>
                <a:buNone/>
              </a:pPr>
              <a:r>
                <a:rPr lang="en-US" altLang="zh-CN" sz="1800">
                  <a:latin typeface="微软雅黑" panose="020B0503020204020204" pitchFamily="34" charset="-122"/>
                  <a:ea typeface="微软雅黑" panose="020B0503020204020204" pitchFamily="34" charset="-122"/>
                  <a:cs typeface="Courier New" panose="02070309020205020404" pitchFamily="49" charset="0"/>
                </a:rPr>
                <a:t>    </a:t>
              </a:r>
              <a:r>
                <a:rPr lang="en-US" altLang="zh-CN" sz="1800">
                  <a:solidFill>
                    <a:srgbClr val="990033"/>
                  </a:solidFill>
                  <a:latin typeface="微软雅黑" panose="020B0503020204020204" pitchFamily="34" charset="-122"/>
                  <a:ea typeface="微软雅黑" panose="020B0503020204020204" pitchFamily="34" charset="-122"/>
                  <a:cs typeface="Courier New" panose="02070309020205020404" pitchFamily="49" charset="0"/>
                </a:rPr>
                <a:t>static int a=1;</a:t>
              </a:r>
            </a:p>
            <a:p>
              <a:pPr>
                <a:lnSpc>
                  <a:spcPct val="95000"/>
                </a:lnSpc>
                <a:spcBef>
                  <a:spcPct val="0"/>
                </a:spcBef>
                <a:buFontTx/>
                <a:buNone/>
              </a:pPr>
              <a:r>
                <a:rPr lang="en-US" altLang="zh-CN" sz="1800">
                  <a:solidFill>
                    <a:srgbClr val="990033"/>
                  </a:solidFill>
                  <a:latin typeface="微软雅黑" panose="020B0503020204020204" pitchFamily="34" charset="-122"/>
                  <a:ea typeface="微软雅黑" panose="020B0503020204020204" pitchFamily="34" charset="-122"/>
                  <a:cs typeface="Courier New" panose="02070309020205020404" pitchFamily="49" charset="0"/>
                </a:rPr>
                <a:t>    static int b;</a:t>
              </a:r>
            </a:p>
            <a:p>
              <a:pPr>
                <a:lnSpc>
                  <a:spcPct val="95000"/>
                </a:lnSpc>
                <a:spcBef>
                  <a:spcPct val="0"/>
                </a:spcBef>
                <a:buFontTx/>
                <a:buNone/>
              </a:pPr>
              <a:r>
                <a:rPr lang="en-US" altLang="zh-CN" sz="1800">
                  <a:solidFill>
                    <a:srgbClr val="990033"/>
                  </a:solidFill>
                  <a:latin typeface="微软雅黑" panose="020B0503020204020204" pitchFamily="34" charset="-122"/>
                  <a:ea typeface="微软雅黑" panose="020B0503020204020204" pitchFamily="34" charset="-122"/>
                  <a:cs typeface="Courier New" panose="02070309020205020404" pitchFamily="49" charset="0"/>
                </a:rPr>
                <a:t>    int i=200,j;</a:t>
              </a:r>
            </a:p>
            <a:p>
              <a:pPr>
                <a:lnSpc>
                  <a:spcPct val="95000"/>
                </a:lnSpc>
                <a:spcBef>
                  <a:spcPct val="0"/>
                </a:spcBef>
                <a:buFontTx/>
                <a:buNone/>
              </a:pPr>
              <a:r>
                <a:rPr lang="en-US" altLang="zh-CN" sz="1800">
                  <a:solidFill>
                    <a:srgbClr val="990033"/>
                  </a:solidFill>
                  <a:latin typeface="微软雅黑" panose="020B0503020204020204" pitchFamily="34" charset="-122"/>
                  <a:ea typeface="微软雅黑" panose="020B0503020204020204" pitchFamily="34" charset="-122"/>
                  <a:cs typeface="Courier New" panose="02070309020205020404" pitchFamily="49" charset="0"/>
                </a:rPr>
                <a:t>    prn(x+a+i);</a:t>
              </a:r>
            </a:p>
            <a:p>
              <a:pPr>
                <a:lnSpc>
                  <a:spcPct val="95000"/>
                </a:lnSpc>
                <a:spcBef>
                  <a:spcPct val="0"/>
                </a:spcBef>
                <a:buFontTx/>
                <a:buNone/>
              </a:pPr>
              <a:r>
                <a:rPr lang="en-US" altLang="zh-CN" sz="1800">
                  <a:latin typeface="微软雅黑" panose="020B0503020204020204" pitchFamily="34" charset="-122"/>
                  <a:ea typeface="微软雅黑" panose="020B0503020204020204" pitchFamily="34" charset="-122"/>
                  <a:cs typeface="Courier New" panose="02070309020205020404" pitchFamily="49" charset="0"/>
                </a:rPr>
                <a:t>} </a:t>
              </a:r>
            </a:p>
          </p:txBody>
        </p:sp>
        <p:sp>
          <p:nvSpPr>
            <p:cNvPr id="39944" name="Text Box 7">
              <a:extLst>
                <a:ext uri="{FF2B5EF4-FFF2-40B4-BE49-F238E27FC236}">
                  <a16:creationId xmlns:a16="http://schemas.microsoft.com/office/drawing/2014/main" id="{95920E4D-58E5-4EA8-A9A6-1C8344BF88B5}"/>
                </a:ext>
              </a:extLst>
            </p:cNvPr>
            <p:cNvSpPr txBox="1">
              <a:spLocks noChangeArrowheads="1"/>
            </p:cNvSpPr>
            <p:nvPr/>
          </p:nvSpPr>
          <p:spPr bwMode="auto">
            <a:xfrm>
              <a:off x="3472" y="1675"/>
              <a:ext cx="1380"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en-US" altLang="zh-CN" sz="2100">
                  <a:solidFill>
                    <a:srgbClr val="FF0000"/>
                  </a:solidFill>
                  <a:latin typeface="微软雅黑" panose="020B0503020204020204" pitchFamily="34" charset="-122"/>
                  <a:ea typeface="微软雅黑" panose="020B0503020204020204" pitchFamily="34" charset="-122"/>
                </a:rPr>
                <a:t>ELF</a:t>
              </a:r>
              <a:r>
                <a:rPr lang="zh-CN" altLang="en-US" sz="2100">
                  <a:solidFill>
                    <a:srgbClr val="FF0000"/>
                  </a:solidFill>
                  <a:latin typeface="微软雅黑" panose="020B0503020204020204" pitchFamily="34" charset="-122"/>
                  <a:ea typeface="微软雅黑" panose="020B0503020204020204" pitchFamily="34" charset="-122"/>
                </a:rPr>
                <a:t>的执行视图</a:t>
              </a:r>
            </a:p>
          </p:txBody>
        </p:sp>
        <p:sp>
          <p:nvSpPr>
            <p:cNvPr id="39945" name="Text Box 8">
              <a:extLst>
                <a:ext uri="{FF2B5EF4-FFF2-40B4-BE49-F238E27FC236}">
                  <a16:creationId xmlns:a16="http://schemas.microsoft.com/office/drawing/2014/main" id="{4E84D092-7947-476B-8D48-DEF766764D9A}"/>
                </a:ext>
              </a:extLst>
            </p:cNvPr>
            <p:cNvSpPr txBox="1">
              <a:spLocks noChangeArrowheads="1"/>
            </p:cNvSpPr>
            <p:nvPr/>
          </p:nvSpPr>
          <p:spPr bwMode="auto">
            <a:xfrm>
              <a:off x="3320" y="1981"/>
              <a:ext cx="1666" cy="640"/>
            </a:xfrm>
            <a:prstGeom prst="rect">
              <a:avLst/>
            </a:prstGeom>
            <a:solidFill>
              <a:srgbClr val="993366">
                <a:alpha val="2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FontTx/>
                <a:buNone/>
              </a:pPr>
              <a:endParaRPr lang="en-US" altLang="zh-CN" sz="2000">
                <a:latin typeface="微软雅黑" panose="020B0503020204020204" pitchFamily="34" charset="-122"/>
                <a:ea typeface="微软雅黑" panose="020B0503020204020204" pitchFamily="34" charset="-122"/>
              </a:endParaRPr>
            </a:p>
            <a:p>
              <a:pPr algn="ctr" eaLnBrk="1" hangingPunct="1">
                <a:lnSpc>
                  <a:spcPct val="100000"/>
                </a:lnSpc>
                <a:spcBef>
                  <a:spcPct val="0"/>
                </a:spcBef>
                <a:buFontTx/>
                <a:buNone/>
              </a:pPr>
              <a:r>
                <a:rPr lang="en-US" altLang="zh-CN" sz="2000">
                  <a:latin typeface="微软雅黑" panose="020B0503020204020204" pitchFamily="34" charset="-122"/>
                  <a:ea typeface="微软雅黑" panose="020B0503020204020204" pitchFamily="34" charset="-122"/>
                </a:rPr>
                <a:t>.text</a:t>
              </a:r>
              <a:r>
                <a:rPr lang="zh-CN" altLang="en-US" sz="2000">
                  <a:latin typeface="微软雅黑" panose="020B0503020204020204" pitchFamily="34" charset="-122"/>
                  <a:ea typeface="微软雅黑" panose="020B0503020204020204" pitchFamily="34" charset="-122"/>
                </a:rPr>
                <a:t>节</a:t>
              </a:r>
            </a:p>
            <a:p>
              <a:pPr algn="ctr" eaLnBrk="1" hangingPunct="1">
                <a:lnSpc>
                  <a:spcPct val="100000"/>
                </a:lnSpc>
                <a:spcBef>
                  <a:spcPct val="0"/>
                </a:spcBef>
                <a:buFontTx/>
                <a:buNone/>
              </a:pPr>
              <a:endParaRPr lang="zh-CN" altLang="en-US" sz="2000">
                <a:latin typeface="微软雅黑" panose="020B0503020204020204" pitchFamily="34" charset="-122"/>
                <a:ea typeface="微软雅黑" panose="020B0503020204020204" pitchFamily="34" charset="-122"/>
              </a:endParaRPr>
            </a:p>
          </p:txBody>
        </p:sp>
        <p:sp>
          <p:nvSpPr>
            <p:cNvPr id="39946" name="Text Box 9">
              <a:extLst>
                <a:ext uri="{FF2B5EF4-FFF2-40B4-BE49-F238E27FC236}">
                  <a16:creationId xmlns:a16="http://schemas.microsoft.com/office/drawing/2014/main" id="{049F9B83-8E11-4E6A-BB35-32FB94272A1C}"/>
                </a:ext>
              </a:extLst>
            </p:cNvPr>
            <p:cNvSpPr txBox="1">
              <a:spLocks noChangeArrowheads="1"/>
            </p:cNvSpPr>
            <p:nvPr/>
          </p:nvSpPr>
          <p:spPr bwMode="auto">
            <a:xfrm>
              <a:off x="3325" y="2615"/>
              <a:ext cx="1665" cy="448"/>
            </a:xfrm>
            <a:prstGeom prst="rect">
              <a:avLst/>
            </a:prstGeom>
            <a:solidFill>
              <a:srgbClr val="3333CC">
                <a:alpha val="2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ctr" eaLnBrk="1" hangingPunct="1">
                <a:lnSpc>
                  <a:spcPct val="100000"/>
                </a:lnSpc>
                <a:spcBef>
                  <a:spcPct val="50000"/>
                </a:spcBef>
                <a:buFontTx/>
                <a:buNone/>
              </a:pPr>
              <a:endParaRPr lang="en-US" altLang="zh-CN" sz="1000">
                <a:latin typeface="微软雅黑" panose="020B0503020204020204" pitchFamily="34" charset="-122"/>
                <a:ea typeface="微软雅黑" panose="020B0503020204020204" pitchFamily="34" charset="-122"/>
              </a:endParaRPr>
            </a:p>
            <a:p>
              <a:pPr algn="ctr" eaLnBrk="1" hangingPunct="1">
                <a:lnSpc>
                  <a:spcPct val="100000"/>
                </a:lnSpc>
                <a:spcBef>
                  <a:spcPct val="0"/>
                </a:spcBef>
                <a:buFontTx/>
                <a:buNone/>
              </a:pPr>
              <a:r>
                <a:rPr lang="en-US" altLang="zh-CN" sz="2000">
                  <a:latin typeface="微软雅黑" panose="020B0503020204020204" pitchFamily="34" charset="-122"/>
                  <a:ea typeface="微软雅黑" panose="020B0503020204020204" pitchFamily="34" charset="-122"/>
                </a:rPr>
                <a:t>.data</a:t>
              </a:r>
              <a:r>
                <a:rPr lang="zh-CN" altLang="en-US" sz="2000">
                  <a:latin typeface="微软雅黑" panose="020B0503020204020204" pitchFamily="34" charset="-122"/>
                  <a:ea typeface="微软雅黑" panose="020B0503020204020204" pitchFamily="34" charset="-122"/>
                </a:rPr>
                <a:t>节</a:t>
              </a:r>
            </a:p>
            <a:p>
              <a:pPr algn="ctr" eaLnBrk="1" hangingPunct="1">
                <a:lnSpc>
                  <a:spcPct val="100000"/>
                </a:lnSpc>
                <a:spcBef>
                  <a:spcPct val="0"/>
                </a:spcBef>
                <a:buFontTx/>
                <a:buNone/>
              </a:pPr>
              <a:endParaRPr lang="zh-CN" altLang="en-US" sz="1000">
                <a:latin typeface="微软雅黑" panose="020B0503020204020204" pitchFamily="34" charset="-122"/>
                <a:ea typeface="微软雅黑" panose="020B0503020204020204" pitchFamily="34" charset="-122"/>
              </a:endParaRPr>
            </a:p>
          </p:txBody>
        </p:sp>
        <p:sp>
          <p:nvSpPr>
            <p:cNvPr id="39947" name="Text Box 10">
              <a:extLst>
                <a:ext uri="{FF2B5EF4-FFF2-40B4-BE49-F238E27FC236}">
                  <a16:creationId xmlns:a16="http://schemas.microsoft.com/office/drawing/2014/main" id="{EFCEFF26-CA58-4B40-91CE-3B87791C027F}"/>
                </a:ext>
              </a:extLst>
            </p:cNvPr>
            <p:cNvSpPr txBox="1">
              <a:spLocks noChangeArrowheads="1"/>
            </p:cNvSpPr>
            <p:nvPr/>
          </p:nvSpPr>
          <p:spPr bwMode="auto">
            <a:xfrm>
              <a:off x="3319" y="3068"/>
              <a:ext cx="1667" cy="256"/>
            </a:xfrm>
            <a:prstGeom prst="rect">
              <a:avLst/>
            </a:prstGeom>
            <a:solidFill>
              <a:srgbClr val="FFFF00">
                <a:alpha val="2196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ctr" eaLnBrk="1" hangingPunct="1">
                <a:lnSpc>
                  <a:spcPct val="100000"/>
                </a:lnSpc>
                <a:spcBef>
                  <a:spcPct val="50000"/>
                </a:spcBef>
                <a:buFontTx/>
                <a:buNone/>
              </a:pPr>
              <a:r>
                <a:rPr lang="en-US" altLang="zh-CN" sz="2000">
                  <a:latin typeface="微软雅黑" panose="020B0503020204020204" pitchFamily="34" charset="-122"/>
                  <a:ea typeface="微软雅黑" panose="020B0503020204020204" pitchFamily="34" charset="-122"/>
                </a:rPr>
                <a:t>.bss</a:t>
              </a:r>
              <a:r>
                <a:rPr lang="zh-CN" altLang="en-US" sz="2000">
                  <a:latin typeface="微软雅黑" panose="020B0503020204020204" pitchFamily="34" charset="-122"/>
                  <a:ea typeface="微软雅黑" panose="020B0503020204020204" pitchFamily="34" charset="-122"/>
                </a:rPr>
                <a:t>节</a:t>
              </a:r>
            </a:p>
          </p:txBody>
        </p:sp>
        <p:sp>
          <p:nvSpPr>
            <p:cNvPr id="39948" name="Line 11">
              <a:extLst>
                <a:ext uri="{FF2B5EF4-FFF2-40B4-BE49-F238E27FC236}">
                  <a16:creationId xmlns:a16="http://schemas.microsoft.com/office/drawing/2014/main" id="{2EC0A2BC-0C74-4F07-94A0-CD64C603DC6F}"/>
                </a:ext>
              </a:extLst>
            </p:cNvPr>
            <p:cNvSpPr>
              <a:spLocks noChangeShapeType="1"/>
            </p:cNvSpPr>
            <p:nvPr/>
          </p:nvSpPr>
          <p:spPr bwMode="auto">
            <a:xfrm>
              <a:off x="982" y="1867"/>
              <a:ext cx="2302" cy="877"/>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49" name="Line 12">
              <a:extLst>
                <a:ext uri="{FF2B5EF4-FFF2-40B4-BE49-F238E27FC236}">
                  <a16:creationId xmlns:a16="http://schemas.microsoft.com/office/drawing/2014/main" id="{F571C469-60DA-458E-B3D1-020B51DE236E}"/>
                </a:ext>
              </a:extLst>
            </p:cNvPr>
            <p:cNvSpPr>
              <a:spLocks noChangeShapeType="1"/>
            </p:cNvSpPr>
            <p:nvPr/>
          </p:nvSpPr>
          <p:spPr bwMode="auto">
            <a:xfrm flipV="1">
              <a:off x="1386" y="2891"/>
              <a:ext cx="1907" cy="475"/>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50" name="Line 13">
              <a:extLst>
                <a:ext uri="{FF2B5EF4-FFF2-40B4-BE49-F238E27FC236}">
                  <a16:creationId xmlns:a16="http://schemas.microsoft.com/office/drawing/2014/main" id="{5783D8C0-F7D6-4637-A97A-BA44C37EA4F5}"/>
                </a:ext>
              </a:extLst>
            </p:cNvPr>
            <p:cNvSpPr>
              <a:spLocks noChangeShapeType="1"/>
            </p:cNvSpPr>
            <p:nvPr/>
          </p:nvSpPr>
          <p:spPr bwMode="auto">
            <a:xfrm>
              <a:off x="606" y="2068"/>
              <a:ext cx="2696" cy="1079"/>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51" name="Line 14">
              <a:extLst>
                <a:ext uri="{FF2B5EF4-FFF2-40B4-BE49-F238E27FC236}">
                  <a16:creationId xmlns:a16="http://schemas.microsoft.com/office/drawing/2014/main" id="{2F0469F8-93AA-445C-92F7-8B4918B26122}"/>
                </a:ext>
              </a:extLst>
            </p:cNvPr>
            <p:cNvSpPr>
              <a:spLocks noChangeShapeType="1"/>
            </p:cNvSpPr>
            <p:nvPr/>
          </p:nvSpPr>
          <p:spPr bwMode="auto">
            <a:xfrm flipV="1">
              <a:off x="1233" y="3211"/>
              <a:ext cx="2024" cy="31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52" name="Line 15">
              <a:extLst>
                <a:ext uri="{FF2B5EF4-FFF2-40B4-BE49-F238E27FC236}">
                  <a16:creationId xmlns:a16="http://schemas.microsoft.com/office/drawing/2014/main" id="{77296740-0C20-4E38-A8FA-F092E7310BF7}"/>
                </a:ext>
              </a:extLst>
            </p:cNvPr>
            <p:cNvSpPr>
              <a:spLocks noChangeShapeType="1"/>
            </p:cNvSpPr>
            <p:nvPr/>
          </p:nvSpPr>
          <p:spPr bwMode="auto">
            <a:xfrm flipV="1">
              <a:off x="1717" y="2241"/>
              <a:ext cx="1522" cy="320"/>
            </a:xfrm>
            <a:prstGeom prst="line">
              <a:avLst/>
            </a:prstGeom>
            <a:noFill/>
            <a:ln w="38100">
              <a:solidFill>
                <a:srgbClr val="9900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53" name="Line 16">
              <a:extLst>
                <a:ext uri="{FF2B5EF4-FFF2-40B4-BE49-F238E27FC236}">
                  <a16:creationId xmlns:a16="http://schemas.microsoft.com/office/drawing/2014/main" id="{465525BB-54D7-4071-A9AD-6E0FC953F233}"/>
                </a:ext>
              </a:extLst>
            </p:cNvPr>
            <p:cNvSpPr>
              <a:spLocks noChangeShapeType="1"/>
            </p:cNvSpPr>
            <p:nvPr/>
          </p:nvSpPr>
          <p:spPr bwMode="auto">
            <a:xfrm flipV="1">
              <a:off x="1323" y="2388"/>
              <a:ext cx="1925" cy="1307"/>
            </a:xfrm>
            <a:prstGeom prst="line">
              <a:avLst/>
            </a:prstGeom>
            <a:noFill/>
            <a:ln w="38100">
              <a:solidFill>
                <a:srgbClr val="9900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796689" name="Text Box 17">
            <a:extLst>
              <a:ext uri="{FF2B5EF4-FFF2-40B4-BE49-F238E27FC236}">
                <a16:creationId xmlns:a16="http://schemas.microsoft.com/office/drawing/2014/main" id="{7633795A-A374-4646-A9F4-5461FEDD86CC}"/>
              </a:ext>
            </a:extLst>
          </p:cNvPr>
          <p:cNvSpPr txBox="1">
            <a:spLocks noChangeArrowheads="1"/>
          </p:cNvSpPr>
          <p:nvPr/>
        </p:nvSpPr>
        <p:spPr bwMode="auto">
          <a:xfrm>
            <a:off x="7981950" y="3179763"/>
            <a:ext cx="930275"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000">
                <a:solidFill>
                  <a:srgbClr val="FF0000"/>
                </a:solidFill>
                <a:ea typeface="微软雅黑" panose="020B0503020204020204" pitchFamily="34" charset="-122"/>
              </a:rPr>
              <a:t>程序头表</a:t>
            </a:r>
            <a:r>
              <a:rPr lang="zh-CN" altLang="en-US" sz="2000">
                <a:solidFill>
                  <a:schemeClr val="accent2"/>
                </a:solidFill>
                <a:ea typeface="微软雅黑" panose="020B0503020204020204" pitchFamily="34" charset="-122"/>
              </a:rPr>
              <a:t>用来说明段信息，也称</a:t>
            </a:r>
            <a:r>
              <a:rPr lang="zh-CN" altLang="en-US" sz="2000">
                <a:solidFill>
                  <a:srgbClr val="FF0000"/>
                </a:solidFill>
                <a:ea typeface="微软雅黑" panose="020B0503020204020204" pitchFamily="34" charset="-122"/>
              </a:rPr>
              <a:t>段头表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96675">
                                            <p:txEl>
                                              <p:pRg st="0" end="0"/>
                                            </p:txEl>
                                          </p:spTgt>
                                        </p:tgtEl>
                                        <p:attrNameLst>
                                          <p:attrName>style.visibility</p:attrName>
                                        </p:attrNameLst>
                                      </p:cBhvr>
                                      <p:to>
                                        <p:strVal val="visible"/>
                                      </p:to>
                                    </p:set>
                                    <p:animEffect transition="in" filter="blinds(horizontal)">
                                      <p:cBhvr>
                                        <p:cTn id="7" dur="500"/>
                                        <p:tgtEl>
                                          <p:spTgt spid="7966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96675">
                                            <p:txEl>
                                              <p:pRg st="1" end="1"/>
                                            </p:txEl>
                                          </p:spTgt>
                                        </p:tgtEl>
                                        <p:attrNameLst>
                                          <p:attrName>style.visibility</p:attrName>
                                        </p:attrNameLst>
                                      </p:cBhvr>
                                      <p:to>
                                        <p:strVal val="visible"/>
                                      </p:to>
                                    </p:set>
                                    <p:animEffect transition="in" filter="blinds(horizontal)">
                                      <p:cBhvr>
                                        <p:cTn id="12" dur="500"/>
                                        <p:tgtEl>
                                          <p:spTgt spid="7966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96675">
                                            <p:txEl>
                                              <p:pRg st="2" end="2"/>
                                            </p:txEl>
                                          </p:spTgt>
                                        </p:tgtEl>
                                        <p:attrNameLst>
                                          <p:attrName>style.visibility</p:attrName>
                                        </p:attrNameLst>
                                      </p:cBhvr>
                                      <p:to>
                                        <p:strVal val="visible"/>
                                      </p:to>
                                    </p:set>
                                    <p:animEffect transition="in" filter="blinds(horizontal)">
                                      <p:cBhvr>
                                        <p:cTn id="17" dur="500"/>
                                        <p:tgtEl>
                                          <p:spTgt spid="79667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96675">
                                            <p:txEl>
                                              <p:pRg st="3" end="3"/>
                                            </p:txEl>
                                          </p:spTgt>
                                        </p:tgtEl>
                                        <p:attrNameLst>
                                          <p:attrName>style.visibility</p:attrName>
                                        </p:attrNameLst>
                                      </p:cBhvr>
                                      <p:to>
                                        <p:strVal val="visible"/>
                                      </p:to>
                                    </p:set>
                                    <p:animEffect transition="in" filter="blinds(horizontal)">
                                      <p:cBhvr>
                                        <p:cTn id="22" dur="500"/>
                                        <p:tgtEl>
                                          <p:spTgt spid="79667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96675">
                                            <p:txEl>
                                              <p:pRg st="4" end="4"/>
                                            </p:txEl>
                                          </p:spTgt>
                                        </p:tgtEl>
                                        <p:attrNameLst>
                                          <p:attrName>style.visibility</p:attrName>
                                        </p:attrNameLst>
                                      </p:cBhvr>
                                      <p:to>
                                        <p:strVal val="visible"/>
                                      </p:to>
                                    </p:set>
                                    <p:animEffect transition="in" filter="blinds(horizontal)">
                                      <p:cBhvr>
                                        <p:cTn id="27" dur="500"/>
                                        <p:tgtEl>
                                          <p:spTgt spid="79667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796677"/>
                                        </p:tgtEl>
                                        <p:attrNameLst>
                                          <p:attrName>style.visibility</p:attrName>
                                        </p:attrNameLst>
                                      </p:cBhvr>
                                      <p:to>
                                        <p:strVal val="visible"/>
                                      </p:to>
                                    </p:set>
                                    <p:animEffect transition="in" filter="blinds(horizontal)">
                                      <p:cBhvr>
                                        <p:cTn id="32" dur="500"/>
                                        <p:tgtEl>
                                          <p:spTgt spid="79667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96676"/>
                                        </p:tgtEl>
                                        <p:attrNameLst>
                                          <p:attrName>style.visibility</p:attrName>
                                        </p:attrNameLst>
                                      </p:cBhvr>
                                      <p:to>
                                        <p:strVal val="visible"/>
                                      </p:to>
                                    </p:set>
                                    <p:animEffect transition="in" filter="blinds(horizontal)">
                                      <p:cBhvr>
                                        <p:cTn id="37" dur="500"/>
                                        <p:tgtEl>
                                          <p:spTgt spid="79667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96689"/>
                                        </p:tgtEl>
                                        <p:attrNameLst>
                                          <p:attrName>style.visibility</p:attrName>
                                        </p:attrNameLst>
                                      </p:cBhvr>
                                      <p:to>
                                        <p:strVal val="visible"/>
                                      </p:to>
                                    </p:set>
                                    <p:animEffect transition="in" filter="blinds(horizontal)">
                                      <p:cBhvr>
                                        <p:cTn id="42" dur="500"/>
                                        <p:tgtEl>
                                          <p:spTgt spid="7966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6676" grpId="0"/>
      <p:bldP spid="796689"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DB11AEC2-7DE7-415E-BBB4-243B94CFDE26}"/>
              </a:ext>
            </a:extLst>
          </p:cNvPr>
          <p:cNvSpPr>
            <a:spLocks noGrp="1" noChangeArrowheads="1"/>
          </p:cNvSpPr>
          <p:nvPr>
            <p:ph type="title"/>
          </p:nvPr>
        </p:nvSpPr>
        <p:spPr>
          <a:xfrm>
            <a:off x="457200" y="82550"/>
            <a:ext cx="8229600" cy="561975"/>
          </a:xfrm>
        </p:spPr>
        <p:txBody>
          <a:bodyPr/>
          <a:lstStyle/>
          <a:p>
            <a:r>
              <a:rPr lang="zh-CN" altLang="en-US"/>
              <a:t>可执行目标文件格式</a:t>
            </a:r>
          </a:p>
        </p:txBody>
      </p:sp>
      <p:grpSp>
        <p:nvGrpSpPr>
          <p:cNvPr id="802819" name="Group 3">
            <a:extLst>
              <a:ext uri="{FF2B5EF4-FFF2-40B4-BE49-F238E27FC236}">
                <a16:creationId xmlns:a16="http://schemas.microsoft.com/office/drawing/2014/main" id="{7C939203-62D0-4637-9694-30380BCC24F4}"/>
              </a:ext>
            </a:extLst>
          </p:cNvPr>
          <p:cNvGrpSpPr>
            <a:grpSpLocks/>
          </p:cNvGrpSpPr>
          <p:nvPr/>
        </p:nvGrpSpPr>
        <p:grpSpPr bwMode="auto">
          <a:xfrm>
            <a:off x="4918075" y="712788"/>
            <a:ext cx="2986088" cy="5959475"/>
            <a:chOff x="3098" y="458"/>
            <a:chExt cx="1881" cy="3754"/>
          </a:xfrm>
        </p:grpSpPr>
        <p:sp>
          <p:nvSpPr>
            <p:cNvPr id="14339" name="Rectangle 3">
              <a:extLst>
                <a:ext uri="{FF2B5EF4-FFF2-40B4-BE49-F238E27FC236}">
                  <a16:creationId xmlns:a16="http://schemas.microsoft.com/office/drawing/2014/main" id="{893B94F4-D525-4C1B-9012-7B092B3DB49B}"/>
                </a:ext>
              </a:extLst>
            </p:cNvPr>
            <p:cNvSpPr>
              <a:spLocks noChangeArrowheads="1"/>
            </p:cNvSpPr>
            <p:nvPr/>
          </p:nvSpPr>
          <p:spPr bwMode="auto">
            <a:xfrm>
              <a:off x="3106" y="458"/>
              <a:ext cx="1872" cy="299"/>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defRPr/>
              </a:pPr>
              <a:r>
                <a:rPr lang="en-GB" altLang="zh-CN" sz="2000" b="1">
                  <a:latin typeface="微软雅黑" panose="020B0503020204020204" pitchFamily="34" charset="-122"/>
                  <a:ea typeface="微软雅黑" panose="020B0503020204020204" pitchFamily="34" charset="-122"/>
                  <a:cs typeface="msgothic"/>
                </a:rPr>
                <a:t>ELF </a:t>
              </a:r>
              <a:r>
                <a:rPr lang="zh-CN" altLang="en-GB" sz="2000" b="1">
                  <a:latin typeface="微软雅黑" panose="020B0503020204020204" pitchFamily="34" charset="-122"/>
                  <a:ea typeface="微软雅黑" panose="020B0503020204020204" pitchFamily="34" charset="-122"/>
                  <a:cs typeface="msgothic"/>
                </a:rPr>
                <a:t>头</a:t>
              </a:r>
            </a:p>
          </p:txBody>
        </p:sp>
        <p:sp>
          <p:nvSpPr>
            <p:cNvPr id="14341" name="Rectangle 5">
              <a:extLst>
                <a:ext uri="{FF2B5EF4-FFF2-40B4-BE49-F238E27FC236}">
                  <a16:creationId xmlns:a16="http://schemas.microsoft.com/office/drawing/2014/main" id="{9DAC8D78-5ABD-4036-BC5F-DD75D4A8B3A1}"/>
                </a:ext>
              </a:extLst>
            </p:cNvPr>
            <p:cNvSpPr>
              <a:spLocks noChangeArrowheads="1"/>
            </p:cNvSpPr>
            <p:nvPr/>
          </p:nvSpPr>
          <p:spPr bwMode="auto">
            <a:xfrm>
              <a:off x="3106" y="1345"/>
              <a:ext cx="1872" cy="30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4000"/>
                </a:lnSpc>
                <a:defRPr/>
              </a:pPr>
              <a:r>
                <a:rPr lang="en-GB" altLang="zh-CN" sz="2000" b="1">
                  <a:latin typeface="微软雅黑" panose="020B0503020204020204" pitchFamily="34" charset="-122"/>
                  <a:ea typeface="微软雅黑" panose="020B0503020204020204" pitchFamily="34" charset="-122"/>
                  <a:cs typeface="msgothic"/>
                </a:rPr>
                <a:t>.text </a:t>
              </a:r>
              <a:r>
                <a:rPr lang="zh-CN" altLang="en-GB" sz="2000" b="1">
                  <a:latin typeface="微软雅黑" panose="020B0503020204020204" pitchFamily="34" charset="-122"/>
                  <a:ea typeface="微软雅黑" panose="020B0503020204020204" pitchFamily="34" charset="-122"/>
                  <a:cs typeface="msgothic"/>
                </a:rPr>
                <a:t>节</a:t>
              </a:r>
            </a:p>
          </p:txBody>
        </p:sp>
        <p:sp>
          <p:nvSpPr>
            <p:cNvPr id="14342" name="Rectangle 6">
              <a:extLst>
                <a:ext uri="{FF2B5EF4-FFF2-40B4-BE49-F238E27FC236}">
                  <a16:creationId xmlns:a16="http://schemas.microsoft.com/office/drawing/2014/main" id="{1E6C1266-B9D1-4F45-A4F3-529FD33FBA0C}"/>
                </a:ext>
              </a:extLst>
            </p:cNvPr>
            <p:cNvSpPr>
              <a:spLocks noChangeArrowheads="1"/>
            </p:cNvSpPr>
            <p:nvPr/>
          </p:nvSpPr>
          <p:spPr bwMode="auto">
            <a:xfrm>
              <a:off x="3106" y="1645"/>
              <a:ext cx="1872" cy="299"/>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4000"/>
                </a:lnSpc>
                <a:defRPr/>
              </a:pPr>
              <a:r>
                <a:rPr lang="en-GB" altLang="zh-CN" sz="2000" b="1">
                  <a:latin typeface="微软雅黑" panose="020B0503020204020204" pitchFamily="34" charset="-122"/>
                  <a:ea typeface="微软雅黑" panose="020B0503020204020204" pitchFamily="34" charset="-122"/>
                  <a:cs typeface="msgothic"/>
                </a:rPr>
                <a:t>.rodata </a:t>
              </a:r>
              <a:r>
                <a:rPr lang="zh-CN" altLang="en-GB" sz="2000" b="1">
                  <a:latin typeface="微软雅黑" panose="020B0503020204020204" pitchFamily="34" charset="-122"/>
                  <a:ea typeface="微软雅黑" panose="020B0503020204020204" pitchFamily="34" charset="-122"/>
                  <a:cs typeface="msgothic"/>
                </a:rPr>
                <a:t>节</a:t>
              </a:r>
            </a:p>
          </p:txBody>
        </p:sp>
        <p:sp>
          <p:nvSpPr>
            <p:cNvPr id="40979" name="Rectangle 7">
              <a:extLst>
                <a:ext uri="{FF2B5EF4-FFF2-40B4-BE49-F238E27FC236}">
                  <a16:creationId xmlns:a16="http://schemas.microsoft.com/office/drawing/2014/main" id="{22BB7505-8888-4691-B248-D12BCD4633BA}"/>
                </a:ext>
              </a:extLst>
            </p:cNvPr>
            <p:cNvSpPr>
              <a:spLocks noChangeArrowheads="1"/>
            </p:cNvSpPr>
            <p:nvPr/>
          </p:nvSpPr>
          <p:spPr bwMode="auto">
            <a:xfrm>
              <a:off x="3106" y="2244"/>
              <a:ext cx="1872" cy="300"/>
            </a:xfrm>
            <a:prstGeom prst="rect">
              <a:avLst/>
            </a:prstGeom>
            <a:solidFill>
              <a:srgbClr val="CC3300">
                <a:alpha val="20000"/>
              </a:srgbClr>
            </a:solidFill>
            <a:ln w="25527">
              <a:solidFill>
                <a:schemeClr val="tx1"/>
              </a:solidFill>
              <a:miter lim="800000"/>
              <a:headEnd/>
              <a:tailEnd/>
            </a:ln>
          </p:spPr>
          <p:txBody>
            <a:bodyPr wrap="none" lIns="90000" tIns="46800" rIns="90000" bIns="46800" anchor="ct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gn="ctr">
                <a:lnSpc>
                  <a:spcPct val="94000"/>
                </a:lnSpc>
                <a:spcBef>
                  <a:spcPct val="0"/>
                </a:spcBef>
                <a:buFontTx/>
                <a:buNone/>
              </a:pPr>
              <a:r>
                <a:rPr lang="en-GB" altLang="zh-CN" sz="2000">
                  <a:latin typeface="微软雅黑" panose="020B0503020204020204" pitchFamily="34" charset="-122"/>
                  <a:ea typeface="微软雅黑" panose="020B0503020204020204" pitchFamily="34" charset="-122"/>
                  <a:cs typeface="msgothic"/>
                </a:rPr>
                <a:t>.bss </a:t>
              </a:r>
              <a:r>
                <a:rPr lang="zh-CN" altLang="en-GB" sz="2000">
                  <a:latin typeface="微软雅黑" panose="020B0503020204020204" pitchFamily="34" charset="-122"/>
                  <a:ea typeface="微软雅黑" panose="020B0503020204020204" pitchFamily="34" charset="-122"/>
                  <a:cs typeface="msgothic"/>
                </a:rPr>
                <a:t>节</a:t>
              </a:r>
            </a:p>
          </p:txBody>
        </p:sp>
        <p:sp>
          <p:nvSpPr>
            <p:cNvPr id="14344" name="Rectangle 8">
              <a:extLst>
                <a:ext uri="{FF2B5EF4-FFF2-40B4-BE49-F238E27FC236}">
                  <a16:creationId xmlns:a16="http://schemas.microsoft.com/office/drawing/2014/main" id="{6DF1BF70-46B8-4280-BF0E-38C1B706AE1A}"/>
                </a:ext>
              </a:extLst>
            </p:cNvPr>
            <p:cNvSpPr>
              <a:spLocks noChangeArrowheads="1"/>
            </p:cNvSpPr>
            <p:nvPr/>
          </p:nvSpPr>
          <p:spPr bwMode="auto">
            <a:xfrm>
              <a:off x="3106" y="2544"/>
              <a:ext cx="1872" cy="299"/>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4000"/>
                </a:lnSpc>
                <a:defRPr/>
              </a:pPr>
              <a:r>
                <a:rPr lang="en-GB" altLang="zh-CN" sz="2000" b="1">
                  <a:latin typeface="微软雅黑" panose="020B0503020204020204" pitchFamily="34" charset="-122"/>
                  <a:ea typeface="微软雅黑" panose="020B0503020204020204" pitchFamily="34" charset="-122"/>
                  <a:cs typeface="msgothic"/>
                </a:rPr>
                <a:t>.symtab </a:t>
              </a:r>
              <a:r>
                <a:rPr lang="zh-CN" altLang="en-GB" sz="2000" b="1">
                  <a:latin typeface="微软雅黑" panose="020B0503020204020204" pitchFamily="34" charset="-122"/>
                  <a:ea typeface="微软雅黑" panose="020B0503020204020204" pitchFamily="34" charset="-122"/>
                  <a:cs typeface="msgothic"/>
                </a:rPr>
                <a:t>节</a:t>
              </a:r>
            </a:p>
          </p:txBody>
        </p:sp>
        <p:sp>
          <p:nvSpPr>
            <p:cNvPr id="40981" name="Rectangle 9">
              <a:extLst>
                <a:ext uri="{FF2B5EF4-FFF2-40B4-BE49-F238E27FC236}">
                  <a16:creationId xmlns:a16="http://schemas.microsoft.com/office/drawing/2014/main" id="{370D6183-448A-41E5-9124-FD5E74EBD83B}"/>
                </a:ext>
              </a:extLst>
            </p:cNvPr>
            <p:cNvSpPr>
              <a:spLocks noChangeArrowheads="1"/>
            </p:cNvSpPr>
            <p:nvPr/>
          </p:nvSpPr>
          <p:spPr bwMode="auto">
            <a:xfrm>
              <a:off x="3106" y="750"/>
              <a:ext cx="1872" cy="300"/>
            </a:xfrm>
            <a:prstGeom prst="rect">
              <a:avLst/>
            </a:prstGeom>
            <a:solidFill>
              <a:srgbClr val="FFCC00">
                <a:alpha val="30196"/>
              </a:srgbClr>
            </a:solidFill>
            <a:ln w="25527">
              <a:solidFill>
                <a:schemeClr val="tx1"/>
              </a:solidFill>
              <a:miter lim="800000"/>
              <a:headEnd/>
              <a:tailEnd/>
            </a:ln>
          </p:spPr>
          <p:txBody>
            <a:bodyPr wrap="none" lIns="90000" tIns="46800" rIns="90000" bIns="46800" anchor="ct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gn="ctr">
                <a:lnSpc>
                  <a:spcPct val="94000"/>
                </a:lnSpc>
                <a:spcBef>
                  <a:spcPct val="0"/>
                </a:spcBef>
                <a:buFontTx/>
                <a:buNone/>
              </a:pPr>
              <a:r>
                <a:rPr lang="zh-CN" altLang="en-GB" sz="2000">
                  <a:solidFill>
                    <a:srgbClr val="FF0000"/>
                  </a:solidFill>
                  <a:latin typeface="微软雅黑" panose="020B0503020204020204" pitchFamily="34" charset="-122"/>
                  <a:ea typeface="微软雅黑" panose="020B0503020204020204" pitchFamily="34" charset="-122"/>
                  <a:cs typeface="msgothic"/>
                </a:rPr>
                <a:t>程序头表</a:t>
              </a:r>
            </a:p>
          </p:txBody>
        </p:sp>
        <p:sp>
          <p:nvSpPr>
            <p:cNvPr id="40982" name="Rectangle 10">
              <a:extLst>
                <a:ext uri="{FF2B5EF4-FFF2-40B4-BE49-F238E27FC236}">
                  <a16:creationId xmlns:a16="http://schemas.microsoft.com/office/drawing/2014/main" id="{A67E4EE0-3957-4936-B4E8-CFCD11F3FF71}"/>
                </a:ext>
              </a:extLst>
            </p:cNvPr>
            <p:cNvSpPr>
              <a:spLocks noChangeArrowheads="1"/>
            </p:cNvSpPr>
            <p:nvPr/>
          </p:nvSpPr>
          <p:spPr bwMode="auto">
            <a:xfrm>
              <a:off x="3107" y="1051"/>
              <a:ext cx="1872" cy="299"/>
            </a:xfrm>
            <a:prstGeom prst="rect">
              <a:avLst/>
            </a:prstGeom>
            <a:solidFill>
              <a:srgbClr val="FFCC00">
                <a:alpha val="29019"/>
              </a:srgbClr>
            </a:solidFill>
            <a:ln w="25527">
              <a:solidFill>
                <a:schemeClr val="tx1"/>
              </a:solidFill>
              <a:miter lim="800000"/>
              <a:headEnd/>
              <a:tailEnd/>
            </a:ln>
          </p:spPr>
          <p:txBody>
            <a:bodyPr wrap="none" lIns="90000" tIns="46800" rIns="90000" bIns="46800" anchor="ct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gn="ctr">
                <a:lnSpc>
                  <a:spcPct val="94000"/>
                </a:lnSpc>
                <a:spcBef>
                  <a:spcPct val="0"/>
                </a:spcBef>
                <a:buFontTx/>
                <a:buNone/>
              </a:pPr>
              <a:r>
                <a:rPr lang="en-GB" altLang="zh-CN" sz="2000">
                  <a:solidFill>
                    <a:srgbClr val="FF0000"/>
                  </a:solidFill>
                  <a:latin typeface="微软雅黑" panose="020B0503020204020204" pitchFamily="34" charset="-122"/>
                  <a:ea typeface="微软雅黑" panose="020B0503020204020204" pitchFamily="34" charset="-122"/>
                  <a:cs typeface="msgothic"/>
                </a:rPr>
                <a:t>.init </a:t>
              </a:r>
              <a:r>
                <a:rPr lang="zh-CN" altLang="en-GB" sz="2000">
                  <a:solidFill>
                    <a:srgbClr val="FF0000"/>
                  </a:solidFill>
                  <a:latin typeface="微软雅黑" panose="020B0503020204020204" pitchFamily="34" charset="-122"/>
                  <a:ea typeface="微软雅黑" panose="020B0503020204020204" pitchFamily="34" charset="-122"/>
                  <a:cs typeface="msgothic"/>
                </a:rPr>
                <a:t>节</a:t>
              </a:r>
            </a:p>
          </p:txBody>
        </p:sp>
        <p:sp>
          <p:nvSpPr>
            <p:cNvPr id="14347" name="Rectangle 11">
              <a:extLst>
                <a:ext uri="{FF2B5EF4-FFF2-40B4-BE49-F238E27FC236}">
                  <a16:creationId xmlns:a16="http://schemas.microsoft.com/office/drawing/2014/main" id="{F97DCFDD-5FF9-4733-8A0D-A10B2A37CE9E}"/>
                </a:ext>
              </a:extLst>
            </p:cNvPr>
            <p:cNvSpPr>
              <a:spLocks noChangeArrowheads="1"/>
            </p:cNvSpPr>
            <p:nvPr/>
          </p:nvSpPr>
          <p:spPr bwMode="auto">
            <a:xfrm>
              <a:off x="3106" y="2839"/>
              <a:ext cx="1872" cy="30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4000"/>
                </a:lnSpc>
                <a:defRPr/>
              </a:pPr>
              <a:r>
                <a:rPr lang="en-GB" altLang="zh-CN" sz="1600" b="1">
                  <a:latin typeface="Courier New" panose="02070309020205020404" pitchFamily="49" charset="0"/>
                  <a:ea typeface="msgothic"/>
                  <a:cs typeface="msgothic"/>
                </a:rPr>
                <a:t>.</a:t>
              </a:r>
              <a:r>
                <a:rPr lang="en-GB" altLang="zh-CN" sz="2000" b="1">
                  <a:latin typeface="微软雅黑" panose="020B0503020204020204" pitchFamily="34" charset="-122"/>
                  <a:ea typeface="微软雅黑" panose="020B0503020204020204" pitchFamily="34" charset="-122"/>
                  <a:cs typeface="msgothic"/>
                </a:rPr>
                <a:t>debug </a:t>
              </a:r>
              <a:r>
                <a:rPr lang="zh-CN" altLang="en-GB" sz="2000" b="1">
                  <a:latin typeface="微软雅黑" panose="020B0503020204020204" pitchFamily="34" charset="-122"/>
                  <a:ea typeface="微软雅黑" panose="020B0503020204020204" pitchFamily="34" charset="-122"/>
                  <a:cs typeface="msgothic"/>
                </a:rPr>
                <a:t>节</a:t>
              </a:r>
            </a:p>
          </p:txBody>
        </p:sp>
        <p:sp>
          <p:nvSpPr>
            <p:cNvPr id="14348" name="Rectangle 12">
              <a:extLst>
                <a:ext uri="{FF2B5EF4-FFF2-40B4-BE49-F238E27FC236}">
                  <a16:creationId xmlns:a16="http://schemas.microsoft.com/office/drawing/2014/main" id="{96E447F0-A182-4609-A0E0-5C5F5791EF2D}"/>
                </a:ext>
              </a:extLst>
            </p:cNvPr>
            <p:cNvSpPr>
              <a:spLocks noChangeArrowheads="1"/>
            </p:cNvSpPr>
            <p:nvPr/>
          </p:nvSpPr>
          <p:spPr bwMode="auto">
            <a:xfrm>
              <a:off x="3105" y="3733"/>
              <a:ext cx="1872" cy="479"/>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defRPr/>
              </a:pPr>
              <a:r>
                <a:rPr lang="en-GB" altLang="zh-CN" sz="2000" b="1">
                  <a:latin typeface="微软雅黑" panose="020B0503020204020204" pitchFamily="34" charset="-122"/>
                  <a:ea typeface="微软雅黑" panose="020B0503020204020204" pitchFamily="34" charset="-122"/>
                  <a:cs typeface="msgothic"/>
                </a:rPr>
                <a:t>Section header table</a:t>
              </a:r>
            </a:p>
            <a:p>
              <a:pPr algn="ctr">
                <a:lnSpc>
                  <a:spcPct val="98000"/>
                </a:lnSpc>
                <a:defRPr/>
              </a:pPr>
              <a:r>
                <a:rPr lang="zh-CN" altLang="en-GB" sz="2000" b="1">
                  <a:latin typeface="微软雅黑" panose="020B0503020204020204" pitchFamily="34" charset="-122"/>
                  <a:ea typeface="微软雅黑" panose="020B0503020204020204" pitchFamily="34" charset="-122"/>
                  <a:cs typeface="msgothic"/>
                </a:rPr>
                <a:t>（节头表）</a:t>
              </a:r>
            </a:p>
          </p:txBody>
        </p:sp>
        <p:sp>
          <p:nvSpPr>
            <p:cNvPr id="40985" name="Rectangle 6">
              <a:extLst>
                <a:ext uri="{FF2B5EF4-FFF2-40B4-BE49-F238E27FC236}">
                  <a16:creationId xmlns:a16="http://schemas.microsoft.com/office/drawing/2014/main" id="{B23F2685-878C-4209-9ABC-75A336872E4F}"/>
                </a:ext>
              </a:extLst>
            </p:cNvPr>
            <p:cNvSpPr>
              <a:spLocks noChangeArrowheads="1"/>
            </p:cNvSpPr>
            <p:nvPr/>
          </p:nvSpPr>
          <p:spPr bwMode="auto">
            <a:xfrm>
              <a:off x="3106" y="1944"/>
              <a:ext cx="1872" cy="300"/>
            </a:xfrm>
            <a:prstGeom prst="rect">
              <a:avLst/>
            </a:prstGeom>
            <a:solidFill>
              <a:srgbClr val="CC3300">
                <a:alpha val="25098"/>
              </a:srgbClr>
            </a:solidFill>
            <a:ln w="25527">
              <a:solidFill>
                <a:schemeClr val="tx1"/>
              </a:solidFill>
              <a:miter lim="800000"/>
              <a:headEnd/>
              <a:tailEnd/>
            </a:ln>
          </p:spPr>
          <p:txBody>
            <a:bodyPr wrap="none" lIns="90000" tIns="46800" rIns="90000" bIns="46800" anchor="ct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gn="ctr">
                <a:lnSpc>
                  <a:spcPct val="94000"/>
                </a:lnSpc>
                <a:spcBef>
                  <a:spcPct val="0"/>
                </a:spcBef>
                <a:buFontTx/>
                <a:buNone/>
              </a:pPr>
              <a:r>
                <a:rPr lang="en-GB" altLang="zh-CN" sz="2000">
                  <a:latin typeface="微软雅黑" panose="020B0503020204020204" pitchFamily="34" charset="-122"/>
                  <a:ea typeface="微软雅黑" panose="020B0503020204020204" pitchFamily="34" charset="-122"/>
                  <a:cs typeface="msgothic"/>
                </a:rPr>
                <a:t>.data </a:t>
              </a:r>
              <a:r>
                <a:rPr lang="zh-CN" altLang="en-GB" sz="2000">
                  <a:latin typeface="微软雅黑" panose="020B0503020204020204" pitchFamily="34" charset="-122"/>
                  <a:ea typeface="微软雅黑" panose="020B0503020204020204" pitchFamily="34" charset="-122"/>
                  <a:cs typeface="msgothic"/>
                </a:rPr>
                <a:t>节</a:t>
              </a:r>
            </a:p>
          </p:txBody>
        </p:sp>
        <p:sp>
          <p:nvSpPr>
            <p:cNvPr id="40986" name="Rectangle 11">
              <a:extLst>
                <a:ext uri="{FF2B5EF4-FFF2-40B4-BE49-F238E27FC236}">
                  <a16:creationId xmlns:a16="http://schemas.microsoft.com/office/drawing/2014/main" id="{E83026E1-47E1-4586-A583-20AEBE4EBE86}"/>
                </a:ext>
              </a:extLst>
            </p:cNvPr>
            <p:cNvSpPr>
              <a:spLocks noChangeArrowheads="1"/>
            </p:cNvSpPr>
            <p:nvPr/>
          </p:nvSpPr>
          <p:spPr bwMode="auto">
            <a:xfrm>
              <a:off x="3103" y="3137"/>
              <a:ext cx="1872" cy="300"/>
            </a:xfrm>
            <a:prstGeom prst="rect">
              <a:avLst/>
            </a:prstGeom>
            <a:solidFill>
              <a:srgbClr val="D6D6F5">
                <a:alpha val="18823"/>
              </a:srgbClr>
            </a:solidFill>
            <a:ln w="25527">
              <a:solidFill>
                <a:schemeClr val="tx1"/>
              </a:solidFill>
              <a:miter lim="800000"/>
              <a:headEnd/>
              <a:tailEnd/>
            </a:ln>
          </p:spPr>
          <p:txBody>
            <a:bodyPr wrap="none" lIns="90000" tIns="46800" rIns="90000" bIns="46800" anchor="ct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gn="ctr">
                <a:lnSpc>
                  <a:spcPct val="94000"/>
                </a:lnSpc>
                <a:spcBef>
                  <a:spcPct val="0"/>
                </a:spcBef>
                <a:buFontTx/>
                <a:buNone/>
              </a:pPr>
              <a:r>
                <a:rPr lang="en-GB" altLang="zh-CN" sz="2000">
                  <a:latin typeface="微软雅黑" panose="020B0503020204020204" pitchFamily="34" charset="-122"/>
                  <a:ea typeface="微软雅黑" panose="020B0503020204020204" pitchFamily="34" charset="-122"/>
                  <a:cs typeface="msgothic"/>
                </a:rPr>
                <a:t>.strtab </a:t>
              </a:r>
              <a:r>
                <a:rPr lang="zh-CN" altLang="en-GB" sz="2000">
                  <a:latin typeface="微软雅黑" panose="020B0503020204020204" pitchFamily="34" charset="-122"/>
                  <a:ea typeface="微软雅黑" panose="020B0503020204020204" pitchFamily="34" charset="-122"/>
                  <a:cs typeface="msgothic"/>
                </a:rPr>
                <a:t>节</a:t>
              </a:r>
            </a:p>
          </p:txBody>
        </p:sp>
        <p:sp>
          <p:nvSpPr>
            <p:cNvPr id="40987" name="Rectangle 11">
              <a:extLst>
                <a:ext uri="{FF2B5EF4-FFF2-40B4-BE49-F238E27FC236}">
                  <a16:creationId xmlns:a16="http://schemas.microsoft.com/office/drawing/2014/main" id="{229AE4B6-5182-414F-AFF7-A7FBED78E1AD}"/>
                </a:ext>
              </a:extLst>
            </p:cNvPr>
            <p:cNvSpPr>
              <a:spLocks noChangeArrowheads="1"/>
            </p:cNvSpPr>
            <p:nvPr/>
          </p:nvSpPr>
          <p:spPr bwMode="auto">
            <a:xfrm>
              <a:off x="3098" y="3427"/>
              <a:ext cx="1872" cy="300"/>
            </a:xfrm>
            <a:prstGeom prst="rect">
              <a:avLst/>
            </a:prstGeom>
            <a:solidFill>
              <a:srgbClr val="D6D6F5">
                <a:alpha val="18823"/>
              </a:srgbClr>
            </a:solidFill>
            <a:ln w="25527">
              <a:solidFill>
                <a:schemeClr val="tx1"/>
              </a:solidFill>
              <a:miter lim="800000"/>
              <a:headEnd/>
              <a:tailEnd/>
            </a:ln>
          </p:spPr>
          <p:txBody>
            <a:bodyPr wrap="none" lIns="90000" tIns="46800" rIns="90000" bIns="46800" anchor="ct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gn="ctr">
                <a:lnSpc>
                  <a:spcPct val="94000"/>
                </a:lnSpc>
                <a:spcBef>
                  <a:spcPct val="0"/>
                </a:spcBef>
                <a:buFontTx/>
                <a:buNone/>
              </a:pPr>
              <a:r>
                <a:rPr lang="en-GB" altLang="zh-CN" sz="2000">
                  <a:latin typeface="微软雅黑" panose="020B0503020204020204" pitchFamily="34" charset="-122"/>
                  <a:ea typeface="微软雅黑" panose="020B0503020204020204" pitchFamily="34" charset="-122"/>
                  <a:cs typeface="msgothic"/>
                </a:rPr>
                <a:t>.line </a:t>
              </a:r>
              <a:r>
                <a:rPr lang="zh-CN" altLang="en-GB" sz="2000">
                  <a:latin typeface="微软雅黑" panose="020B0503020204020204" pitchFamily="34" charset="-122"/>
                  <a:ea typeface="微软雅黑" panose="020B0503020204020204" pitchFamily="34" charset="-122"/>
                  <a:cs typeface="msgothic"/>
                </a:rPr>
                <a:t>节</a:t>
              </a:r>
            </a:p>
          </p:txBody>
        </p:sp>
      </p:grpSp>
      <p:grpSp>
        <p:nvGrpSpPr>
          <p:cNvPr id="802832" name="Group 16">
            <a:extLst>
              <a:ext uri="{FF2B5EF4-FFF2-40B4-BE49-F238E27FC236}">
                <a16:creationId xmlns:a16="http://schemas.microsoft.com/office/drawing/2014/main" id="{A4BA48EF-B5A0-49E2-A343-EF238630AD53}"/>
              </a:ext>
            </a:extLst>
          </p:cNvPr>
          <p:cNvGrpSpPr>
            <a:grpSpLocks/>
          </p:cNvGrpSpPr>
          <p:nvPr/>
        </p:nvGrpSpPr>
        <p:grpSpPr bwMode="auto">
          <a:xfrm>
            <a:off x="7951788" y="769938"/>
            <a:ext cx="1073150" cy="2306637"/>
            <a:chOff x="5009" y="485"/>
            <a:chExt cx="676" cy="1453"/>
          </a:xfrm>
        </p:grpSpPr>
        <p:sp>
          <p:nvSpPr>
            <p:cNvPr id="40974" name="AutoShape 17">
              <a:extLst>
                <a:ext uri="{FF2B5EF4-FFF2-40B4-BE49-F238E27FC236}">
                  <a16:creationId xmlns:a16="http://schemas.microsoft.com/office/drawing/2014/main" id="{02FF6CD1-290C-4DCF-9607-EECF8AEA5206}"/>
                </a:ext>
              </a:extLst>
            </p:cNvPr>
            <p:cNvSpPr>
              <a:spLocks/>
            </p:cNvSpPr>
            <p:nvPr/>
          </p:nvSpPr>
          <p:spPr bwMode="auto">
            <a:xfrm>
              <a:off x="5009" y="485"/>
              <a:ext cx="148" cy="1453"/>
            </a:xfrm>
            <a:prstGeom prst="rightBrace">
              <a:avLst>
                <a:gd name="adj1" fmla="val 81813"/>
                <a:gd name="adj2" fmla="val 50000"/>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0"/>
            </a:p>
          </p:txBody>
        </p:sp>
        <p:sp>
          <p:nvSpPr>
            <p:cNvPr id="40975" name="Text Box 18">
              <a:extLst>
                <a:ext uri="{FF2B5EF4-FFF2-40B4-BE49-F238E27FC236}">
                  <a16:creationId xmlns:a16="http://schemas.microsoft.com/office/drawing/2014/main" id="{318AF8C8-A508-4909-8776-19FEEA19C39A}"/>
                </a:ext>
              </a:extLst>
            </p:cNvPr>
            <p:cNvSpPr txBox="1">
              <a:spLocks noChangeArrowheads="1"/>
            </p:cNvSpPr>
            <p:nvPr/>
          </p:nvSpPr>
          <p:spPr bwMode="auto">
            <a:xfrm>
              <a:off x="5145" y="924"/>
              <a:ext cx="540"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ctr" eaLnBrk="1" hangingPunct="1">
                <a:lnSpc>
                  <a:spcPct val="100000"/>
                </a:lnSpc>
                <a:spcBef>
                  <a:spcPct val="50000"/>
                </a:spcBef>
                <a:buFontTx/>
                <a:buNone/>
              </a:pPr>
              <a:r>
                <a:rPr lang="zh-CN" altLang="en-US" sz="2000">
                  <a:solidFill>
                    <a:srgbClr val="FF0000"/>
                  </a:solidFill>
                  <a:latin typeface="微软雅黑" panose="020B0503020204020204" pitchFamily="34" charset="-122"/>
                  <a:ea typeface="微软雅黑" panose="020B0503020204020204" pitchFamily="34" charset="-122"/>
                </a:rPr>
                <a:t>只读</a:t>
              </a:r>
              <a:r>
                <a:rPr lang="en-US" altLang="zh-CN" sz="2000">
                  <a:solidFill>
                    <a:srgbClr val="FF0000"/>
                  </a:solidFill>
                  <a:latin typeface="微软雅黑" panose="020B0503020204020204" pitchFamily="34" charset="-122"/>
                  <a:ea typeface="微软雅黑" panose="020B0503020204020204" pitchFamily="34" charset="-122"/>
                </a:rPr>
                <a:t>(</a:t>
              </a:r>
              <a:r>
                <a:rPr lang="zh-CN" altLang="en-US" sz="2000">
                  <a:solidFill>
                    <a:srgbClr val="FF0000"/>
                  </a:solidFill>
                  <a:latin typeface="微软雅黑" panose="020B0503020204020204" pitchFamily="34" charset="-122"/>
                  <a:ea typeface="微软雅黑" panose="020B0503020204020204" pitchFamily="34" charset="-122"/>
                </a:rPr>
                <a:t>代码</a:t>
              </a:r>
              <a:r>
                <a:rPr lang="en-US" altLang="zh-CN" sz="2000">
                  <a:solidFill>
                    <a:srgbClr val="FF0000"/>
                  </a:solidFill>
                  <a:latin typeface="微软雅黑" panose="020B0503020204020204" pitchFamily="34" charset="-122"/>
                  <a:ea typeface="微软雅黑" panose="020B0503020204020204" pitchFamily="34" charset="-122"/>
                </a:rPr>
                <a:t>)</a:t>
              </a:r>
              <a:r>
                <a:rPr lang="zh-CN" altLang="en-US" sz="2000">
                  <a:solidFill>
                    <a:srgbClr val="FF0000"/>
                  </a:solidFill>
                  <a:latin typeface="微软雅黑" panose="020B0503020204020204" pitchFamily="34" charset="-122"/>
                  <a:ea typeface="微软雅黑" panose="020B0503020204020204" pitchFamily="34" charset="-122"/>
                </a:rPr>
                <a:t>段</a:t>
              </a:r>
            </a:p>
          </p:txBody>
        </p:sp>
      </p:grpSp>
      <p:grpSp>
        <p:nvGrpSpPr>
          <p:cNvPr id="802835" name="Group 19">
            <a:extLst>
              <a:ext uri="{FF2B5EF4-FFF2-40B4-BE49-F238E27FC236}">
                <a16:creationId xmlns:a16="http://schemas.microsoft.com/office/drawing/2014/main" id="{98EBCA24-BEC3-41F6-9E77-908B13EEDDF6}"/>
              </a:ext>
            </a:extLst>
          </p:cNvPr>
          <p:cNvGrpSpPr>
            <a:grpSpLocks/>
          </p:cNvGrpSpPr>
          <p:nvPr/>
        </p:nvGrpSpPr>
        <p:grpSpPr bwMode="auto">
          <a:xfrm>
            <a:off x="7956550" y="3082925"/>
            <a:ext cx="1030288" cy="1006475"/>
            <a:chOff x="5012" y="1942"/>
            <a:chExt cx="649" cy="634"/>
          </a:xfrm>
        </p:grpSpPr>
        <p:sp>
          <p:nvSpPr>
            <p:cNvPr id="40972" name="AutoShape 20">
              <a:extLst>
                <a:ext uri="{FF2B5EF4-FFF2-40B4-BE49-F238E27FC236}">
                  <a16:creationId xmlns:a16="http://schemas.microsoft.com/office/drawing/2014/main" id="{1BB99AA3-5EB5-4AB5-AE9B-4B5E6066D898}"/>
                </a:ext>
              </a:extLst>
            </p:cNvPr>
            <p:cNvSpPr>
              <a:spLocks/>
            </p:cNvSpPr>
            <p:nvPr/>
          </p:nvSpPr>
          <p:spPr bwMode="auto">
            <a:xfrm>
              <a:off x="5012" y="1961"/>
              <a:ext cx="139" cy="575"/>
            </a:xfrm>
            <a:prstGeom prst="rightBrace">
              <a:avLst>
                <a:gd name="adj1" fmla="val 34472"/>
                <a:gd name="adj2" fmla="val 50000"/>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0"/>
            </a:p>
          </p:txBody>
        </p:sp>
        <p:sp>
          <p:nvSpPr>
            <p:cNvPr id="40973" name="Text Box 21">
              <a:extLst>
                <a:ext uri="{FF2B5EF4-FFF2-40B4-BE49-F238E27FC236}">
                  <a16:creationId xmlns:a16="http://schemas.microsoft.com/office/drawing/2014/main" id="{47643860-300B-4622-B9B4-D0BC3BDBE166}"/>
                </a:ext>
              </a:extLst>
            </p:cNvPr>
            <p:cNvSpPr txBox="1">
              <a:spLocks noChangeArrowheads="1"/>
            </p:cNvSpPr>
            <p:nvPr/>
          </p:nvSpPr>
          <p:spPr bwMode="auto">
            <a:xfrm>
              <a:off x="5121" y="1942"/>
              <a:ext cx="540"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ctr" eaLnBrk="1" hangingPunct="1">
                <a:lnSpc>
                  <a:spcPct val="100000"/>
                </a:lnSpc>
                <a:spcBef>
                  <a:spcPct val="50000"/>
                </a:spcBef>
                <a:buFontTx/>
                <a:buNone/>
              </a:pPr>
              <a:r>
                <a:rPr lang="zh-CN" altLang="en-US" sz="2000">
                  <a:solidFill>
                    <a:srgbClr val="FF0000"/>
                  </a:solidFill>
                  <a:latin typeface="微软雅黑" panose="020B0503020204020204" pitchFamily="34" charset="-122"/>
                  <a:ea typeface="微软雅黑" panose="020B0503020204020204" pitchFamily="34" charset="-122"/>
                </a:rPr>
                <a:t>读写</a:t>
              </a:r>
              <a:r>
                <a:rPr lang="en-US" altLang="zh-CN" sz="2000">
                  <a:solidFill>
                    <a:srgbClr val="FF0000"/>
                  </a:solidFill>
                  <a:latin typeface="微软雅黑" panose="020B0503020204020204" pitchFamily="34" charset="-122"/>
                  <a:ea typeface="微软雅黑" panose="020B0503020204020204" pitchFamily="34" charset="-122"/>
                </a:rPr>
                <a:t>(</a:t>
              </a:r>
              <a:r>
                <a:rPr lang="zh-CN" altLang="en-US" sz="2000">
                  <a:solidFill>
                    <a:srgbClr val="FF0000"/>
                  </a:solidFill>
                  <a:latin typeface="微软雅黑" panose="020B0503020204020204" pitchFamily="34" charset="-122"/>
                  <a:ea typeface="微软雅黑" panose="020B0503020204020204" pitchFamily="34" charset="-122"/>
                </a:rPr>
                <a:t>数据</a:t>
              </a:r>
              <a:r>
                <a:rPr lang="en-US" altLang="zh-CN" sz="2000">
                  <a:solidFill>
                    <a:srgbClr val="FF0000"/>
                  </a:solidFill>
                  <a:latin typeface="微软雅黑" panose="020B0503020204020204" pitchFamily="34" charset="-122"/>
                  <a:ea typeface="微软雅黑" panose="020B0503020204020204" pitchFamily="34" charset="-122"/>
                </a:rPr>
                <a:t>)</a:t>
              </a:r>
              <a:r>
                <a:rPr lang="zh-CN" altLang="en-US" sz="2000">
                  <a:solidFill>
                    <a:srgbClr val="FF0000"/>
                  </a:solidFill>
                  <a:latin typeface="微软雅黑" panose="020B0503020204020204" pitchFamily="34" charset="-122"/>
                  <a:ea typeface="微软雅黑" panose="020B0503020204020204" pitchFamily="34" charset="-122"/>
                </a:rPr>
                <a:t>段</a:t>
              </a:r>
            </a:p>
          </p:txBody>
        </p:sp>
      </p:grpSp>
      <p:grpSp>
        <p:nvGrpSpPr>
          <p:cNvPr id="802838" name="Group 22">
            <a:extLst>
              <a:ext uri="{FF2B5EF4-FFF2-40B4-BE49-F238E27FC236}">
                <a16:creationId xmlns:a16="http://schemas.microsoft.com/office/drawing/2014/main" id="{F918E90E-477F-477A-B5A1-51B39C5B5B23}"/>
              </a:ext>
            </a:extLst>
          </p:cNvPr>
          <p:cNvGrpSpPr>
            <a:grpSpLocks/>
          </p:cNvGrpSpPr>
          <p:nvPr/>
        </p:nvGrpSpPr>
        <p:grpSpPr bwMode="auto">
          <a:xfrm>
            <a:off x="7961313" y="4119563"/>
            <a:ext cx="898525" cy="2493962"/>
            <a:chOff x="5015" y="2595"/>
            <a:chExt cx="566" cy="1571"/>
          </a:xfrm>
        </p:grpSpPr>
        <p:sp>
          <p:nvSpPr>
            <p:cNvPr id="40970" name="AutoShape 23">
              <a:extLst>
                <a:ext uri="{FF2B5EF4-FFF2-40B4-BE49-F238E27FC236}">
                  <a16:creationId xmlns:a16="http://schemas.microsoft.com/office/drawing/2014/main" id="{DF46067D-493C-444B-A1C7-1F3383656998}"/>
                </a:ext>
              </a:extLst>
            </p:cNvPr>
            <p:cNvSpPr>
              <a:spLocks/>
            </p:cNvSpPr>
            <p:nvPr/>
          </p:nvSpPr>
          <p:spPr bwMode="auto">
            <a:xfrm>
              <a:off x="5015" y="2595"/>
              <a:ext cx="158" cy="1571"/>
            </a:xfrm>
            <a:prstGeom prst="rightBrace">
              <a:avLst>
                <a:gd name="adj1" fmla="val 82859"/>
                <a:gd name="adj2" fmla="val 50000"/>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0"/>
            </a:p>
          </p:txBody>
        </p:sp>
        <p:sp>
          <p:nvSpPr>
            <p:cNvPr id="40971" name="Text Box 24">
              <a:extLst>
                <a:ext uri="{FF2B5EF4-FFF2-40B4-BE49-F238E27FC236}">
                  <a16:creationId xmlns:a16="http://schemas.microsoft.com/office/drawing/2014/main" id="{256AF28F-B4A5-4970-891B-C72504EBD2C1}"/>
                </a:ext>
              </a:extLst>
            </p:cNvPr>
            <p:cNvSpPr txBox="1">
              <a:spLocks noChangeArrowheads="1"/>
            </p:cNvSpPr>
            <p:nvPr/>
          </p:nvSpPr>
          <p:spPr bwMode="auto">
            <a:xfrm>
              <a:off x="5142" y="2732"/>
              <a:ext cx="439" cy="1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000">
                  <a:solidFill>
                    <a:srgbClr val="FF0000"/>
                  </a:solidFill>
                  <a:latin typeface="微软雅黑" panose="020B0503020204020204" pitchFamily="34" charset="-122"/>
                  <a:ea typeface="微软雅黑" panose="020B0503020204020204" pitchFamily="34" charset="-122"/>
                </a:rPr>
                <a:t>无需装入到存储空间的信息</a:t>
              </a:r>
            </a:p>
          </p:txBody>
        </p:sp>
      </p:grpSp>
      <p:sp>
        <p:nvSpPr>
          <p:cNvPr id="802841" name="Rectangle 25">
            <a:extLst>
              <a:ext uri="{FF2B5EF4-FFF2-40B4-BE49-F238E27FC236}">
                <a16:creationId xmlns:a16="http://schemas.microsoft.com/office/drawing/2014/main" id="{BB11989A-BE86-48CC-89E9-2469136DA23C}"/>
              </a:ext>
            </a:extLst>
          </p:cNvPr>
          <p:cNvSpPr>
            <a:spLocks noChangeArrowheads="1"/>
          </p:cNvSpPr>
          <p:nvPr/>
        </p:nvSpPr>
        <p:spPr bwMode="auto">
          <a:xfrm>
            <a:off x="246063" y="836613"/>
            <a:ext cx="4229100" cy="572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25000"/>
              </a:lnSpc>
            </a:pPr>
            <a:r>
              <a:rPr lang="zh-CN" altLang="en-US" sz="2200">
                <a:latin typeface="微软雅黑" panose="020B0503020204020204" pitchFamily="34" charset="-122"/>
                <a:ea typeface="微软雅黑" panose="020B0503020204020204" pitchFamily="34" charset="-122"/>
              </a:rPr>
              <a:t>与可重定位文件稍有不同：</a:t>
            </a:r>
          </a:p>
          <a:p>
            <a:pPr lvl="1">
              <a:lnSpc>
                <a:spcPct val="125000"/>
              </a:lnSpc>
            </a:pPr>
            <a:r>
              <a:rPr lang="en-US" altLang="zh-CN">
                <a:latin typeface="微软雅黑" panose="020B0503020204020204" pitchFamily="34" charset="-122"/>
                <a:ea typeface="微软雅黑" panose="020B0503020204020204" pitchFamily="34" charset="-122"/>
              </a:rPr>
              <a:t>ELF</a:t>
            </a:r>
            <a:r>
              <a:rPr lang="zh-CN" altLang="en-US">
                <a:latin typeface="微软雅黑" panose="020B0503020204020204" pitchFamily="34" charset="-122"/>
                <a:ea typeface="微软雅黑" panose="020B0503020204020204" pitchFamily="34" charset="-122"/>
              </a:rPr>
              <a:t>头中字段</a:t>
            </a:r>
            <a:r>
              <a:rPr lang="en-US" altLang="zh-CN">
                <a:latin typeface="微软雅黑" panose="020B0503020204020204" pitchFamily="34" charset="-122"/>
                <a:ea typeface="微软雅黑" panose="020B0503020204020204" pitchFamily="34" charset="-122"/>
              </a:rPr>
              <a:t>e_entry</a:t>
            </a:r>
            <a:r>
              <a:rPr lang="zh-CN" altLang="en-US">
                <a:solidFill>
                  <a:srgbClr val="FF3300"/>
                </a:solidFill>
                <a:latin typeface="微软雅黑" panose="020B0503020204020204" pitchFamily="34" charset="-122"/>
                <a:ea typeface="微软雅黑" panose="020B0503020204020204" pitchFamily="34" charset="-122"/>
              </a:rPr>
              <a:t>给出执行程序时第一条指令的地址</a:t>
            </a:r>
            <a:r>
              <a:rPr lang="zh-CN" altLang="en-US">
                <a:latin typeface="微软雅黑" panose="020B0503020204020204" pitchFamily="34" charset="-122"/>
                <a:ea typeface="微软雅黑" panose="020B0503020204020204" pitchFamily="34" charset="-122"/>
              </a:rPr>
              <a:t>，而在</a:t>
            </a:r>
            <a:r>
              <a:rPr lang="zh-CN" altLang="en-US">
                <a:solidFill>
                  <a:srgbClr val="0A6A0A"/>
                </a:solidFill>
                <a:latin typeface="微软雅黑" panose="020B0503020204020204" pitchFamily="34" charset="-122"/>
                <a:ea typeface="微软雅黑" panose="020B0503020204020204" pitchFamily="34" charset="-122"/>
              </a:rPr>
              <a:t>可重定位文件中，此字段为</a:t>
            </a:r>
            <a:r>
              <a:rPr lang="en-US" altLang="zh-CN">
                <a:solidFill>
                  <a:srgbClr val="0A6A0A"/>
                </a:solidFill>
                <a:latin typeface="微软雅黑" panose="020B0503020204020204" pitchFamily="34" charset="-122"/>
                <a:ea typeface="微软雅黑" panose="020B0503020204020204" pitchFamily="34" charset="-122"/>
              </a:rPr>
              <a:t>0</a:t>
            </a:r>
            <a:endParaRPr lang="zh-CN" altLang="en-US">
              <a:solidFill>
                <a:srgbClr val="0A6A0A"/>
              </a:solidFill>
              <a:latin typeface="微软雅黑" panose="020B0503020204020204" pitchFamily="34" charset="-122"/>
              <a:ea typeface="微软雅黑" panose="020B0503020204020204" pitchFamily="34" charset="-122"/>
            </a:endParaRPr>
          </a:p>
          <a:p>
            <a:pPr lvl="1">
              <a:lnSpc>
                <a:spcPct val="125000"/>
              </a:lnSpc>
            </a:pPr>
            <a:r>
              <a:rPr lang="zh-CN" altLang="en-US">
                <a:latin typeface="微软雅黑" panose="020B0503020204020204" pitchFamily="34" charset="-122"/>
                <a:ea typeface="微软雅黑" panose="020B0503020204020204" pitchFamily="34" charset="-122"/>
              </a:rPr>
              <a:t>多一个</a:t>
            </a:r>
            <a:r>
              <a:rPr lang="zh-CN" altLang="en-US">
                <a:solidFill>
                  <a:srgbClr val="FF0000"/>
                </a:solidFill>
                <a:latin typeface="微软雅黑" panose="020B0503020204020204" pitchFamily="34" charset="-122"/>
                <a:ea typeface="微软雅黑" panose="020B0503020204020204" pitchFamily="34" charset="-122"/>
              </a:rPr>
              <a:t>程序头表</a:t>
            </a:r>
            <a:r>
              <a:rPr lang="zh-CN" altLang="en-US">
                <a:latin typeface="微软雅黑" panose="020B0503020204020204" pitchFamily="34" charset="-122"/>
                <a:ea typeface="微软雅黑" panose="020B0503020204020204" pitchFamily="34" charset="-122"/>
              </a:rPr>
              <a:t>，也称</a:t>
            </a:r>
            <a:r>
              <a:rPr lang="zh-CN" altLang="en-US">
                <a:solidFill>
                  <a:srgbClr val="FF0000"/>
                </a:solidFill>
                <a:latin typeface="微软雅黑" panose="020B0503020204020204" pitchFamily="34" charset="-122"/>
                <a:ea typeface="微软雅黑" panose="020B0503020204020204" pitchFamily="34" charset="-122"/>
              </a:rPr>
              <a:t>段头表（</a:t>
            </a:r>
            <a:r>
              <a:rPr lang="en-US" altLang="zh-CN">
                <a:solidFill>
                  <a:srgbClr val="FF0000"/>
                </a:solidFill>
                <a:latin typeface="微软雅黑" panose="020B0503020204020204" pitchFamily="34" charset="-122"/>
                <a:ea typeface="微软雅黑" panose="020B0503020204020204" pitchFamily="34" charset="-122"/>
              </a:rPr>
              <a:t>segment header table</a:t>
            </a:r>
            <a:r>
              <a:rPr lang="zh-CN" altLang="en-US">
                <a:solidFill>
                  <a:srgbClr val="FF0000"/>
                </a:solidFill>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，是一个结构数组</a:t>
            </a:r>
          </a:p>
          <a:p>
            <a:pPr lvl="1">
              <a:lnSpc>
                <a:spcPct val="125000"/>
              </a:lnSpc>
            </a:pPr>
            <a:r>
              <a:rPr lang="zh-CN" altLang="en-US">
                <a:latin typeface="微软雅黑" panose="020B0503020204020204" pitchFamily="34" charset="-122"/>
                <a:ea typeface="微软雅黑" panose="020B0503020204020204" pitchFamily="34" charset="-122"/>
              </a:rPr>
              <a:t>多一个</a:t>
            </a:r>
            <a:r>
              <a:rPr lang="en-US" altLang="zh-CN">
                <a:solidFill>
                  <a:srgbClr val="FF0000"/>
                </a:solidFill>
                <a:latin typeface="微软雅黑" panose="020B0503020204020204" pitchFamily="34" charset="-122"/>
                <a:ea typeface="微软雅黑" panose="020B0503020204020204" pitchFamily="34" charset="-122"/>
              </a:rPr>
              <a:t>.init</a:t>
            </a:r>
            <a:r>
              <a:rPr lang="zh-CN" altLang="en-US">
                <a:solidFill>
                  <a:srgbClr val="FF0000"/>
                </a:solidFill>
                <a:latin typeface="微软雅黑" panose="020B0503020204020204" pitchFamily="34" charset="-122"/>
                <a:ea typeface="微软雅黑" panose="020B0503020204020204" pitchFamily="34" charset="-122"/>
              </a:rPr>
              <a:t>节</a:t>
            </a:r>
            <a:r>
              <a:rPr lang="zh-CN" altLang="en-US">
                <a:latin typeface="微软雅黑" panose="020B0503020204020204" pitchFamily="34" charset="-122"/>
                <a:ea typeface="微软雅黑" panose="020B0503020204020204" pitchFamily="34" charset="-122"/>
              </a:rPr>
              <a:t>，用于定义</a:t>
            </a:r>
            <a:r>
              <a:rPr lang="en-US" altLang="zh-CN">
                <a:latin typeface="微软雅黑" panose="020B0503020204020204" pitchFamily="34" charset="-122"/>
                <a:ea typeface="微软雅黑" panose="020B0503020204020204" pitchFamily="34" charset="-122"/>
              </a:rPr>
              <a:t>_init</a:t>
            </a:r>
            <a:r>
              <a:rPr lang="zh-CN" altLang="en-US">
                <a:latin typeface="微软雅黑" panose="020B0503020204020204" pitchFamily="34" charset="-122"/>
                <a:ea typeface="微软雅黑" panose="020B0503020204020204" pitchFamily="34" charset="-122"/>
              </a:rPr>
              <a:t>函数，该函数用来进行可执行目标文件开始执行时的初始化工作</a:t>
            </a:r>
          </a:p>
          <a:p>
            <a:pPr lvl="1">
              <a:lnSpc>
                <a:spcPct val="125000"/>
              </a:lnSpc>
            </a:pPr>
            <a:r>
              <a:rPr lang="zh-CN" altLang="en-US">
                <a:latin typeface="微软雅黑" panose="020B0503020204020204" pitchFamily="34" charset="-122"/>
                <a:ea typeface="微软雅黑" panose="020B0503020204020204" pitchFamily="34" charset="-122"/>
              </a:rPr>
              <a:t>少两个</a:t>
            </a:r>
            <a:r>
              <a:rPr lang="en-US" altLang="zh-CN">
                <a:solidFill>
                  <a:srgbClr val="FF0000"/>
                </a:solidFill>
                <a:latin typeface="微软雅黑" panose="020B0503020204020204" pitchFamily="34" charset="-122"/>
                <a:ea typeface="微软雅黑" panose="020B0503020204020204" pitchFamily="34" charset="-122"/>
              </a:rPr>
              <a:t>.rel</a:t>
            </a:r>
            <a:r>
              <a:rPr lang="zh-CN" altLang="en-US">
                <a:solidFill>
                  <a:srgbClr val="FF0000"/>
                </a:solidFill>
                <a:latin typeface="微软雅黑" panose="020B0503020204020204" pitchFamily="34" charset="-122"/>
                <a:ea typeface="微软雅黑" panose="020B0503020204020204" pitchFamily="34" charset="-122"/>
              </a:rPr>
              <a:t>节</a:t>
            </a:r>
            <a:r>
              <a:rPr lang="zh-CN" altLang="en-US">
                <a:latin typeface="微软雅黑" panose="020B0503020204020204" pitchFamily="34" charset="-122"/>
                <a:ea typeface="微软雅黑" panose="020B0503020204020204" pitchFamily="34" charset="-122"/>
              </a:rPr>
              <a:t>（无需重定位）</a:t>
            </a:r>
          </a:p>
          <a:p>
            <a:pPr lvl="1">
              <a:lnSpc>
                <a:spcPct val="125000"/>
              </a:lnSpc>
            </a:pPr>
            <a:endParaRPr lang="zh-CN" altLang="en-US">
              <a:latin typeface="微软雅黑" panose="020B0503020204020204" pitchFamily="34" charset="-122"/>
              <a:ea typeface="微软雅黑" panose="020B0503020204020204" pitchFamily="34" charset="-122"/>
            </a:endParaRPr>
          </a:p>
        </p:txBody>
      </p:sp>
      <p:sp>
        <p:nvSpPr>
          <p:cNvPr id="802842" name="Line 26">
            <a:extLst>
              <a:ext uri="{FF2B5EF4-FFF2-40B4-BE49-F238E27FC236}">
                <a16:creationId xmlns:a16="http://schemas.microsoft.com/office/drawing/2014/main" id="{64F474E7-26E0-4319-8F82-9DFCC19E8222}"/>
              </a:ext>
            </a:extLst>
          </p:cNvPr>
          <p:cNvSpPr>
            <a:spLocks noChangeShapeType="1"/>
          </p:cNvSpPr>
          <p:nvPr/>
        </p:nvSpPr>
        <p:spPr bwMode="auto">
          <a:xfrm flipV="1">
            <a:off x="2466975" y="1495425"/>
            <a:ext cx="2452688" cy="1493838"/>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2843" name="Line 27">
            <a:extLst>
              <a:ext uri="{FF2B5EF4-FFF2-40B4-BE49-F238E27FC236}">
                <a16:creationId xmlns:a16="http://schemas.microsoft.com/office/drawing/2014/main" id="{0C6A9083-CBC6-457A-A6B9-8411F4076106}"/>
              </a:ext>
            </a:extLst>
          </p:cNvPr>
          <p:cNvSpPr>
            <a:spLocks noChangeShapeType="1"/>
          </p:cNvSpPr>
          <p:nvPr/>
        </p:nvSpPr>
        <p:spPr bwMode="auto">
          <a:xfrm flipV="1">
            <a:off x="2525713" y="2001838"/>
            <a:ext cx="2409825" cy="2206625"/>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02819"/>
                                        </p:tgtEl>
                                        <p:attrNameLst>
                                          <p:attrName>style.visibility</p:attrName>
                                        </p:attrNameLst>
                                      </p:cBhvr>
                                      <p:to>
                                        <p:strVal val="visible"/>
                                      </p:to>
                                    </p:set>
                                    <p:animEffect transition="in" filter="blinds(horizontal)">
                                      <p:cBhvr>
                                        <p:cTn id="7" dur="500"/>
                                        <p:tgtEl>
                                          <p:spTgt spid="8028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02832"/>
                                        </p:tgtEl>
                                        <p:attrNameLst>
                                          <p:attrName>style.visibility</p:attrName>
                                        </p:attrNameLst>
                                      </p:cBhvr>
                                      <p:to>
                                        <p:strVal val="visible"/>
                                      </p:to>
                                    </p:set>
                                    <p:animEffect transition="in" filter="blinds(horizontal)">
                                      <p:cBhvr>
                                        <p:cTn id="12" dur="500"/>
                                        <p:tgtEl>
                                          <p:spTgt spid="80283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02835"/>
                                        </p:tgtEl>
                                        <p:attrNameLst>
                                          <p:attrName>style.visibility</p:attrName>
                                        </p:attrNameLst>
                                      </p:cBhvr>
                                      <p:to>
                                        <p:strVal val="visible"/>
                                      </p:to>
                                    </p:set>
                                    <p:animEffect transition="in" filter="blinds(horizontal)">
                                      <p:cBhvr>
                                        <p:cTn id="17" dur="500"/>
                                        <p:tgtEl>
                                          <p:spTgt spid="80283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802838"/>
                                        </p:tgtEl>
                                        <p:attrNameLst>
                                          <p:attrName>style.visibility</p:attrName>
                                        </p:attrNameLst>
                                      </p:cBhvr>
                                      <p:to>
                                        <p:strVal val="visible"/>
                                      </p:to>
                                    </p:set>
                                    <p:animEffect transition="in" filter="blinds(horizontal)">
                                      <p:cBhvr>
                                        <p:cTn id="22" dur="500"/>
                                        <p:tgtEl>
                                          <p:spTgt spid="80283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802841">
                                            <p:txEl>
                                              <p:pRg st="1" end="1"/>
                                            </p:txEl>
                                          </p:spTgt>
                                        </p:tgtEl>
                                        <p:attrNameLst>
                                          <p:attrName>style.visibility</p:attrName>
                                        </p:attrNameLst>
                                      </p:cBhvr>
                                      <p:to>
                                        <p:strVal val="visible"/>
                                      </p:to>
                                    </p:set>
                                    <p:animEffect transition="in" filter="blinds(horizontal)">
                                      <p:cBhvr>
                                        <p:cTn id="27" dur="500"/>
                                        <p:tgtEl>
                                          <p:spTgt spid="802841">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802841">
                                            <p:txEl>
                                              <p:pRg st="2" end="2"/>
                                            </p:txEl>
                                          </p:spTgt>
                                        </p:tgtEl>
                                        <p:attrNameLst>
                                          <p:attrName>style.visibility</p:attrName>
                                        </p:attrNameLst>
                                      </p:cBhvr>
                                      <p:to>
                                        <p:strVal val="visible"/>
                                      </p:to>
                                    </p:set>
                                    <p:animEffect transition="in" filter="blinds(horizontal)">
                                      <p:cBhvr>
                                        <p:cTn id="32" dur="500"/>
                                        <p:tgtEl>
                                          <p:spTgt spid="802841">
                                            <p:txEl>
                                              <p:pRg st="2" end="2"/>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802842"/>
                                        </p:tgtEl>
                                        <p:attrNameLst>
                                          <p:attrName>style.visibility</p:attrName>
                                        </p:attrNameLst>
                                      </p:cBhvr>
                                      <p:to>
                                        <p:strVal val="visible"/>
                                      </p:to>
                                    </p:set>
                                    <p:animEffect transition="in" filter="blinds(horizontal)">
                                      <p:cBhvr>
                                        <p:cTn id="37" dur="500"/>
                                        <p:tgtEl>
                                          <p:spTgt spid="80284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802841">
                                            <p:txEl>
                                              <p:pRg st="3" end="3"/>
                                            </p:txEl>
                                          </p:spTgt>
                                        </p:tgtEl>
                                        <p:attrNameLst>
                                          <p:attrName>style.visibility</p:attrName>
                                        </p:attrNameLst>
                                      </p:cBhvr>
                                      <p:to>
                                        <p:strVal val="visible"/>
                                      </p:to>
                                    </p:set>
                                    <p:animEffect transition="in" filter="blinds(horizontal)">
                                      <p:cBhvr>
                                        <p:cTn id="42" dur="500"/>
                                        <p:tgtEl>
                                          <p:spTgt spid="802841">
                                            <p:txEl>
                                              <p:pRg st="3" end="3"/>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802843"/>
                                        </p:tgtEl>
                                        <p:attrNameLst>
                                          <p:attrName>style.visibility</p:attrName>
                                        </p:attrNameLst>
                                      </p:cBhvr>
                                      <p:to>
                                        <p:strVal val="visible"/>
                                      </p:to>
                                    </p:set>
                                    <p:animEffect transition="in" filter="blinds(horizontal)">
                                      <p:cBhvr>
                                        <p:cTn id="47" dur="500"/>
                                        <p:tgtEl>
                                          <p:spTgt spid="80284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802841">
                                            <p:txEl>
                                              <p:pRg st="4" end="4"/>
                                            </p:txEl>
                                          </p:spTgt>
                                        </p:tgtEl>
                                        <p:attrNameLst>
                                          <p:attrName>style.visibility</p:attrName>
                                        </p:attrNameLst>
                                      </p:cBhvr>
                                      <p:to>
                                        <p:strVal val="visible"/>
                                      </p:to>
                                    </p:set>
                                    <p:animEffect transition="in" filter="blinds(horizontal)">
                                      <p:cBhvr>
                                        <p:cTn id="52" dur="500"/>
                                        <p:tgtEl>
                                          <p:spTgt spid="80284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1C932E97-8A30-4BD9-824B-BEDC12153D36}"/>
              </a:ext>
            </a:extLst>
          </p:cNvPr>
          <p:cNvSpPr>
            <a:spLocks noChangeArrowheads="1"/>
          </p:cNvSpPr>
          <p:nvPr/>
        </p:nvSpPr>
        <p:spPr bwMode="auto">
          <a:xfrm>
            <a:off x="5002213" y="1889125"/>
            <a:ext cx="2832100" cy="7254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0"/>
          </a:p>
        </p:txBody>
      </p:sp>
      <p:sp>
        <p:nvSpPr>
          <p:cNvPr id="43011" name="Rectangle 1">
            <a:extLst>
              <a:ext uri="{FF2B5EF4-FFF2-40B4-BE49-F238E27FC236}">
                <a16:creationId xmlns:a16="http://schemas.microsoft.com/office/drawing/2014/main" id="{3EC0011E-5C90-4070-A536-052BA5333968}"/>
              </a:ext>
            </a:extLst>
          </p:cNvPr>
          <p:cNvSpPr>
            <a:spLocks noGrp="1" noChangeArrowheads="1"/>
          </p:cNvSpPr>
          <p:nvPr>
            <p:ph type="title" idx="4294967295"/>
          </p:nvPr>
        </p:nvSpPr>
        <p:spPr>
          <a:xfrm>
            <a:off x="427038" y="0"/>
            <a:ext cx="8716962" cy="617538"/>
          </a:xfrm>
        </p:spPr>
        <p:txBody>
          <a:bodyPr/>
          <a:lstStyle/>
          <a:p>
            <a:pPr marL="119063" indent="-119063">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a:t>i386 System V ABI</a:t>
            </a:r>
            <a:r>
              <a:rPr lang="zh-CN" altLang="en-US"/>
              <a:t>规定</a:t>
            </a:r>
            <a:r>
              <a:rPr lang="zh-CN" altLang="en-GB"/>
              <a:t>的存储器映像</a:t>
            </a:r>
          </a:p>
        </p:txBody>
      </p:sp>
      <p:sp>
        <p:nvSpPr>
          <p:cNvPr id="43012" name="Text Box 12">
            <a:extLst>
              <a:ext uri="{FF2B5EF4-FFF2-40B4-BE49-F238E27FC236}">
                <a16:creationId xmlns:a16="http://schemas.microsoft.com/office/drawing/2014/main" id="{F62EA161-A389-479E-AF04-33202FDBF717}"/>
              </a:ext>
            </a:extLst>
          </p:cNvPr>
          <p:cNvSpPr txBox="1">
            <a:spLocks noChangeArrowheads="1"/>
          </p:cNvSpPr>
          <p:nvPr/>
        </p:nvSpPr>
        <p:spPr bwMode="auto">
          <a:xfrm>
            <a:off x="3181350" y="1744663"/>
            <a:ext cx="322263"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nSpc>
                <a:spcPct val="98000"/>
              </a:lnSpc>
              <a:spcBef>
                <a:spcPct val="0"/>
              </a:spcBef>
              <a:buFontTx/>
              <a:buNone/>
            </a:pPr>
            <a:r>
              <a:rPr lang="en-GB" altLang="zh-CN" sz="1800">
                <a:latin typeface="微软雅黑" panose="020B0503020204020204" pitchFamily="34" charset="-122"/>
                <a:ea typeface="微软雅黑" panose="020B0503020204020204" pitchFamily="34" charset="-122"/>
                <a:cs typeface="msgothic"/>
              </a:rPr>
              <a:t>0</a:t>
            </a:r>
          </a:p>
        </p:txBody>
      </p:sp>
      <p:sp>
        <p:nvSpPr>
          <p:cNvPr id="43013" name="Text Box 25">
            <a:extLst>
              <a:ext uri="{FF2B5EF4-FFF2-40B4-BE49-F238E27FC236}">
                <a16:creationId xmlns:a16="http://schemas.microsoft.com/office/drawing/2014/main" id="{F5FBE100-8B5C-4135-AD54-65ACEDAD4C81}"/>
              </a:ext>
            </a:extLst>
          </p:cNvPr>
          <p:cNvSpPr txBox="1">
            <a:spLocks noChangeArrowheads="1"/>
          </p:cNvSpPr>
          <p:nvPr/>
        </p:nvSpPr>
        <p:spPr bwMode="auto">
          <a:xfrm>
            <a:off x="8264525" y="1735138"/>
            <a:ext cx="731838" cy="62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46800" rIns="0" bIns="46800">
            <a:spAutoFit/>
          </a:bodyP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nSpc>
                <a:spcPct val="94000"/>
              </a:lnSpc>
              <a:spcBef>
                <a:spcPct val="0"/>
              </a:spcBef>
              <a:buFontTx/>
              <a:buNone/>
            </a:pPr>
            <a:r>
              <a:rPr lang="en-GB" altLang="zh-CN" sz="1800">
                <a:latin typeface="微软雅黑" panose="020B0503020204020204" pitchFamily="34" charset="-122"/>
                <a:ea typeface="微软雅黑" panose="020B0503020204020204" pitchFamily="34" charset="-122"/>
                <a:cs typeface="msgothic"/>
              </a:rPr>
              <a:t>%esp </a:t>
            </a:r>
          </a:p>
          <a:p>
            <a:pPr>
              <a:lnSpc>
                <a:spcPct val="98000"/>
              </a:lnSpc>
              <a:spcBef>
                <a:spcPct val="0"/>
              </a:spcBef>
              <a:buFontTx/>
              <a:buNone/>
            </a:pPr>
            <a:r>
              <a:rPr lang="en-GB" altLang="zh-CN" sz="1800">
                <a:latin typeface="微软雅黑" panose="020B0503020204020204" pitchFamily="34" charset="-122"/>
                <a:ea typeface="微软雅黑" panose="020B0503020204020204" pitchFamily="34" charset="-122"/>
                <a:cs typeface="msgothic"/>
              </a:rPr>
              <a:t>(</a:t>
            </a:r>
            <a:r>
              <a:rPr lang="zh-CN" altLang="en-GB" sz="1800">
                <a:latin typeface="微软雅黑" panose="020B0503020204020204" pitchFamily="34" charset="-122"/>
                <a:ea typeface="微软雅黑" panose="020B0503020204020204" pitchFamily="34" charset="-122"/>
                <a:cs typeface="msgothic"/>
              </a:rPr>
              <a:t>栈顶</a:t>
            </a:r>
            <a:r>
              <a:rPr lang="en-GB" altLang="zh-CN" sz="1800">
                <a:latin typeface="微软雅黑" panose="020B0503020204020204" pitchFamily="34" charset="-122"/>
                <a:ea typeface="微软雅黑" panose="020B0503020204020204" pitchFamily="34" charset="-122"/>
                <a:cs typeface="msgothic"/>
              </a:rPr>
              <a:t>)</a:t>
            </a:r>
          </a:p>
        </p:txBody>
      </p:sp>
      <p:sp>
        <p:nvSpPr>
          <p:cNvPr id="43014" name="Line 26">
            <a:extLst>
              <a:ext uri="{FF2B5EF4-FFF2-40B4-BE49-F238E27FC236}">
                <a16:creationId xmlns:a16="http://schemas.microsoft.com/office/drawing/2014/main" id="{392C23AA-7FD3-4F66-BA7C-DD1A916B1278}"/>
              </a:ext>
            </a:extLst>
          </p:cNvPr>
          <p:cNvSpPr>
            <a:spLocks noChangeShapeType="1"/>
          </p:cNvSpPr>
          <p:nvPr/>
        </p:nvSpPr>
        <p:spPr bwMode="auto">
          <a:xfrm flipH="1">
            <a:off x="7885113" y="1903413"/>
            <a:ext cx="384175" cy="1587"/>
          </a:xfrm>
          <a:prstGeom prst="line">
            <a:avLst/>
          </a:prstGeom>
          <a:noFill/>
          <a:ln w="3240">
            <a:solidFill>
              <a:srgbClr val="000066"/>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15" name="Line 28">
            <a:extLst>
              <a:ext uri="{FF2B5EF4-FFF2-40B4-BE49-F238E27FC236}">
                <a16:creationId xmlns:a16="http://schemas.microsoft.com/office/drawing/2014/main" id="{1DA37CC3-ABA7-44B1-9C24-F69B7EBF381D}"/>
              </a:ext>
            </a:extLst>
          </p:cNvPr>
          <p:cNvSpPr>
            <a:spLocks noChangeShapeType="1"/>
          </p:cNvSpPr>
          <p:nvPr/>
        </p:nvSpPr>
        <p:spPr bwMode="auto">
          <a:xfrm flipV="1">
            <a:off x="7958138" y="800100"/>
            <a:ext cx="1587" cy="460375"/>
          </a:xfrm>
          <a:prstGeom prst="line">
            <a:avLst/>
          </a:prstGeom>
          <a:noFill/>
          <a:ln w="324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16" name="Text Box 29">
            <a:extLst>
              <a:ext uri="{FF2B5EF4-FFF2-40B4-BE49-F238E27FC236}">
                <a16:creationId xmlns:a16="http://schemas.microsoft.com/office/drawing/2014/main" id="{EFDED8BE-1FB1-4EFE-AF68-E7DE557A0771}"/>
              </a:ext>
            </a:extLst>
          </p:cNvPr>
          <p:cNvSpPr txBox="1">
            <a:spLocks noChangeArrowheads="1"/>
          </p:cNvSpPr>
          <p:nvPr/>
        </p:nvSpPr>
        <p:spPr bwMode="auto">
          <a:xfrm>
            <a:off x="8288338" y="3959225"/>
            <a:ext cx="5873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nSpc>
                <a:spcPct val="94000"/>
              </a:lnSpc>
              <a:spcBef>
                <a:spcPct val="0"/>
              </a:spcBef>
              <a:buFontTx/>
              <a:buNone/>
            </a:pPr>
            <a:r>
              <a:rPr lang="en-GB" altLang="zh-CN" sz="1900">
                <a:latin typeface="微软雅黑" panose="020B0503020204020204" pitchFamily="34" charset="-122"/>
                <a:ea typeface="微软雅黑" panose="020B0503020204020204" pitchFamily="34" charset="-122"/>
                <a:cs typeface="msgothic"/>
              </a:rPr>
              <a:t>brk</a:t>
            </a:r>
          </a:p>
        </p:txBody>
      </p:sp>
      <p:sp>
        <p:nvSpPr>
          <p:cNvPr id="43017" name="Line 30">
            <a:extLst>
              <a:ext uri="{FF2B5EF4-FFF2-40B4-BE49-F238E27FC236}">
                <a16:creationId xmlns:a16="http://schemas.microsoft.com/office/drawing/2014/main" id="{88938952-3CA3-43B4-8158-EA22EB7A8139}"/>
              </a:ext>
            </a:extLst>
          </p:cNvPr>
          <p:cNvSpPr>
            <a:spLocks noChangeShapeType="1"/>
          </p:cNvSpPr>
          <p:nvPr/>
        </p:nvSpPr>
        <p:spPr bwMode="auto">
          <a:xfrm flipH="1">
            <a:off x="7904163" y="4125913"/>
            <a:ext cx="384175" cy="1587"/>
          </a:xfrm>
          <a:prstGeom prst="line">
            <a:avLst/>
          </a:prstGeom>
          <a:noFill/>
          <a:ln w="3240">
            <a:solidFill>
              <a:srgbClr val="000066"/>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18" name="Text Box 31">
            <a:extLst>
              <a:ext uri="{FF2B5EF4-FFF2-40B4-BE49-F238E27FC236}">
                <a16:creationId xmlns:a16="http://schemas.microsoft.com/office/drawing/2014/main" id="{B4415585-B8E8-43AB-83EE-8E7E763957F5}"/>
              </a:ext>
            </a:extLst>
          </p:cNvPr>
          <p:cNvSpPr txBox="1">
            <a:spLocks noChangeArrowheads="1"/>
          </p:cNvSpPr>
          <p:nvPr/>
        </p:nvSpPr>
        <p:spPr bwMode="auto">
          <a:xfrm>
            <a:off x="3530600" y="1076325"/>
            <a:ext cx="1565275"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nSpc>
                <a:spcPct val="94000"/>
              </a:lnSpc>
              <a:spcBef>
                <a:spcPct val="0"/>
              </a:spcBef>
              <a:buFontTx/>
              <a:buNone/>
            </a:pPr>
            <a:r>
              <a:rPr lang="en-GB" altLang="zh-CN" sz="1600">
                <a:latin typeface="微软雅黑" panose="020B0503020204020204" pitchFamily="34" charset="-122"/>
                <a:ea typeface="微软雅黑" panose="020B0503020204020204" pitchFamily="34" charset="-122"/>
                <a:cs typeface="msgothic"/>
              </a:rPr>
              <a:t>0xC00000000</a:t>
            </a:r>
          </a:p>
        </p:txBody>
      </p:sp>
      <p:sp>
        <p:nvSpPr>
          <p:cNvPr id="43019" name="Text Box 32">
            <a:extLst>
              <a:ext uri="{FF2B5EF4-FFF2-40B4-BE49-F238E27FC236}">
                <a16:creationId xmlns:a16="http://schemas.microsoft.com/office/drawing/2014/main" id="{E9D15C0B-7A63-43B5-A581-9EC081C698D4}"/>
              </a:ext>
            </a:extLst>
          </p:cNvPr>
          <p:cNvSpPr txBox="1">
            <a:spLocks noChangeArrowheads="1"/>
          </p:cNvSpPr>
          <p:nvPr/>
        </p:nvSpPr>
        <p:spPr bwMode="auto">
          <a:xfrm>
            <a:off x="3649663" y="5916613"/>
            <a:ext cx="1428750"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nSpc>
                <a:spcPct val="94000"/>
              </a:lnSpc>
              <a:spcBef>
                <a:spcPct val="0"/>
              </a:spcBef>
              <a:buFontTx/>
              <a:buNone/>
            </a:pPr>
            <a:r>
              <a:rPr lang="en-GB" altLang="zh-CN" sz="1600">
                <a:latin typeface="微软雅黑" panose="020B0503020204020204" pitchFamily="34" charset="-122"/>
                <a:ea typeface="微软雅黑" panose="020B0503020204020204" pitchFamily="34" charset="-122"/>
                <a:cs typeface="msgothic"/>
              </a:rPr>
              <a:t>0x08048000</a:t>
            </a:r>
          </a:p>
        </p:txBody>
      </p:sp>
      <p:sp>
        <p:nvSpPr>
          <p:cNvPr id="43020" name="Rectangle 14">
            <a:extLst>
              <a:ext uri="{FF2B5EF4-FFF2-40B4-BE49-F238E27FC236}">
                <a16:creationId xmlns:a16="http://schemas.microsoft.com/office/drawing/2014/main" id="{2B830814-A481-476C-9BE0-B9FC7A6605E2}"/>
              </a:ext>
            </a:extLst>
          </p:cNvPr>
          <p:cNvSpPr>
            <a:spLocks noChangeArrowheads="1"/>
          </p:cNvSpPr>
          <p:nvPr/>
        </p:nvSpPr>
        <p:spPr bwMode="auto">
          <a:xfrm>
            <a:off x="5003800" y="814388"/>
            <a:ext cx="2830513" cy="517525"/>
          </a:xfrm>
          <a:prstGeom prst="rect">
            <a:avLst/>
          </a:prstGeom>
          <a:solidFill>
            <a:srgbClr val="F1C7C7"/>
          </a:solidFill>
          <a:ln w="3240">
            <a:solidFill>
              <a:schemeClr val="tx1"/>
            </a:solidFill>
            <a:miter lim="800000"/>
            <a:headEnd/>
            <a:tailEnd/>
          </a:ln>
        </p:spPr>
        <p:txBody>
          <a:bodyPr wrap="none" lIns="90000" tIns="46800" rIns="90000" bIns="46800" anchor="ct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gn="ctr">
              <a:lnSpc>
                <a:spcPct val="98000"/>
              </a:lnSpc>
              <a:spcBef>
                <a:spcPct val="0"/>
              </a:spcBef>
              <a:buFontTx/>
              <a:buNone/>
            </a:pPr>
            <a:r>
              <a:rPr lang="zh-CN" altLang="en-GB" sz="2000">
                <a:latin typeface="微软雅黑" panose="020B0503020204020204" pitchFamily="34" charset="-122"/>
                <a:ea typeface="微软雅黑" panose="020B0503020204020204" pitchFamily="34" charset="-122"/>
                <a:cs typeface="msgothic"/>
              </a:rPr>
              <a:t>内核虚存区</a:t>
            </a:r>
          </a:p>
        </p:txBody>
      </p:sp>
      <p:sp>
        <p:nvSpPr>
          <p:cNvPr id="43021" name="Rectangle 15">
            <a:extLst>
              <a:ext uri="{FF2B5EF4-FFF2-40B4-BE49-F238E27FC236}">
                <a16:creationId xmlns:a16="http://schemas.microsoft.com/office/drawing/2014/main" id="{FE3F4E52-CD27-43EC-8F32-67DCAB691EAD}"/>
              </a:ext>
            </a:extLst>
          </p:cNvPr>
          <p:cNvSpPr>
            <a:spLocks noChangeArrowheads="1"/>
          </p:cNvSpPr>
          <p:nvPr/>
        </p:nvSpPr>
        <p:spPr bwMode="auto">
          <a:xfrm>
            <a:off x="5003800" y="2622550"/>
            <a:ext cx="2830513" cy="711200"/>
          </a:xfrm>
          <a:prstGeom prst="rect">
            <a:avLst/>
          </a:prstGeom>
          <a:solidFill>
            <a:srgbClr val="D5F1CF"/>
          </a:solidFill>
          <a:ln w="3240">
            <a:solidFill>
              <a:schemeClr val="tx1"/>
            </a:solidFill>
            <a:miter lim="800000"/>
            <a:headEnd/>
            <a:tailEnd/>
          </a:ln>
        </p:spPr>
        <p:txBody>
          <a:bodyPr wrap="none" lIns="90000" tIns="46800" rIns="90000" bIns="46800" anchor="ct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gn="ctr">
              <a:lnSpc>
                <a:spcPct val="98000"/>
              </a:lnSpc>
              <a:spcBef>
                <a:spcPct val="0"/>
              </a:spcBef>
              <a:buFontTx/>
              <a:buNone/>
            </a:pPr>
            <a:r>
              <a:rPr lang="zh-CN" altLang="en-GB" sz="2000">
                <a:latin typeface="微软雅黑" panose="020B0503020204020204" pitchFamily="34" charset="-122"/>
                <a:ea typeface="微软雅黑" panose="020B0503020204020204" pitchFamily="34" charset="-122"/>
                <a:cs typeface="msgothic"/>
              </a:rPr>
              <a:t>共享库区域</a:t>
            </a:r>
          </a:p>
        </p:txBody>
      </p:sp>
      <p:sp>
        <p:nvSpPr>
          <p:cNvPr id="33808" name="Rectangle 16">
            <a:extLst>
              <a:ext uri="{FF2B5EF4-FFF2-40B4-BE49-F238E27FC236}">
                <a16:creationId xmlns:a16="http://schemas.microsoft.com/office/drawing/2014/main" id="{E882C3DE-B77B-4FA5-AD20-DAF4DA6134F5}"/>
              </a:ext>
            </a:extLst>
          </p:cNvPr>
          <p:cNvSpPr>
            <a:spLocks noChangeArrowheads="1"/>
          </p:cNvSpPr>
          <p:nvPr/>
        </p:nvSpPr>
        <p:spPr bwMode="auto">
          <a:xfrm>
            <a:off x="5003800" y="3328988"/>
            <a:ext cx="2830513" cy="768350"/>
          </a:xfrm>
          <a:prstGeom prst="rect">
            <a:avLst/>
          </a:prstGeom>
          <a:solidFill>
            <a:schemeClr val="bg1"/>
          </a:solidFill>
          <a:ln w="3302">
            <a:solidFill>
              <a:schemeClr val="tx1"/>
            </a:solidFill>
            <a:miter lim="800000"/>
            <a:headEnd/>
            <a:tailEnd/>
          </a:ln>
        </p:spPr>
        <p:txBody>
          <a:bodyPr wrap="none" anchor="ctr"/>
          <a:lstStyle/>
          <a:p>
            <a:pPr>
              <a:defRPr/>
            </a:pPr>
            <a:endParaRPr lang="en-US" sz="2400" b="1">
              <a:latin typeface="Arial Narrow" pitchFamily="34" charset="0"/>
              <a:ea typeface="+mn-ea"/>
            </a:endParaRPr>
          </a:p>
        </p:txBody>
      </p:sp>
      <p:sp>
        <p:nvSpPr>
          <p:cNvPr id="43023" name="Rectangle 17">
            <a:extLst>
              <a:ext uri="{FF2B5EF4-FFF2-40B4-BE49-F238E27FC236}">
                <a16:creationId xmlns:a16="http://schemas.microsoft.com/office/drawing/2014/main" id="{E98E75BE-74EE-42A4-B872-52CE75722F15}"/>
              </a:ext>
            </a:extLst>
          </p:cNvPr>
          <p:cNvSpPr>
            <a:spLocks noChangeArrowheads="1"/>
          </p:cNvSpPr>
          <p:nvPr/>
        </p:nvSpPr>
        <p:spPr bwMode="auto">
          <a:xfrm>
            <a:off x="5003800" y="4095750"/>
            <a:ext cx="2830513" cy="711200"/>
          </a:xfrm>
          <a:prstGeom prst="rect">
            <a:avLst/>
          </a:prstGeom>
          <a:solidFill>
            <a:srgbClr val="D5F1CF"/>
          </a:solidFill>
          <a:ln w="3240">
            <a:solidFill>
              <a:schemeClr val="tx1"/>
            </a:solidFill>
            <a:miter lim="800000"/>
            <a:headEnd/>
            <a:tailEnd/>
          </a:ln>
        </p:spPr>
        <p:txBody>
          <a:bodyPr wrap="none" lIns="90000" tIns="46800" rIns="90000" bIns="46800" anchor="ct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gn="ctr">
              <a:lnSpc>
                <a:spcPct val="98000"/>
              </a:lnSpc>
              <a:spcBef>
                <a:spcPct val="0"/>
              </a:spcBef>
              <a:buFontTx/>
              <a:buNone/>
            </a:pPr>
            <a:r>
              <a:rPr lang="zh-CN" altLang="en-GB" sz="2000">
                <a:latin typeface="微软雅黑" panose="020B0503020204020204" pitchFamily="34" charset="-122"/>
                <a:ea typeface="微软雅黑" panose="020B0503020204020204" pitchFamily="34" charset="-122"/>
                <a:cs typeface="msgothic"/>
              </a:rPr>
              <a:t>堆（</a:t>
            </a:r>
            <a:r>
              <a:rPr lang="en-GB" altLang="zh-CN" sz="2000">
                <a:latin typeface="微软雅黑" panose="020B0503020204020204" pitchFamily="34" charset="-122"/>
                <a:ea typeface="微软雅黑" panose="020B0503020204020204" pitchFamily="34" charset="-122"/>
                <a:cs typeface="msgothic"/>
              </a:rPr>
              <a:t>heap</a:t>
            </a:r>
            <a:r>
              <a:rPr lang="zh-CN" altLang="en-GB" sz="2000">
                <a:latin typeface="微软雅黑" panose="020B0503020204020204" pitchFamily="34" charset="-122"/>
                <a:ea typeface="微软雅黑" panose="020B0503020204020204" pitchFamily="34" charset="-122"/>
                <a:cs typeface="msgothic"/>
              </a:rPr>
              <a:t>）</a:t>
            </a:r>
          </a:p>
          <a:p>
            <a:pPr algn="ctr">
              <a:lnSpc>
                <a:spcPct val="98000"/>
              </a:lnSpc>
              <a:spcBef>
                <a:spcPct val="0"/>
              </a:spcBef>
              <a:buFontTx/>
              <a:buNone/>
            </a:pPr>
            <a:r>
              <a:rPr lang="en-GB" altLang="zh-CN" sz="2000">
                <a:latin typeface="微软雅黑" panose="020B0503020204020204" pitchFamily="34" charset="-122"/>
                <a:ea typeface="微软雅黑" panose="020B0503020204020204" pitchFamily="34" charset="-122"/>
                <a:cs typeface="msgothic"/>
              </a:rPr>
              <a:t>(</a:t>
            </a:r>
            <a:r>
              <a:rPr lang="zh-CN" altLang="en-GB" sz="2000">
                <a:latin typeface="微软雅黑" panose="020B0503020204020204" pitchFamily="34" charset="-122"/>
                <a:ea typeface="微软雅黑" panose="020B0503020204020204" pitchFamily="34" charset="-122"/>
                <a:cs typeface="msgothic"/>
              </a:rPr>
              <a:t>由</a:t>
            </a:r>
            <a:r>
              <a:rPr lang="en-GB" altLang="zh-CN" sz="2000">
                <a:latin typeface="微软雅黑" panose="020B0503020204020204" pitchFamily="34" charset="-122"/>
                <a:ea typeface="微软雅黑" panose="020B0503020204020204" pitchFamily="34" charset="-122"/>
                <a:cs typeface="msgothic"/>
              </a:rPr>
              <a:t>malloc</a:t>
            </a:r>
            <a:r>
              <a:rPr lang="zh-CN" altLang="en-GB" sz="2000">
                <a:latin typeface="微软雅黑" panose="020B0503020204020204" pitchFamily="34" charset="-122"/>
                <a:ea typeface="微软雅黑" panose="020B0503020204020204" pitchFamily="34" charset="-122"/>
                <a:cs typeface="msgothic"/>
              </a:rPr>
              <a:t>动态生成</a:t>
            </a:r>
            <a:r>
              <a:rPr lang="en-GB" altLang="zh-CN" sz="2000">
                <a:latin typeface="Calibri" panose="020F0502020204030204" pitchFamily="34" charset="0"/>
                <a:ea typeface="微软雅黑" panose="020B0503020204020204" pitchFamily="34" charset="-122"/>
                <a:cs typeface="msgothic"/>
              </a:rPr>
              <a:t>)</a:t>
            </a:r>
          </a:p>
        </p:txBody>
      </p:sp>
      <p:sp>
        <p:nvSpPr>
          <p:cNvPr id="43024" name="Line 19">
            <a:extLst>
              <a:ext uri="{FF2B5EF4-FFF2-40B4-BE49-F238E27FC236}">
                <a16:creationId xmlns:a16="http://schemas.microsoft.com/office/drawing/2014/main" id="{83EB1D59-9EE4-42A2-A3B0-449D91FEBA9B}"/>
              </a:ext>
            </a:extLst>
          </p:cNvPr>
          <p:cNvSpPr>
            <a:spLocks noChangeShapeType="1"/>
          </p:cNvSpPr>
          <p:nvPr/>
        </p:nvSpPr>
        <p:spPr bwMode="auto">
          <a:xfrm flipV="1">
            <a:off x="6415088" y="3678238"/>
            <a:ext cx="1587" cy="407987"/>
          </a:xfrm>
          <a:prstGeom prst="line">
            <a:avLst/>
          </a:prstGeom>
          <a:noFill/>
          <a:ln w="324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25" name="Rectangle 20">
            <a:extLst>
              <a:ext uri="{FF2B5EF4-FFF2-40B4-BE49-F238E27FC236}">
                <a16:creationId xmlns:a16="http://schemas.microsoft.com/office/drawing/2014/main" id="{A5140913-A1EB-40F4-9F53-3CB8CE736378}"/>
              </a:ext>
            </a:extLst>
          </p:cNvPr>
          <p:cNvSpPr>
            <a:spLocks noChangeArrowheads="1"/>
          </p:cNvSpPr>
          <p:nvPr/>
        </p:nvSpPr>
        <p:spPr bwMode="auto">
          <a:xfrm>
            <a:off x="5003800" y="1300163"/>
            <a:ext cx="2830513" cy="598487"/>
          </a:xfrm>
          <a:prstGeom prst="rect">
            <a:avLst/>
          </a:prstGeom>
          <a:solidFill>
            <a:srgbClr val="D5F1CF"/>
          </a:solidFill>
          <a:ln w="3240">
            <a:solidFill>
              <a:schemeClr val="tx1"/>
            </a:solidFill>
            <a:miter lim="800000"/>
            <a:headEnd/>
            <a:tailEnd/>
          </a:ln>
        </p:spPr>
        <p:txBody>
          <a:bodyPr wrap="none" lIns="90000" tIns="46800" rIns="90000" bIns="46800" anchor="ct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gn="ctr">
              <a:lnSpc>
                <a:spcPct val="98000"/>
              </a:lnSpc>
              <a:spcBef>
                <a:spcPct val="0"/>
              </a:spcBef>
              <a:buFontTx/>
              <a:buNone/>
            </a:pPr>
            <a:r>
              <a:rPr lang="zh-CN" altLang="en-GB" sz="1800">
                <a:latin typeface="微软雅黑" panose="020B0503020204020204" pitchFamily="34" charset="-122"/>
                <a:ea typeface="微软雅黑" panose="020B0503020204020204" pitchFamily="34" charset="-122"/>
                <a:cs typeface="msgothic"/>
              </a:rPr>
              <a:t>用户栈（</a:t>
            </a:r>
            <a:r>
              <a:rPr lang="en-GB" altLang="zh-CN" sz="1800">
                <a:latin typeface="微软雅黑" panose="020B0503020204020204" pitchFamily="34" charset="-122"/>
                <a:ea typeface="微软雅黑" panose="020B0503020204020204" pitchFamily="34" charset="-122"/>
                <a:cs typeface="msgothic"/>
              </a:rPr>
              <a:t>User stack</a:t>
            </a:r>
            <a:r>
              <a:rPr lang="zh-CN" altLang="en-GB" sz="1800">
                <a:latin typeface="微软雅黑" panose="020B0503020204020204" pitchFamily="34" charset="-122"/>
                <a:ea typeface="微软雅黑" panose="020B0503020204020204" pitchFamily="34" charset="-122"/>
                <a:cs typeface="msgothic"/>
              </a:rPr>
              <a:t>）</a:t>
            </a:r>
          </a:p>
          <a:p>
            <a:pPr algn="ctr">
              <a:lnSpc>
                <a:spcPct val="98000"/>
              </a:lnSpc>
              <a:spcBef>
                <a:spcPct val="0"/>
              </a:spcBef>
              <a:buFontTx/>
              <a:buNone/>
            </a:pPr>
            <a:r>
              <a:rPr lang="zh-CN" altLang="en-GB" sz="2000">
                <a:latin typeface="Calibri" panose="020F0502020204030204" pitchFamily="34" charset="0"/>
                <a:ea typeface="微软雅黑" panose="020B0503020204020204" pitchFamily="34" charset="-122"/>
                <a:cs typeface="msgothic"/>
              </a:rPr>
              <a:t>动态生成</a:t>
            </a:r>
          </a:p>
        </p:txBody>
      </p:sp>
      <p:sp>
        <p:nvSpPr>
          <p:cNvPr id="43026" name="Line 21">
            <a:extLst>
              <a:ext uri="{FF2B5EF4-FFF2-40B4-BE49-F238E27FC236}">
                <a16:creationId xmlns:a16="http://schemas.microsoft.com/office/drawing/2014/main" id="{F703FFDF-9A97-48A3-B226-4303E784E2E7}"/>
              </a:ext>
            </a:extLst>
          </p:cNvPr>
          <p:cNvSpPr>
            <a:spLocks noChangeShapeType="1"/>
          </p:cNvSpPr>
          <p:nvPr/>
        </p:nvSpPr>
        <p:spPr bwMode="auto">
          <a:xfrm flipV="1">
            <a:off x="6415088" y="2382838"/>
            <a:ext cx="1587" cy="246062"/>
          </a:xfrm>
          <a:prstGeom prst="line">
            <a:avLst/>
          </a:prstGeom>
          <a:noFill/>
          <a:ln w="324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27" name="Line 22">
            <a:extLst>
              <a:ext uri="{FF2B5EF4-FFF2-40B4-BE49-F238E27FC236}">
                <a16:creationId xmlns:a16="http://schemas.microsoft.com/office/drawing/2014/main" id="{1E5B67C3-6350-43B2-892D-4255D42F8596}"/>
              </a:ext>
            </a:extLst>
          </p:cNvPr>
          <p:cNvSpPr>
            <a:spLocks noChangeShapeType="1"/>
          </p:cNvSpPr>
          <p:nvPr/>
        </p:nvSpPr>
        <p:spPr bwMode="auto">
          <a:xfrm>
            <a:off x="6415088" y="1898650"/>
            <a:ext cx="1587" cy="242888"/>
          </a:xfrm>
          <a:prstGeom prst="line">
            <a:avLst/>
          </a:prstGeom>
          <a:noFill/>
          <a:ln w="324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15" name="Rectangle 23">
            <a:extLst>
              <a:ext uri="{FF2B5EF4-FFF2-40B4-BE49-F238E27FC236}">
                <a16:creationId xmlns:a16="http://schemas.microsoft.com/office/drawing/2014/main" id="{C4FDD093-B4BB-4674-B08C-E5C1A4060773}"/>
              </a:ext>
            </a:extLst>
          </p:cNvPr>
          <p:cNvSpPr>
            <a:spLocks noChangeArrowheads="1"/>
          </p:cNvSpPr>
          <p:nvPr/>
        </p:nvSpPr>
        <p:spPr bwMode="auto">
          <a:xfrm>
            <a:off x="5003800" y="6180138"/>
            <a:ext cx="2830513" cy="422275"/>
          </a:xfrm>
          <a:prstGeom prst="rect">
            <a:avLst/>
          </a:prstGeom>
          <a:solidFill>
            <a:schemeClr val="bg1">
              <a:lumMod val="75000"/>
            </a:schemeClr>
          </a:solidFill>
          <a:ln w="3240">
            <a:solidFill>
              <a:schemeClr val="tx1"/>
            </a:solidFill>
            <a:miter lim="800000"/>
            <a:headEnd/>
            <a:tailEnd/>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defRPr/>
            </a:pPr>
            <a:r>
              <a:rPr lang="zh-CN" altLang="en-GB" b="1">
                <a:latin typeface="微软雅黑" panose="020B0503020204020204" pitchFamily="34" charset="-122"/>
                <a:ea typeface="微软雅黑" panose="020B0503020204020204" pitchFamily="34" charset="-122"/>
                <a:cs typeface="msgothic"/>
              </a:rPr>
              <a:t>未使用</a:t>
            </a:r>
          </a:p>
        </p:txBody>
      </p:sp>
      <p:sp>
        <p:nvSpPr>
          <p:cNvPr id="43029" name="Text Box 24">
            <a:extLst>
              <a:ext uri="{FF2B5EF4-FFF2-40B4-BE49-F238E27FC236}">
                <a16:creationId xmlns:a16="http://schemas.microsoft.com/office/drawing/2014/main" id="{A477396F-F1EF-43D8-AFA0-6AC41470DE39}"/>
              </a:ext>
            </a:extLst>
          </p:cNvPr>
          <p:cNvSpPr txBox="1">
            <a:spLocks noChangeArrowheads="1"/>
          </p:cNvSpPr>
          <p:nvPr/>
        </p:nvSpPr>
        <p:spPr bwMode="auto">
          <a:xfrm>
            <a:off x="4735513" y="6411913"/>
            <a:ext cx="315912"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nSpc>
                <a:spcPct val="98000"/>
              </a:lnSpc>
              <a:spcBef>
                <a:spcPct val="0"/>
              </a:spcBef>
              <a:buFontTx/>
              <a:buNone/>
            </a:pPr>
            <a:r>
              <a:rPr lang="en-GB" altLang="zh-CN" sz="1600">
                <a:latin typeface="Arial Black" panose="020B0A04020102020204" pitchFamily="34" charset="0"/>
                <a:ea typeface="msgothic"/>
                <a:cs typeface="msgothic"/>
              </a:rPr>
              <a:t>0</a:t>
            </a:r>
          </a:p>
        </p:txBody>
      </p:sp>
      <p:sp>
        <p:nvSpPr>
          <p:cNvPr id="33826" name="Rectangle 34">
            <a:extLst>
              <a:ext uri="{FF2B5EF4-FFF2-40B4-BE49-F238E27FC236}">
                <a16:creationId xmlns:a16="http://schemas.microsoft.com/office/drawing/2014/main" id="{9BE8B9AC-66A5-4C88-BB13-DA51974A2243}"/>
              </a:ext>
            </a:extLst>
          </p:cNvPr>
          <p:cNvSpPr>
            <a:spLocks noChangeArrowheads="1"/>
          </p:cNvSpPr>
          <p:nvPr/>
        </p:nvSpPr>
        <p:spPr bwMode="auto">
          <a:xfrm>
            <a:off x="5003800" y="4803775"/>
            <a:ext cx="2830513" cy="712788"/>
          </a:xfrm>
          <a:prstGeom prst="rect">
            <a:avLst/>
          </a:prstGeom>
          <a:solidFill>
            <a:schemeClr val="accent2">
              <a:lumMod val="20000"/>
              <a:lumOff val="80000"/>
            </a:schemeClr>
          </a:solidFill>
          <a:ln w="3240">
            <a:solidFill>
              <a:schemeClr val="tx1"/>
            </a:solidFill>
            <a:miter lim="800000"/>
            <a:headEnd/>
            <a:tailEnd/>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defRPr/>
            </a:pPr>
            <a:r>
              <a:rPr lang="zh-CN" altLang="en-GB" sz="2000" b="1">
                <a:solidFill>
                  <a:srgbClr val="990033"/>
                </a:solidFill>
                <a:latin typeface="微软雅黑" panose="020B0503020204020204" pitchFamily="34" charset="-122"/>
                <a:ea typeface="微软雅黑" panose="020B0503020204020204" pitchFamily="34" charset="-122"/>
                <a:cs typeface="msgothic"/>
              </a:rPr>
              <a:t>读写数据段</a:t>
            </a:r>
          </a:p>
          <a:p>
            <a:pPr algn="ctr">
              <a:lnSpc>
                <a:spcPct val="98000"/>
              </a:lnSpc>
              <a:defRPr/>
            </a:pPr>
            <a:r>
              <a:rPr lang="en-GB" altLang="zh-CN" b="1">
                <a:latin typeface="微软雅黑" panose="020B0503020204020204" pitchFamily="34" charset="-122"/>
                <a:ea typeface="微软雅黑" panose="020B0503020204020204" pitchFamily="34" charset="-122"/>
                <a:cs typeface="msgothic"/>
              </a:rPr>
              <a:t>(.data, .bss)</a:t>
            </a:r>
          </a:p>
        </p:txBody>
      </p:sp>
      <p:sp>
        <p:nvSpPr>
          <p:cNvPr id="43031" name="Rectangle 35">
            <a:extLst>
              <a:ext uri="{FF2B5EF4-FFF2-40B4-BE49-F238E27FC236}">
                <a16:creationId xmlns:a16="http://schemas.microsoft.com/office/drawing/2014/main" id="{47506122-DC64-43B8-8321-A6CD838E29DC}"/>
              </a:ext>
            </a:extLst>
          </p:cNvPr>
          <p:cNvSpPr>
            <a:spLocks noChangeArrowheads="1"/>
          </p:cNvSpPr>
          <p:nvPr/>
        </p:nvSpPr>
        <p:spPr bwMode="auto">
          <a:xfrm>
            <a:off x="5003800" y="5468938"/>
            <a:ext cx="2830513" cy="711200"/>
          </a:xfrm>
          <a:prstGeom prst="rect">
            <a:avLst/>
          </a:prstGeom>
          <a:solidFill>
            <a:srgbClr val="F6F5BD"/>
          </a:solidFill>
          <a:ln w="3240">
            <a:solidFill>
              <a:schemeClr val="tx1"/>
            </a:solidFill>
            <a:miter lim="800000"/>
            <a:headEnd/>
            <a:tailEnd/>
          </a:ln>
        </p:spPr>
        <p:txBody>
          <a:bodyPr wrap="none" lIns="90000" tIns="46800" rIns="90000" bIns="46800" anchor="ct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gn="ctr">
              <a:lnSpc>
                <a:spcPct val="98000"/>
              </a:lnSpc>
              <a:spcBef>
                <a:spcPct val="0"/>
              </a:spcBef>
              <a:buFontTx/>
              <a:buNone/>
            </a:pPr>
            <a:r>
              <a:rPr lang="zh-CN" altLang="en-GB" sz="2000">
                <a:solidFill>
                  <a:srgbClr val="990033"/>
                </a:solidFill>
                <a:latin typeface="微软雅黑" panose="020B0503020204020204" pitchFamily="34" charset="-122"/>
                <a:ea typeface="微软雅黑" panose="020B0503020204020204" pitchFamily="34" charset="-122"/>
                <a:cs typeface="msgothic"/>
              </a:rPr>
              <a:t>只读代码段</a:t>
            </a:r>
          </a:p>
          <a:p>
            <a:pPr algn="ctr">
              <a:lnSpc>
                <a:spcPct val="98000"/>
              </a:lnSpc>
              <a:spcBef>
                <a:spcPct val="0"/>
              </a:spcBef>
              <a:buFontTx/>
              <a:buNone/>
            </a:pPr>
            <a:r>
              <a:rPr lang="en-GB" altLang="zh-CN" sz="1800">
                <a:latin typeface="微软雅黑" panose="020B0503020204020204" pitchFamily="34" charset="-122"/>
                <a:ea typeface="微软雅黑" panose="020B0503020204020204" pitchFamily="34" charset="-122"/>
                <a:cs typeface="msgothic"/>
              </a:rPr>
              <a:t>(.init, .text</a:t>
            </a:r>
            <a:r>
              <a:rPr lang="en-GB" altLang="zh-CN" sz="1600">
                <a:latin typeface="Calibri" panose="020F0502020204030204" pitchFamily="34" charset="0"/>
                <a:ea typeface="微软雅黑" panose="020B0503020204020204" pitchFamily="34" charset="-122"/>
                <a:cs typeface="msgothic"/>
              </a:rPr>
              <a:t>, </a:t>
            </a:r>
            <a:r>
              <a:rPr lang="en-GB" altLang="zh-CN" sz="1800">
                <a:latin typeface="微软雅黑" panose="020B0503020204020204" pitchFamily="34" charset="-122"/>
                <a:ea typeface="微软雅黑" panose="020B0503020204020204" pitchFamily="34" charset="-122"/>
                <a:cs typeface="msgothic"/>
              </a:rPr>
              <a:t>.rodata</a:t>
            </a:r>
            <a:r>
              <a:rPr lang="en-GB" altLang="zh-CN" sz="1600">
                <a:latin typeface="Calibri" panose="020F0502020204030204" pitchFamily="34" charset="0"/>
                <a:ea typeface="微软雅黑" panose="020B0503020204020204" pitchFamily="34" charset="-122"/>
                <a:cs typeface="msgothic"/>
              </a:rPr>
              <a:t>)</a:t>
            </a:r>
          </a:p>
        </p:txBody>
      </p:sp>
      <p:sp>
        <p:nvSpPr>
          <p:cNvPr id="43032" name="AutoShape 36">
            <a:extLst>
              <a:ext uri="{FF2B5EF4-FFF2-40B4-BE49-F238E27FC236}">
                <a16:creationId xmlns:a16="http://schemas.microsoft.com/office/drawing/2014/main" id="{7F8CCB47-4EA8-4E13-B6F4-FD5503D1C1D7}"/>
              </a:ext>
            </a:extLst>
          </p:cNvPr>
          <p:cNvSpPr>
            <a:spLocks/>
          </p:cNvSpPr>
          <p:nvPr/>
        </p:nvSpPr>
        <p:spPr bwMode="auto">
          <a:xfrm>
            <a:off x="7867650" y="4911725"/>
            <a:ext cx="222250" cy="1295400"/>
          </a:xfrm>
          <a:prstGeom prst="rightBrace">
            <a:avLst>
              <a:gd name="adj1" fmla="val 48571"/>
              <a:gd name="adj2" fmla="val 50000"/>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endParaRPr lang="en-US" altLang="zh-CN">
              <a:latin typeface="Arial Narrow" panose="020B0606020202030204" pitchFamily="34" charset="0"/>
            </a:endParaRPr>
          </a:p>
        </p:txBody>
      </p:sp>
      <p:sp>
        <p:nvSpPr>
          <p:cNvPr id="804889" name="Text Box 37">
            <a:extLst>
              <a:ext uri="{FF2B5EF4-FFF2-40B4-BE49-F238E27FC236}">
                <a16:creationId xmlns:a16="http://schemas.microsoft.com/office/drawing/2014/main" id="{3B9EDA56-9E6D-4CB9-A05F-207B2D5CB217}"/>
              </a:ext>
            </a:extLst>
          </p:cNvPr>
          <p:cNvSpPr txBox="1">
            <a:spLocks noChangeArrowheads="1"/>
          </p:cNvSpPr>
          <p:nvPr/>
        </p:nvSpPr>
        <p:spPr bwMode="auto">
          <a:xfrm>
            <a:off x="8107363" y="4879975"/>
            <a:ext cx="746125"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nSpc>
                <a:spcPct val="98000"/>
              </a:lnSpc>
              <a:spcBef>
                <a:spcPct val="0"/>
              </a:spcBef>
              <a:buFontTx/>
              <a:buNone/>
            </a:pPr>
            <a:r>
              <a:rPr lang="zh-CN" altLang="en-GB" sz="2000">
                <a:solidFill>
                  <a:srgbClr val="FF0000"/>
                </a:solidFill>
                <a:latin typeface="Calibri" panose="020F0502020204030204" pitchFamily="34" charset="0"/>
                <a:ea typeface="微软雅黑" panose="020B0503020204020204" pitchFamily="34" charset="-122"/>
                <a:cs typeface="msgothic"/>
              </a:rPr>
              <a:t>从可执行文件装入</a:t>
            </a:r>
          </a:p>
        </p:txBody>
      </p:sp>
      <p:sp>
        <p:nvSpPr>
          <p:cNvPr id="804890" name="Text Box 26">
            <a:extLst>
              <a:ext uri="{FF2B5EF4-FFF2-40B4-BE49-F238E27FC236}">
                <a16:creationId xmlns:a16="http://schemas.microsoft.com/office/drawing/2014/main" id="{84B21665-341D-491E-B195-40C444E865E7}"/>
              </a:ext>
            </a:extLst>
          </p:cNvPr>
          <p:cNvSpPr txBox="1">
            <a:spLocks noChangeArrowheads="1"/>
          </p:cNvSpPr>
          <p:nvPr/>
        </p:nvSpPr>
        <p:spPr bwMode="auto">
          <a:xfrm>
            <a:off x="3579813" y="2020888"/>
            <a:ext cx="1330325" cy="64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1800">
                <a:solidFill>
                  <a:srgbClr val="3333CC"/>
                </a:solidFill>
                <a:latin typeface="微软雅黑" panose="020B0503020204020204" pitchFamily="34" charset="-122"/>
                <a:ea typeface="微软雅黑" panose="020B0503020204020204" pitchFamily="34" charset="-122"/>
              </a:rPr>
              <a:t>程序头表描述如何映射</a:t>
            </a:r>
          </a:p>
        </p:txBody>
      </p:sp>
      <p:sp>
        <p:nvSpPr>
          <p:cNvPr id="33794" name="Rectangle 2">
            <a:extLst>
              <a:ext uri="{FF2B5EF4-FFF2-40B4-BE49-F238E27FC236}">
                <a16:creationId xmlns:a16="http://schemas.microsoft.com/office/drawing/2014/main" id="{788EC7B6-BCB7-4AA5-AC5C-8AA6890181AE}"/>
              </a:ext>
            </a:extLst>
          </p:cNvPr>
          <p:cNvSpPr>
            <a:spLocks noChangeArrowheads="1"/>
          </p:cNvSpPr>
          <p:nvPr/>
        </p:nvSpPr>
        <p:spPr bwMode="auto">
          <a:xfrm>
            <a:off x="247650" y="1722438"/>
            <a:ext cx="2971800" cy="434975"/>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defRPr/>
            </a:pPr>
            <a:r>
              <a:rPr lang="en-GB" altLang="zh-CN" b="1">
                <a:latin typeface="微软雅黑" panose="020B0503020204020204" pitchFamily="34" charset="-122"/>
                <a:ea typeface="微软雅黑" panose="020B0503020204020204" pitchFamily="34" charset="-122"/>
                <a:cs typeface="msgothic"/>
              </a:rPr>
              <a:t>ELF </a:t>
            </a:r>
            <a:r>
              <a:rPr lang="zh-CN" altLang="en-GB" b="1">
                <a:latin typeface="微软雅黑" panose="020B0503020204020204" pitchFamily="34" charset="-122"/>
                <a:ea typeface="微软雅黑" panose="020B0503020204020204" pitchFamily="34" charset="-122"/>
                <a:cs typeface="msgothic"/>
              </a:rPr>
              <a:t>头</a:t>
            </a:r>
          </a:p>
        </p:txBody>
      </p:sp>
      <p:sp>
        <p:nvSpPr>
          <p:cNvPr id="43036" name="Rectangle 3">
            <a:extLst>
              <a:ext uri="{FF2B5EF4-FFF2-40B4-BE49-F238E27FC236}">
                <a16:creationId xmlns:a16="http://schemas.microsoft.com/office/drawing/2014/main" id="{A91ABEF8-5893-4133-9090-5D2FD119C03D}"/>
              </a:ext>
            </a:extLst>
          </p:cNvPr>
          <p:cNvSpPr>
            <a:spLocks noChangeArrowheads="1"/>
          </p:cNvSpPr>
          <p:nvPr/>
        </p:nvSpPr>
        <p:spPr bwMode="auto">
          <a:xfrm>
            <a:off x="247650" y="2157413"/>
            <a:ext cx="2971800" cy="695325"/>
          </a:xfrm>
          <a:prstGeom prst="rect">
            <a:avLst/>
          </a:prstGeom>
          <a:solidFill>
            <a:srgbClr val="993366">
              <a:alpha val="9019"/>
            </a:srgbClr>
          </a:solidFill>
          <a:ln w="25527">
            <a:solidFill>
              <a:schemeClr val="tx1"/>
            </a:solidFill>
            <a:miter lim="800000"/>
            <a:headEnd/>
            <a:tailEnd/>
          </a:ln>
        </p:spPr>
        <p:txBody>
          <a:bodyPr wrap="none" lIns="90000" tIns="46800" rIns="90000" bIns="46800" anchor="ct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gn="ctr">
              <a:lnSpc>
                <a:spcPct val="98000"/>
              </a:lnSpc>
              <a:spcBef>
                <a:spcPct val="0"/>
              </a:spcBef>
              <a:buFontTx/>
              <a:buNone/>
            </a:pPr>
            <a:r>
              <a:rPr lang="zh-CN" altLang="en-GB" sz="2000">
                <a:solidFill>
                  <a:srgbClr val="FF0000"/>
                </a:solidFill>
                <a:latin typeface="微软雅黑" panose="020B0503020204020204" pitchFamily="34" charset="-122"/>
                <a:ea typeface="微软雅黑" panose="020B0503020204020204" pitchFamily="34" charset="-122"/>
                <a:cs typeface="msgothic"/>
              </a:rPr>
              <a:t>程序（段）头表</a:t>
            </a:r>
          </a:p>
        </p:txBody>
      </p:sp>
      <p:sp>
        <p:nvSpPr>
          <p:cNvPr id="43037" name="Rectangle 4">
            <a:extLst>
              <a:ext uri="{FF2B5EF4-FFF2-40B4-BE49-F238E27FC236}">
                <a16:creationId xmlns:a16="http://schemas.microsoft.com/office/drawing/2014/main" id="{387196D3-57D5-4AE7-9BBE-B15C01AC68AB}"/>
              </a:ext>
            </a:extLst>
          </p:cNvPr>
          <p:cNvSpPr>
            <a:spLocks noChangeArrowheads="1"/>
          </p:cNvSpPr>
          <p:nvPr/>
        </p:nvSpPr>
        <p:spPr bwMode="auto">
          <a:xfrm>
            <a:off x="247650" y="3287713"/>
            <a:ext cx="2971800" cy="434975"/>
          </a:xfrm>
          <a:prstGeom prst="rect">
            <a:avLst/>
          </a:prstGeom>
          <a:solidFill>
            <a:srgbClr val="F6F5BD"/>
          </a:solidFill>
          <a:ln w="25560">
            <a:solidFill>
              <a:schemeClr val="tx1"/>
            </a:solidFill>
            <a:miter lim="800000"/>
            <a:headEnd/>
            <a:tailEnd/>
          </a:ln>
        </p:spPr>
        <p:txBody>
          <a:bodyPr wrap="none" lIns="90000" tIns="46800" rIns="90000" bIns="46800" anchor="ct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gn="ctr">
              <a:lnSpc>
                <a:spcPct val="98000"/>
              </a:lnSpc>
              <a:spcBef>
                <a:spcPct val="0"/>
              </a:spcBef>
              <a:buFontTx/>
              <a:buNone/>
            </a:pPr>
            <a:r>
              <a:rPr lang="en-GB" altLang="zh-CN" sz="1800">
                <a:latin typeface="微软雅黑" panose="020B0503020204020204" pitchFamily="34" charset="-122"/>
                <a:ea typeface="微软雅黑" panose="020B0503020204020204" pitchFamily="34" charset="-122"/>
                <a:cs typeface="msgothic"/>
              </a:rPr>
              <a:t>.text </a:t>
            </a:r>
            <a:r>
              <a:rPr lang="zh-CN" altLang="en-GB" sz="1800">
                <a:latin typeface="微软雅黑" panose="020B0503020204020204" pitchFamily="34" charset="-122"/>
                <a:ea typeface="微软雅黑" panose="020B0503020204020204" pitchFamily="34" charset="-122"/>
                <a:cs typeface="msgothic"/>
              </a:rPr>
              <a:t>节</a:t>
            </a:r>
          </a:p>
        </p:txBody>
      </p:sp>
      <p:sp>
        <p:nvSpPr>
          <p:cNvPr id="33797" name="Rectangle 5">
            <a:extLst>
              <a:ext uri="{FF2B5EF4-FFF2-40B4-BE49-F238E27FC236}">
                <a16:creationId xmlns:a16="http://schemas.microsoft.com/office/drawing/2014/main" id="{9342D18F-B776-4086-B7AC-54950347BF72}"/>
              </a:ext>
            </a:extLst>
          </p:cNvPr>
          <p:cNvSpPr>
            <a:spLocks noChangeArrowheads="1"/>
          </p:cNvSpPr>
          <p:nvPr/>
        </p:nvSpPr>
        <p:spPr bwMode="auto">
          <a:xfrm>
            <a:off x="247650" y="4157663"/>
            <a:ext cx="2971800" cy="434975"/>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defRPr/>
            </a:pPr>
            <a:r>
              <a:rPr lang="en-GB" altLang="zh-CN" b="1">
                <a:latin typeface="微软雅黑" panose="020B0503020204020204" pitchFamily="34" charset="-122"/>
                <a:ea typeface="微软雅黑" panose="020B0503020204020204" pitchFamily="34" charset="-122"/>
                <a:cs typeface="msgothic"/>
              </a:rPr>
              <a:t>.data </a:t>
            </a:r>
            <a:r>
              <a:rPr lang="zh-CN" altLang="en-GB" b="1">
                <a:latin typeface="微软雅黑" panose="020B0503020204020204" pitchFamily="34" charset="-122"/>
                <a:ea typeface="微软雅黑" panose="020B0503020204020204" pitchFamily="34" charset="-122"/>
                <a:cs typeface="msgothic"/>
              </a:rPr>
              <a:t>节</a:t>
            </a:r>
          </a:p>
        </p:txBody>
      </p:sp>
      <p:sp>
        <p:nvSpPr>
          <p:cNvPr id="33798" name="Rectangle 6">
            <a:extLst>
              <a:ext uri="{FF2B5EF4-FFF2-40B4-BE49-F238E27FC236}">
                <a16:creationId xmlns:a16="http://schemas.microsoft.com/office/drawing/2014/main" id="{1E44BE0D-83EE-4834-9153-3145092BB622}"/>
              </a:ext>
            </a:extLst>
          </p:cNvPr>
          <p:cNvSpPr>
            <a:spLocks noChangeArrowheads="1"/>
          </p:cNvSpPr>
          <p:nvPr/>
        </p:nvSpPr>
        <p:spPr bwMode="auto">
          <a:xfrm>
            <a:off x="247650" y="4592638"/>
            <a:ext cx="2971800" cy="433387"/>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defRPr/>
            </a:pPr>
            <a:r>
              <a:rPr lang="en-GB" altLang="zh-CN" b="1">
                <a:latin typeface="微软雅黑" panose="020B0503020204020204" pitchFamily="34" charset="-122"/>
                <a:ea typeface="微软雅黑" panose="020B0503020204020204" pitchFamily="34" charset="-122"/>
                <a:cs typeface="msgothic"/>
              </a:rPr>
              <a:t>.bss </a:t>
            </a:r>
            <a:r>
              <a:rPr lang="zh-CN" altLang="en-GB" b="1">
                <a:latin typeface="微软雅黑" panose="020B0503020204020204" pitchFamily="34" charset="-122"/>
                <a:ea typeface="微软雅黑" panose="020B0503020204020204" pitchFamily="34" charset="-122"/>
                <a:cs typeface="msgothic"/>
              </a:rPr>
              <a:t>节</a:t>
            </a:r>
          </a:p>
        </p:txBody>
      </p:sp>
      <p:sp>
        <p:nvSpPr>
          <p:cNvPr id="33799" name="Rectangle 7">
            <a:extLst>
              <a:ext uri="{FF2B5EF4-FFF2-40B4-BE49-F238E27FC236}">
                <a16:creationId xmlns:a16="http://schemas.microsoft.com/office/drawing/2014/main" id="{E019081C-6612-4561-BC0A-80DE73660FC7}"/>
              </a:ext>
            </a:extLst>
          </p:cNvPr>
          <p:cNvSpPr>
            <a:spLocks noChangeArrowheads="1"/>
          </p:cNvSpPr>
          <p:nvPr/>
        </p:nvSpPr>
        <p:spPr bwMode="auto">
          <a:xfrm>
            <a:off x="247650" y="5026025"/>
            <a:ext cx="2971800" cy="434975"/>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defRPr/>
            </a:pPr>
            <a:r>
              <a:rPr lang="en-GB" altLang="zh-CN" b="1">
                <a:latin typeface="微软雅黑" panose="020B0503020204020204" pitchFamily="34" charset="-122"/>
                <a:ea typeface="微软雅黑" panose="020B0503020204020204" pitchFamily="34" charset="-122"/>
                <a:cs typeface="msgothic"/>
              </a:rPr>
              <a:t>.symtab </a:t>
            </a:r>
            <a:r>
              <a:rPr lang="zh-CN" altLang="en-GB" b="1">
                <a:latin typeface="微软雅黑" panose="020B0503020204020204" pitchFamily="34" charset="-122"/>
                <a:ea typeface="微软雅黑" panose="020B0503020204020204" pitchFamily="34" charset="-122"/>
                <a:cs typeface="msgothic"/>
              </a:rPr>
              <a:t>节</a:t>
            </a:r>
          </a:p>
        </p:txBody>
      </p:sp>
      <p:sp>
        <p:nvSpPr>
          <p:cNvPr id="33802" name="Rectangle 10">
            <a:extLst>
              <a:ext uri="{FF2B5EF4-FFF2-40B4-BE49-F238E27FC236}">
                <a16:creationId xmlns:a16="http://schemas.microsoft.com/office/drawing/2014/main" id="{0B3407D0-6A1A-4745-B5DB-FFBC5BDC9B97}"/>
              </a:ext>
            </a:extLst>
          </p:cNvPr>
          <p:cNvSpPr>
            <a:spLocks noChangeArrowheads="1"/>
          </p:cNvSpPr>
          <p:nvPr/>
        </p:nvSpPr>
        <p:spPr bwMode="auto">
          <a:xfrm>
            <a:off x="247650" y="5461000"/>
            <a:ext cx="2971800" cy="434975"/>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defRPr/>
            </a:pPr>
            <a:r>
              <a:rPr lang="en-GB" altLang="zh-CN" b="1">
                <a:latin typeface="微软雅黑" panose="020B0503020204020204" pitchFamily="34" charset="-122"/>
                <a:ea typeface="微软雅黑" panose="020B0503020204020204" pitchFamily="34" charset="-122"/>
                <a:cs typeface="msgothic"/>
              </a:rPr>
              <a:t>.debug </a:t>
            </a:r>
            <a:r>
              <a:rPr lang="zh-CN" altLang="en-GB" b="1">
                <a:latin typeface="微软雅黑" panose="020B0503020204020204" pitchFamily="34" charset="-122"/>
                <a:ea typeface="微软雅黑" panose="020B0503020204020204" pitchFamily="34" charset="-122"/>
                <a:cs typeface="msgothic"/>
              </a:rPr>
              <a:t>节</a:t>
            </a:r>
          </a:p>
        </p:txBody>
      </p:sp>
      <p:sp>
        <p:nvSpPr>
          <p:cNvPr id="43042" name="Rectangle 5">
            <a:extLst>
              <a:ext uri="{FF2B5EF4-FFF2-40B4-BE49-F238E27FC236}">
                <a16:creationId xmlns:a16="http://schemas.microsoft.com/office/drawing/2014/main" id="{D75C33E5-A801-47B1-8B17-B7B72E75417A}"/>
              </a:ext>
            </a:extLst>
          </p:cNvPr>
          <p:cNvSpPr>
            <a:spLocks noChangeArrowheads="1"/>
          </p:cNvSpPr>
          <p:nvPr/>
        </p:nvSpPr>
        <p:spPr bwMode="auto">
          <a:xfrm>
            <a:off x="247650" y="3722688"/>
            <a:ext cx="2971800" cy="434975"/>
          </a:xfrm>
          <a:prstGeom prst="rect">
            <a:avLst/>
          </a:prstGeom>
          <a:solidFill>
            <a:srgbClr val="F6F5BD"/>
          </a:solidFill>
          <a:ln w="25560">
            <a:solidFill>
              <a:schemeClr val="tx1"/>
            </a:solidFill>
            <a:miter lim="800000"/>
            <a:headEnd/>
            <a:tailEnd/>
          </a:ln>
        </p:spPr>
        <p:txBody>
          <a:bodyPr wrap="none" lIns="90000" tIns="46800" rIns="90000" bIns="46800" anchor="ct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gn="ctr">
              <a:lnSpc>
                <a:spcPct val="98000"/>
              </a:lnSpc>
              <a:spcBef>
                <a:spcPct val="0"/>
              </a:spcBef>
              <a:buFontTx/>
              <a:buNone/>
            </a:pPr>
            <a:r>
              <a:rPr lang="en-GB" altLang="zh-CN" sz="1800">
                <a:latin typeface="微软雅黑" panose="020B0503020204020204" pitchFamily="34" charset="-122"/>
                <a:ea typeface="微软雅黑" panose="020B0503020204020204" pitchFamily="34" charset="-122"/>
                <a:cs typeface="msgothic"/>
              </a:rPr>
              <a:t>.rodata </a:t>
            </a:r>
            <a:r>
              <a:rPr lang="zh-CN" altLang="en-GB" sz="1800">
                <a:latin typeface="微软雅黑" panose="020B0503020204020204" pitchFamily="34" charset="-122"/>
                <a:ea typeface="微软雅黑" panose="020B0503020204020204" pitchFamily="34" charset="-122"/>
                <a:cs typeface="msgothic"/>
              </a:rPr>
              <a:t>节</a:t>
            </a:r>
          </a:p>
        </p:txBody>
      </p:sp>
      <p:sp>
        <p:nvSpPr>
          <p:cNvPr id="40" name="Rectangle 10">
            <a:extLst>
              <a:ext uri="{FF2B5EF4-FFF2-40B4-BE49-F238E27FC236}">
                <a16:creationId xmlns:a16="http://schemas.microsoft.com/office/drawing/2014/main" id="{6A55D576-0384-440C-BD8D-CBF86B9B1AF9}"/>
              </a:ext>
            </a:extLst>
          </p:cNvPr>
          <p:cNvSpPr>
            <a:spLocks noChangeArrowheads="1"/>
          </p:cNvSpPr>
          <p:nvPr/>
        </p:nvSpPr>
        <p:spPr bwMode="auto">
          <a:xfrm>
            <a:off x="247650" y="5895975"/>
            <a:ext cx="2971800" cy="434975"/>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defRPr/>
            </a:pPr>
            <a:r>
              <a:rPr lang="en-GB" altLang="zh-CN" b="1">
                <a:latin typeface="微软雅黑" panose="020B0503020204020204" pitchFamily="34" charset="-122"/>
                <a:ea typeface="微软雅黑" panose="020B0503020204020204" pitchFamily="34" charset="-122"/>
                <a:cs typeface="msgothic"/>
              </a:rPr>
              <a:t>.line </a:t>
            </a:r>
            <a:r>
              <a:rPr lang="zh-CN" altLang="en-GB" b="1">
                <a:latin typeface="微软雅黑" panose="020B0503020204020204" pitchFamily="34" charset="-122"/>
                <a:ea typeface="微软雅黑" panose="020B0503020204020204" pitchFamily="34" charset="-122"/>
                <a:cs typeface="msgothic"/>
              </a:rPr>
              <a:t>节</a:t>
            </a:r>
          </a:p>
        </p:txBody>
      </p:sp>
      <p:sp>
        <p:nvSpPr>
          <p:cNvPr id="43044" name="Rectangle 4">
            <a:extLst>
              <a:ext uri="{FF2B5EF4-FFF2-40B4-BE49-F238E27FC236}">
                <a16:creationId xmlns:a16="http://schemas.microsoft.com/office/drawing/2014/main" id="{E3002D79-D369-4BE4-8014-79A3C381C286}"/>
              </a:ext>
            </a:extLst>
          </p:cNvPr>
          <p:cNvSpPr>
            <a:spLocks noChangeArrowheads="1"/>
          </p:cNvSpPr>
          <p:nvPr/>
        </p:nvSpPr>
        <p:spPr bwMode="auto">
          <a:xfrm>
            <a:off x="247650" y="2852738"/>
            <a:ext cx="2971800" cy="434975"/>
          </a:xfrm>
          <a:prstGeom prst="rect">
            <a:avLst/>
          </a:prstGeom>
          <a:solidFill>
            <a:srgbClr val="F6F5BD"/>
          </a:solidFill>
          <a:ln w="25560">
            <a:solidFill>
              <a:schemeClr val="tx1"/>
            </a:solidFill>
            <a:miter lim="800000"/>
            <a:headEnd/>
            <a:tailEnd/>
          </a:ln>
        </p:spPr>
        <p:txBody>
          <a:bodyPr wrap="none" lIns="90000" tIns="46800" rIns="90000" bIns="46800" anchor="ct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gn="ctr">
              <a:lnSpc>
                <a:spcPct val="98000"/>
              </a:lnSpc>
              <a:spcBef>
                <a:spcPct val="0"/>
              </a:spcBef>
              <a:buFontTx/>
              <a:buNone/>
            </a:pPr>
            <a:r>
              <a:rPr lang="en-GB" altLang="zh-CN" sz="1800">
                <a:latin typeface="微软雅黑" panose="020B0503020204020204" pitchFamily="34" charset="-122"/>
                <a:ea typeface="微软雅黑" panose="020B0503020204020204" pitchFamily="34" charset="-122"/>
                <a:cs typeface="msgothic"/>
              </a:rPr>
              <a:t>.init </a:t>
            </a:r>
            <a:r>
              <a:rPr lang="zh-CN" altLang="en-GB" sz="1800">
                <a:latin typeface="微软雅黑" panose="020B0503020204020204" pitchFamily="34" charset="-122"/>
                <a:ea typeface="微软雅黑" panose="020B0503020204020204" pitchFamily="34" charset="-122"/>
                <a:cs typeface="msgothic"/>
              </a:rPr>
              <a:t>节</a:t>
            </a:r>
          </a:p>
        </p:txBody>
      </p:sp>
      <p:sp>
        <p:nvSpPr>
          <p:cNvPr id="42" name="Rectangle 10">
            <a:extLst>
              <a:ext uri="{FF2B5EF4-FFF2-40B4-BE49-F238E27FC236}">
                <a16:creationId xmlns:a16="http://schemas.microsoft.com/office/drawing/2014/main" id="{F8E62304-0B8F-43EF-9C72-41907E95FF22}"/>
              </a:ext>
            </a:extLst>
          </p:cNvPr>
          <p:cNvSpPr>
            <a:spLocks noChangeArrowheads="1"/>
          </p:cNvSpPr>
          <p:nvPr/>
        </p:nvSpPr>
        <p:spPr bwMode="auto">
          <a:xfrm>
            <a:off x="247650" y="6330950"/>
            <a:ext cx="2971800" cy="434975"/>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defRPr/>
            </a:pPr>
            <a:r>
              <a:rPr lang="en-GB" altLang="zh-CN" b="1">
                <a:latin typeface="微软雅黑" panose="020B0503020204020204" pitchFamily="34" charset="-122"/>
                <a:ea typeface="微软雅黑" panose="020B0503020204020204" pitchFamily="34" charset="-122"/>
                <a:cs typeface="msgothic"/>
              </a:rPr>
              <a:t>.strtab </a:t>
            </a:r>
            <a:r>
              <a:rPr lang="zh-CN" altLang="en-GB" b="1">
                <a:latin typeface="微软雅黑" panose="020B0503020204020204" pitchFamily="34" charset="-122"/>
                <a:ea typeface="微软雅黑" panose="020B0503020204020204" pitchFamily="34" charset="-122"/>
                <a:cs typeface="msgothic"/>
              </a:rPr>
              <a:t>节</a:t>
            </a:r>
          </a:p>
        </p:txBody>
      </p:sp>
      <p:sp>
        <p:nvSpPr>
          <p:cNvPr id="43046" name="Line 38">
            <a:extLst>
              <a:ext uri="{FF2B5EF4-FFF2-40B4-BE49-F238E27FC236}">
                <a16:creationId xmlns:a16="http://schemas.microsoft.com/office/drawing/2014/main" id="{65DE397C-F021-4CB5-A173-BD1304B171B2}"/>
              </a:ext>
            </a:extLst>
          </p:cNvPr>
          <p:cNvSpPr>
            <a:spLocks noChangeShapeType="1"/>
          </p:cNvSpPr>
          <p:nvPr/>
        </p:nvSpPr>
        <p:spPr bwMode="auto">
          <a:xfrm>
            <a:off x="3673475" y="3008313"/>
            <a:ext cx="1331913" cy="281305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3047" name="Group 39">
            <a:extLst>
              <a:ext uri="{FF2B5EF4-FFF2-40B4-BE49-F238E27FC236}">
                <a16:creationId xmlns:a16="http://schemas.microsoft.com/office/drawing/2014/main" id="{E5375259-1208-4755-9625-9EDE41AA1C6A}"/>
              </a:ext>
            </a:extLst>
          </p:cNvPr>
          <p:cNvGrpSpPr>
            <a:grpSpLocks/>
          </p:cNvGrpSpPr>
          <p:nvPr/>
        </p:nvGrpSpPr>
        <p:grpSpPr bwMode="auto">
          <a:xfrm>
            <a:off x="3341688" y="4171950"/>
            <a:ext cx="1652587" cy="1214438"/>
            <a:chOff x="2039" y="2533"/>
            <a:chExt cx="1114" cy="746"/>
          </a:xfrm>
        </p:grpSpPr>
        <p:sp>
          <p:nvSpPr>
            <p:cNvPr id="43050" name="Line 40">
              <a:extLst>
                <a:ext uri="{FF2B5EF4-FFF2-40B4-BE49-F238E27FC236}">
                  <a16:creationId xmlns:a16="http://schemas.microsoft.com/office/drawing/2014/main" id="{2379E0F8-1DD6-4CB9-BBEE-29D03D695364}"/>
                </a:ext>
              </a:extLst>
            </p:cNvPr>
            <p:cNvSpPr>
              <a:spLocks noChangeShapeType="1"/>
            </p:cNvSpPr>
            <p:nvPr/>
          </p:nvSpPr>
          <p:spPr bwMode="auto">
            <a:xfrm>
              <a:off x="2257" y="2823"/>
              <a:ext cx="896" cy="456"/>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51" name="AutoShape 41">
              <a:extLst>
                <a:ext uri="{FF2B5EF4-FFF2-40B4-BE49-F238E27FC236}">
                  <a16:creationId xmlns:a16="http://schemas.microsoft.com/office/drawing/2014/main" id="{55FA925D-AAFC-4B78-BD68-F9A5905443A6}"/>
                </a:ext>
              </a:extLst>
            </p:cNvPr>
            <p:cNvSpPr>
              <a:spLocks/>
            </p:cNvSpPr>
            <p:nvPr/>
          </p:nvSpPr>
          <p:spPr bwMode="auto">
            <a:xfrm>
              <a:off x="2039" y="2533"/>
              <a:ext cx="192" cy="539"/>
            </a:xfrm>
            <a:prstGeom prst="rightBrace">
              <a:avLst>
                <a:gd name="adj1" fmla="val 23394"/>
                <a:gd name="adj2" fmla="val 50000"/>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0"/>
            </a:p>
          </p:txBody>
        </p:sp>
      </p:grpSp>
      <p:sp>
        <p:nvSpPr>
          <p:cNvPr id="43048" name="AutoShape 42">
            <a:extLst>
              <a:ext uri="{FF2B5EF4-FFF2-40B4-BE49-F238E27FC236}">
                <a16:creationId xmlns:a16="http://schemas.microsoft.com/office/drawing/2014/main" id="{2A0A93F0-8AF9-4E61-82E6-C1344085B2EC}"/>
              </a:ext>
            </a:extLst>
          </p:cNvPr>
          <p:cNvSpPr>
            <a:spLocks/>
          </p:cNvSpPr>
          <p:nvPr/>
        </p:nvSpPr>
        <p:spPr bwMode="auto">
          <a:xfrm>
            <a:off x="3422650" y="1836738"/>
            <a:ext cx="204788" cy="2249487"/>
          </a:xfrm>
          <a:prstGeom prst="rightBrace">
            <a:avLst>
              <a:gd name="adj1" fmla="val 91537"/>
              <a:gd name="adj2" fmla="val 50000"/>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0"/>
          </a:p>
        </p:txBody>
      </p:sp>
      <p:sp>
        <p:nvSpPr>
          <p:cNvPr id="43049" name="矩形 1">
            <a:extLst>
              <a:ext uri="{FF2B5EF4-FFF2-40B4-BE49-F238E27FC236}">
                <a16:creationId xmlns:a16="http://schemas.microsoft.com/office/drawing/2014/main" id="{94AF782D-6DBC-4C1F-9050-C8E5F6A185FE}"/>
              </a:ext>
            </a:extLst>
          </p:cNvPr>
          <p:cNvSpPr>
            <a:spLocks noChangeArrowheads="1"/>
          </p:cNvSpPr>
          <p:nvPr/>
        </p:nvSpPr>
        <p:spPr bwMode="auto">
          <a:xfrm>
            <a:off x="230188" y="703263"/>
            <a:ext cx="317976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zh-CN" altLang="en-US" sz="1800" dirty="0">
                <a:solidFill>
                  <a:srgbClr val="FF0000"/>
                </a:solidFill>
                <a:latin typeface="微软雅黑" panose="020B0503020204020204" pitchFamily="34" charset="-122"/>
                <a:ea typeface="微软雅黑" panose="020B0503020204020204" pitchFamily="34" charset="-122"/>
              </a:rPr>
              <a:t>可执行文件与虚拟地址空间的存储器映像（</a:t>
            </a:r>
            <a:r>
              <a:rPr lang="en-US" altLang="zh-CN" sz="1800" dirty="0">
                <a:solidFill>
                  <a:srgbClr val="FF0000"/>
                </a:solidFill>
                <a:latin typeface="微软雅黑" panose="020B0503020204020204" pitchFamily="34" charset="-122"/>
                <a:ea typeface="微软雅黑" panose="020B0503020204020204" pitchFamily="34" charset="-122"/>
              </a:rPr>
              <a:t>memory mapping</a:t>
            </a:r>
            <a:r>
              <a:rPr lang="zh-CN" altLang="en-US" sz="1800" dirty="0">
                <a:solidFill>
                  <a:srgbClr val="FF0000"/>
                </a:solidFill>
                <a:latin typeface="微软雅黑" panose="020B0503020204020204" pitchFamily="34" charset="-122"/>
                <a:ea typeface="微软雅黑" panose="020B0503020204020204" pitchFamily="34" charset="-122"/>
              </a:rPr>
              <a:t>）由</a:t>
            </a:r>
            <a:r>
              <a:rPr lang="en-US" altLang="zh-CN" sz="1800" dirty="0">
                <a:solidFill>
                  <a:srgbClr val="FF0000"/>
                </a:solidFill>
                <a:latin typeface="微软雅黑" panose="020B0503020204020204" pitchFamily="34" charset="-122"/>
                <a:ea typeface="微软雅黑" panose="020B0503020204020204" pitchFamily="34" charset="-122"/>
              </a:rPr>
              <a:t>ABI</a:t>
            </a:r>
            <a:r>
              <a:rPr lang="zh-CN" altLang="en-US" sz="1800" dirty="0">
                <a:solidFill>
                  <a:srgbClr val="FF0000"/>
                </a:solidFill>
                <a:latin typeface="微软雅黑" panose="020B0503020204020204" pitchFamily="34" charset="-122"/>
                <a:ea typeface="微软雅黑" panose="020B0503020204020204" pitchFamily="34" charset="-122"/>
              </a:rPr>
              <a:t>规范定义</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04890">
                                            <p:txEl>
                                              <p:pRg st="0" end="0"/>
                                            </p:txEl>
                                          </p:spTgt>
                                        </p:tgtEl>
                                        <p:attrNameLst>
                                          <p:attrName>style.visibility</p:attrName>
                                        </p:attrNameLst>
                                      </p:cBhvr>
                                      <p:to>
                                        <p:strVal val="visible"/>
                                      </p:to>
                                    </p:set>
                                    <p:animEffect transition="in" filter="blinds(horizontal)">
                                      <p:cBhvr>
                                        <p:cTn id="7" dur="500"/>
                                        <p:tgtEl>
                                          <p:spTgt spid="80489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04889"/>
                                        </p:tgtEl>
                                        <p:attrNameLst>
                                          <p:attrName>style.visibility</p:attrName>
                                        </p:attrNameLst>
                                      </p:cBhvr>
                                      <p:to>
                                        <p:strVal val="visible"/>
                                      </p:to>
                                    </p:set>
                                    <p:animEffect transition="in" filter="blinds(horizontal)">
                                      <p:cBhvr>
                                        <p:cTn id="12" dur="500"/>
                                        <p:tgtEl>
                                          <p:spTgt spid="8048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4889"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DB981EF6-707C-4F07-B113-A2185937FC54}"/>
              </a:ext>
            </a:extLst>
          </p:cNvPr>
          <p:cNvSpPr>
            <a:spLocks noGrp="1" noChangeArrowheads="1"/>
          </p:cNvSpPr>
          <p:nvPr>
            <p:ph type="title"/>
          </p:nvPr>
        </p:nvSpPr>
        <p:spPr/>
        <p:txBody>
          <a:bodyPr/>
          <a:lstStyle/>
          <a:p>
            <a:r>
              <a:rPr lang="zh-CN" altLang="en-US"/>
              <a:t>可执行文件中的程序头表</a:t>
            </a:r>
          </a:p>
        </p:txBody>
      </p:sp>
      <p:sp>
        <p:nvSpPr>
          <p:cNvPr id="45059" name="Rectangle 3">
            <a:extLst>
              <a:ext uri="{FF2B5EF4-FFF2-40B4-BE49-F238E27FC236}">
                <a16:creationId xmlns:a16="http://schemas.microsoft.com/office/drawing/2014/main" id="{783279B9-0977-41E1-ACF7-280DA8D5DA8D}"/>
              </a:ext>
            </a:extLst>
          </p:cNvPr>
          <p:cNvSpPr>
            <a:spLocks noChangeArrowheads="1"/>
          </p:cNvSpPr>
          <p:nvPr/>
        </p:nvSpPr>
        <p:spPr bwMode="auto">
          <a:xfrm>
            <a:off x="158750" y="646113"/>
            <a:ext cx="3656013" cy="298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2667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5000"/>
              </a:lnSpc>
              <a:spcBef>
                <a:spcPct val="0"/>
              </a:spcBef>
              <a:buFontTx/>
              <a:buNone/>
            </a:pPr>
            <a:r>
              <a:rPr lang="en-US" altLang="zh-CN" sz="1800">
                <a:latin typeface="微软雅黑" panose="020B0503020204020204" pitchFamily="34" charset="-122"/>
                <a:ea typeface="微软雅黑" panose="020B0503020204020204" pitchFamily="34" charset="-122"/>
              </a:rPr>
              <a:t>typedef struct {</a:t>
            </a:r>
          </a:p>
          <a:p>
            <a:pPr eaLnBrk="1" hangingPunct="1">
              <a:lnSpc>
                <a:spcPct val="105000"/>
              </a:lnSpc>
              <a:spcBef>
                <a:spcPct val="0"/>
              </a:spcBef>
              <a:buFontTx/>
              <a:buNone/>
            </a:pPr>
            <a:r>
              <a:rPr lang="en-US" altLang="zh-CN" sz="1800">
                <a:latin typeface="微软雅黑" panose="020B0503020204020204" pitchFamily="34" charset="-122"/>
                <a:ea typeface="微软雅黑" panose="020B0503020204020204" pitchFamily="34" charset="-122"/>
              </a:rPr>
              <a:t>        Elf32_Word   p_type;</a:t>
            </a:r>
          </a:p>
          <a:p>
            <a:pPr eaLnBrk="1" hangingPunct="1">
              <a:lnSpc>
                <a:spcPct val="105000"/>
              </a:lnSpc>
              <a:spcBef>
                <a:spcPct val="0"/>
              </a:spcBef>
              <a:buFontTx/>
              <a:buNone/>
            </a:pPr>
            <a:r>
              <a:rPr lang="en-US" altLang="zh-CN" sz="1800">
                <a:latin typeface="微软雅黑" panose="020B0503020204020204" pitchFamily="34" charset="-122"/>
                <a:ea typeface="微软雅黑" panose="020B0503020204020204" pitchFamily="34" charset="-122"/>
              </a:rPr>
              <a:t>        Elf32_Off       p_offset;</a:t>
            </a:r>
          </a:p>
          <a:p>
            <a:pPr eaLnBrk="1" hangingPunct="1">
              <a:lnSpc>
                <a:spcPct val="105000"/>
              </a:lnSpc>
              <a:spcBef>
                <a:spcPct val="0"/>
              </a:spcBef>
              <a:buFontTx/>
              <a:buNone/>
            </a:pPr>
            <a:r>
              <a:rPr lang="en-US" altLang="zh-CN" sz="1800">
                <a:latin typeface="微软雅黑" panose="020B0503020204020204" pitchFamily="34" charset="-122"/>
                <a:ea typeface="微软雅黑" panose="020B0503020204020204" pitchFamily="34" charset="-122"/>
              </a:rPr>
              <a:t>        Elf32_Addr    p_vaddr;</a:t>
            </a:r>
          </a:p>
          <a:p>
            <a:pPr eaLnBrk="1" hangingPunct="1">
              <a:lnSpc>
                <a:spcPct val="105000"/>
              </a:lnSpc>
              <a:spcBef>
                <a:spcPct val="0"/>
              </a:spcBef>
              <a:buFontTx/>
              <a:buNone/>
            </a:pPr>
            <a:r>
              <a:rPr lang="en-US" altLang="zh-CN" sz="1800">
                <a:latin typeface="微软雅黑" panose="020B0503020204020204" pitchFamily="34" charset="-122"/>
                <a:ea typeface="微软雅黑" panose="020B0503020204020204" pitchFamily="34" charset="-122"/>
              </a:rPr>
              <a:t>        Elf32_Addr    p_paddr;</a:t>
            </a:r>
          </a:p>
          <a:p>
            <a:pPr eaLnBrk="1" hangingPunct="1">
              <a:lnSpc>
                <a:spcPct val="105000"/>
              </a:lnSpc>
              <a:spcBef>
                <a:spcPct val="0"/>
              </a:spcBef>
              <a:buFontTx/>
              <a:buNone/>
            </a:pPr>
            <a:r>
              <a:rPr lang="en-US" altLang="zh-CN" sz="1800">
                <a:latin typeface="微软雅黑" panose="020B0503020204020204" pitchFamily="34" charset="-122"/>
                <a:ea typeface="微软雅黑" panose="020B0503020204020204" pitchFamily="34" charset="-122"/>
              </a:rPr>
              <a:t>        Elf32_Word   p_filesz;</a:t>
            </a:r>
          </a:p>
          <a:p>
            <a:pPr eaLnBrk="1" hangingPunct="1">
              <a:lnSpc>
                <a:spcPct val="105000"/>
              </a:lnSpc>
              <a:spcBef>
                <a:spcPct val="0"/>
              </a:spcBef>
              <a:buFontTx/>
              <a:buNone/>
            </a:pPr>
            <a:r>
              <a:rPr lang="en-US" altLang="zh-CN" sz="1800">
                <a:latin typeface="微软雅黑" panose="020B0503020204020204" pitchFamily="34" charset="-122"/>
                <a:ea typeface="微软雅黑" panose="020B0503020204020204" pitchFamily="34" charset="-122"/>
              </a:rPr>
              <a:t>        Elf32_Word   p_memsz;</a:t>
            </a:r>
          </a:p>
          <a:p>
            <a:pPr eaLnBrk="1" hangingPunct="1">
              <a:lnSpc>
                <a:spcPct val="105000"/>
              </a:lnSpc>
              <a:spcBef>
                <a:spcPct val="0"/>
              </a:spcBef>
              <a:buFontTx/>
              <a:buNone/>
            </a:pPr>
            <a:r>
              <a:rPr lang="en-US" altLang="zh-CN" sz="1800">
                <a:latin typeface="微软雅黑" panose="020B0503020204020204" pitchFamily="34" charset="-122"/>
                <a:ea typeface="微软雅黑" panose="020B0503020204020204" pitchFamily="34" charset="-122"/>
              </a:rPr>
              <a:t>        Elf32_Word   p_flags;</a:t>
            </a:r>
          </a:p>
          <a:p>
            <a:pPr eaLnBrk="1" hangingPunct="1">
              <a:lnSpc>
                <a:spcPct val="105000"/>
              </a:lnSpc>
              <a:spcBef>
                <a:spcPct val="0"/>
              </a:spcBef>
              <a:buFontTx/>
              <a:buNone/>
            </a:pPr>
            <a:r>
              <a:rPr lang="en-US" altLang="zh-CN" sz="1800">
                <a:latin typeface="微软雅黑" panose="020B0503020204020204" pitchFamily="34" charset="-122"/>
                <a:ea typeface="微软雅黑" panose="020B0503020204020204" pitchFamily="34" charset="-122"/>
              </a:rPr>
              <a:t>        Elf32_Word   p_align;</a:t>
            </a:r>
          </a:p>
          <a:p>
            <a:pPr eaLnBrk="1" hangingPunct="1">
              <a:lnSpc>
                <a:spcPct val="105000"/>
              </a:lnSpc>
              <a:spcBef>
                <a:spcPct val="0"/>
              </a:spcBef>
              <a:buFontTx/>
              <a:buNone/>
            </a:pPr>
            <a:r>
              <a:rPr lang="en-US" altLang="zh-CN" sz="1800">
                <a:latin typeface="微软雅黑" panose="020B0503020204020204" pitchFamily="34" charset="-122"/>
                <a:ea typeface="微软雅黑" panose="020B0503020204020204" pitchFamily="34" charset="-122"/>
              </a:rPr>
              <a:t>} Elf32_Phdr;</a:t>
            </a:r>
          </a:p>
        </p:txBody>
      </p:sp>
      <p:pic>
        <p:nvPicPr>
          <p:cNvPr id="806916" name="Picture 4">
            <a:extLst>
              <a:ext uri="{FF2B5EF4-FFF2-40B4-BE49-F238E27FC236}">
                <a16:creationId xmlns:a16="http://schemas.microsoft.com/office/drawing/2014/main" id="{95BB6E6F-0BC3-4AA4-99C8-108429271D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584575"/>
            <a:ext cx="9144000" cy="327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6917" name="Rectangle 5">
            <a:extLst>
              <a:ext uri="{FF2B5EF4-FFF2-40B4-BE49-F238E27FC236}">
                <a16:creationId xmlns:a16="http://schemas.microsoft.com/office/drawing/2014/main" id="{47E1826C-5CD7-4BFA-963E-FC8DB7901EE5}"/>
              </a:ext>
            </a:extLst>
          </p:cNvPr>
          <p:cNvSpPr>
            <a:spLocks noChangeArrowheads="1"/>
          </p:cNvSpPr>
          <p:nvPr/>
        </p:nvSpPr>
        <p:spPr bwMode="auto">
          <a:xfrm>
            <a:off x="4221163" y="738188"/>
            <a:ext cx="4576762" cy="2703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5000"/>
              </a:lnSpc>
              <a:spcBef>
                <a:spcPct val="40000"/>
              </a:spcBef>
              <a:buFontTx/>
              <a:buNone/>
            </a:pPr>
            <a:r>
              <a:rPr lang="zh-CN" altLang="en-US" sz="2000">
                <a:solidFill>
                  <a:srgbClr val="FF0000"/>
                </a:solidFill>
                <a:latin typeface="微软雅黑" panose="020B0503020204020204" pitchFamily="34" charset="-122"/>
                <a:ea typeface="微软雅黑" panose="020B0503020204020204" pitchFamily="34" charset="-122"/>
              </a:rPr>
              <a:t>程序头表</a:t>
            </a:r>
            <a:r>
              <a:rPr lang="zh-CN" altLang="en-US" sz="2000">
                <a:solidFill>
                  <a:srgbClr val="3333CC"/>
                </a:solidFill>
                <a:latin typeface="微软雅黑" panose="020B0503020204020204" pitchFamily="34" charset="-122"/>
                <a:ea typeface="微软雅黑" panose="020B0503020204020204" pitchFamily="34" charset="-122"/>
              </a:rPr>
              <a:t>描述可执行文件中的节与虚拟空间中的存储段之间的映射关系</a:t>
            </a:r>
          </a:p>
          <a:p>
            <a:pPr>
              <a:lnSpc>
                <a:spcPct val="105000"/>
              </a:lnSpc>
              <a:spcBef>
                <a:spcPct val="40000"/>
              </a:spcBef>
              <a:buFontTx/>
              <a:buNone/>
            </a:pPr>
            <a:r>
              <a:rPr lang="zh-CN" altLang="en-US" sz="2000">
                <a:solidFill>
                  <a:srgbClr val="3333CC"/>
                </a:solidFill>
                <a:latin typeface="微软雅黑" panose="020B0503020204020204" pitchFamily="34" charset="-122"/>
                <a:ea typeface="微软雅黑" panose="020B0503020204020204" pitchFamily="34" charset="-122"/>
              </a:rPr>
              <a:t>一个表项</a:t>
            </a:r>
            <a:r>
              <a:rPr lang="zh-CN" altLang="en-US" sz="2000">
                <a:solidFill>
                  <a:srgbClr val="FF0000"/>
                </a:solidFill>
                <a:latin typeface="微软雅黑" panose="020B0503020204020204" pitchFamily="34" charset="-122"/>
                <a:ea typeface="微软雅黑" panose="020B0503020204020204" pitchFamily="34" charset="-122"/>
              </a:rPr>
              <a:t>（</a:t>
            </a:r>
            <a:r>
              <a:rPr lang="en-US" altLang="zh-CN" sz="2000">
                <a:solidFill>
                  <a:srgbClr val="FF0000"/>
                </a:solidFill>
                <a:latin typeface="微软雅黑" panose="020B0503020204020204" pitchFamily="34" charset="-122"/>
                <a:ea typeface="微软雅黑" panose="020B0503020204020204" pitchFamily="34" charset="-122"/>
              </a:rPr>
              <a:t>32B</a:t>
            </a:r>
            <a:r>
              <a:rPr lang="zh-CN" altLang="en-US" sz="2000">
                <a:solidFill>
                  <a:srgbClr val="FF0000"/>
                </a:solidFill>
                <a:latin typeface="微软雅黑" panose="020B0503020204020204" pitchFamily="34" charset="-122"/>
                <a:ea typeface="微软雅黑" panose="020B0503020204020204" pitchFamily="34" charset="-122"/>
              </a:rPr>
              <a:t>）</a:t>
            </a:r>
            <a:r>
              <a:rPr lang="zh-CN" altLang="en-US" sz="2000">
                <a:solidFill>
                  <a:srgbClr val="3333CC"/>
                </a:solidFill>
                <a:latin typeface="微软雅黑" panose="020B0503020204020204" pitchFamily="34" charset="-122"/>
                <a:ea typeface="微软雅黑" panose="020B0503020204020204" pitchFamily="34" charset="-122"/>
              </a:rPr>
              <a:t>说明虚拟地址空间中</a:t>
            </a:r>
            <a:r>
              <a:rPr lang="zh-CN" altLang="en-US" sz="2000">
                <a:solidFill>
                  <a:srgbClr val="CC3300"/>
                </a:solidFill>
                <a:latin typeface="微软雅黑" panose="020B0503020204020204" pitchFamily="34" charset="-122"/>
                <a:ea typeface="微软雅黑" panose="020B0503020204020204" pitchFamily="34" charset="-122"/>
              </a:rPr>
              <a:t>一个连续的段</a:t>
            </a:r>
            <a:r>
              <a:rPr lang="zh-CN" altLang="en-US" sz="2000">
                <a:solidFill>
                  <a:srgbClr val="3333CC"/>
                </a:solidFill>
                <a:latin typeface="微软雅黑" panose="020B0503020204020204" pitchFamily="34" charset="-122"/>
                <a:ea typeface="微软雅黑" panose="020B0503020204020204" pitchFamily="34" charset="-122"/>
              </a:rPr>
              <a:t>或</a:t>
            </a:r>
            <a:r>
              <a:rPr lang="zh-CN" altLang="en-US" sz="2000">
                <a:solidFill>
                  <a:srgbClr val="CC3300"/>
                </a:solidFill>
                <a:latin typeface="微软雅黑" panose="020B0503020204020204" pitchFamily="34" charset="-122"/>
                <a:ea typeface="微软雅黑" panose="020B0503020204020204" pitchFamily="34" charset="-122"/>
              </a:rPr>
              <a:t>一个特殊的节</a:t>
            </a:r>
            <a:r>
              <a:rPr lang="zh-CN" altLang="en-US" sz="2000" b="0">
                <a:solidFill>
                  <a:srgbClr val="3366FF"/>
                </a:solidFill>
                <a:latin typeface="微软雅黑" panose="020B0503020204020204" pitchFamily="34" charset="-122"/>
                <a:ea typeface="微软雅黑" panose="020B0503020204020204" pitchFamily="34" charset="-122"/>
              </a:rPr>
              <a:t> </a:t>
            </a:r>
          </a:p>
          <a:p>
            <a:pPr>
              <a:lnSpc>
                <a:spcPct val="105000"/>
              </a:lnSpc>
              <a:spcBef>
                <a:spcPct val="40000"/>
              </a:spcBef>
              <a:buFontTx/>
              <a:buNone/>
            </a:pPr>
            <a:r>
              <a:rPr lang="zh-CN" altLang="en-US" sz="2000">
                <a:solidFill>
                  <a:srgbClr val="3333CC"/>
                </a:solidFill>
                <a:latin typeface="微软雅黑" panose="020B0503020204020204" pitchFamily="34" charset="-122"/>
                <a:ea typeface="微软雅黑" panose="020B0503020204020204" pitchFamily="34" charset="-122"/>
              </a:rPr>
              <a:t>以下是某可执行目标文件程序头表信息</a:t>
            </a:r>
          </a:p>
          <a:p>
            <a:pPr>
              <a:lnSpc>
                <a:spcPct val="105000"/>
              </a:lnSpc>
              <a:spcBef>
                <a:spcPct val="40000"/>
              </a:spcBef>
              <a:buFontTx/>
              <a:buNone/>
            </a:pPr>
            <a:r>
              <a:rPr lang="zh-CN" altLang="en-US" sz="2000">
                <a:solidFill>
                  <a:srgbClr val="3333CC"/>
                </a:solidFill>
                <a:latin typeface="微软雅黑" panose="020B0503020204020204" pitchFamily="34" charset="-122"/>
                <a:ea typeface="微软雅黑" panose="020B0503020204020204" pitchFamily="34" charset="-122"/>
              </a:rPr>
              <a:t>有</a:t>
            </a:r>
            <a:r>
              <a:rPr lang="en-US" altLang="zh-CN" sz="2000">
                <a:solidFill>
                  <a:srgbClr val="3333CC"/>
                </a:solidFill>
                <a:latin typeface="微软雅黑" panose="020B0503020204020204" pitchFamily="34" charset="-122"/>
                <a:ea typeface="微软雅黑" panose="020B0503020204020204" pitchFamily="34" charset="-122"/>
              </a:rPr>
              <a:t>8</a:t>
            </a:r>
            <a:r>
              <a:rPr lang="zh-CN" altLang="en-US" sz="2000">
                <a:solidFill>
                  <a:srgbClr val="3333CC"/>
                </a:solidFill>
                <a:latin typeface="微软雅黑" panose="020B0503020204020204" pitchFamily="34" charset="-122"/>
                <a:ea typeface="微软雅黑" panose="020B0503020204020204" pitchFamily="34" charset="-122"/>
              </a:rPr>
              <a:t>个表项，其中两个为</a:t>
            </a:r>
            <a:r>
              <a:rPr lang="zh-CN" altLang="en-US" sz="2000">
                <a:solidFill>
                  <a:srgbClr val="CC3300"/>
                </a:solidFill>
                <a:latin typeface="微软雅黑" panose="020B0503020204020204" pitchFamily="34" charset="-122"/>
                <a:ea typeface="微软雅黑" panose="020B0503020204020204" pitchFamily="34" charset="-122"/>
              </a:rPr>
              <a:t>可装入段（即</a:t>
            </a:r>
            <a:r>
              <a:rPr lang="en-US" altLang="zh-CN" sz="2000">
                <a:solidFill>
                  <a:srgbClr val="CC3300"/>
                </a:solidFill>
                <a:latin typeface="微软雅黑" panose="020B0503020204020204" pitchFamily="34" charset="-122"/>
                <a:ea typeface="微软雅黑" panose="020B0503020204020204" pitchFamily="34" charset="-122"/>
              </a:rPr>
              <a:t>Type=LOAD</a:t>
            </a:r>
            <a:r>
              <a:rPr lang="zh-CN" altLang="en-US" sz="2000">
                <a:solidFill>
                  <a:srgbClr val="CC3300"/>
                </a:solidFill>
                <a:latin typeface="微软雅黑" panose="020B0503020204020204" pitchFamily="34" charset="-122"/>
                <a:ea typeface="微软雅黑" panose="020B0503020204020204" pitchFamily="34" charset="-122"/>
              </a:rPr>
              <a:t>）</a:t>
            </a:r>
          </a:p>
        </p:txBody>
      </p:sp>
      <p:sp>
        <p:nvSpPr>
          <p:cNvPr id="806918" name="Rectangle 6">
            <a:extLst>
              <a:ext uri="{FF2B5EF4-FFF2-40B4-BE49-F238E27FC236}">
                <a16:creationId xmlns:a16="http://schemas.microsoft.com/office/drawing/2014/main" id="{371D22FE-6014-4AC4-9DD8-B5D9B2A8017A}"/>
              </a:ext>
            </a:extLst>
          </p:cNvPr>
          <p:cNvSpPr>
            <a:spLocks noChangeArrowheads="1"/>
          </p:cNvSpPr>
          <p:nvPr/>
        </p:nvSpPr>
        <p:spPr bwMode="auto">
          <a:xfrm>
            <a:off x="231775" y="3830638"/>
            <a:ext cx="8651875" cy="334962"/>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0"/>
          </a:p>
        </p:txBody>
      </p:sp>
      <p:sp>
        <p:nvSpPr>
          <p:cNvPr id="806919" name="Line 7">
            <a:extLst>
              <a:ext uri="{FF2B5EF4-FFF2-40B4-BE49-F238E27FC236}">
                <a16:creationId xmlns:a16="http://schemas.microsoft.com/office/drawing/2014/main" id="{E5F50C98-282D-4979-9844-4EEDD6303368}"/>
              </a:ext>
            </a:extLst>
          </p:cNvPr>
          <p:cNvSpPr>
            <a:spLocks noChangeShapeType="1"/>
          </p:cNvSpPr>
          <p:nvPr/>
        </p:nvSpPr>
        <p:spPr bwMode="auto">
          <a:xfrm>
            <a:off x="204788" y="5326063"/>
            <a:ext cx="8853487"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6920" name="Line 8">
            <a:extLst>
              <a:ext uri="{FF2B5EF4-FFF2-40B4-BE49-F238E27FC236}">
                <a16:creationId xmlns:a16="http://schemas.microsoft.com/office/drawing/2014/main" id="{DE885EF2-F0BF-4820-929D-3F48BED83BBE}"/>
              </a:ext>
            </a:extLst>
          </p:cNvPr>
          <p:cNvSpPr>
            <a:spLocks noChangeShapeType="1"/>
          </p:cNvSpPr>
          <p:nvPr/>
        </p:nvSpPr>
        <p:spPr bwMode="auto">
          <a:xfrm>
            <a:off x="219075" y="5607050"/>
            <a:ext cx="8853488"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6921" name="Text Box 9">
            <a:extLst>
              <a:ext uri="{FF2B5EF4-FFF2-40B4-BE49-F238E27FC236}">
                <a16:creationId xmlns:a16="http://schemas.microsoft.com/office/drawing/2014/main" id="{5F9C13A1-68C7-45AF-B5AC-D7073C34A47A}"/>
              </a:ext>
            </a:extLst>
          </p:cNvPr>
          <p:cNvSpPr txBox="1">
            <a:spLocks noChangeArrowheads="1"/>
          </p:cNvSpPr>
          <p:nvPr/>
        </p:nvSpPr>
        <p:spPr bwMode="auto">
          <a:xfrm>
            <a:off x="2352675" y="3367088"/>
            <a:ext cx="3279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en-US" altLang="zh-CN">
                <a:solidFill>
                  <a:srgbClr val="FF0000"/>
                </a:solidFill>
                <a:latin typeface="微软雅黑" panose="020B0503020204020204" pitchFamily="34" charset="-122"/>
                <a:ea typeface="微软雅黑" panose="020B0503020204020204" pitchFamily="34" charset="-122"/>
              </a:rPr>
              <a:t>$ readelf –l main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06917">
                                            <p:txEl>
                                              <p:pRg st="0" end="0"/>
                                            </p:txEl>
                                          </p:spTgt>
                                        </p:tgtEl>
                                        <p:attrNameLst>
                                          <p:attrName>style.visibility</p:attrName>
                                        </p:attrNameLst>
                                      </p:cBhvr>
                                      <p:to>
                                        <p:strVal val="visible"/>
                                      </p:to>
                                    </p:set>
                                    <p:animEffect transition="in" filter="blinds(horizontal)">
                                      <p:cBhvr>
                                        <p:cTn id="7" dur="500"/>
                                        <p:tgtEl>
                                          <p:spTgt spid="80691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06917">
                                            <p:txEl>
                                              <p:pRg st="1" end="1"/>
                                            </p:txEl>
                                          </p:spTgt>
                                        </p:tgtEl>
                                        <p:attrNameLst>
                                          <p:attrName>style.visibility</p:attrName>
                                        </p:attrNameLst>
                                      </p:cBhvr>
                                      <p:to>
                                        <p:strVal val="visible"/>
                                      </p:to>
                                    </p:set>
                                    <p:animEffect transition="in" filter="blinds(horizontal)">
                                      <p:cBhvr>
                                        <p:cTn id="12" dur="500"/>
                                        <p:tgtEl>
                                          <p:spTgt spid="80691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06917">
                                            <p:txEl>
                                              <p:pRg st="2" end="2"/>
                                            </p:txEl>
                                          </p:spTgt>
                                        </p:tgtEl>
                                        <p:attrNameLst>
                                          <p:attrName>style.visibility</p:attrName>
                                        </p:attrNameLst>
                                      </p:cBhvr>
                                      <p:to>
                                        <p:strVal val="visible"/>
                                      </p:to>
                                    </p:set>
                                    <p:animEffect transition="in" filter="blinds(horizontal)">
                                      <p:cBhvr>
                                        <p:cTn id="17" dur="500"/>
                                        <p:tgtEl>
                                          <p:spTgt spid="80691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806917">
                                            <p:txEl>
                                              <p:pRg st="3" end="3"/>
                                            </p:txEl>
                                          </p:spTgt>
                                        </p:tgtEl>
                                        <p:attrNameLst>
                                          <p:attrName>style.visibility</p:attrName>
                                        </p:attrNameLst>
                                      </p:cBhvr>
                                      <p:to>
                                        <p:strVal val="visible"/>
                                      </p:to>
                                    </p:set>
                                    <p:animEffect transition="in" filter="blinds(horizontal)">
                                      <p:cBhvr>
                                        <p:cTn id="22" dur="500"/>
                                        <p:tgtEl>
                                          <p:spTgt spid="80691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06921"/>
                                        </p:tgtEl>
                                        <p:attrNameLst>
                                          <p:attrName>style.visibility</p:attrName>
                                        </p:attrNameLst>
                                      </p:cBhvr>
                                      <p:to>
                                        <p:strVal val="visible"/>
                                      </p:to>
                                    </p:set>
                                    <p:animEffect transition="in" filter="blinds(horizontal)">
                                      <p:cBhvr>
                                        <p:cTn id="27" dur="500"/>
                                        <p:tgtEl>
                                          <p:spTgt spid="80692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806916"/>
                                        </p:tgtEl>
                                        <p:attrNameLst>
                                          <p:attrName>style.visibility</p:attrName>
                                        </p:attrNameLst>
                                      </p:cBhvr>
                                      <p:to>
                                        <p:strVal val="visible"/>
                                      </p:to>
                                    </p:set>
                                    <p:animEffect transition="in" filter="blinds(horizontal)">
                                      <p:cBhvr>
                                        <p:cTn id="32" dur="500"/>
                                        <p:tgtEl>
                                          <p:spTgt spid="80691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806918"/>
                                        </p:tgtEl>
                                        <p:attrNameLst>
                                          <p:attrName>style.visibility</p:attrName>
                                        </p:attrNameLst>
                                      </p:cBhvr>
                                      <p:to>
                                        <p:strVal val="visible"/>
                                      </p:to>
                                    </p:set>
                                    <p:animEffect transition="in" filter="blinds(horizontal)">
                                      <p:cBhvr>
                                        <p:cTn id="37" dur="500"/>
                                        <p:tgtEl>
                                          <p:spTgt spid="80691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806919"/>
                                        </p:tgtEl>
                                        <p:attrNameLst>
                                          <p:attrName>style.visibility</p:attrName>
                                        </p:attrNameLst>
                                      </p:cBhvr>
                                      <p:to>
                                        <p:strVal val="visible"/>
                                      </p:to>
                                    </p:set>
                                    <p:animEffect transition="in" filter="blinds(horizontal)">
                                      <p:cBhvr>
                                        <p:cTn id="42" dur="500"/>
                                        <p:tgtEl>
                                          <p:spTgt spid="80691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806920"/>
                                        </p:tgtEl>
                                        <p:attrNameLst>
                                          <p:attrName>style.visibility</p:attrName>
                                        </p:attrNameLst>
                                      </p:cBhvr>
                                      <p:to>
                                        <p:strVal val="visible"/>
                                      </p:to>
                                    </p:set>
                                    <p:animEffect transition="in" filter="blinds(horizontal)">
                                      <p:cBhvr>
                                        <p:cTn id="47" dur="500"/>
                                        <p:tgtEl>
                                          <p:spTgt spid="8069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6921"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8CFD465D-A167-40D1-99B4-B5B49150BF64}"/>
              </a:ext>
            </a:extLst>
          </p:cNvPr>
          <p:cNvSpPr>
            <a:spLocks noGrp="1" noChangeArrowheads="1"/>
          </p:cNvSpPr>
          <p:nvPr>
            <p:ph type="title"/>
          </p:nvPr>
        </p:nvSpPr>
        <p:spPr/>
        <p:txBody>
          <a:bodyPr/>
          <a:lstStyle/>
          <a:p>
            <a:r>
              <a:rPr lang="zh-CN" altLang="en-US"/>
              <a:t>可执行文件中的程序头表</a:t>
            </a:r>
          </a:p>
        </p:txBody>
      </p:sp>
      <p:pic>
        <p:nvPicPr>
          <p:cNvPr id="46083" name="Picture 3">
            <a:extLst>
              <a:ext uri="{FF2B5EF4-FFF2-40B4-BE49-F238E27FC236}">
                <a16:creationId xmlns:a16="http://schemas.microsoft.com/office/drawing/2014/main" id="{AC005E32-982F-4697-AE26-FBCCC4B72C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27075"/>
            <a:ext cx="9144000" cy="321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4" name="Rectangle 4">
            <a:extLst>
              <a:ext uri="{FF2B5EF4-FFF2-40B4-BE49-F238E27FC236}">
                <a16:creationId xmlns:a16="http://schemas.microsoft.com/office/drawing/2014/main" id="{B6DEA903-158B-4A68-BF96-BE62FD081436}"/>
              </a:ext>
            </a:extLst>
          </p:cNvPr>
          <p:cNvSpPr>
            <a:spLocks noChangeArrowheads="1"/>
          </p:cNvSpPr>
          <p:nvPr/>
        </p:nvSpPr>
        <p:spPr bwMode="auto">
          <a:xfrm>
            <a:off x="260350" y="973138"/>
            <a:ext cx="8651875" cy="334962"/>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0"/>
          </a:p>
        </p:txBody>
      </p:sp>
      <p:sp>
        <p:nvSpPr>
          <p:cNvPr id="807941" name="Rectangle 5">
            <a:extLst>
              <a:ext uri="{FF2B5EF4-FFF2-40B4-BE49-F238E27FC236}">
                <a16:creationId xmlns:a16="http://schemas.microsoft.com/office/drawing/2014/main" id="{0CC1A726-0D22-495C-B07A-81EF2C25731C}"/>
              </a:ext>
            </a:extLst>
          </p:cNvPr>
          <p:cNvSpPr>
            <a:spLocks noChangeArrowheads="1"/>
          </p:cNvSpPr>
          <p:nvPr/>
        </p:nvSpPr>
        <p:spPr bwMode="auto">
          <a:xfrm>
            <a:off x="277813" y="2163763"/>
            <a:ext cx="8723312" cy="247650"/>
          </a:xfrm>
          <a:prstGeom prst="rect">
            <a:avLst/>
          </a:prstGeom>
          <a:solidFill>
            <a:srgbClr val="FF0000">
              <a:alpha val="27058"/>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0"/>
          </a:p>
        </p:txBody>
      </p:sp>
      <p:sp>
        <p:nvSpPr>
          <p:cNvPr id="807942" name="Rectangle 6">
            <a:extLst>
              <a:ext uri="{FF2B5EF4-FFF2-40B4-BE49-F238E27FC236}">
                <a16:creationId xmlns:a16="http://schemas.microsoft.com/office/drawing/2014/main" id="{E5302809-6520-42C8-B9D4-E910543916DF}"/>
              </a:ext>
            </a:extLst>
          </p:cNvPr>
          <p:cNvSpPr>
            <a:spLocks noChangeArrowheads="1"/>
          </p:cNvSpPr>
          <p:nvPr/>
        </p:nvSpPr>
        <p:spPr bwMode="auto">
          <a:xfrm>
            <a:off x="277813" y="2428875"/>
            <a:ext cx="8723312" cy="247650"/>
          </a:xfrm>
          <a:prstGeom prst="rect">
            <a:avLst/>
          </a:prstGeom>
          <a:solidFill>
            <a:srgbClr val="0000FF">
              <a:alpha val="27058"/>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0"/>
          </a:p>
        </p:txBody>
      </p:sp>
      <p:sp>
        <p:nvSpPr>
          <p:cNvPr id="807943" name="Rectangle 7">
            <a:extLst>
              <a:ext uri="{FF2B5EF4-FFF2-40B4-BE49-F238E27FC236}">
                <a16:creationId xmlns:a16="http://schemas.microsoft.com/office/drawing/2014/main" id="{1509E805-E60F-4673-9A0E-5D8C63AA207A}"/>
              </a:ext>
            </a:extLst>
          </p:cNvPr>
          <p:cNvSpPr>
            <a:spLocks noChangeArrowheads="1"/>
          </p:cNvSpPr>
          <p:nvPr/>
        </p:nvSpPr>
        <p:spPr bwMode="auto">
          <a:xfrm>
            <a:off x="101600" y="4130675"/>
            <a:ext cx="8842375" cy="257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spcBef>
                <a:spcPct val="0"/>
              </a:spcBef>
              <a:buFontTx/>
              <a:buNone/>
            </a:pPr>
            <a:r>
              <a:rPr lang="zh-CN" altLang="en-US" sz="1900">
                <a:solidFill>
                  <a:srgbClr val="FF0000"/>
                </a:solidFill>
                <a:latin typeface="微软雅黑" panose="020B0503020204020204" pitchFamily="34" charset="-122"/>
                <a:ea typeface="微软雅黑" panose="020B0503020204020204" pitchFamily="34" charset="-122"/>
                <a:hlinkClick r:id="" action="ppaction://hlinkshowjump?jump=nextslide"/>
              </a:rPr>
              <a:t>第一可装入段</a:t>
            </a:r>
            <a:r>
              <a:rPr lang="zh-CN" altLang="en-US" sz="1900">
                <a:solidFill>
                  <a:srgbClr val="FF0000"/>
                </a:solidFill>
                <a:latin typeface="微软雅黑" panose="020B0503020204020204" pitchFamily="34" charset="-122"/>
                <a:ea typeface="微软雅黑" panose="020B0503020204020204" pitchFamily="34" charset="-122"/>
              </a:rPr>
              <a:t>：第</a:t>
            </a:r>
            <a:r>
              <a:rPr lang="en-US" altLang="zh-CN" sz="1900">
                <a:solidFill>
                  <a:srgbClr val="FF0000"/>
                </a:solidFill>
                <a:latin typeface="微软雅黑" panose="020B0503020204020204" pitchFamily="34" charset="-122"/>
                <a:ea typeface="微软雅黑" panose="020B0503020204020204" pitchFamily="34" charset="-122"/>
              </a:rPr>
              <a:t>0x00000~0x004d3</a:t>
            </a:r>
            <a:r>
              <a:rPr lang="zh-CN" altLang="en-US" sz="1900">
                <a:solidFill>
                  <a:srgbClr val="FF0000"/>
                </a:solidFill>
                <a:latin typeface="微软雅黑" panose="020B0503020204020204" pitchFamily="34" charset="-122"/>
                <a:ea typeface="微软雅黑" panose="020B0503020204020204" pitchFamily="34" charset="-122"/>
              </a:rPr>
              <a:t>字节（包括</a:t>
            </a:r>
            <a:r>
              <a:rPr lang="en-US" altLang="zh-CN" sz="1900">
                <a:solidFill>
                  <a:srgbClr val="FF0000"/>
                </a:solidFill>
                <a:latin typeface="微软雅黑" panose="020B0503020204020204" pitchFamily="34" charset="-122"/>
                <a:ea typeface="微软雅黑" panose="020B0503020204020204" pitchFamily="34" charset="-122"/>
              </a:rPr>
              <a:t>ELF</a:t>
            </a:r>
            <a:r>
              <a:rPr lang="zh-CN" altLang="en-US" sz="1900">
                <a:solidFill>
                  <a:srgbClr val="FF0000"/>
                </a:solidFill>
                <a:latin typeface="微软雅黑" panose="020B0503020204020204" pitchFamily="34" charset="-122"/>
                <a:ea typeface="微软雅黑" panose="020B0503020204020204" pitchFamily="34" charset="-122"/>
              </a:rPr>
              <a:t>头、程序头表、</a:t>
            </a:r>
            <a:r>
              <a:rPr lang="en-US" altLang="zh-CN" sz="1900">
                <a:solidFill>
                  <a:srgbClr val="FF0000"/>
                </a:solidFill>
                <a:latin typeface="微软雅黑" panose="020B0503020204020204" pitchFamily="34" charset="-122"/>
                <a:ea typeface="微软雅黑" panose="020B0503020204020204" pitchFamily="34" charset="-122"/>
              </a:rPr>
              <a:t>.init</a:t>
            </a:r>
            <a:r>
              <a:rPr lang="zh-CN" altLang="en-US" sz="1900">
                <a:solidFill>
                  <a:srgbClr val="FF0000"/>
                </a:solidFill>
                <a:latin typeface="微软雅黑" panose="020B0503020204020204" pitchFamily="34" charset="-122"/>
                <a:ea typeface="微软雅黑" panose="020B0503020204020204" pitchFamily="34" charset="-122"/>
              </a:rPr>
              <a:t>、</a:t>
            </a:r>
            <a:r>
              <a:rPr lang="en-US" altLang="zh-CN" sz="1900">
                <a:solidFill>
                  <a:srgbClr val="FF0000"/>
                </a:solidFill>
                <a:latin typeface="微软雅黑" panose="020B0503020204020204" pitchFamily="34" charset="-122"/>
                <a:ea typeface="微软雅黑" panose="020B0503020204020204" pitchFamily="34" charset="-122"/>
              </a:rPr>
              <a:t>.text</a:t>
            </a:r>
            <a:r>
              <a:rPr lang="zh-CN" altLang="en-US" sz="1900">
                <a:solidFill>
                  <a:srgbClr val="FF0000"/>
                </a:solidFill>
                <a:latin typeface="微软雅黑" panose="020B0503020204020204" pitchFamily="34" charset="-122"/>
                <a:ea typeface="微软雅黑" panose="020B0503020204020204" pitchFamily="34" charset="-122"/>
              </a:rPr>
              <a:t>和</a:t>
            </a:r>
            <a:r>
              <a:rPr lang="en-US" altLang="zh-CN" sz="1900">
                <a:solidFill>
                  <a:srgbClr val="FF0000"/>
                </a:solidFill>
                <a:latin typeface="微软雅黑" panose="020B0503020204020204" pitchFamily="34" charset="-122"/>
                <a:ea typeface="微软雅黑" panose="020B0503020204020204" pitchFamily="34" charset="-122"/>
              </a:rPr>
              <a:t>.rodata</a:t>
            </a:r>
            <a:r>
              <a:rPr lang="zh-CN" altLang="en-US" sz="1900">
                <a:solidFill>
                  <a:srgbClr val="FF0000"/>
                </a:solidFill>
                <a:latin typeface="微软雅黑" panose="020B0503020204020204" pitchFamily="34" charset="-122"/>
                <a:ea typeface="微软雅黑" panose="020B0503020204020204" pitchFamily="34" charset="-122"/>
              </a:rPr>
              <a:t>节），映射到虚拟地址</a:t>
            </a:r>
            <a:r>
              <a:rPr lang="en-US" altLang="zh-CN" sz="1900">
                <a:solidFill>
                  <a:srgbClr val="FF0000"/>
                </a:solidFill>
                <a:latin typeface="微软雅黑" panose="020B0503020204020204" pitchFamily="34" charset="-122"/>
                <a:ea typeface="微软雅黑" panose="020B0503020204020204" pitchFamily="34" charset="-122"/>
              </a:rPr>
              <a:t>0x8048000</a:t>
            </a:r>
            <a:r>
              <a:rPr lang="zh-CN" altLang="en-US" sz="1900">
                <a:solidFill>
                  <a:srgbClr val="FF0000"/>
                </a:solidFill>
                <a:latin typeface="微软雅黑" panose="020B0503020204020204" pitchFamily="34" charset="-122"/>
                <a:ea typeface="微软雅黑" panose="020B0503020204020204" pitchFamily="34" charset="-122"/>
              </a:rPr>
              <a:t>开始长度为</a:t>
            </a:r>
            <a:r>
              <a:rPr lang="en-US" altLang="zh-CN" sz="1900">
                <a:solidFill>
                  <a:srgbClr val="FF0000"/>
                </a:solidFill>
                <a:latin typeface="微软雅黑" panose="020B0503020204020204" pitchFamily="34" charset="-122"/>
                <a:ea typeface="微软雅黑" panose="020B0503020204020204" pitchFamily="34" charset="-122"/>
              </a:rPr>
              <a:t>0x4d4</a:t>
            </a:r>
            <a:r>
              <a:rPr lang="zh-CN" altLang="en-US" sz="1900">
                <a:solidFill>
                  <a:srgbClr val="FF0000"/>
                </a:solidFill>
                <a:latin typeface="微软雅黑" panose="020B0503020204020204" pitchFamily="34" charset="-122"/>
                <a:ea typeface="微软雅黑" panose="020B0503020204020204" pitchFamily="34" charset="-122"/>
              </a:rPr>
              <a:t>字节的区域，按</a:t>
            </a:r>
            <a:r>
              <a:rPr lang="en-US" altLang="zh-CN" sz="1900">
                <a:solidFill>
                  <a:srgbClr val="FF0000"/>
                </a:solidFill>
                <a:latin typeface="微软雅黑" panose="020B0503020204020204" pitchFamily="34" charset="-122"/>
                <a:ea typeface="微软雅黑" panose="020B0503020204020204" pitchFamily="34" charset="-122"/>
              </a:rPr>
              <a:t>0x1000=2</a:t>
            </a:r>
            <a:r>
              <a:rPr lang="en-US" altLang="zh-CN" sz="1900" baseline="30000">
                <a:solidFill>
                  <a:srgbClr val="FF0000"/>
                </a:solidFill>
                <a:latin typeface="微软雅黑" panose="020B0503020204020204" pitchFamily="34" charset="-122"/>
                <a:ea typeface="微软雅黑" panose="020B0503020204020204" pitchFamily="34" charset="-122"/>
              </a:rPr>
              <a:t>12</a:t>
            </a:r>
            <a:r>
              <a:rPr lang="en-US" altLang="zh-CN" sz="1900">
                <a:solidFill>
                  <a:srgbClr val="FF0000"/>
                </a:solidFill>
                <a:latin typeface="微软雅黑" panose="020B0503020204020204" pitchFamily="34" charset="-122"/>
                <a:ea typeface="微软雅黑" panose="020B0503020204020204" pitchFamily="34" charset="-122"/>
              </a:rPr>
              <a:t>=4KB</a:t>
            </a:r>
            <a:r>
              <a:rPr lang="zh-CN" altLang="en-US" sz="1900">
                <a:solidFill>
                  <a:srgbClr val="FF0000"/>
                </a:solidFill>
                <a:latin typeface="微软雅黑" panose="020B0503020204020204" pitchFamily="34" charset="-122"/>
                <a:ea typeface="微软雅黑" panose="020B0503020204020204" pitchFamily="34" charset="-122"/>
              </a:rPr>
              <a:t>对齐，具有只读</a:t>
            </a:r>
            <a:r>
              <a:rPr lang="en-US" altLang="zh-CN" sz="1900">
                <a:solidFill>
                  <a:srgbClr val="FF0000"/>
                </a:solidFill>
                <a:latin typeface="微软雅黑" panose="020B0503020204020204" pitchFamily="34" charset="-122"/>
                <a:ea typeface="微软雅黑" panose="020B0503020204020204" pitchFamily="34" charset="-122"/>
              </a:rPr>
              <a:t>/</a:t>
            </a:r>
            <a:r>
              <a:rPr lang="zh-CN" altLang="en-US" sz="1900">
                <a:solidFill>
                  <a:srgbClr val="FF0000"/>
                </a:solidFill>
                <a:latin typeface="微软雅黑" panose="020B0503020204020204" pitchFamily="34" charset="-122"/>
                <a:ea typeface="微软雅黑" panose="020B0503020204020204" pitchFamily="34" charset="-122"/>
              </a:rPr>
              <a:t>执行权限（</a:t>
            </a:r>
            <a:r>
              <a:rPr lang="en-US" altLang="zh-CN" sz="1900">
                <a:solidFill>
                  <a:srgbClr val="FF0000"/>
                </a:solidFill>
                <a:latin typeface="微软雅黑" panose="020B0503020204020204" pitchFamily="34" charset="-122"/>
                <a:ea typeface="微软雅黑" panose="020B0503020204020204" pitchFamily="34" charset="-122"/>
              </a:rPr>
              <a:t>Flg=RE</a:t>
            </a:r>
            <a:r>
              <a:rPr lang="zh-CN" altLang="en-US" sz="1900">
                <a:solidFill>
                  <a:srgbClr val="FF0000"/>
                </a:solidFill>
                <a:latin typeface="微软雅黑" panose="020B0503020204020204" pitchFamily="34" charset="-122"/>
                <a:ea typeface="微软雅黑" panose="020B0503020204020204" pitchFamily="34" charset="-122"/>
              </a:rPr>
              <a:t>），是只读代码段。</a:t>
            </a:r>
          </a:p>
          <a:p>
            <a:pPr>
              <a:spcBef>
                <a:spcPct val="0"/>
              </a:spcBef>
              <a:buFontTx/>
              <a:buNone/>
            </a:pPr>
            <a:endParaRPr lang="zh-CN" altLang="en-US" sz="900">
              <a:solidFill>
                <a:srgbClr val="FF0000"/>
              </a:solidFill>
              <a:latin typeface="微软雅黑" panose="020B0503020204020204" pitchFamily="34" charset="-122"/>
              <a:ea typeface="微软雅黑" panose="020B0503020204020204" pitchFamily="34" charset="-122"/>
            </a:endParaRPr>
          </a:p>
          <a:p>
            <a:pPr>
              <a:spcBef>
                <a:spcPct val="0"/>
              </a:spcBef>
              <a:buFontTx/>
              <a:buNone/>
            </a:pPr>
            <a:r>
              <a:rPr lang="zh-CN" altLang="en-US" sz="1900">
                <a:solidFill>
                  <a:srgbClr val="3333CC"/>
                </a:solidFill>
                <a:latin typeface="微软雅黑" panose="020B0503020204020204" pitchFamily="34" charset="-122"/>
                <a:ea typeface="微软雅黑" panose="020B0503020204020204" pitchFamily="34" charset="-122"/>
                <a:hlinkClick r:id="" action="ppaction://hlinkshowjump?jump=nextslide"/>
              </a:rPr>
              <a:t>第二可装入段</a:t>
            </a:r>
            <a:r>
              <a:rPr lang="zh-CN" altLang="en-US" sz="1900">
                <a:solidFill>
                  <a:srgbClr val="3333CC"/>
                </a:solidFill>
                <a:latin typeface="微软雅黑" panose="020B0503020204020204" pitchFamily="34" charset="-122"/>
                <a:ea typeface="微软雅黑" panose="020B0503020204020204" pitchFamily="34" charset="-122"/>
              </a:rPr>
              <a:t>：第</a:t>
            </a:r>
            <a:r>
              <a:rPr lang="en-US" altLang="zh-CN" sz="1900">
                <a:solidFill>
                  <a:srgbClr val="3333CC"/>
                </a:solidFill>
                <a:latin typeface="微软雅黑" panose="020B0503020204020204" pitchFamily="34" charset="-122"/>
                <a:ea typeface="微软雅黑" panose="020B0503020204020204" pitchFamily="34" charset="-122"/>
              </a:rPr>
              <a:t>0x000f0c</a:t>
            </a:r>
            <a:r>
              <a:rPr lang="zh-CN" altLang="en-US" sz="1900">
                <a:solidFill>
                  <a:srgbClr val="3333CC"/>
                </a:solidFill>
                <a:latin typeface="微软雅黑" panose="020B0503020204020204" pitchFamily="34" charset="-122"/>
                <a:ea typeface="微软雅黑" panose="020B0503020204020204" pitchFamily="34" charset="-122"/>
              </a:rPr>
              <a:t>开始长度为</a:t>
            </a:r>
            <a:r>
              <a:rPr lang="en-US" altLang="zh-CN" sz="1900">
                <a:solidFill>
                  <a:srgbClr val="3333CC"/>
                </a:solidFill>
                <a:latin typeface="微软雅黑" panose="020B0503020204020204" pitchFamily="34" charset="-122"/>
                <a:ea typeface="微软雅黑" panose="020B0503020204020204" pitchFamily="34" charset="-122"/>
              </a:rPr>
              <a:t>0x108</a:t>
            </a:r>
            <a:r>
              <a:rPr lang="zh-CN" altLang="en-US" sz="1900">
                <a:solidFill>
                  <a:srgbClr val="3333CC"/>
                </a:solidFill>
                <a:latin typeface="微软雅黑" panose="020B0503020204020204" pitchFamily="34" charset="-122"/>
                <a:ea typeface="微软雅黑" panose="020B0503020204020204" pitchFamily="34" charset="-122"/>
              </a:rPr>
              <a:t>字节的</a:t>
            </a:r>
            <a:r>
              <a:rPr lang="en-US" altLang="zh-CN" sz="1900">
                <a:solidFill>
                  <a:srgbClr val="3333CC"/>
                </a:solidFill>
                <a:latin typeface="微软雅黑" panose="020B0503020204020204" pitchFamily="34" charset="-122"/>
                <a:ea typeface="微软雅黑" panose="020B0503020204020204" pitchFamily="34" charset="-122"/>
              </a:rPr>
              <a:t>.data</a:t>
            </a:r>
            <a:r>
              <a:rPr lang="zh-CN" altLang="en-US" sz="1900">
                <a:solidFill>
                  <a:srgbClr val="3333CC"/>
                </a:solidFill>
                <a:latin typeface="微软雅黑" panose="020B0503020204020204" pitchFamily="34" charset="-122"/>
                <a:ea typeface="微软雅黑" panose="020B0503020204020204" pitchFamily="34" charset="-122"/>
              </a:rPr>
              <a:t>节，映射到虚拟地址</a:t>
            </a:r>
            <a:r>
              <a:rPr lang="en-US" altLang="zh-CN" sz="1900">
                <a:solidFill>
                  <a:srgbClr val="3333CC"/>
                </a:solidFill>
                <a:latin typeface="微软雅黑" panose="020B0503020204020204" pitchFamily="34" charset="-122"/>
                <a:ea typeface="微软雅黑" panose="020B0503020204020204" pitchFamily="34" charset="-122"/>
              </a:rPr>
              <a:t>0x8049f0c</a:t>
            </a:r>
            <a:r>
              <a:rPr lang="zh-CN" altLang="en-US" sz="1900">
                <a:solidFill>
                  <a:srgbClr val="3333CC"/>
                </a:solidFill>
                <a:latin typeface="微软雅黑" panose="020B0503020204020204" pitchFamily="34" charset="-122"/>
                <a:ea typeface="微软雅黑" panose="020B0503020204020204" pitchFamily="34" charset="-122"/>
              </a:rPr>
              <a:t>开始长度为</a:t>
            </a:r>
            <a:r>
              <a:rPr lang="en-US" altLang="zh-CN" sz="1900">
                <a:solidFill>
                  <a:srgbClr val="3333CC"/>
                </a:solidFill>
                <a:latin typeface="微软雅黑" panose="020B0503020204020204" pitchFamily="34" charset="-122"/>
                <a:ea typeface="微软雅黑" panose="020B0503020204020204" pitchFamily="34" charset="-122"/>
              </a:rPr>
              <a:t>0x110</a:t>
            </a:r>
            <a:r>
              <a:rPr lang="zh-CN" altLang="en-US" sz="1900">
                <a:solidFill>
                  <a:srgbClr val="3333CC"/>
                </a:solidFill>
                <a:latin typeface="微软雅黑" panose="020B0503020204020204" pitchFamily="34" charset="-122"/>
                <a:ea typeface="微软雅黑" panose="020B0503020204020204" pitchFamily="34" charset="-122"/>
              </a:rPr>
              <a:t>字节的存储区域，在</a:t>
            </a:r>
            <a:r>
              <a:rPr lang="en-US" altLang="zh-CN" sz="1900">
                <a:solidFill>
                  <a:srgbClr val="3333CC"/>
                </a:solidFill>
                <a:latin typeface="微软雅黑" panose="020B0503020204020204" pitchFamily="34" charset="-122"/>
                <a:ea typeface="微软雅黑" panose="020B0503020204020204" pitchFamily="34" charset="-122"/>
              </a:rPr>
              <a:t>0x110=272B</a:t>
            </a:r>
            <a:r>
              <a:rPr lang="zh-CN" altLang="en-US" sz="1900">
                <a:solidFill>
                  <a:srgbClr val="3333CC"/>
                </a:solidFill>
                <a:latin typeface="微软雅黑" panose="020B0503020204020204" pitchFamily="34" charset="-122"/>
                <a:ea typeface="微软雅黑" panose="020B0503020204020204" pitchFamily="34" charset="-122"/>
              </a:rPr>
              <a:t>存储区中，前</a:t>
            </a:r>
            <a:r>
              <a:rPr lang="en-US" altLang="zh-CN" sz="1900">
                <a:solidFill>
                  <a:srgbClr val="3333CC"/>
                </a:solidFill>
                <a:latin typeface="微软雅黑" panose="020B0503020204020204" pitchFamily="34" charset="-122"/>
                <a:ea typeface="微软雅黑" panose="020B0503020204020204" pitchFamily="34" charset="-122"/>
              </a:rPr>
              <a:t>0x108=264B</a:t>
            </a:r>
            <a:r>
              <a:rPr lang="zh-CN" altLang="en-US" sz="1900">
                <a:solidFill>
                  <a:srgbClr val="3333CC"/>
                </a:solidFill>
                <a:latin typeface="微软雅黑" panose="020B0503020204020204" pitchFamily="34" charset="-122"/>
                <a:ea typeface="微软雅黑" panose="020B0503020204020204" pitchFamily="34" charset="-122"/>
              </a:rPr>
              <a:t>用</a:t>
            </a:r>
            <a:r>
              <a:rPr lang="en-US" altLang="zh-CN" sz="1900">
                <a:solidFill>
                  <a:srgbClr val="3333CC"/>
                </a:solidFill>
                <a:latin typeface="微软雅黑" panose="020B0503020204020204" pitchFamily="34" charset="-122"/>
                <a:ea typeface="微软雅黑" panose="020B0503020204020204" pitchFamily="34" charset="-122"/>
              </a:rPr>
              <a:t>.data</a:t>
            </a:r>
            <a:r>
              <a:rPr lang="zh-CN" altLang="en-US" sz="1900">
                <a:solidFill>
                  <a:srgbClr val="3333CC"/>
                </a:solidFill>
                <a:latin typeface="微软雅黑" panose="020B0503020204020204" pitchFamily="34" charset="-122"/>
                <a:ea typeface="微软雅黑" panose="020B0503020204020204" pitchFamily="34" charset="-122"/>
              </a:rPr>
              <a:t>节内容初始化，后面</a:t>
            </a:r>
            <a:r>
              <a:rPr lang="en-US" altLang="zh-CN" sz="1900">
                <a:solidFill>
                  <a:srgbClr val="3333CC"/>
                </a:solidFill>
                <a:latin typeface="微软雅黑" panose="020B0503020204020204" pitchFamily="34" charset="-122"/>
                <a:ea typeface="微软雅黑" panose="020B0503020204020204" pitchFamily="34" charset="-122"/>
              </a:rPr>
              <a:t>272-264=8B</a:t>
            </a:r>
            <a:r>
              <a:rPr lang="zh-CN" altLang="en-US" sz="1900">
                <a:solidFill>
                  <a:srgbClr val="3333CC"/>
                </a:solidFill>
                <a:latin typeface="微软雅黑" panose="020B0503020204020204" pitchFamily="34" charset="-122"/>
                <a:ea typeface="微软雅黑" panose="020B0503020204020204" pitchFamily="34" charset="-122"/>
              </a:rPr>
              <a:t>对应</a:t>
            </a:r>
            <a:r>
              <a:rPr lang="en-US" altLang="zh-CN" sz="1900">
                <a:solidFill>
                  <a:srgbClr val="3333CC"/>
                </a:solidFill>
                <a:latin typeface="微软雅黑" panose="020B0503020204020204" pitchFamily="34" charset="-122"/>
                <a:ea typeface="微软雅黑" panose="020B0503020204020204" pitchFamily="34" charset="-122"/>
              </a:rPr>
              <a:t>.bss</a:t>
            </a:r>
            <a:r>
              <a:rPr lang="zh-CN" altLang="en-US" sz="1900">
                <a:solidFill>
                  <a:srgbClr val="3333CC"/>
                </a:solidFill>
                <a:latin typeface="微软雅黑" panose="020B0503020204020204" pitchFamily="34" charset="-122"/>
                <a:ea typeface="微软雅黑" panose="020B0503020204020204" pitchFamily="34" charset="-122"/>
              </a:rPr>
              <a:t>节，初始化为</a:t>
            </a:r>
            <a:r>
              <a:rPr lang="en-US" altLang="zh-CN" sz="1900">
                <a:solidFill>
                  <a:srgbClr val="3333CC"/>
                </a:solidFill>
                <a:latin typeface="微软雅黑" panose="020B0503020204020204" pitchFamily="34" charset="-122"/>
                <a:ea typeface="微软雅黑" panose="020B0503020204020204" pitchFamily="34" charset="-122"/>
              </a:rPr>
              <a:t>0</a:t>
            </a:r>
            <a:r>
              <a:rPr lang="zh-CN" altLang="en-US" sz="1900">
                <a:solidFill>
                  <a:srgbClr val="3333CC"/>
                </a:solidFill>
                <a:latin typeface="微软雅黑" panose="020B0503020204020204" pitchFamily="34" charset="-122"/>
                <a:ea typeface="微软雅黑" panose="020B0503020204020204" pitchFamily="34" charset="-122"/>
              </a:rPr>
              <a:t>，按</a:t>
            </a:r>
            <a:r>
              <a:rPr lang="en-US" altLang="zh-CN" sz="1900">
                <a:solidFill>
                  <a:srgbClr val="3333CC"/>
                </a:solidFill>
                <a:latin typeface="微软雅黑" panose="020B0503020204020204" pitchFamily="34" charset="-122"/>
                <a:ea typeface="微软雅黑" panose="020B0503020204020204" pitchFamily="34" charset="-122"/>
              </a:rPr>
              <a:t>0x1000=4KB</a:t>
            </a:r>
            <a:r>
              <a:rPr lang="zh-CN" altLang="en-US" sz="1900">
                <a:solidFill>
                  <a:srgbClr val="3333CC"/>
                </a:solidFill>
                <a:latin typeface="微软雅黑" panose="020B0503020204020204" pitchFamily="34" charset="-122"/>
                <a:ea typeface="微软雅黑" panose="020B0503020204020204" pitchFamily="34" charset="-122"/>
              </a:rPr>
              <a:t>对齐，具有可读可写权限（</a:t>
            </a:r>
            <a:r>
              <a:rPr lang="en-US" altLang="zh-CN" sz="1900">
                <a:solidFill>
                  <a:srgbClr val="3333CC"/>
                </a:solidFill>
                <a:latin typeface="微软雅黑" panose="020B0503020204020204" pitchFamily="34" charset="-122"/>
                <a:ea typeface="微软雅黑" panose="020B0503020204020204" pitchFamily="34" charset="-122"/>
              </a:rPr>
              <a:t>Flg=RW</a:t>
            </a:r>
            <a:r>
              <a:rPr lang="zh-CN" altLang="en-US" sz="1900">
                <a:solidFill>
                  <a:srgbClr val="3333CC"/>
                </a:solidFill>
                <a:latin typeface="微软雅黑" panose="020B0503020204020204" pitchFamily="34" charset="-122"/>
                <a:ea typeface="微软雅黑" panose="020B0503020204020204" pitchFamily="34" charset="-122"/>
              </a:rPr>
              <a:t>），是可读写数据段。</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07941"/>
                                        </p:tgtEl>
                                        <p:attrNameLst>
                                          <p:attrName>style.visibility</p:attrName>
                                        </p:attrNameLst>
                                      </p:cBhvr>
                                      <p:to>
                                        <p:strVal val="visible"/>
                                      </p:to>
                                    </p:set>
                                    <p:animEffect transition="in" filter="blinds(horizontal)">
                                      <p:cBhvr>
                                        <p:cTn id="7" dur="500"/>
                                        <p:tgtEl>
                                          <p:spTgt spid="8079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07942"/>
                                        </p:tgtEl>
                                        <p:attrNameLst>
                                          <p:attrName>style.visibility</p:attrName>
                                        </p:attrNameLst>
                                      </p:cBhvr>
                                      <p:to>
                                        <p:strVal val="visible"/>
                                      </p:to>
                                    </p:set>
                                    <p:animEffect transition="in" filter="blinds(horizontal)">
                                      <p:cBhvr>
                                        <p:cTn id="12" dur="500"/>
                                        <p:tgtEl>
                                          <p:spTgt spid="80794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07943">
                                            <p:txEl>
                                              <p:pRg st="0" end="0"/>
                                            </p:txEl>
                                          </p:spTgt>
                                        </p:tgtEl>
                                        <p:attrNameLst>
                                          <p:attrName>style.visibility</p:attrName>
                                        </p:attrNameLst>
                                      </p:cBhvr>
                                      <p:to>
                                        <p:strVal val="visible"/>
                                      </p:to>
                                    </p:set>
                                    <p:animEffect transition="in" filter="blinds(horizontal)">
                                      <p:cBhvr>
                                        <p:cTn id="17" dur="500"/>
                                        <p:tgtEl>
                                          <p:spTgt spid="807943">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807943">
                                            <p:txEl>
                                              <p:pRg st="2" end="2"/>
                                            </p:txEl>
                                          </p:spTgt>
                                        </p:tgtEl>
                                        <p:attrNameLst>
                                          <p:attrName>style.visibility</p:attrName>
                                        </p:attrNameLst>
                                      </p:cBhvr>
                                      <p:to>
                                        <p:strVal val="visible"/>
                                      </p:to>
                                    </p:set>
                                    <p:animEffect transition="in" filter="blinds(horizontal)">
                                      <p:cBhvr>
                                        <p:cTn id="22" dur="500"/>
                                        <p:tgtEl>
                                          <p:spTgt spid="8079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7943" grpId="0" build="allAtOnce"/>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00065477-1787-4831-8959-B1E9FD7891CF}"/>
              </a:ext>
            </a:extLst>
          </p:cNvPr>
          <p:cNvSpPr>
            <a:spLocks noChangeArrowheads="1"/>
          </p:cNvSpPr>
          <p:nvPr/>
        </p:nvSpPr>
        <p:spPr bwMode="auto">
          <a:xfrm>
            <a:off x="5002213" y="1889125"/>
            <a:ext cx="2832100" cy="7254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0"/>
          </a:p>
        </p:txBody>
      </p:sp>
      <p:sp>
        <p:nvSpPr>
          <p:cNvPr id="47107" name="Rectangle 1">
            <a:extLst>
              <a:ext uri="{FF2B5EF4-FFF2-40B4-BE49-F238E27FC236}">
                <a16:creationId xmlns:a16="http://schemas.microsoft.com/office/drawing/2014/main" id="{896FA986-6B4B-4C02-8313-11FA79B47396}"/>
              </a:ext>
            </a:extLst>
          </p:cNvPr>
          <p:cNvSpPr>
            <a:spLocks noGrp="1" noChangeArrowheads="1"/>
          </p:cNvSpPr>
          <p:nvPr>
            <p:ph type="title" idx="4294967295"/>
          </p:nvPr>
        </p:nvSpPr>
        <p:spPr>
          <a:xfrm>
            <a:off x="427038" y="0"/>
            <a:ext cx="8716962" cy="617538"/>
          </a:xfrm>
        </p:spPr>
        <p:txBody>
          <a:bodyPr/>
          <a:lstStyle/>
          <a:p>
            <a:pPr marL="119063" indent="-119063">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a:t>可执行文件的存储器映像</a:t>
            </a:r>
          </a:p>
        </p:txBody>
      </p:sp>
      <p:sp>
        <p:nvSpPr>
          <p:cNvPr id="47108" name="Text Box 12">
            <a:extLst>
              <a:ext uri="{FF2B5EF4-FFF2-40B4-BE49-F238E27FC236}">
                <a16:creationId xmlns:a16="http://schemas.microsoft.com/office/drawing/2014/main" id="{46CE11CB-F629-4AB4-ACCF-7FDD608518B8}"/>
              </a:ext>
            </a:extLst>
          </p:cNvPr>
          <p:cNvSpPr txBox="1">
            <a:spLocks noChangeArrowheads="1"/>
          </p:cNvSpPr>
          <p:nvPr/>
        </p:nvSpPr>
        <p:spPr bwMode="auto">
          <a:xfrm>
            <a:off x="220663" y="822325"/>
            <a:ext cx="96202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nSpc>
                <a:spcPct val="98000"/>
              </a:lnSpc>
              <a:spcBef>
                <a:spcPct val="0"/>
              </a:spcBef>
              <a:buFontTx/>
              <a:buNone/>
            </a:pPr>
            <a:r>
              <a:rPr lang="en-GB" altLang="zh-CN" sz="1800">
                <a:latin typeface="微软雅黑" panose="020B0503020204020204" pitchFamily="34" charset="-122"/>
                <a:ea typeface="微软雅黑" panose="020B0503020204020204" pitchFamily="34" charset="-122"/>
                <a:cs typeface="msgothic"/>
              </a:rPr>
              <a:t>00000</a:t>
            </a:r>
          </a:p>
        </p:txBody>
      </p:sp>
      <p:sp>
        <p:nvSpPr>
          <p:cNvPr id="47109" name="Text Box 25">
            <a:extLst>
              <a:ext uri="{FF2B5EF4-FFF2-40B4-BE49-F238E27FC236}">
                <a16:creationId xmlns:a16="http://schemas.microsoft.com/office/drawing/2014/main" id="{7309ABFE-13EF-4868-97B5-679FD614F948}"/>
              </a:ext>
            </a:extLst>
          </p:cNvPr>
          <p:cNvSpPr txBox="1">
            <a:spLocks noChangeArrowheads="1"/>
          </p:cNvSpPr>
          <p:nvPr/>
        </p:nvSpPr>
        <p:spPr bwMode="auto">
          <a:xfrm>
            <a:off x="8264525" y="1735138"/>
            <a:ext cx="731838" cy="62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46800" rIns="0" bIns="46800">
            <a:spAutoFit/>
          </a:bodyP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nSpc>
                <a:spcPct val="94000"/>
              </a:lnSpc>
              <a:spcBef>
                <a:spcPct val="0"/>
              </a:spcBef>
              <a:buFontTx/>
              <a:buNone/>
            </a:pPr>
            <a:r>
              <a:rPr lang="en-GB" altLang="zh-CN" sz="1800">
                <a:latin typeface="微软雅黑" panose="020B0503020204020204" pitchFamily="34" charset="-122"/>
                <a:ea typeface="微软雅黑" panose="020B0503020204020204" pitchFamily="34" charset="-122"/>
                <a:cs typeface="msgothic"/>
              </a:rPr>
              <a:t>%esp </a:t>
            </a:r>
          </a:p>
          <a:p>
            <a:pPr>
              <a:lnSpc>
                <a:spcPct val="98000"/>
              </a:lnSpc>
              <a:spcBef>
                <a:spcPct val="0"/>
              </a:spcBef>
              <a:buFontTx/>
              <a:buNone/>
            </a:pPr>
            <a:r>
              <a:rPr lang="en-GB" altLang="zh-CN" sz="1800">
                <a:latin typeface="微软雅黑" panose="020B0503020204020204" pitchFamily="34" charset="-122"/>
                <a:ea typeface="微软雅黑" panose="020B0503020204020204" pitchFamily="34" charset="-122"/>
                <a:cs typeface="msgothic"/>
              </a:rPr>
              <a:t>(</a:t>
            </a:r>
            <a:r>
              <a:rPr lang="zh-CN" altLang="en-GB" sz="1800">
                <a:latin typeface="微软雅黑" panose="020B0503020204020204" pitchFamily="34" charset="-122"/>
                <a:ea typeface="微软雅黑" panose="020B0503020204020204" pitchFamily="34" charset="-122"/>
                <a:cs typeface="msgothic"/>
              </a:rPr>
              <a:t>栈顶</a:t>
            </a:r>
            <a:r>
              <a:rPr lang="en-GB" altLang="zh-CN" sz="1800">
                <a:latin typeface="微软雅黑" panose="020B0503020204020204" pitchFamily="34" charset="-122"/>
                <a:ea typeface="微软雅黑" panose="020B0503020204020204" pitchFamily="34" charset="-122"/>
                <a:cs typeface="msgothic"/>
              </a:rPr>
              <a:t>)</a:t>
            </a:r>
          </a:p>
        </p:txBody>
      </p:sp>
      <p:sp>
        <p:nvSpPr>
          <p:cNvPr id="47110" name="Line 26">
            <a:extLst>
              <a:ext uri="{FF2B5EF4-FFF2-40B4-BE49-F238E27FC236}">
                <a16:creationId xmlns:a16="http://schemas.microsoft.com/office/drawing/2014/main" id="{709CE237-5E87-495E-9BFB-CE654F7CC5DD}"/>
              </a:ext>
            </a:extLst>
          </p:cNvPr>
          <p:cNvSpPr>
            <a:spLocks noChangeShapeType="1"/>
          </p:cNvSpPr>
          <p:nvPr/>
        </p:nvSpPr>
        <p:spPr bwMode="auto">
          <a:xfrm flipH="1">
            <a:off x="7885113" y="1903413"/>
            <a:ext cx="384175" cy="1587"/>
          </a:xfrm>
          <a:prstGeom prst="line">
            <a:avLst/>
          </a:prstGeom>
          <a:noFill/>
          <a:ln w="3240">
            <a:solidFill>
              <a:srgbClr val="000066"/>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11" name="Line 28">
            <a:extLst>
              <a:ext uri="{FF2B5EF4-FFF2-40B4-BE49-F238E27FC236}">
                <a16:creationId xmlns:a16="http://schemas.microsoft.com/office/drawing/2014/main" id="{A876A8AB-3A56-4D43-A8FC-10687EA11101}"/>
              </a:ext>
            </a:extLst>
          </p:cNvPr>
          <p:cNvSpPr>
            <a:spLocks noChangeShapeType="1"/>
          </p:cNvSpPr>
          <p:nvPr/>
        </p:nvSpPr>
        <p:spPr bwMode="auto">
          <a:xfrm flipV="1">
            <a:off x="7974013" y="830263"/>
            <a:ext cx="1587" cy="460375"/>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12" name="Text Box 29">
            <a:extLst>
              <a:ext uri="{FF2B5EF4-FFF2-40B4-BE49-F238E27FC236}">
                <a16:creationId xmlns:a16="http://schemas.microsoft.com/office/drawing/2014/main" id="{6F6C5820-17A3-4843-BAEB-1EEBD16BCB28}"/>
              </a:ext>
            </a:extLst>
          </p:cNvPr>
          <p:cNvSpPr txBox="1">
            <a:spLocks noChangeArrowheads="1"/>
          </p:cNvSpPr>
          <p:nvPr/>
        </p:nvSpPr>
        <p:spPr bwMode="auto">
          <a:xfrm>
            <a:off x="8288338" y="3959225"/>
            <a:ext cx="5873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nSpc>
                <a:spcPct val="94000"/>
              </a:lnSpc>
              <a:spcBef>
                <a:spcPct val="0"/>
              </a:spcBef>
              <a:buFontTx/>
              <a:buNone/>
            </a:pPr>
            <a:r>
              <a:rPr lang="en-GB" altLang="zh-CN" sz="1900">
                <a:latin typeface="微软雅黑" panose="020B0503020204020204" pitchFamily="34" charset="-122"/>
                <a:ea typeface="微软雅黑" panose="020B0503020204020204" pitchFamily="34" charset="-122"/>
                <a:cs typeface="msgothic"/>
              </a:rPr>
              <a:t>brk</a:t>
            </a:r>
          </a:p>
        </p:txBody>
      </p:sp>
      <p:sp>
        <p:nvSpPr>
          <p:cNvPr id="47113" name="Line 30">
            <a:extLst>
              <a:ext uri="{FF2B5EF4-FFF2-40B4-BE49-F238E27FC236}">
                <a16:creationId xmlns:a16="http://schemas.microsoft.com/office/drawing/2014/main" id="{1F5BA8F4-0FF3-417D-9DC7-BC0DE5DA0894}"/>
              </a:ext>
            </a:extLst>
          </p:cNvPr>
          <p:cNvSpPr>
            <a:spLocks noChangeShapeType="1"/>
          </p:cNvSpPr>
          <p:nvPr/>
        </p:nvSpPr>
        <p:spPr bwMode="auto">
          <a:xfrm flipH="1">
            <a:off x="7904163" y="4125913"/>
            <a:ext cx="384175" cy="1587"/>
          </a:xfrm>
          <a:prstGeom prst="line">
            <a:avLst/>
          </a:prstGeom>
          <a:noFill/>
          <a:ln w="3240">
            <a:solidFill>
              <a:srgbClr val="000066"/>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14" name="Text Box 31">
            <a:extLst>
              <a:ext uri="{FF2B5EF4-FFF2-40B4-BE49-F238E27FC236}">
                <a16:creationId xmlns:a16="http://schemas.microsoft.com/office/drawing/2014/main" id="{EBCFC06E-A893-44E5-8FD3-8BA9FA05A59D}"/>
              </a:ext>
            </a:extLst>
          </p:cNvPr>
          <p:cNvSpPr txBox="1">
            <a:spLocks noChangeArrowheads="1"/>
          </p:cNvSpPr>
          <p:nvPr/>
        </p:nvSpPr>
        <p:spPr bwMode="auto">
          <a:xfrm>
            <a:off x="3473450" y="1060450"/>
            <a:ext cx="1565275"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nSpc>
                <a:spcPct val="94000"/>
              </a:lnSpc>
              <a:spcBef>
                <a:spcPct val="0"/>
              </a:spcBef>
              <a:buFontTx/>
              <a:buNone/>
            </a:pPr>
            <a:r>
              <a:rPr lang="en-GB" altLang="zh-CN" sz="1600">
                <a:latin typeface="微软雅黑" panose="020B0503020204020204" pitchFamily="34" charset="-122"/>
                <a:ea typeface="微软雅黑" panose="020B0503020204020204" pitchFamily="34" charset="-122"/>
                <a:cs typeface="msgothic"/>
              </a:rPr>
              <a:t>0xC00000000</a:t>
            </a:r>
          </a:p>
        </p:txBody>
      </p:sp>
      <p:sp>
        <p:nvSpPr>
          <p:cNvPr id="47115" name="Text Box 32">
            <a:extLst>
              <a:ext uri="{FF2B5EF4-FFF2-40B4-BE49-F238E27FC236}">
                <a16:creationId xmlns:a16="http://schemas.microsoft.com/office/drawing/2014/main" id="{147840B5-53E0-4C80-996A-8D8519DB23FB}"/>
              </a:ext>
            </a:extLst>
          </p:cNvPr>
          <p:cNvSpPr txBox="1">
            <a:spLocks noChangeArrowheads="1"/>
          </p:cNvSpPr>
          <p:nvPr/>
        </p:nvSpPr>
        <p:spPr bwMode="auto">
          <a:xfrm>
            <a:off x="3578225" y="5916613"/>
            <a:ext cx="1428750"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nSpc>
                <a:spcPct val="94000"/>
              </a:lnSpc>
              <a:spcBef>
                <a:spcPct val="0"/>
              </a:spcBef>
              <a:buFontTx/>
              <a:buNone/>
            </a:pPr>
            <a:r>
              <a:rPr lang="en-GB" altLang="zh-CN" sz="1600">
                <a:latin typeface="微软雅黑" panose="020B0503020204020204" pitchFamily="34" charset="-122"/>
                <a:ea typeface="微软雅黑" panose="020B0503020204020204" pitchFamily="34" charset="-122"/>
                <a:cs typeface="msgothic"/>
              </a:rPr>
              <a:t>0x08048000</a:t>
            </a:r>
          </a:p>
        </p:txBody>
      </p:sp>
      <p:sp>
        <p:nvSpPr>
          <p:cNvPr id="47116" name="Rectangle 14">
            <a:extLst>
              <a:ext uri="{FF2B5EF4-FFF2-40B4-BE49-F238E27FC236}">
                <a16:creationId xmlns:a16="http://schemas.microsoft.com/office/drawing/2014/main" id="{13928B03-8D06-48B5-A984-B2852B906B47}"/>
              </a:ext>
            </a:extLst>
          </p:cNvPr>
          <p:cNvSpPr>
            <a:spLocks noChangeArrowheads="1"/>
          </p:cNvSpPr>
          <p:nvPr/>
        </p:nvSpPr>
        <p:spPr bwMode="auto">
          <a:xfrm>
            <a:off x="5003800" y="814388"/>
            <a:ext cx="2830513" cy="517525"/>
          </a:xfrm>
          <a:prstGeom prst="rect">
            <a:avLst/>
          </a:prstGeom>
          <a:solidFill>
            <a:srgbClr val="F1C7C7"/>
          </a:solidFill>
          <a:ln w="3240">
            <a:solidFill>
              <a:schemeClr val="tx1"/>
            </a:solidFill>
            <a:miter lim="800000"/>
            <a:headEnd/>
            <a:tailEnd/>
          </a:ln>
        </p:spPr>
        <p:txBody>
          <a:bodyPr wrap="none" lIns="90000" tIns="46800" rIns="90000" bIns="46800" anchor="ct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gn="ctr">
              <a:lnSpc>
                <a:spcPct val="98000"/>
              </a:lnSpc>
              <a:spcBef>
                <a:spcPct val="0"/>
              </a:spcBef>
              <a:buFontTx/>
              <a:buNone/>
            </a:pPr>
            <a:r>
              <a:rPr lang="zh-CN" altLang="en-GB" sz="2000">
                <a:latin typeface="微软雅黑" panose="020B0503020204020204" pitchFamily="34" charset="-122"/>
                <a:ea typeface="微软雅黑" panose="020B0503020204020204" pitchFamily="34" charset="-122"/>
                <a:cs typeface="msgothic"/>
              </a:rPr>
              <a:t>内核虚存区</a:t>
            </a:r>
          </a:p>
        </p:txBody>
      </p:sp>
      <p:sp>
        <p:nvSpPr>
          <p:cNvPr id="47117" name="Rectangle 15">
            <a:extLst>
              <a:ext uri="{FF2B5EF4-FFF2-40B4-BE49-F238E27FC236}">
                <a16:creationId xmlns:a16="http://schemas.microsoft.com/office/drawing/2014/main" id="{A518CDA2-9B16-4333-BE44-CFAF79FF53C1}"/>
              </a:ext>
            </a:extLst>
          </p:cNvPr>
          <p:cNvSpPr>
            <a:spLocks noChangeArrowheads="1"/>
          </p:cNvSpPr>
          <p:nvPr/>
        </p:nvSpPr>
        <p:spPr bwMode="auto">
          <a:xfrm>
            <a:off x="5003800" y="2622550"/>
            <a:ext cx="2830513" cy="711200"/>
          </a:xfrm>
          <a:prstGeom prst="rect">
            <a:avLst/>
          </a:prstGeom>
          <a:solidFill>
            <a:srgbClr val="D5F1CF"/>
          </a:solidFill>
          <a:ln w="3240">
            <a:solidFill>
              <a:schemeClr val="tx1"/>
            </a:solidFill>
            <a:miter lim="800000"/>
            <a:headEnd/>
            <a:tailEnd/>
          </a:ln>
        </p:spPr>
        <p:txBody>
          <a:bodyPr wrap="none" lIns="90000" tIns="46800" rIns="90000" bIns="46800" anchor="ct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gn="ctr">
              <a:lnSpc>
                <a:spcPct val="98000"/>
              </a:lnSpc>
              <a:spcBef>
                <a:spcPct val="0"/>
              </a:spcBef>
              <a:buFontTx/>
              <a:buNone/>
            </a:pPr>
            <a:r>
              <a:rPr lang="zh-CN" altLang="en-GB" sz="2000">
                <a:latin typeface="微软雅黑" panose="020B0503020204020204" pitchFamily="34" charset="-122"/>
                <a:ea typeface="微软雅黑" panose="020B0503020204020204" pitchFamily="34" charset="-122"/>
                <a:cs typeface="msgothic"/>
              </a:rPr>
              <a:t>共享库区域</a:t>
            </a:r>
          </a:p>
        </p:txBody>
      </p:sp>
      <p:sp>
        <p:nvSpPr>
          <p:cNvPr id="33808" name="Rectangle 16">
            <a:extLst>
              <a:ext uri="{FF2B5EF4-FFF2-40B4-BE49-F238E27FC236}">
                <a16:creationId xmlns:a16="http://schemas.microsoft.com/office/drawing/2014/main" id="{D456201F-B6B9-43BB-86BF-79C0BBC4B19D}"/>
              </a:ext>
            </a:extLst>
          </p:cNvPr>
          <p:cNvSpPr>
            <a:spLocks noChangeArrowheads="1"/>
          </p:cNvSpPr>
          <p:nvPr/>
        </p:nvSpPr>
        <p:spPr bwMode="auto">
          <a:xfrm>
            <a:off x="5003800" y="3328988"/>
            <a:ext cx="2830513" cy="768350"/>
          </a:xfrm>
          <a:prstGeom prst="rect">
            <a:avLst/>
          </a:prstGeom>
          <a:solidFill>
            <a:schemeClr val="bg1"/>
          </a:solidFill>
          <a:ln w="3302">
            <a:solidFill>
              <a:schemeClr val="tx1"/>
            </a:solidFill>
            <a:miter lim="800000"/>
            <a:headEnd/>
            <a:tailEnd/>
          </a:ln>
        </p:spPr>
        <p:txBody>
          <a:bodyPr wrap="none" anchor="ctr"/>
          <a:lstStyle/>
          <a:p>
            <a:pPr>
              <a:defRPr/>
            </a:pPr>
            <a:endParaRPr lang="en-US" sz="2400" b="1">
              <a:latin typeface="Arial Narrow" pitchFamily="34" charset="0"/>
              <a:ea typeface="+mn-ea"/>
            </a:endParaRPr>
          </a:p>
        </p:txBody>
      </p:sp>
      <p:sp>
        <p:nvSpPr>
          <p:cNvPr id="47119" name="Rectangle 17">
            <a:extLst>
              <a:ext uri="{FF2B5EF4-FFF2-40B4-BE49-F238E27FC236}">
                <a16:creationId xmlns:a16="http://schemas.microsoft.com/office/drawing/2014/main" id="{68D86E9B-3F3D-4469-B42B-B16031F89C5E}"/>
              </a:ext>
            </a:extLst>
          </p:cNvPr>
          <p:cNvSpPr>
            <a:spLocks noChangeArrowheads="1"/>
          </p:cNvSpPr>
          <p:nvPr/>
        </p:nvSpPr>
        <p:spPr bwMode="auto">
          <a:xfrm>
            <a:off x="5003800" y="4095750"/>
            <a:ext cx="2830513" cy="711200"/>
          </a:xfrm>
          <a:prstGeom prst="rect">
            <a:avLst/>
          </a:prstGeom>
          <a:solidFill>
            <a:srgbClr val="D5F1CF"/>
          </a:solidFill>
          <a:ln w="3240">
            <a:solidFill>
              <a:schemeClr val="tx1"/>
            </a:solidFill>
            <a:miter lim="800000"/>
            <a:headEnd/>
            <a:tailEnd/>
          </a:ln>
        </p:spPr>
        <p:txBody>
          <a:bodyPr wrap="none" lIns="90000" tIns="46800" rIns="90000" bIns="46800" anchor="ct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gn="ctr">
              <a:lnSpc>
                <a:spcPct val="98000"/>
              </a:lnSpc>
              <a:spcBef>
                <a:spcPct val="0"/>
              </a:spcBef>
              <a:buFontTx/>
              <a:buNone/>
            </a:pPr>
            <a:r>
              <a:rPr lang="zh-CN" altLang="en-GB" sz="2000">
                <a:latin typeface="微软雅黑" panose="020B0503020204020204" pitchFamily="34" charset="-122"/>
                <a:ea typeface="微软雅黑" panose="020B0503020204020204" pitchFamily="34" charset="-122"/>
                <a:cs typeface="msgothic"/>
              </a:rPr>
              <a:t>堆（</a:t>
            </a:r>
            <a:r>
              <a:rPr lang="en-GB" altLang="zh-CN" sz="2000">
                <a:latin typeface="微软雅黑" panose="020B0503020204020204" pitchFamily="34" charset="-122"/>
                <a:ea typeface="微软雅黑" panose="020B0503020204020204" pitchFamily="34" charset="-122"/>
                <a:cs typeface="msgothic"/>
              </a:rPr>
              <a:t>heap</a:t>
            </a:r>
            <a:r>
              <a:rPr lang="zh-CN" altLang="en-GB" sz="2000">
                <a:latin typeface="微软雅黑" panose="020B0503020204020204" pitchFamily="34" charset="-122"/>
                <a:ea typeface="微软雅黑" panose="020B0503020204020204" pitchFamily="34" charset="-122"/>
                <a:cs typeface="msgothic"/>
              </a:rPr>
              <a:t>）</a:t>
            </a:r>
          </a:p>
          <a:p>
            <a:pPr algn="ctr">
              <a:lnSpc>
                <a:spcPct val="98000"/>
              </a:lnSpc>
              <a:spcBef>
                <a:spcPct val="0"/>
              </a:spcBef>
              <a:buFontTx/>
              <a:buNone/>
            </a:pPr>
            <a:r>
              <a:rPr lang="en-GB" altLang="zh-CN" sz="2000">
                <a:latin typeface="微软雅黑" panose="020B0503020204020204" pitchFamily="34" charset="-122"/>
                <a:ea typeface="微软雅黑" panose="020B0503020204020204" pitchFamily="34" charset="-122"/>
                <a:cs typeface="msgothic"/>
              </a:rPr>
              <a:t>(</a:t>
            </a:r>
            <a:r>
              <a:rPr lang="zh-CN" altLang="en-GB" sz="2000">
                <a:latin typeface="微软雅黑" panose="020B0503020204020204" pitchFamily="34" charset="-122"/>
                <a:ea typeface="微软雅黑" panose="020B0503020204020204" pitchFamily="34" charset="-122"/>
                <a:cs typeface="msgothic"/>
              </a:rPr>
              <a:t>由</a:t>
            </a:r>
            <a:r>
              <a:rPr lang="en-GB" altLang="zh-CN" sz="2000">
                <a:latin typeface="微软雅黑" panose="020B0503020204020204" pitchFamily="34" charset="-122"/>
                <a:ea typeface="微软雅黑" panose="020B0503020204020204" pitchFamily="34" charset="-122"/>
                <a:cs typeface="msgothic"/>
              </a:rPr>
              <a:t>malloc</a:t>
            </a:r>
            <a:r>
              <a:rPr lang="zh-CN" altLang="en-GB" sz="2000">
                <a:latin typeface="微软雅黑" panose="020B0503020204020204" pitchFamily="34" charset="-122"/>
                <a:ea typeface="微软雅黑" panose="020B0503020204020204" pitchFamily="34" charset="-122"/>
                <a:cs typeface="msgothic"/>
              </a:rPr>
              <a:t>动态生成</a:t>
            </a:r>
            <a:r>
              <a:rPr lang="en-GB" altLang="zh-CN" sz="2000">
                <a:latin typeface="Calibri" panose="020F0502020204030204" pitchFamily="34" charset="0"/>
                <a:ea typeface="微软雅黑" panose="020B0503020204020204" pitchFamily="34" charset="-122"/>
                <a:cs typeface="msgothic"/>
              </a:rPr>
              <a:t>)</a:t>
            </a:r>
          </a:p>
        </p:txBody>
      </p:sp>
      <p:sp>
        <p:nvSpPr>
          <p:cNvPr id="47120" name="Line 19">
            <a:extLst>
              <a:ext uri="{FF2B5EF4-FFF2-40B4-BE49-F238E27FC236}">
                <a16:creationId xmlns:a16="http://schemas.microsoft.com/office/drawing/2014/main" id="{FB4B7491-3303-4924-9DF1-FC40144CA16B}"/>
              </a:ext>
            </a:extLst>
          </p:cNvPr>
          <p:cNvSpPr>
            <a:spLocks noChangeShapeType="1"/>
          </p:cNvSpPr>
          <p:nvPr/>
        </p:nvSpPr>
        <p:spPr bwMode="auto">
          <a:xfrm flipV="1">
            <a:off x="6415088" y="3678238"/>
            <a:ext cx="1587" cy="407987"/>
          </a:xfrm>
          <a:prstGeom prst="line">
            <a:avLst/>
          </a:prstGeom>
          <a:noFill/>
          <a:ln w="324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21" name="Rectangle 20">
            <a:extLst>
              <a:ext uri="{FF2B5EF4-FFF2-40B4-BE49-F238E27FC236}">
                <a16:creationId xmlns:a16="http://schemas.microsoft.com/office/drawing/2014/main" id="{95FAB7F5-BCAF-4CE3-94A1-BAE851B1258C}"/>
              </a:ext>
            </a:extLst>
          </p:cNvPr>
          <p:cNvSpPr>
            <a:spLocks noChangeArrowheads="1"/>
          </p:cNvSpPr>
          <p:nvPr/>
        </p:nvSpPr>
        <p:spPr bwMode="auto">
          <a:xfrm>
            <a:off x="5003800" y="1300163"/>
            <a:ext cx="2830513" cy="598487"/>
          </a:xfrm>
          <a:prstGeom prst="rect">
            <a:avLst/>
          </a:prstGeom>
          <a:solidFill>
            <a:srgbClr val="D5F1CF"/>
          </a:solidFill>
          <a:ln w="3240">
            <a:solidFill>
              <a:schemeClr val="tx1"/>
            </a:solidFill>
            <a:miter lim="800000"/>
            <a:headEnd/>
            <a:tailEnd/>
          </a:ln>
        </p:spPr>
        <p:txBody>
          <a:bodyPr wrap="none" lIns="90000" tIns="46800" rIns="90000" bIns="46800" anchor="ct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gn="ctr">
              <a:lnSpc>
                <a:spcPct val="98000"/>
              </a:lnSpc>
              <a:spcBef>
                <a:spcPct val="0"/>
              </a:spcBef>
              <a:buFontTx/>
              <a:buNone/>
            </a:pPr>
            <a:r>
              <a:rPr lang="zh-CN" altLang="en-GB" sz="1800">
                <a:latin typeface="微软雅黑" panose="020B0503020204020204" pitchFamily="34" charset="-122"/>
                <a:ea typeface="微软雅黑" panose="020B0503020204020204" pitchFamily="34" charset="-122"/>
                <a:cs typeface="msgothic"/>
              </a:rPr>
              <a:t>用户栈（</a:t>
            </a:r>
            <a:r>
              <a:rPr lang="en-GB" altLang="zh-CN" sz="1800">
                <a:latin typeface="微软雅黑" panose="020B0503020204020204" pitchFamily="34" charset="-122"/>
                <a:ea typeface="微软雅黑" panose="020B0503020204020204" pitchFamily="34" charset="-122"/>
                <a:cs typeface="msgothic"/>
              </a:rPr>
              <a:t>User stack</a:t>
            </a:r>
            <a:r>
              <a:rPr lang="zh-CN" altLang="en-GB" sz="1800">
                <a:latin typeface="微软雅黑" panose="020B0503020204020204" pitchFamily="34" charset="-122"/>
                <a:ea typeface="微软雅黑" panose="020B0503020204020204" pitchFamily="34" charset="-122"/>
                <a:cs typeface="msgothic"/>
              </a:rPr>
              <a:t>）</a:t>
            </a:r>
          </a:p>
          <a:p>
            <a:pPr algn="ctr">
              <a:lnSpc>
                <a:spcPct val="98000"/>
              </a:lnSpc>
              <a:spcBef>
                <a:spcPct val="0"/>
              </a:spcBef>
              <a:buFontTx/>
              <a:buNone/>
            </a:pPr>
            <a:r>
              <a:rPr lang="zh-CN" altLang="en-GB" sz="2000">
                <a:latin typeface="Calibri" panose="020F0502020204030204" pitchFamily="34" charset="0"/>
                <a:ea typeface="微软雅黑" panose="020B0503020204020204" pitchFamily="34" charset="-122"/>
                <a:cs typeface="msgothic"/>
              </a:rPr>
              <a:t>动态生成</a:t>
            </a:r>
          </a:p>
        </p:txBody>
      </p:sp>
      <p:sp>
        <p:nvSpPr>
          <p:cNvPr id="47122" name="Line 21">
            <a:extLst>
              <a:ext uri="{FF2B5EF4-FFF2-40B4-BE49-F238E27FC236}">
                <a16:creationId xmlns:a16="http://schemas.microsoft.com/office/drawing/2014/main" id="{7DDC6AC4-7124-4D05-846B-9926722F714C}"/>
              </a:ext>
            </a:extLst>
          </p:cNvPr>
          <p:cNvSpPr>
            <a:spLocks noChangeShapeType="1"/>
          </p:cNvSpPr>
          <p:nvPr/>
        </p:nvSpPr>
        <p:spPr bwMode="auto">
          <a:xfrm flipV="1">
            <a:off x="6415088" y="2382838"/>
            <a:ext cx="1587" cy="246062"/>
          </a:xfrm>
          <a:prstGeom prst="line">
            <a:avLst/>
          </a:prstGeom>
          <a:noFill/>
          <a:ln w="324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23" name="Line 22">
            <a:extLst>
              <a:ext uri="{FF2B5EF4-FFF2-40B4-BE49-F238E27FC236}">
                <a16:creationId xmlns:a16="http://schemas.microsoft.com/office/drawing/2014/main" id="{940A92AD-6B9C-482C-B1B4-3222CED87982}"/>
              </a:ext>
            </a:extLst>
          </p:cNvPr>
          <p:cNvSpPr>
            <a:spLocks noChangeShapeType="1"/>
          </p:cNvSpPr>
          <p:nvPr/>
        </p:nvSpPr>
        <p:spPr bwMode="auto">
          <a:xfrm>
            <a:off x="6415088" y="1898650"/>
            <a:ext cx="1587" cy="242888"/>
          </a:xfrm>
          <a:prstGeom prst="line">
            <a:avLst/>
          </a:prstGeom>
          <a:noFill/>
          <a:ln w="324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15" name="Rectangle 23">
            <a:extLst>
              <a:ext uri="{FF2B5EF4-FFF2-40B4-BE49-F238E27FC236}">
                <a16:creationId xmlns:a16="http://schemas.microsoft.com/office/drawing/2014/main" id="{02D5309D-3EC2-4CC4-B2FD-1C005DAD4383}"/>
              </a:ext>
            </a:extLst>
          </p:cNvPr>
          <p:cNvSpPr>
            <a:spLocks noChangeArrowheads="1"/>
          </p:cNvSpPr>
          <p:nvPr/>
        </p:nvSpPr>
        <p:spPr bwMode="auto">
          <a:xfrm>
            <a:off x="5003800" y="6180138"/>
            <a:ext cx="2830513" cy="422275"/>
          </a:xfrm>
          <a:prstGeom prst="rect">
            <a:avLst/>
          </a:prstGeom>
          <a:solidFill>
            <a:schemeClr val="bg1">
              <a:lumMod val="75000"/>
            </a:schemeClr>
          </a:solidFill>
          <a:ln w="3240">
            <a:solidFill>
              <a:schemeClr val="tx1"/>
            </a:solidFill>
            <a:miter lim="800000"/>
            <a:headEnd/>
            <a:tailEnd/>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defRPr/>
            </a:pPr>
            <a:r>
              <a:rPr lang="zh-CN" altLang="en-GB" b="1">
                <a:latin typeface="微软雅黑" panose="020B0503020204020204" pitchFamily="34" charset="-122"/>
                <a:ea typeface="微软雅黑" panose="020B0503020204020204" pitchFamily="34" charset="-122"/>
                <a:cs typeface="msgothic"/>
              </a:rPr>
              <a:t>未使用</a:t>
            </a:r>
          </a:p>
        </p:txBody>
      </p:sp>
      <p:sp>
        <p:nvSpPr>
          <p:cNvPr id="47125" name="Text Box 24">
            <a:extLst>
              <a:ext uri="{FF2B5EF4-FFF2-40B4-BE49-F238E27FC236}">
                <a16:creationId xmlns:a16="http://schemas.microsoft.com/office/drawing/2014/main" id="{2B3FCFAE-AA0D-4C62-8097-E39172724B78}"/>
              </a:ext>
            </a:extLst>
          </p:cNvPr>
          <p:cNvSpPr txBox="1">
            <a:spLocks noChangeArrowheads="1"/>
          </p:cNvSpPr>
          <p:nvPr/>
        </p:nvSpPr>
        <p:spPr bwMode="auto">
          <a:xfrm>
            <a:off x="4735513" y="6411913"/>
            <a:ext cx="315912"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nSpc>
                <a:spcPct val="98000"/>
              </a:lnSpc>
              <a:spcBef>
                <a:spcPct val="0"/>
              </a:spcBef>
              <a:buFontTx/>
              <a:buNone/>
            </a:pPr>
            <a:r>
              <a:rPr lang="en-GB" altLang="zh-CN" sz="1600">
                <a:latin typeface="Arial Black" panose="020B0A04020102020204" pitchFamily="34" charset="0"/>
                <a:ea typeface="msgothic"/>
                <a:cs typeface="msgothic"/>
              </a:rPr>
              <a:t>0</a:t>
            </a:r>
          </a:p>
        </p:txBody>
      </p:sp>
      <p:sp>
        <p:nvSpPr>
          <p:cNvPr id="33826" name="Rectangle 34">
            <a:extLst>
              <a:ext uri="{FF2B5EF4-FFF2-40B4-BE49-F238E27FC236}">
                <a16:creationId xmlns:a16="http://schemas.microsoft.com/office/drawing/2014/main" id="{DE8884E0-068F-4356-AE86-62C36525E543}"/>
              </a:ext>
            </a:extLst>
          </p:cNvPr>
          <p:cNvSpPr>
            <a:spLocks noChangeArrowheads="1"/>
          </p:cNvSpPr>
          <p:nvPr/>
        </p:nvSpPr>
        <p:spPr bwMode="auto">
          <a:xfrm>
            <a:off x="5003800" y="4803775"/>
            <a:ext cx="2830513" cy="712788"/>
          </a:xfrm>
          <a:prstGeom prst="rect">
            <a:avLst/>
          </a:prstGeom>
          <a:solidFill>
            <a:schemeClr val="accent2">
              <a:lumMod val="20000"/>
              <a:lumOff val="80000"/>
            </a:schemeClr>
          </a:solidFill>
          <a:ln w="3240">
            <a:solidFill>
              <a:schemeClr val="tx1"/>
            </a:solidFill>
            <a:miter lim="800000"/>
            <a:headEnd/>
            <a:tailEnd/>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defRPr/>
            </a:pPr>
            <a:r>
              <a:rPr lang="zh-CN" altLang="en-GB" sz="2000" b="1">
                <a:solidFill>
                  <a:srgbClr val="FF0000"/>
                </a:solidFill>
                <a:latin typeface="微软雅黑" panose="020B0503020204020204" pitchFamily="34" charset="-122"/>
                <a:ea typeface="微软雅黑" panose="020B0503020204020204" pitchFamily="34" charset="-122"/>
                <a:cs typeface="msgothic"/>
              </a:rPr>
              <a:t>读写数据段</a:t>
            </a:r>
          </a:p>
          <a:p>
            <a:pPr algn="ctr">
              <a:lnSpc>
                <a:spcPct val="98000"/>
              </a:lnSpc>
              <a:defRPr/>
            </a:pPr>
            <a:r>
              <a:rPr lang="en-GB" altLang="zh-CN" b="1">
                <a:latin typeface="微软雅黑" panose="020B0503020204020204" pitchFamily="34" charset="-122"/>
                <a:ea typeface="微软雅黑" panose="020B0503020204020204" pitchFamily="34" charset="-122"/>
                <a:cs typeface="msgothic"/>
              </a:rPr>
              <a:t>(.data, .bss)</a:t>
            </a:r>
          </a:p>
        </p:txBody>
      </p:sp>
      <p:sp>
        <p:nvSpPr>
          <p:cNvPr id="47127" name="Rectangle 35">
            <a:extLst>
              <a:ext uri="{FF2B5EF4-FFF2-40B4-BE49-F238E27FC236}">
                <a16:creationId xmlns:a16="http://schemas.microsoft.com/office/drawing/2014/main" id="{8338EF9F-991B-47E1-BE40-EB464E98D504}"/>
              </a:ext>
            </a:extLst>
          </p:cNvPr>
          <p:cNvSpPr>
            <a:spLocks noChangeArrowheads="1"/>
          </p:cNvSpPr>
          <p:nvPr/>
        </p:nvSpPr>
        <p:spPr bwMode="auto">
          <a:xfrm>
            <a:off x="5003800" y="5468938"/>
            <a:ext cx="2830513" cy="711200"/>
          </a:xfrm>
          <a:prstGeom prst="rect">
            <a:avLst/>
          </a:prstGeom>
          <a:solidFill>
            <a:srgbClr val="F6F5BD"/>
          </a:solidFill>
          <a:ln w="3240">
            <a:solidFill>
              <a:schemeClr val="tx1"/>
            </a:solidFill>
            <a:miter lim="800000"/>
            <a:headEnd/>
            <a:tailEnd/>
          </a:ln>
        </p:spPr>
        <p:txBody>
          <a:bodyPr wrap="none" lIns="90000" tIns="46800" rIns="90000" bIns="46800" anchor="ct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gn="ctr">
              <a:lnSpc>
                <a:spcPct val="98000"/>
              </a:lnSpc>
              <a:spcBef>
                <a:spcPct val="0"/>
              </a:spcBef>
              <a:buFontTx/>
              <a:buNone/>
            </a:pPr>
            <a:r>
              <a:rPr lang="zh-CN" altLang="en-GB" sz="2000">
                <a:solidFill>
                  <a:srgbClr val="FF0000"/>
                </a:solidFill>
                <a:latin typeface="微软雅黑" panose="020B0503020204020204" pitchFamily="34" charset="-122"/>
                <a:ea typeface="微软雅黑" panose="020B0503020204020204" pitchFamily="34" charset="-122"/>
                <a:cs typeface="msgothic"/>
              </a:rPr>
              <a:t>只读代码段</a:t>
            </a:r>
          </a:p>
          <a:p>
            <a:pPr algn="ctr">
              <a:lnSpc>
                <a:spcPct val="98000"/>
              </a:lnSpc>
              <a:spcBef>
                <a:spcPct val="0"/>
              </a:spcBef>
              <a:buFontTx/>
              <a:buNone/>
            </a:pPr>
            <a:r>
              <a:rPr lang="en-GB" altLang="zh-CN" sz="1800">
                <a:latin typeface="微软雅黑" panose="020B0503020204020204" pitchFamily="34" charset="-122"/>
                <a:ea typeface="微软雅黑" panose="020B0503020204020204" pitchFamily="34" charset="-122"/>
                <a:cs typeface="msgothic"/>
              </a:rPr>
              <a:t>(.init, .text</a:t>
            </a:r>
            <a:r>
              <a:rPr lang="en-GB" altLang="zh-CN" sz="1600">
                <a:latin typeface="Calibri" panose="020F0502020204030204" pitchFamily="34" charset="0"/>
                <a:ea typeface="微软雅黑" panose="020B0503020204020204" pitchFamily="34" charset="-122"/>
                <a:cs typeface="msgothic"/>
              </a:rPr>
              <a:t>, </a:t>
            </a:r>
            <a:r>
              <a:rPr lang="en-GB" altLang="zh-CN" sz="1800">
                <a:latin typeface="微软雅黑" panose="020B0503020204020204" pitchFamily="34" charset="-122"/>
                <a:ea typeface="微软雅黑" panose="020B0503020204020204" pitchFamily="34" charset="-122"/>
                <a:cs typeface="msgothic"/>
              </a:rPr>
              <a:t>.rodata</a:t>
            </a:r>
            <a:r>
              <a:rPr lang="en-GB" altLang="zh-CN" sz="1600">
                <a:latin typeface="Calibri" panose="020F0502020204030204" pitchFamily="34" charset="0"/>
                <a:ea typeface="微软雅黑" panose="020B0503020204020204" pitchFamily="34" charset="-122"/>
                <a:cs typeface="msgothic"/>
              </a:rPr>
              <a:t>)</a:t>
            </a:r>
          </a:p>
        </p:txBody>
      </p:sp>
      <p:grpSp>
        <p:nvGrpSpPr>
          <p:cNvPr id="808984" name="Group 24">
            <a:extLst>
              <a:ext uri="{FF2B5EF4-FFF2-40B4-BE49-F238E27FC236}">
                <a16:creationId xmlns:a16="http://schemas.microsoft.com/office/drawing/2014/main" id="{B3BA55DF-B97B-441F-A39E-2048941A87CC}"/>
              </a:ext>
            </a:extLst>
          </p:cNvPr>
          <p:cNvGrpSpPr>
            <a:grpSpLocks/>
          </p:cNvGrpSpPr>
          <p:nvPr/>
        </p:nvGrpSpPr>
        <p:grpSpPr bwMode="auto">
          <a:xfrm>
            <a:off x="7867650" y="4879975"/>
            <a:ext cx="1071563" cy="1327150"/>
            <a:chOff x="4956" y="3074"/>
            <a:chExt cx="675" cy="836"/>
          </a:xfrm>
        </p:grpSpPr>
        <p:sp>
          <p:nvSpPr>
            <p:cNvPr id="47156" name="AutoShape 36">
              <a:extLst>
                <a:ext uri="{FF2B5EF4-FFF2-40B4-BE49-F238E27FC236}">
                  <a16:creationId xmlns:a16="http://schemas.microsoft.com/office/drawing/2014/main" id="{A1DCBD4A-C59A-4AD3-B8B0-B870D7287831}"/>
                </a:ext>
              </a:extLst>
            </p:cNvPr>
            <p:cNvSpPr>
              <a:spLocks/>
            </p:cNvSpPr>
            <p:nvPr/>
          </p:nvSpPr>
          <p:spPr bwMode="auto">
            <a:xfrm>
              <a:off x="4956" y="3094"/>
              <a:ext cx="140" cy="816"/>
            </a:xfrm>
            <a:prstGeom prst="rightBrace">
              <a:avLst>
                <a:gd name="adj1" fmla="val 48571"/>
                <a:gd name="adj2" fmla="val 50000"/>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endParaRPr lang="en-US" altLang="zh-CN">
                <a:latin typeface="Arial Narrow" panose="020B0606020202030204" pitchFamily="34" charset="0"/>
              </a:endParaRPr>
            </a:p>
          </p:txBody>
        </p:sp>
        <p:sp>
          <p:nvSpPr>
            <p:cNvPr id="47157" name="Text Box 37">
              <a:extLst>
                <a:ext uri="{FF2B5EF4-FFF2-40B4-BE49-F238E27FC236}">
                  <a16:creationId xmlns:a16="http://schemas.microsoft.com/office/drawing/2014/main" id="{5EAA5027-9ABA-43B6-BD55-718A7C205D52}"/>
                </a:ext>
              </a:extLst>
            </p:cNvPr>
            <p:cNvSpPr txBox="1">
              <a:spLocks noChangeArrowheads="1"/>
            </p:cNvSpPr>
            <p:nvPr/>
          </p:nvSpPr>
          <p:spPr bwMode="auto">
            <a:xfrm>
              <a:off x="5161" y="3074"/>
              <a:ext cx="470" cy="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nSpc>
                  <a:spcPct val="98000"/>
                </a:lnSpc>
                <a:spcBef>
                  <a:spcPct val="0"/>
                </a:spcBef>
                <a:buFontTx/>
                <a:buNone/>
              </a:pPr>
              <a:r>
                <a:rPr lang="zh-CN" altLang="en-GB" sz="1900">
                  <a:solidFill>
                    <a:srgbClr val="FF0000"/>
                  </a:solidFill>
                  <a:latin typeface="Calibri" panose="020F0502020204030204" pitchFamily="34" charset="0"/>
                  <a:ea typeface="微软雅黑" panose="020B0503020204020204" pitchFamily="34" charset="-122"/>
                  <a:cs typeface="msgothic"/>
                </a:rPr>
                <a:t>从可执行文件装入</a:t>
              </a:r>
            </a:p>
          </p:txBody>
        </p:sp>
      </p:grpSp>
      <p:sp>
        <p:nvSpPr>
          <p:cNvPr id="47129" name="Text Box 27">
            <a:extLst>
              <a:ext uri="{FF2B5EF4-FFF2-40B4-BE49-F238E27FC236}">
                <a16:creationId xmlns:a16="http://schemas.microsoft.com/office/drawing/2014/main" id="{2D87F58A-16A8-48FC-81D0-42C9380C2601}"/>
              </a:ext>
            </a:extLst>
          </p:cNvPr>
          <p:cNvSpPr txBox="1">
            <a:spLocks noChangeArrowheads="1"/>
          </p:cNvSpPr>
          <p:nvPr/>
        </p:nvSpPr>
        <p:spPr bwMode="auto">
          <a:xfrm>
            <a:off x="3714750" y="1628775"/>
            <a:ext cx="1122363" cy="1262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1900">
                <a:solidFill>
                  <a:srgbClr val="FF0000"/>
                </a:solidFill>
                <a:latin typeface="微软雅黑" panose="020B0503020204020204" pitchFamily="34" charset="-122"/>
                <a:ea typeface="微软雅黑" panose="020B0503020204020204" pitchFamily="34" charset="-122"/>
              </a:rPr>
              <a:t>程序</a:t>
            </a:r>
            <a:r>
              <a:rPr lang="en-US" altLang="zh-CN" sz="1900">
                <a:solidFill>
                  <a:srgbClr val="FF0000"/>
                </a:solidFill>
                <a:latin typeface="微软雅黑" panose="020B0503020204020204" pitchFamily="34" charset="-122"/>
                <a:ea typeface="微软雅黑" panose="020B0503020204020204" pitchFamily="34" charset="-122"/>
              </a:rPr>
              <a:t>(</a:t>
            </a:r>
            <a:r>
              <a:rPr lang="zh-CN" altLang="en-US" sz="1900">
                <a:solidFill>
                  <a:srgbClr val="FF0000"/>
                </a:solidFill>
                <a:latin typeface="微软雅黑" panose="020B0503020204020204" pitchFamily="34" charset="-122"/>
                <a:ea typeface="微软雅黑" panose="020B0503020204020204" pitchFamily="34" charset="-122"/>
              </a:rPr>
              <a:t>段</a:t>
            </a:r>
            <a:r>
              <a:rPr lang="en-US" altLang="zh-CN" sz="1900">
                <a:solidFill>
                  <a:srgbClr val="FF0000"/>
                </a:solidFill>
                <a:latin typeface="微软雅黑" panose="020B0503020204020204" pitchFamily="34" charset="-122"/>
                <a:ea typeface="微软雅黑" panose="020B0503020204020204" pitchFamily="34" charset="-122"/>
              </a:rPr>
              <a:t>)</a:t>
            </a:r>
            <a:r>
              <a:rPr lang="zh-CN" altLang="en-US" sz="1900">
                <a:solidFill>
                  <a:srgbClr val="FF0000"/>
                </a:solidFill>
                <a:latin typeface="微软雅黑" panose="020B0503020204020204" pitchFamily="34" charset="-122"/>
                <a:ea typeface="微软雅黑" panose="020B0503020204020204" pitchFamily="34" charset="-122"/>
              </a:rPr>
              <a:t>头表描述如何映射</a:t>
            </a:r>
          </a:p>
        </p:txBody>
      </p:sp>
      <p:sp>
        <p:nvSpPr>
          <p:cNvPr id="33794" name="Rectangle 2">
            <a:extLst>
              <a:ext uri="{FF2B5EF4-FFF2-40B4-BE49-F238E27FC236}">
                <a16:creationId xmlns:a16="http://schemas.microsoft.com/office/drawing/2014/main" id="{51C82146-DF9F-4D51-8ACE-23A094434753}"/>
              </a:ext>
            </a:extLst>
          </p:cNvPr>
          <p:cNvSpPr>
            <a:spLocks noChangeArrowheads="1"/>
          </p:cNvSpPr>
          <p:nvPr/>
        </p:nvSpPr>
        <p:spPr bwMode="auto">
          <a:xfrm>
            <a:off x="1133475" y="885825"/>
            <a:ext cx="2173288" cy="434975"/>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defRPr/>
            </a:pPr>
            <a:r>
              <a:rPr lang="en-GB" altLang="zh-CN" b="1">
                <a:latin typeface="微软雅黑" panose="020B0503020204020204" pitchFamily="34" charset="-122"/>
                <a:ea typeface="微软雅黑" panose="020B0503020204020204" pitchFamily="34" charset="-122"/>
                <a:cs typeface="msgothic"/>
              </a:rPr>
              <a:t>ELF </a:t>
            </a:r>
            <a:r>
              <a:rPr lang="zh-CN" altLang="en-GB" b="1">
                <a:latin typeface="微软雅黑" panose="020B0503020204020204" pitchFamily="34" charset="-122"/>
                <a:ea typeface="微软雅黑" panose="020B0503020204020204" pitchFamily="34" charset="-122"/>
                <a:cs typeface="msgothic"/>
              </a:rPr>
              <a:t>头</a:t>
            </a:r>
          </a:p>
        </p:txBody>
      </p:sp>
      <p:sp>
        <p:nvSpPr>
          <p:cNvPr id="47131" name="Rectangle 3">
            <a:extLst>
              <a:ext uri="{FF2B5EF4-FFF2-40B4-BE49-F238E27FC236}">
                <a16:creationId xmlns:a16="http://schemas.microsoft.com/office/drawing/2014/main" id="{CC7E66AB-15B8-4204-9FF8-F65B323D575F}"/>
              </a:ext>
            </a:extLst>
          </p:cNvPr>
          <p:cNvSpPr>
            <a:spLocks noChangeArrowheads="1"/>
          </p:cNvSpPr>
          <p:nvPr/>
        </p:nvSpPr>
        <p:spPr bwMode="auto">
          <a:xfrm>
            <a:off x="1133475" y="1320800"/>
            <a:ext cx="2173288" cy="695325"/>
          </a:xfrm>
          <a:prstGeom prst="rect">
            <a:avLst/>
          </a:prstGeom>
          <a:solidFill>
            <a:srgbClr val="993366">
              <a:alpha val="9019"/>
            </a:srgbClr>
          </a:solidFill>
          <a:ln w="25527">
            <a:solidFill>
              <a:schemeClr val="tx1"/>
            </a:solidFill>
            <a:miter lim="800000"/>
            <a:headEnd/>
            <a:tailEnd/>
          </a:ln>
        </p:spPr>
        <p:txBody>
          <a:bodyPr wrap="none" lIns="90000" tIns="46800" rIns="90000" bIns="46800" anchor="ct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gn="ctr">
              <a:lnSpc>
                <a:spcPct val="98000"/>
              </a:lnSpc>
              <a:spcBef>
                <a:spcPct val="0"/>
              </a:spcBef>
              <a:buFontTx/>
              <a:buNone/>
            </a:pPr>
            <a:r>
              <a:rPr lang="zh-CN" altLang="en-GB" sz="2000">
                <a:solidFill>
                  <a:srgbClr val="FF0000"/>
                </a:solidFill>
                <a:latin typeface="微软雅黑" panose="020B0503020204020204" pitchFamily="34" charset="-122"/>
                <a:ea typeface="微软雅黑" panose="020B0503020204020204" pitchFamily="34" charset="-122"/>
                <a:cs typeface="msgothic"/>
              </a:rPr>
              <a:t>程序（段）头表</a:t>
            </a:r>
          </a:p>
        </p:txBody>
      </p:sp>
      <p:sp>
        <p:nvSpPr>
          <p:cNvPr id="47132" name="Rectangle 4">
            <a:extLst>
              <a:ext uri="{FF2B5EF4-FFF2-40B4-BE49-F238E27FC236}">
                <a16:creationId xmlns:a16="http://schemas.microsoft.com/office/drawing/2014/main" id="{DA1C93FC-5657-4772-A25C-F5EC1E96C885}"/>
              </a:ext>
            </a:extLst>
          </p:cNvPr>
          <p:cNvSpPr>
            <a:spLocks noChangeArrowheads="1"/>
          </p:cNvSpPr>
          <p:nvPr/>
        </p:nvSpPr>
        <p:spPr bwMode="auto">
          <a:xfrm>
            <a:off x="1133475" y="2451100"/>
            <a:ext cx="2173288" cy="434975"/>
          </a:xfrm>
          <a:prstGeom prst="rect">
            <a:avLst/>
          </a:prstGeom>
          <a:solidFill>
            <a:srgbClr val="F6F5BD"/>
          </a:solidFill>
          <a:ln w="25560">
            <a:solidFill>
              <a:schemeClr val="tx1"/>
            </a:solidFill>
            <a:miter lim="800000"/>
            <a:headEnd/>
            <a:tailEnd/>
          </a:ln>
        </p:spPr>
        <p:txBody>
          <a:bodyPr wrap="none" lIns="90000" tIns="46800" rIns="90000" bIns="46800" anchor="ct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gn="ctr">
              <a:lnSpc>
                <a:spcPct val="98000"/>
              </a:lnSpc>
              <a:spcBef>
                <a:spcPct val="0"/>
              </a:spcBef>
              <a:buFontTx/>
              <a:buNone/>
            </a:pPr>
            <a:r>
              <a:rPr lang="en-GB" altLang="zh-CN" sz="1800">
                <a:latin typeface="微软雅黑" panose="020B0503020204020204" pitchFamily="34" charset="-122"/>
                <a:ea typeface="微软雅黑" panose="020B0503020204020204" pitchFamily="34" charset="-122"/>
                <a:cs typeface="msgothic"/>
              </a:rPr>
              <a:t>.text </a:t>
            </a:r>
            <a:r>
              <a:rPr lang="zh-CN" altLang="en-GB" sz="1800">
                <a:latin typeface="微软雅黑" panose="020B0503020204020204" pitchFamily="34" charset="-122"/>
                <a:ea typeface="微软雅黑" panose="020B0503020204020204" pitchFamily="34" charset="-122"/>
                <a:cs typeface="msgothic"/>
              </a:rPr>
              <a:t>节</a:t>
            </a:r>
          </a:p>
        </p:txBody>
      </p:sp>
      <p:sp>
        <p:nvSpPr>
          <p:cNvPr id="33797" name="Rectangle 5">
            <a:extLst>
              <a:ext uri="{FF2B5EF4-FFF2-40B4-BE49-F238E27FC236}">
                <a16:creationId xmlns:a16="http://schemas.microsoft.com/office/drawing/2014/main" id="{F0487150-778B-4633-A6C0-CB4102EE961E}"/>
              </a:ext>
            </a:extLst>
          </p:cNvPr>
          <p:cNvSpPr>
            <a:spLocks noChangeArrowheads="1"/>
          </p:cNvSpPr>
          <p:nvPr/>
        </p:nvSpPr>
        <p:spPr bwMode="auto">
          <a:xfrm>
            <a:off x="1133475" y="3592513"/>
            <a:ext cx="2173288" cy="434975"/>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defRPr/>
            </a:pPr>
            <a:r>
              <a:rPr lang="en-GB" altLang="zh-CN" b="1">
                <a:latin typeface="微软雅黑" panose="020B0503020204020204" pitchFamily="34" charset="-122"/>
                <a:ea typeface="微软雅黑" panose="020B0503020204020204" pitchFamily="34" charset="-122"/>
                <a:cs typeface="msgothic"/>
              </a:rPr>
              <a:t>.data </a:t>
            </a:r>
            <a:r>
              <a:rPr lang="zh-CN" altLang="en-GB" b="1">
                <a:latin typeface="微软雅黑" panose="020B0503020204020204" pitchFamily="34" charset="-122"/>
                <a:ea typeface="微软雅黑" panose="020B0503020204020204" pitchFamily="34" charset="-122"/>
                <a:cs typeface="msgothic"/>
              </a:rPr>
              <a:t>节</a:t>
            </a:r>
          </a:p>
        </p:txBody>
      </p:sp>
      <p:sp>
        <p:nvSpPr>
          <p:cNvPr id="33798" name="Rectangle 6">
            <a:extLst>
              <a:ext uri="{FF2B5EF4-FFF2-40B4-BE49-F238E27FC236}">
                <a16:creationId xmlns:a16="http://schemas.microsoft.com/office/drawing/2014/main" id="{95F153A9-7B2A-42FD-90F2-CE58D565B5D2}"/>
              </a:ext>
            </a:extLst>
          </p:cNvPr>
          <p:cNvSpPr>
            <a:spLocks noChangeArrowheads="1"/>
          </p:cNvSpPr>
          <p:nvPr/>
        </p:nvSpPr>
        <p:spPr bwMode="auto">
          <a:xfrm>
            <a:off x="1133475" y="4027488"/>
            <a:ext cx="2173288" cy="433387"/>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defRPr/>
            </a:pPr>
            <a:r>
              <a:rPr lang="en-GB" altLang="zh-CN" b="1">
                <a:latin typeface="微软雅黑" panose="020B0503020204020204" pitchFamily="34" charset="-122"/>
                <a:ea typeface="微软雅黑" panose="020B0503020204020204" pitchFamily="34" charset="-122"/>
                <a:cs typeface="msgothic"/>
              </a:rPr>
              <a:t>.bss </a:t>
            </a:r>
            <a:r>
              <a:rPr lang="zh-CN" altLang="en-GB" b="1">
                <a:latin typeface="微软雅黑" panose="020B0503020204020204" pitchFamily="34" charset="-122"/>
                <a:ea typeface="微软雅黑" panose="020B0503020204020204" pitchFamily="34" charset="-122"/>
                <a:cs typeface="msgothic"/>
              </a:rPr>
              <a:t>节</a:t>
            </a:r>
          </a:p>
        </p:txBody>
      </p:sp>
      <p:sp>
        <p:nvSpPr>
          <p:cNvPr id="33799" name="Rectangle 7">
            <a:extLst>
              <a:ext uri="{FF2B5EF4-FFF2-40B4-BE49-F238E27FC236}">
                <a16:creationId xmlns:a16="http://schemas.microsoft.com/office/drawing/2014/main" id="{BA02D215-C62B-46C3-BA9D-C245EB3F99AE}"/>
              </a:ext>
            </a:extLst>
          </p:cNvPr>
          <p:cNvSpPr>
            <a:spLocks noChangeArrowheads="1"/>
          </p:cNvSpPr>
          <p:nvPr/>
        </p:nvSpPr>
        <p:spPr bwMode="auto">
          <a:xfrm>
            <a:off x="1133475" y="4460875"/>
            <a:ext cx="2173288" cy="434975"/>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defRPr/>
            </a:pPr>
            <a:r>
              <a:rPr lang="en-GB" altLang="zh-CN" b="1">
                <a:latin typeface="微软雅黑" panose="020B0503020204020204" pitchFamily="34" charset="-122"/>
                <a:ea typeface="微软雅黑" panose="020B0503020204020204" pitchFamily="34" charset="-122"/>
                <a:cs typeface="msgothic"/>
              </a:rPr>
              <a:t>.symtab </a:t>
            </a:r>
            <a:r>
              <a:rPr lang="zh-CN" altLang="en-GB" b="1">
                <a:latin typeface="微软雅黑" panose="020B0503020204020204" pitchFamily="34" charset="-122"/>
                <a:ea typeface="微软雅黑" panose="020B0503020204020204" pitchFamily="34" charset="-122"/>
                <a:cs typeface="msgothic"/>
              </a:rPr>
              <a:t>节</a:t>
            </a:r>
          </a:p>
        </p:txBody>
      </p:sp>
      <p:sp>
        <p:nvSpPr>
          <p:cNvPr id="33802" name="Rectangle 10">
            <a:extLst>
              <a:ext uri="{FF2B5EF4-FFF2-40B4-BE49-F238E27FC236}">
                <a16:creationId xmlns:a16="http://schemas.microsoft.com/office/drawing/2014/main" id="{5845B202-DCFE-4F39-81A7-BE6CECF83CE8}"/>
              </a:ext>
            </a:extLst>
          </p:cNvPr>
          <p:cNvSpPr>
            <a:spLocks noChangeArrowheads="1"/>
          </p:cNvSpPr>
          <p:nvPr/>
        </p:nvSpPr>
        <p:spPr bwMode="auto">
          <a:xfrm>
            <a:off x="1133475" y="4895850"/>
            <a:ext cx="2173288" cy="434975"/>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defRPr/>
            </a:pPr>
            <a:r>
              <a:rPr lang="en-GB" altLang="zh-CN" b="1">
                <a:latin typeface="微软雅黑" panose="020B0503020204020204" pitchFamily="34" charset="-122"/>
                <a:ea typeface="微软雅黑" panose="020B0503020204020204" pitchFamily="34" charset="-122"/>
                <a:cs typeface="msgothic"/>
              </a:rPr>
              <a:t>.debug </a:t>
            </a:r>
            <a:r>
              <a:rPr lang="zh-CN" altLang="en-GB" b="1">
                <a:latin typeface="微软雅黑" panose="020B0503020204020204" pitchFamily="34" charset="-122"/>
                <a:ea typeface="微软雅黑" panose="020B0503020204020204" pitchFamily="34" charset="-122"/>
                <a:cs typeface="msgothic"/>
              </a:rPr>
              <a:t>节</a:t>
            </a:r>
          </a:p>
        </p:txBody>
      </p:sp>
      <p:sp>
        <p:nvSpPr>
          <p:cNvPr id="47137" name="Rectangle 5">
            <a:extLst>
              <a:ext uri="{FF2B5EF4-FFF2-40B4-BE49-F238E27FC236}">
                <a16:creationId xmlns:a16="http://schemas.microsoft.com/office/drawing/2014/main" id="{FED9DE8F-3822-4B8F-9C97-E83A4CFE40B5}"/>
              </a:ext>
            </a:extLst>
          </p:cNvPr>
          <p:cNvSpPr>
            <a:spLocks noChangeArrowheads="1"/>
          </p:cNvSpPr>
          <p:nvPr/>
        </p:nvSpPr>
        <p:spPr bwMode="auto">
          <a:xfrm>
            <a:off x="1133475" y="2886075"/>
            <a:ext cx="2173288" cy="434975"/>
          </a:xfrm>
          <a:prstGeom prst="rect">
            <a:avLst/>
          </a:prstGeom>
          <a:solidFill>
            <a:srgbClr val="F6F5BD"/>
          </a:solidFill>
          <a:ln w="25560">
            <a:solidFill>
              <a:schemeClr val="tx1"/>
            </a:solidFill>
            <a:miter lim="800000"/>
            <a:headEnd/>
            <a:tailEnd/>
          </a:ln>
        </p:spPr>
        <p:txBody>
          <a:bodyPr wrap="none" lIns="90000" tIns="46800" rIns="90000" bIns="46800" anchor="ct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gn="ctr">
              <a:lnSpc>
                <a:spcPct val="98000"/>
              </a:lnSpc>
              <a:spcBef>
                <a:spcPct val="0"/>
              </a:spcBef>
              <a:buFontTx/>
              <a:buNone/>
            </a:pPr>
            <a:r>
              <a:rPr lang="en-GB" altLang="zh-CN" sz="1800">
                <a:latin typeface="微软雅黑" panose="020B0503020204020204" pitchFamily="34" charset="-122"/>
                <a:ea typeface="微软雅黑" panose="020B0503020204020204" pitchFamily="34" charset="-122"/>
                <a:cs typeface="msgothic"/>
              </a:rPr>
              <a:t>.rodata </a:t>
            </a:r>
            <a:r>
              <a:rPr lang="zh-CN" altLang="en-GB" sz="1800">
                <a:latin typeface="微软雅黑" panose="020B0503020204020204" pitchFamily="34" charset="-122"/>
                <a:ea typeface="微软雅黑" panose="020B0503020204020204" pitchFamily="34" charset="-122"/>
                <a:cs typeface="msgothic"/>
              </a:rPr>
              <a:t>节</a:t>
            </a:r>
          </a:p>
        </p:txBody>
      </p:sp>
      <p:sp>
        <p:nvSpPr>
          <p:cNvPr id="40" name="Rectangle 10">
            <a:extLst>
              <a:ext uri="{FF2B5EF4-FFF2-40B4-BE49-F238E27FC236}">
                <a16:creationId xmlns:a16="http://schemas.microsoft.com/office/drawing/2014/main" id="{1B22DF4B-1C05-45D4-8CD0-B384ED74CFDB}"/>
              </a:ext>
            </a:extLst>
          </p:cNvPr>
          <p:cNvSpPr>
            <a:spLocks noChangeArrowheads="1"/>
          </p:cNvSpPr>
          <p:nvPr/>
        </p:nvSpPr>
        <p:spPr bwMode="auto">
          <a:xfrm>
            <a:off x="1133475" y="5330825"/>
            <a:ext cx="2173288" cy="434975"/>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defRPr/>
            </a:pPr>
            <a:r>
              <a:rPr lang="en-GB" altLang="zh-CN" b="1">
                <a:latin typeface="微软雅黑" panose="020B0503020204020204" pitchFamily="34" charset="-122"/>
                <a:ea typeface="微软雅黑" panose="020B0503020204020204" pitchFamily="34" charset="-122"/>
                <a:cs typeface="msgothic"/>
              </a:rPr>
              <a:t>.line </a:t>
            </a:r>
            <a:r>
              <a:rPr lang="zh-CN" altLang="en-GB" b="1">
                <a:latin typeface="微软雅黑" panose="020B0503020204020204" pitchFamily="34" charset="-122"/>
                <a:ea typeface="微软雅黑" panose="020B0503020204020204" pitchFamily="34" charset="-122"/>
                <a:cs typeface="msgothic"/>
              </a:rPr>
              <a:t>节</a:t>
            </a:r>
          </a:p>
        </p:txBody>
      </p:sp>
      <p:sp>
        <p:nvSpPr>
          <p:cNvPr id="47139" name="Rectangle 4">
            <a:extLst>
              <a:ext uri="{FF2B5EF4-FFF2-40B4-BE49-F238E27FC236}">
                <a16:creationId xmlns:a16="http://schemas.microsoft.com/office/drawing/2014/main" id="{B4EE3817-B1D8-47D7-8440-B4317E8FFD3F}"/>
              </a:ext>
            </a:extLst>
          </p:cNvPr>
          <p:cNvSpPr>
            <a:spLocks noChangeArrowheads="1"/>
          </p:cNvSpPr>
          <p:nvPr/>
        </p:nvSpPr>
        <p:spPr bwMode="auto">
          <a:xfrm>
            <a:off x="1133475" y="2016125"/>
            <a:ext cx="2173288" cy="434975"/>
          </a:xfrm>
          <a:prstGeom prst="rect">
            <a:avLst/>
          </a:prstGeom>
          <a:solidFill>
            <a:srgbClr val="F6F5BD"/>
          </a:solidFill>
          <a:ln w="25560">
            <a:solidFill>
              <a:schemeClr val="tx1"/>
            </a:solidFill>
            <a:miter lim="800000"/>
            <a:headEnd/>
            <a:tailEnd/>
          </a:ln>
        </p:spPr>
        <p:txBody>
          <a:bodyPr wrap="none" lIns="90000" tIns="46800" rIns="90000" bIns="46800" anchor="ct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gn="ctr">
              <a:lnSpc>
                <a:spcPct val="98000"/>
              </a:lnSpc>
              <a:spcBef>
                <a:spcPct val="0"/>
              </a:spcBef>
              <a:buFontTx/>
              <a:buNone/>
            </a:pPr>
            <a:r>
              <a:rPr lang="en-GB" altLang="zh-CN" sz="1800">
                <a:latin typeface="微软雅黑" panose="020B0503020204020204" pitchFamily="34" charset="-122"/>
                <a:ea typeface="微软雅黑" panose="020B0503020204020204" pitchFamily="34" charset="-122"/>
                <a:cs typeface="msgothic"/>
              </a:rPr>
              <a:t>.init </a:t>
            </a:r>
            <a:r>
              <a:rPr lang="zh-CN" altLang="en-GB" sz="1800">
                <a:latin typeface="微软雅黑" panose="020B0503020204020204" pitchFamily="34" charset="-122"/>
                <a:ea typeface="微软雅黑" panose="020B0503020204020204" pitchFamily="34" charset="-122"/>
                <a:cs typeface="msgothic"/>
              </a:rPr>
              <a:t>节</a:t>
            </a:r>
          </a:p>
        </p:txBody>
      </p:sp>
      <p:sp>
        <p:nvSpPr>
          <p:cNvPr id="42" name="Rectangle 10">
            <a:extLst>
              <a:ext uri="{FF2B5EF4-FFF2-40B4-BE49-F238E27FC236}">
                <a16:creationId xmlns:a16="http://schemas.microsoft.com/office/drawing/2014/main" id="{7178FA4A-73D2-48ED-8C2F-7DE344895D5E}"/>
              </a:ext>
            </a:extLst>
          </p:cNvPr>
          <p:cNvSpPr>
            <a:spLocks noChangeArrowheads="1"/>
          </p:cNvSpPr>
          <p:nvPr/>
        </p:nvSpPr>
        <p:spPr bwMode="auto">
          <a:xfrm>
            <a:off x="1133475" y="5765800"/>
            <a:ext cx="2173288" cy="434975"/>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defRPr/>
            </a:pPr>
            <a:r>
              <a:rPr lang="en-GB" altLang="zh-CN" b="1">
                <a:latin typeface="微软雅黑" panose="020B0503020204020204" pitchFamily="34" charset="-122"/>
                <a:ea typeface="微软雅黑" panose="020B0503020204020204" pitchFamily="34" charset="-122"/>
                <a:cs typeface="msgothic"/>
              </a:rPr>
              <a:t>.strtab </a:t>
            </a:r>
            <a:r>
              <a:rPr lang="zh-CN" altLang="en-GB" b="1">
                <a:latin typeface="微软雅黑" panose="020B0503020204020204" pitchFamily="34" charset="-122"/>
                <a:ea typeface="微软雅黑" panose="020B0503020204020204" pitchFamily="34" charset="-122"/>
                <a:cs typeface="msgothic"/>
              </a:rPr>
              <a:t>节</a:t>
            </a:r>
          </a:p>
        </p:txBody>
      </p:sp>
      <p:sp>
        <p:nvSpPr>
          <p:cNvPr id="47141" name="Line 40">
            <a:extLst>
              <a:ext uri="{FF2B5EF4-FFF2-40B4-BE49-F238E27FC236}">
                <a16:creationId xmlns:a16="http://schemas.microsoft.com/office/drawing/2014/main" id="{A7BE8241-218B-4B46-8F6D-9C845175EB32}"/>
              </a:ext>
            </a:extLst>
          </p:cNvPr>
          <p:cNvSpPr>
            <a:spLocks noChangeShapeType="1"/>
          </p:cNvSpPr>
          <p:nvPr/>
        </p:nvSpPr>
        <p:spPr bwMode="auto">
          <a:xfrm>
            <a:off x="3659188" y="4089400"/>
            <a:ext cx="1311275" cy="1047750"/>
          </a:xfrm>
          <a:prstGeom prst="line">
            <a:avLst/>
          </a:prstGeom>
          <a:noFill/>
          <a:ln w="38100">
            <a:solidFill>
              <a:srgbClr val="0066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142" name="AutoShape 41">
            <a:extLst>
              <a:ext uri="{FF2B5EF4-FFF2-40B4-BE49-F238E27FC236}">
                <a16:creationId xmlns:a16="http://schemas.microsoft.com/office/drawing/2014/main" id="{BC695B06-1EF4-4BAA-AF05-43260D5E40C9}"/>
              </a:ext>
            </a:extLst>
          </p:cNvPr>
          <p:cNvSpPr>
            <a:spLocks/>
          </p:cNvSpPr>
          <p:nvPr/>
        </p:nvSpPr>
        <p:spPr bwMode="auto">
          <a:xfrm>
            <a:off x="3341688" y="3584575"/>
            <a:ext cx="279400" cy="936625"/>
          </a:xfrm>
          <a:prstGeom prst="rightBrace">
            <a:avLst>
              <a:gd name="adj1" fmla="val 23466"/>
              <a:gd name="adj2" fmla="val 50000"/>
            </a:avLst>
          </a:prstGeom>
          <a:noFill/>
          <a:ln w="38100">
            <a:solidFill>
              <a:srgbClr val="0066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0"/>
          </a:p>
        </p:txBody>
      </p:sp>
      <p:sp>
        <p:nvSpPr>
          <p:cNvPr id="47143" name="Line 43">
            <a:extLst>
              <a:ext uri="{FF2B5EF4-FFF2-40B4-BE49-F238E27FC236}">
                <a16:creationId xmlns:a16="http://schemas.microsoft.com/office/drawing/2014/main" id="{D3F4C755-8956-411E-B923-5BCB79E68B00}"/>
              </a:ext>
            </a:extLst>
          </p:cNvPr>
          <p:cNvSpPr>
            <a:spLocks noChangeShapeType="1"/>
          </p:cNvSpPr>
          <p:nvPr/>
        </p:nvSpPr>
        <p:spPr bwMode="auto">
          <a:xfrm>
            <a:off x="3597275" y="2162175"/>
            <a:ext cx="1400175" cy="3754438"/>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144" name="AutoShape 44">
            <a:extLst>
              <a:ext uri="{FF2B5EF4-FFF2-40B4-BE49-F238E27FC236}">
                <a16:creationId xmlns:a16="http://schemas.microsoft.com/office/drawing/2014/main" id="{4C8700C1-51BE-4A1E-81EF-3F4355A069F9}"/>
              </a:ext>
            </a:extLst>
          </p:cNvPr>
          <p:cNvSpPr>
            <a:spLocks/>
          </p:cNvSpPr>
          <p:nvPr/>
        </p:nvSpPr>
        <p:spPr bwMode="auto">
          <a:xfrm>
            <a:off x="3341688" y="947738"/>
            <a:ext cx="211137" cy="2390775"/>
          </a:xfrm>
          <a:prstGeom prst="rightBrace">
            <a:avLst>
              <a:gd name="adj1" fmla="val 91321"/>
              <a:gd name="adj2" fmla="val 50000"/>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0"/>
          </a:p>
        </p:txBody>
      </p:sp>
      <p:sp>
        <p:nvSpPr>
          <p:cNvPr id="47146" name="Text Box 46">
            <a:extLst>
              <a:ext uri="{FF2B5EF4-FFF2-40B4-BE49-F238E27FC236}">
                <a16:creationId xmlns:a16="http://schemas.microsoft.com/office/drawing/2014/main" id="{B92C025C-D2B8-4B64-8329-AD6D3629F951}"/>
              </a:ext>
            </a:extLst>
          </p:cNvPr>
          <p:cNvSpPr txBox="1">
            <a:spLocks noChangeArrowheads="1"/>
          </p:cNvSpPr>
          <p:nvPr/>
        </p:nvSpPr>
        <p:spPr bwMode="auto">
          <a:xfrm>
            <a:off x="8026400" y="898525"/>
            <a:ext cx="8413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en-US" altLang="zh-CN" sz="2000">
                <a:latin typeface="微软雅黑" panose="020B0503020204020204" pitchFamily="34" charset="-122"/>
                <a:ea typeface="微软雅黑" panose="020B0503020204020204" pitchFamily="34" charset="-122"/>
              </a:rPr>
              <a:t>1GB</a:t>
            </a:r>
          </a:p>
        </p:txBody>
      </p:sp>
      <p:sp>
        <p:nvSpPr>
          <p:cNvPr id="47147" name="Text Box 12">
            <a:extLst>
              <a:ext uri="{FF2B5EF4-FFF2-40B4-BE49-F238E27FC236}">
                <a16:creationId xmlns:a16="http://schemas.microsoft.com/office/drawing/2014/main" id="{94DBBE33-D697-4EBF-BA51-A542C6B6AF95}"/>
              </a:ext>
            </a:extLst>
          </p:cNvPr>
          <p:cNvSpPr txBox="1">
            <a:spLocks noChangeArrowheads="1"/>
          </p:cNvSpPr>
          <p:nvPr/>
        </p:nvSpPr>
        <p:spPr bwMode="auto">
          <a:xfrm>
            <a:off x="263525" y="3019425"/>
            <a:ext cx="93345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nSpc>
                <a:spcPct val="98000"/>
              </a:lnSpc>
              <a:spcBef>
                <a:spcPct val="0"/>
              </a:spcBef>
              <a:buFontTx/>
              <a:buNone/>
            </a:pPr>
            <a:r>
              <a:rPr lang="en-GB" altLang="zh-CN" sz="1800">
                <a:latin typeface="微软雅黑" panose="020B0503020204020204" pitchFamily="34" charset="-122"/>
                <a:ea typeface="微软雅黑" panose="020B0503020204020204" pitchFamily="34" charset="-122"/>
                <a:cs typeface="msgothic"/>
              </a:rPr>
              <a:t>004d3</a:t>
            </a:r>
            <a:endParaRPr lang="zh-CN" altLang="en-GB" sz="1800">
              <a:latin typeface="微软雅黑" panose="020B0503020204020204" pitchFamily="34" charset="-122"/>
              <a:ea typeface="微软雅黑" panose="020B0503020204020204" pitchFamily="34" charset="-122"/>
              <a:cs typeface="msgothic"/>
            </a:endParaRPr>
          </a:p>
        </p:txBody>
      </p:sp>
      <p:sp>
        <p:nvSpPr>
          <p:cNvPr id="47148" name="Rectangle 48">
            <a:extLst>
              <a:ext uri="{FF2B5EF4-FFF2-40B4-BE49-F238E27FC236}">
                <a16:creationId xmlns:a16="http://schemas.microsoft.com/office/drawing/2014/main" id="{21D20973-E794-49AA-B19F-793584A3225C}"/>
              </a:ext>
            </a:extLst>
          </p:cNvPr>
          <p:cNvSpPr>
            <a:spLocks noChangeArrowheads="1"/>
          </p:cNvSpPr>
          <p:nvPr/>
        </p:nvSpPr>
        <p:spPr bwMode="auto">
          <a:xfrm>
            <a:off x="1131888" y="3305175"/>
            <a:ext cx="2178050" cy="30480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0"/>
          </a:p>
        </p:txBody>
      </p:sp>
      <p:sp>
        <p:nvSpPr>
          <p:cNvPr id="47149" name="Line 49">
            <a:extLst>
              <a:ext uri="{FF2B5EF4-FFF2-40B4-BE49-F238E27FC236}">
                <a16:creationId xmlns:a16="http://schemas.microsoft.com/office/drawing/2014/main" id="{6CBE5F0F-900D-47C6-B97F-EF8115521801}"/>
              </a:ext>
            </a:extLst>
          </p:cNvPr>
          <p:cNvSpPr>
            <a:spLocks noChangeShapeType="1"/>
          </p:cNvSpPr>
          <p:nvPr/>
        </p:nvSpPr>
        <p:spPr bwMode="auto">
          <a:xfrm>
            <a:off x="1941513" y="3463925"/>
            <a:ext cx="550862" cy="0"/>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150" name="Text Box 12">
            <a:extLst>
              <a:ext uri="{FF2B5EF4-FFF2-40B4-BE49-F238E27FC236}">
                <a16:creationId xmlns:a16="http://schemas.microsoft.com/office/drawing/2014/main" id="{AD445DF8-DAD4-4044-B0A3-B960AC742EEF}"/>
              </a:ext>
            </a:extLst>
          </p:cNvPr>
          <p:cNvSpPr txBox="1">
            <a:spLocks noChangeArrowheads="1"/>
          </p:cNvSpPr>
          <p:nvPr/>
        </p:nvSpPr>
        <p:spPr bwMode="auto">
          <a:xfrm>
            <a:off x="284163" y="3544888"/>
            <a:ext cx="93345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nSpc>
                <a:spcPct val="98000"/>
              </a:lnSpc>
              <a:spcBef>
                <a:spcPct val="0"/>
              </a:spcBef>
              <a:buFontTx/>
              <a:buNone/>
            </a:pPr>
            <a:r>
              <a:rPr lang="en-GB" altLang="zh-CN" sz="1800">
                <a:latin typeface="微软雅黑" panose="020B0503020204020204" pitchFamily="34" charset="-122"/>
                <a:ea typeface="微软雅黑" panose="020B0503020204020204" pitchFamily="34" charset="-122"/>
                <a:cs typeface="msgothic"/>
              </a:rPr>
              <a:t>00f0c</a:t>
            </a:r>
            <a:endParaRPr lang="zh-CN" altLang="en-GB" sz="1800">
              <a:latin typeface="微软雅黑" panose="020B0503020204020204" pitchFamily="34" charset="-122"/>
              <a:ea typeface="微软雅黑" panose="020B0503020204020204" pitchFamily="34" charset="-122"/>
              <a:cs typeface="msgothic"/>
            </a:endParaRPr>
          </a:p>
        </p:txBody>
      </p:sp>
      <p:sp>
        <p:nvSpPr>
          <p:cNvPr id="47151" name="Text Box 12">
            <a:extLst>
              <a:ext uri="{FF2B5EF4-FFF2-40B4-BE49-F238E27FC236}">
                <a16:creationId xmlns:a16="http://schemas.microsoft.com/office/drawing/2014/main" id="{9C773C0E-E75E-4DB2-A4B3-31C47D901F8C}"/>
              </a:ext>
            </a:extLst>
          </p:cNvPr>
          <p:cNvSpPr txBox="1">
            <a:spLocks noChangeArrowheads="1"/>
          </p:cNvSpPr>
          <p:nvPr/>
        </p:nvSpPr>
        <p:spPr bwMode="auto">
          <a:xfrm>
            <a:off x="276225" y="3957638"/>
            <a:ext cx="93345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nSpc>
                <a:spcPct val="98000"/>
              </a:lnSpc>
              <a:spcBef>
                <a:spcPct val="0"/>
              </a:spcBef>
              <a:buFontTx/>
              <a:buNone/>
            </a:pPr>
            <a:r>
              <a:rPr lang="en-GB" altLang="zh-CN" sz="1800">
                <a:latin typeface="微软雅黑" panose="020B0503020204020204" pitchFamily="34" charset="-122"/>
                <a:ea typeface="微软雅黑" panose="020B0503020204020204" pitchFamily="34" charset="-122"/>
                <a:cs typeface="msgothic"/>
              </a:rPr>
              <a:t>01014</a:t>
            </a:r>
            <a:endParaRPr lang="zh-CN" altLang="en-GB" sz="1800">
              <a:latin typeface="微软雅黑" panose="020B0503020204020204" pitchFamily="34" charset="-122"/>
              <a:ea typeface="微软雅黑" panose="020B0503020204020204" pitchFamily="34" charset="-122"/>
              <a:cs typeface="msgothic"/>
            </a:endParaRPr>
          </a:p>
        </p:txBody>
      </p:sp>
      <p:sp>
        <p:nvSpPr>
          <p:cNvPr id="47152" name="Text Box 12">
            <a:extLst>
              <a:ext uri="{FF2B5EF4-FFF2-40B4-BE49-F238E27FC236}">
                <a16:creationId xmlns:a16="http://schemas.microsoft.com/office/drawing/2014/main" id="{1E2391C3-8F6E-48C1-9A83-63E4E9338BD8}"/>
              </a:ext>
            </a:extLst>
          </p:cNvPr>
          <p:cNvSpPr txBox="1">
            <a:spLocks noChangeArrowheads="1"/>
          </p:cNvSpPr>
          <p:nvPr/>
        </p:nvSpPr>
        <p:spPr bwMode="auto">
          <a:xfrm>
            <a:off x="239713" y="4398963"/>
            <a:ext cx="93345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nSpc>
                <a:spcPct val="98000"/>
              </a:lnSpc>
              <a:spcBef>
                <a:spcPct val="0"/>
              </a:spcBef>
              <a:buFontTx/>
              <a:buNone/>
            </a:pPr>
            <a:r>
              <a:rPr lang="en-GB" altLang="zh-CN" sz="1800">
                <a:latin typeface="微软雅黑" panose="020B0503020204020204" pitchFamily="34" charset="-122"/>
                <a:ea typeface="微软雅黑" panose="020B0503020204020204" pitchFamily="34" charset="-122"/>
                <a:cs typeface="msgothic"/>
              </a:rPr>
              <a:t>0101c</a:t>
            </a:r>
            <a:endParaRPr lang="zh-CN" altLang="en-GB" sz="1800">
              <a:latin typeface="微软雅黑" panose="020B0503020204020204" pitchFamily="34" charset="-122"/>
              <a:ea typeface="微软雅黑" panose="020B0503020204020204" pitchFamily="34" charset="-122"/>
              <a:cs typeface="msgothic"/>
            </a:endParaRPr>
          </a:p>
        </p:txBody>
      </p:sp>
      <p:sp>
        <p:nvSpPr>
          <p:cNvPr id="47153" name="Text Box 32">
            <a:extLst>
              <a:ext uri="{FF2B5EF4-FFF2-40B4-BE49-F238E27FC236}">
                <a16:creationId xmlns:a16="http://schemas.microsoft.com/office/drawing/2014/main" id="{5386D336-035B-4D25-A643-713CAF82D9D1}"/>
              </a:ext>
            </a:extLst>
          </p:cNvPr>
          <p:cNvSpPr txBox="1">
            <a:spLocks noChangeArrowheads="1"/>
          </p:cNvSpPr>
          <p:nvPr/>
        </p:nvSpPr>
        <p:spPr bwMode="auto">
          <a:xfrm>
            <a:off x="3611563" y="5253038"/>
            <a:ext cx="1428750"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nSpc>
                <a:spcPct val="94000"/>
              </a:lnSpc>
              <a:spcBef>
                <a:spcPct val="0"/>
              </a:spcBef>
              <a:buFontTx/>
              <a:buNone/>
            </a:pPr>
            <a:r>
              <a:rPr lang="en-GB" altLang="zh-CN" sz="1600">
                <a:latin typeface="微软雅黑" panose="020B0503020204020204" pitchFamily="34" charset="-122"/>
                <a:ea typeface="微软雅黑" panose="020B0503020204020204" pitchFamily="34" charset="-122"/>
                <a:cs typeface="msgothic"/>
              </a:rPr>
              <a:t>0x08049000</a:t>
            </a:r>
          </a:p>
        </p:txBody>
      </p:sp>
      <p:sp>
        <p:nvSpPr>
          <p:cNvPr id="47154" name="矩形 1">
            <a:extLst>
              <a:ext uri="{FF2B5EF4-FFF2-40B4-BE49-F238E27FC236}">
                <a16:creationId xmlns:a16="http://schemas.microsoft.com/office/drawing/2014/main" id="{03842D49-7C7D-4E48-B882-10D81AE47512}"/>
              </a:ext>
            </a:extLst>
          </p:cNvPr>
          <p:cNvSpPr>
            <a:spLocks noChangeArrowheads="1"/>
          </p:cNvSpPr>
          <p:nvPr/>
        </p:nvSpPr>
        <p:spPr bwMode="auto">
          <a:xfrm>
            <a:off x="1435100" y="6232525"/>
            <a:ext cx="1543050"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ctr">
              <a:lnSpc>
                <a:spcPct val="98000"/>
              </a:lnSpc>
              <a:spcBef>
                <a:spcPct val="0"/>
              </a:spcBef>
              <a:buFontTx/>
              <a:buNone/>
            </a:pPr>
            <a:r>
              <a:rPr lang="zh-CN" altLang="en-GB" sz="1800">
                <a:latin typeface="微软雅黑" panose="020B0503020204020204" pitchFamily="34" charset="-122"/>
                <a:ea typeface="微软雅黑" panose="020B0503020204020204" pitchFamily="34" charset="-122"/>
                <a:cs typeface="msgothic"/>
              </a:rPr>
              <a:t>节头表</a:t>
            </a:r>
          </a:p>
        </p:txBody>
      </p:sp>
      <p:sp>
        <p:nvSpPr>
          <p:cNvPr id="3" name="矩形 2">
            <a:extLst>
              <a:ext uri="{FF2B5EF4-FFF2-40B4-BE49-F238E27FC236}">
                <a16:creationId xmlns:a16="http://schemas.microsoft.com/office/drawing/2014/main" id="{1362AC0A-6E97-49BC-85CB-76FEB8E78C21}"/>
              </a:ext>
            </a:extLst>
          </p:cNvPr>
          <p:cNvSpPr/>
          <p:nvPr/>
        </p:nvSpPr>
        <p:spPr>
          <a:xfrm>
            <a:off x="1131888" y="6207125"/>
            <a:ext cx="2174875" cy="460375"/>
          </a:xfrm>
          <a:prstGeom prst="rect">
            <a:avLst/>
          </a:prstGeom>
          <a:solidFill>
            <a:srgbClr val="FF0000">
              <a:alpha val="2902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08984"/>
                                        </p:tgtEl>
                                        <p:attrNameLst>
                                          <p:attrName>style.visibility</p:attrName>
                                        </p:attrNameLst>
                                      </p:cBhvr>
                                      <p:to>
                                        <p:strVal val="visible"/>
                                      </p:to>
                                    </p:set>
                                    <p:animEffect transition="in" filter="blinds(horizontal)">
                                      <p:cBhvr>
                                        <p:cTn id="7" dur="500"/>
                                        <p:tgtEl>
                                          <p:spTgt spid="8089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4AE8C019-0028-4E77-849B-BDF543F35C9A}"/>
              </a:ext>
            </a:extLst>
          </p:cNvPr>
          <p:cNvSpPr>
            <a:spLocks noGrp="1" noChangeArrowheads="1"/>
          </p:cNvSpPr>
          <p:nvPr>
            <p:ph type="title"/>
          </p:nvPr>
        </p:nvSpPr>
        <p:spPr>
          <a:xfrm>
            <a:off x="457200" y="98425"/>
            <a:ext cx="8229600" cy="561975"/>
          </a:xfrm>
        </p:spPr>
        <p:txBody>
          <a:bodyPr/>
          <a:lstStyle/>
          <a:p>
            <a:r>
              <a:rPr lang="zh-CN" altLang="en-US"/>
              <a:t>要求思考的问题</a:t>
            </a:r>
          </a:p>
        </p:txBody>
      </p:sp>
      <p:sp>
        <p:nvSpPr>
          <p:cNvPr id="49155" name="Rectangle 3">
            <a:extLst>
              <a:ext uri="{FF2B5EF4-FFF2-40B4-BE49-F238E27FC236}">
                <a16:creationId xmlns:a16="http://schemas.microsoft.com/office/drawing/2014/main" id="{AE19BAA9-2DCC-4A9C-9FA6-0C0D51A2C1EF}"/>
              </a:ext>
            </a:extLst>
          </p:cNvPr>
          <p:cNvSpPr>
            <a:spLocks noGrp="1" noChangeArrowheads="1"/>
          </p:cNvSpPr>
          <p:nvPr>
            <p:ph type="body" idx="1"/>
          </p:nvPr>
        </p:nvSpPr>
        <p:spPr>
          <a:xfrm>
            <a:off x="298450" y="731838"/>
            <a:ext cx="8553450" cy="452437"/>
          </a:xfrm>
        </p:spPr>
        <p:txBody>
          <a:bodyPr/>
          <a:lstStyle/>
          <a:p>
            <a:r>
              <a:rPr lang="zh-CN" altLang="en-US">
                <a:latin typeface="微软雅黑" panose="020B0503020204020204" pitchFamily="34" charset="-122"/>
                <a:ea typeface="微软雅黑" panose="020B0503020204020204" pitchFamily="34" charset="-122"/>
              </a:rPr>
              <a:t>你会实现自己的</a:t>
            </a:r>
            <a:r>
              <a:rPr lang="en-US" altLang="zh-CN">
                <a:latin typeface="微软雅黑" panose="020B0503020204020204" pitchFamily="34" charset="-122"/>
                <a:ea typeface="微软雅黑" panose="020B0503020204020204" pitchFamily="34" charset="-122"/>
              </a:rPr>
              <a:t>readelf</a:t>
            </a: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-h/-S/-l</a:t>
            </a:r>
            <a:r>
              <a:rPr lang="zh-CN" altLang="en-US">
                <a:latin typeface="微软雅黑" panose="020B0503020204020204" pitchFamily="34" charset="-122"/>
                <a:ea typeface="微软雅黑" panose="020B0503020204020204" pitchFamily="34" charset="-122"/>
              </a:rPr>
              <a:t>）吗？</a:t>
            </a:r>
            <a:r>
              <a:rPr lang="en-US" altLang="zh-CN">
                <a:latin typeface="微软雅黑" panose="020B0503020204020204" pitchFamily="34" charset="-122"/>
                <a:ea typeface="微软雅黑" panose="020B0503020204020204" pitchFamily="34" charset="-122"/>
              </a:rPr>
              <a:t>objdump</a:t>
            </a:r>
            <a:r>
              <a:rPr lang="zh-CN" altLang="en-US">
                <a:latin typeface="微软雅黑" panose="020B0503020204020204" pitchFamily="34" charset="-122"/>
                <a:ea typeface="微软雅黑" panose="020B0503020204020204" pitchFamily="34" charset="-122"/>
              </a:rPr>
              <a:t>呢？</a:t>
            </a:r>
          </a:p>
        </p:txBody>
      </p:sp>
      <p:grpSp>
        <p:nvGrpSpPr>
          <p:cNvPr id="3" name="组合 2">
            <a:extLst>
              <a:ext uri="{FF2B5EF4-FFF2-40B4-BE49-F238E27FC236}">
                <a16:creationId xmlns:a16="http://schemas.microsoft.com/office/drawing/2014/main" id="{F392507F-65B1-4150-913B-932ACEAC8F50}"/>
              </a:ext>
            </a:extLst>
          </p:cNvPr>
          <p:cNvGrpSpPr>
            <a:grpSpLocks/>
          </p:cNvGrpSpPr>
          <p:nvPr/>
        </p:nvGrpSpPr>
        <p:grpSpPr bwMode="auto">
          <a:xfrm>
            <a:off x="176213" y="1485900"/>
            <a:ext cx="8775700" cy="5308600"/>
            <a:chOff x="220663" y="1371600"/>
            <a:chExt cx="8775700" cy="5372100"/>
          </a:xfrm>
        </p:grpSpPr>
        <p:sp>
          <p:nvSpPr>
            <p:cNvPr id="49157" name="Rectangle 2">
              <a:extLst>
                <a:ext uri="{FF2B5EF4-FFF2-40B4-BE49-F238E27FC236}">
                  <a16:creationId xmlns:a16="http://schemas.microsoft.com/office/drawing/2014/main" id="{E2CC1E04-D99E-4A5A-93D1-31B8E9D1E889}"/>
                </a:ext>
              </a:extLst>
            </p:cNvPr>
            <p:cNvSpPr>
              <a:spLocks noChangeArrowheads="1"/>
            </p:cNvSpPr>
            <p:nvPr/>
          </p:nvSpPr>
          <p:spPr bwMode="auto">
            <a:xfrm>
              <a:off x="5002213" y="2345338"/>
              <a:ext cx="2832100" cy="65731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0"/>
            </a:p>
          </p:txBody>
        </p:sp>
        <p:sp>
          <p:nvSpPr>
            <p:cNvPr id="49158" name="Text Box 12">
              <a:extLst>
                <a:ext uri="{FF2B5EF4-FFF2-40B4-BE49-F238E27FC236}">
                  <a16:creationId xmlns:a16="http://schemas.microsoft.com/office/drawing/2014/main" id="{961F775E-5EA9-46B6-816D-2CA7DFF4E663}"/>
                </a:ext>
              </a:extLst>
            </p:cNvPr>
            <p:cNvSpPr txBox="1">
              <a:spLocks noChangeArrowheads="1"/>
            </p:cNvSpPr>
            <p:nvPr/>
          </p:nvSpPr>
          <p:spPr bwMode="auto">
            <a:xfrm>
              <a:off x="220663" y="1378791"/>
              <a:ext cx="962025" cy="327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nSpc>
                  <a:spcPct val="98000"/>
                </a:lnSpc>
                <a:spcBef>
                  <a:spcPct val="0"/>
                </a:spcBef>
                <a:buFontTx/>
                <a:buNone/>
              </a:pPr>
              <a:r>
                <a:rPr lang="en-GB" altLang="zh-CN" sz="1800">
                  <a:latin typeface="微软雅黑" panose="020B0503020204020204" pitchFamily="34" charset="-122"/>
                  <a:ea typeface="微软雅黑" panose="020B0503020204020204" pitchFamily="34" charset="-122"/>
                  <a:cs typeface="msgothic"/>
                </a:rPr>
                <a:t>00000</a:t>
              </a:r>
            </a:p>
          </p:txBody>
        </p:sp>
        <p:sp>
          <p:nvSpPr>
            <p:cNvPr id="49159" name="Text Box 25">
              <a:extLst>
                <a:ext uri="{FF2B5EF4-FFF2-40B4-BE49-F238E27FC236}">
                  <a16:creationId xmlns:a16="http://schemas.microsoft.com/office/drawing/2014/main" id="{21FB314D-FD19-4578-BAAC-3ED24D703052}"/>
                </a:ext>
              </a:extLst>
            </p:cNvPr>
            <p:cNvSpPr txBox="1">
              <a:spLocks noChangeArrowheads="1"/>
            </p:cNvSpPr>
            <p:nvPr/>
          </p:nvSpPr>
          <p:spPr bwMode="auto">
            <a:xfrm>
              <a:off x="8264525" y="2205822"/>
              <a:ext cx="731838" cy="562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46800" rIns="0" bIns="46800">
              <a:spAutoFit/>
            </a:bodyP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nSpc>
                  <a:spcPct val="94000"/>
                </a:lnSpc>
                <a:spcBef>
                  <a:spcPct val="0"/>
                </a:spcBef>
                <a:buFontTx/>
                <a:buNone/>
              </a:pPr>
              <a:r>
                <a:rPr lang="en-GB" altLang="zh-CN" sz="1800">
                  <a:latin typeface="微软雅黑" panose="020B0503020204020204" pitchFamily="34" charset="-122"/>
                  <a:ea typeface="微软雅黑" panose="020B0503020204020204" pitchFamily="34" charset="-122"/>
                  <a:cs typeface="msgothic"/>
                </a:rPr>
                <a:t>%esp </a:t>
              </a:r>
            </a:p>
            <a:p>
              <a:pPr>
                <a:lnSpc>
                  <a:spcPct val="98000"/>
                </a:lnSpc>
                <a:spcBef>
                  <a:spcPct val="0"/>
                </a:spcBef>
                <a:buFontTx/>
                <a:buNone/>
              </a:pPr>
              <a:r>
                <a:rPr lang="en-GB" altLang="zh-CN" sz="1800">
                  <a:latin typeface="微软雅黑" panose="020B0503020204020204" pitchFamily="34" charset="-122"/>
                  <a:ea typeface="微软雅黑" panose="020B0503020204020204" pitchFamily="34" charset="-122"/>
                  <a:cs typeface="msgothic"/>
                </a:rPr>
                <a:t>(</a:t>
              </a:r>
              <a:r>
                <a:rPr lang="zh-CN" altLang="en-GB" sz="1800">
                  <a:latin typeface="微软雅黑" panose="020B0503020204020204" pitchFamily="34" charset="-122"/>
                  <a:ea typeface="微软雅黑" panose="020B0503020204020204" pitchFamily="34" charset="-122"/>
                  <a:cs typeface="msgothic"/>
                </a:rPr>
                <a:t>栈顶</a:t>
              </a:r>
              <a:r>
                <a:rPr lang="en-GB" altLang="zh-CN" sz="1800">
                  <a:latin typeface="微软雅黑" panose="020B0503020204020204" pitchFamily="34" charset="-122"/>
                  <a:ea typeface="微软雅黑" panose="020B0503020204020204" pitchFamily="34" charset="-122"/>
                  <a:cs typeface="msgothic"/>
                </a:rPr>
                <a:t>)</a:t>
              </a:r>
            </a:p>
          </p:txBody>
        </p:sp>
        <p:sp>
          <p:nvSpPr>
            <p:cNvPr id="49160" name="Line 26">
              <a:extLst>
                <a:ext uri="{FF2B5EF4-FFF2-40B4-BE49-F238E27FC236}">
                  <a16:creationId xmlns:a16="http://schemas.microsoft.com/office/drawing/2014/main" id="{AA5C26D1-1564-4DAD-B2D7-D0948A9A3033}"/>
                </a:ext>
              </a:extLst>
            </p:cNvPr>
            <p:cNvSpPr>
              <a:spLocks noChangeShapeType="1"/>
            </p:cNvSpPr>
            <p:nvPr/>
          </p:nvSpPr>
          <p:spPr bwMode="auto">
            <a:xfrm flipH="1">
              <a:off x="7885113" y="2358283"/>
              <a:ext cx="384175" cy="1438"/>
            </a:xfrm>
            <a:prstGeom prst="line">
              <a:avLst/>
            </a:prstGeom>
            <a:noFill/>
            <a:ln w="3240">
              <a:solidFill>
                <a:srgbClr val="000066"/>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161" name="Line 28">
              <a:extLst>
                <a:ext uri="{FF2B5EF4-FFF2-40B4-BE49-F238E27FC236}">
                  <a16:creationId xmlns:a16="http://schemas.microsoft.com/office/drawing/2014/main" id="{40191099-042C-4BB1-B9DD-8D5D0E59C881}"/>
                </a:ext>
              </a:extLst>
            </p:cNvPr>
            <p:cNvSpPr>
              <a:spLocks noChangeShapeType="1"/>
            </p:cNvSpPr>
            <p:nvPr/>
          </p:nvSpPr>
          <p:spPr bwMode="auto">
            <a:xfrm flipV="1">
              <a:off x="7974013" y="1385983"/>
              <a:ext cx="1587" cy="417111"/>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162" name="Text Box 29">
              <a:extLst>
                <a:ext uri="{FF2B5EF4-FFF2-40B4-BE49-F238E27FC236}">
                  <a16:creationId xmlns:a16="http://schemas.microsoft.com/office/drawing/2014/main" id="{354692A3-A762-4AAD-8A81-E48A4DE4B25E}"/>
                </a:ext>
              </a:extLst>
            </p:cNvPr>
            <p:cNvSpPr txBox="1">
              <a:spLocks noChangeArrowheads="1"/>
            </p:cNvSpPr>
            <p:nvPr/>
          </p:nvSpPr>
          <p:spPr bwMode="auto">
            <a:xfrm>
              <a:off x="8288338" y="4220898"/>
              <a:ext cx="587375" cy="329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nSpc>
                  <a:spcPct val="94000"/>
                </a:lnSpc>
                <a:spcBef>
                  <a:spcPct val="0"/>
                </a:spcBef>
                <a:buFontTx/>
                <a:buNone/>
              </a:pPr>
              <a:r>
                <a:rPr lang="en-GB" altLang="zh-CN" sz="1900">
                  <a:latin typeface="微软雅黑" panose="020B0503020204020204" pitchFamily="34" charset="-122"/>
                  <a:ea typeface="微软雅黑" panose="020B0503020204020204" pitchFamily="34" charset="-122"/>
                  <a:cs typeface="msgothic"/>
                </a:rPr>
                <a:t>brk</a:t>
              </a:r>
            </a:p>
          </p:txBody>
        </p:sp>
        <p:sp>
          <p:nvSpPr>
            <p:cNvPr id="49163" name="Line 30">
              <a:extLst>
                <a:ext uri="{FF2B5EF4-FFF2-40B4-BE49-F238E27FC236}">
                  <a16:creationId xmlns:a16="http://schemas.microsoft.com/office/drawing/2014/main" id="{92816DB6-855F-44A8-BCD7-31263C0FE5A3}"/>
                </a:ext>
              </a:extLst>
            </p:cNvPr>
            <p:cNvSpPr>
              <a:spLocks noChangeShapeType="1"/>
            </p:cNvSpPr>
            <p:nvPr/>
          </p:nvSpPr>
          <p:spPr bwMode="auto">
            <a:xfrm flipH="1">
              <a:off x="7904163" y="4371922"/>
              <a:ext cx="384175" cy="1438"/>
            </a:xfrm>
            <a:prstGeom prst="line">
              <a:avLst/>
            </a:prstGeom>
            <a:noFill/>
            <a:ln w="3240">
              <a:solidFill>
                <a:srgbClr val="000066"/>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164" name="Text Box 31">
              <a:extLst>
                <a:ext uri="{FF2B5EF4-FFF2-40B4-BE49-F238E27FC236}">
                  <a16:creationId xmlns:a16="http://schemas.microsoft.com/office/drawing/2014/main" id="{46835080-BCAE-4898-B776-2BDEE6F75A20}"/>
                </a:ext>
              </a:extLst>
            </p:cNvPr>
            <p:cNvSpPr txBox="1">
              <a:spLocks noChangeArrowheads="1"/>
            </p:cNvSpPr>
            <p:nvPr/>
          </p:nvSpPr>
          <p:spPr bwMode="auto">
            <a:xfrm>
              <a:off x="3473450" y="1594538"/>
              <a:ext cx="1565275" cy="291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nSpc>
                  <a:spcPct val="94000"/>
                </a:lnSpc>
                <a:spcBef>
                  <a:spcPct val="0"/>
                </a:spcBef>
                <a:buFontTx/>
                <a:buNone/>
              </a:pPr>
              <a:r>
                <a:rPr lang="en-GB" altLang="zh-CN" sz="1600">
                  <a:latin typeface="微软雅黑" panose="020B0503020204020204" pitchFamily="34" charset="-122"/>
                  <a:ea typeface="微软雅黑" panose="020B0503020204020204" pitchFamily="34" charset="-122"/>
                  <a:cs typeface="msgothic"/>
                </a:rPr>
                <a:t>0xC00000000</a:t>
              </a:r>
            </a:p>
          </p:txBody>
        </p:sp>
        <p:sp>
          <p:nvSpPr>
            <p:cNvPr id="49165" name="Text Box 32">
              <a:extLst>
                <a:ext uri="{FF2B5EF4-FFF2-40B4-BE49-F238E27FC236}">
                  <a16:creationId xmlns:a16="http://schemas.microsoft.com/office/drawing/2014/main" id="{763FE843-95DD-4DDA-9988-2BBB25BB54D8}"/>
                </a:ext>
              </a:extLst>
            </p:cNvPr>
            <p:cNvSpPr txBox="1">
              <a:spLocks noChangeArrowheads="1"/>
            </p:cNvSpPr>
            <p:nvPr/>
          </p:nvSpPr>
          <p:spPr bwMode="auto">
            <a:xfrm>
              <a:off x="3578225" y="5994339"/>
              <a:ext cx="1428750" cy="291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nSpc>
                  <a:spcPct val="94000"/>
                </a:lnSpc>
                <a:spcBef>
                  <a:spcPct val="0"/>
                </a:spcBef>
                <a:buFontTx/>
                <a:buNone/>
              </a:pPr>
              <a:r>
                <a:rPr lang="en-GB" altLang="zh-CN" sz="1600">
                  <a:latin typeface="微软雅黑" panose="020B0503020204020204" pitchFamily="34" charset="-122"/>
                  <a:ea typeface="微软雅黑" panose="020B0503020204020204" pitchFamily="34" charset="-122"/>
                  <a:cs typeface="msgothic"/>
                </a:rPr>
                <a:t>0x08048000</a:t>
              </a:r>
            </a:p>
          </p:txBody>
        </p:sp>
        <p:sp>
          <p:nvSpPr>
            <p:cNvPr id="49166" name="Rectangle 14">
              <a:extLst>
                <a:ext uri="{FF2B5EF4-FFF2-40B4-BE49-F238E27FC236}">
                  <a16:creationId xmlns:a16="http://schemas.microsoft.com/office/drawing/2014/main" id="{1D764C1C-9936-4A64-9117-4FD2C0D537B5}"/>
                </a:ext>
              </a:extLst>
            </p:cNvPr>
            <p:cNvSpPr>
              <a:spLocks noChangeArrowheads="1"/>
            </p:cNvSpPr>
            <p:nvPr/>
          </p:nvSpPr>
          <p:spPr bwMode="auto">
            <a:xfrm>
              <a:off x="5003800" y="1371600"/>
              <a:ext cx="2830513" cy="468890"/>
            </a:xfrm>
            <a:prstGeom prst="rect">
              <a:avLst/>
            </a:prstGeom>
            <a:solidFill>
              <a:srgbClr val="F1C7C7"/>
            </a:solidFill>
            <a:ln w="3240">
              <a:solidFill>
                <a:schemeClr val="tx1"/>
              </a:solidFill>
              <a:miter lim="800000"/>
              <a:headEnd/>
              <a:tailEnd/>
            </a:ln>
          </p:spPr>
          <p:txBody>
            <a:bodyPr wrap="none" lIns="90000" tIns="46800" rIns="90000" bIns="46800" anchor="ct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gn="ctr">
                <a:lnSpc>
                  <a:spcPct val="98000"/>
                </a:lnSpc>
                <a:spcBef>
                  <a:spcPct val="0"/>
                </a:spcBef>
                <a:buFontTx/>
                <a:buNone/>
              </a:pPr>
              <a:r>
                <a:rPr lang="zh-CN" altLang="en-GB" sz="2000">
                  <a:latin typeface="微软雅黑" panose="020B0503020204020204" pitchFamily="34" charset="-122"/>
                  <a:ea typeface="微软雅黑" panose="020B0503020204020204" pitchFamily="34" charset="-122"/>
                  <a:cs typeface="msgothic"/>
                </a:rPr>
                <a:t>内核虚存区</a:t>
              </a:r>
            </a:p>
          </p:txBody>
        </p:sp>
        <p:sp>
          <p:nvSpPr>
            <p:cNvPr id="49167" name="Rectangle 15">
              <a:extLst>
                <a:ext uri="{FF2B5EF4-FFF2-40B4-BE49-F238E27FC236}">
                  <a16:creationId xmlns:a16="http://schemas.microsoft.com/office/drawing/2014/main" id="{91C55454-16CD-4B62-8C77-6D400C1130BB}"/>
                </a:ext>
              </a:extLst>
            </p:cNvPr>
            <p:cNvSpPr>
              <a:spLocks noChangeArrowheads="1"/>
            </p:cNvSpPr>
            <p:nvPr/>
          </p:nvSpPr>
          <p:spPr bwMode="auto">
            <a:xfrm>
              <a:off x="5003800" y="3009838"/>
              <a:ext cx="2830513" cy="644364"/>
            </a:xfrm>
            <a:prstGeom prst="rect">
              <a:avLst/>
            </a:prstGeom>
            <a:solidFill>
              <a:srgbClr val="D5F1CF"/>
            </a:solidFill>
            <a:ln w="3240">
              <a:solidFill>
                <a:schemeClr val="tx1"/>
              </a:solidFill>
              <a:miter lim="800000"/>
              <a:headEnd/>
              <a:tailEnd/>
            </a:ln>
          </p:spPr>
          <p:txBody>
            <a:bodyPr wrap="none" lIns="90000" tIns="46800" rIns="90000" bIns="46800" anchor="ct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gn="ctr">
                <a:lnSpc>
                  <a:spcPct val="98000"/>
                </a:lnSpc>
                <a:spcBef>
                  <a:spcPct val="0"/>
                </a:spcBef>
                <a:buFontTx/>
                <a:buNone/>
              </a:pPr>
              <a:r>
                <a:rPr lang="zh-CN" altLang="en-GB" sz="2000">
                  <a:latin typeface="微软雅黑" panose="020B0503020204020204" pitchFamily="34" charset="-122"/>
                  <a:ea typeface="微软雅黑" panose="020B0503020204020204" pitchFamily="34" charset="-122"/>
                  <a:cs typeface="msgothic"/>
                </a:rPr>
                <a:t>共享库区域</a:t>
              </a:r>
            </a:p>
          </p:txBody>
        </p:sp>
        <p:sp>
          <p:nvSpPr>
            <p:cNvPr id="15" name="Rectangle 16">
              <a:extLst>
                <a:ext uri="{FF2B5EF4-FFF2-40B4-BE49-F238E27FC236}">
                  <a16:creationId xmlns:a16="http://schemas.microsoft.com/office/drawing/2014/main" id="{C3D8B5F4-2D67-406A-9262-64DAFFC8E79B}"/>
                </a:ext>
              </a:extLst>
            </p:cNvPr>
            <p:cNvSpPr>
              <a:spLocks noChangeArrowheads="1"/>
            </p:cNvSpPr>
            <p:nvPr/>
          </p:nvSpPr>
          <p:spPr bwMode="auto">
            <a:xfrm>
              <a:off x="5003800" y="3649602"/>
              <a:ext cx="2830513" cy="697216"/>
            </a:xfrm>
            <a:prstGeom prst="rect">
              <a:avLst/>
            </a:prstGeom>
            <a:solidFill>
              <a:schemeClr val="bg1"/>
            </a:solidFill>
            <a:ln w="3302">
              <a:solidFill>
                <a:schemeClr val="tx1"/>
              </a:solidFill>
              <a:miter lim="800000"/>
              <a:headEnd/>
              <a:tailEnd/>
            </a:ln>
          </p:spPr>
          <p:txBody>
            <a:bodyPr wrap="none" anchor="ctr"/>
            <a:lstStyle/>
            <a:p>
              <a:pPr>
                <a:defRPr/>
              </a:pPr>
              <a:endParaRPr lang="en-US" sz="2400" b="1">
                <a:latin typeface="Arial Narrow" pitchFamily="34" charset="0"/>
                <a:ea typeface="+mn-ea"/>
              </a:endParaRPr>
            </a:p>
          </p:txBody>
        </p:sp>
        <p:sp>
          <p:nvSpPr>
            <p:cNvPr id="49169" name="Rectangle 17">
              <a:extLst>
                <a:ext uri="{FF2B5EF4-FFF2-40B4-BE49-F238E27FC236}">
                  <a16:creationId xmlns:a16="http://schemas.microsoft.com/office/drawing/2014/main" id="{29EC31EA-335E-4511-9FDB-039FD29FD827}"/>
                </a:ext>
              </a:extLst>
            </p:cNvPr>
            <p:cNvSpPr>
              <a:spLocks noChangeArrowheads="1"/>
            </p:cNvSpPr>
            <p:nvPr/>
          </p:nvSpPr>
          <p:spPr bwMode="auto">
            <a:xfrm>
              <a:off x="5003800" y="4344593"/>
              <a:ext cx="2830513" cy="644364"/>
            </a:xfrm>
            <a:prstGeom prst="rect">
              <a:avLst/>
            </a:prstGeom>
            <a:solidFill>
              <a:srgbClr val="D5F1CF"/>
            </a:solidFill>
            <a:ln w="3240">
              <a:solidFill>
                <a:schemeClr val="tx1"/>
              </a:solidFill>
              <a:miter lim="800000"/>
              <a:headEnd/>
              <a:tailEnd/>
            </a:ln>
          </p:spPr>
          <p:txBody>
            <a:bodyPr wrap="none" lIns="90000" tIns="46800" rIns="90000" bIns="46800" anchor="ct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gn="ctr">
                <a:lnSpc>
                  <a:spcPct val="98000"/>
                </a:lnSpc>
                <a:spcBef>
                  <a:spcPct val="0"/>
                </a:spcBef>
                <a:buFontTx/>
                <a:buNone/>
              </a:pPr>
              <a:r>
                <a:rPr lang="zh-CN" altLang="en-GB" sz="2000">
                  <a:latin typeface="微软雅黑" panose="020B0503020204020204" pitchFamily="34" charset="-122"/>
                  <a:ea typeface="微软雅黑" panose="020B0503020204020204" pitchFamily="34" charset="-122"/>
                  <a:cs typeface="msgothic"/>
                </a:rPr>
                <a:t>堆（</a:t>
              </a:r>
              <a:r>
                <a:rPr lang="en-GB" altLang="zh-CN" sz="2000">
                  <a:latin typeface="微软雅黑" panose="020B0503020204020204" pitchFamily="34" charset="-122"/>
                  <a:ea typeface="微软雅黑" panose="020B0503020204020204" pitchFamily="34" charset="-122"/>
                  <a:cs typeface="msgothic"/>
                </a:rPr>
                <a:t>heap</a:t>
              </a:r>
              <a:r>
                <a:rPr lang="zh-CN" altLang="en-GB" sz="2000">
                  <a:latin typeface="微软雅黑" panose="020B0503020204020204" pitchFamily="34" charset="-122"/>
                  <a:ea typeface="微软雅黑" panose="020B0503020204020204" pitchFamily="34" charset="-122"/>
                  <a:cs typeface="msgothic"/>
                </a:rPr>
                <a:t>）</a:t>
              </a:r>
            </a:p>
            <a:p>
              <a:pPr algn="ctr">
                <a:lnSpc>
                  <a:spcPct val="98000"/>
                </a:lnSpc>
                <a:spcBef>
                  <a:spcPct val="0"/>
                </a:spcBef>
                <a:buFontTx/>
                <a:buNone/>
              </a:pPr>
              <a:r>
                <a:rPr lang="en-GB" altLang="zh-CN" sz="2000">
                  <a:latin typeface="微软雅黑" panose="020B0503020204020204" pitchFamily="34" charset="-122"/>
                  <a:ea typeface="微软雅黑" panose="020B0503020204020204" pitchFamily="34" charset="-122"/>
                  <a:cs typeface="msgothic"/>
                </a:rPr>
                <a:t>(</a:t>
              </a:r>
              <a:r>
                <a:rPr lang="zh-CN" altLang="en-GB" sz="2000">
                  <a:latin typeface="微软雅黑" panose="020B0503020204020204" pitchFamily="34" charset="-122"/>
                  <a:ea typeface="微软雅黑" panose="020B0503020204020204" pitchFamily="34" charset="-122"/>
                  <a:cs typeface="msgothic"/>
                </a:rPr>
                <a:t>由</a:t>
              </a:r>
              <a:r>
                <a:rPr lang="en-GB" altLang="zh-CN" sz="2000">
                  <a:latin typeface="微软雅黑" panose="020B0503020204020204" pitchFamily="34" charset="-122"/>
                  <a:ea typeface="微软雅黑" panose="020B0503020204020204" pitchFamily="34" charset="-122"/>
                  <a:cs typeface="msgothic"/>
                </a:rPr>
                <a:t>malloc</a:t>
              </a:r>
              <a:r>
                <a:rPr lang="zh-CN" altLang="en-GB" sz="2000">
                  <a:latin typeface="微软雅黑" panose="020B0503020204020204" pitchFamily="34" charset="-122"/>
                  <a:ea typeface="微软雅黑" panose="020B0503020204020204" pitchFamily="34" charset="-122"/>
                  <a:cs typeface="msgothic"/>
                </a:rPr>
                <a:t>动态生成</a:t>
              </a:r>
              <a:r>
                <a:rPr lang="en-GB" altLang="zh-CN" sz="2000">
                  <a:latin typeface="Calibri" panose="020F0502020204030204" pitchFamily="34" charset="0"/>
                  <a:ea typeface="微软雅黑" panose="020B0503020204020204" pitchFamily="34" charset="-122"/>
                  <a:cs typeface="msgothic"/>
                </a:rPr>
                <a:t>)</a:t>
              </a:r>
            </a:p>
          </p:txBody>
        </p:sp>
        <p:sp>
          <p:nvSpPr>
            <p:cNvPr id="49170" name="Line 19">
              <a:extLst>
                <a:ext uri="{FF2B5EF4-FFF2-40B4-BE49-F238E27FC236}">
                  <a16:creationId xmlns:a16="http://schemas.microsoft.com/office/drawing/2014/main" id="{FEB6EE21-5B0F-427E-92F4-02A36298CE78}"/>
                </a:ext>
              </a:extLst>
            </p:cNvPr>
            <p:cNvSpPr>
              <a:spLocks noChangeShapeType="1"/>
            </p:cNvSpPr>
            <p:nvPr/>
          </p:nvSpPr>
          <p:spPr bwMode="auto">
            <a:xfrm flipV="1">
              <a:off x="6415088" y="3966317"/>
              <a:ext cx="1587" cy="369646"/>
            </a:xfrm>
            <a:prstGeom prst="line">
              <a:avLst/>
            </a:prstGeom>
            <a:noFill/>
            <a:ln w="324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171" name="Rectangle 20">
              <a:extLst>
                <a:ext uri="{FF2B5EF4-FFF2-40B4-BE49-F238E27FC236}">
                  <a16:creationId xmlns:a16="http://schemas.microsoft.com/office/drawing/2014/main" id="{5D2413D4-B607-47A2-820F-C4462AD37A92}"/>
                </a:ext>
              </a:extLst>
            </p:cNvPr>
            <p:cNvSpPr>
              <a:spLocks noChangeArrowheads="1"/>
            </p:cNvSpPr>
            <p:nvPr/>
          </p:nvSpPr>
          <p:spPr bwMode="auto">
            <a:xfrm>
              <a:off x="5003800" y="1811724"/>
              <a:ext cx="2830513" cy="542244"/>
            </a:xfrm>
            <a:prstGeom prst="rect">
              <a:avLst/>
            </a:prstGeom>
            <a:solidFill>
              <a:srgbClr val="D5F1CF"/>
            </a:solidFill>
            <a:ln w="3240">
              <a:solidFill>
                <a:schemeClr val="tx1"/>
              </a:solidFill>
              <a:miter lim="800000"/>
              <a:headEnd/>
              <a:tailEnd/>
            </a:ln>
          </p:spPr>
          <p:txBody>
            <a:bodyPr wrap="none" lIns="90000" tIns="46800" rIns="90000" bIns="46800" anchor="ct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gn="ctr">
                <a:lnSpc>
                  <a:spcPct val="98000"/>
                </a:lnSpc>
                <a:spcBef>
                  <a:spcPct val="0"/>
                </a:spcBef>
                <a:buFontTx/>
                <a:buNone/>
              </a:pPr>
              <a:r>
                <a:rPr lang="zh-CN" altLang="en-GB" sz="1800">
                  <a:latin typeface="微软雅黑" panose="020B0503020204020204" pitchFamily="34" charset="-122"/>
                  <a:ea typeface="微软雅黑" panose="020B0503020204020204" pitchFamily="34" charset="-122"/>
                  <a:cs typeface="msgothic"/>
                </a:rPr>
                <a:t>用户栈（</a:t>
              </a:r>
              <a:r>
                <a:rPr lang="en-GB" altLang="zh-CN" sz="1800">
                  <a:latin typeface="微软雅黑" panose="020B0503020204020204" pitchFamily="34" charset="-122"/>
                  <a:ea typeface="微软雅黑" panose="020B0503020204020204" pitchFamily="34" charset="-122"/>
                  <a:cs typeface="msgothic"/>
                </a:rPr>
                <a:t>User stack</a:t>
              </a:r>
              <a:r>
                <a:rPr lang="zh-CN" altLang="en-GB" sz="1800">
                  <a:latin typeface="微软雅黑" panose="020B0503020204020204" pitchFamily="34" charset="-122"/>
                  <a:ea typeface="微软雅黑" panose="020B0503020204020204" pitchFamily="34" charset="-122"/>
                  <a:cs typeface="msgothic"/>
                </a:rPr>
                <a:t>）</a:t>
              </a:r>
            </a:p>
            <a:p>
              <a:pPr algn="ctr">
                <a:lnSpc>
                  <a:spcPct val="98000"/>
                </a:lnSpc>
                <a:spcBef>
                  <a:spcPct val="0"/>
                </a:spcBef>
                <a:buFontTx/>
                <a:buNone/>
              </a:pPr>
              <a:r>
                <a:rPr lang="zh-CN" altLang="en-GB" sz="2000">
                  <a:latin typeface="Calibri" panose="020F0502020204030204" pitchFamily="34" charset="0"/>
                  <a:ea typeface="微软雅黑" panose="020B0503020204020204" pitchFamily="34" charset="-122"/>
                  <a:cs typeface="msgothic"/>
                </a:rPr>
                <a:t>动态生成</a:t>
              </a:r>
            </a:p>
          </p:txBody>
        </p:sp>
        <p:sp>
          <p:nvSpPr>
            <p:cNvPr id="49172" name="Line 21">
              <a:extLst>
                <a:ext uri="{FF2B5EF4-FFF2-40B4-BE49-F238E27FC236}">
                  <a16:creationId xmlns:a16="http://schemas.microsoft.com/office/drawing/2014/main" id="{AF947A33-1987-419D-88F1-CB81D57F89D5}"/>
                </a:ext>
              </a:extLst>
            </p:cNvPr>
            <p:cNvSpPr>
              <a:spLocks noChangeShapeType="1"/>
            </p:cNvSpPr>
            <p:nvPr/>
          </p:nvSpPr>
          <p:spPr bwMode="auto">
            <a:xfrm flipV="1">
              <a:off x="6415088" y="2792654"/>
              <a:ext cx="1587" cy="222938"/>
            </a:xfrm>
            <a:prstGeom prst="line">
              <a:avLst/>
            </a:prstGeom>
            <a:noFill/>
            <a:ln w="324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173" name="Line 22">
              <a:extLst>
                <a:ext uri="{FF2B5EF4-FFF2-40B4-BE49-F238E27FC236}">
                  <a16:creationId xmlns:a16="http://schemas.microsoft.com/office/drawing/2014/main" id="{31E1091D-7D02-4357-9F4F-F6B0D4BDF614}"/>
                </a:ext>
              </a:extLst>
            </p:cNvPr>
            <p:cNvSpPr>
              <a:spLocks noChangeShapeType="1"/>
            </p:cNvSpPr>
            <p:nvPr/>
          </p:nvSpPr>
          <p:spPr bwMode="auto">
            <a:xfrm>
              <a:off x="6415088" y="2353968"/>
              <a:ext cx="1587" cy="220062"/>
            </a:xfrm>
            <a:prstGeom prst="line">
              <a:avLst/>
            </a:prstGeom>
            <a:noFill/>
            <a:ln w="324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 name="Rectangle 23">
              <a:extLst>
                <a:ext uri="{FF2B5EF4-FFF2-40B4-BE49-F238E27FC236}">
                  <a16:creationId xmlns:a16="http://schemas.microsoft.com/office/drawing/2014/main" id="{A6AA78AA-C9FF-4C93-A96E-7D6CDDA1080D}"/>
                </a:ext>
              </a:extLst>
            </p:cNvPr>
            <p:cNvSpPr>
              <a:spLocks noChangeArrowheads="1"/>
            </p:cNvSpPr>
            <p:nvPr/>
          </p:nvSpPr>
          <p:spPr bwMode="auto">
            <a:xfrm>
              <a:off x="5003800" y="6232836"/>
              <a:ext cx="2830513" cy="382344"/>
            </a:xfrm>
            <a:prstGeom prst="rect">
              <a:avLst/>
            </a:prstGeom>
            <a:solidFill>
              <a:schemeClr val="bg1">
                <a:lumMod val="75000"/>
              </a:schemeClr>
            </a:solidFill>
            <a:ln w="3240">
              <a:solidFill>
                <a:schemeClr val="tx1"/>
              </a:solidFill>
              <a:miter lim="800000"/>
              <a:headEnd/>
              <a:tailEnd/>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defRPr/>
              </a:pPr>
              <a:r>
                <a:rPr lang="zh-CN" altLang="en-GB" b="1">
                  <a:latin typeface="微软雅黑" panose="020B0503020204020204" pitchFamily="34" charset="-122"/>
                  <a:ea typeface="微软雅黑" panose="020B0503020204020204" pitchFamily="34" charset="-122"/>
                  <a:cs typeface="msgothic"/>
                </a:rPr>
                <a:t>未使用</a:t>
              </a:r>
            </a:p>
          </p:txBody>
        </p:sp>
        <p:sp>
          <p:nvSpPr>
            <p:cNvPr id="49175" name="Text Box 24">
              <a:extLst>
                <a:ext uri="{FF2B5EF4-FFF2-40B4-BE49-F238E27FC236}">
                  <a16:creationId xmlns:a16="http://schemas.microsoft.com/office/drawing/2014/main" id="{38C3A6E7-43C9-4380-9AFF-259BDBE34943}"/>
                </a:ext>
              </a:extLst>
            </p:cNvPr>
            <p:cNvSpPr txBox="1">
              <a:spLocks noChangeArrowheads="1"/>
            </p:cNvSpPr>
            <p:nvPr/>
          </p:nvSpPr>
          <p:spPr bwMode="auto">
            <a:xfrm>
              <a:off x="4735513" y="6443093"/>
              <a:ext cx="315912" cy="300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nSpc>
                  <a:spcPct val="98000"/>
                </a:lnSpc>
                <a:spcBef>
                  <a:spcPct val="0"/>
                </a:spcBef>
                <a:buFontTx/>
                <a:buNone/>
              </a:pPr>
              <a:r>
                <a:rPr lang="en-GB" altLang="zh-CN" sz="1600">
                  <a:latin typeface="Arial Black" panose="020B0A04020102020204" pitchFamily="34" charset="0"/>
                  <a:ea typeface="msgothic"/>
                  <a:cs typeface="msgothic"/>
                </a:rPr>
                <a:t>0</a:t>
              </a:r>
            </a:p>
          </p:txBody>
        </p:sp>
        <p:sp>
          <p:nvSpPr>
            <p:cNvPr id="23" name="Rectangle 34">
              <a:extLst>
                <a:ext uri="{FF2B5EF4-FFF2-40B4-BE49-F238E27FC236}">
                  <a16:creationId xmlns:a16="http://schemas.microsoft.com/office/drawing/2014/main" id="{74EEFB8A-07F9-4C21-94FC-264452C2A7C4}"/>
                </a:ext>
              </a:extLst>
            </p:cNvPr>
            <p:cNvSpPr>
              <a:spLocks noChangeArrowheads="1"/>
            </p:cNvSpPr>
            <p:nvPr/>
          </p:nvSpPr>
          <p:spPr bwMode="auto">
            <a:xfrm>
              <a:off x="5003800" y="4986201"/>
              <a:ext cx="2830513" cy="645809"/>
            </a:xfrm>
            <a:prstGeom prst="rect">
              <a:avLst/>
            </a:prstGeom>
            <a:solidFill>
              <a:schemeClr val="accent2">
                <a:lumMod val="20000"/>
                <a:lumOff val="80000"/>
              </a:schemeClr>
            </a:solidFill>
            <a:ln w="3240">
              <a:solidFill>
                <a:schemeClr val="tx1"/>
              </a:solidFill>
              <a:miter lim="800000"/>
              <a:headEnd/>
              <a:tailEnd/>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defRPr/>
              </a:pPr>
              <a:r>
                <a:rPr lang="zh-CN" altLang="en-GB" sz="2000" b="1">
                  <a:solidFill>
                    <a:srgbClr val="FF0000"/>
                  </a:solidFill>
                  <a:latin typeface="微软雅黑" panose="020B0503020204020204" pitchFamily="34" charset="-122"/>
                  <a:ea typeface="微软雅黑" panose="020B0503020204020204" pitchFamily="34" charset="-122"/>
                  <a:cs typeface="msgothic"/>
                </a:rPr>
                <a:t>读写数据段</a:t>
              </a:r>
            </a:p>
            <a:p>
              <a:pPr algn="ctr">
                <a:lnSpc>
                  <a:spcPct val="98000"/>
                </a:lnSpc>
                <a:defRPr/>
              </a:pPr>
              <a:r>
                <a:rPr lang="en-GB" altLang="zh-CN" b="1">
                  <a:latin typeface="微软雅黑" panose="020B0503020204020204" pitchFamily="34" charset="-122"/>
                  <a:ea typeface="微软雅黑" panose="020B0503020204020204" pitchFamily="34" charset="-122"/>
                  <a:cs typeface="msgothic"/>
                </a:rPr>
                <a:t>(.data, .bss)</a:t>
              </a:r>
            </a:p>
          </p:txBody>
        </p:sp>
        <p:sp>
          <p:nvSpPr>
            <p:cNvPr id="49177" name="Rectangle 35">
              <a:extLst>
                <a:ext uri="{FF2B5EF4-FFF2-40B4-BE49-F238E27FC236}">
                  <a16:creationId xmlns:a16="http://schemas.microsoft.com/office/drawing/2014/main" id="{36C4FCD1-D9FA-4234-B7D3-E0500703BDDD}"/>
                </a:ext>
              </a:extLst>
            </p:cNvPr>
            <p:cNvSpPr>
              <a:spLocks noChangeArrowheads="1"/>
            </p:cNvSpPr>
            <p:nvPr/>
          </p:nvSpPr>
          <p:spPr bwMode="auto">
            <a:xfrm>
              <a:off x="5003800" y="5588735"/>
              <a:ext cx="2830513" cy="644364"/>
            </a:xfrm>
            <a:prstGeom prst="rect">
              <a:avLst/>
            </a:prstGeom>
            <a:solidFill>
              <a:srgbClr val="F6F5BD"/>
            </a:solidFill>
            <a:ln w="3240">
              <a:solidFill>
                <a:schemeClr val="tx1"/>
              </a:solidFill>
              <a:miter lim="800000"/>
              <a:headEnd/>
              <a:tailEnd/>
            </a:ln>
          </p:spPr>
          <p:txBody>
            <a:bodyPr wrap="none" lIns="90000" tIns="46800" rIns="90000" bIns="46800" anchor="ct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gn="ctr">
                <a:lnSpc>
                  <a:spcPct val="98000"/>
                </a:lnSpc>
                <a:spcBef>
                  <a:spcPct val="0"/>
                </a:spcBef>
                <a:buFontTx/>
                <a:buNone/>
              </a:pPr>
              <a:r>
                <a:rPr lang="zh-CN" altLang="en-GB" sz="2000">
                  <a:solidFill>
                    <a:srgbClr val="FF0000"/>
                  </a:solidFill>
                  <a:latin typeface="微软雅黑" panose="020B0503020204020204" pitchFamily="34" charset="-122"/>
                  <a:ea typeface="微软雅黑" panose="020B0503020204020204" pitchFamily="34" charset="-122"/>
                  <a:cs typeface="msgothic"/>
                </a:rPr>
                <a:t>只读代码段</a:t>
              </a:r>
            </a:p>
            <a:p>
              <a:pPr algn="ctr">
                <a:lnSpc>
                  <a:spcPct val="98000"/>
                </a:lnSpc>
                <a:spcBef>
                  <a:spcPct val="0"/>
                </a:spcBef>
                <a:buFontTx/>
                <a:buNone/>
              </a:pPr>
              <a:r>
                <a:rPr lang="en-GB" altLang="zh-CN" sz="1800">
                  <a:latin typeface="微软雅黑" panose="020B0503020204020204" pitchFamily="34" charset="-122"/>
                  <a:ea typeface="微软雅黑" panose="020B0503020204020204" pitchFamily="34" charset="-122"/>
                  <a:cs typeface="msgothic"/>
                </a:rPr>
                <a:t>(.init, .text</a:t>
              </a:r>
              <a:r>
                <a:rPr lang="en-GB" altLang="zh-CN" sz="1600">
                  <a:latin typeface="Calibri" panose="020F0502020204030204" pitchFamily="34" charset="0"/>
                  <a:ea typeface="微软雅黑" panose="020B0503020204020204" pitchFamily="34" charset="-122"/>
                  <a:cs typeface="msgothic"/>
                </a:rPr>
                <a:t>, </a:t>
              </a:r>
              <a:r>
                <a:rPr lang="en-GB" altLang="zh-CN" sz="1800">
                  <a:latin typeface="微软雅黑" panose="020B0503020204020204" pitchFamily="34" charset="-122"/>
                  <a:ea typeface="微软雅黑" panose="020B0503020204020204" pitchFamily="34" charset="-122"/>
                  <a:cs typeface="msgothic"/>
                </a:rPr>
                <a:t>.rodata</a:t>
              </a:r>
              <a:r>
                <a:rPr lang="en-GB" altLang="zh-CN" sz="1600">
                  <a:latin typeface="Calibri" panose="020F0502020204030204" pitchFamily="34" charset="0"/>
                  <a:ea typeface="微软雅黑" panose="020B0503020204020204" pitchFamily="34" charset="-122"/>
                  <a:cs typeface="msgothic"/>
                </a:rPr>
                <a:t>)</a:t>
              </a:r>
            </a:p>
          </p:txBody>
        </p:sp>
        <p:grpSp>
          <p:nvGrpSpPr>
            <p:cNvPr id="49178" name="Group 24">
              <a:extLst>
                <a:ext uri="{FF2B5EF4-FFF2-40B4-BE49-F238E27FC236}">
                  <a16:creationId xmlns:a16="http://schemas.microsoft.com/office/drawing/2014/main" id="{FCFB9DEE-734B-44EC-9085-5066C82D10BA}"/>
                </a:ext>
              </a:extLst>
            </p:cNvPr>
            <p:cNvGrpSpPr>
              <a:grpSpLocks/>
            </p:cNvGrpSpPr>
            <p:nvPr/>
          </p:nvGrpSpPr>
          <p:grpSpPr bwMode="auto">
            <a:xfrm>
              <a:off x="7867650" y="5055120"/>
              <a:ext cx="1071563" cy="1202430"/>
              <a:chOff x="4956" y="3074"/>
              <a:chExt cx="675" cy="836"/>
            </a:xfrm>
          </p:grpSpPr>
          <p:sp>
            <p:nvSpPr>
              <p:cNvPr id="49205" name="AutoShape 36">
                <a:extLst>
                  <a:ext uri="{FF2B5EF4-FFF2-40B4-BE49-F238E27FC236}">
                    <a16:creationId xmlns:a16="http://schemas.microsoft.com/office/drawing/2014/main" id="{E6A5761A-2147-450D-8A6C-091911ABC695}"/>
                  </a:ext>
                </a:extLst>
              </p:cNvPr>
              <p:cNvSpPr>
                <a:spLocks/>
              </p:cNvSpPr>
              <p:nvPr/>
            </p:nvSpPr>
            <p:spPr bwMode="auto">
              <a:xfrm>
                <a:off x="4956" y="3094"/>
                <a:ext cx="140" cy="816"/>
              </a:xfrm>
              <a:prstGeom prst="rightBrace">
                <a:avLst>
                  <a:gd name="adj1" fmla="val 48571"/>
                  <a:gd name="adj2" fmla="val 50000"/>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endParaRPr lang="en-US" altLang="zh-CN">
                  <a:latin typeface="Arial Narrow" panose="020B0606020202030204" pitchFamily="34" charset="0"/>
                </a:endParaRPr>
              </a:p>
            </p:txBody>
          </p:sp>
          <p:sp>
            <p:nvSpPr>
              <p:cNvPr id="49206" name="Text Box 37">
                <a:extLst>
                  <a:ext uri="{FF2B5EF4-FFF2-40B4-BE49-F238E27FC236}">
                    <a16:creationId xmlns:a16="http://schemas.microsoft.com/office/drawing/2014/main" id="{E5FFA9A9-292E-4515-90C7-E1ED15A5C586}"/>
                  </a:ext>
                </a:extLst>
              </p:cNvPr>
              <p:cNvSpPr txBox="1">
                <a:spLocks noChangeArrowheads="1"/>
              </p:cNvSpPr>
              <p:nvPr/>
            </p:nvSpPr>
            <p:spPr bwMode="auto">
              <a:xfrm>
                <a:off x="5161" y="3074"/>
                <a:ext cx="470" cy="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nSpc>
                    <a:spcPct val="98000"/>
                  </a:lnSpc>
                  <a:spcBef>
                    <a:spcPct val="0"/>
                  </a:spcBef>
                  <a:buFontTx/>
                  <a:buNone/>
                </a:pPr>
                <a:r>
                  <a:rPr lang="zh-CN" altLang="en-GB" sz="1900">
                    <a:solidFill>
                      <a:srgbClr val="FF0000"/>
                    </a:solidFill>
                    <a:latin typeface="Calibri" panose="020F0502020204030204" pitchFamily="34" charset="0"/>
                    <a:ea typeface="微软雅黑" panose="020B0503020204020204" pitchFamily="34" charset="-122"/>
                    <a:cs typeface="msgothic"/>
                  </a:rPr>
                  <a:t>从可执行文件装入</a:t>
                </a:r>
              </a:p>
            </p:txBody>
          </p:sp>
        </p:grpSp>
        <p:sp>
          <p:nvSpPr>
            <p:cNvPr id="49179" name="Text Box 27">
              <a:extLst>
                <a:ext uri="{FF2B5EF4-FFF2-40B4-BE49-F238E27FC236}">
                  <a16:creationId xmlns:a16="http://schemas.microsoft.com/office/drawing/2014/main" id="{468DB706-4091-4DBF-AF6C-1DAED753577D}"/>
                </a:ext>
              </a:extLst>
            </p:cNvPr>
            <p:cNvSpPr txBox="1">
              <a:spLocks noChangeArrowheads="1"/>
            </p:cNvSpPr>
            <p:nvPr/>
          </p:nvSpPr>
          <p:spPr bwMode="auto">
            <a:xfrm>
              <a:off x="3714332" y="2109616"/>
              <a:ext cx="1237081" cy="981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1900">
                  <a:solidFill>
                    <a:srgbClr val="FF0000"/>
                  </a:solidFill>
                  <a:latin typeface="微软雅黑" panose="020B0503020204020204" pitchFamily="34" charset="-122"/>
                  <a:ea typeface="微软雅黑" panose="020B0503020204020204" pitchFamily="34" charset="-122"/>
                </a:rPr>
                <a:t>程序</a:t>
              </a:r>
              <a:r>
                <a:rPr lang="en-US" altLang="zh-CN" sz="1900">
                  <a:solidFill>
                    <a:srgbClr val="FF0000"/>
                  </a:solidFill>
                  <a:latin typeface="微软雅黑" panose="020B0503020204020204" pitchFamily="34" charset="-122"/>
                  <a:ea typeface="微软雅黑" panose="020B0503020204020204" pitchFamily="34" charset="-122"/>
                </a:rPr>
                <a:t>(</a:t>
              </a:r>
              <a:r>
                <a:rPr lang="zh-CN" altLang="en-US" sz="1900">
                  <a:solidFill>
                    <a:srgbClr val="FF0000"/>
                  </a:solidFill>
                  <a:latin typeface="微软雅黑" panose="020B0503020204020204" pitchFamily="34" charset="-122"/>
                  <a:ea typeface="微软雅黑" panose="020B0503020204020204" pitchFamily="34" charset="-122"/>
                </a:rPr>
                <a:t>段</a:t>
              </a:r>
              <a:r>
                <a:rPr lang="en-US" altLang="zh-CN" sz="1900">
                  <a:solidFill>
                    <a:srgbClr val="FF0000"/>
                  </a:solidFill>
                  <a:latin typeface="微软雅黑" panose="020B0503020204020204" pitchFamily="34" charset="-122"/>
                  <a:ea typeface="微软雅黑" panose="020B0503020204020204" pitchFamily="34" charset="-122"/>
                </a:rPr>
                <a:t>)</a:t>
              </a:r>
              <a:r>
                <a:rPr lang="zh-CN" altLang="en-US" sz="1900">
                  <a:solidFill>
                    <a:srgbClr val="FF0000"/>
                  </a:solidFill>
                  <a:latin typeface="微软雅黑" panose="020B0503020204020204" pitchFamily="34" charset="-122"/>
                  <a:ea typeface="微软雅黑" panose="020B0503020204020204" pitchFamily="34" charset="-122"/>
                </a:rPr>
                <a:t>头表描述如何映射</a:t>
              </a:r>
            </a:p>
          </p:txBody>
        </p:sp>
        <p:sp>
          <p:nvSpPr>
            <p:cNvPr id="29" name="Rectangle 2">
              <a:extLst>
                <a:ext uri="{FF2B5EF4-FFF2-40B4-BE49-F238E27FC236}">
                  <a16:creationId xmlns:a16="http://schemas.microsoft.com/office/drawing/2014/main" id="{082830C6-B4A5-490A-9C7C-3A51C48C42C9}"/>
                </a:ext>
              </a:extLst>
            </p:cNvPr>
            <p:cNvSpPr>
              <a:spLocks noChangeArrowheads="1"/>
            </p:cNvSpPr>
            <p:nvPr/>
          </p:nvSpPr>
          <p:spPr bwMode="auto">
            <a:xfrm>
              <a:off x="1133475" y="1435860"/>
              <a:ext cx="2173288" cy="395196"/>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defRPr/>
              </a:pPr>
              <a:r>
                <a:rPr lang="en-GB" altLang="zh-CN" b="1">
                  <a:latin typeface="微软雅黑" panose="020B0503020204020204" pitchFamily="34" charset="-122"/>
                  <a:ea typeface="微软雅黑" panose="020B0503020204020204" pitchFamily="34" charset="-122"/>
                  <a:cs typeface="msgothic"/>
                </a:rPr>
                <a:t>ELF </a:t>
              </a:r>
              <a:r>
                <a:rPr lang="zh-CN" altLang="en-GB" b="1">
                  <a:latin typeface="微软雅黑" panose="020B0503020204020204" pitchFamily="34" charset="-122"/>
                  <a:ea typeface="微软雅黑" panose="020B0503020204020204" pitchFamily="34" charset="-122"/>
                  <a:cs typeface="msgothic"/>
                </a:rPr>
                <a:t>头</a:t>
              </a:r>
            </a:p>
          </p:txBody>
        </p:sp>
        <p:sp>
          <p:nvSpPr>
            <p:cNvPr id="49181" name="Rectangle 3">
              <a:extLst>
                <a:ext uri="{FF2B5EF4-FFF2-40B4-BE49-F238E27FC236}">
                  <a16:creationId xmlns:a16="http://schemas.microsoft.com/office/drawing/2014/main" id="{37AB9196-FDF1-4998-B9B0-936F0623DCDD}"/>
                </a:ext>
              </a:extLst>
            </p:cNvPr>
            <p:cNvSpPr>
              <a:spLocks noChangeArrowheads="1"/>
            </p:cNvSpPr>
            <p:nvPr/>
          </p:nvSpPr>
          <p:spPr bwMode="auto">
            <a:xfrm>
              <a:off x="1133475" y="1830422"/>
              <a:ext cx="2173288" cy="629981"/>
            </a:xfrm>
            <a:prstGeom prst="rect">
              <a:avLst/>
            </a:prstGeom>
            <a:solidFill>
              <a:srgbClr val="993366">
                <a:alpha val="9019"/>
              </a:srgbClr>
            </a:solidFill>
            <a:ln w="25527">
              <a:solidFill>
                <a:schemeClr val="tx1"/>
              </a:solidFill>
              <a:miter lim="800000"/>
              <a:headEnd/>
              <a:tailEnd/>
            </a:ln>
          </p:spPr>
          <p:txBody>
            <a:bodyPr wrap="none" lIns="90000" tIns="46800" rIns="90000" bIns="46800" anchor="ct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gn="ctr">
                <a:lnSpc>
                  <a:spcPct val="98000"/>
                </a:lnSpc>
                <a:spcBef>
                  <a:spcPct val="0"/>
                </a:spcBef>
                <a:buFontTx/>
                <a:buNone/>
              </a:pPr>
              <a:r>
                <a:rPr lang="zh-CN" altLang="en-GB" sz="2000">
                  <a:solidFill>
                    <a:srgbClr val="FF0000"/>
                  </a:solidFill>
                  <a:latin typeface="微软雅黑" panose="020B0503020204020204" pitchFamily="34" charset="-122"/>
                  <a:ea typeface="微软雅黑" panose="020B0503020204020204" pitchFamily="34" charset="-122"/>
                  <a:cs typeface="msgothic"/>
                </a:rPr>
                <a:t>程序（段）头表</a:t>
              </a:r>
            </a:p>
          </p:txBody>
        </p:sp>
        <p:sp>
          <p:nvSpPr>
            <p:cNvPr id="49182" name="Rectangle 4">
              <a:extLst>
                <a:ext uri="{FF2B5EF4-FFF2-40B4-BE49-F238E27FC236}">
                  <a16:creationId xmlns:a16="http://schemas.microsoft.com/office/drawing/2014/main" id="{75BBD4C5-7990-4842-AFB4-41CC11912C21}"/>
                </a:ext>
              </a:extLst>
            </p:cNvPr>
            <p:cNvSpPr>
              <a:spLocks noChangeArrowheads="1"/>
            </p:cNvSpPr>
            <p:nvPr/>
          </p:nvSpPr>
          <p:spPr bwMode="auto">
            <a:xfrm>
              <a:off x="1133475" y="2854501"/>
              <a:ext cx="2173288" cy="394098"/>
            </a:xfrm>
            <a:prstGeom prst="rect">
              <a:avLst/>
            </a:prstGeom>
            <a:solidFill>
              <a:srgbClr val="F6F5BD"/>
            </a:solidFill>
            <a:ln w="25560">
              <a:solidFill>
                <a:schemeClr val="tx1"/>
              </a:solidFill>
              <a:miter lim="800000"/>
              <a:headEnd/>
              <a:tailEnd/>
            </a:ln>
          </p:spPr>
          <p:txBody>
            <a:bodyPr wrap="none" lIns="90000" tIns="46800" rIns="90000" bIns="46800" anchor="ct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gn="ctr">
                <a:lnSpc>
                  <a:spcPct val="98000"/>
                </a:lnSpc>
                <a:spcBef>
                  <a:spcPct val="0"/>
                </a:spcBef>
                <a:buFontTx/>
                <a:buNone/>
              </a:pPr>
              <a:r>
                <a:rPr lang="en-GB" altLang="zh-CN" sz="1800">
                  <a:latin typeface="微软雅黑" panose="020B0503020204020204" pitchFamily="34" charset="-122"/>
                  <a:ea typeface="微软雅黑" panose="020B0503020204020204" pitchFamily="34" charset="-122"/>
                  <a:cs typeface="msgothic"/>
                </a:rPr>
                <a:t>.text </a:t>
              </a:r>
              <a:r>
                <a:rPr lang="zh-CN" altLang="en-GB" sz="1800">
                  <a:latin typeface="微软雅黑" panose="020B0503020204020204" pitchFamily="34" charset="-122"/>
                  <a:ea typeface="微软雅黑" panose="020B0503020204020204" pitchFamily="34" charset="-122"/>
                  <a:cs typeface="msgothic"/>
                </a:rPr>
                <a:t>节</a:t>
              </a:r>
            </a:p>
          </p:txBody>
        </p:sp>
        <p:sp>
          <p:nvSpPr>
            <p:cNvPr id="32" name="Rectangle 5">
              <a:extLst>
                <a:ext uri="{FF2B5EF4-FFF2-40B4-BE49-F238E27FC236}">
                  <a16:creationId xmlns:a16="http://schemas.microsoft.com/office/drawing/2014/main" id="{E38DBD9C-F935-4140-B583-689C733E027D}"/>
                </a:ext>
              </a:extLst>
            </p:cNvPr>
            <p:cNvSpPr>
              <a:spLocks noChangeArrowheads="1"/>
            </p:cNvSpPr>
            <p:nvPr/>
          </p:nvSpPr>
          <p:spPr bwMode="auto">
            <a:xfrm>
              <a:off x="1133475" y="3888969"/>
              <a:ext cx="2173288" cy="393589"/>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defRPr/>
              </a:pPr>
              <a:r>
                <a:rPr lang="en-GB" altLang="zh-CN" b="1">
                  <a:latin typeface="微软雅黑" panose="020B0503020204020204" pitchFamily="34" charset="-122"/>
                  <a:ea typeface="微软雅黑" panose="020B0503020204020204" pitchFamily="34" charset="-122"/>
                  <a:cs typeface="msgothic"/>
                </a:rPr>
                <a:t>.data </a:t>
              </a:r>
              <a:r>
                <a:rPr lang="zh-CN" altLang="en-GB" b="1">
                  <a:latin typeface="微软雅黑" panose="020B0503020204020204" pitchFamily="34" charset="-122"/>
                  <a:ea typeface="微软雅黑" panose="020B0503020204020204" pitchFamily="34" charset="-122"/>
                  <a:cs typeface="msgothic"/>
                </a:rPr>
                <a:t>节</a:t>
              </a:r>
            </a:p>
          </p:txBody>
        </p:sp>
        <p:sp>
          <p:nvSpPr>
            <p:cNvPr id="33" name="Rectangle 6">
              <a:extLst>
                <a:ext uri="{FF2B5EF4-FFF2-40B4-BE49-F238E27FC236}">
                  <a16:creationId xmlns:a16="http://schemas.microsoft.com/office/drawing/2014/main" id="{647FEE5E-463C-476D-988B-FC5845AF8FB6}"/>
                </a:ext>
              </a:extLst>
            </p:cNvPr>
            <p:cNvSpPr>
              <a:spLocks noChangeArrowheads="1"/>
            </p:cNvSpPr>
            <p:nvPr/>
          </p:nvSpPr>
          <p:spPr bwMode="auto">
            <a:xfrm>
              <a:off x="1133475" y="4282558"/>
              <a:ext cx="2173288" cy="39359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defRPr/>
              </a:pPr>
              <a:r>
                <a:rPr lang="en-GB" altLang="zh-CN" b="1">
                  <a:latin typeface="微软雅黑" panose="020B0503020204020204" pitchFamily="34" charset="-122"/>
                  <a:ea typeface="微软雅黑" panose="020B0503020204020204" pitchFamily="34" charset="-122"/>
                  <a:cs typeface="msgothic"/>
                </a:rPr>
                <a:t>.bss </a:t>
              </a:r>
              <a:r>
                <a:rPr lang="zh-CN" altLang="en-GB" b="1">
                  <a:latin typeface="微软雅黑" panose="020B0503020204020204" pitchFamily="34" charset="-122"/>
                  <a:ea typeface="微软雅黑" panose="020B0503020204020204" pitchFamily="34" charset="-122"/>
                  <a:cs typeface="msgothic"/>
                </a:rPr>
                <a:t>节</a:t>
              </a:r>
            </a:p>
          </p:txBody>
        </p:sp>
        <p:sp>
          <p:nvSpPr>
            <p:cNvPr id="34" name="Rectangle 7">
              <a:extLst>
                <a:ext uri="{FF2B5EF4-FFF2-40B4-BE49-F238E27FC236}">
                  <a16:creationId xmlns:a16="http://schemas.microsoft.com/office/drawing/2014/main" id="{1788BE9E-5E5F-468A-834F-505F49DC974A}"/>
                </a:ext>
              </a:extLst>
            </p:cNvPr>
            <p:cNvSpPr>
              <a:spLocks noChangeArrowheads="1"/>
            </p:cNvSpPr>
            <p:nvPr/>
          </p:nvSpPr>
          <p:spPr bwMode="auto">
            <a:xfrm>
              <a:off x="1133475" y="4676149"/>
              <a:ext cx="2173288" cy="393589"/>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defRPr/>
              </a:pPr>
              <a:r>
                <a:rPr lang="en-GB" altLang="zh-CN" b="1">
                  <a:latin typeface="微软雅黑" panose="020B0503020204020204" pitchFamily="34" charset="-122"/>
                  <a:ea typeface="微软雅黑" panose="020B0503020204020204" pitchFamily="34" charset="-122"/>
                  <a:cs typeface="msgothic"/>
                </a:rPr>
                <a:t>.symtab </a:t>
              </a:r>
              <a:r>
                <a:rPr lang="zh-CN" altLang="en-GB" b="1">
                  <a:latin typeface="微软雅黑" panose="020B0503020204020204" pitchFamily="34" charset="-122"/>
                  <a:ea typeface="微软雅黑" panose="020B0503020204020204" pitchFamily="34" charset="-122"/>
                  <a:cs typeface="msgothic"/>
                </a:rPr>
                <a:t>节</a:t>
              </a:r>
            </a:p>
          </p:txBody>
        </p:sp>
        <p:sp>
          <p:nvSpPr>
            <p:cNvPr id="35" name="Rectangle 10">
              <a:extLst>
                <a:ext uri="{FF2B5EF4-FFF2-40B4-BE49-F238E27FC236}">
                  <a16:creationId xmlns:a16="http://schemas.microsoft.com/office/drawing/2014/main" id="{899A48F7-D95E-4777-B8C7-9BC84BA5F2AF}"/>
                </a:ext>
              </a:extLst>
            </p:cNvPr>
            <p:cNvSpPr>
              <a:spLocks noChangeArrowheads="1"/>
            </p:cNvSpPr>
            <p:nvPr/>
          </p:nvSpPr>
          <p:spPr bwMode="auto">
            <a:xfrm>
              <a:off x="1133475" y="5069738"/>
              <a:ext cx="2173288" cy="39359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defRPr/>
              </a:pPr>
              <a:r>
                <a:rPr lang="en-GB" altLang="zh-CN" b="1">
                  <a:latin typeface="微软雅黑" panose="020B0503020204020204" pitchFamily="34" charset="-122"/>
                  <a:ea typeface="微软雅黑" panose="020B0503020204020204" pitchFamily="34" charset="-122"/>
                  <a:cs typeface="msgothic"/>
                </a:rPr>
                <a:t>.debug </a:t>
              </a:r>
              <a:r>
                <a:rPr lang="zh-CN" altLang="en-GB" b="1">
                  <a:latin typeface="微软雅黑" panose="020B0503020204020204" pitchFamily="34" charset="-122"/>
                  <a:ea typeface="微软雅黑" panose="020B0503020204020204" pitchFamily="34" charset="-122"/>
                  <a:cs typeface="msgothic"/>
                </a:rPr>
                <a:t>节</a:t>
              </a:r>
            </a:p>
          </p:txBody>
        </p:sp>
        <p:sp>
          <p:nvSpPr>
            <p:cNvPr id="49187" name="Rectangle 5">
              <a:extLst>
                <a:ext uri="{FF2B5EF4-FFF2-40B4-BE49-F238E27FC236}">
                  <a16:creationId xmlns:a16="http://schemas.microsoft.com/office/drawing/2014/main" id="{41BEDA0A-31A3-471D-AA5B-701C03384A59}"/>
                </a:ext>
              </a:extLst>
            </p:cNvPr>
            <p:cNvSpPr>
              <a:spLocks noChangeArrowheads="1"/>
            </p:cNvSpPr>
            <p:nvPr/>
          </p:nvSpPr>
          <p:spPr bwMode="auto">
            <a:xfrm>
              <a:off x="1133475" y="3248599"/>
              <a:ext cx="2173288" cy="394098"/>
            </a:xfrm>
            <a:prstGeom prst="rect">
              <a:avLst/>
            </a:prstGeom>
            <a:solidFill>
              <a:srgbClr val="F6F5BD"/>
            </a:solidFill>
            <a:ln w="25560">
              <a:solidFill>
                <a:schemeClr val="tx1"/>
              </a:solidFill>
              <a:miter lim="800000"/>
              <a:headEnd/>
              <a:tailEnd/>
            </a:ln>
          </p:spPr>
          <p:txBody>
            <a:bodyPr wrap="none" lIns="90000" tIns="46800" rIns="90000" bIns="46800" anchor="ct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gn="ctr">
                <a:lnSpc>
                  <a:spcPct val="98000"/>
                </a:lnSpc>
                <a:spcBef>
                  <a:spcPct val="0"/>
                </a:spcBef>
                <a:buFontTx/>
                <a:buNone/>
              </a:pPr>
              <a:r>
                <a:rPr lang="en-GB" altLang="zh-CN" sz="1800">
                  <a:latin typeface="微软雅黑" panose="020B0503020204020204" pitchFamily="34" charset="-122"/>
                  <a:ea typeface="微软雅黑" panose="020B0503020204020204" pitchFamily="34" charset="-122"/>
                  <a:cs typeface="msgothic"/>
                </a:rPr>
                <a:t>.rodata </a:t>
              </a:r>
              <a:r>
                <a:rPr lang="zh-CN" altLang="en-GB" sz="1800">
                  <a:latin typeface="微软雅黑" panose="020B0503020204020204" pitchFamily="34" charset="-122"/>
                  <a:ea typeface="微软雅黑" panose="020B0503020204020204" pitchFamily="34" charset="-122"/>
                  <a:cs typeface="msgothic"/>
                </a:rPr>
                <a:t>节</a:t>
              </a:r>
            </a:p>
          </p:txBody>
        </p:sp>
        <p:sp>
          <p:nvSpPr>
            <p:cNvPr id="37" name="Rectangle 10">
              <a:extLst>
                <a:ext uri="{FF2B5EF4-FFF2-40B4-BE49-F238E27FC236}">
                  <a16:creationId xmlns:a16="http://schemas.microsoft.com/office/drawing/2014/main" id="{7D54832E-0A17-4EAD-8615-72CD79B6BBA4}"/>
                </a:ext>
              </a:extLst>
            </p:cNvPr>
            <p:cNvSpPr>
              <a:spLocks noChangeArrowheads="1"/>
            </p:cNvSpPr>
            <p:nvPr/>
          </p:nvSpPr>
          <p:spPr bwMode="auto">
            <a:xfrm>
              <a:off x="1133475" y="5463329"/>
              <a:ext cx="2173288" cy="393589"/>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defRPr/>
              </a:pPr>
              <a:r>
                <a:rPr lang="en-GB" altLang="zh-CN" b="1">
                  <a:latin typeface="微软雅黑" panose="020B0503020204020204" pitchFamily="34" charset="-122"/>
                  <a:ea typeface="微软雅黑" panose="020B0503020204020204" pitchFamily="34" charset="-122"/>
                  <a:cs typeface="msgothic"/>
                </a:rPr>
                <a:t>.line </a:t>
              </a:r>
              <a:r>
                <a:rPr lang="zh-CN" altLang="en-GB" b="1">
                  <a:latin typeface="微软雅黑" panose="020B0503020204020204" pitchFamily="34" charset="-122"/>
                  <a:ea typeface="微软雅黑" panose="020B0503020204020204" pitchFamily="34" charset="-122"/>
                  <a:cs typeface="msgothic"/>
                </a:rPr>
                <a:t>节</a:t>
              </a:r>
            </a:p>
          </p:txBody>
        </p:sp>
        <p:sp>
          <p:nvSpPr>
            <p:cNvPr id="49189" name="Rectangle 4">
              <a:extLst>
                <a:ext uri="{FF2B5EF4-FFF2-40B4-BE49-F238E27FC236}">
                  <a16:creationId xmlns:a16="http://schemas.microsoft.com/office/drawing/2014/main" id="{DE004C88-E2BF-417C-9925-3C8237FE5362}"/>
                </a:ext>
              </a:extLst>
            </p:cNvPr>
            <p:cNvSpPr>
              <a:spLocks noChangeArrowheads="1"/>
            </p:cNvSpPr>
            <p:nvPr/>
          </p:nvSpPr>
          <p:spPr bwMode="auto">
            <a:xfrm>
              <a:off x="1133475" y="2460403"/>
              <a:ext cx="2173288" cy="394098"/>
            </a:xfrm>
            <a:prstGeom prst="rect">
              <a:avLst/>
            </a:prstGeom>
            <a:solidFill>
              <a:srgbClr val="F6F5BD"/>
            </a:solidFill>
            <a:ln w="25560">
              <a:solidFill>
                <a:schemeClr val="tx1"/>
              </a:solidFill>
              <a:miter lim="800000"/>
              <a:headEnd/>
              <a:tailEnd/>
            </a:ln>
          </p:spPr>
          <p:txBody>
            <a:bodyPr wrap="none" lIns="90000" tIns="46800" rIns="90000" bIns="46800" anchor="ct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gn="ctr">
                <a:lnSpc>
                  <a:spcPct val="98000"/>
                </a:lnSpc>
                <a:spcBef>
                  <a:spcPct val="0"/>
                </a:spcBef>
                <a:buFontTx/>
                <a:buNone/>
              </a:pPr>
              <a:r>
                <a:rPr lang="en-GB" altLang="zh-CN" sz="1800">
                  <a:latin typeface="微软雅黑" panose="020B0503020204020204" pitchFamily="34" charset="-122"/>
                  <a:ea typeface="微软雅黑" panose="020B0503020204020204" pitchFamily="34" charset="-122"/>
                  <a:cs typeface="msgothic"/>
                </a:rPr>
                <a:t>.init </a:t>
              </a:r>
              <a:r>
                <a:rPr lang="zh-CN" altLang="en-GB" sz="1800">
                  <a:latin typeface="微软雅黑" panose="020B0503020204020204" pitchFamily="34" charset="-122"/>
                  <a:ea typeface="微软雅黑" panose="020B0503020204020204" pitchFamily="34" charset="-122"/>
                  <a:cs typeface="msgothic"/>
                </a:rPr>
                <a:t>节</a:t>
              </a:r>
            </a:p>
          </p:txBody>
        </p:sp>
        <p:sp>
          <p:nvSpPr>
            <p:cNvPr id="39" name="Rectangle 10">
              <a:extLst>
                <a:ext uri="{FF2B5EF4-FFF2-40B4-BE49-F238E27FC236}">
                  <a16:creationId xmlns:a16="http://schemas.microsoft.com/office/drawing/2014/main" id="{10D06D6D-FB40-4518-B6C9-634B687FBD1F}"/>
                </a:ext>
              </a:extLst>
            </p:cNvPr>
            <p:cNvSpPr>
              <a:spLocks noChangeArrowheads="1"/>
            </p:cNvSpPr>
            <p:nvPr/>
          </p:nvSpPr>
          <p:spPr bwMode="auto">
            <a:xfrm>
              <a:off x="1133475" y="5856918"/>
              <a:ext cx="2173288" cy="395196"/>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defRPr/>
              </a:pPr>
              <a:r>
                <a:rPr lang="en-GB" altLang="zh-CN" b="1">
                  <a:latin typeface="微软雅黑" panose="020B0503020204020204" pitchFamily="34" charset="-122"/>
                  <a:ea typeface="微软雅黑" panose="020B0503020204020204" pitchFamily="34" charset="-122"/>
                  <a:cs typeface="msgothic"/>
                </a:rPr>
                <a:t>.strtab </a:t>
              </a:r>
              <a:r>
                <a:rPr lang="zh-CN" altLang="en-GB" b="1">
                  <a:latin typeface="微软雅黑" panose="020B0503020204020204" pitchFamily="34" charset="-122"/>
                  <a:ea typeface="微软雅黑" panose="020B0503020204020204" pitchFamily="34" charset="-122"/>
                  <a:cs typeface="msgothic"/>
                </a:rPr>
                <a:t>节</a:t>
              </a:r>
            </a:p>
          </p:txBody>
        </p:sp>
        <p:sp>
          <p:nvSpPr>
            <p:cNvPr id="49191" name="Line 40">
              <a:extLst>
                <a:ext uri="{FF2B5EF4-FFF2-40B4-BE49-F238E27FC236}">
                  <a16:creationId xmlns:a16="http://schemas.microsoft.com/office/drawing/2014/main" id="{4BF78110-103B-4641-BE65-7FD4B9440A9C}"/>
                </a:ext>
              </a:extLst>
            </p:cNvPr>
            <p:cNvSpPr>
              <a:spLocks noChangeShapeType="1"/>
            </p:cNvSpPr>
            <p:nvPr/>
          </p:nvSpPr>
          <p:spPr bwMode="auto">
            <a:xfrm>
              <a:off x="3659803" y="4338690"/>
              <a:ext cx="1310659" cy="949437"/>
            </a:xfrm>
            <a:prstGeom prst="line">
              <a:avLst/>
            </a:prstGeom>
            <a:noFill/>
            <a:ln w="38100">
              <a:solidFill>
                <a:srgbClr val="0066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192" name="AutoShape 41">
              <a:extLst>
                <a:ext uri="{FF2B5EF4-FFF2-40B4-BE49-F238E27FC236}">
                  <a16:creationId xmlns:a16="http://schemas.microsoft.com/office/drawing/2014/main" id="{F5EA6C70-B072-49FD-B719-15CD9945FA33}"/>
                </a:ext>
              </a:extLst>
            </p:cNvPr>
            <p:cNvSpPr>
              <a:spLocks/>
            </p:cNvSpPr>
            <p:nvPr/>
          </p:nvSpPr>
          <p:spPr bwMode="auto">
            <a:xfrm>
              <a:off x="3341688" y="3882150"/>
              <a:ext cx="280175" cy="848533"/>
            </a:xfrm>
            <a:prstGeom prst="rightBrace">
              <a:avLst>
                <a:gd name="adj1" fmla="val 23387"/>
                <a:gd name="adj2" fmla="val 50000"/>
              </a:avLst>
            </a:prstGeom>
            <a:noFill/>
            <a:ln w="38100">
              <a:solidFill>
                <a:srgbClr val="0066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0"/>
            </a:p>
          </p:txBody>
        </p:sp>
        <p:sp>
          <p:nvSpPr>
            <p:cNvPr id="49193" name="Line 43">
              <a:extLst>
                <a:ext uri="{FF2B5EF4-FFF2-40B4-BE49-F238E27FC236}">
                  <a16:creationId xmlns:a16="http://schemas.microsoft.com/office/drawing/2014/main" id="{64B4E508-95DB-4E87-A3AE-BC6B565293B2}"/>
                </a:ext>
              </a:extLst>
            </p:cNvPr>
            <p:cNvSpPr>
              <a:spLocks noChangeShapeType="1"/>
            </p:cNvSpPr>
            <p:nvPr/>
          </p:nvSpPr>
          <p:spPr bwMode="auto">
            <a:xfrm>
              <a:off x="3596549" y="2593400"/>
              <a:ext cx="1400901" cy="3400939"/>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194" name="AutoShape 44">
              <a:extLst>
                <a:ext uri="{FF2B5EF4-FFF2-40B4-BE49-F238E27FC236}">
                  <a16:creationId xmlns:a16="http://schemas.microsoft.com/office/drawing/2014/main" id="{1C63098A-5163-4B64-B00A-54F3E1DB3571}"/>
                </a:ext>
              </a:extLst>
            </p:cNvPr>
            <p:cNvSpPr>
              <a:spLocks/>
            </p:cNvSpPr>
            <p:nvPr/>
          </p:nvSpPr>
          <p:spPr bwMode="auto">
            <a:xfrm>
              <a:off x="3341688" y="1492417"/>
              <a:ext cx="210750" cy="2166796"/>
            </a:xfrm>
            <a:prstGeom prst="rightBrace">
              <a:avLst>
                <a:gd name="adj1" fmla="val 91533"/>
                <a:gd name="adj2" fmla="val 50000"/>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0"/>
            </a:p>
          </p:txBody>
        </p:sp>
        <p:sp>
          <p:nvSpPr>
            <p:cNvPr id="49195" name="Text Box 46">
              <a:extLst>
                <a:ext uri="{FF2B5EF4-FFF2-40B4-BE49-F238E27FC236}">
                  <a16:creationId xmlns:a16="http://schemas.microsoft.com/office/drawing/2014/main" id="{35B1A27A-B9D8-4D3E-8035-963460FFF937}"/>
                </a:ext>
              </a:extLst>
            </p:cNvPr>
            <p:cNvSpPr txBox="1">
              <a:spLocks noChangeArrowheads="1"/>
            </p:cNvSpPr>
            <p:nvPr/>
          </p:nvSpPr>
          <p:spPr bwMode="auto">
            <a:xfrm>
              <a:off x="8026400" y="1447830"/>
              <a:ext cx="841375" cy="359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en-US" altLang="zh-CN" sz="2000">
                  <a:latin typeface="微软雅黑" panose="020B0503020204020204" pitchFamily="34" charset="-122"/>
                  <a:ea typeface="微软雅黑" panose="020B0503020204020204" pitchFamily="34" charset="-122"/>
                </a:rPr>
                <a:t>1GB</a:t>
              </a:r>
            </a:p>
          </p:txBody>
        </p:sp>
        <p:sp>
          <p:nvSpPr>
            <p:cNvPr id="49196" name="Text Box 12">
              <a:extLst>
                <a:ext uri="{FF2B5EF4-FFF2-40B4-BE49-F238E27FC236}">
                  <a16:creationId xmlns:a16="http://schemas.microsoft.com/office/drawing/2014/main" id="{C5503BEC-EAD7-4DE6-A8D0-82E7D8120623}"/>
                </a:ext>
              </a:extLst>
            </p:cNvPr>
            <p:cNvSpPr txBox="1">
              <a:spLocks noChangeArrowheads="1"/>
            </p:cNvSpPr>
            <p:nvPr/>
          </p:nvSpPr>
          <p:spPr bwMode="auto">
            <a:xfrm>
              <a:off x="263525" y="3369417"/>
              <a:ext cx="933450" cy="327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nSpc>
                  <a:spcPct val="98000"/>
                </a:lnSpc>
                <a:spcBef>
                  <a:spcPct val="0"/>
                </a:spcBef>
                <a:buFontTx/>
                <a:buNone/>
              </a:pPr>
              <a:r>
                <a:rPr lang="en-GB" altLang="zh-CN" sz="1800">
                  <a:latin typeface="微软雅黑" panose="020B0503020204020204" pitchFamily="34" charset="-122"/>
                  <a:ea typeface="微软雅黑" panose="020B0503020204020204" pitchFamily="34" charset="-122"/>
                  <a:cs typeface="msgothic"/>
                </a:rPr>
                <a:t>004d3</a:t>
              </a:r>
              <a:endParaRPr lang="zh-CN" altLang="en-GB" sz="1800">
                <a:latin typeface="微软雅黑" panose="020B0503020204020204" pitchFamily="34" charset="-122"/>
                <a:ea typeface="微软雅黑" panose="020B0503020204020204" pitchFamily="34" charset="-122"/>
                <a:cs typeface="msgothic"/>
              </a:endParaRPr>
            </a:p>
          </p:txBody>
        </p:sp>
        <p:sp>
          <p:nvSpPr>
            <p:cNvPr id="49197" name="Rectangle 48">
              <a:extLst>
                <a:ext uri="{FF2B5EF4-FFF2-40B4-BE49-F238E27FC236}">
                  <a16:creationId xmlns:a16="http://schemas.microsoft.com/office/drawing/2014/main" id="{5A7B41E5-7F87-45A5-8CE4-74B0DF23A5B9}"/>
                </a:ext>
              </a:extLst>
            </p:cNvPr>
            <p:cNvSpPr>
              <a:spLocks noChangeArrowheads="1"/>
            </p:cNvSpPr>
            <p:nvPr/>
          </p:nvSpPr>
          <p:spPr bwMode="auto">
            <a:xfrm>
              <a:off x="1131888" y="3628313"/>
              <a:ext cx="2178050" cy="276156"/>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0"/>
            </a:p>
          </p:txBody>
        </p:sp>
        <p:sp>
          <p:nvSpPr>
            <p:cNvPr id="49198" name="Line 49">
              <a:extLst>
                <a:ext uri="{FF2B5EF4-FFF2-40B4-BE49-F238E27FC236}">
                  <a16:creationId xmlns:a16="http://schemas.microsoft.com/office/drawing/2014/main" id="{464D63B4-52F8-4EC6-ACED-04646A5C1E94}"/>
                </a:ext>
              </a:extLst>
            </p:cNvPr>
            <p:cNvSpPr>
              <a:spLocks noChangeShapeType="1"/>
            </p:cNvSpPr>
            <p:nvPr/>
          </p:nvSpPr>
          <p:spPr bwMode="auto">
            <a:xfrm>
              <a:off x="1941513" y="3772145"/>
              <a:ext cx="550862" cy="0"/>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199" name="Text Box 12">
              <a:extLst>
                <a:ext uri="{FF2B5EF4-FFF2-40B4-BE49-F238E27FC236}">
                  <a16:creationId xmlns:a16="http://schemas.microsoft.com/office/drawing/2014/main" id="{9A27BEF0-016E-4D35-BFC8-66DB99DA7C2E}"/>
                </a:ext>
              </a:extLst>
            </p:cNvPr>
            <p:cNvSpPr txBox="1">
              <a:spLocks noChangeArrowheads="1"/>
            </p:cNvSpPr>
            <p:nvPr/>
          </p:nvSpPr>
          <p:spPr bwMode="auto">
            <a:xfrm>
              <a:off x="284163" y="3845499"/>
              <a:ext cx="933450" cy="327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nSpc>
                  <a:spcPct val="98000"/>
                </a:lnSpc>
                <a:spcBef>
                  <a:spcPct val="0"/>
                </a:spcBef>
                <a:buFontTx/>
                <a:buNone/>
              </a:pPr>
              <a:r>
                <a:rPr lang="en-GB" altLang="zh-CN" sz="1800">
                  <a:latin typeface="微软雅黑" panose="020B0503020204020204" pitchFamily="34" charset="-122"/>
                  <a:ea typeface="微软雅黑" panose="020B0503020204020204" pitchFamily="34" charset="-122"/>
                  <a:cs typeface="msgothic"/>
                </a:rPr>
                <a:t>00f0c</a:t>
              </a:r>
              <a:endParaRPr lang="zh-CN" altLang="en-GB" sz="1800">
                <a:latin typeface="微软雅黑" panose="020B0503020204020204" pitchFamily="34" charset="-122"/>
                <a:ea typeface="微软雅黑" panose="020B0503020204020204" pitchFamily="34" charset="-122"/>
                <a:cs typeface="msgothic"/>
              </a:endParaRPr>
            </a:p>
          </p:txBody>
        </p:sp>
        <p:sp>
          <p:nvSpPr>
            <p:cNvPr id="49200" name="Text Box 12">
              <a:extLst>
                <a:ext uri="{FF2B5EF4-FFF2-40B4-BE49-F238E27FC236}">
                  <a16:creationId xmlns:a16="http://schemas.microsoft.com/office/drawing/2014/main" id="{0E087956-2D89-4DE6-8217-B870D235518E}"/>
                </a:ext>
              </a:extLst>
            </p:cNvPr>
            <p:cNvSpPr txBox="1">
              <a:spLocks noChangeArrowheads="1"/>
            </p:cNvSpPr>
            <p:nvPr/>
          </p:nvSpPr>
          <p:spPr bwMode="auto">
            <a:xfrm>
              <a:off x="276225" y="4219460"/>
              <a:ext cx="933450" cy="327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nSpc>
                  <a:spcPct val="98000"/>
                </a:lnSpc>
                <a:spcBef>
                  <a:spcPct val="0"/>
                </a:spcBef>
                <a:buFontTx/>
                <a:buNone/>
              </a:pPr>
              <a:r>
                <a:rPr lang="en-GB" altLang="zh-CN" sz="1800">
                  <a:latin typeface="微软雅黑" panose="020B0503020204020204" pitchFamily="34" charset="-122"/>
                  <a:ea typeface="微软雅黑" panose="020B0503020204020204" pitchFamily="34" charset="-122"/>
                  <a:cs typeface="msgothic"/>
                </a:rPr>
                <a:t>01014</a:t>
              </a:r>
              <a:endParaRPr lang="zh-CN" altLang="en-GB" sz="1800">
                <a:latin typeface="微软雅黑" panose="020B0503020204020204" pitchFamily="34" charset="-122"/>
                <a:ea typeface="微软雅黑" panose="020B0503020204020204" pitchFamily="34" charset="-122"/>
                <a:cs typeface="msgothic"/>
              </a:endParaRPr>
            </a:p>
          </p:txBody>
        </p:sp>
        <p:sp>
          <p:nvSpPr>
            <p:cNvPr id="49201" name="Text Box 12">
              <a:extLst>
                <a:ext uri="{FF2B5EF4-FFF2-40B4-BE49-F238E27FC236}">
                  <a16:creationId xmlns:a16="http://schemas.microsoft.com/office/drawing/2014/main" id="{451A1AC1-8575-4CDE-9980-FF0C354C91C5}"/>
                </a:ext>
              </a:extLst>
            </p:cNvPr>
            <p:cNvSpPr txBox="1">
              <a:spLocks noChangeArrowheads="1"/>
            </p:cNvSpPr>
            <p:nvPr/>
          </p:nvSpPr>
          <p:spPr bwMode="auto">
            <a:xfrm>
              <a:off x="239713" y="4619312"/>
              <a:ext cx="933450" cy="327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nSpc>
                  <a:spcPct val="98000"/>
                </a:lnSpc>
                <a:spcBef>
                  <a:spcPct val="0"/>
                </a:spcBef>
                <a:buFontTx/>
                <a:buNone/>
              </a:pPr>
              <a:r>
                <a:rPr lang="en-GB" altLang="zh-CN" sz="1800">
                  <a:latin typeface="微软雅黑" panose="020B0503020204020204" pitchFamily="34" charset="-122"/>
                  <a:ea typeface="微软雅黑" panose="020B0503020204020204" pitchFamily="34" charset="-122"/>
                  <a:cs typeface="msgothic"/>
                </a:rPr>
                <a:t>0101c</a:t>
              </a:r>
              <a:endParaRPr lang="zh-CN" altLang="en-GB" sz="1800">
                <a:latin typeface="微软雅黑" panose="020B0503020204020204" pitchFamily="34" charset="-122"/>
                <a:ea typeface="微软雅黑" panose="020B0503020204020204" pitchFamily="34" charset="-122"/>
                <a:cs typeface="msgothic"/>
              </a:endParaRPr>
            </a:p>
          </p:txBody>
        </p:sp>
        <p:sp>
          <p:nvSpPr>
            <p:cNvPr id="49202" name="Text Box 32">
              <a:extLst>
                <a:ext uri="{FF2B5EF4-FFF2-40B4-BE49-F238E27FC236}">
                  <a16:creationId xmlns:a16="http://schemas.microsoft.com/office/drawing/2014/main" id="{10E795FF-CC95-453D-A449-87A187A87411}"/>
                </a:ext>
              </a:extLst>
            </p:cNvPr>
            <p:cNvSpPr txBox="1">
              <a:spLocks noChangeArrowheads="1"/>
            </p:cNvSpPr>
            <p:nvPr/>
          </p:nvSpPr>
          <p:spPr bwMode="auto">
            <a:xfrm>
              <a:off x="3611563" y="5393124"/>
              <a:ext cx="1428750" cy="291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nSpc>
                  <a:spcPct val="94000"/>
                </a:lnSpc>
                <a:spcBef>
                  <a:spcPct val="0"/>
                </a:spcBef>
                <a:buFontTx/>
                <a:buNone/>
              </a:pPr>
              <a:r>
                <a:rPr lang="en-GB" altLang="zh-CN" sz="1600">
                  <a:latin typeface="微软雅黑" panose="020B0503020204020204" pitchFamily="34" charset="-122"/>
                  <a:ea typeface="微软雅黑" panose="020B0503020204020204" pitchFamily="34" charset="-122"/>
                  <a:cs typeface="msgothic"/>
                </a:rPr>
                <a:t>0x08049000</a:t>
              </a:r>
            </a:p>
          </p:txBody>
        </p:sp>
        <p:sp>
          <p:nvSpPr>
            <p:cNvPr id="49203" name="矩形 52">
              <a:extLst>
                <a:ext uri="{FF2B5EF4-FFF2-40B4-BE49-F238E27FC236}">
                  <a16:creationId xmlns:a16="http://schemas.microsoft.com/office/drawing/2014/main" id="{35A18AE1-92D0-4239-9B91-F90DCEFF1B26}"/>
                </a:ext>
              </a:extLst>
            </p:cNvPr>
            <p:cNvSpPr>
              <a:spLocks noChangeArrowheads="1"/>
            </p:cNvSpPr>
            <p:nvPr/>
          </p:nvSpPr>
          <p:spPr bwMode="auto">
            <a:xfrm>
              <a:off x="1435099" y="6280563"/>
              <a:ext cx="1543051" cy="329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ctr">
                <a:lnSpc>
                  <a:spcPct val="98000"/>
                </a:lnSpc>
                <a:spcBef>
                  <a:spcPct val="0"/>
                </a:spcBef>
                <a:buFontTx/>
                <a:buNone/>
              </a:pPr>
              <a:r>
                <a:rPr lang="zh-CN" altLang="en-GB" sz="1800">
                  <a:latin typeface="微软雅黑" panose="020B0503020204020204" pitchFamily="34" charset="-122"/>
                  <a:ea typeface="微软雅黑" panose="020B0503020204020204" pitchFamily="34" charset="-122"/>
                  <a:cs typeface="msgothic"/>
                </a:rPr>
                <a:t>节头表</a:t>
              </a:r>
            </a:p>
          </p:txBody>
        </p:sp>
        <p:sp>
          <p:nvSpPr>
            <p:cNvPr id="54" name="矩形 53">
              <a:extLst>
                <a:ext uri="{FF2B5EF4-FFF2-40B4-BE49-F238E27FC236}">
                  <a16:creationId xmlns:a16="http://schemas.microsoft.com/office/drawing/2014/main" id="{9A7136EF-3B50-4BDD-80BA-E413E7982E49}"/>
                </a:ext>
              </a:extLst>
            </p:cNvPr>
            <p:cNvSpPr/>
            <p:nvPr/>
          </p:nvSpPr>
          <p:spPr>
            <a:xfrm>
              <a:off x="1131888" y="6256934"/>
              <a:ext cx="2174875" cy="417687"/>
            </a:xfrm>
            <a:prstGeom prst="rect">
              <a:avLst/>
            </a:prstGeom>
            <a:solidFill>
              <a:srgbClr val="FF0000">
                <a:alpha val="2902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D4225AEE-F461-49DD-B064-96A4A43A8361}"/>
              </a:ext>
            </a:extLst>
          </p:cNvPr>
          <p:cNvSpPr>
            <a:spLocks noGrp="1" noChangeArrowheads="1"/>
          </p:cNvSpPr>
          <p:nvPr>
            <p:ph type="title"/>
          </p:nvPr>
        </p:nvSpPr>
        <p:spPr>
          <a:xfrm>
            <a:off x="457200" y="98425"/>
            <a:ext cx="8229600" cy="561975"/>
          </a:xfrm>
        </p:spPr>
        <p:txBody>
          <a:bodyPr/>
          <a:lstStyle/>
          <a:p>
            <a:r>
              <a:rPr lang="zh-CN" altLang="en-US"/>
              <a:t>程序的链接</a:t>
            </a:r>
          </a:p>
        </p:txBody>
      </p:sp>
      <p:sp>
        <p:nvSpPr>
          <p:cNvPr id="50179" name="Rectangle 3">
            <a:extLst>
              <a:ext uri="{FF2B5EF4-FFF2-40B4-BE49-F238E27FC236}">
                <a16:creationId xmlns:a16="http://schemas.microsoft.com/office/drawing/2014/main" id="{B0620E05-71DD-4394-8438-21511726F97F}"/>
              </a:ext>
            </a:extLst>
          </p:cNvPr>
          <p:cNvSpPr>
            <a:spLocks noGrp="1" noChangeArrowheads="1"/>
          </p:cNvSpPr>
          <p:nvPr>
            <p:ph type="body" idx="1"/>
          </p:nvPr>
        </p:nvSpPr>
        <p:spPr>
          <a:xfrm>
            <a:off x="301625" y="836613"/>
            <a:ext cx="8553450" cy="5838825"/>
          </a:xfrm>
        </p:spPr>
        <p:txBody>
          <a:bodyPr/>
          <a:lstStyle/>
          <a:p>
            <a:pPr marL="457200" lvl="1" indent="0">
              <a:buNone/>
            </a:pPr>
            <a:r>
              <a:rPr lang="zh-CN" altLang="en-US" sz="2200" dirty="0">
                <a:solidFill>
                  <a:srgbClr val="FF0000"/>
                </a:solidFill>
                <a:latin typeface="微软雅黑" panose="020B0503020204020204" pitchFamily="34" charset="-122"/>
                <a:ea typeface="微软雅黑" panose="020B0503020204020204" pitchFamily="34" charset="-122"/>
              </a:rPr>
              <a:t>符号解析与重定位</a:t>
            </a:r>
            <a:endParaRPr lang="zh-CN" altLang="en-US" sz="2200" i="1" dirty="0">
              <a:solidFill>
                <a:srgbClr val="FF0000"/>
              </a:solidFill>
              <a:latin typeface="微软雅黑" panose="020B0503020204020204" pitchFamily="34" charset="-122"/>
              <a:ea typeface="微软雅黑" panose="020B0503020204020204" pitchFamily="34" charset="-122"/>
            </a:endParaRPr>
          </a:p>
          <a:p>
            <a:pPr lvl="2"/>
            <a:r>
              <a:rPr lang="zh-CN" altLang="en-US" sz="2200" dirty="0">
                <a:latin typeface="微软雅黑" panose="020B0503020204020204" pitchFamily="34" charset="-122"/>
                <a:ea typeface="微软雅黑" panose="020B0503020204020204" pitchFamily="34" charset="-122"/>
              </a:rPr>
              <a:t>符号和符号表、符号解析</a:t>
            </a:r>
          </a:p>
          <a:p>
            <a:pPr lvl="2"/>
            <a:r>
              <a:rPr lang="zh-CN" altLang="en-US" sz="2200" dirty="0">
                <a:latin typeface="微软雅黑" panose="020B0503020204020204" pitchFamily="34" charset="-122"/>
                <a:ea typeface="微软雅黑" panose="020B0503020204020204" pitchFamily="34" charset="-122"/>
              </a:rPr>
              <a:t>与静态库的链接</a:t>
            </a:r>
          </a:p>
          <a:p>
            <a:pPr lvl="2"/>
            <a:r>
              <a:rPr lang="zh-CN" altLang="en-US" sz="2200" dirty="0">
                <a:latin typeface="微软雅黑" panose="020B0503020204020204" pitchFamily="34" charset="-122"/>
                <a:ea typeface="微软雅黑" panose="020B0503020204020204" pitchFamily="34" charset="-122"/>
              </a:rPr>
              <a:t>重定位信息、重定位过程</a:t>
            </a:r>
          </a:p>
          <a:p>
            <a:pPr lvl="2"/>
            <a:r>
              <a:rPr lang="zh-CN" altLang="en-US" sz="2200" dirty="0">
                <a:latin typeface="微软雅黑" panose="020B0503020204020204" pitchFamily="34" charset="-122"/>
                <a:ea typeface="微软雅黑" panose="020B0503020204020204" pitchFamily="34" charset="-122"/>
              </a:rPr>
              <a:t>可执行文件的加载</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BDE5FB43-B8AB-4DAA-A762-72E2B4172F8B}"/>
              </a:ext>
            </a:extLst>
          </p:cNvPr>
          <p:cNvSpPr>
            <a:spLocks noGrp="1" noChangeArrowheads="1"/>
          </p:cNvSpPr>
          <p:nvPr>
            <p:ph type="title" idx="4294967295"/>
          </p:nvPr>
        </p:nvSpPr>
        <p:spPr>
          <a:xfrm>
            <a:off x="1057275" y="98425"/>
            <a:ext cx="6529388" cy="538163"/>
          </a:xfrm>
        </p:spPr>
        <p:txBody>
          <a:bodyPr lIns="63500" tIns="25400" rIns="63500" bIns="25400" anchor="t">
            <a:spAutoFit/>
          </a:bodyPr>
          <a:lstStyle/>
          <a:p>
            <a:r>
              <a:rPr lang="zh-CN" altLang="en-US" sz="3600"/>
              <a:t>一个典型程序的转换处理过程</a:t>
            </a:r>
          </a:p>
        </p:txBody>
      </p:sp>
      <p:sp>
        <p:nvSpPr>
          <p:cNvPr id="43" name="文本框 42">
            <a:extLst>
              <a:ext uri="{FF2B5EF4-FFF2-40B4-BE49-F238E27FC236}">
                <a16:creationId xmlns:a16="http://schemas.microsoft.com/office/drawing/2014/main" id="{127664EE-4E5A-43D3-BD99-1B2A46498530}"/>
              </a:ext>
            </a:extLst>
          </p:cNvPr>
          <p:cNvSpPr txBox="1"/>
          <p:nvPr/>
        </p:nvSpPr>
        <p:spPr>
          <a:xfrm>
            <a:off x="71500" y="808076"/>
            <a:ext cx="4572000" cy="1107996"/>
          </a:xfrm>
          <a:prstGeom prst="rect">
            <a:avLst/>
          </a:prstGeom>
          <a:noFill/>
        </p:spPr>
        <p:txBody>
          <a:bodyPr wrap="square">
            <a:spAutoFit/>
          </a:bodyPr>
          <a:lstStyle/>
          <a:p>
            <a:pPr lvl="1"/>
            <a:r>
              <a:rPr lang="en-US" altLang="zh-CN" sz="2200" b="1" dirty="0">
                <a:solidFill>
                  <a:srgbClr val="0000CC"/>
                </a:solidFill>
                <a:latin typeface="微软雅黑" panose="020B0503020204020204" pitchFamily="34" charset="-122"/>
                <a:ea typeface="微软雅黑" panose="020B0503020204020204" pitchFamily="34" charset="-122"/>
              </a:rPr>
              <a:t>#gcc  –E  </a:t>
            </a:r>
            <a:r>
              <a:rPr lang="en-US" altLang="zh-CN" sz="2200" b="1" dirty="0" err="1">
                <a:solidFill>
                  <a:srgbClr val="0000CC"/>
                </a:solidFill>
                <a:latin typeface="微软雅黑" panose="020B0503020204020204" pitchFamily="34" charset="-122"/>
                <a:ea typeface="微软雅黑" panose="020B0503020204020204" pitchFamily="34" charset="-122"/>
              </a:rPr>
              <a:t>test.c</a:t>
            </a:r>
            <a:r>
              <a:rPr lang="en-US" altLang="zh-CN" sz="2200" b="1" dirty="0">
                <a:solidFill>
                  <a:srgbClr val="0000CC"/>
                </a:solidFill>
                <a:latin typeface="微软雅黑" panose="020B0503020204020204" pitchFamily="34" charset="-122"/>
                <a:ea typeface="微软雅黑" panose="020B0503020204020204" pitchFamily="34" charset="-122"/>
              </a:rPr>
              <a:t>   –o  </a:t>
            </a:r>
            <a:r>
              <a:rPr lang="en-US" altLang="zh-CN" sz="2200" b="1" dirty="0" err="1">
                <a:solidFill>
                  <a:srgbClr val="0000CC"/>
                </a:solidFill>
                <a:latin typeface="微软雅黑" panose="020B0503020204020204" pitchFamily="34" charset="-122"/>
                <a:ea typeface="微软雅黑" panose="020B0503020204020204" pitchFamily="34" charset="-122"/>
              </a:rPr>
              <a:t>test.i</a:t>
            </a:r>
            <a:endParaRPr lang="en-US" altLang="zh-CN" sz="2200" b="1" dirty="0">
              <a:solidFill>
                <a:srgbClr val="0000CC"/>
              </a:solidFill>
              <a:latin typeface="微软雅黑" panose="020B0503020204020204" pitchFamily="34" charset="-122"/>
              <a:ea typeface="微软雅黑" panose="020B0503020204020204" pitchFamily="34" charset="-122"/>
            </a:endParaRPr>
          </a:p>
          <a:p>
            <a:pPr lvl="1"/>
            <a:endParaRPr lang="en-US" altLang="zh-CN" sz="2200" b="1" dirty="0">
              <a:solidFill>
                <a:srgbClr val="0000CC"/>
              </a:solidFill>
              <a:latin typeface="微软雅黑" panose="020B0503020204020204" pitchFamily="34" charset="-122"/>
              <a:ea typeface="微软雅黑" panose="020B0503020204020204" pitchFamily="34" charset="-122"/>
            </a:endParaRPr>
          </a:p>
          <a:p>
            <a:pPr lvl="1"/>
            <a:r>
              <a:rPr lang="zh-CN" altLang="en-US" sz="2200" b="1" dirty="0">
                <a:solidFill>
                  <a:srgbClr val="0000CC"/>
                </a:solidFill>
                <a:latin typeface="微软雅黑" panose="020B0503020204020204" pitchFamily="34" charset="-122"/>
                <a:ea typeface="微软雅黑" panose="020B0503020204020204" pitchFamily="34" charset="-122"/>
              </a:rPr>
              <a:t>预处理后的 文件 为 </a:t>
            </a:r>
            <a:r>
              <a:rPr lang="en-US" altLang="zh-CN" sz="2200" b="1" dirty="0" err="1">
                <a:solidFill>
                  <a:srgbClr val="0000CC"/>
                </a:solidFill>
                <a:latin typeface="微软雅黑" panose="020B0503020204020204" pitchFamily="34" charset="-122"/>
                <a:ea typeface="微软雅黑" panose="020B0503020204020204" pitchFamily="34" charset="-122"/>
              </a:rPr>
              <a:t>test.i</a:t>
            </a:r>
            <a:r>
              <a:rPr lang="zh-CN" altLang="en-US" sz="2200" b="1" dirty="0">
                <a:solidFill>
                  <a:srgbClr val="0000CC"/>
                </a:solidFill>
                <a:latin typeface="微软雅黑" panose="020B0503020204020204" pitchFamily="34" charset="-122"/>
                <a:ea typeface="微软雅黑" panose="020B0503020204020204" pitchFamily="34" charset="-122"/>
              </a:rPr>
              <a:t> </a:t>
            </a:r>
          </a:p>
        </p:txBody>
      </p:sp>
      <p:pic>
        <p:nvPicPr>
          <p:cNvPr id="8" name="图片 7">
            <a:extLst>
              <a:ext uri="{FF2B5EF4-FFF2-40B4-BE49-F238E27FC236}">
                <a16:creationId xmlns:a16="http://schemas.microsoft.com/office/drawing/2014/main" id="{22EAE48B-AABB-4BA7-9096-769EA06DA747}"/>
              </a:ext>
            </a:extLst>
          </p:cNvPr>
          <p:cNvPicPr>
            <a:picLocks noChangeAspect="1"/>
          </p:cNvPicPr>
          <p:nvPr/>
        </p:nvPicPr>
        <p:blipFill>
          <a:blip r:embed="rId3"/>
          <a:stretch>
            <a:fillRect/>
          </a:stretch>
        </p:blipFill>
        <p:spPr>
          <a:xfrm>
            <a:off x="504388" y="2310892"/>
            <a:ext cx="4628721" cy="2973954"/>
          </a:xfrm>
          <a:prstGeom prst="rect">
            <a:avLst/>
          </a:prstGeom>
        </p:spPr>
      </p:pic>
      <p:pic>
        <p:nvPicPr>
          <p:cNvPr id="10" name="图片 9">
            <a:extLst>
              <a:ext uri="{FF2B5EF4-FFF2-40B4-BE49-F238E27FC236}">
                <a16:creationId xmlns:a16="http://schemas.microsoft.com/office/drawing/2014/main" id="{3B54B6E1-986F-4689-876A-50502B88BF55}"/>
              </a:ext>
            </a:extLst>
          </p:cNvPr>
          <p:cNvPicPr>
            <a:picLocks noChangeAspect="1"/>
          </p:cNvPicPr>
          <p:nvPr/>
        </p:nvPicPr>
        <p:blipFill>
          <a:blip r:embed="rId4"/>
          <a:stretch>
            <a:fillRect/>
          </a:stretch>
        </p:blipFill>
        <p:spPr>
          <a:xfrm>
            <a:off x="5222763" y="3022934"/>
            <a:ext cx="3645528" cy="2261912"/>
          </a:xfrm>
          <a:prstGeom prst="rect">
            <a:avLst/>
          </a:prstGeom>
        </p:spPr>
      </p:pic>
      <p:sp>
        <p:nvSpPr>
          <p:cNvPr id="6" name="文本框 5">
            <a:extLst>
              <a:ext uri="{FF2B5EF4-FFF2-40B4-BE49-F238E27FC236}">
                <a16:creationId xmlns:a16="http://schemas.microsoft.com/office/drawing/2014/main" id="{4CAF52F2-B834-456C-AC48-3D89F5222DB6}"/>
              </a:ext>
            </a:extLst>
          </p:cNvPr>
          <p:cNvSpPr txBox="1"/>
          <p:nvPr/>
        </p:nvSpPr>
        <p:spPr>
          <a:xfrm>
            <a:off x="386535" y="5834480"/>
            <a:ext cx="7126018" cy="430887"/>
          </a:xfrm>
          <a:prstGeom prst="rect">
            <a:avLst/>
          </a:prstGeom>
          <a:noFill/>
        </p:spPr>
        <p:txBody>
          <a:bodyPr wrap="square">
            <a:spAutoFit/>
          </a:bodyPr>
          <a:lstStyle/>
          <a:p>
            <a:pPr lvl="1"/>
            <a:r>
              <a:rPr lang="zh-CN" altLang="en-US" sz="2200" b="1" dirty="0">
                <a:solidFill>
                  <a:srgbClr val="0000CC"/>
                </a:solidFill>
                <a:latin typeface="微软雅黑" panose="020B0503020204020204" pitchFamily="34" charset="-122"/>
                <a:ea typeface="微软雅黑" panose="020B0503020204020204" pitchFamily="34" charset="-122"/>
              </a:rPr>
              <a:t>提醒：定义宏函数时，注意在参数上加括号</a:t>
            </a:r>
            <a:endParaRPr lang="en-US" altLang="zh-CN" sz="2200" b="1" dirty="0">
              <a:solidFill>
                <a:srgbClr val="0000C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59848244"/>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
            <a:extLst>
              <a:ext uri="{FF2B5EF4-FFF2-40B4-BE49-F238E27FC236}">
                <a16:creationId xmlns:a16="http://schemas.microsoft.com/office/drawing/2014/main" id="{EB77003E-BC3E-4448-9BD2-9E108746C407}"/>
              </a:ext>
            </a:extLst>
          </p:cNvPr>
          <p:cNvSpPr>
            <a:spLocks noGrp="1" noChangeArrowheads="1"/>
          </p:cNvSpPr>
          <p:nvPr>
            <p:ph type="title" idx="4294967295"/>
          </p:nvPr>
        </p:nvSpPr>
        <p:spPr>
          <a:xfrm>
            <a:off x="427038" y="0"/>
            <a:ext cx="8716962" cy="782638"/>
          </a:xfrm>
        </p:spPr>
        <p:txBody>
          <a:bodyPr/>
          <a:lstStyle/>
          <a:p>
            <a:pPr marL="119063" indent="-119063">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a:t>符号和符号解析</a:t>
            </a:r>
            <a:endParaRPr lang="zh-CN" altLang="en-GB"/>
          </a:p>
        </p:txBody>
      </p:sp>
      <p:sp>
        <p:nvSpPr>
          <p:cNvPr id="615427" name="Rectangle 2">
            <a:extLst>
              <a:ext uri="{FF2B5EF4-FFF2-40B4-BE49-F238E27FC236}">
                <a16:creationId xmlns:a16="http://schemas.microsoft.com/office/drawing/2014/main" id="{E4E08391-193A-485A-B37D-5DBB36177817}"/>
              </a:ext>
            </a:extLst>
          </p:cNvPr>
          <p:cNvSpPr>
            <a:spLocks noGrp="1" noChangeArrowheads="1"/>
          </p:cNvSpPr>
          <p:nvPr>
            <p:ph type="body" idx="4294967295"/>
          </p:nvPr>
        </p:nvSpPr>
        <p:spPr>
          <a:xfrm>
            <a:off x="0" y="638175"/>
            <a:ext cx="8775700" cy="5994400"/>
          </a:xfrm>
        </p:spPr>
        <p:txBody>
          <a:bodyPr/>
          <a:lstStyle/>
          <a:p>
            <a:pPr>
              <a:lnSpc>
                <a:spcPct val="110000"/>
              </a:lnSpc>
              <a:buFontTx/>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a:t>   </a:t>
            </a:r>
            <a:r>
              <a:rPr lang="zh-CN" altLang="en-GB">
                <a:latin typeface="微软雅黑" panose="020B0503020204020204" pitchFamily="34" charset="-122"/>
                <a:ea typeface="微软雅黑" panose="020B0503020204020204" pitchFamily="34" charset="-122"/>
              </a:rPr>
              <a:t> </a:t>
            </a:r>
            <a:r>
              <a:rPr lang="zh-CN" altLang="en-GB" sz="2000">
                <a:latin typeface="微软雅黑" panose="020B0503020204020204" pitchFamily="34" charset="-122"/>
                <a:ea typeface="微软雅黑" panose="020B0503020204020204" pitchFamily="34" charset="-122"/>
              </a:rPr>
              <a:t>每个</a:t>
            </a:r>
            <a:r>
              <a:rPr lang="zh-CN" altLang="en-GB" sz="2000">
                <a:solidFill>
                  <a:srgbClr val="FF0000"/>
                </a:solidFill>
                <a:latin typeface="微软雅黑" panose="020B0503020204020204" pitchFamily="34" charset="-122"/>
                <a:ea typeface="微软雅黑" panose="020B0503020204020204" pitchFamily="34" charset="-122"/>
              </a:rPr>
              <a:t>可重定位目标模块</a:t>
            </a:r>
            <a:r>
              <a:rPr lang="en-GB" altLang="zh-CN" sz="2000">
                <a:solidFill>
                  <a:srgbClr val="FF0000"/>
                </a:solidFill>
                <a:latin typeface="微软雅黑" panose="020B0503020204020204" pitchFamily="34" charset="-122"/>
                <a:ea typeface="微软雅黑" panose="020B0503020204020204" pitchFamily="34" charset="-122"/>
              </a:rPr>
              <a:t>m</a:t>
            </a:r>
            <a:r>
              <a:rPr lang="zh-CN" altLang="en-GB" sz="2000">
                <a:latin typeface="微软雅黑" panose="020B0503020204020204" pitchFamily="34" charset="-122"/>
                <a:ea typeface="微软雅黑" panose="020B0503020204020204" pitchFamily="34" charset="-122"/>
              </a:rPr>
              <a:t>都有一个符号表，它包含了在</a:t>
            </a:r>
            <a:r>
              <a:rPr lang="en-GB" altLang="zh-CN" sz="2000">
                <a:latin typeface="微软雅黑" panose="020B0503020204020204" pitchFamily="34" charset="-122"/>
                <a:ea typeface="微软雅黑" panose="020B0503020204020204" pitchFamily="34" charset="-122"/>
              </a:rPr>
              <a:t>m</a:t>
            </a:r>
            <a:r>
              <a:rPr lang="zh-CN" altLang="en-GB" sz="2000">
                <a:latin typeface="微软雅黑" panose="020B0503020204020204" pitchFamily="34" charset="-122"/>
                <a:ea typeface="微软雅黑" panose="020B0503020204020204" pitchFamily="34" charset="-122"/>
              </a:rPr>
              <a:t>中定义的符号。有三种链接器符号：</a:t>
            </a:r>
          </a:p>
          <a:p>
            <a:pPr>
              <a:lnSpc>
                <a:spcPct val="11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sz="2000">
                <a:solidFill>
                  <a:srgbClr val="FF0000"/>
                </a:solidFill>
                <a:latin typeface="微软雅黑" panose="020B0503020204020204" pitchFamily="34" charset="-122"/>
                <a:ea typeface="微软雅黑" panose="020B0503020204020204" pitchFamily="34" charset="-122"/>
              </a:rPr>
              <a:t>Global symbols</a:t>
            </a:r>
            <a:r>
              <a:rPr lang="zh-CN" altLang="en-GB" sz="2000">
                <a:latin typeface="微软雅黑" panose="020B0503020204020204" pitchFamily="34" charset="-122"/>
                <a:ea typeface="微软雅黑" panose="020B0503020204020204" pitchFamily="34" charset="-122"/>
              </a:rPr>
              <a:t>（模块内部定义的</a:t>
            </a:r>
            <a:r>
              <a:rPr lang="zh-CN" altLang="en-GB" sz="2000">
                <a:solidFill>
                  <a:srgbClr val="FF0000"/>
                </a:solidFill>
                <a:latin typeface="微软雅黑" panose="020B0503020204020204" pitchFamily="34" charset="-122"/>
                <a:ea typeface="微软雅黑" panose="020B0503020204020204" pitchFamily="34" charset="-122"/>
              </a:rPr>
              <a:t>全局符号</a:t>
            </a:r>
            <a:r>
              <a:rPr lang="zh-CN" altLang="en-GB" sz="2000">
                <a:latin typeface="微软雅黑" panose="020B0503020204020204" pitchFamily="34" charset="-122"/>
                <a:ea typeface="微软雅黑" panose="020B0503020204020204" pitchFamily="34" charset="-122"/>
              </a:rPr>
              <a:t>）</a:t>
            </a:r>
          </a:p>
          <a:p>
            <a:pPr lvl="1">
              <a:lnSpc>
                <a:spcPct val="11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a:latin typeface="微软雅黑" panose="020B0503020204020204" pitchFamily="34" charset="-122"/>
                <a:ea typeface="微软雅黑" panose="020B0503020204020204" pitchFamily="34" charset="-122"/>
              </a:rPr>
              <a:t>由模块</a:t>
            </a:r>
            <a:r>
              <a:rPr lang="en-GB" altLang="zh-CN">
                <a:latin typeface="微软雅黑" panose="020B0503020204020204" pitchFamily="34" charset="-122"/>
                <a:ea typeface="微软雅黑" panose="020B0503020204020204" pitchFamily="34" charset="-122"/>
              </a:rPr>
              <a:t>m</a:t>
            </a:r>
            <a:r>
              <a:rPr lang="zh-CN" altLang="en-GB">
                <a:latin typeface="微软雅黑" panose="020B0503020204020204" pitchFamily="34" charset="-122"/>
                <a:ea typeface="微软雅黑" panose="020B0503020204020204" pitchFamily="34" charset="-122"/>
              </a:rPr>
              <a:t>定义并能被其他模块引用的符号。例如，非</a:t>
            </a:r>
            <a:r>
              <a:rPr lang="en-GB" altLang="zh-CN">
                <a:latin typeface="微软雅黑" panose="020B0503020204020204" pitchFamily="34" charset="-122"/>
                <a:ea typeface="微软雅黑" panose="020B0503020204020204" pitchFamily="34" charset="-122"/>
              </a:rPr>
              <a:t>static </a:t>
            </a:r>
            <a:r>
              <a:rPr lang="zh-CN" altLang="en-GB">
                <a:latin typeface="微软雅黑" panose="020B0503020204020204" pitchFamily="34" charset="-122"/>
                <a:ea typeface="微软雅黑" panose="020B0503020204020204" pitchFamily="34" charset="-122"/>
              </a:rPr>
              <a:t>函数和非</a:t>
            </a:r>
            <a:r>
              <a:rPr lang="en-GB" altLang="zh-CN">
                <a:latin typeface="微软雅黑" panose="020B0503020204020204" pitchFamily="34" charset="-122"/>
                <a:ea typeface="微软雅黑" panose="020B0503020204020204" pitchFamily="34" charset="-122"/>
              </a:rPr>
              <a:t>static</a:t>
            </a:r>
            <a:r>
              <a:rPr lang="zh-CN" altLang="en-GB">
                <a:latin typeface="微软雅黑" panose="020B0503020204020204" pitchFamily="34" charset="-122"/>
                <a:ea typeface="微软雅黑" panose="020B0503020204020204" pitchFamily="34" charset="-122"/>
              </a:rPr>
              <a:t>的全局变量（指不带</a:t>
            </a:r>
            <a:r>
              <a:rPr lang="en-GB" altLang="zh-CN">
                <a:latin typeface="微软雅黑" panose="020B0503020204020204" pitchFamily="34" charset="-122"/>
                <a:ea typeface="微软雅黑" panose="020B0503020204020204" pitchFamily="34" charset="-122"/>
              </a:rPr>
              <a:t>static</a:t>
            </a:r>
            <a:r>
              <a:rPr lang="zh-CN" altLang="en-GB">
                <a:latin typeface="微软雅黑" panose="020B0503020204020204" pitchFamily="34" charset="-122"/>
                <a:ea typeface="微软雅黑" panose="020B0503020204020204" pitchFamily="34" charset="-122"/>
              </a:rPr>
              <a:t>的全局变量）</a:t>
            </a:r>
          </a:p>
          <a:p>
            <a:pPr lvl="1">
              <a:lnSpc>
                <a:spcPct val="110000"/>
              </a:lnSpc>
              <a:buFontTx/>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a:latin typeface="微软雅黑" panose="020B0503020204020204" pitchFamily="34" charset="-122"/>
                <a:ea typeface="微软雅黑" panose="020B0503020204020204" pitchFamily="34" charset="-122"/>
              </a:rPr>
              <a:t>    </a:t>
            </a:r>
            <a:r>
              <a:rPr lang="zh-CN" altLang="en-GB">
                <a:solidFill>
                  <a:srgbClr val="009242"/>
                </a:solidFill>
                <a:latin typeface="微软雅黑" panose="020B0503020204020204" pitchFamily="34" charset="-122"/>
                <a:ea typeface="微软雅黑" panose="020B0503020204020204" pitchFamily="34" charset="-122"/>
              </a:rPr>
              <a:t>如，</a:t>
            </a:r>
            <a:r>
              <a:rPr lang="en-GB" altLang="zh-CN">
                <a:solidFill>
                  <a:srgbClr val="009242"/>
                </a:solidFill>
                <a:latin typeface="微软雅黑" panose="020B0503020204020204" pitchFamily="34" charset="-122"/>
                <a:ea typeface="微软雅黑" panose="020B0503020204020204" pitchFamily="34" charset="-122"/>
              </a:rPr>
              <a:t>main.c </a:t>
            </a:r>
            <a:r>
              <a:rPr lang="zh-CN" altLang="en-GB">
                <a:solidFill>
                  <a:srgbClr val="009242"/>
                </a:solidFill>
                <a:latin typeface="微软雅黑" panose="020B0503020204020204" pitchFamily="34" charset="-122"/>
                <a:ea typeface="微软雅黑" panose="020B0503020204020204" pitchFamily="34" charset="-122"/>
              </a:rPr>
              <a:t>中的全局变量名</a:t>
            </a:r>
            <a:r>
              <a:rPr lang="en-GB" altLang="zh-CN">
                <a:solidFill>
                  <a:srgbClr val="009242"/>
                </a:solidFill>
                <a:latin typeface="微软雅黑" panose="020B0503020204020204" pitchFamily="34" charset="-122"/>
                <a:ea typeface="微软雅黑" panose="020B0503020204020204" pitchFamily="34" charset="-122"/>
              </a:rPr>
              <a:t>buf</a:t>
            </a:r>
            <a:endParaRPr lang="zh-CN" altLang="en-GB">
              <a:solidFill>
                <a:srgbClr val="009242"/>
              </a:solidFill>
              <a:latin typeface="微软雅黑" panose="020B0503020204020204" pitchFamily="34" charset="-122"/>
              <a:ea typeface="微软雅黑" panose="020B0503020204020204" pitchFamily="34" charset="-122"/>
            </a:endParaRPr>
          </a:p>
          <a:p>
            <a:pPr>
              <a:lnSpc>
                <a:spcPct val="11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sz="2000">
                <a:solidFill>
                  <a:srgbClr val="FF0000"/>
                </a:solidFill>
                <a:latin typeface="微软雅黑" panose="020B0503020204020204" pitchFamily="34" charset="-122"/>
                <a:ea typeface="微软雅黑" panose="020B0503020204020204" pitchFamily="34" charset="-122"/>
              </a:rPr>
              <a:t>External symbols</a:t>
            </a:r>
            <a:r>
              <a:rPr lang="zh-CN" altLang="en-GB" sz="2000">
                <a:latin typeface="微软雅黑" panose="020B0503020204020204" pitchFamily="34" charset="-122"/>
                <a:ea typeface="微软雅黑" panose="020B0503020204020204" pitchFamily="34" charset="-122"/>
              </a:rPr>
              <a:t>（外部定义的</a:t>
            </a:r>
            <a:r>
              <a:rPr lang="zh-CN" altLang="en-GB" sz="2000">
                <a:solidFill>
                  <a:srgbClr val="FF0000"/>
                </a:solidFill>
                <a:latin typeface="微软雅黑" panose="020B0503020204020204" pitchFamily="34" charset="-122"/>
                <a:ea typeface="微软雅黑" panose="020B0503020204020204" pitchFamily="34" charset="-122"/>
              </a:rPr>
              <a:t>全局符号</a:t>
            </a:r>
            <a:r>
              <a:rPr lang="zh-CN" altLang="en-GB" sz="2000">
                <a:latin typeface="微软雅黑" panose="020B0503020204020204" pitchFamily="34" charset="-122"/>
                <a:ea typeface="微软雅黑" panose="020B0503020204020204" pitchFamily="34" charset="-122"/>
              </a:rPr>
              <a:t>）</a:t>
            </a:r>
          </a:p>
          <a:p>
            <a:pPr lvl="1">
              <a:lnSpc>
                <a:spcPct val="11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a:latin typeface="微软雅黑" panose="020B0503020204020204" pitchFamily="34" charset="-122"/>
                <a:ea typeface="微软雅黑" panose="020B0503020204020204" pitchFamily="34" charset="-122"/>
              </a:rPr>
              <a:t>由其他模块定义并被模块</a:t>
            </a:r>
            <a:r>
              <a:rPr lang="en-GB" altLang="zh-CN">
                <a:latin typeface="微软雅黑" panose="020B0503020204020204" pitchFamily="34" charset="-122"/>
                <a:ea typeface="微软雅黑" panose="020B0503020204020204" pitchFamily="34" charset="-122"/>
              </a:rPr>
              <a:t>m</a:t>
            </a:r>
            <a:r>
              <a:rPr lang="zh-CN" altLang="en-GB">
                <a:latin typeface="微软雅黑" panose="020B0503020204020204" pitchFamily="34" charset="-122"/>
                <a:ea typeface="微软雅黑" panose="020B0503020204020204" pitchFamily="34" charset="-122"/>
              </a:rPr>
              <a:t>引用的全局符号</a:t>
            </a:r>
          </a:p>
          <a:p>
            <a:pPr lvl="1">
              <a:lnSpc>
                <a:spcPct val="110000"/>
              </a:lnSpc>
              <a:buFontTx/>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a:latin typeface="微软雅黑" panose="020B0503020204020204" pitchFamily="34" charset="-122"/>
                <a:ea typeface="微软雅黑" panose="020B0503020204020204" pitchFamily="34" charset="-122"/>
              </a:rPr>
              <a:t>  </a:t>
            </a:r>
            <a:r>
              <a:rPr lang="zh-CN" altLang="en-GB">
                <a:solidFill>
                  <a:srgbClr val="009242"/>
                </a:solidFill>
                <a:latin typeface="微软雅黑" panose="020B0503020204020204" pitchFamily="34" charset="-122"/>
                <a:ea typeface="微软雅黑" panose="020B0503020204020204" pitchFamily="34" charset="-122"/>
              </a:rPr>
              <a:t> 如，</a:t>
            </a:r>
            <a:r>
              <a:rPr lang="en-GB" altLang="zh-CN">
                <a:solidFill>
                  <a:srgbClr val="009242"/>
                </a:solidFill>
                <a:latin typeface="微软雅黑" panose="020B0503020204020204" pitchFamily="34" charset="-122"/>
                <a:ea typeface="微软雅黑" panose="020B0503020204020204" pitchFamily="34" charset="-122"/>
              </a:rPr>
              <a:t>main.c </a:t>
            </a:r>
            <a:r>
              <a:rPr lang="zh-CN" altLang="en-GB">
                <a:solidFill>
                  <a:srgbClr val="009242"/>
                </a:solidFill>
                <a:latin typeface="微软雅黑" panose="020B0503020204020204" pitchFamily="34" charset="-122"/>
                <a:ea typeface="微软雅黑" panose="020B0503020204020204" pitchFamily="34" charset="-122"/>
              </a:rPr>
              <a:t>中的函数名</a:t>
            </a:r>
            <a:r>
              <a:rPr lang="en-GB" altLang="zh-CN">
                <a:solidFill>
                  <a:srgbClr val="009242"/>
                </a:solidFill>
                <a:latin typeface="微软雅黑" panose="020B0503020204020204" pitchFamily="34" charset="-122"/>
                <a:ea typeface="微软雅黑" panose="020B0503020204020204" pitchFamily="34" charset="-122"/>
              </a:rPr>
              <a:t>swap</a:t>
            </a:r>
            <a:endParaRPr lang="zh-CN" altLang="en-GB">
              <a:solidFill>
                <a:srgbClr val="009242"/>
              </a:solidFill>
              <a:latin typeface="微软雅黑" panose="020B0503020204020204" pitchFamily="34" charset="-122"/>
              <a:ea typeface="微软雅黑" panose="020B0503020204020204" pitchFamily="34" charset="-122"/>
            </a:endParaRPr>
          </a:p>
          <a:p>
            <a:pPr>
              <a:lnSpc>
                <a:spcPct val="11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sz="2000">
                <a:solidFill>
                  <a:srgbClr val="FF0000"/>
                </a:solidFill>
                <a:latin typeface="微软雅黑" panose="020B0503020204020204" pitchFamily="34" charset="-122"/>
                <a:ea typeface="微软雅黑" panose="020B0503020204020204" pitchFamily="34" charset="-122"/>
              </a:rPr>
              <a:t>Local symbols</a:t>
            </a:r>
            <a:r>
              <a:rPr lang="zh-CN" altLang="en-GB" sz="2000">
                <a:latin typeface="微软雅黑" panose="020B0503020204020204" pitchFamily="34" charset="-122"/>
                <a:ea typeface="微软雅黑" panose="020B0503020204020204" pitchFamily="34" charset="-122"/>
              </a:rPr>
              <a:t>（本模块的</a:t>
            </a:r>
            <a:r>
              <a:rPr lang="zh-CN" altLang="en-GB" sz="2000">
                <a:solidFill>
                  <a:srgbClr val="FF0000"/>
                </a:solidFill>
                <a:latin typeface="微软雅黑" panose="020B0503020204020204" pitchFamily="34" charset="-122"/>
                <a:ea typeface="微软雅黑" panose="020B0503020204020204" pitchFamily="34" charset="-122"/>
              </a:rPr>
              <a:t>局部符号</a:t>
            </a:r>
            <a:r>
              <a:rPr lang="zh-CN" altLang="en-GB" sz="2000">
                <a:latin typeface="微软雅黑" panose="020B0503020204020204" pitchFamily="34" charset="-122"/>
                <a:ea typeface="微软雅黑" panose="020B0503020204020204" pitchFamily="34" charset="-122"/>
              </a:rPr>
              <a:t>）</a:t>
            </a:r>
          </a:p>
          <a:p>
            <a:pPr lvl="1">
              <a:lnSpc>
                <a:spcPct val="11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a:latin typeface="微软雅黑" panose="020B0503020204020204" pitchFamily="34" charset="-122"/>
                <a:ea typeface="微软雅黑" panose="020B0503020204020204" pitchFamily="34" charset="-122"/>
              </a:rPr>
              <a:t>仅由模块</a:t>
            </a:r>
            <a:r>
              <a:rPr lang="en-GB" altLang="zh-CN">
                <a:latin typeface="微软雅黑" panose="020B0503020204020204" pitchFamily="34" charset="-122"/>
                <a:ea typeface="微软雅黑" panose="020B0503020204020204" pitchFamily="34" charset="-122"/>
              </a:rPr>
              <a:t>m</a:t>
            </a:r>
            <a:r>
              <a:rPr lang="zh-CN" altLang="en-GB">
                <a:latin typeface="微软雅黑" panose="020B0503020204020204" pitchFamily="34" charset="-122"/>
                <a:ea typeface="微软雅黑" panose="020B0503020204020204" pitchFamily="34" charset="-122"/>
              </a:rPr>
              <a:t>定义和引用的本地符号。例如，在模块</a:t>
            </a:r>
            <a:r>
              <a:rPr lang="en-GB" altLang="zh-CN">
                <a:latin typeface="微软雅黑" panose="020B0503020204020204" pitchFamily="34" charset="-122"/>
                <a:ea typeface="微软雅黑" panose="020B0503020204020204" pitchFamily="34" charset="-122"/>
              </a:rPr>
              <a:t>m</a:t>
            </a:r>
            <a:r>
              <a:rPr lang="zh-CN" altLang="en-GB">
                <a:latin typeface="微软雅黑" panose="020B0503020204020204" pitchFamily="34" charset="-122"/>
                <a:ea typeface="微软雅黑" panose="020B0503020204020204" pitchFamily="34" charset="-122"/>
              </a:rPr>
              <a:t>中定义的带</a:t>
            </a:r>
            <a:r>
              <a:rPr lang="en-GB" altLang="zh-CN">
                <a:latin typeface="微软雅黑" panose="020B0503020204020204" pitchFamily="34" charset="-122"/>
                <a:ea typeface="微软雅黑" panose="020B0503020204020204" pitchFamily="34" charset="-122"/>
              </a:rPr>
              <a:t>static</a:t>
            </a:r>
            <a:r>
              <a:rPr lang="zh-CN" altLang="en-GB">
                <a:latin typeface="微软雅黑" panose="020B0503020204020204" pitchFamily="34" charset="-122"/>
                <a:ea typeface="微软雅黑" panose="020B0503020204020204" pitchFamily="34" charset="-122"/>
              </a:rPr>
              <a:t>的函数和全局变量</a:t>
            </a:r>
          </a:p>
          <a:p>
            <a:pPr lvl="1">
              <a:lnSpc>
                <a:spcPct val="110000"/>
              </a:lnSpc>
              <a:buFontTx/>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a:solidFill>
                  <a:srgbClr val="009242"/>
                </a:solidFill>
                <a:latin typeface="微软雅黑" panose="020B0503020204020204" pitchFamily="34" charset="-122"/>
                <a:ea typeface="微软雅黑" panose="020B0503020204020204" pitchFamily="34" charset="-122"/>
              </a:rPr>
              <a:t>如，</a:t>
            </a:r>
            <a:r>
              <a:rPr lang="en-GB" altLang="zh-CN">
                <a:solidFill>
                  <a:srgbClr val="009242"/>
                </a:solidFill>
                <a:latin typeface="微软雅黑" panose="020B0503020204020204" pitchFamily="34" charset="-122"/>
                <a:ea typeface="微软雅黑" panose="020B0503020204020204" pitchFamily="34" charset="-122"/>
              </a:rPr>
              <a:t>swap.c </a:t>
            </a:r>
            <a:r>
              <a:rPr lang="zh-CN" altLang="en-GB">
                <a:solidFill>
                  <a:srgbClr val="009242"/>
                </a:solidFill>
                <a:latin typeface="微软雅黑" panose="020B0503020204020204" pitchFamily="34" charset="-122"/>
                <a:ea typeface="微软雅黑" panose="020B0503020204020204" pitchFamily="34" charset="-122"/>
              </a:rPr>
              <a:t>中的</a:t>
            </a:r>
            <a:r>
              <a:rPr lang="en-GB" altLang="zh-CN">
                <a:solidFill>
                  <a:srgbClr val="009242"/>
                </a:solidFill>
                <a:latin typeface="微软雅黑" panose="020B0503020204020204" pitchFamily="34" charset="-122"/>
                <a:ea typeface="微软雅黑" panose="020B0503020204020204" pitchFamily="34" charset="-122"/>
              </a:rPr>
              <a:t>static</a:t>
            </a:r>
            <a:r>
              <a:rPr lang="zh-CN" altLang="en-GB">
                <a:solidFill>
                  <a:srgbClr val="009242"/>
                </a:solidFill>
                <a:latin typeface="微软雅黑" panose="020B0503020204020204" pitchFamily="34" charset="-122"/>
                <a:ea typeface="微软雅黑" panose="020B0503020204020204" pitchFamily="34" charset="-122"/>
              </a:rPr>
              <a:t>变量名</a:t>
            </a:r>
            <a:r>
              <a:rPr lang="en-GB" altLang="zh-CN">
                <a:solidFill>
                  <a:srgbClr val="009242"/>
                </a:solidFill>
                <a:latin typeface="微软雅黑" panose="020B0503020204020204" pitchFamily="34" charset="-122"/>
                <a:ea typeface="微软雅黑" panose="020B0503020204020204" pitchFamily="34" charset="-122"/>
              </a:rPr>
              <a:t>bufp1</a:t>
            </a:r>
            <a:endParaRPr lang="zh-CN" altLang="en-GB">
              <a:latin typeface="微软雅黑" panose="020B0503020204020204" pitchFamily="34" charset="-122"/>
              <a:ea typeface="微软雅黑" panose="020B0503020204020204" pitchFamily="34" charset="-122"/>
            </a:endParaRPr>
          </a:p>
          <a:p>
            <a:pPr lvl="2">
              <a:lnSpc>
                <a:spcPct val="110000"/>
              </a:lnSpc>
              <a:buFontTx/>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a:solidFill>
                  <a:srgbClr val="CC3300"/>
                </a:solidFill>
                <a:latin typeface="微软雅黑" panose="020B0503020204020204" pitchFamily="34" charset="-122"/>
                <a:ea typeface="微软雅黑" panose="020B0503020204020204" pitchFamily="34" charset="-122"/>
              </a:rPr>
              <a:t>   </a:t>
            </a:r>
            <a:r>
              <a:rPr lang="zh-CN" altLang="en-GB" sz="2200">
                <a:solidFill>
                  <a:srgbClr val="CC3300"/>
                </a:solidFill>
                <a:latin typeface="微软雅黑" panose="020B0503020204020204" pitchFamily="34" charset="-122"/>
                <a:ea typeface="微软雅黑" panose="020B0503020204020204" pitchFamily="34" charset="-122"/>
              </a:rPr>
              <a:t>链接器</a:t>
            </a:r>
            <a:r>
              <a:rPr lang="zh-CN" altLang="en-GB" sz="2200">
                <a:solidFill>
                  <a:srgbClr val="FF0000"/>
                </a:solidFill>
                <a:latin typeface="微软雅黑" panose="020B0503020204020204" pitchFamily="34" charset="-122"/>
                <a:ea typeface="微软雅黑" panose="020B0503020204020204" pitchFamily="34" charset="-122"/>
              </a:rPr>
              <a:t>局部符号</a:t>
            </a:r>
            <a:r>
              <a:rPr lang="zh-CN" altLang="en-GB" sz="2200">
                <a:solidFill>
                  <a:srgbClr val="CC3300"/>
                </a:solidFill>
                <a:latin typeface="微软雅黑" panose="020B0503020204020204" pitchFamily="34" charset="-122"/>
                <a:ea typeface="微软雅黑" panose="020B0503020204020204" pitchFamily="34" charset="-122"/>
              </a:rPr>
              <a:t>不是指程序中的</a:t>
            </a:r>
            <a:r>
              <a:rPr lang="zh-CN" altLang="en-GB" sz="2200">
                <a:solidFill>
                  <a:srgbClr val="FF0000"/>
                </a:solidFill>
                <a:latin typeface="微软雅黑" panose="020B0503020204020204" pitchFamily="34" charset="-122"/>
                <a:ea typeface="微软雅黑" panose="020B0503020204020204" pitchFamily="34" charset="-122"/>
              </a:rPr>
              <a:t>局部变量</a:t>
            </a:r>
            <a:r>
              <a:rPr lang="zh-CN" altLang="en-GB" sz="2200">
                <a:solidFill>
                  <a:srgbClr val="CC3300"/>
                </a:solidFill>
                <a:latin typeface="微软雅黑" panose="020B0503020204020204" pitchFamily="34" charset="-122"/>
                <a:ea typeface="微软雅黑" panose="020B0503020204020204" pitchFamily="34" charset="-122"/>
              </a:rPr>
              <a:t>（分配在栈中的临时性变量）</a:t>
            </a:r>
          </a:p>
        </p:txBody>
      </p:sp>
    </p:spTree>
  </p:cSld>
  <p:clrMapOvr>
    <a:masterClrMapping/>
  </p:clrMapOvr>
  <p:transition spd="med"/>
  <p:timing>
    <p:tnLst>
      <p:par>
        <p:cTn id="1" dur="indefinite" restart="never" nodeType="tmRoot">
          <p:childTnLst>
            <p:seq concurrent="1" nextAc="seek">
              <p:cTn id="2" dur="0"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15427">
                                            <p:txEl>
                                              <p:pRg st="0" end="0"/>
                                            </p:txEl>
                                          </p:spTgt>
                                        </p:tgtEl>
                                        <p:attrNameLst>
                                          <p:attrName>style.visibility</p:attrName>
                                        </p:attrNameLst>
                                      </p:cBhvr>
                                      <p:to>
                                        <p:strVal val="visible"/>
                                      </p:to>
                                    </p:set>
                                    <p:animEffect transition="in" filter="blinds(horizontal)">
                                      <p:cBhvr>
                                        <p:cTn id="7" dur="500"/>
                                        <p:tgtEl>
                                          <p:spTgt spid="6154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15427">
                                            <p:txEl>
                                              <p:pRg st="1" end="1"/>
                                            </p:txEl>
                                          </p:spTgt>
                                        </p:tgtEl>
                                        <p:attrNameLst>
                                          <p:attrName>style.visibility</p:attrName>
                                        </p:attrNameLst>
                                      </p:cBhvr>
                                      <p:to>
                                        <p:strVal val="visible"/>
                                      </p:to>
                                    </p:set>
                                    <p:animEffect transition="in" filter="blinds(horizontal)">
                                      <p:cBhvr>
                                        <p:cTn id="12" dur="500"/>
                                        <p:tgtEl>
                                          <p:spTgt spid="6154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15427">
                                            <p:txEl>
                                              <p:pRg st="2" end="2"/>
                                            </p:txEl>
                                          </p:spTgt>
                                        </p:tgtEl>
                                        <p:attrNameLst>
                                          <p:attrName>style.visibility</p:attrName>
                                        </p:attrNameLst>
                                      </p:cBhvr>
                                      <p:to>
                                        <p:strVal val="visible"/>
                                      </p:to>
                                    </p:set>
                                    <p:animEffect transition="in" filter="blinds(horizontal)">
                                      <p:cBhvr>
                                        <p:cTn id="17" dur="500"/>
                                        <p:tgtEl>
                                          <p:spTgt spid="61542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15427">
                                            <p:txEl>
                                              <p:pRg st="3" end="3"/>
                                            </p:txEl>
                                          </p:spTgt>
                                        </p:tgtEl>
                                        <p:attrNameLst>
                                          <p:attrName>style.visibility</p:attrName>
                                        </p:attrNameLst>
                                      </p:cBhvr>
                                      <p:to>
                                        <p:strVal val="visible"/>
                                      </p:to>
                                    </p:set>
                                    <p:animEffect transition="in" filter="blinds(horizontal)">
                                      <p:cBhvr>
                                        <p:cTn id="22" dur="500"/>
                                        <p:tgtEl>
                                          <p:spTgt spid="61542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615427">
                                            <p:txEl>
                                              <p:pRg st="4" end="4"/>
                                            </p:txEl>
                                          </p:spTgt>
                                        </p:tgtEl>
                                        <p:attrNameLst>
                                          <p:attrName>style.visibility</p:attrName>
                                        </p:attrNameLst>
                                      </p:cBhvr>
                                      <p:to>
                                        <p:strVal val="visible"/>
                                      </p:to>
                                    </p:set>
                                    <p:animEffect transition="in" filter="blinds(horizontal)">
                                      <p:cBhvr>
                                        <p:cTn id="27" dur="500"/>
                                        <p:tgtEl>
                                          <p:spTgt spid="61542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615427">
                                            <p:txEl>
                                              <p:pRg st="5" end="5"/>
                                            </p:txEl>
                                          </p:spTgt>
                                        </p:tgtEl>
                                        <p:attrNameLst>
                                          <p:attrName>style.visibility</p:attrName>
                                        </p:attrNameLst>
                                      </p:cBhvr>
                                      <p:to>
                                        <p:strVal val="visible"/>
                                      </p:to>
                                    </p:set>
                                    <p:animEffect transition="in" filter="blinds(horizontal)">
                                      <p:cBhvr>
                                        <p:cTn id="32" dur="500"/>
                                        <p:tgtEl>
                                          <p:spTgt spid="61542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615427">
                                            <p:txEl>
                                              <p:pRg st="6" end="6"/>
                                            </p:txEl>
                                          </p:spTgt>
                                        </p:tgtEl>
                                        <p:attrNameLst>
                                          <p:attrName>style.visibility</p:attrName>
                                        </p:attrNameLst>
                                      </p:cBhvr>
                                      <p:to>
                                        <p:strVal val="visible"/>
                                      </p:to>
                                    </p:set>
                                    <p:animEffect transition="in" filter="blinds(horizontal)">
                                      <p:cBhvr>
                                        <p:cTn id="37" dur="500"/>
                                        <p:tgtEl>
                                          <p:spTgt spid="615427">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615427">
                                            <p:txEl>
                                              <p:pRg st="7" end="7"/>
                                            </p:txEl>
                                          </p:spTgt>
                                        </p:tgtEl>
                                        <p:attrNameLst>
                                          <p:attrName>style.visibility</p:attrName>
                                        </p:attrNameLst>
                                      </p:cBhvr>
                                      <p:to>
                                        <p:strVal val="visible"/>
                                      </p:to>
                                    </p:set>
                                    <p:animEffect transition="in" filter="blinds(horizontal)">
                                      <p:cBhvr>
                                        <p:cTn id="42" dur="500"/>
                                        <p:tgtEl>
                                          <p:spTgt spid="615427">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615427">
                                            <p:txEl>
                                              <p:pRg st="8" end="8"/>
                                            </p:txEl>
                                          </p:spTgt>
                                        </p:tgtEl>
                                        <p:attrNameLst>
                                          <p:attrName>style.visibility</p:attrName>
                                        </p:attrNameLst>
                                      </p:cBhvr>
                                      <p:to>
                                        <p:strVal val="visible"/>
                                      </p:to>
                                    </p:set>
                                    <p:animEffect transition="in" filter="blinds(horizontal)">
                                      <p:cBhvr>
                                        <p:cTn id="47" dur="500"/>
                                        <p:tgtEl>
                                          <p:spTgt spid="615427">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615427">
                                            <p:txEl>
                                              <p:pRg st="9" end="9"/>
                                            </p:txEl>
                                          </p:spTgt>
                                        </p:tgtEl>
                                        <p:attrNameLst>
                                          <p:attrName>style.visibility</p:attrName>
                                        </p:attrNameLst>
                                      </p:cBhvr>
                                      <p:to>
                                        <p:strVal val="visible"/>
                                      </p:to>
                                    </p:set>
                                    <p:animEffect transition="in" filter="blinds(horizontal)">
                                      <p:cBhvr>
                                        <p:cTn id="52" dur="500"/>
                                        <p:tgtEl>
                                          <p:spTgt spid="615427">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615427">
                                            <p:txEl>
                                              <p:pRg st="10" end="10"/>
                                            </p:txEl>
                                          </p:spTgt>
                                        </p:tgtEl>
                                        <p:attrNameLst>
                                          <p:attrName>style.visibility</p:attrName>
                                        </p:attrNameLst>
                                      </p:cBhvr>
                                      <p:to>
                                        <p:strVal val="visible"/>
                                      </p:to>
                                    </p:set>
                                    <p:animEffect transition="in" filter="blinds(horizontal)">
                                      <p:cBhvr>
                                        <p:cTn id="57" dur="500"/>
                                        <p:tgtEl>
                                          <p:spTgt spid="61542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
            <a:extLst>
              <a:ext uri="{FF2B5EF4-FFF2-40B4-BE49-F238E27FC236}">
                <a16:creationId xmlns:a16="http://schemas.microsoft.com/office/drawing/2014/main" id="{669D2299-4E1A-400A-BF1E-888E512917F8}"/>
              </a:ext>
            </a:extLst>
          </p:cNvPr>
          <p:cNvSpPr>
            <a:spLocks noGrp="1" noChangeArrowheads="1"/>
          </p:cNvSpPr>
          <p:nvPr>
            <p:ph type="title" idx="4294967295"/>
          </p:nvPr>
        </p:nvSpPr>
        <p:spPr>
          <a:xfrm>
            <a:off x="341313" y="-53975"/>
            <a:ext cx="8716962" cy="782638"/>
          </a:xfrm>
        </p:spPr>
        <p:txBody>
          <a:bodyPr/>
          <a:lstStyle/>
          <a:p>
            <a:pPr marL="119063" indent="-119063">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a:t>符号和符号解析</a:t>
            </a:r>
            <a:endParaRPr lang="en-GB" altLang="zh-CN"/>
          </a:p>
        </p:txBody>
      </p:sp>
      <p:sp>
        <p:nvSpPr>
          <p:cNvPr id="53251" name="Rectangle 2">
            <a:extLst>
              <a:ext uri="{FF2B5EF4-FFF2-40B4-BE49-F238E27FC236}">
                <a16:creationId xmlns:a16="http://schemas.microsoft.com/office/drawing/2014/main" id="{EBB500B0-2CD3-4027-A355-3D77406160B4}"/>
              </a:ext>
            </a:extLst>
          </p:cNvPr>
          <p:cNvSpPr>
            <a:spLocks noChangeArrowheads="1"/>
          </p:cNvSpPr>
          <p:nvPr/>
        </p:nvSpPr>
        <p:spPr bwMode="auto">
          <a:xfrm>
            <a:off x="519113" y="1579563"/>
            <a:ext cx="2641600" cy="2381250"/>
          </a:xfrm>
          <a:prstGeom prst="rect">
            <a:avLst/>
          </a:prstGeom>
          <a:solidFill>
            <a:srgbClr val="F7F5CD"/>
          </a:solidFill>
          <a:ln w="3240">
            <a:solidFill>
              <a:srgbClr val="000066"/>
            </a:solidFill>
            <a:miter lim="800000"/>
            <a:headEnd/>
            <a:tailEnd/>
          </a:ln>
        </p:spPr>
        <p:txBody>
          <a:bodyPr wrap="none" lIns="90000" tIns="46800" rIns="90000" bIns="46800">
            <a:spAutoFit/>
          </a:bodyP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nSpc>
                <a:spcPct val="94000"/>
              </a:lnSpc>
              <a:spcBef>
                <a:spcPct val="0"/>
              </a:spcBef>
              <a:buFontTx/>
              <a:buNone/>
            </a:pPr>
            <a:r>
              <a:rPr lang="en-GB" altLang="zh-CN" sz="2000">
                <a:latin typeface="微软雅黑" panose="020B0503020204020204" pitchFamily="34" charset="-122"/>
                <a:ea typeface="微软雅黑" panose="020B0503020204020204" pitchFamily="34" charset="-122"/>
                <a:cs typeface="msgothic"/>
              </a:rPr>
              <a:t>int buf[2] = {1, 2};</a:t>
            </a:r>
          </a:p>
          <a:p>
            <a:pPr>
              <a:lnSpc>
                <a:spcPct val="94000"/>
              </a:lnSpc>
              <a:spcBef>
                <a:spcPct val="0"/>
              </a:spcBef>
              <a:buFontTx/>
              <a:buNone/>
            </a:pPr>
            <a:r>
              <a:rPr lang="en-GB" altLang="zh-CN" sz="2000">
                <a:latin typeface="微软雅黑" panose="020B0503020204020204" pitchFamily="34" charset="-122"/>
                <a:ea typeface="微软雅黑" panose="020B0503020204020204" pitchFamily="34" charset="-122"/>
                <a:cs typeface="msgothic"/>
              </a:rPr>
              <a:t>e</a:t>
            </a:r>
            <a:r>
              <a:rPr lang="en-US" altLang="zh-CN" sz="2000">
                <a:latin typeface="微软雅黑" panose="020B0503020204020204" pitchFamily="34" charset="-122"/>
                <a:ea typeface="微软雅黑" panose="020B0503020204020204" pitchFamily="34" charset="-122"/>
                <a:cs typeface="msgothic"/>
              </a:rPr>
              <a:t>xtern void swap();</a:t>
            </a:r>
          </a:p>
          <a:p>
            <a:pPr>
              <a:lnSpc>
                <a:spcPct val="94000"/>
              </a:lnSpc>
              <a:spcBef>
                <a:spcPct val="0"/>
              </a:spcBef>
              <a:buFontTx/>
              <a:buNone/>
            </a:pPr>
            <a:endParaRPr lang="en-GB" altLang="zh-CN" sz="2000">
              <a:latin typeface="微软雅黑" panose="020B0503020204020204" pitchFamily="34" charset="-122"/>
              <a:ea typeface="微软雅黑" panose="020B0503020204020204" pitchFamily="34" charset="-122"/>
              <a:cs typeface="msgothic"/>
            </a:endParaRPr>
          </a:p>
          <a:p>
            <a:pPr>
              <a:lnSpc>
                <a:spcPct val="94000"/>
              </a:lnSpc>
              <a:spcBef>
                <a:spcPct val="0"/>
              </a:spcBef>
              <a:buFontTx/>
              <a:buNone/>
            </a:pPr>
            <a:r>
              <a:rPr lang="en-GB" altLang="zh-CN" sz="2000">
                <a:latin typeface="微软雅黑" panose="020B0503020204020204" pitchFamily="34" charset="-122"/>
                <a:ea typeface="微软雅黑" panose="020B0503020204020204" pitchFamily="34" charset="-122"/>
                <a:cs typeface="msgothic"/>
              </a:rPr>
              <a:t>int main() </a:t>
            </a:r>
          </a:p>
          <a:p>
            <a:pPr>
              <a:lnSpc>
                <a:spcPct val="94000"/>
              </a:lnSpc>
              <a:spcBef>
                <a:spcPct val="0"/>
              </a:spcBef>
              <a:buFontTx/>
              <a:buNone/>
            </a:pPr>
            <a:r>
              <a:rPr lang="en-GB" altLang="zh-CN" sz="2000">
                <a:latin typeface="微软雅黑" panose="020B0503020204020204" pitchFamily="34" charset="-122"/>
                <a:ea typeface="微软雅黑" panose="020B0503020204020204" pitchFamily="34" charset="-122"/>
                <a:cs typeface="msgothic"/>
              </a:rPr>
              <a:t>{</a:t>
            </a:r>
          </a:p>
          <a:p>
            <a:pPr>
              <a:lnSpc>
                <a:spcPct val="94000"/>
              </a:lnSpc>
              <a:spcBef>
                <a:spcPct val="0"/>
              </a:spcBef>
              <a:buFontTx/>
              <a:buNone/>
            </a:pPr>
            <a:r>
              <a:rPr lang="en-GB" altLang="zh-CN" sz="2000">
                <a:latin typeface="微软雅黑" panose="020B0503020204020204" pitchFamily="34" charset="-122"/>
                <a:ea typeface="微软雅黑" panose="020B0503020204020204" pitchFamily="34" charset="-122"/>
                <a:cs typeface="msgothic"/>
              </a:rPr>
              <a:t>  swap();</a:t>
            </a:r>
          </a:p>
          <a:p>
            <a:pPr>
              <a:lnSpc>
                <a:spcPct val="94000"/>
              </a:lnSpc>
              <a:spcBef>
                <a:spcPct val="0"/>
              </a:spcBef>
              <a:buFontTx/>
              <a:buNone/>
            </a:pPr>
            <a:r>
              <a:rPr lang="en-GB" altLang="zh-CN" sz="2000">
                <a:latin typeface="微软雅黑" panose="020B0503020204020204" pitchFamily="34" charset="-122"/>
                <a:ea typeface="微软雅黑" panose="020B0503020204020204" pitchFamily="34" charset="-122"/>
                <a:cs typeface="msgothic"/>
              </a:rPr>
              <a:t>  return 0;</a:t>
            </a:r>
          </a:p>
          <a:p>
            <a:pPr>
              <a:lnSpc>
                <a:spcPct val="94000"/>
              </a:lnSpc>
              <a:spcBef>
                <a:spcPct val="0"/>
              </a:spcBef>
              <a:buFontTx/>
              <a:buNone/>
            </a:pPr>
            <a:r>
              <a:rPr lang="en-GB" altLang="zh-CN" sz="2000">
                <a:latin typeface="微软雅黑" panose="020B0503020204020204" pitchFamily="34" charset="-122"/>
                <a:ea typeface="微软雅黑" panose="020B0503020204020204" pitchFamily="34" charset="-122"/>
                <a:cs typeface="msgothic"/>
              </a:rPr>
              <a:t>} </a:t>
            </a:r>
          </a:p>
        </p:txBody>
      </p:sp>
      <p:sp>
        <p:nvSpPr>
          <p:cNvPr id="53252" name="Rectangle 3">
            <a:extLst>
              <a:ext uri="{FF2B5EF4-FFF2-40B4-BE49-F238E27FC236}">
                <a16:creationId xmlns:a16="http://schemas.microsoft.com/office/drawing/2014/main" id="{69B94894-EC69-4F4A-AF7C-CC83C64DC687}"/>
              </a:ext>
            </a:extLst>
          </p:cNvPr>
          <p:cNvSpPr>
            <a:spLocks noChangeArrowheads="1"/>
          </p:cNvSpPr>
          <p:nvPr/>
        </p:nvSpPr>
        <p:spPr bwMode="auto">
          <a:xfrm>
            <a:off x="581025" y="1106488"/>
            <a:ext cx="1182688"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240">
                <a:solidFill>
                  <a:srgbClr val="000000"/>
                </a:solidFill>
                <a:miter lim="800000"/>
                <a:headEnd/>
                <a:tailEnd/>
              </a14:hiddenLine>
            </a:ext>
          </a:extLst>
        </p:spPr>
        <p:txBody>
          <a:bodyPr lIns="90000" tIns="46800" rIns="90000" bIns="46800">
            <a:spAutoFit/>
          </a:bodyP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nSpc>
                <a:spcPct val="94000"/>
              </a:lnSpc>
              <a:spcBef>
                <a:spcPct val="0"/>
              </a:spcBef>
              <a:buFontTx/>
              <a:buNone/>
            </a:pPr>
            <a:r>
              <a:rPr lang="en-GB" altLang="zh-CN" sz="2200">
                <a:solidFill>
                  <a:srgbClr val="0066CC"/>
                </a:solidFill>
                <a:latin typeface="微软雅黑" panose="020B0503020204020204" pitchFamily="34" charset="-122"/>
                <a:ea typeface="微软雅黑" panose="020B0503020204020204" pitchFamily="34" charset="-122"/>
                <a:cs typeface="msgothic"/>
              </a:rPr>
              <a:t>main.c</a:t>
            </a:r>
          </a:p>
        </p:txBody>
      </p:sp>
      <p:sp>
        <p:nvSpPr>
          <p:cNvPr id="53253" name="Rectangle 5">
            <a:extLst>
              <a:ext uri="{FF2B5EF4-FFF2-40B4-BE49-F238E27FC236}">
                <a16:creationId xmlns:a16="http://schemas.microsoft.com/office/drawing/2014/main" id="{D16C4850-1F90-4880-B272-D319768CE392}"/>
              </a:ext>
            </a:extLst>
          </p:cNvPr>
          <p:cNvSpPr>
            <a:spLocks noChangeArrowheads="1"/>
          </p:cNvSpPr>
          <p:nvPr/>
        </p:nvSpPr>
        <p:spPr bwMode="auto">
          <a:xfrm>
            <a:off x="4473575" y="1260475"/>
            <a:ext cx="2936875" cy="4095750"/>
          </a:xfrm>
          <a:prstGeom prst="rect">
            <a:avLst/>
          </a:prstGeom>
          <a:solidFill>
            <a:srgbClr val="D5F1CF"/>
          </a:solidFill>
          <a:ln w="3240">
            <a:solidFill>
              <a:srgbClr val="000066"/>
            </a:solidFill>
            <a:miter lim="800000"/>
            <a:headEnd/>
            <a:tailEnd/>
          </a:ln>
        </p:spPr>
        <p:txBody>
          <a:bodyPr wrap="none" lIns="90000" tIns="46800" rIns="90000" bIns="46800">
            <a:spAutoFit/>
          </a:bodyP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nSpc>
                <a:spcPct val="94000"/>
              </a:lnSpc>
              <a:spcBef>
                <a:spcPct val="0"/>
              </a:spcBef>
              <a:buFontTx/>
              <a:buNone/>
            </a:pPr>
            <a:r>
              <a:rPr lang="en-GB" altLang="zh-CN" sz="2000">
                <a:latin typeface="微软雅黑" panose="020B0503020204020204" pitchFamily="34" charset="-122"/>
                <a:ea typeface="微软雅黑" panose="020B0503020204020204" pitchFamily="34" charset="-122"/>
                <a:cs typeface="msgothic"/>
              </a:rPr>
              <a:t>extern int buf[]; </a:t>
            </a:r>
          </a:p>
          <a:p>
            <a:pPr>
              <a:lnSpc>
                <a:spcPct val="94000"/>
              </a:lnSpc>
              <a:spcBef>
                <a:spcPct val="0"/>
              </a:spcBef>
              <a:buFontTx/>
              <a:buNone/>
            </a:pPr>
            <a:r>
              <a:rPr lang="en-GB" altLang="zh-CN" sz="2000">
                <a:latin typeface="微软雅黑" panose="020B0503020204020204" pitchFamily="34" charset="-122"/>
                <a:ea typeface="微软雅黑" panose="020B0503020204020204" pitchFamily="34" charset="-122"/>
                <a:cs typeface="msgothic"/>
              </a:rPr>
              <a:t> </a:t>
            </a:r>
          </a:p>
          <a:p>
            <a:pPr>
              <a:lnSpc>
                <a:spcPct val="94000"/>
              </a:lnSpc>
              <a:spcBef>
                <a:spcPct val="0"/>
              </a:spcBef>
              <a:buFontTx/>
              <a:buNone/>
            </a:pPr>
            <a:r>
              <a:rPr lang="en-GB" altLang="zh-CN" sz="2000">
                <a:latin typeface="微软雅黑" panose="020B0503020204020204" pitchFamily="34" charset="-122"/>
                <a:ea typeface="微软雅黑" panose="020B0503020204020204" pitchFamily="34" charset="-122"/>
                <a:cs typeface="msgothic"/>
              </a:rPr>
              <a:t>int *bufp0 = &amp;buf[0];</a:t>
            </a:r>
          </a:p>
          <a:p>
            <a:pPr>
              <a:lnSpc>
                <a:spcPct val="94000"/>
              </a:lnSpc>
              <a:spcBef>
                <a:spcPct val="0"/>
              </a:spcBef>
              <a:buFontTx/>
              <a:buNone/>
            </a:pPr>
            <a:r>
              <a:rPr lang="en-GB" altLang="zh-CN" sz="2000">
                <a:latin typeface="微软雅黑" panose="020B0503020204020204" pitchFamily="34" charset="-122"/>
                <a:ea typeface="微软雅黑" panose="020B0503020204020204" pitchFamily="34" charset="-122"/>
                <a:cs typeface="msgothic"/>
              </a:rPr>
              <a:t>static int *bufp1;</a:t>
            </a:r>
          </a:p>
          <a:p>
            <a:pPr>
              <a:lnSpc>
                <a:spcPct val="94000"/>
              </a:lnSpc>
              <a:spcBef>
                <a:spcPct val="0"/>
              </a:spcBef>
              <a:buFontTx/>
              <a:buNone/>
            </a:pPr>
            <a:endParaRPr lang="en-GB" altLang="zh-CN" sz="2000">
              <a:latin typeface="微软雅黑" panose="020B0503020204020204" pitchFamily="34" charset="-122"/>
              <a:ea typeface="微软雅黑" panose="020B0503020204020204" pitchFamily="34" charset="-122"/>
              <a:cs typeface="msgothic"/>
            </a:endParaRPr>
          </a:p>
          <a:p>
            <a:pPr>
              <a:lnSpc>
                <a:spcPct val="94000"/>
              </a:lnSpc>
              <a:spcBef>
                <a:spcPct val="0"/>
              </a:spcBef>
              <a:buFontTx/>
              <a:buNone/>
            </a:pPr>
            <a:r>
              <a:rPr lang="en-GB" altLang="zh-CN" sz="2000">
                <a:latin typeface="微软雅黑" panose="020B0503020204020204" pitchFamily="34" charset="-122"/>
                <a:ea typeface="微软雅黑" panose="020B0503020204020204" pitchFamily="34" charset="-122"/>
                <a:cs typeface="msgothic"/>
              </a:rPr>
              <a:t>void swap()</a:t>
            </a:r>
          </a:p>
          <a:p>
            <a:pPr>
              <a:lnSpc>
                <a:spcPct val="94000"/>
              </a:lnSpc>
              <a:spcBef>
                <a:spcPct val="0"/>
              </a:spcBef>
              <a:buFontTx/>
              <a:buNone/>
            </a:pPr>
            <a:r>
              <a:rPr lang="en-GB" altLang="zh-CN" sz="2000">
                <a:latin typeface="微软雅黑" panose="020B0503020204020204" pitchFamily="34" charset="-122"/>
                <a:ea typeface="微软雅黑" panose="020B0503020204020204" pitchFamily="34" charset="-122"/>
                <a:cs typeface="msgothic"/>
              </a:rPr>
              <a:t>{</a:t>
            </a:r>
          </a:p>
          <a:p>
            <a:pPr>
              <a:lnSpc>
                <a:spcPct val="94000"/>
              </a:lnSpc>
              <a:spcBef>
                <a:spcPct val="0"/>
              </a:spcBef>
              <a:buFontTx/>
              <a:buNone/>
            </a:pPr>
            <a:r>
              <a:rPr lang="en-GB" altLang="zh-CN" sz="2000">
                <a:latin typeface="微软雅黑" panose="020B0503020204020204" pitchFamily="34" charset="-122"/>
                <a:ea typeface="微软雅黑" panose="020B0503020204020204" pitchFamily="34" charset="-122"/>
                <a:cs typeface="msgothic"/>
              </a:rPr>
              <a:t>  int temp;</a:t>
            </a:r>
          </a:p>
          <a:p>
            <a:pPr>
              <a:lnSpc>
                <a:spcPct val="94000"/>
              </a:lnSpc>
              <a:spcBef>
                <a:spcPct val="0"/>
              </a:spcBef>
              <a:buFontTx/>
              <a:buNone/>
            </a:pPr>
            <a:endParaRPr lang="en-GB" altLang="zh-CN" sz="2000">
              <a:solidFill>
                <a:srgbClr val="DBF2DA"/>
              </a:solidFill>
              <a:latin typeface="微软雅黑" panose="020B0503020204020204" pitchFamily="34" charset="-122"/>
              <a:ea typeface="微软雅黑" panose="020B0503020204020204" pitchFamily="34" charset="-122"/>
              <a:cs typeface="msgothic"/>
            </a:endParaRPr>
          </a:p>
          <a:p>
            <a:pPr>
              <a:lnSpc>
                <a:spcPct val="94000"/>
              </a:lnSpc>
              <a:spcBef>
                <a:spcPct val="0"/>
              </a:spcBef>
              <a:buFontTx/>
              <a:buNone/>
            </a:pPr>
            <a:r>
              <a:rPr lang="en-GB" altLang="zh-CN" sz="2000">
                <a:latin typeface="微软雅黑" panose="020B0503020204020204" pitchFamily="34" charset="-122"/>
                <a:ea typeface="微软雅黑" panose="020B0503020204020204" pitchFamily="34" charset="-122"/>
                <a:cs typeface="msgothic"/>
              </a:rPr>
              <a:t>  bufp1 = &amp;buf[1];</a:t>
            </a:r>
          </a:p>
          <a:p>
            <a:pPr>
              <a:lnSpc>
                <a:spcPct val="94000"/>
              </a:lnSpc>
              <a:spcBef>
                <a:spcPct val="0"/>
              </a:spcBef>
              <a:buFontTx/>
              <a:buNone/>
            </a:pPr>
            <a:r>
              <a:rPr lang="en-GB" altLang="zh-CN" sz="2000">
                <a:latin typeface="微软雅黑" panose="020B0503020204020204" pitchFamily="34" charset="-122"/>
                <a:ea typeface="微软雅黑" panose="020B0503020204020204" pitchFamily="34" charset="-122"/>
                <a:cs typeface="msgothic"/>
              </a:rPr>
              <a:t>  temp = *bufp0;</a:t>
            </a:r>
          </a:p>
          <a:p>
            <a:pPr>
              <a:lnSpc>
                <a:spcPct val="94000"/>
              </a:lnSpc>
              <a:spcBef>
                <a:spcPct val="0"/>
              </a:spcBef>
              <a:buFontTx/>
              <a:buNone/>
            </a:pPr>
            <a:r>
              <a:rPr lang="en-GB" altLang="zh-CN" sz="2000">
                <a:latin typeface="微软雅黑" panose="020B0503020204020204" pitchFamily="34" charset="-122"/>
                <a:ea typeface="微软雅黑" panose="020B0503020204020204" pitchFamily="34" charset="-122"/>
                <a:cs typeface="msgothic"/>
              </a:rPr>
              <a:t>  *bufp0 = *bufp1;</a:t>
            </a:r>
          </a:p>
          <a:p>
            <a:pPr>
              <a:lnSpc>
                <a:spcPct val="94000"/>
              </a:lnSpc>
              <a:spcBef>
                <a:spcPct val="0"/>
              </a:spcBef>
              <a:buFontTx/>
              <a:buNone/>
            </a:pPr>
            <a:r>
              <a:rPr lang="en-GB" altLang="zh-CN" sz="2000">
                <a:latin typeface="微软雅黑" panose="020B0503020204020204" pitchFamily="34" charset="-122"/>
                <a:ea typeface="微软雅黑" panose="020B0503020204020204" pitchFamily="34" charset="-122"/>
                <a:cs typeface="msgothic"/>
              </a:rPr>
              <a:t>  *bufp1 = temp;</a:t>
            </a:r>
          </a:p>
          <a:p>
            <a:pPr>
              <a:lnSpc>
                <a:spcPct val="94000"/>
              </a:lnSpc>
              <a:spcBef>
                <a:spcPct val="0"/>
              </a:spcBef>
              <a:buFontTx/>
              <a:buNone/>
            </a:pPr>
            <a:r>
              <a:rPr lang="en-GB" altLang="zh-CN" sz="2000">
                <a:latin typeface="微软雅黑" panose="020B0503020204020204" pitchFamily="34" charset="-122"/>
                <a:ea typeface="微软雅黑" panose="020B0503020204020204" pitchFamily="34" charset="-122"/>
                <a:cs typeface="msgothic"/>
              </a:rPr>
              <a:t>}</a:t>
            </a:r>
          </a:p>
        </p:txBody>
      </p:sp>
      <p:sp>
        <p:nvSpPr>
          <p:cNvPr id="53254" name="Rectangle 4">
            <a:extLst>
              <a:ext uri="{FF2B5EF4-FFF2-40B4-BE49-F238E27FC236}">
                <a16:creationId xmlns:a16="http://schemas.microsoft.com/office/drawing/2014/main" id="{48E03347-8793-43BF-9C9E-5DFE4480B610}"/>
              </a:ext>
            </a:extLst>
          </p:cNvPr>
          <p:cNvSpPr>
            <a:spLocks noChangeArrowheads="1"/>
          </p:cNvSpPr>
          <p:nvPr/>
        </p:nvSpPr>
        <p:spPr bwMode="auto">
          <a:xfrm>
            <a:off x="4530725" y="809625"/>
            <a:ext cx="133350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240">
                <a:solidFill>
                  <a:srgbClr val="000000"/>
                </a:solidFill>
                <a:miter lim="800000"/>
                <a:headEnd/>
                <a:tailEnd/>
              </a14:hiddenLine>
            </a:ext>
          </a:extLst>
        </p:spPr>
        <p:txBody>
          <a:bodyPr lIns="90000" tIns="46800" rIns="90000" bIns="46800">
            <a:spAutoFit/>
          </a:bodyP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nSpc>
                <a:spcPct val="94000"/>
              </a:lnSpc>
              <a:spcBef>
                <a:spcPct val="0"/>
              </a:spcBef>
              <a:buFontTx/>
              <a:buNone/>
            </a:pPr>
            <a:r>
              <a:rPr lang="en-GB" altLang="zh-CN" sz="2200">
                <a:solidFill>
                  <a:srgbClr val="0066CC"/>
                </a:solidFill>
                <a:latin typeface="微软雅黑" panose="020B0503020204020204" pitchFamily="34" charset="-122"/>
                <a:ea typeface="微软雅黑" panose="020B0503020204020204" pitchFamily="34" charset="-122"/>
                <a:cs typeface="msgothic"/>
              </a:rPr>
              <a:t>swap.c</a:t>
            </a:r>
          </a:p>
        </p:txBody>
      </p:sp>
      <p:sp>
        <p:nvSpPr>
          <p:cNvPr id="617496" name="Text Box 24">
            <a:extLst>
              <a:ext uri="{FF2B5EF4-FFF2-40B4-BE49-F238E27FC236}">
                <a16:creationId xmlns:a16="http://schemas.microsoft.com/office/drawing/2014/main" id="{6B269CFC-68EF-4EE0-A43C-8EDF71C94AFD}"/>
              </a:ext>
            </a:extLst>
          </p:cNvPr>
          <p:cNvSpPr txBox="1">
            <a:spLocks noChangeArrowheads="1"/>
          </p:cNvSpPr>
          <p:nvPr/>
        </p:nvSpPr>
        <p:spPr bwMode="auto">
          <a:xfrm>
            <a:off x="871538" y="5883275"/>
            <a:ext cx="818515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en-US" altLang="zh-CN" sz="2200" dirty="0">
                <a:solidFill>
                  <a:srgbClr val="FF0000"/>
                </a:solidFill>
                <a:ea typeface="微软雅黑" panose="020B0503020204020204" pitchFamily="34" charset="-122"/>
              </a:rPr>
              <a:t>Q: </a:t>
            </a:r>
            <a:r>
              <a:rPr lang="zh-CN" altLang="en-US" sz="2200" dirty="0">
                <a:ea typeface="微软雅黑" panose="020B0503020204020204" pitchFamily="34" charset="-122"/>
              </a:rPr>
              <a:t>哪些是</a:t>
            </a:r>
            <a:r>
              <a:rPr lang="zh-CN" altLang="en-US" sz="2200" dirty="0">
                <a:solidFill>
                  <a:srgbClr val="FF0000"/>
                </a:solidFill>
                <a:ea typeface="微软雅黑" panose="020B0503020204020204" pitchFamily="34" charset="-122"/>
              </a:rPr>
              <a:t>全局符号</a:t>
            </a:r>
            <a:r>
              <a:rPr lang="zh-CN" altLang="en-US" sz="2200" dirty="0">
                <a:ea typeface="微软雅黑" panose="020B0503020204020204" pitchFamily="34" charset="-122"/>
              </a:rPr>
              <a:t>？哪些是</a:t>
            </a:r>
            <a:r>
              <a:rPr lang="zh-CN" altLang="en-US" sz="2200" dirty="0">
                <a:solidFill>
                  <a:srgbClr val="FF0000"/>
                </a:solidFill>
                <a:ea typeface="微软雅黑" panose="020B0503020204020204" pitchFamily="34" charset="-122"/>
              </a:rPr>
              <a:t>外部符号</a:t>
            </a:r>
            <a:r>
              <a:rPr lang="zh-CN" altLang="en-US" sz="2200" dirty="0">
                <a:ea typeface="微软雅黑" panose="020B0503020204020204" pitchFamily="34" charset="-122"/>
              </a:rPr>
              <a:t>？哪些是</a:t>
            </a:r>
            <a:r>
              <a:rPr lang="zh-CN" altLang="en-US" sz="2200" dirty="0">
                <a:solidFill>
                  <a:srgbClr val="FF0000"/>
                </a:solidFill>
                <a:ea typeface="微软雅黑" panose="020B0503020204020204" pitchFamily="34" charset="-122"/>
              </a:rPr>
              <a:t>局部符号</a:t>
            </a:r>
            <a:r>
              <a:rPr lang="zh-CN" altLang="en-US" sz="2200" dirty="0">
                <a:ea typeface="微软雅黑" panose="020B0503020204020204" pitchFamily="34" charset="-122"/>
              </a:rPr>
              <a:t>？</a:t>
            </a:r>
          </a:p>
        </p:txBody>
      </p:sp>
      <p:sp>
        <p:nvSpPr>
          <p:cNvPr id="617497" name="Line 25">
            <a:extLst>
              <a:ext uri="{FF2B5EF4-FFF2-40B4-BE49-F238E27FC236}">
                <a16:creationId xmlns:a16="http://schemas.microsoft.com/office/drawing/2014/main" id="{79C30FD0-4F1B-4179-B0EA-2A05C1D6D145}"/>
              </a:ext>
            </a:extLst>
          </p:cNvPr>
          <p:cNvSpPr>
            <a:spLocks noChangeShapeType="1"/>
          </p:cNvSpPr>
          <p:nvPr/>
        </p:nvSpPr>
        <p:spPr bwMode="auto">
          <a:xfrm flipH="1" flipV="1">
            <a:off x="1335088" y="1828800"/>
            <a:ext cx="1379537" cy="4049713"/>
          </a:xfrm>
          <a:prstGeom prst="line">
            <a:avLst/>
          </a:prstGeom>
          <a:noFill/>
          <a:ln w="28575">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7498" name="Line 26">
            <a:extLst>
              <a:ext uri="{FF2B5EF4-FFF2-40B4-BE49-F238E27FC236}">
                <a16:creationId xmlns:a16="http://schemas.microsoft.com/office/drawing/2014/main" id="{72029E54-7414-433C-AF4B-1F83D2C9786B}"/>
              </a:ext>
            </a:extLst>
          </p:cNvPr>
          <p:cNvSpPr>
            <a:spLocks noChangeShapeType="1"/>
          </p:cNvSpPr>
          <p:nvPr/>
        </p:nvSpPr>
        <p:spPr bwMode="auto">
          <a:xfrm flipH="1" flipV="1">
            <a:off x="1266825" y="2749550"/>
            <a:ext cx="1306513" cy="3133725"/>
          </a:xfrm>
          <a:prstGeom prst="line">
            <a:avLst/>
          </a:prstGeom>
          <a:noFill/>
          <a:ln w="28575">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7499" name="Line 27">
            <a:extLst>
              <a:ext uri="{FF2B5EF4-FFF2-40B4-BE49-F238E27FC236}">
                <a16:creationId xmlns:a16="http://schemas.microsoft.com/office/drawing/2014/main" id="{93E18FF3-8586-4A38-BC8F-51B0FA8F9916}"/>
              </a:ext>
            </a:extLst>
          </p:cNvPr>
          <p:cNvSpPr>
            <a:spLocks noChangeShapeType="1"/>
          </p:cNvSpPr>
          <p:nvPr/>
        </p:nvSpPr>
        <p:spPr bwMode="auto">
          <a:xfrm flipV="1">
            <a:off x="2894013" y="2109788"/>
            <a:ext cx="2408237" cy="3759200"/>
          </a:xfrm>
          <a:prstGeom prst="line">
            <a:avLst/>
          </a:prstGeom>
          <a:noFill/>
          <a:ln w="28575">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7500" name="Line 28">
            <a:extLst>
              <a:ext uri="{FF2B5EF4-FFF2-40B4-BE49-F238E27FC236}">
                <a16:creationId xmlns:a16="http://schemas.microsoft.com/office/drawing/2014/main" id="{8A034A3A-C26A-4826-AD9D-B3438C75D925}"/>
              </a:ext>
            </a:extLst>
          </p:cNvPr>
          <p:cNvSpPr>
            <a:spLocks noChangeShapeType="1"/>
          </p:cNvSpPr>
          <p:nvPr/>
        </p:nvSpPr>
        <p:spPr bwMode="auto">
          <a:xfrm flipV="1">
            <a:off x="3038475" y="2995613"/>
            <a:ext cx="2409825" cy="2916237"/>
          </a:xfrm>
          <a:prstGeom prst="line">
            <a:avLst/>
          </a:prstGeom>
          <a:noFill/>
          <a:ln w="28575">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7501" name="Line 29">
            <a:extLst>
              <a:ext uri="{FF2B5EF4-FFF2-40B4-BE49-F238E27FC236}">
                <a16:creationId xmlns:a16="http://schemas.microsoft.com/office/drawing/2014/main" id="{23934E1E-F260-4F2E-8F08-3DFF9CBDAF2A}"/>
              </a:ext>
            </a:extLst>
          </p:cNvPr>
          <p:cNvSpPr>
            <a:spLocks noChangeShapeType="1"/>
          </p:cNvSpPr>
          <p:nvPr/>
        </p:nvSpPr>
        <p:spPr bwMode="auto">
          <a:xfrm flipH="1" flipV="1">
            <a:off x="2365375" y="2193925"/>
            <a:ext cx="2598738" cy="3736975"/>
          </a:xfrm>
          <a:prstGeom prst="line">
            <a:avLst/>
          </a:prstGeom>
          <a:noFill/>
          <a:ln w="28575">
            <a:solidFill>
              <a:srgbClr val="33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7502" name="Line 30">
            <a:extLst>
              <a:ext uri="{FF2B5EF4-FFF2-40B4-BE49-F238E27FC236}">
                <a16:creationId xmlns:a16="http://schemas.microsoft.com/office/drawing/2014/main" id="{1F9B574B-7F70-49B6-9EA1-F661C410965E}"/>
              </a:ext>
            </a:extLst>
          </p:cNvPr>
          <p:cNvSpPr>
            <a:spLocks noChangeShapeType="1"/>
          </p:cNvSpPr>
          <p:nvPr/>
        </p:nvSpPr>
        <p:spPr bwMode="auto">
          <a:xfrm flipV="1">
            <a:off x="5051425" y="1538288"/>
            <a:ext cx="1044575" cy="4367212"/>
          </a:xfrm>
          <a:prstGeom prst="line">
            <a:avLst/>
          </a:prstGeom>
          <a:noFill/>
          <a:ln w="28575">
            <a:solidFill>
              <a:srgbClr val="33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7503" name="Line 31">
            <a:extLst>
              <a:ext uri="{FF2B5EF4-FFF2-40B4-BE49-F238E27FC236}">
                <a16:creationId xmlns:a16="http://schemas.microsoft.com/office/drawing/2014/main" id="{274F7E94-72B5-47DA-88EC-FF7A9EC6E60D}"/>
              </a:ext>
            </a:extLst>
          </p:cNvPr>
          <p:cNvSpPr>
            <a:spLocks noChangeShapeType="1"/>
          </p:cNvSpPr>
          <p:nvPr/>
        </p:nvSpPr>
        <p:spPr bwMode="auto">
          <a:xfrm flipH="1" flipV="1">
            <a:off x="6270625" y="2466975"/>
            <a:ext cx="957263" cy="3440113"/>
          </a:xfrm>
          <a:prstGeom prst="line">
            <a:avLst/>
          </a:prstGeom>
          <a:noFill/>
          <a:ln w="28575">
            <a:solidFill>
              <a:srgbClr val="00924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7496"/>
                                        </p:tgtEl>
                                        <p:attrNameLst>
                                          <p:attrName>style.visibility</p:attrName>
                                        </p:attrNameLst>
                                      </p:cBhvr>
                                      <p:to>
                                        <p:strVal val="visible"/>
                                      </p:to>
                                    </p:set>
                                    <p:animEffect transition="in" filter="blinds(horizontal)">
                                      <p:cBhvr>
                                        <p:cTn id="7" dur="500"/>
                                        <p:tgtEl>
                                          <p:spTgt spid="6174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17498"/>
                                        </p:tgtEl>
                                        <p:attrNameLst>
                                          <p:attrName>style.visibility</p:attrName>
                                        </p:attrNameLst>
                                      </p:cBhvr>
                                      <p:to>
                                        <p:strVal val="visible"/>
                                      </p:to>
                                    </p:set>
                                    <p:animEffect transition="in" filter="blinds(horizontal)">
                                      <p:cBhvr>
                                        <p:cTn id="12" dur="500"/>
                                        <p:tgtEl>
                                          <p:spTgt spid="61749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17497"/>
                                        </p:tgtEl>
                                        <p:attrNameLst>
                                          <p:attrName>style.visibility</p:attrName>
                                        </p:attrNameLst>
                                      </p:cBhvr>
                                      <p:to>
                                        <p:strVal val="visible"/>
                                      </p:to>
                                    </p:set>
                                    <p:animEffect transition="in" filter="blinds(horizontal)">
                                      <p:cBhvr>
                                        <p:cTn id="17" dur="500"/>
                                        <p:tgtEl>
                                          <p:spTgt spid="61749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17499"/>
                                        </p:tgtEl>
                                        <p:attrNameLst>
                                          <p:attrName>style.visibility</p:attrName>
                                        </p:attrNameLst>
                                      </p:cBhvr>
                                      <p:to>
                                        <p:strVal val="visible"/>
                                      </p:to>
                                    </p:set>
                                    <p:animEffect transition="in" filter="blinds(horizontal)">
                                      <p:cBhvr>
                                        <p:cTn id="22" dur="500"/>
                                        <p:tgtEl>
                                          <p:spTgt spid="61749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617500"/>
                                        </p:tgtEl>
                                        <p:attrNameLst>
                                          <p:attrName>style.visibility</p:attrName>
                                        </p:attrNameLst>
                                      </p:cBhvr>
                                      <p:to>
                                        <p:strVal val="visible"/>
                                      </p:to>
                                    </p:set>
                                    <p:animEffect transition="in" filter="blinds(horizontal)">
                                      <p:cBhvr>
                                        <p:cTn id="27" dur="500"/>
                                        <p:tgtEl>
                                          <p:spTgt spid="61750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617501"/>
                                        </p:tgtEl>
                                        <p:attrNameLst>
                                          <p:attrName>style.visibility</p:attrName>
                                        </p:attrNameLst>
                                      </p:cBhvr>
                                      <p:to>
                                        <p:strVal val="visible"/>
                                      </p:to>
                                    </p:set>
                                    <p:animEffect transition="in" filter="blinds(horizontal)">
                                      <p:cBhvr>
                                        <p:cTn id="32" dur="500"/>
                                        <p:tgtEl>
                                          <p:spTgt spid="61750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617502"/>
                                        </p:tgtEl>
                                        <p:attrNameLst>
                                          <p:attrName>style.visibility</p:attrName>
                                        </p:attrNameLst>
                                      </p:cBhvr>
                                      <p:to>
                                        <p:strVal val="visible"/>
                                      </p:to>
                                    </p:set>
                                    <p:animEffect transition="in" filter="blinds(horizontal)">
                                      <p:cBhvr>
                                        <p:cTn id="37" dur="500"/>
                                        <p:tgtEl>
                                          <p:spTgt spid="61750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617503"/>
                                        </p:tgtEl>
                                        <p:attrNameLst>
                                          <p:attrName>style.visibility</p:attrName>
                                        </p:attrNameLst>
                                      </p:cBhvr>
                                      <p:to>
                                        <p:strVal val="visible"/>
                                      </p:to>
                                    </p:set>
                                    <p:animEffect transition="in" filter="blinds(horizontal)">
                                      <p:cBhvr>
                                        <p:cTn id="42" dur="500"/>
                                        <p:tgtEl>
                                          <p:spTgt spid="6175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7496"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C5713ADB-EE18-4145-BA0F-82531942B20D}"/>
              </a:ext>
            </a:extLst>
          </p:cNvPr>
          <p:cNvSpPr>
            <a:spLocks noGrp="1" noChangeArrowheads="1"/>
          </p:cNvSpPr>
          <p:nvPr>
            <p:ph type="title"/>
          </p:nvPr>
        </p:nvSpPr>
        <p:spPr/>
        <p:txBody>
          <a:bodyPr/>
          <a:lstStyle/>
          <a:p>
            <a:r>
              <a:rPr lang="zh-CN" altLang="en-US"/>
              <a:t>目标文件中的符号表</a:t>
            </a:r>
          </a:p>
        </p:txBody>
      </p:sp>
      <p:sp>
        <p:nvSpPr>
          <p:cNvPr id="685059" name="Rectangle 3">
            <a:extLst>
              <a:ext uri="{FF2B5EF4-FFF2-40B4-BE49-F238E27FC236}">
                <a16:creationId xmlns:a16="http://schemas.microsoft.com/office/drawing/2014/main" id="{CB8EDA2B-FD18-4E93-8E7A-67A4500C11F1}"/>
              </a:ext>
            </a:extLst>
          </p:cNvPr>
          <p:cNvSpPr>
            <a:spLocks noGrp="1" noChangeArrowheads="1"/>
          </p:cNvSpPr>
          <p:nvPr>
            <p:ph type="body" idx="1"/>
          </p:nvPr>
        </p:nvSpPr>
        <p:spPr>
          <a:xfrm>
            <a:off x="296863" y="1362075"/>
            <a:ext cx="8461375" cy="442913"/>
          </a:xfrm>
        </p:spPr>
        <p:txBody>
          <a:bodyPr/>
          <a:lstStyle/>
          <a:p>
            <a:r>
              <a:rPr lang="zh-CN" altLang="en-US" sz="2200">
                <a:solidFill>
                  <a:schemeClr val="accent2"/>
                </a:solidFill>
                <a:latin typeface="微软雅黑" panose="020B0503020204020204" pitchFamily="34" charset="-122"/>
                <a:ea typeface="微软雅黑" panose="020B0503020204020204" pitchFamily="34" charset="-122"/>
              </a:rPr>
              <a:t>符号表（</a:t>
            </a:r>
            <a:r>
              <a:rPr lang="en-US" altLang="zh-CN" sz="2200">
                <a:solidFill>
                  <a:schemeClr val="accent2"/>
                </a:solidFill>
                <a:latin typeface="微软雅黑" panose="020B0503020204020204" pitchFamily="34" charset="-122"/>
                <a:ea typeface="微软雅黑" panose="020B0503020204020204" pitchFamily="34" charset="-122"/>
              </a:rPr>
              <a:t>symtab</a:t>
            </a:r>
            <a:r>
              <a:rPr lang="zh-CN" altLang="en-US" sz="2200">
                <a:solidFill>
                  <a:schemeClr val="accent2"/>
                </a:solidFill>
                <a:latin typeface="微软雅黑" panose="020B0503020204020204" pitchFamily="34" charset="-122"/>
                <a:ea typeface="微软雅黑" panose="020B0503020204020204" pitchFamily="34" charset="-122"/>
              </a:rPr>
              <a:t>）中每个条目的结构如下：</a:t>
            </a:r>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685060" name="Text Box 4">
            <a:extLst>
              <a:ext uri="{FF2B5EF4-FFF2-40B4-BE49-F238E27FC236}">
                <a16:creationId xmlns:a16="http://schemas.microsoft.com/office/drawing/2014/main" id="{56B20DBD-67B7-4559-B49B-B79BAE813024}"/>
              </a:ext>
            </a:extLst>
          </p:cNvPr>
          <p:cNvSpPr txBox="1">
            <a:spLocks noChangeArrowheads="1"/>
          </p:cNvSpPr>
          <p:nvPr/>
        </p:nvSpPr>
        <p:spPr bwMode="auto">
          <a:xfrm>
            <a:off x="257175" y="1970088"/>
            <a:ext cx="86868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25000"/>
              </a:spcBef>
              <a:buFontTx/>
              <a:buNone/>
            </a:pPr>
            <a:r>
              <a:rPr lang="en-US" altLang="zh-CN" sz="1900">
                <a:latin typeface="微软雅黑" panose="020B0503020204020204" pitchFamily="34" charset="-122"/>
                <a:ea typeface="微软雅黑" panose="020B0503020204020204" pitchFamily="34" charset="-122"/>
              </a:rPr>
              <a:t>typedef  struct {</a:t>
            </a:r>
          </a:p>
          <a:p>
            <a:pPr eaLnBrk="1" hangingPunct="1">
              <a:lnSpc>
                <a:spcPct val="100000"/>
              </a:lnSpc>
              <a:spcBef>
                <a:spcPct val="25000"/>
              </a:spcBef>
              <a:buFontTx/>
              <a:buNone/>
            </a:pPr>
            <a:r>
              <a:rPr lang="en-US" altLang="zh-CN" sz="1900">
                <a:latin typeface="微软雅黑" panose="020B0503020204020204" pitchFamily="34" charset="-122"/>
                <a:ea typeface="微软雅黑" panose="020B0503020204020204" pitchFamily="34" charset="-122"/>
              </a:rPr>
              <a:t>        int    name;    /*</a:t>
            </a:r>
            <a:r>
              <a:rPr lang="zh-CN" altLang="en-US" sz="1900">
                <a:latin typeface="微软雅黑" panose="020B0503020204020204" pitchFamily="34" charset="-122"/>
                <a:ea typeface="微软雅黑" panose="020B0503020204020204" pitchFamily="34" charset="-122"/>
              </a:rPr>
              <a:t>符号对应字符串</a:t>
            </a:r>
            <a:r>
              <a:rPr lang="zh-CN" altLang="en-US" sz="1900">
                <a:solidFill>
                  <a:srgbClr val="FF0000"/>
                </a:solidFill>
                <a:latin typeface="微软雅黑" panose="020B0503020204020204" pitchFamily="34" charset="-122"/>
                <a:ea typeface="微软雅黑" panose="020B0503020204020204" pitchFamily="34" charset="-122"/>
              </a:rPr>
              <a:t>在</a:t>
            </a:r>
            <a:r>
              <a:rPr lang="en-US" altLang="zh-CN" sz="1900">
                <a:solidFill>
                  <a:srgbClr val="FF0000"/>
                </a:solidFill>
                <a:latin typeface="微软雅黑" panose="020B0503020204020204" pitchFamily="34" charset="-122"/>
                <a:ea typeface="微软雅黑" panose="020B0503020204020204" pitchFamily="34" charset="-122"/>
              </a:rPr>
              <a:t>strtab</a:t>
            </a:r>
            <a:r>
              <a:rPr lang="zh-CN" altLang="en-US" sz="1900">
                <a:solidFill>
                  <a:srgbClr val="FF0000"/>
                </a:solidFill>
                <a:latin typeface="微软雅黑" panose="020B0503020204020204" pitchFamily="34" charset="-122"/>
                <a:ea typeface="微软雅黑" panose="020B0503020204020204" pitchFamily="34" charset="-122"/>
              </a:rPr>
              <a:t>节中的偏移量</a:t>
            </a:r>
            <a:r>
              <a:rPr lang="zh-CN" altLang="en-US" sz="1900">
                <a:latin typeface="微软雅黑" panose="020B0503020204020204" pitchFamily="34" charset="-122"/>
                <a:ea typeface="微软雅黑" panose="020B0503020204020204" pitchFamily="34" charset="-122"/>
              </a:rPr>
              <a:t>*</a:t>
            </a:r>
            <a:r>
              <a:rPr lang="en-US" altLang="zh-CN" sz="1900">
                <a:latin typeface="微软雅黑" panose="020B0503020204020204" pitchFamily="34" charset="-122"/>
                <a:ea typeface="微软雅黑" panose="020B0503020204020204" pitchFamily="34" charset="-122"/>
              </a:rPr>
              <a:t>/	</a:t>
            </a:r>
          </a:p>
          <a:p>
            <a:pPr eaLnBrk="1" hangingPunct="1">
              <a:lnSpc>
                <a:spcPct val="100000"/>
              </a:lnSpc>
              <a:spcBef>
                <a:spcPct val="25000"/>
              </a:spcBef>
              <a:buFontTx/>
              <a:buNone/>
            </a:pPr>
            <a:r>
              <a:rPr lang="en-US" altLang="zh-CN" sz="1900">
                <a:latin typeface="微软雅黑" panose="020B0503020204020204" pitchFamily="34" charset="-122"/>
                <a:ea typeface="微软雅黑" panose="020B0503020204020204" pitchFamily="34" charset="-122"/>
              </a:rPr>
              <a:t>        int    value;    /*</a:t>
            </a:r>
            <a:r>
              <a:rPr lang="zh-CN" altLang="en-US" sz="1900">
                <a:solidFill>
                  <a:srgbClr val="FF0000"/>
                </a:solidFill>
                <a:latin typeface="微软雅黑" panose="020B0503020204020204" pitchFamily="34" charset="-122"/>
                <a:ea typeface="微软雅黑" panose="020B0503020204020204" pitchFamily="34" charset="-122"/>
              </a:rPr>
              <a:t>在对应节中的偏移量</a:t>
            </a:r>
            <a:r>
              <a:rPr lang="zh-CN" altLang="en-US" sz="1900">
                <a:latin typeface="微软雅黑" panose="020B0503020204020204" pitchFamily="34" charset="-122"/>
                <a:ea typeface="微软雅黑" panose="020B0503020204020204" pitchFamily="34" charset="-122"/>
              </a:rPr>
              <a:t>，可执行文件中是虚拟地址*</a:t>
            </a:r>
            <a:r>
              <a:rPr lang="en-US" altLang="zh-CN" sz="1900">
                <a:latin typeface="微软雅黑" panose="020B0503020204020204" pitchFamily="34" charset="-122"/>
                <a:ea typeface="微软雅黑" panose="020B0503020204020204" pitchFamily="34" charset="-122"/>
              </a:rPr>
              <a:t>/</a:t>
            </a:r>
          </a:p>
          <a:p>
            <a:pPr eaLnBrk="1" hangingPunct="1">
              <a:lnSpc>
                <a:spcPct val="100000"/>
              </a:lnSpc>
              <a:spcBef>
                <a:spcPct val="25000"/>
              </a:spcBef>
              <a:buFontTx/>
              <a:buNone/>
            </a:pPr>
            <a:r>
              <a:rPr lang="en-US" altLang="zh-CN" sz="1900">
                <a:latin typeface="微软雅黑" panose="020B0503020204020204" pitchFamily="34" charset="-122"/>
                <a:ea typeface="微软雅黑" panose="020B0503020204020204" pitchFamily="34" charset="-122"/>
              </a:rPr>
              <a:t>        int    size;      /*</a:t>
            </a:r>
            <a:r>
              <a:rPr lang="zh-CN" altLang="en-US" sz="1900">
                <a:latin typeface="微软雅黑" panose="020B0503020204020204" pitchFamily="34" charset="-122"/>
                <a:ea typeface="微软雅黑" panose="020B0503020204020204" pitchFamily="34" charset="-122"/>
              </a:rPr>
              <a:t>符号对应目标</a:t>
            </a:r>
            <a:r>
              <a:rPr lang="zh-CN" altLang="en-US" sz="1900">
                <a:solidFill>
                  <a:srgbClr val="FF0000"/>
                </a:solidFill>
                <a:latin typeface="微软雅黑" panose="020B0503020204020204" pitchFamily="34" charset="-122"/>
                <a:ea typeface="微软雅黑" panose="020B0503020204020204" pitchFamily="34" charset="-122"/>
              </a:rPr>
              <a:t>所占字节数</a:t>
            </a:r>
            <a:r>
              <a:rPr lang="zh-CN" altLang="en-US" sz="1900">
                <a:latin typeface="微软雅黑" panose="020B0503020204020204" pitchFamily="34" charset="-122"/>
                <a:ea typeface="微软雅黑" panose="020B0503020204020204" pitchFamily="34" charset="-122"/>
              </a:rPr>
              <a:t>*</a:t>
            </a:r>
            <a:r>
              <a:rPr lang="en-US" altLang="zh-CN" sz="1900">
                <a:latin typeface="微软雅黑" panose="020B0503020204020204" pitchFamily="34" charset="-122"/>
                <a:ea typeface="微软雅黑" panose="020B0503020204020204" pitchFamily="34" charset="-122"/>
              </a:rPr>
              <a:t>/</a:t>
            </a:r>
          </a:p>
          <a:p>
            <a:pPr eaLnBrk="1" hangingPunct="1">
              <a:lnSpc>
                <a:spcPct val="100000"/>
              </a:lnSpc>
              <a:spcBef>
                <a:spcPct val="25000"/>
              </a:spcBef>
              <a:buFontTx/>
              <a:buNone/>
            </a:pPr>
            <a:r>
              <a:rPr lang="en-US" altLang="zh-CN" sz="1900">
                <a:latin typeface="微软雅黑" panose="020B0503020204020204" pitchFamily="34" charset="-122"/>
                <a:ea typeface="微软雅黑" panose="020B0503020204020204" pitchFamily="34" charset="-122"/>
              </a:rPr>
              <a:t>        char  type: 4,  /*</a:t>
            </a:r>
            <a:r>
              <a:rPr lang="zh-CN" altLang="en-US" sz="1900">
                <a:latin typeface="微软雅黑" panose="020B0503020204020204" pitchFamily="34" charset="-122"/>
                <a:ea typeface="微软雅黑" panose="020B0503020204020204" pitchFamily="34" charset="-122"/>
              </a:rPr>
              <a:t>符号对应目标的类型：</a:t>
            </a:r>
            <a:r>
              <a:rPr lang="zh-CN" altLang="en-US" sz="1900">
                <a:solidFill>
                  <a:srgbClr val="FF0000"/>
                </a:solidFill>
                <a:latin typeface="微软雅黑" panose="020B0503020204020204" pitchFamily="34" charset="-122"/>
                <a:ea typeface="微软雅黑" panose="020B0503020204020204" pitchFamily="34" charset="-122"/>
              </a:rPr>
              <a:t>数据、函数、源文件、节</a:t>
            </a:r>
            <a:r>
              <a:rPr lang="zh-CN" altLang="en-US" sz="1900">
                <a:latin typeface="微软雅黑" panose="020B0503020204020204" pitchFamily="34" charset="-122"/>
                <a:ea typeface="微软雅黑" panose="020B0503020204020204" pitchFamily="34" charset="-122"/>
              </a:rPr>
              <a:t>*</a:t>
            </a:r>
            <a:r>
              <a:rPr lang="en-US" altLang="zh-CN" sz="1900">
                <a:latin typeface="微软雅黑" panose="020B0503020204020204" pitchFamily="34" charset="-122"/>
                <a:ea typeface="微软雅黑" panose="020B0503020204020204" pitchFamily="34" charset="-122"/>
              </a:rPr>
              <a:t>/</a:t>
            </a:r>
          </a:p>
          <a:p>
            <a:pPr eaLnBrk="1" hangingPunct="1">
              <a:lnSpc>
                <a:spcPct val="100000"/>
              </a:lnSpc>
              <a:spcBef>
                <a:spcPct val="25000"/>
              </a:spcBef>
              <a:buFontTx/>
              <a:buNone/>
            </a:pPr>
            <a:r>
              <a:rPr lang="en-US" altLang="zh-CN" sz="1900">
                <a:latin typeface="微软雅黑" panose="020B0503020204020204" pitchFamily="34" charset="-122"/>
                <a:ea typeface="微软雅黑" panose="020B0503020204020204" pitchFamily="34" charset="-122"/>
              </a:rPr>
              <a:t>                 binding: 4; /*</a:t>
            </a:r>
            <a:r>
              <a:rPr lang="zh-CN" altLang="en-US" sz="1900">
                <a:latin typeface="微软雅黑" panose="020B0503020204020204" pitchFamily="34" charset="-122"/>
                <a:ea typeface="微软雅黑" panose="020B0503020204020204" pitchFamily="34" charset="-122"/>
              </a:rPr>
              <a:t>符号类别：</a:t>
            </a:r>
            <a:r>
              <a:rPr lang="zh-CN" altLang="en-US" sz="1900">
                <a:solidFill>
                  <a:srgbClr val="FF0000"/>
                </a:solidFill>
                <a:latin typeface="微软雅黑" panose="020B0503020204020204" pitchFamily="34" charset="-122"/>
                <a:ea typeface="微软雅黑" panose="020B0503020204020204" pitchFamily="34" charset="-122"/>
              </a:rPr>
              <a:t>全局符号、局部符号、弱符号</a:t>
            </a:r>
            <a:r>
              <a:rPr lang="zh-CN" altLang="en-US" sz="1900">
                <a:latin typeface="微软雅黑" panose="020B0503020204020204" pitchFamily="34" charset="-122"/>
                <a:ea typeface="微软雅黑" panose="020B0503020204020204" pitchFamily="34" charset="-122"/>
              </a:rPr>
              <a:t>*</a:t>
            </a:r>
            <a:r>
              <a:rPr lang="en-US" altLang="zh-CN" sz="1900">
                <a:latin typeface="微软雅黑" panose="020B0503020204020204" pitchFamily="34" charset="-122"/>
                <a:ea typeface="微软雅黑" panose="020B0503020204020204" pitchFamily="34" charset="-122"/>
              </a:rPr>
              <a:t>/</a:t>
            </a:r>
            <a:endParaRPr lang="zh-CN" altLang="en-US" sz="1900">
              <a:latin typeface="微软雅黑" panose="020B0503020204020204" pitchFamily="34" charset="-122"/>
              <a:ea typeface="微软雅黑" panose="020B0503020204020204" pitchFamily="34" charset="-122"/>
            </a:endParaRPr>
          </a:p>
          <a:p>
            <a:pPr eaLnBrk="1" hangingPunct="1">
              <a:lnSpc>
                <a:spcPct val="100000"/>
              </a:lnSpc>
              <a:spcBef>
                <a:spcPct val="25000"/>
              </a:spcBef>
              <a:buFontTx/>
              <a:buNone/>
            </a:pPr>
            <a:r>
              <a:rPr lang="en-US" altLang="zh-CN" sz="1900">
                <a:latin typeface="微软雅黑" panose="020B0503020204020204" pitchFamily="34" charset="-122"/>
                <a:ea typeface="微软雅黑" panose="020B0503020204020204" pitchFamily="34" charset="-122"/>
              </a:rPr>
              <a:t>        char  reserved;</a:t>
            </a:r>
          </a:p>
          <a:p>
            <a:pPr eaLnBrk="1" hangingPunct="1">
              <a:lnSpc>
                <a:spcPct val="100000"/>
              </a:lnSpc>
              <a:spcBef>
                <a:spcPct val="25000"/>
              </a:spcBef>
              <a:buFontTx/>
              <a:buNone/>
            </a:pPr>
            <a:r>
              <a:rPr lang="en-US" altLang="zh-CN" sz="1900">
                <a:latin typeface="微软雅黑" panose="020B0503020204020204" pitchFamily="34" charset="-122"/>
                <a:ea typeface="微软雅黑" panose="020B0503020204020204" pitchFamily="34" charset="-122"/>
              </a:rPr>
              <a:t>        char  section;  /*</a:t>
            </a:r>
            <a:r>
              <a:rPr lang="zh-CN" altLang="en-US" sz="1900">
                <a:latin typeface="微软雅黑" panose="020B0503020204020204" pitchFamily="34" charset="-122"/>
                <a:ea typeface="微软雅黑" panose="020B0503020204020204" pitchFamily="34" charset="-122"/>
              </a:rPr>
              <a:t>符号对应目标所在的节，或其他情况</a:t>
            </a:r>
            <a:r>
              <a:rPr lang="en-US" altLang="zh-CN" sz="1900">
                <a:latin typeface="微软雅黑" panose="020B0503020204020204" pitchFamily="34" charset="-122"/>
                <a:ea typeface="微软雅黑" panose="020B0503020204020204" pitchFamily="34" charset="-122"/>
              </a:rPr>
              <a:t>*/</a:t>
            </a:r>
          </a:p>
          <a:p>
            <a:pPr eaLnBrk="1" hangingPunct="1">
              <a:lnSpc>
                <a:spcPct val="100000"/>
              </a:lnSpc>
              <a:spcBef>
                <a:spcPct val="25000"/>
              </a:spcBef>
              <a:buFontTx/>
              <a:buNone/>
            </a:pPr>
            <a:r>
              <a:rPr lang="en-US" altLang="zh-CN" sz="1900">
                <a:latin typeface="微软雅黑" panose="020B0503020204020204" pitchFamily="34" charset="-122"/>
                <a:ea typeface="微软雅黑" panose="020B0503020204020204" pitchFamily="34" charset="-122"/>
              </a:rPr>
              <a:t>} Elf_Symbol;</a:t>
            </a:r>
          </a:p>
        </p:txBody>
      </p:sp>
      <p:sp>
        <p:nvSpPr>
          <p:cNvPr id="685061" name="Text Box 5">
            <a:extLst>
              <a:ext uri="{FF2B5EF4-FFF2-40B4-BE49-F238E27FC236}">
                <a16:creationId xmlns:a16="http://schemas.microsoft.com/office/drawing/2014/main" id="{78878C1C-85D8-4B2A-8FAE-B69947ABD70F}"/>
              </a:ext>
            </a:extLst>
          </p:cNvPr>
          <p:cNvSpPr txBox="1">
            <a:spLocks noChangeArrowheads="1"/>
          </p:cNvSpPr>
          <p:nvPr/>
        </p:nvSpPr>
        <p:spPr bwMode="auto">
          <a:xfrm>
            <a:off x="614363" y="5391150"/>
            <a:ext cx="8120062" cy="79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000">
                <a:solidFill>
                  <a:srgbClr val="0A6A0A"/>
                </a:solidFill>
                <a:latin typeface="微软雅黑" panose="020B0503020204020204" pitchFamily="34" charset="-122"/>
                <a:ea typeface="微软雅黑" panose="020B0503020204020204" pitchFamily="34" charset="-122"/>
              </a:rPr>
              <a:t>其他情况：</a:t>
            </a:r>
            <a:r>
              <a:rPr lang="en-US" altLang="zh-CN" sz="2000">
                <a:solidFill>
                  <a:srgbClr val="0A6A0A"/>
                </a:solidFill>
                <a:latin typeface="微软雅黑" panose="020B0503020204020204" pitchFamily="34" charset="-122"/>
                <a:ea typeface="微软雅黑" panose="020B0503020204020204" pitchFamily="34" charset="-122"/>
              </a:rPr>
              <a:t>ABS</a:t>
            </a:r>
            <a:r>
              <a:rPr lang="zh-CN" altLang="en-US" sz="2000">
                <a:solidFill>
                  <a:srgbClr val="0A6A0A"/>
                </a:solidFill>
                <a:latin typeface="微软雅黑" panose="020B0503020204020204" pitchFamily="34" charset="-122"/>
                <a:ea typeface="微软雅黑" panose="020B0503020204020204" pitchFamily="34" charset="-122"/>
              </a:rPr>
              <a:t>表示不该被重定位；</a:t>
            </a:r>
            <a:r>
              <a:rPr lang="en-US" altLang="zh-CN" sz="2000">
                <a:solidFill>
                  <a:srgbClr val="FF0000"/>
                </a:solidFill>
                <a:latin typeface="微软雅黑" panose="020B0503020204020204" pitchFamily="34" charset="-122"/>
                <a:ea typeface="微软雅黑" panose="020B0503020204020204" pitchFamily="34" charset="-122"/>
              </a:rPr>
              <a:t>UND</a:t>
            </a:r>
            <a:r>
              <a:rPr lang="zh-CN" altLang="en-US" sz="2000">
                <a:solidFill>
                  <a:srgbClr val="FF0000"/>
                </a:solidFill>
                <a:latin typeface="微软雅黑" panose="020B0503020204020204" pitchFamily="34" charset="-122"/>
                <a:ea typeface="微软雅黑" panose="020B0503020204020204" pitchFamily="34" charset="-122"/>
              </a:rPr>
              <a:t>表示未定义</a:t>
            </a:r>
            <a:r>
              <a:rPr lang="zh-CN" altLang="en-US" sz="2000">
                <a:solidFill>
                  <a:srgbClr val="0A6A0A"/>
                </a:solidFill>
                <a:latin typeface="微软雅黑" panose="020B0503020204020204" pitchFamily="34" charset="-122"/>
                <a:ea typeface="微软雅黑" panose="020B0503020204020204" pitchFamily="34" charset="-122"/>
              </a:rPr>
              <a:t>；</a:t>
            </a:r>
            <a:r>
              <a:rPr lang="en-US" altLang="zh-CN" sz="2000">
                <a:solidFill>
                  <a:srgbClr val="FF0000"/>
                </a:solidFill>
                <a:latin typeface="微软雅黑" panose="020B0503020204020204" pitchFamily="34" charset="-122"/>
                <a:ea typeface="微软雅黑" panose="020B0503020204020204" pitchFamily="34" charset="-122"/>
              </a:rPr>
              <a:t>COM</a:t>
            </a:r>
            <a:r>
              <a:rPr lang="zh-CN" altLang="en-US" sz="2000">
                <a:solidFill>
                  <a:srgbClr val="FF0000"/>
                </a:solidFill>
                <a:latin typeface="微软雅黑" panose="020B0503020204020204" pitchFamily="34" charset="-122"/>
                <a:ea typeface="微软雅黑" panose="020B0503020204020204" pitchFamily="34" charset="-122"/>
              </a:rPr>
              <a:t>表示未初始化</a:t>
            </a:r>
            <a:r>
              <a:rPr lang="zh-CN" altLang="en-US" sz="2000">
                <a:solidFill>
                  <a:srgbClr val="0A6A0A"/>
                </a:solidFill>
                <a:latin typeface="微软雅黑" panose="020B0503020204020204" pitchFamily="34" charset="-122"/>
                <a:ea typeface="微软雅黑" panose="020B0503020204020204" pitchFamily="34" charset="-122"/>
              </a:rPr>
              <a:t>数据（</a:t>
            </a:r>
            <a:r>
              <a:rPr lang="en-US" altLang="zh-CN" sz="2000">
                <a:solidFill>
                  <a:srgbClr val="0A6A0A"/>
                </a:solidFill>
                <a:latin typeface="微软雅黑" panose="020B0503020204020204" pitchFamily="34" charset="-122"/>
                <a:ea typeface="微软雅黑" panose="020B0503020204020204" pitchFamily="34" charset="-122"/>
              </a:rPr>
              <a:t>.bss</a:t>
            </a:r>
            <a:r>
              <a:rPr lang="zh-CN" altLang="en-US" sz="2000">
                <a:solidFill>
                  <a:srgbClr val="0A6A0A"/>
                </a:solidFill>
                <a:latin typeface="微软雅黑" panose="020B0503020204020204" pitchFamily="34" charset="-122"/>
                <a:ea typeface="微软雅黑" panose="020B0503020204020204" pitchFamily="34" charset="-122"/>
              </a:rPr>
              <a:t>），此时，</a:t>
            </a:r>
            <a:r>
              <a:rPr lang="en-US" altLang="zh-CN" sz="2000">
                <a:solidFill>
                  <a:srgbClr val="0A6A0A"/>
                </a:solidFill>
                <a:latin typeface="微软雅黑" panose="020B0503020204020204" pitchFamily="34" charset="-122"/>
                <a:ea typeface="微软雅黑" panose="020B0503020204020204" pitchFamily="34" charset="-122"/>
              </a:rPr>
              <a:t>value</a:t>
            </a:r>
            <a:r>
              <a:rPr lang="zh-CN" altLang="en-US" sz="2000">
                <a:solidFill>
                  <a:srgbClr val="0A6A0A"/>
                </a:solidFill>
                <a:latin typeface="微软雅黑" panose="020B0503020204020204" pitchFamily="34" charset="-122"/>
                <a:ea typeface="微软雅黑" panose="020B0503020204020204" pitchFamily="34" charset="-122"/>
              </a:rPr>
              <a:t>表示对齐要求，</a:t>
            </a:r>
            <a:r>
              <a:rPr lang="en-US" altLang="zh-CN" sz="2000">
                <a:solidFill>
                  <a:srgbClr val="0A6A0A"/>
                </a:solidFill>
                <a:latin typeface="微软雅黑" panose="020B0503020204020204" pitchFamily="34" charset="-122"/>
                <a:ea typeface="微软雅黑" panose="020B0503020204020204" pitchFamily="34" charset="-122"/>
              </a:rPr>
              <a:t>size</a:t>
            </a:r>
            <a:r>
              <a:rPr lang="zh-CN" altLang="en-US" sz="2000">
                <a:solidFill>
                  <a:srgbClr val="0A6A0A"/>
                </a:solidFill>
                <a:latin typeface="微软雅黑" panose="020B0503020204020204" pitchFamily="34" charset="-122"/>
                <a:ea typeface="微软雅黑" panose="020B0503020204020204" pitchFamily="34" charset="-122"/>
              </a:rPr>
              <a:t>给出最小大小</a:t>
            </a:r>
          </a:p>
        </p:txBody>
      </p:sp>
      <p:sp>
        <p:nvSpPr>
          <p:cNvPr id="55302" name="Rectangle 6">
            <a:extLst>
              <a:ext uri="{FF2B5EF4-FFF2-40B4-BE49-F238E27FC236}">
                <a16:creationId xmlns:a16="http://schemas.microsoft.com/office/drawing/2014/main" id="{F0CE7FEC-08B1-49A6-8EDB-75B7D64F1F51}"/>
              </a:ext>
            </a:extLst>
          </p:cNvPr>
          <p:cNvSpPr>
            <a:spLocks noChangeArrowheads="1"/>
          </p:cNvSpPr>
          <p:nvPr/>
        </p:nvSpPr>
        <p:spPr bwMode="auto">
          <a:xfrm>
            <a:off x="417513" y="785813"/>
            <a:ext cx="5853112"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10000"/>
              </a:lnSpc>
              <a:buFontTx/>
              <a:buNone/>
            </a:pPr>
            <a:r>
              <a:rPr lang="en-GB" altLang="en-GB" sz="2200">
                <a:latin typeface="微软雅黑" panose="020B0503020204020204" pitchFamily="34" charset="-122"/>
                <a:ea typeface="微软雅黑" panose="020B0503020204020204" pitchFamily="34" charset="-122"/>
              </a:rPr>
              <a:t>.symtab </a:t>
            </a:r>
            <a:r>
              <a:rPr lang="en-GB" altLang="zh-CN" sz="2200">
                <a:latin typeface="微软雅黑" panose="020B0503020204020204" pitchFamily="34" charset="-122"/>
                <a:ea typeface="微软雅黑" panose="020B0503020204020204" pitchFamily="34" charset="-122"/>
              </a:rPr>
              <a:t>节</a:t>
            </a:r>
            <a:r>
              <a:rPr lang="zh-CN" altLang="en-GB" sz="2200">
                <a:latin typeface="微软雅黑" panose="020B0503020204020204" pitchFamily="34" charset="-122"/>
                <a:ea typeface="微软雅黑" panose="020B0503020204020204" pitchFamily="34" charset="-122"/>
              </a:rPr>
              <a:t>记录符号表信息，是一个结构数组</a:t>
            </a:r>
            <a:endParaRPr lang="en-GB" altLang="en-GB" sz="2200">
              <a:latin typeface="微软雅黑" panose="020B0503020204020204" pitchFamily="34" charset="-122"/>
              <a:ea typeface="微软雅黑" panose="020B0503020204020204" pitchFamily="34" charset="-122"/>
            </a:endParaRPr>
          </a:p>
        </p:txBody>
      </p:sp>
      <p:grpSp>
        <p:nvGrpSpPr>
          <p:cNvPr id="685065" name="Group 9">
            <a:extLst>
              <a:ext uri="{FF2B5EF4-FFF2-40B4-BE49-F238E27FC236}">
                <a16:creationId xmlns:a16="http://schemas.microsoft.com/office/drawing/2014/main" id="{38344C18-5EBD-4F35-BD4A-C7C7B784DDC5}"/>
              </a:ext>
            </a:extLst>
          </p:cNvPr>
          <p:cNvGrpSpPr>
            <a:grpSpLocks/>
          </p:cNvGrpSpPr>
          <p:nvPr/>
        </p:nvGrpSpPr>
        <p:grpSpPr bwMode="auto">
          <a:xfrm>
            <a:off x="3586163" y="857250"/>
            <a:ext cx="5326062" cy="1857375"/>
            <a:chOff x="2259" y="540"/>
            <a:chExt cx="3355" cy="1170"/>
          </a:xfrm>
        </p:grpSpPr>
        <p:sp>
          <p:nvSpPr>
            <p:cNvPr id="55305" name="Text Box 7">
              <a:extLst>
                <a:ext uri="{FF2B5EF4-FFF2-40B4-BE49-F238E27FC236}">
                  <a16:creationId xmlns:a16="http://schemas.microsoft.com/office/drawing/2014/main" id="{269C056A-6C51-4BB8-B7EF-9FE89C109856}"/>
                </a:ext>
              </a:extLst>
            </p:cNvPr>
            <p:cNvSpPr txBox="1">
              <a:spLocks noChangeArrowheads="1"/>
            </p:cNvSpPr>
            <p:nvPr/>
          </p:nvSpPr>
          <p:spPr bwMode="auto">
            <a:xfrm>
              <a:off x="4096" y="540"/>
              <a:ext cx="1518" cy="736"/>
            </a:xfrm>
            <a:prstGeom prst="rect">
              <a:avLst/>
            </a:prstGeom>
            <a:noFill/>
            <a:ln w="9525">
              <a:solidFill>
                <a:srgbClr val="9933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000">
                  <a:solidFill>
                    <a:srgbClr val="CC0066"/>
                  </a:solidFill>
                  <a:latin typeface="微软雅黑" panose="020B0503020204020204" pitchFamily="34" charset="-122"/>
                  <a:ea typeface="微软雅黑" panose="020B0503020204020204" pitchFamily="34" charset="-122"/>
                </a:rPr>
                <a:t>函数名在</a:t>
              </a:r>
              <a:r>
                <a:rPr lang="en-US" altLang="zh-CN" sz="2000">
                  <a:solidFill>
                    <a:srgbClr val="CC0066"/>
                  </a:solidFill>
                  <a:latin typeface="微软雅黑" panose="020B0503020204020204" pitchFamily="34" charset="-122"/>
                  <a:ea typeface="微软雅黑" panose="020B0503020204020204" pitchFamily="34" charset="-122"/>
                </a:rPr>
                <a:t>text</a:t>
              </a:r>
              <a:r>
                <a:rPr lang="zh-CN" altLang="en-US" sz="2000">
                  <a:solidFill>
                    <a:srgbClr val="CC0066"/>
                  </a:solidFill>
                  <a:latin typeface="微软雅黑" panose="020B0503020204020204" pitchFamily="34" charset="-122"/>
                  <a:ea typeface="微软雅黑" panose="020B0503020204020204" pitchFamily="34" charset="-122"/>
                </a:rPr>
                <a:t>节中</a:t>
              </a:r>
            </a:p>
            <a:p>
              <a:pPr eaLnBrk="1" hangingPunct="1">
                <a:lnSpc>
                  <a:spcPct val="100000"/>
                </a:lnSpc>
                <a:spcBef>
                  <a:spcPct val="50000"/>
                </a:spcBef>
                <a:buFontTx/>
                <a:buNone/>
              </a:pPr>
              <a:r>
                <a:rPr lang="zh-CN" altLang="en-US" sz="2000">
                  <a:solidFill>
                    <a:srgbClr val="CC0066"/>
                  </a:solidFill>
                  <a:latin typeface="微软雅黑" panose="020B0503020204020204" pitchFamily="34" charset="-122"/>
                  <a:ea typeface="微软雅黑" panose="020B0503020204020204" pitchFamily="34" charset="-122"/>
                </a:rPr>
                <a:t>变量名在</a:t>
              </a:r>
              <a:r>
                <a:rPr lang="en-US" altLang="zh-CN" sz="2000">
                  <a:solidFill>
                    <a:srgbClr val="CC0066"/>
                  </a:solidFill>
                  <a:latin typeface="微软雅黑" panose="020B0503020204020204" pitchFamily="34" charset="-122"/>
                  <a:ea typeface="微软雅黑" panose="020B0503020204020204" pitchFamily="34" charset="-122"/>
                </a:rPr>
                <a:t>data</a:t>
              </a:r>
              <a:r>
                <a:rPr lang="zh-CN" altLang="en-US" sz="2000">
                  <a:solidFill>
                    <a:srgbClr val="CC0066"/>
                  </a:solidFill>
                  <a:latin typeface="微软雅黑" panose="020B0503020204020204" pitchFamily="34" charset="-122"/>
                  <a:ea typeface="微软雅黑" panose="020B0503020204020204" pitchFamily="34" charset="-122"/>
                </a:rPr>
                <a:t>节或</a:t>
              </a:r>
              <a:r>
                <a:rPr lang="en-US" altLang="zh-CN" sz="2000">
                  <a:solidFill>
                    <a:srgbClr val="CC0066"/>
                  </a:solidFill>
                  <a:latin typeface="微软雅黑" panose="020B0503020204020204" pitchFamily="34" charset="-122"/>
                  <a:ea typeface="微软雅黑" panose="020B0503020204020204" pitchFamily="34" charset="-122"/>
                </a:rPr>
                <a:t>bss</a:t>
              </a:r>
              <a:r>
                <a:rPr lang="zh-CN" altLang="en-US" sz="2000">
                  <a:solidFill>
                    <a:srgbClr val="CC0066"/>
                  </a:solidFill>
                  <a:latin typeface="微软雅黑" panose="020B0503020204020204" pitchFamily="34" charset="-122"/>
                  <a:ea typeface="微软雅黑" panose="020B0503020204020204" pitchFamily="34" charset="-122"/>
                </a:rPr>
                <a:t>节中</a:t>
              </a:r>
            </a:p>
          </p:txBody>
        </p:sp>
        <p:sp>
          <p:nvSpPr>
            <p:cNvPr id="55306" name="Line 8">
              <a:extLst>
                <a:ext uri="{FF2B5EF4-FFF2-40B4-BE49-F238E27FC236}">
                  <a16:creationId xmlns:a16="http://schemas.microsoft.com/office/drawing/2014/main" id="{B2B2AEE4-D4C4-4A52-9BBD-8941D5FACD26}"/>
                </a:ext>
              </a:extLst>
            </p:cNvPr>
            <p:cNvSpPr>
              <a:spLocks noChangeShapeType="1"/>
            </p:cNvSpPr>
            <p:nvPr/>
          </p:nvSpPr>
          <p:spPr bwMode="auto">
            <a:xfrm flipV="1">
              <a:off x="2259" y="1253"/>
              <a:ext cx="1847" cy="457"/>
            </a:xfrm>
            <a:prstGeom prst="line">
              <a:avLst/>
            </a:prstGeom>
            <a:noFill/>
            <a:ln w="28575">
              <a:solidFill>
                <a:srgbClr val="CC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85066" name="Text Box 10">
            <a:extLst>
              <a:ext uri="{FF2B5EF4-FFF2-40B4-BE49-F238E27FC236}">
                <a16:creationId xmlns:a16="http://schemas.microsoft.com/office/drawing/2014/main" id="{482482BD-7866-4A87-9C5E-C85407FDB38B}"/>
              </a:ext>
            </a:extLst>
          </p:cNvPr>
          <p:cNvSpPr txBox="1">
            <a:spLocks noChangeArrowheads="1"/>
          </p:cNvSpPr>
          <p:nvPr/>
        </p:nvSpPr>
        <p:spPr bwMode="auto">
          <a:xfrm>
            <a:off x="5675313" y="3106738"/>
            <a:ext cx="2541587" cy="314325"/>
          </a:xfrm>
          <a:prstGeom prst="rect">
            <a:avLst/>
          </a:prstGeom>
          <a:noFill/>
          <a:ln w="9525">
            <a:solidFill>
              <a:srgbClr val="CC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000">
                <a:solidFill>
                  <a:srgbClr val="CC0066"/>
                </a:solidFill>
                <a:ea typeface="微软雅黑" panose="020B0503020204020204" pitchFamily="34" charset="-122"/>
              </a:rPr>
              <a:t>函数大小或变量长度</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85059">
                                            <p:txEl>
                                              <p:pRg st="0" end="0"/>
                                            </p:txEl>
                                          </p:spTgt>
                                        </p:tgtEl>
                                        <p:attrNameLst>
                                          <p:attrName>style.visibility</p:attrName>
                                        </p:attrNameLst>
                                      </p:cBhvr>
                                      <p:to>
                                        <p:strVal val="visible"/>
                                      </p:to>
                                    </p:set>
                                    <p:animEffect transition="in" filter="blinds(horizontal)">
                                      <p:cBhvr>
                                        <p:cTn id="7" dur="500"/>
                                        <p:tgtEl>
                                          <p:spTgt spid="6850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85060"/>
                                        </p:tgtEl>
                                        <p:attrNameLst>
                                          <p:attrName>style.visibility</p:attrName>
                                        </p:attrNameLst>
                                      </p:cBhvr>
                                      <p:to>
                                        <p:strVal val="visible"/>
                                      </p:to>
                                    </p:set>
                                    <p:animEffect transition="in" filter="blinds(horizontal)">
                                      <p:cBhvr>
                                        <p:cTn id="12" dur="500"/>
                                        <p:tgtEl>
                                          <p:spTgt spid="68506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85065"/>
                                        </p:tgtEl>
                                        <p:attrNameLst>
                                          <p:attrName>style.visibility</p:attrName>
                                        </p:attrNameLst>
                                      </p:cBhvr>
                                      <p:to>
                                        <p:strVal val="visible"/>
                                      </p:to>
                                    </p:set>
                                    <p:animEffect transition="in" filter="blinds(horizontal)">
                                      <p:cBhvr>
                                        <p:cTn id="17" dur="500"/>
                                        <p:tgtEl>
                                          <p:spTgt spid="68506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85066"/>
                                        </p:tgtEl>
                                        <p:attrNameLst>
                                          <p:attrName>style.visibility</p:attrName>
                                        </p:attrNameLst>
                                      </p:cBhvr>
                                      <p:to>
                                        <p:strVal val="visible"/>
                                      </p:to>
                                    </p:set>
                                    <p:animEffect transition="in" filter="blinds(horizontal)">
                                      <p:cBhvr>
                                        <p:cTn id="22" dur="500"/>
                                        <p:tgtEl>
                                          <p:spTgt spid="68506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85061"/>
                                        </p:tgtEl>
                                        <p:attrNameLst>
                                          <p:attrName>style.visibility</p:attrName>
                                        </p:attrNameLst>
                                      </p:cBhvr>
                                      <p:to>
                                        <p:strVal val="visible"/>
                                      </p:to>
                                    </p:set>
                                    <p:animEffect transition="in" filter="blinds(horizontal)">
                                      <p:cBhvr>
                                        <p:cTn id="27" dur="500"/>
                                        <p:tgtEl>
                                          <p:spTgt spid="6850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5059" grpId="0" build="p"/>
      <p:bldP spid="685060" grpId="0"/>
      <p:bldP spid="685061" grpId="0"/>
      <p:bldP spid="685066"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07878F3A-3439-4017-B773-C8FEAA38622E}"/>
              </a:ext>
            </a:extLst>
          </p:cNvPr>
          <p:cNvSpPr>
            <a:spLocks noGrp="1" noChangeArrowheads="1"/>
          </p:cNvSpPr>
          <p:nvPr>
            <p:ph type="title"/>
          </p:nvPr>
        </p:nvSpPr>
        <p:spPr/>
        <p:txBody>
          <a:bodyPr/>
          <a:lstStyle/>
          <a:p>
            <a:r>
              <a:rPr lang="zh-CN" altLang="en-US"/>
              <a:t>符号解析（</a:t>
            </a:r>
            <a:r>
              <a:rPr lang="en-US" altLang="zh-CN"/>
              <a:t>Symbol Resolution</a:t>
            </a:r>
            <a:r>
              <a:rPr lang="zh-CN" altLang="en-US"/>
              <a:t>）</a:t>
            </a:r>
          </a:p>
        </p:txBody>
      </p:sp>
      <p:sp>
        <p:nvSpPr>
          <p:cNvPr id="709635" name="Rectangle 3">
            <a:extLst>
              <a:ext uri="{FF2B5EF4-FFF2-40B4-BE49-F238E27FC236}">
                <a16:creationId xmlns:a16="http://schemas.microsoft.com/office/drawing/2014/main" id="{5BE18B65-3D03-48DA-9F3E-2649BF0DD989}"/>
              </a:ext>
            </a:extLst>
          </p:cNvPr>
          <p:cNvSpPr>
            <a:spLocks noGrp="1" noChangeArrowheads="1"/>
          </p:cNvSpPr>
          <p:nvPr>
            <p:ph type="body" idx="1"/>
          </p:nvPr>
        </p:nvSpPr>
        <p:spPr>
          <a:xfrm>
            <a:off x="0" y="806450"/>
            <a:ext cx="5761038" cy="4840288"/>
          </a:xfrm>
        </p:spPr>
        <p:txBody>
          <a:bodyPr/>
          <a:lstStyle/>
          <a:p>
            <a:pPr>
              <a:lnSpc>
                <a:spcPct val="110000"/>
              </a:lnSpc>
            </a:pPr>
            <a:r>
              <a:rPr lang="zh-CN" altLang="en-US" sz="2200">
                <a:ea typeface="微软雅黑" panose="020B0503020204020204" pitchFamily="34" charset="-122"/>
              </a:rPr>
              <a:t>目的：将每个模块中</a:t>
            </a:r>
            <a:r>
              <a:rPr lang="zh-CN" altLang="en-US" sz="2200">
                <a:solidFill>
                  <a:srgbClr val="FF0000"/>
                </a:solidFill>
                <a:ea typeface="微软雅黑" panose="020B0503020204020204" pitchFamily="34" charset="-122"/>
              </a:rPr>
              <a:t>引用的符号</a:t>
            </a:r>
            <a:r>
              <a:rPr lang="zh-CN" altLang="en-US" sz="2200">
                <a:ea typeface="微软雅黑" panose="020B0503020204020204" pitchFamily="34" charset="-122"/>
              </a:rPr>
              <a:t>与某个目标模块中的</a:t>
            </a:r>
            <a:r>
              <a:rPr lang="zh-CN" altLang="en-US" sz="2200">
                <a:solidFill>
                  <a:srgbClr val="FF0000"/>
                </a:solidFill>
                <a:ea typeface="微软雅黑" panose="020B0503020204020204" pitchFamily="34" charset="-122"/>
              </a:rPr>
              <a:t>定义符号</a:t>
            </a:r>
            <a:r>
              <a:rPr lang="zh-CN" altLang="en-US" sz="2200">
                <a:ea typeface="微软雅黑" panose="020B0503020204020204" pitchFamily="34" charset="-122"/>
              </a:rPr>
              <a:t>建立关联。</a:t>
            </a:r>
          </a:p>
          <a:p>
            <a:pPr>
              <a:lnSpc>
                <a:spcPct val="110000"/>
              </a:lnSpc>
            </a:pPr>
            <a:r>
              <a:rPr lang="zh-CN" altLang="en-US" sz="2200">
                <a:ea typeface="微软雅黑" panose="020B0503020204020204" pitchFamily="34" charset="-122"/>
              </a:rPr>
              <a:t>每个</a:t>
            </a:r>
            <a:r>
              <a:rPr lang="zh-CN" altLang="en-US" sz="2200">
                <a:solidFill>
                  <a:srgbClr val="FF0000"/>
                </a:solidFill>
                <a:ea typeface="微软雅黑" panose="020B0503020204020204" pitchFamily="34" charset="-122"/>
              </a:rPr>
              <a:t>定义符号在代码段或数据段中都被分配了存储空间</a:t>
            </a:r>
            <a:r>
              <a:rPr lang="zh-CN" altLang="en-US" sz="2200">
                <a:ea typeface="微软雅黑" panose="020B0503020204020204" pitchFamily="34" charset="-122"/>
              </a:rPr>
              <a:t>，将</a:t>
            </a:r>
            <a:r>
              <a:rPr lang="zh-CN" altLang="en-US" sz="2200">
                <a:solidFill>
                  <a:srgbClr val="CC0066"/>
                </a:solidFill>
                <a:ea typeface="微软雅黑" panose="020B0503020204020204" pitchFamily="34" charset="-122"/>
              </a:rPr>
              <a:t>引用符号</a:t>
            </a:r>
            <a:r>
              <a:rPr lang="zh-CN" altLang="en-US" sz="2200">
                <a:ea typeface="微软雅黑" panose="020B0503020204020204" pitchFamily="34" charset="-122"/>
              </a:rPr>
              <a:t>与</a:t>
            </a:r>
            <a:r>
              <a:rPr lang="zh-CN" altLang="en-US" sz="2200">
                <a:solidFill>
                  <a:srgbClr val="CC0066"/>
                </a:solidFill>
                <a:ea typeface="微软雅黑" panose="020B0503020204020204" pitchFamily="34" charset="-122"/>
              </a:rPr>
              <a:t>定义符号</a:t>
            </a:r>
            <a:r>
              <a:rPr lang="zh-CN" altLang="en-US" sz="2200">
                <a:ea typeface="微软雅黑" panose="020B0503020204020204" pitchFamily="34" charset="-122"/>
              </a:rPr>
              <a:t>建立关联后，就可在重定位时</a:t>
            </a:r>
            <a:r>
              <a:rPr lang="zh-CN" altLang="en-US" sz="2200">
                <a:solidFill>
                  <a:srgbClr val="3366FF"/>
                </a:solidFill>
                <a:ea typeface="微软雅黑" panose="020B0503020204020204" pitchFamily="34" charset="-122"/>
              </a:rPr>
              <a:t>将引用符号的地址重定位为相关联的定义符号的地址</a:t>
            </a:r>
            <a:r>
              <a:rPr lang="zh-CN" altLang="en-US" sz="2200">
                <a:ea typeface="微软雅黑" panose="020B0503020204020204" pitchFamily="34" charset="-122"/>
              </a:rPr>
              <a:t>。</a:t>
            </a:r>
          </a:p>
          <a:p>
            <a:pPr>
              <a:lnSpc>
                <a:spcPct val="110000"/>
              </a:lnSpc>
            </a:pPr>
            <a:r>
              <a:rPr lang="zh-CN" altLang="en-US" sz="2200">
                <a:solidFill>
                  <a:srgbClr val="FF0000"/>
                </a:solidFill>
                <a:ea typeface="微软雅黑" panose="020B0503020204020204" pitchFamily="34" charset="-122"/>
              </a:rPr>
              <a:t>局部（本地）符号</a:t>
            </a:r>
            <a:r>
              <a:rPr lang="zh-CN" altLang="en-US" sz="2200">
                <a:ea typeface="微软雅黑" panose="020B0503020204020204" pitchFamily="34" charset="-122"/>
              </a:rPr>
              <a:t>在本模块定义并引用，其解析较简单，只要与本模块内唯一的定义符号关联即可。</a:t>
            </a:r>
          </a:p>
          <a:p>
            <a:pPr>
              <a:lnSpc>
                <a:spcPct val="110000"/>
              </a:lnSpc>
            </a:pPr>
            <a:r>
              <a:rPr lang="zh-CN" altLang="en-US" sz="2200">
                <a:solidFill>
                  <a:srgbClr val="FF0000"/>
                </a:solidFill>
                <a:ea typeface="微软雅黑" panose="020B0503020204020204" pitchFamily="34" charset="-122"/>
              </a:rPr>
              <a:t>全局符号</a:t>
            </a:r>
            <a:r>
              <a:rPr lang="zh-CN" altLang="en-US" sz="2200">
                <a:ea typeface="微软雅黑" panose="020B0503020204020204" pitchFamily="34" charset="-122"/>
              </a:rPr>
              <a:t>（外部定义的、内部定义的）的解析涉及多个模块，故较复杂</a:t>
            </a:r>
            <a:r>
              <a:rPr lang="zh-CN" altLang="en-US" sz="2200"/>
              <a:t>   </a:t>
            </a:r>
          </a:p>
        </p:txBody>
      </p:sp>
      <p:sp>
        <p:nvSpPr>
          <p:cNvPr id="709636" name="Text Box 4">
            <a:extLst>
              <a:ext uri="{FF2B5EF4-FFF2-40B4-BE49-F238E27FC236}">
                <a16:creationId xmlns:a16="http://schemas.microsoft.com/office/drawing/2014/main" id="{71C68946-9557-4425-A762-1EBD23AF9687}"/>
              </a:ext>
            </a:extLst>
          </p:cNvPr>
          <p:cNvSpPr txBox="1">
            <a:spLocks noChangeArrowheads="1"/>
          </p:cNvSpPr>
          <p:nvPr/>
        </p:nvSpPr>
        <p:spPr bwMode="auto">
          <a:xfrm>
            <a:off x="304800" y="5791200"/>
            <a:ext cx="243681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200">
                <a:solidFill>
                  <a:srgbClr val="0A6A0A"/>
                </a:solidFill>
                <a:latin typeface="微软雅黑" panose="020B0503020204020204" pitchFamily="34" charset="-122"/>
                <a:ea typeface="微软雅黑" panose="020B0503020204020204" pitchFamily="34" charset="-122"/>
              </a:rPr>
              <a:t>“</a:t>
            </a:r>
            <a:r>
              <a:rPr lang="zh-CN" altLang="en-US" sz="2200">
                <a:solidFill>
                  <a:srgbClr val="0A6A0A"/>
                </a:solidFill>
                <a:ea typeface="微软雅黑" panose="020B0503020204020204" pitchFamily="34" charset="-122"/>
              </a:rPr>
              <a:t>符号的定义</a:t>
            </a:r>
            <a:r>
              <a:rPr lang="zh-CN" altLang="en-US" sz="2200">
                <a:solidFill>
                  <a:srgbClr val="0A6A0A"/>
                </a:solidFill>
                <a:latin typeface="微软雅黑" panose="020B0503020204020204" pitchFamily="34" charset="-122"/>
                <a:ea typeface="微软雅黑" panose="020B0503020204020204" pitchFamily="34" charset="-122"/>
              </a:rPr>
              <a:t>”</a:t>
            </a:r>
            <a:r>
              <a:rPr lang="zh-CN" altLang="en-US" sz="2200">
                <a:solidFill>
                  <a:srgbClr val="0A6A0A"/>
                </a:solidFill>
                <a:ea typeface="微软雅黑" panose="020B0503020204020204" pitchFamily="34" charset="-122"/>
              </a:rPr>
              <a:t>其实质是什么？</a:t>
            </a:r>
          </a:p>
        </p:txBody>
      </p:sp>
      <p:sp>
        <p:nvSpPr>
          <p:cNvPr id="709637" name="Text Box 5">
            <a:extLst>
              <a:ext uri="{FF2B5EF4-FFF2-40B4-BE49-F238E27FC236}">
                <a16:creationId xmlns:a16="http://schemas.microsoft.com/office/drawing/2014/main" id="{1BF20AFA-8828-4BC4-B6AD-37B714DDE114}"/>
              </a:ext>
            </a:extLst>
          </p:cNvPr>
          <p:cNvSpPr txBox="1">
            <a:spLocks noChangeArrowheads="1"/>
          </p:cNvSpPr>
          <p:nvPr/>
        </p:nvSpPr>
        <p:spPr bwMode="auto">
          <a:xfrm>
            <a:off x="3105943" y="5225297"/>
            <a:ext cx="5673725"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ts val="0"/>
              </a:spcBef>
              <a:buFontTx/>
              <a:buNone/>
            </a:pPr>
            <a:r>
              <a:rPr lang="zh-CN" altLang="en-US" sz="2200" dirty="0">
                <a:solidFill>
                  <a:srgbClr val="CC3300"/>
                </a:solidFill>
                <a:ea typeface="微软雅黑" panose="020B0503020204020204" pitchFamily="34" charset="-122"/>
              </a:rPr>
              <a:t>指被分配了存储空间。</a:t>
            </a:r>
            <a:endParaRPr lang="en-US" altLang="zh-CN" sz="2200" dirty="0">
              <a:solidFill>
                <a:srgbClr val="CC3300"/>
              </a:solidFill>
              <a:ea typeface="微软雅黑" panose="020B0503020204020204" pitchFamily="34" charset="-122"/>
            </a:endParaRPr>
          </a:p>
          <a:p>
            <a:pPr eaLnBrk="1" hangingPunct="1">
              <a:lnSpc>
                <a:spcPct val="100000"/>
              </a:lnSpc>
              <a:spcBef>
                <a:spcPts val="0"/>
              </a:spcBef>
              <a:buFontTx/>
              <a:buNone/>
            </a:pPr>
            <a:r>
              <a:rPr lang="zh-CN" altLang="en-US" sz="2200" dirty="0">
                <a:solidFill>
                  <a:srgbClr val="CC3300"/>
                </a:solidFill>
                <a:ea typeface="微软雅黑" panose="020B0503020204020204" pitchFamily="34" charset="-122"/>
              </a:rPr>
              <a:t>为函数名时，指代码所在区；</a:t>
            </a:r>
            <a:endParaRPr lang="en-US" altLang="zh-CN" sz="2200" dirty="0">
              <a:solidFill>
                <a:srgbClr val="CC3300"/>
              </a:solidFill>
              <a:ea typeface="微软雅黑" panose="020B0503020204020204" pitchFamily="34" charset="-122"/>
            </a:endParaRPr>
          </a:p>
          <a:p>
            <a:pPr eaLnBrk="1" hangingPunct="1">
              <a:lnSpc>
                <a:spcPct val="100000"/>
              </a:lnSpc>
              <a:spcBef>
                <a:spcPts val="0"/>
              </a:spcBef>
              <a:buFontTx/>
              <a:buNone/>
            </a:pPr>
            <a:r>
              <a:rPr lang="zh-CN" altLang="en-US" sz="2200" dirty="0">
                <a:solidFill>
                  <a:srgbClr val="CC3300"/>
                </a:solidFill>
                <a:ea typeface="微软雅黑" panose="020B0503020204020204" pitchFamily="34" charset="-122"/>
              </a:rPr>
              <a:t>为变量名时，指所占的静态数据区。</a:t>
            </a:r>
          </a:p>
        </p:txBody>
      </p:sp>
      <p:sp>
        <p:nvSpPr>
          <p:cNvPr id="709638" name="Text Box 6">
            <a:extLst>
              <a:ext uri="{FF2B5EF4-FFF2-40B4-BE49-F238E27FC236}">
                <a16:creationId xmlns:a16="http://schemas.microsoft.com/office/drawing/2014/main" id="{2BEAEE7B-C7AA-4160-A0D6-BC76A1343B07}"/>
              </a:ext>
            </a:extLst>
          </p:cNvPr>
          <p:cNvSpPr txBox="1">
            <a:spLocks noChangeArrowheads="1"/>
          </p:cNvSpPr>
          <p:nvPr/>
        </p:nvSpPr>
        <p:spPr bwMode="auto">
          <a:xfrm>
            <a:off x="6323013" y="835025"/>
            <a:ext cx="1873250" cy="210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r>
              <a:rPr lang="en-US" altLang="zh-CN" sz="2200">
                <a:latin typeface="微软雅黑" panose="020B0503020204020204" pitchFamily="34" charset="-122"/>
                <a:ea typeface="微软雅黑" panose="020B0503020204020204" pitchFamily="34" charset="-122"/>
              </a:rPr>
              <a:t>      add </a:t>
            </a:r>
            <a:r>
              <a:rPr lang="en-US" altLang="zh-CN" sz="2200">
                <a:solidFill>
                  <a:srgbClr val="FF0000"/>
                </a:solidFill>
                <a:latin typeface="微软雅黑" panose="020B0503020204020204" pitchFamily="34" charset="-122"/>
                <a:ea typeface="微软雅黑" panose="020B0503020204020204" pitchFamily="34" charset="-122"/>
              </a:rPr>
              <a:t>B</a:t>
            </a:r>
          </a:p>
          <a:p>
            <a:pPr eaLnBrk="1" hangingPunct="1">
              <a:lnSpc>
                <a:spcPct val="100000"/>
              </a:lnSpc>
              <a:spcBef>
                <a:spcPct val="0"/>
              </a:spcBef>
              <a:buFontTx/>
              <a:buNone/>
            </a:pPr>
            <a:r>
              <a:rPr lang="en-US" altLang="zh-CN" sz="2200">
                <a:solidFill>
                  <a:srgbClr val="009242"/>
                </a:solidFill>
                <a:latin typeface="微软雅黑" panose="020B0503020204020204" pitchFamily="34" charset="-122"/>
                <a:ea typeface="微软雅黑" panose="020B0503020204020204" pitchFamily="34" charset="-122"/>
              </a:rPr>
              <a:t>      jmp </a:t>
            </a:r>
            <a:r>
              <a:rPr lang="en-US" altLang="zh-CN" sz="2200">
                <a:solidFill>
                  <a:srgbClr val="FF0000"/>
                </a:solidFill>
                <a:latin typeface="微软雅黑" panose="020B0503020204020204" pitchFamily="34" charset="-122"/>
                <a:ea typeface="微软雅黑" panose="020B0503020204020204" pitchFamily="34" charset="-122"/>
              </a:rPr>
              <a:t>L0</a:t>
            </a:r>
          </a:p>
          <a:p>
            <a:pPr eaLnBrk="1" hangingPunct="1">
              <a:lnSpc>
                <a:spcPct val="100000"/>
              </a:lnSpc>
              <a:spcBef>
                <a:spcPct val="0"/>
              </a:spcBef>
              <a:buFontTx/>
              <a:buNone/>
            </a:pPr>
            <a:r>
              <a:rPr lang="zh-CN" altLang="en-US" sz="2200">
                <a:latin typeface="微软雅黑" panose="020B0503020204020204" pitchFamily="34" charset="-122"/>
                <a:ea typeface="微软雅黑" panose="020B0503020204020204" pitchFamily="34" charset="-122"/>
              </a:rPr>
              <a:t>        </a:t>
            </a:r>
            <a:r>
              <a:rPr lang="en-US" altLang="zh-CN" sz="2200">
                <a:latin typeface="微软雅黑" panose="020B0503020204020204" pitchFamily="34" charset="-122"/>
                <a:ea typeface="微软雅黑" panose="020B0503020204020204" pitchFamily="34" charset="-122"/>
              </a:rPr>
              <a:t>……</a:t>
            </a:r>
          </a:p>
          <a:p>
            <a:pPr eaLnBrk="1" hangingPunct="1">
              <a:lnSpc>
                <a:spcPct val="100000"/>
              </a:lnSpc>
              <a:spcBef>
                <a:spcPct val="0"/>
              </a:spcBef>
              <a:buFontTx/>
              <a:buNone/>
            </a:pPr>
            <a:r>
              <a:rPr lang="en-US" altLang="zh-CN" sz="2200">
                <a:solidFill>
                  <a:srgbClr val="FF0000"/>
                </a:solidFill>
                <a:latin typeface="微软雅黑" panose="020B0503020204020204" pitchFamily="34" charset="-122"/>
                <a:ea typeface="微软雅黑" panose="020B0503020204020204" pitchFamily="34" charset="-122"/>
              </a:rPr>
              <a:t>L0</a:t>
            </a:r>
            <a:r>
              <a:rPr lang="zh-CN" altLang="en-US" sz="2200">
                <a:latin typeface="微软雅黑" panose="020B0503020204020204" pitchFamily="34" charset="-122"/>
                <a:ea typeface="微软雅黑" panose="020B0503020204020204" pitchFamily="34" charset="-122"/>
              </a:rPr>
              <a:t>：</a:t>
            </a:r>
            <a:r>
              <a:rPr lang="en-US" altLang="zh-CN" sz="2200">
                <a:latin typeface="微软雅黑" panose="020B0503020204020204" pitchFamily="34" charset="-122"/>
                <a:ea typeface="微软雅黑" panose="020B0503020204020204" pitchFamily="34" charset="-122"/>
              </a:rPr>
              <a:t>sub 23</a:t>
            </a:r>
          </a:p>
          <a:p>
            <a:pPr eaLnBrk="1" hangingPunct="1">
              <a:lnSpc>
                <a:spcPct val="100000"/>
              </a:lnSpc>
              <a:spcBef>
                <a:spcPct val="0"/>
              </a:spcBef>
              <a:buFontTx/>
              <a:buNone/>
            </a:pPr>
            <a:r>
              <a:rPr lang="en-US" altLang="zh-CN" sz="2200">
                <a:latin typeface="微软雅黑" panose="020B0503020204020204" pitchFamily="34" charset="-122"/>
                <a:ea typeface="微软雅黑" panose="020B0503020204020204" pitchFamily="34" charset="-122"/>
              </a:rPr>
              <a:t>        ……</a:t>
            </a:r>
          </a:p>
          <a:p>
            <a:pPr eaLnBrk="1" hangingPunct="1">
              <a:lnSpc>
                <a:spcPct val="100000"/>
              </a:lnSpc>
              <a:spcBef>
                <a:spcPct val="0"/>
              </a:spcBef>
              <a:buFontTx/>
              <a:buNone/>
            </a:pPr>
            <a:r>
              <a:rPr lang="en-US" altLang="zh-CN" sz="2200">
                <a:solidFill>
                  <a:srgbClr val="FF0000"/>
                </a:solidFill>
                <a:latin typeface="微软雅黑" panose="020B0503020204020204" pitchFamily="34" charset="-122"/>
                <a:ea typeface="微软雅黑" panose="020B0503020204020204" pitchFamily="34" charset="-122"/>
              </a:rPr>
              <a:t>B</a:t>
            </a:r>
            <a:r>
              <a:rPr lang="zh-CN" altLang="en-US" sz="2200">
                <a:latin typeface="微软雅黑" panose="020B0503020204020204" pitchFamily="34" charset="-122"/>
                <a:ea typeface="微软雅黑" panose="020B0503020204020204" pitchFamily="34" charset="-122"/>
              </a:rPr>
              <a:t>：  </a:t>
            </a:r>
            <a:r>
              <a:rPr lang="en-US" altLang="zh-CN" sz="2200">
                <a:latin typeface="微软雅黑" panose="020B0503020204020204" pitchFamily="34" charset="-122"/>
                <a:ea typeface="微软雅黑" panose="020B0503020204020204" pitchFamily="34" charset="-122"/>
              </a:rPr>
              <a:t>……</a:t>
            </a:r>
          </a:p>
        </p:txBody>
      </p:sp>
      <p:sp>
        <p:nvSpPr>
          <p:cNvPr id="709639" name="Rectangle 7">
            <a:extLst>
              <a:ext uri="{FF2B5EF4-FFF2-40B4-BE49-F238E27FC236}">
                <a16:creationId xmlns:a16="http://schemas.microsoft.com/office/drawing/2014/main" id="{0B1F2E64-445D-4406-BA66-CB5ABC687234}"/>
              </a:ext>
            </a:extLst>
          </p:cNvPr>
          <p:cNvSpPr>
            <a:spLocks noChangeArrowheads="1"/>
          </p:cNvSpPr>
          <p:nvPr/>
        </p:nvSpPr>
        <p:spPr bwMode="auto">
          <a:xfrm>
            <a:off x="5902325" y="3005138"/>
            <a:ext cx="2855913" cy="1249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lvl="1">
              <a:buFontTx/>
              <a:buNone/>
            </a:pPr>
            <a:r>
              <a:rPr lang="zh-CN" altLang="en-US" sz="2200">
                <a:solidFill>
                  <a:srgbClr val="009242"/>
                </a:solidFill>
                <a:latin typeface="微软雅黑" panose="020B0503020204020204" pitchFamily="34" charset="-122"/>
                <a:ea typeface="微软雅黑" panose="020B0503020204020204" pitchFamily="34" charset="-122"/>
              </a:rPr>
              <a:t>确定</a:t>
            </a:r>
            <a:r>
              <a:rPr lang="en-US" altLang="zh-CN" sz="2200">
                <a:solidFill>
                  <a:srgbClr val="009242"/>
                </a:solidFill>
                <a:latin typeface="微软雅黑" panose="020B0503020204020204" pitchFamily="34" charset="-122"/>
                <a:ea typeface="微软雅黑" panose="020B0503020204020204" pitchFamily="34" charset="-122"/>
              </a:rPr>
              <a:t>L0</a:t>
            </a:r>
            <a:r>
              <a:rPr lang="zh-CN" altLang="en-US" sz="2200">
                <a:solidFill>
                  <a:srgbClr val="009242"/>
                </a:solidFill>
                <a:latin typeface="微软雅黑" panose="020B0503020204020204" pitchFamily="34" charset="-122"/>
                <a:ea typeface="微软雅黑" panose="020B0503020204020204" pitchFamily="34" charset="-122"/>
              </a:rPr>
              <a:t>的地址，再在</a:t>
            </a:r>
            <a:r>
              <a:rPr lang="en-US" altLang="zh-CN" sz="2200">
                <a:solidFill>
                  <a:srgbClr val="009242"/>
                </a:solidFill>
                <a:latin typeface="微软雅黑" panose="020B0503020204020204" pitchFamily="34" charset="-122"/>
                <a:ea typeface="微软雅黑" panose="020B0503020204020204" pitchFamily="34" charset="-122"/>
              </a:rPr>
              <a:t>jmp</a:t>
            </a:r>
            <a:r>
              <a:rPr lang="zh-CN" altLang="en-US" sz="2200">
                <a:solidFill>
                  <a:srgbClr val="009242"/>
                </a:solidFill>
                <a:latin typeface="微软雅黑" panose="020B0503020204020204" pitchFamily="34" charset="-122"/>
                <a:ea typeface="微软雅黑" panose="020B0503020204020204" pitchFamily="34" charset="-122"/>
              </a:rPr>
              <a:t>指令中填入</a:t>
            </a:r>
            <a:r>
              <a:rPr lang="en-US" altLang="zh-CN" sz="2200">
                <a:solidFill>
                  <a:srgbClr val="009242"/>
                </a:solidFill>
                <a:latin typeface="微软雅黑" panose="020B0503020204020204" pitchFamily="34" charset="-122"/>
                <a:ea typeface="微软雅黑" panose="020B0503020204020204" pitchFamily="34" charset="-122"/>
              </a:rPr>
              <a:t>L0</a:t>
            </a:r>
            <a:r>
              <a:rPr lang="zh-CN" altLang="en-US" sz="2200">
                <a:solidFill>
                  <a:srgbClr val="009242"/>
                </a:solidFill>
                <a:latin typeface="微软雅黑" panose="020B0503020204020204" pitchFamily="34" charset="-122"/>
                <a:ea typeface="微软雅黑" panose="020B0503020204020204" pitchFamily="34" charset="-122"/>
              </a:rPr>
              <a:t>的地址</a:t>
            </a:r>
          </a:p>
        </p:txBody>
      </p:sp>
      <p:sp>
        <p:nvSpPr>
          <p:cNvPr id="709640" name="Line 8">
            <a:extLst>
              <a:ext uri="{FF2B5EF4-FFF2-40B4-BE49-F238E27FC236}">
                <a16:creationId xmlns:a16="http://schemas.microsoft.com/office/drawing/2014/main" id="{C4EE3B7C-6054-44C4-A2B8-40C1DC35A073}"/>
              </a:ext>
            </a:extLst>
          </p:cNvPr>
          <p:cNvSpPr>
            <a:spLocks noChangeShapeType="1"/>
          </p:cNvSpPr>
          <p:nvPr/>
        </p:nvSpPr>
        <p:spPr bwMode="auto">
          <a:xfrm flipV="1">
            <a:off x="5108575" y="2073275"/>
            <a:ext cx="1277938" cy="133350"/>
          </a:xfrm>
          <a:prstGeom prst="line">
            <a:avLst/>
          </a:prstGeom>
          <a:noFill/>
          <a:ln w="28575">
            <a:solidFill>
              <a:srgbClr val="CC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9641" name="Line 9">
            <a:extLst>
              <a:ext uri="{FF2B5EF4-FFF2-40B4-BE49-F238E27FC236}">
                <a16:creationId xmlns:a16="http://schemas.microsoft.com/office/drawing/2014/main" id="{6512C346-D3E2-4CD9-A05E-B5B33913D305}"/>
              </a:ext>
            </a:extLst>
          </p:cNvPr>
          <p:cNvSpPr>
            <a:spLocks noChangeShapeType="1"/>
          </p:cNvSpPr>
          <p:nvPr/>
        </p:nvSpPr>
        <p:spPr bwMode="auto">
          <a:xfrm flipV="1">
            <a:off x="3411538" y="1509713"/>
            <a:ext cx="4106862" cy="595312"/>
          </a:xfrm>
          <a:prstGeom prst="line">
            <a:avLst/>
          </a:prstGeom>
          <a:noFill/>
          <a:ln w="28575">
            <a:solidFill>
              <a:srgbClr val="CC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9642" name="Text Box 10">
            <a:extLst>
              <a:ext uri="{FF2B5EF4-FFF2-40B4-BE49-F238E27FC236}">
                <a16:creationId xmlns:a16="http://schemas.microsoft.com/office/drawing/2014/main" id="{5FC9C845-3179-4407-B8BC-6114981D813E}"/>
              </a:ext>
            </a:extLst>
          </p:cNvPr>
          <p:cNvSpPr txBox="1">
            <a:spLocks noChangeArrowheads="1"/>
          </p:cNvSpPr>
          <p:nvPr/>
        </p:nvSpPr>
        <p:spPr bwMode="auto">
          <a:xfrm>
            <a:off x="2866015" y="6288128"/>
            <a:ext cx="5529263"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200" dirty="0">
                <a:solidFill>
                  <a:srgbClr val="CC0066"/>
                </a:solidFill>
                <a:ea typeface="微软雅黑" panose="020B0503020204020204" pitchFamily="34" charset="-122"/>
              </a:rPr>
              <a:t>所有定义符号的值就是其目标所在的首地址</a:t>
            </a:r>
          </a:p>
        </p:txBody>
      </p:sp>
      <p:sp>
        <p:nvSpPr>
          <p:cNvPr id="709643" name="Line 11">
            <a:extLst>
              <a:ext uri="{FF2B5EF4-FFF2-40B4-BE49-F238E27FC236}">
                <a16:creationId xmlns:a16="http://schemas.microsoft.com/office/drawing/2014/main" id="{5522A339-0B96-4374-8784-C1F2F24C3045}"/>
              </a:ext>
            </a:extLst>
          </p:cNvPr>
          <p:cNvSpPr>
            <a:spLocks noChangeShapeType="1"/>
          </p:cNvSpPr>
          <p:nvPr/>
        </p:nvSpPr>
        <p:spPr bwMode="auto">
          <a:xfrm flipV="1">
            <a:off x="3141663" y="1150938"/>
            <a:ext cx="4410075" cy="931862"/>
          </a:xfrm>
          <a:prstGeom prst="line">
            <a:avLst/>
          </a:prstGeom>
          <a:noFill/>
          <a:ln w="28575">
            <a:solidFill>
              <a:srgbClr val="CC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9644" name="Line 12">
            <a:extLst>
              <a:ext uri="{FF2B5EF4-FFF2-40B4-BE49-F238E27FC236}">
                <a16:creationId xmlns:a16="http://schemas.microsoft.com/office/drawing/2014/main" id="{2EE84F81-DB3C-4A93-A14A-77F613883514}"/>
              </a:ext>
            </a:extLst>
          </p:cNvPr>
          <p:cNvSpPr>
            <a:spLocks noChangeShapeType="1"/>
          </p:cNvSpPr>
          <p:nvPr/>
        </p:nvSpPr>
        <p:spPr bwMode="auto">
          <a:xfrm>
            <a:off x="5143500" y="2370138"/>
            <a:ext cx="1262063" cy="361950"/>
          </a:xfrm>
          <a:prstGeom prst="line">
            <a:avLst/>
          </a:prstGeom>
          <a:noFill/>
          <a:ln w="28575">
            <a:solidFill>
              <a:srgbClr val="CC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9645" name="Text Box 13">
            <a:extLst>
              <a:ext uri="{FF2B5EF4-FFF2-40B4-BE49-F238E27FC236}">
                <a16:creationId xmlns:a16="http://schemas.microsoft.com/office/drawing/2014/main" id="{BE9E0A0D-0FED-426A-8511-8EF124C82BBC}"/>
              </a:ext>
            </a:extLst>
          </p:cNvPr>
          <p:cNvSpPr txBox="1">
            <a:spLocks noChangeArrowheads="1"/>
          </p:cNvSpPr>
          <p:nvPr/>
        </p:nvSpPr>
        <p:spPr bwMode="auto">
          <a:xfrm>
            <a:off x="5818188" y="4687888"/>
            <a:ext cx="3005137" cy="427037"/>
          </a:xfrm>
          <a:prstGeom prst="rect">
            <a:avLst/>
          </a:prstGeom>
          <a:solidFill>
            <a:srgbClr val="33CCCC">
              <a:alpha val="27058"/>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200">
                <a:ea typeface="微软雅黑" panose="020B0503020204020204" pitchFamily="34" charset="-122"/>
              </a:rPr>
              <a:t>符号解析也称</a:t>
            </a:r>
            <a:r>
              <a:rPr lang="zh-CN" altLang="en-US" sz="2200">
                <a:solidFill>
                  <a:srgbClr val="FF0000"/>
                </a:solidFill>
                <a:ea typeface="微软雅黑" panose="020B0503020204020204" pitchFamily="34" charset="-122"/>
              </a:rPr>
              <a:t>符号绑定</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09635">
                                            <p:txEl>
                                              <p:pRg st="0" end="0"/>
                                            </p:txEl>
                                          </p:spTgt>
                                        </p:tgtEl>
                                        <p:attrNameLst>
                                          <p:attrName>style.visibility</p:attrName>
                                        </p:attrNameLst>
                                      </p:cBhvr>
                                      <p:to>
                                        <p:strVal val="visible"/>
                                      </p:to>
                                    </p:set>
                                    <p:animEffect transition="in" filter="blinds(horizontal)">
                                      <p:cBhvr>
                                        <p:cTn id="7" dur="500"/>
                                        <p:tgtEl>
                                          <p:spTgt spid="7096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09635">
                                            <p:txEl>
                                              <p:pRg st="1" end="1"/>
                                            </p:txEl>
                                          </p:spTgt>
                                        </p:tgtEl>
                                        <p:attrNameLst>
                                          <p:attrName>style.visibility</p:attrName>
                                        </p:attrNameLst>
                                      </p:cBhvr>
                                      <p:to>
                                        <p:strVal val="visible"/>
                                      </p:to>
                                    </p:set>
                                    <p:animEffect transition="in" filter="blinds(horizontal)">
                                      <p:cBhvr>
                                        <p:cTn id="12" dur="500"/>
                                        <p:tgtEl>
                                          <p:spTgt spid="7096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09638"/>
                                        </p:tgtEl>
                                        <p:attrNameLst>
                                          <p:attrName>style.visibility</p:attrName>
                                        </p:attrNameLst>
                                      </p:cBhvr>
                                      <p:to>
                                        <p:strVal val="visible"/>
                                      </p:to>
                                    </p:set>
                                    <p:animEffect transition="in" filter="blinds(horizontal)">
                                      <p:cBhvr>
                                        <p:cTn id="17" dur="500"/>
                                        <p:tgtEl>
                                          <p:spTgt spid="70963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09641"/>
                                        </p:tgtEl>
                                        <p:attrNameLst>
                                          <p:attrName>style.visibility</p:attrName>
                                        </p:attrNameLst>
                                      </p:cBhvr>
                                      <p:to>
                                        <p:strVal val="visible"/>
                                      </p:to>
                                    </p:set>
                                    <p:animEffect transition="in" filter="blinds(horizontal)">
                                      <p:cBhvr>
                                        <p:cTn id="22" dur="500"/>
                                        <p:tgtEl>
                                          <p:spTgt spid="70964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09643"/>
                                        </p:tgtEl>
                                        <p:attrNameLst>
                                          <p:attrName>style.visibility</p:attrName>
                                        </p:attrNameLst>
                                      </p:cBhvr>
                                      <p:to>
                                        <p:strVal val="visible"/>
                                      </p:to>
                                    </p:set>
                                    <p:animEffect transition="in" filter="blinds(horizontal)">
                                      <p:cBhvr>
                                        <p:cTn id="27" dur="500"/>
                                        <p:tgtEl>
                                          <p:spTgt spid="70964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709640"/>
                                        </p:tgtEl>
                                        <p:attrNameLst>
                                          <p:attrName>style.visibility</p:attrName>
                                        </p:attrNameLst>
                                      </p:cBhvr>
                                      <p:to>
                                        <p:strVal val="visible"/>
                                      </p:to>
                                    </p:set>
                                    <p:animEffect transition="in" filter="blinds(horizontal)">
                                      <p:cBhvr>
                                        <p:cTn id="32" dur="500"/>
                                        <p:tgtEl>
                                          <p:spTgt spid="70964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709644"/>
                                        </p:tgtEl>
                                        <p:attrNameLst>
                                          <p:attrName>style.visibility</p:attrName>
                                        </p:attrNameLst>
                                      </p:cBhvr>
                                      <p:to>
                                        <p:strVal val="visible"/>
                                      </p:to>
                                    </p:set>
                                    <p:animEffect transition="in" filter="blinds(horizontal)">
                                      <p:cBhvr>
                                        <p:cTn id="37" dur="500"/>
                                        <p:tgtEl>
                                          <p:spTgt spid="70964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09639"/>
                                        </p:tgtEl>
                                        <p:attrNameLst>
                                          <p:attrName>style.visibility</p:attrName>
                                        </p:attrNameLst>
                                      </p:cBhvr>
                                      <p:to>
                                        <p:strVal val="visible"/>
                                      </p:to>
                                    </p:set>
                                    <p:animEffect transition="in" filter="blinds(horizontal)">
                                      <p:cBhvr>
                                        <p:cTn id="42" dur="500"/>
                                        <p:tgtEl>
                                          <p:spTgt spid="70963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709635">
                                            <p:txEl>
                                              <p:pRg st="2" end="2"/>
                                            </p:txEl>
                                          </p:spTgt>
                                        </p:tgtEl>
                                        <p:attrNameLst>
                                          <p:attrName>style.visibility</p:attrName>
                                        </p:attrNameLst>
                                      </p:cBhvr>
                                      <p:to>
                                        <p:strVal val="visible"/>
                                      </p:to>
                                    </p:set>
                                    <p:animEffect transition="in" filter="blinds(horizontal)">
                                      <p:cBhvr>
                                        <p:cTn id="47" dur="500"/>
                                        <p:tgtEl>
                                          <p:spTgt spid="709635">
                                            <p:txEl>
                                              <p:pRg st="2" end="2"/>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709635">
                                            <p:txEl>
                                              <p:pRg st="3" end="3"/>
                                            </p:txEl>
                                          </p:spTgt>
                                        </p:tgtEl>
                                        <p:attrNameLst>
                                          <p:attrName>style.visibility</p:attrName>
                                        </p:attrNameLst>
                                      </p:cBhvr>
                                      <p:to>
                                        <p:strVal val="visible"/>
                                      </p:to>
                                    </p:set>
                                    <p:animEffect transition="in" filter="blinds(horizontal)">
                                      <p:cBhvr>
                                        <p:cTn id="52" dur="500"/>
                                        <p:tgtEl>
                                          <p:spTgt spid="709635">
                                            <p:txEl>
                                              <p:pRg st="3" end="3"/>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709636"/>
                                        </p:tgtEl>
                                        <p:attrNameLst>
                                          <p:attrName>style.visibility</p:attrName>
                                        </p:attrNameLst>
                                      </p:cBhvr>
                                      <p:to>
                                        <p:strVal val="visible"/>
                                      </p:to>
                                    </p:set>
                                    <p:animEffect transition="in" filter="blinds(horizontal)">
                                      <p:cBhvr>
                                        <p:cTn id="57" dur="500"/>
                                        <p:tgtEl>
                                          <p:spTgt spid="709636"/>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709637"/>
                                        </p:tgtEl>
                                        <p:attrNameLst>
                                          <p:attrName>style.visibility</p:attrName>
                                        </p:attrNameLst>
                                      </p:cBhvr>
                                      <p:to>
                                        <p:strVal val="visible"/>
                                      </p:to>
                                    </p:set>
                                    <p:animEffect transition="in" filter="blinds(horizontal)">
                                      <p:cBhvr>
                                        <p:cTn id="62" dur="500"/>
                                        <p:tgtEl>
                                          <p:spTgt spid="709637"/>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709642"/>
                                        </p:tgtEl>
                                        <p:attrNameLst>
                                          <p:attrName>style.visibility</p:attrName>
                                        </p:attrNameLst>
                                      </p:cBhvr>
                                      <p:to>
                                        <p:strVal val="visible"/>
                                      </p:to>
                                    </p:set>
                                    <p:animEffect transition="in" filter="blinds(horizontal)">
                                      <p:cBhvr>
                                        <p:cTn id="67" dur="500"/>
                                        <p:tgtEl>
                                          <p:spTgt spid="709642"/>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709645"/>
                                        </p:tgtEl>
                                        <p:attrNameLst>
                                          <p:attrName>style.visibility</p:attrName>
                                        </p:attrNameLst>
                                      </p:cBhvr>
                                      <p:to>
                                        <p:strVal val="visible"/>
                                      </p:to>
                                    </p:set>
                                    <p:animEffect transition="in" filter="blinds(horizontal)">
                                      <p:cBhvr>
                                        <p:cTn id="72" dur="500"/>
                                        <p:tgtEl>
                                          <p:spTgt spid="7096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9636" grpId="0"/>
      <p:bldP spid="709637" grpId="0"/>
      <p:bldP spid="709638" grpId="0"/>
      <p:bldP spid="709639" grpId="0"/>
      <p:bldP spid="709642" grpId="0"/>
      <p:bldP spid="709645"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DBF6F788-7A07-457E-BCDC-5AC372F76502}"/>
              </a:ext>
            </a:extLst>
          </p:cNvPr>
          <p:cNvSpPr>
            <a:spLocks noGrp="1" noChangeArrowheads="1"/>
          </p:cNvSpPr>
          <p:nvPr>
            <p:ph type="title"/>
          </p:nvPr>
        </p:nvSpPr>
        <p:spPr/>
        <p:txBody>
          <a:bodyPr/>
          <a:lstStyle/>
          <a:p>
            <a:r>
              <a:rPr lang="zh-CN" altLang="en-US"/>
              <a:t>全局符号的符号解析</a:t>
            </a:r>
          </a:p>
        </p:txBody>
      </p:sp>
      <p:sp>
        <p:nvSpPr>
          <p:cNvPr id="58371" name="Rectangle 3">
            <a:extLst>
              <a:ext uri="{FF2B5EF4-FFF2-40B4-BE49-F238E27FC236}">
                <a16:creationId xmlns:a16="http://schemas.microsoft.com/office/drawing/2014/main" id="{A2408AA7-28DA-4BB7-9F96-63CFE869956A}"/>
              </a:ext>
            </a:extLst>
          </p:cNvPr>
          <p:cNvSpPr>
            <a:spLocks noGrp="1" noChangeArrowheads="1"/>
          </p:cNvSpPr>
          <p:nvPr>
            <p:ph type="body" idx="1"/>
          </p:nvPr>
        </p:nvSpPr>
        <p:spPr/>
        <p:txBody>
          <a:bodyPr/>
          <a:lstStyle/>
          <a:p>
            <a:pPr marL="457200" indent="-457200"/>
            <a:r>
              <a:rPr lang="zh-CN" altLang="en-US">
                <a:latin typeface="微软雅黑" panose="020B0503020204020204" pitchFamily="34" charset="-122"/>
                <a:ea typeface="微软雅黑" panose="020B0503020204020204" pitchFamily="34" charset="-122"/>
              </a:rPr>
              <a:t>全局符号的强</a:t>
            </a:r>
            <a:r>
              <a:rPr lang="en-US" altLang="zh-CN">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弱特性</a:t>
            </a:r>
          </a:p>
          <a:p>
            <a:pPr marL="838200" lvl="1" indent="-381000"/>
            <a:r>
              <a:rPr lang="zh-CN" altLang="en-US" sz="2300">
                <a:ea typeface="微软雅黑" panose="020B0503020204020204" pitchFamily="34" charset="-122"/>
              </a:rPr>
              <a:t>函数名和已初始化的全局变量名是</a:t>
            </a:r>
            <a:r>
              <a:rPr lang="zh-CN" altLang="en-US" sz="2300">
                <a:solidFill>
                  <a:srgbClr val="FF0000"/>
                </a:solidFill>
                <a:ea typeface="微软雅黑" panose="020B0503020204020204" pitchFamily="34" charset="-122"/>
              </a:rPr>
              <a:t>强符号</a:t>
            </a:r>
          </a:p>
          <a:p>
            <a:pPr marL="838200" lvl="1" indent="-381000"/>
            <a:r>
              <a:rPr lang="zh-CN" altLang="en-US" sz="2300">
                <a:ea typeface="微软雅黑" panose="020B0503020204020204" pitchFamily="34" charset="-122"/>
              </a:rPr>
              <a:t>未初始化的全局变量名是</a:t>
            </a:r>
            <a:r>
              <a:rPr lang="zh-CN" altLang="en-US" sz="2300">
                <a:solidFill>
                  <a:srgbClr val="FF0000"/>
                </a:solidFill>
                <a:ea typeface="微软雅黑" panose="020B0503020204020204" pitchFamily="34" charset="-122"/>
              </a:rPr>
              <a:t>弱符号</a:t>
            </a:r>
            <a:r>
              <a:rPr lang="zh-CN" altLang="en-US" sz="2300"/>
              <a:t> </a:t>
            </a:r>
          </a:p>
        </p:txBody>
      </p:sp>
      <p:sp>
        <p:nvSpPr>
          <p:cNvPr id="58372" name="Rectangle 3">
            <a:extLst>
              <a:ext uri="{FF2B5EF4-FFF2-40B4-BE49-F238E27FC236}">
                <a16:creationId xmlns:a16="http://schemas.microsoft.com/office/drawing/2014/main" id="{DE05C8CA-418E-4024-BC13-2ED03275256A}"/>
              </a:ext>
            </a:extLst>
          </p:cNvPr>
          <p:cNvSpPr>
            <a:spLocks noChangeArrowheads="1"/>
          </p:cNvSpPr>
          <p:nvPr/>
        </p:nvSpPr>
        <p:spPr bwMode="auto">
          <a:xfrm>
            <a:off x="2338388" y="4359275"/>
            <a:ext cx="2011362" cy="1809750"/>
          </a:xfrm>
          <a:prstGeom prst="rect">
            <a:avLst/>
          </a:prstGeom>
          <a:solidFill>
            <a:srgbClr val="F6F5BD"/>
          </a:solidFill>
          <a:ln w="3240">
            <a:solidFill>
              <a:schemeClr val="tx1"/>
            </a:solidFill>
            <a:miter lim="800000"/>
            <a:headEnd/>
            <a:tailEnd/>
          </a:ln>
        </p:spPr>
        <p:txBody>
          <a:bodyPr lIns="90000" tIns="46800" rIns="90000" bIns="46800">
            <a:spAutoFit/>
          </a:bodyP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nSpc>
                <a:spcPct val="94000"/>
              </a:lnSpc>
              <a:spcBef>
                <a:spcPct val="0"/>
              </a:spcBef>
              <a:buFontTx/>
              <a:buNone/>
            </a:pPr>
            <a:r>
              <a:rPr lang="en-GB" altLang="zh-CN">
                <a:latin typeface="微软雅黑" panose="020B0503020204020204" pitchFamily="34" charset="-122"/>
                <a:ea typeface="微软雅黑" panose="020B0503020204020204" pitchFamily="34" charset="-122"/>
                <a:cs typeface="msgothic"/>
              </a:rPr>
              <a:t>int var=5;</a:t>
            </a:r>
          </a:p>
          <a:p>
            <a:pPr>
              <a:lnSpc>
                <a:spcPct val="94000"/>
              </a:lnSpc>
              <a:spcBef>
                <a:spcPct val="0"/>
              </a:spcBef>
              <a:buFontTx/>
              <a:buNone/>
            </a:pPr>
            <a:endParaRPr lang="en-GB" altLang="zh-CN">
              <a:latin typeface="微软雅黑" panose="020B0503020204020204" pitchFamily="34" charset="-122"/>
              <a:ea typeface="微软雅黑" panose="020B0503020204020204" pitchFamily="34" charset="-122"/>
              <a:cs typeface="msgothic"/>
            </a:endParaRPr>
          </a:p>
          <a:p>
            <a:pPr>
              <a:lnSpc>
                <a:spcPct val="94000"/>
              </a:lnSpc>
              <a:spcBef>
                <a:spcPct val="0"/>
              </a:spcBef>
              <a:buFontTx/>
              <a:buNone/>
            </a:pPr>
            <a:r>
              <a:rPr lang="en-GB" altLang="zh-CN">
                <a:latin typeface="微软雅黑" panose="020B0503020204020204" pitchFamily="34" charset="-122"/>
                <a:ea typeface="微软雅黑" panose="020B0503020204020204" pitchFamily="34" charset="-122"/>
                <a:cs typeface="msgothic"/>
              </a:rPr>
              <a:t>p1() {</a:t>
            </a:r>
          </a:p>
          <a:p>
            <a:pPr>
              <a:lnSpc>
                <a:spcPct val="94000"/>
              </a:lnSpc>
              <a:spcBef>
                <a:spcPct val="0"/>
              </a:spcBef>
              <a:buFontTx/>
              <a:buNone/>
            </a:pPr>
            <a:r>
              <a:rPr lang="en-GB" altLang="zh-CN">
                <a:latin typeface="微软雅黑" panose="020B0503020204020204" pitchFamily="34" charset="-122"/>
                <a:ea typeface="微软雅黑" panose="020B0503020204020204" pitchFamily="34" charset="-122"/>
                <a:cs typeface="msgothic"/>
              </a:rPr>
              <a:t>……</a:t>
            </a:r>
          </a:p>
          <a:p>
            <a:pPr>
              <a:lnSpc>
                <a:spcPct val="94000"/>
              </a:lnSpc>
              <a:spcBef>
                <a:spcPct val="0"/>
              </a:spcBef>
              <a:buFontTx/>
              <a:buNone/>
            </a:pPr>
            <a:r>
              <a:rPr lang="en-GB" altLang="zh-CN">
                <a:latin typeface="微软雅黑" panose="020B0503020204020204" pitchFamily="34" charset="-122"/>
                <a:ea typeface="微软雅黑" panose="020B0503020204020204" pitchFamily="34" charset="-122"/>
                <a:cs typeface="msgothic"/>
              </a:rPr>
              <a:t>}</a:t>
            </a:r>
          </a:p>
        </p:txBody>
      </p:sp>
      <p:sp>
        <p:nvSpPr>
          <p:cNvPr id="58373" name="Rectangle 4">
            <a:extLst>
              <a:ext uri="{FF2B5EF4-FFF2-40B4-BE49-F238E27FC236}">
                <a16:creationId xmlns:a16="http://schemas.microsoft.com/office/drawing/2014/main" id="{D40CEA3F-95AE-454F-80F1-3AB1F6EE45A5}"/>
              </a:ext>
            </a:extLst>
          </p:cNvPr>
          <p:cNvSpPr>
            <a:spLocks noChangeArrowheads="1"/>
          </p:cNvSpPr>
          <p:nvPr/>
        </p:nvSpPr>
        <p:spPr bwMode="auto">
          <a:xfrm>
            <a:off x="4981575" y="4359275"/>
            <a:ext cx="1257300" cy="1809750"/>
          </a:xfrm>
          <a:prstGeom prst="rect">
            <a:avLst/>
          </a:prstGeom>
          <a:solidFill>
            <a:srgbClr val="F6F5BD"/>
          </a:solidFill>
          <a:ln w="3240">
            <a:solidFill>
              <a:schemeClr val="tx1"/>
            </a:solidFill>
            <a:miter lim="800000"/>
            <a:headEnd/>
            <a:tailEnd/>
          </a:ln>
        </p:spPr>
        <p:txBody>
          <a:bodyPr wrap="none" lIns="90000" tIns="46800" rIns="90000" bIns="46800">
            <a:spAutoFit/>
          </a:bodyP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nSpc>
                <a:spcPct val="94000"/>
              </a:lnSpc>
              <a:spcBef>
                <a:spcPct val="0"/>
              </a:spcBef>
              <a:buFontTx/>
              <a:buNone/>
            </a:pPr>
            <a:r>
              <a:rPr lang="en-GB" altLang="zh-CN">
                <a:latin typeface="微软雅黑" panose="020B0503020204020204" pitchFamily="34" charset="-122"/>
                <a:ea typeface="微软雅黑" panose="020B0503020204020204" pitchFamily="34" charset="-122"/>
                <a:cs typeface="msgothic"/>
              </a:rPr>
              <a:t>int var;</a:t>
            </a:r>
          </a:p>
          <a:p>
            <a:pPr>
              <a:lnSpc>
                <a:spcPct val="94000"/>
              </a:lnSpc>
              <a:spcBef>
                <a:spcPct val="0"/>
              </a:spcBef>
              <a:buFontTx/>
              <a:buNone/>
            </a:pPr>
            <a:endParaRPr lang="en-GB" altLang="zh-CN">
              <a:latin typeface="微软雅黑" panose="020B0503020204020204" pitchFamily="34" charset="-122"/>
              <a:ea typeface="微软雅黑" panose="020B0503020204020204" pitchFamily="34" charset="-122"/>
              <a:cs typeface="msgothic"/>
            </a:endParaRPr>
          </a:p>
          <a:p>
            <a:pPr>
              <a:lnSpc>
                <a:spcPct val="94000"/>
              </a:lnSpc>
              <a:spcBef>
                <a:spcPct val="0"/>
              </a:spcBef>
              <a:buFontTx/>
              <a:buNone/>
            </a:pPr>
            <a:r>
              <a:rPr lang="en-GB" altLang="zh-CN">
                <a:latin typeface="微软雅黑" panose="020B0503020204020204" pitchFamily="34" charset="-122"/>
                <a:ea typeface="微软雅黑" panose="020B0503020204020204" pitchFamily="34" charset="-122"/>
                <a:cs typeface="msgothic"/>
              </a:rPr>
              <a:t>p2() {</a:t>
            </a:r>
          </a:p>
          <a:p>
            <a:pPr>
              <a:lnSpc>
                <a:spcPct val="94000"/>
              </a:lnSpc>
              <a:spcBef>
                <a:spcPct val="0"/>
              </a:spcBef>
              <a:buFontTx/>
              <a:buNone/>
            </a:pPr>
            <a:r>
              <a:rPr lang="en-GB" altLang="zh-CN">
                <a:latin typeface="微软雅黑" panose="020B0503020204020204" pitchFamily="34" charset="-122"/>
                <a:ea typeface="微软雅黑" panose="020B0503020204020204" pitchFamily="34" charset="-122"/>
                <a:cs typeface="msgothic"/>
              </a:rPr>
              <a:t>……</a:t>
            </a:r>
          </a:p>
          <a:p>
            <a:pPr>
              <a:lnSpc>
                <a:spcPct val="94000"/>
              </a:lnSpc>
              <a:spcBef>
                <a:spcPct val="0"/>
              </a:spcBef>
              <a:buFontTx/>
              <a:buNone/>
            </a:pPr>
            <a:r>
              <a:rPr lang="en-GB" altLang="zh-CN">
                <a:latin typeface="微软雅黑" panose="020B0503020204020204" pitchFamily="34" charset="-122"/>
                <a:ea typeface="微软雅黑" panose="020B0503020204020204" pitchFamily="34" charset="-122"/>
                <a:cs typeface="msgothic"/>
              </a:rPr>
              <a:t>}</a:t>
            </a:r>
          </a:p>
        </p:txBody>
      </p:sp>
      <p:sp>
        <p:nvSpPr>
          <p:cNvPr id="58374" name="Rectangle 5">
            <a:extLst>
              <a:ext uri="{FF2B5EF4-FFF2-40B4-BE49-F238E27FC236}">
                <a16:creationId xmlns:a16="http://schemas.microsoft.com/office/drawing/2014/main" id="{F1199099-84DB-4869-8524-D4B049642FB8}"/>
              </a:ext>
            </a:extLst>
          </p:cNvPr>
          <p:cNvSpPr>
            <a:spLocks noChangeArrowheads="1"/>
          </p:cNvSpPr>
          <p:nvPr/>
        </p:nvSpPr>
        <p:spPr bwMode="auto">
          <a:xfrm>
            <a:off x="2447925" y="3802063"/>
            <a:ext cx="819150" cy="438150"/>
          </a:xfrm>
          <a:prstGeom prst="rect">
            <a:avLst/>
          </a:prstGeom>
          <a:noFill/>
          <a:ln w="324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nSpc>
                <a:spcPct val="94000"/>
              </a:lnSpc>
              <a:spcBef>
                <a:spcPct val="0"/>
              </a:spcBef>
              <a:buFontTx/>
              <a:buNone/>
            </a:pPr>
            <a:r>
              <a:rPr lang="en-GB" altLang="zh-CN">
                <a:solidFill>
                  <a:srgbClr val="000000"/>
                </a:solidFill>
                <a:latin typeface="微软雅黑" panose="020B0503020204020204" pitchFamily="34" charset="-122"/>
                <a:ea typeface="微软雅黑" panose="020B0503020204020204" pitchFamily="34" charset="-122"/>
                <a:cs typeface="msgothic"/>
              </a:rPr>
              <a:t>p1.c</a:t>
            </a:r>
          </a:p>
        </p:txBody>
      </p:sp>
      <p:sp>
        <p:nvSpPr>
          <p:cNvPr id="58375" name="Rectangle 6">
            <a:extLst>
              <a:ext uri="{FF2B5EF4-FFF2-40B4-BE49-F238E27FC236}">
                <a16:creationId xmlns:a16="http://schemas.microsoft.com/office/drawing/2014/main" id="{96D139ED-95C5-4C30-B9D4-37A8D702681E}"/>
              </a:ext>
            </a:extLst>
          </p:cNvPr>
          <p:cNvSpPr>
            <a:spLocks noChangeArrowheads="1"/>
          </p:cNvSpPr>
          <p:nvPr/>
        </p:nvSpPr>
        <p:spPr bwMode="auto">
          <a:xfrm>
            <a:off x="5108575" y="3743325"/>
            <a:ext cx="819150" cy="438150"/>
          </a:xfrm>
          <a:prstGeom prst="rect">
            <a:avLst/>
          </a:prstGeom>
          <a:noFill/>
          <a:ln w="324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nSpc>
                <a:spcPct val="94000"/>
              </a:lnSpc>
              <a:spcBef>
                <a:spcPct val="0"/>
              </a:spcBef>
              <a:buFontTx/>
              <a:buNone/>
            </a:pPr>
            <a:r>
              <a:rPr lang="en-GB" altLang="zh-CN">
                <a:solidFill>
                  <a:srgbClr val="000000"/>
                </a:solidFill>
                <a:latin typeface="微软雅黑" panose="020B0503020204020204" pitchFamily="34" charset="-122"/>
                <a:ea typeface="微软雅黑" panose="020B0503020204020204" pitchFamily="34" charset="-122"/>
                <a:cs typeface="msgothic"/>
              </a:rPr>
              <a:t>p2.c</a:t>
            </a:r>
          </a:p>
        </p:txBody>
      </p:sp>
      <p:sp>
        <p:nvSpPr>
          <p:cNvPr id="58376" name="Text Box 17">
            <a:extLst>
              <a:ext uri="{FF2B5EF4-FFF2-40B4-BE49-F238E27FC236}">
                <a16:creationId xmlns:a16="http://schemas.microsoft.com/office/drawing/2014/main" id="{CECB7EAC-86BA-4817-B3A0-28854748ABFC}"/>
              </a:ext>
            </a:extLst>
          </p:cNvPr>
          <p:cNvSpPr txBox="1">
            <a:spLocks noChangeArrowheads="1"/>
          </p:cNvSpPr>
          <p:nvPr/>
        </p:nvSpPr>
        <p:spPr bwMode="auto">
          <a:xfrm>
            <a:off x="668338" y="2684463"/>
            <a:ext cx="6372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a:ea typeface="微软雅黑" panose="020B0503020204020204" pitchFamily="34" charset="-122"/>
              </a:rPr>
              <a:t>以下符号哪些是</a:t>
            </a:r>
            <a:r>
              <a:rPr lang="zh-CN" altLang="en-US">
                <a:solidFill>
                  <a:srgbClr val="FF0000"/>
                </a:solidFill>
                <a:ea typeface="微软雅黑" panose="020B0503020204020204" pitchFamily="34" charset="-122"/>
              </a:rPr>
              <a:t>强符号</a:t>
            </a:r>
            <a:r>
              <a:rPr lang="zh-CN" altLang="en-US">
                <a:ea typeface="微软雅黑" panose="020B0503020204020204" pitchFamily="34" charset="-122"/>
              </a:rPr>
              <a:t>？哪些是</a:t>
            </a:r>
            <a:r>
              <a:rPr lang="zh-CN" altLang="en-US">
                <a:solidFill>
                  <a:srgbClr val="FF0000"/>
                </a:solidFill>
                <a:ea typeface="微软雅黑" panose="020B0503020204020204" pitchFamily="34" charset="-122"/>
              </a:rPr>
              <a:t>弱符号</a:t>
            </a:r>
            <a:r>
              <a:rPr lang="zh-CN" altLang="en-US">
                <a:ea typeface="微软雅黑" panose="020B0503020204020204" pitchFamily="34" charset="-122"/>
              </a:rPr>
              <a:t>？</a:t>
            </a:r>
          </a:p>
        </p:txBody>
      </p:sp>
      <p:sp>
        <p:nvSpPr>
          <p:cNvPr id="710678" name="Line 22">
            <a:extLst>
              <a:ext uri="{FF2B5EF4-FFF2-40B4-BE49-F238E27FC236}">
                <a16:creationId xmlns:a16="http://schemas.microsoft.com/office/drawing/2014/main" id="{0DF9C28A-7C08-479C-A0AB-2E38AAAE35B6}"/>
              </a:ext>
            </a:extLst>
          </p:cNvPr>
          <p:cNvSpPr>
            <a:spLocks noChangeShapeType="1"/>
          </p:cNvSpPr>
          <p:nvPr/>
        </p:nvSpPr>
        <p:spPr bwMode="auto">
          <a:xfrm flipH="1">
            <a:off x="3265488" y="3074988"/>
            <a:ext cx="115887" cy="1336675"/>
          </a:xfrm>
          <a:prstGeom prst="line">
            <a:avLst/>
          </a:prstGeom>
          <a:noFill/>
          <a:ln w="38100">
            <a:solidFill>
              <a:srgbClr val="00924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0679" name="Line 23">
            <a:extLst>
              <a:ext uri="{FF2B5EF4-FFF2-40B4-BE49-F238E27FC236}">
                <a16:creationId xmlns:a16="http://schemas.microsoft.com/office/drawing/2014/main" id="{775699C8-60D3-499A-8EEC-BC75FC8DD5BC}"/>
              </a:ext>
            </a:extLst>
          </p:cNvPr>
          <p:cNvSpPr>
            <a:spLocks noChangeShapeType="1"/>
          </p:cNvSpPr>
          <p:nvPr/>
        </p:nvSpPr>
        <p:spPr bwMode="auto">
          <a:xfrm flipH="1">
            <a:off x="2616200" y="3081338"/>
            <a:ext cx="552450" cy="2032000"/>
          </a:xfrm>
          <a:prstGeom prst="line">
            <a:avLst/>
          </a:prstGeom>
          <a:noFill/>
          <a:ln w="38100">
            <a:solidFill>
              <a:srgbClr val="00924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0680" name="Line 24">
            <a:extLst>
              <a:ext uri="{FF2B5EF4-FFF2-40B4-BE49-F238E27FC236}">
                <a16:creationId xmlns:a16="http://schemas.microsoft.com/office/drawing/2014/main" id="{EBFF141C-B2C9-47B9-AD68-C9B17A852E8B}"/>
              </a:ext>
            </a:extLst>
          </p:cNvPr>
          <p:cNvSpPr>
            <a:spLocks noChangeShapeType="1"/>
          </p:cNvSpPr>
          <p:nvPr/>
        </p:nvSpPr>
        <p:spPr bwMode="auto">
          <a:xfrm>
            <a:off x="3597275" y="3135313"/>
            <a:ext cx="1595438" cy="2017712"/>
          </a:xfrm>
          <a:prstGeom prst="line">
            <a:avLst/>
          </a:prstGeom>
          <a:noFill/>
          <a:ln w="38100">
            <a:solidFill>
              <a:srgbClr val="00924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0681" name="Line 25">
            <a:extLst>
              <a:ext uri="{FF2B5EF4-FFF2-40B4-BE49-F238E27FC236}">
                <a16:creationId xmlns:a16="http://schemas.microsoft.com/office/drawing/2014/main" id="{5AA973B2-8C28-4123-882F-DF2BB5EEBE05}"/>
              </a:ext>
            </a:extLst>
          </p:cNvPr>
          <p:cNvSpPr>
            <a:spLocks noChangeShapeType="1"/>
          </p:cNvSpPr>
          <p:nvPr/>
        </p:nvSpPr>
        <p:spPr bwMode="auto">
          <a:xfrm>
            <a:off x="5559425" y="3033713"/>
            <a:ext cx="449263" cy="1422400"/>
          </a:xfrm>
          <a:prstGeom prst="line">
            <a:avLst/>
          </a:prstGeom>
          <a:noFill/>
          <a:ln w="38100">
            <a:solidFill>
              <a:srgbClr val="0066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
            <a:extLst>
              <a:ext uri="{FF2B5EF4-FFF2-40B4-BE49-F238E27FC236}">
                <a16:creationId xmlns:a16="http://schemas.microsoft.com/office/drawing/2014/main" id="{B20FB7C5-C7A7-4C3D-A42E-A992FAE9B6D2}"/>
              </a:ext>
            </a:extLst>
          </p:cNvPr>
          <p:cNvSpPr>
            <a:spLocks noGrp="1" noChangeArrowheads="1"/>
          </p:cNvSpPr>
          <p:nvPr>
            <p:ph type="title" idx="4294967295"/>
          </p:nvPr>
        </p:nvSpPr>
        <p:spPr>
          <a:xfrm>
            <a:off x="522288" y="44450"/>
            <a:ext cx="7431087" cy="684213"/>
          </a:xfrm>
        </p:spPr>
        <p:txBody>
          <a:bodyPr/>
          <a:lstStyle/>
          <a:p>
            <a:pPr marL="119063" indent="-119063">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a:t>链接器对符号的解析规则</a:t>
            </a:r>
          </a:p>
        </p:txBody>
      </p:sp>
      <p:sp>
        <p:nvSpPr>
          <p:cNvPr id="25602" name="Rectangle 2">
            <a:extLst>
              <a:ext uri="{FF2B5EF4-FFF2-40B4-BE49-F238E27FC236}">
                <a16:creationId xmlns:a16="http://schemas.microsoft.com/office/drawing/2014/main" id="{D44248EE-6681-4C5B-9884-07B9E49D6726}"/>
              </a:ext>
            </a:extLst>
          </p:cNvPr>
          <p:cNvSpPr>
            <a:spLocks noGrp="1" noChangeArrowheads="1"/>
          </p:cNvSpPr>
          <p:nvPr>
            <p:ph type="body" idx="4294967295"/>
          </p:nvPr>
        </p:nvSpPr>
        <p:spPr>
          <a:xfrm>
            <a:off x="385763" y="1458913"/>
            <a:ext cx="8307387" cy="4945062"/>
          </a:xfrm>
        </p:spPr>
        <p:txBody>
          <a:bodyPr/>
          <a:lstStyle/>
          <a:p>
            <a:pPr>
              <a:lnSpc>
                <a:spcPct val="13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US">
                <a:solidFill>
                  <a:srgbClr val="FF0000"/>
                </a:solidFill>
                <a:ea typeface="微软雅黑" panose="020B0503020204020204" pitchFamily="34" charset="-122"/>
              </a:rPr>
              <a:t>多重定义</a:t>
            </a:r>
            <a:r>
              <a:rPr lang="zh-CN" altLang="en-US">
                <a:ea typeface="微软雅黑" panose="020B0503020204020204" pitchFamily="34" charset="-122"/>
              </a:rPr>
              <a:t>符号的处理规则</a:t>
            </a:r>
            <a:endParaRPr lang="en-GB" altLang="zh-CN">
              <a:latin typeface="微软雅黑" panose="020B0503020204020204" pitchFamily="34" charset="-122"/>
              <a:ea typeface="微软雅黑" panose="020B0503020204020204" pitchFamily="34" charset="-122"/>
            </a:endParaRPr>
          </a:p>
          <a:p>
            <a:pPr>
              <a:lnSpc>
                <a:spcPct val="130000"/>
              </a:lnSpc>
              <a:buFontTx/>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sz="2300">
                <a:latin typeface="微软雅黑" panose="020B0503020204020204" pitchFamily="34" charset="-122"/>
                <a:ea typeface="微软雅黑" panose="020B0503020204020204" pitchFamily="34" charset="-122"/>
              </a:rPr>
              <a:t>    </a:t>
            </a:r>
            <a:r>
              <a:rPr lang="en-GB" altLang="zh-CN" sz="2300">
                <a:solidFill>
                  <a:srgbClr val="CC3300"/>
                </a:solidFill>
                <a:latin typeface="微软雅黑" panose="020B0503020204020204" pitchFamily="34" charset="-122"/>
                <a:ea typeface="微软雅黑" panose="020B0503020204020204" pitchFamily="34" charset="-122"/>
              </a:rPr>
              <a:t>Rule 1: </a:t>
            </a:r>
            <a:r>
              <a:rPr lang="zh-CN" altLang="en-GB" sz="2300">
                <a:solidFill>
                  <a:srgbClr val="CC3300"/>
                </a:solidFill>
                <a:latin typeface="微软雅黑" panose="020B0503020204020204" pitchFamily="34" charset="-122"/>
                <a:ea typeface="微软雅黑" panose="020B0503020204020204" pitchFamily="34" charset="-122"/>
              </a:rPr>
              <a:t>强符号不能多次定义</a:t>
            </a:r>
          </a:p>
          <a:p>
            <a:pPr lvl="1">
              <a:lnSpc>
                <a:spcPct val="13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300">
                <a:latin typeface="微软雅黑" panose="020B0503020204020204" pitchFamily="34" charset="-122"/>
                <a:ea typeface="微软雅黑" panose="020B0503020204020204" pitchFamily="34" charset="-122"/>
              </a:rPr>
              <a:t>强符号只能被定义一次，否则链接错误</a:t>
            </a:r>
            <a:endParaRPr lang="en-GB" altLang="zh-CN" sz="2300">
              <a:latin typeface="微软雅黑" panose="020B0503020204020204" pitchFamily="34" charset="-122"/>
              <a:ea typeface="微软雅黑" panose="020B0503020204020204" pitchFamily="34" charset="-122"/>
            </a:endParaRPr>
          </a:p>
          <a:p>
            <a:pPr>
              <a:lnSpc>
                <a:spcPct val="130000"/>
              </a:lnSpc>
              <a:buFontTx/>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sz="2300">
                <a:latin typeface="微软雅黑" panose="020B0503020204020204" pitchFamily="34" charset="-122"/>
                <a:ea typeface="微软雅黑" panose="020B0503020204020204" pitchFamily="34" charset="-122"/>
              </a:rPr>
              <a:t>    </a:t>
            </a:r>
            <a:r>
              <a:rPr lang="en-GB" altLang="zh-CN" sz="2300">
                <a:solidFill>
                  <a:srgbClr val="CC3300"/>
                </a:solidFill>
                <a:latin typeface="微软雅黑" panose="020B0503020204020204" pitchFamily="34" charset="-122"/>
                <a:ea typeface="微软雅黑" panose="020B0503020204020204" pitchFamily="34" charset="-122"/>
              </a:rPr>
              <a:t>Rule 2: </a:t>
            </a:r>
            <a:r>
              <a:rPr lang="zh-CN" altLang="en-GB" sz="2300">
                <a:solidFill>
                  <a:srgbClr val="CC3300"/>
                </a:solidFill>
                <a:latin typeface="微软雅黑" panose="020B0503020204020204" pitchFamily="34" charset="-122"/>
                <a:ea typeface="微软雅黑" panose="020B0503020204020204" pitchFamily="34" charset="-122"/>
              </a:rPr>
              <a:t>若一个符号被定义为一次强符号和多次弱符号，则按强定义为准</a:t>
            </a:r>
          </a:p>
          <a:p>
            <a:pPr lvl="1">
              <a:lnSpc>
                <a:spcPct val="13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300">
                <a:latin typeface="微软雅黑" panose="020B0503020204020204" pitchFamily="34" charset="-122"/>
                <a:ea typeface="微软雅黑" panose="020B0503020204020204" pitchFamily="34" charset="-122"/>
              </a:rPr>
              <a:t>对弱符号的引用被解析为其强定义符号</a:t>
            </a:r>
            <a:endParaRPr lang="en-GB" altLang="zh-CN" sz="2300">
              <a:latin typeface="微软雅黑" panose="020B0503020204020204" pitchFamily="34" charset="-122"/>
              <a:ea typeface="微软雅黑" panose="020B0503020204020204" pitchFamily="34" charset="-122"/>
            </a:endParaRPr>
          </a:p>
          <a:p>
            <a:pPr>
              <a:lnSpc>
                <a:spcPct val="130000"/>
              </a:lnSpc>
              <a:buFontTx/>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sz="2300">
                <a:latin typeface="微软雅黑" panose="020B0503020204020204" pitchFamily="34" charset="-122"/>
                <a:ea typeface="微软雅黑" panose="020B0503020204020204" pitchFamily="34" charset="-122"/>
              </a:rPr>
              <a:t>    </a:t>
            </a:r>
            <a:r>
              <a:rPr lang="en-GB" altLang="zh-CN" sz="2300">
                <a:solidFill>
                  <a:srgbClr val="CC3300"/>
                </a:solidFill>
                <a:latin typeface="微软雅黑" panose="020B0503020204020204" pitchFamily="34" charset="-122"/>
                <a:ea typeface="微软雅黑" panose="020B0503020204020204" pitchFamily="34" charset="-122"/>
              </a:rPr>
              <a:t>Rule 3: </a:t>
            </a:r>
            <a:r>
              <a:rPr lang="zh-CN" altLang="en-GB" sz="2300">
                <a:solidFill>
                  <a:srgbClr val="CC3300"/>
                </a:solidFill>
                <a:latin typeface="微软雅黑" panose="020B0503020204020204" pitchFamily="34" charset="-122"/>
                <a:ea typeface="微软雅黑" panose="020B0503020204020204" pitchFamily="34" charset="-122"/>
              </a:rPr>
              <a:t>若有多个弱符号定义，则任选其中一个</a:t>
            </a:r>
          </a:p>
          <a:p>
            <a:pPr lvl="1">
              <a:lnSpc>
                <a:spcPct val="13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300">
                <a:latin typeface="微软雅黑" panose="020B0503020204020204" pitchFamily="34" charset="-122"/>
                <a:ea typeface="微软雅黑" panose="020B0503020204020204" pitchFamily="34" charset="-122"/>
              </a:rPr>
              <a:t>使用命令 </a:t>
            </a:r>
            <a:r>
              <a:rPr lang="en-GB" altLang="zh-CN" sz="2300">
                <a:latin typeface="微软雅黑" panose="020B0503020204020204" pitchFamily="34" charset="-122"/>
                <a:ea typeface="微软雅黑" panose="020B0503020204020204" pitchFamily="34" charset="-122"/>
              </a:rPr>
              <a:t>gcc –fno-common</a:t>
            </a:r>
            <a:r>
              <a:rPr lang="zh-CN" altLang="en-GB" sz="2300">
                <a:latin typeface="微软雅黑" panose="020B0503020204020204" pitchFamily="34" charset="-122"/>
                <a:ea typeface="微软雅黑" panose="020B0503020204020204" pitchFamily="34" charset="-122"/>
              </a:rPr>
              <a:t>链接时，会告诉链接器在遇到多个弱定义的全局符号时输出一条警告信息。</a:t>
            </a:r>
            <a:r>
              <a:rPr lang="en-GB" altLang="zh-CN" sz="2200">
                <a:latin typeface="微软雅黑" panose="020B0503020204020204" pitchFamily="34" charset="-122"/>
                <a:ea typeface="微软雅黑" panose="020B0503020204020204" pitchFamily="34" charset="-122"/>
              </a:rPr>
              <a:t>	</a:t>
            </a:r>
          </a:p>
        </p:txBody>
      </p:sp>
      <p:sp>
        <p:nvSpPr>
          <p:cNvPr id="635909" name="Text Box 5">
            <a:extLst>
              <a:ext uri="{FF2B5EF4-FFF2-40B4-BE49-F238E27FC236}">
                <a16:creationId xmlns:a16="http://schemas.microsoft.com/office/drawing/2014/main" id="{1E3A988A-4BF6-4F40-8E24-17645D41D8A6}"/>
              </a:ext>
            </a:extLst>
          </p:cNvPr>
          <p:cNvSpPr txBox="1">
            <a:spLocks noChangeArrowheads="1"/>
          </p:cNvSpPr>
          <p:nvPr/>
        </p:nvSpPr>
        <p:spPr bwMode="auto">
          <a:xfrm>
            <a:off x="449263" y="941388"/>
            <a:ext cx="8304212"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200">
                <a:solidFill>
                  <a:srgbClr val="FF0000"/>
                </a:solidFill>
                <a:ea typeface="微软雅黑" panose="020B0503020204020204" pitchFamily="34" charset="-122"/>
              </a:rPr>
              <a:t>符号解析时只能有一个确定的定义（即每个符号仅占一处存储空间）</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5909"/>
                                        </p:tgtEl>
                                        <p:attrNameLst>
                                          <p:attrName>style.visibility</p:attrName>
                                        </p:attrNameLst>
                                      </p:cBhvr>
                                      <p:to>
                                        <p:strVal val="visible"/>
                                      </p:to>
                                    </p:set>
                                    <p:animEffect transition="in" filter="blinds(horizontal)">
                                      <p:cBhvr>
                                        <p:cTn id="7" dur="500"/>
                                        <p:tgtEl>
                                          <p:spTgt spid="63590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5602">
                                            <p:txEl>
                                              <p:pRg st="1" end="1"/>
                                            </p:txEl>
                                          </p:spTgt>
                                        </p:tgtEl>
                                        <p:attrNameLst>
                                          <p:attrName>style.visibility</p:attrName>
                                        </p:attrNameLst>
                                      </p:cBhvr>
                                      <p:to>
                                        <p:strVal val="visible"/>
                                      </p:to>
                                    </p:set>
                                    <p:animEffect transition="in" filter="blinds(horizontal)">
                                      <p:cBhvr>
                                        <p:cTn id="12" dur="500"/>
                                        <p:tgtEl>
                                          <p:spTgt spid="25602">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5602">
                                            <p:txEl>
                                              <p:pRg st="2" end="2"/>
                                            </p:txEl>
                                          </p:spTgt>
                                        </p:tgtEl>
                                        <p:attrNameLst>
                                          <p:attrName>style.visibility</p:attrName>
                                        </p:attrNameLst>
                                      </p:cBhvr>
                                      <p:to>
                                        <p:strVal val="visible"/>
                                      </p:to>
                                    </p:set>
                                    <p:animEffect transition="in" filter="blinds(horizontal)">
                                      <p:cBhvr>
                                        <p:cTn id="15" dur="500"/>
                                        <p:tgtEl>
                                          <p:spTgt spid="25602">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0"/>
                                          </p:stCondLst>
                                        </p:cTn>
                                        <p:tgtEl>
                                          <p:spTgt spid="25602">
                                            <p:txEl>
                                              <p:pRg st="3" end="3"/>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25602">
                                            <p:txEl>
                                              <p:pRg st="4" end="4"/>
                                            </p:txEl>
                                          </p:spTgt>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25602">
                                            <p:txEl>
                                              <p:pRg st="5" end="5"/>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2560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909"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5EBF43C2-D909-434B-8019-39EBBD2483A3}"/>
              </a:ext>
            </a:extLst>
          </p:cNvPr>
          <p:cNvSpPr>
            <a:spLocks noGrp="1" noChangeArrowheads="1"/>
          </p:cNvSpPr>
          <p:nvPr>
            <p:ph type="title"/>
          </p:nvPr>
        </p:nvSpPr>
        <p:spPr/>
        <p:txBody>
          <a:bodyPr/>
          <a:lstStyle/>
          <a:p>
            <a:r>
              <a:rPr lang="zh-CN" altLang="en-US"/>
              <a:t>多重定义符号的解析举例</a:t>
            </a:r>
          </a:p>
        </p:txBody>
      </p:sp>
      <p:sp>
        <p:nvSpPr>
          <p:cNvPr id="63491" name="Rectangle 4">
            <a:extLst>
              <a:ext uri="{FF2B5EF4-FFF2-40B4-BE49-F238E27FC236}">
                <a16:creationId xmlns:a16="http://schemas.microsoft.com/office/drawing/2014/main" id="{C7E392E1-137D-498A-8063-2D54433B11C6}"/>
              </a:ext>
            </a:extLst>
          </p:cNvPr>
          <p:cNvSpPr>
            <a:spLocks noChangeArrowheads="1"/>
          </p:cNvSpPr>
          <p:nvPr/>
        </p:nvSpPr>
        <p:spPr bwMode="auto">
          <a:xfrm>
            <a:off x="371475" y="1949450"/>
            <a:ext cx="1897063" cy="2244725"/>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1143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r>
              <a:rPr lang="en-US" altLang="zh-CN" sz="2000">
                <a:latin typeface="微软雅黑" panose="020B0503020204020204" pitchFamily="34" charset="-122"/>
                <a:ea typeface="微软雅黑" panose="020B0503020204020204" pitchFamily="34" charset="-122"/>
              </a:rPr>
              <a:t>int  </a:t>
            </a:r>
            <a:r>
              <a:rPr lang="en-US" altLang="zh-CN" sz="2000">
                <a:solidFill>
                  <a:srgbClr val="FF0000"/>
                </a:solidFill>
                <a:latin typeface="微软雅黑" panose="020B0503020204020204" pitchFamily="34" charset="-122"/>
                <a:ea typeface="微软雅黑" panose="020B0503020204020204" pitchFamily="34" charset="-122"/>
              </a:rPr>
              <a:t>x=10</a:t>
            </a:r>
            <a:r>
              <a:rPr lang="en-US" altLang="zh-CN" sz="2000">
                <a:latin typeface="微软雅黑" panose="020B0503020204020204" pitchFamily="34" charset="-122"/>
                <a:ea typeface="微软雅黑" panose="020B0503020204020204" pitchFamily="34" charset="-122"/>
              </a:rPr>
              <a:t>;</a:t>
            </a:r>
          </a:p>
          <a:p>
            <a:pPr eaLnBrk="1" hangingPunct="1">
              <a:lnSpc>
                <a:spcPct val="100000"/>
              </a:lnSpc>
              <a:spcBef>
                <a:spcPct val="0"/>
              </a:spcBef>
              <a:buFontTx/>
              <a:buNone/>
            </a:pPr>
            <a:r>
              <a:rPr lang="en-US" altLang="zh-CN" sz="2000">
                <a:latin typeface="微软雅黑" panose="020B0503020204020204" pitchFamily="34" charset="-122"/>
                <a:ea typeface="微软雅黑" panose="020B0503020204020204" pitchFamily="34" charset="-122"/>
              </a:rPr>
              <a:t>int  </a:t>
            </a:r>
            <a:r>
              <a:rPr lang="en-US" altLang="zh-CN" sz="2000">
                <a:solidFill>
                  <a:srgbClr val="3366FF"/>
                </a:solidFill>
                <a:latin typeface="微软雅黑" panose="020B0503020204020204" pitchFamily="34" charset="-122"/>
                <a:ea typeface="微软雅黑" panose="020B0503020204020204" pitchFamily="34" charset="-122"/>
              </a:rPr>
              <a:t>p1</a:t>
            </a:r>
            <a:r>
              <a:rPr lang="en-US" altLang="zh-CN" sz="2000">
                <a:latin typeface="微软雅黑" panose="020B0503020204020204" pitchFamily="34" charset="-122"/>
                <a:ea typeface="微软雅黑" panose="020B0503020204020204" pitchFamily="34" charset="-122"/>
              </a:rPr>
              <a:t>(void);</a:t>
            </a:r>
          </a:p>
          <a:p>
            <a:pPr eaLnBrk="1" hangingPunct="1">
              <a:lnSpc>
                <a:spcPct val="100000"/>
              </a:lnSpc>
              <a:spcBef>
                <a:spcPct val="0"/>
              </a:spcBef>
              <a:buFontTx/>
              <a:buNone/>
            </a:pPr>
            <a:r>
              <a:rPr lang="en-US" altLang="zh-CN" sz="2000">
                <a:latin typeface="微软雅黑" panose="020B0503020204020204" pitchFamily="34" charset="-122"/>
                <a:ea typeface="微软雅黑" panose="020B0503020204020204" pitchFamily="34" charset="-122"/>
              </a:rPr>
              <a:t>int </a:t>
            </a:r>
            <a:r>
              <a:rPr lang="en-US" altLang="zh-CN" sz="2000">
                <a:solidFill>
                  <a:srgbClr val="FF0000"/>
                </a:solidFill>
                <a:latin typeface="微软雅黑" panose="020B0503020204020204" pitchFamily="34" charset="-122"/>
                <a:ea typeface="微软雅黑" panose="020B0503020204020204" pitchFamily="34" charset="-122"/>
              </a:rPr>
              <a:t>main</a:t>
            </a:r>
            <a:r>
              <a:rPr lang="en-US" altLang="zh-CN" sz="2000">
                <a:latin typeface="微软雅黑" panose="020B0503020204020204" pitchFamily="34" charset="-122"/>
                <a:ea typeface="微软雅黑" panose="020B0503020204020204" pitchFamily="34" charset="-122"/>
              </a:rPr>
              <a:t>() </a:t>
            </a:r>
          </a:p>
          <a:p>
            <a:pPr eaLnBrk="1" hangingPunct="1">
              <a:lnSpc>
                <a:spcPct val="100000"/>
              </a:lnSpc>
              <a:spcBef>
                <a:spcPct val="0"/>
              </a:spcBef>
              <a:buFontTx/>
              <a:buNone/>
            </a:pPr>
            <a:r>
              <a:rPr lang="en-US" altLang="zh-CN" sz="2000">
                <a:latin typeface="微软雅黑" panose="020B0503020204020204" pitchFamily="34" charset="-122"/>
                <a:ea typeface="微软雅黑" panose="020B0503020204020204" pitchFamily="34" charset="-122"/>
              </a:rPr>
              <a:t>{  </a:t>
            </a:r>
          </a:p>
          <a:p>
            <a:pPr eaLnBrk="1" hangingPunct="1">
              <a:lnSpc>
                <a:spcPct val="100000"/>
              </a:lnSpc>
              <a:spcBef>
                <a:spcPct val="0"/>
              </a:spcBef>
              <a:buFontTx/>
              <a:buNone/>
            </a:pPr>
            <a:r>
              <a:rPr lang="en-US" altLang="zh-CN" sz="2000">
                <a:latin typeface="微软雅黑" panose="020B0503020204020204" pitchFamily="34" charset="-122"/>
                <a:ea typeface="微软雅黑" panose="020B0503020204020204" pitchFamily="34" charset="-122"/>
              </a:rPr>
              <a:t>     x=p1();</a:t>
            </a:r>
          </a:p>
          <a:p>
            <a:pPr eaLnBrk="1" hangingPunct="1">
              <a:lnSpc>
                <a:spcPct val="100000"/>
              </a:lnSpc>
              <a:spcBef>
                <a:spcPct val="0"/>
              </a:spcBef>
              <a:buFontTx/>
              <a:buNone/>
            </a:pPr>
            <a:r>
              <a:rPr lang="en-US" altLang="zh-CN" sz="2000">
                <a:latin typeface="微软雅黑" panose="020B0503020204020204" pitchFamily="34" charset="-122"/>
                <a:ea typeface="微软雅黑" panose="020B0503020204020204" pitchFamily="34" charset="-122"/>
              </a:rPr>
              <a:t>     return x;</a:t>
            </a:r>
          </a:p>
          <a:p>
            <a:pPr eaLnBrk="1" hangingPunct="1">
              <a:lnSpc>
                <a:spcPct val="100000"/>
              </a:lnSpc>
              <a:spcBef>
                <a:spcPct val="0"/>
              </a:spcBef>
              <a:buFontTx/>
              <a:buNone/>
            </a:pPr>
            <a:r>
              <a:rPr lang="en-US" altLang="zh-CN" sz="2000">
                <a:latin typeface="微软雅黑" panose="020B0503020204020204" pitchFamily="34" charset="-122"/>
                <a:ea typeface="微软雅黑" panose="020B0503020204020204" pitchFamily="34" charset="-122"/>
              </a:rPr>
              <a:t>}</a:t>
            </a:r>
          </a:p>
        </p:txBody>
      </p:sp>
      <p:sp>
        <p:nvSpPr>
          <p:cNvPr id="63492" name="Text Box 5">
            <a:extLst>
              <a:ext uri="{FF2B5EF4-FFF2-40B4-BE49-F238E27FC236}">
                <a16:creationId xmlns:a16="http://schemas.microsoft.com/office/drawing/2014/main" id="{3E41324E-BEBF-4C2F-8BA3-74AA3B2891A3}"/>
              </a:ext>
            </a:extLst>
          </p:cNvPr>
          <p:cNvSpPr txBox="1">
            <a:spLocks noChangeArrowheads="1"/>
          </p:cNvSpPr>
          <p:nvPr/>
        </p:nvSpPr>
        <p:spPr bwMode="auto">
          <a:xfrm>
            <a:off x="682625" y="4344988"/>
            <a:ext cx="12033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en-US" altLang="zh-CN" sz="2000">
                <a:solidFill>
                  <a:srgbClr val="3366FF"/>
                </a:solidFill>
                <a:latin typeface="微软雅黑" panose="020B0503020204020204" pitchFamily="34" charset="-122"/>
                <a:ea typeface="微软雅黑" panose="020B0503020204020204" pitchFamily="34" charset="-122"/>
              </a:rPr>
              <a:t>main.c</a:t>
            </a:r>
          </a:p>
        </p:txBody>
      </p:sp>
      <p:sp>
        <p:nvSpPr>
          <p:cNvPr id="63493" name="Rectangle 6">
            <a:extLst>
              <a:ext uri="{FF2B5EF4-FFF2-40B4-BE49-F238E27FC236}">
                <a16:creationId xmlns:a16="http://schemas.microsoft.com/office/drawing/2014/main" id="{2A7F0C70-D26C-415C-9AD4-EE1008672489}"/>
              </a:ext>
            </a:extLst>
          </p:cNvPr>
          <p:cNvSpPr>
            <a:spLocks noChangeArrowheads="1"/>
          </p:cNvSpPr>
          <p:nvPr/>
        </p:nvSpPr>
        <p:spPr bwMode="auto">
          <a:xfrm>
            <a:off x="2665413" y="2568575"/>
            <a:ext cx="1854200" cy="1635125"/>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1143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r>
              <a:rPr lang="en-US" altLang="zh-CN" sz="2000">
                <a:latin typeface="微软雅黑" panose="020B0503020204020204" pitchFamily="34" charset="-122"/>
                <a:ea typeface="微软雅黑" panose="020B0503020204020204" pitchFamily="34" charset="-122"/>
              </a:rPr>
              <a:t>int  </a:t>
            </a:r>
            <a:r>
              <a:rPr lang="en-US" altLang="zh-CN" sz="2000">
                <a:solidFill>
                  <a:srgbClr val="FF0000"/>
                </a:solidFill>
                <a:latin typeface="微软雅黑" panose="020B0503020204020204" pitchFamily="34" charset="-122"/>
                <a:ea typeface="微软雅黑" panose="020B0503020204020204" pitchFamily="34" charset="-122"/>
              </a:rPr>
              <a:t>x=20</a:t>
            </a:r>
            <a:r>
              <a:rPr lang="en-US" altLang="zh-CN" sz="2000">
                <a:latin typeface="微软雅黑" panose="020B0503020204020204" pitchFamily="34" charset="-122"/>
                <a:ea typeface="微软雅黑" panose="020B0503020204020204" pitchFamily="34" charset="-122"/>
              </a:rPr>
              <a:t>; </a:t>
            </a:r>
          </a:p>
          <a:p>
            <a:pPr eaLnBrk="1" hangingPunct="1">
              <a:lnSpc>
                <a:spcPct val="100000"/>
              </a:lnSpc>
              <a:spcBef>
                <a:spcPct val="0"/>
              </a:spcBef>
              <a:buFontTx/>
              <a:buNone/>
            </a:pPr>
            <a:r>
              <a:rPr lang="en-US" altLang="zh-CN" sz="2000">
                <a:latin typeface="微软雅黑" panose="020B0503020204020204" pitchFamily="34" charset="-122"/>
                <a:ea typeface="微软雅黑" panose="020B0503020204020204" pitchFamily="34" charset="-122"/>
              </a:rPr>
              <a:t>int</a:t>
            </a:r>
            <a:r>
              <a:rPr lang="en-US" altLang="zh-CN" sz="2000">
                <a:solidFill>
                  <a:srgbClr val="FF0000"/>
                </a:solidFill>
                <a:latin typeface="微软雅黑" panose="020B0503020204020204" pitchFamily="34" charset="-122"/>
                <a:ea typeface="微软雅黑" panose="020B0503020204020204" pitchFamily="34" charset="-122"/>
              </a:rPr>
              <a:t> p1</a:t>
            </a:r>
            <a:r>
              <a:rPr lang="en-US" altLang="zh-CN" sz="2000">
                <a:latin typeface="微软雅黑" panose="020B0503020204020204" pitchFamily="34" charset="-122"/>
                <a:ea typeface="微软雅黑" panose="020B0503020204020204" pitchFamily="34" charset="-122"/>
              </a:rPr>
              <a:t>() </a:t>
            </a:r>
          </a:p>
          <a:p>
            <a:pPr eaLnBrk="1" hangingPunct="1">
              <a:lnSpc>
                <a:spcPct val="100000"/>
              </a:lnSpc>
              <a:spcBef>
                <a:spcPct val="0"/>
              </a:spcBef>
              <a:buFontTx/>
              <a:buNone/>
            </a:pPr>
            <a:r>
              <a:rPr lang="en-US" altLang="zh-CN" sz="2000">
                <a:latin typeface="微软雅黑" panose="020B0503020204020204" pitchFamily="34" charset="-122"/>
                <a:ea typeface="微软雅黑" panose="020B0503020204020204" pitchFamily="34" charset="-122"/>
              </a:rPr>
              <a:t>{</a:t>
            </a:r>
          </a:p>
          <a:p>
            <a:pPr eaLnBrk="1" hangingPunct="1">
              <a:lnSpc>
                <a:spcPct val="100000"/>
              </a:lnSpc>
              <a:spcBef>
                <a:spcPct val="0"/>
              </a:spcBef>
              <a:buFontTx/>
              <a:buNone/>
            </a:pPr>
            <a:r>
              <a:rPr lang="en-US" altLang="zh-CN" sz="2000">
                <a:latin typeface="微软雅黑" panose="020B0503020204020204" pitchFamily="34" charset="-122"/>
                <a:ea typeface="微软雅黑" panose="020B0503020204020204" pitchFamily="34" charset="-122"/>
              </a:rPr>
              <a:t>     return x;</a:t>
            </a:r>
          </a:p>
          <a:p>
            <a:pPr eaLnBrk="1" hangingPunct="1">
              <a:lnSpc>
                <a:spcPct val="100000"/>
              </a:lnSpc>
              <a:spcBef>
                <a:spcPct val="0"/>
              </a:spcBef>
              <a:buFontTx/>
              <a:buNone/>
            </a:pPr>
            <a:r>
              <a:rPr lang="en-US" altLang="zh-CN" sz="2000">
                <a:latin typeface="微软雅黑" panose="020B0503020204020204" pitchFamily="34" charset="-122"/>
                <a:ea typeface="微软雅黑" panose="020B0503020204020204" pitchFamily="34" charset="-122"/>
              </a:rPr>
              <a:t>}</a:t>
            </a:r>
          </a:p>
        </p:txBody>
      </p:sp>
      <p:sp>
        <p:nvSpPr>
          <p:cNvPr id="63494" name="Text Box 7">
            <a:extLst>
              <a:ext uri="{FF2B5EF4-FFF2-40B4-BE49-F238E27FC236}">
                <a16:creationId xmlns:a16="http://schemas.microsoft.com/office/drawing/2014/main" id="{0F4A29D3-E400-43B2-B288-0937F4603654}"/>
              </a:ext>
            </a:extLst>
          </p:cNvPr>
          <p:cNvSpPr txBox="1">
            <a:spLocks noChangeArrowheads="1"/>
          </p:cNvSpPr>
          <p:nvPr/>
        </p:nvSpPr>
        <p:spPr bwMode="auto">
          <a:xfrm>
            <a:off x="3013075" y="4316413"/>
            <a:ext cx="12033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en-US" altLang="zh-CN" sz="2000">
                <a:solidFill>
                  <a:srgbClr val="3366FF"/>
                </a:solidFill>
                <a:latin typeface="微软雅黑" panose="020B0503020204020204" pitchFamily="34" charset="-122"/>
                <a:ea typeface="微软雅黑" panose="020B0503020204020204" pitchFamily="34" charset="-122"/>
              </a:rPr>
              <a:t>p1.c</a:t>
            </a:r>
          </a:p>
        </p:txBody>
      </p:sp>
      <p:sp>
        <p:nvSpPr>
          <p:cNvPr id="712712" name="Rectangle 8">
            <a:extLst>
              <a:ext uri="{FF2B5EF4-FFF2-40B4-BE49-F238E27FC236}">
                <a16:creationId xmlns:a16="http://schemas.microsoft.com/office/drawing/2014/main" id="{CAEC37CD-3740-4A0E-A525-C37A635F57E7}"/>
              </a:ext>
            </a:extLst>
          </p:cNvPr>
          <p:cNvSpPr>
            <a:spLocks noChangeArrowheads="1"/>
          </p:cNvSpPr>
          <p:nvPr/>
        </p:nvSpPr>
        <p:spPr bwMode="auto">
          <a:xfrm>
            <a:off x="5091113" y="1790700"/>
            <a:ext cx="3663950" cy="314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30000"/>
              </a:lnSpc>
              <a:spcBef>
                <a:spcPct val="45000"/>
              </a:spcBef>
              <a:buFontTx/>
              <a:buNone/>
            </a:pPr>
            <a:r>
              <a:rPr lang="en-US" altLang="zh-CN" sz="2300">
                <a:latin typeface="微软雅黑" panose="020B0503020204020204" pitchFamily="34" charset="-122"/>
                <a:ea typeface="微软雅黑" panose="020B0503020204020204" pitchFamily="34" charset="-122"/>
              </a:rPr>
              <a:t>main</a:t>
            </a:r>
            <a:r>
              <a:rPr lang="zh-CN" altLang="en-US" sz="2300">
                <a:latin typeface="微软雅黑" panose="020B0503020204020204" pitchFamily="34" charset="-122"/>
                <a:ea typeface="微软雅黑" panose="020B0503020204020204" pitchFamily="34" charset="-122"/>
              </a:rPr>
              <a:t>只有一次强定义</a:t>
            </a:r>
          </a:p>
          <a:p>
            <a:pPr algn="r">
              <a:lnSpc>
                <a:spcPct val="130000"/>
              </a:lnSpc>
              <a:spcBef>
                <a:spcPct val="45000"/>
              </a:spcBef>
              <a:buFontTx/>
              <a:buNone/>
            </a:pPr>
            <a:r>
              <a:rPr lang="en-US" altLang="zh-CN" sz="2300">
                <a:latin typeface="微软雅黑" panose="020B0503020204020204" pitchFamily="34" charset="-122"/>
                <a:ea typeface="微软雅黑" panose="020B0503020204020204" pitchFamily="34" charset="-122"/>
              </a:rPr>
              <a:t>p1</a:t>
            </a:r>
            <a:r>
              <a:rPr lang="zh-CN" altLang="en-US" sz="2300">
                <a:latin typeface="微软雅黑" panose="020B0503020204020204" pitchFamily="34" charset="-122"/>
                <a:ea typeface="微软雅黑" panose="020B0503020204020204" pitchFamily="34" charset="-122"/>
              </a:rPr>
              <a:t>有一次强定义，一次弱定义</a:t>
            </a:r>
            <a:r>
              <a:rPr lang="zh-CN" altLang="en-US" sz="2300">
                <a:solidFill>
                  <a:srgbClr val="FF0000"/>
                </a:solidFill>
                <a:latin typeface="微软雅黑" panose="020B0503020204020204" pitchFamily="34" charset="-122"/>
                <a:ea typeface="微软雅黑" panose="020B0503020204020204" pitchFamily="34" charset="-122"/>
              </a:rPr>
              <a:t>（但</a:t>
            </a:r>
            <a:r>
              <a:rPr lang="en-US" altLang="zh-CN" sz="2300">
                <a:solidFill>
                  <a:srgbClr val="FF0000"/>
                </a:solidFill>
                <a:latin typeface="微软雅黑" panose="020B0503020204020204" pitchFamily="34" charset="-122"/>
                <a:ea typeface="微软雅黑" panose="020B0503020204020204" pitchFamily="34" charset="-122"/>
              </a:rPr>
              <a:t>p1</a:t>
            </a:r>
            <a:r>
              <a:rPr lang="zh-CN" altLang="en-US" sz="2300">
                <a:solidFill>
                  <a:srgbClr val="FF0000"/>
                </a:solidFill>
                <a:latin typeface="微软雅黑" panose="020B0503020204020204" pitchFamily="34" charset="-122"/>
                <a:ea typeface="微软雅黑" panose="020B0503020204020204" pitchFamily="34" charset="-122"/>
              </a:rPr>
              <a:t>不是弱符号）</a:t>
            </a:r>
          </a:p>
          <a:p>
            <a:pPr>
              <a:lnSpc>
                <a:spcPct val="130000"/>
              </a:lnSpc>
              <a:spcBef>
                <a:spcPct val="45000"/>
              </a:spcBef>
              <a:buFontTx/>
              <a:buNone/>
            </a:pPr>
            <a:r>
              <a:rPr lang="en-US" altLang="zh-CN" sz="2300">
                <a:latin typeface="微软雅黑" panose="020B0503020204020204" pitchFamily="34" charset="-122"/>
                <a:ea typeface="微软雅黑" panose="020B0503020204020204" pitchFamily="34" charset="-122"/>
              </a:rPr>
              <a:t>x</a:t>
            </a:r>
            <a:r>
              <a:rPr lang="zh-CN" altLang="en-US" sz="2300">
                <a:latin typeface="微软雅黑" panose="020B0503020204020204" pitchFamily="34" charset="-122"/>
                <a:ea typeface="微软雅黑" panose="020B0503020204020204" pitchFamily="34" charset="-122"/>
              </a:rPr>
              <a:t>有两次强定义，所以，</a:t>
            </a:r>
            <a:r>
              <a:rPr lang="zh-CN" altLang="en-US" sz="2300">
                <a:solidFill>
                  <a:srgbClr val="009242"/>
                </a:solidFill>
                <a:latin typeface="微软雅黑" panose="020B0503020204020204" pitchFamily="34" charset="-122"/>
                <a:ea typeface="微软雅黑" panose="020B0503020204020204" pitchFamily="34" charset="-122"/>
              </a:rPr>
              <a:t>链接器将输出一条出错信息</a:t>
            </a:r>
            <a:r>
              <a:rPr lang="zh-CN" altLang="en-US" sz="2300">
                <a:latin typeface="微软雅黑" panose="020B0503020204020204" pitchFamily="34" charset="-122"/>
                <a:ea typeface="微软雅黑" panose="020B0503020204020204" pitchFamily="34" charset="-122"/>
              </a:rPr>
              <a:t> </a:t>
            </a:r>
          </a:p>
          <a:p>
            <a:pPr>
              <a:lnSpc>
                <a:spcPct val="130000"/>
              </a:lnSpc>
              <a:spcBef>
                <a:spcPct val="0"/>
              </a:spcBef>
              <a:buFontTx/>
              <a:buNone/>
            </a:pPr>
            <a:endParaRPr lang="zh-CN" altLang="en-US" sz="2300">
              <a:latin typeface="微软雅黑" panose="020B0503020204020204" pitchFamily="34" charset="-122"/>
              <a:ea typeface="微软雅黑" panose="020B0503020204020204" pitchFamily="34" charset="-122"/>
            </a:endParaRPr>
          </a:p>
        </p:txBody>
      </p:sp>
      <p:sp>
        <p:nvSpPr>
          <p:cNvPr id="712716" name="Text Box 12">
            <a:extLst>
              <a:ext uri="{FF2B5EF4-FFF2-40B4-BE49-F238E27FC236}">
                <a16:creationId xmlns:a16="http://schemas.microsoft.com/office/drawing/2014/main" id="{6ECE4EAD-90B3-40CB-A354-D53641FE7BD2}"/>
              </a:ext>
            </a:extLst>
          </p:cNvPr>
          <p:cNvSpPr txBox="1">
            <a:spLocks noChangeArrowheads="1"/>
          </p:cNvSpPr>
          <p:nvPr/>
        </p:nvSpPr>
        <p:spPr bwMode="auto">
          <a:xfrm>
            <a:off x="231775" y="1016000"/>
            <a:ext cx="4324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a:ea typeface="微软雅黑" panose="020B0503020204020204" pitchFamily="34" charset="-122"/>
              </a:rPr>
              <a:t>以下程序会发生链接出错吗？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12712">
                                            <p:txEl>
                                              <p:pRg st="0" end="0"/>
                                            </p:txEl>
                                          </p:spTgt>
                                        </p:tgtEl>
                                        <p:attrNameLst>
                                          <p:attrName>style.visibility</p:attrName>
                                        </p:attrNameLst>
                                      </p:cBhvr>
                                      <p:to>
                                        <p:strVal val="visible"/>
                                      </p:to>
                                    </p:set>
                                    <p:animEffect transition="in" filter="blinds(horizontal)">
                                      <p:cBhvr>
                                        <p:cTn id="7" dur="500"/>
                                        <p:tgtEl>
                                          <p:spTgt spid="71271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12712">
                                            <p:txEl>
                                              <p:pRg st="1" end="1"/>
                                            </p:txEl>
                                          </p:spTgt>
                                        </p:tgtEl>
                                        <p:attrNameLst>
                                          <p:attrName>style.visibility</p:attrName>
                                        </p:attrNameLst>
                                      </p:cBhvr>
                                      <p:to>
                                        <p:strVal val="visible"/>
                                      </p:to>
                                    </p:set>
                                    <p:animEffect transition="in" filter="blinds(horizontal)">
                                      <p:cBhvr>
                                        <p:cTn id="12" dur="500"/>
                                        <p:tgtEl>
                                          <p:spTgt spid="71271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12712">
                                            <p:txEl>
                                              <p:pRg st="2" end="2"/>
                                            </p:txEl>
                                          </p:spTgt>
                                        </p:tgtEl>
                                        <p:attrNameLst>
                                          <p:attrName>style.visibility</p:attrName>
                                        </p:attrNameLst>
                                      </p:cBhvr>
                                      <p:to>
                                        <p:strVal val="visible"/>
                                      </p:to>
                                    </p:set>
                                    <p:animEffect transition="in" filter="blinds(horizontal)">
                                      <p:cBhvr>
                                        <p:cTn id="17" dur="500"/>
                                        <p:tgtEl>
                                          <p:spTgt spid="7127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05CB555E-684A-4453-A218-6EEF6659BC65}"/>
              </a:ext>
            </a:extLst>
          </p:cNvPr>
          <p:cNvSpPr>
            <a:spLocks noGrp="1" noChangeArrowheads="1"/>
          </p:cNvSpPr>
          <p:nvPr>
            <p:ph type="title"/>
          </p:nvPr>
        </p:nvSpPr>
        <p:spPr/>
        <p:txBody>
          <a:bodyPr/>
          <a:lstStyle/>
          <a:p>
            <a:r>
              <a:rPr lang="zh-CN" altLang="en-US"/>
              <a:t>多重定义符号的解析举例</a:t>
            </a:r>
          </a:p>
        </p:txBody>
      </p:sp>
      <p:sp>
        <p:nvSpPr>
          <p:cNvPr id="65539" name="Text Box 6">
            <a:extLst>
              <a:ext uri="{FF2B5EF4-FFF2-40B4-BE49-F238E27FC236}">
                <a16:creationId xmlns:a16="http://schemas.microsoft.com/office/drawing/2014/main" id="{6A2D6749-B708-4CDB-9800-B98510D0A183}"/>
              </a:ext>
            </a:extLst>
          </p:cNvPr>
          <p:cNvSpPr txBox="1">
            <a:spLocks noChangeArrowheads="1"/>
          </p:cNvSpPr>
          <p:nvPr/>
        </p:nvSpPr>
        <p:spPr bwMode="auto">
          <a:xfrm>
            <a:off x="5613400" y="889000"/>
            <a:ext cx="7826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en-US" altLang="zh-CN" sz="2000">
                <a:solidFill>
                  <a:srgbClr val="3366FF"/>
                </a:solidFill>
                <a:latin typeface="微软雅黑" panose="020B0503020204020204" pitchFamily="34" charset="-122"/>
                <a:ea typeface="微软雅黑" panose="020B0503020204020204" pitchFamily="34" charset="-122"/>
              </a:rPr>
              <a:t>p1.c</a:t>
            </a:r>
          </a:p>
        </p:txBody>
      </p:sp>
      <p:sp>
        <p:nvSpPr>
          <p:cNvPr id="713735" name="Rectangle 7">
            <a:extLst>
              <a:ext uri="{FF2B5EF4-FFF2-40B4-BE49-F238E27FC236}">
                <a16:creationId xmlns:a16="http://schemas.microsoft.com/office/drawing/2014/main" id="{C8FCB11F-2ED5-4019-AB00-E0099F789660}"/>
              </a:ext>
            </a:extLst>
          </p:cNvPr>
          <p:cNvSpPr>
            <a:spLocks noChangeArrowheads="1"/>
          </p:cNvSpPr>
          <p:nvPr/>
        </p:nvSpPr>
        <p:spPr bwMode="auto">
          <a:xfrm>
            <a:off x="214313" y="5992813"/>
            <a:ext cx="45370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10000"/>
              </a:lnSpc>
              <a:spcBef>
                <a:spcPct val="0"/>
              </a:spcBef>
              <a:buFontTx/>
              <a:buNone/>
            </a:pPr>
            <a:r>
              <a:rPr lang="zh-CN" altLang="en-US" sz="2000" dirty="0">
                <a:solidFill>
                  <a:srgbClr val="FF0000"/>
                </a:solidFill>
                <a:ea typeface="微软雅黑" panose="020B0503020204020204" pitchFamily="34" charset="-122"/>
              </a:rPr>
              <a:t>两个重复定义的变量具有不同类型时，更容易出现难以理解的结果 </a:t>
            </a:r>
            <a:r>
              <a:rPr lang="en-US" altLang="zh-CN" sz="2000" dirty="0">
                <a:solidFill>
                  <a:srgbClr val="FF0000"/>
                </a:solidFill>
                <a:ea typeface="微软雅黑" panose="020B0503020204020204" pitchFamily="34" charset="-122"/>
              </a:rPr>
              <a:t>!</a:t>
            </a:r>
            <a:r>
              <a:rPr lang="en-US" altLang="zh-CN" sz="1800" b="0" dirty="0">
                <a:solidFill>
                  <a:srgbClr val="FF0000"/>
                </a:solidFill>
              </a:rPr>
              <a:t> </a:t>
            </a:r>
          </a:p>
        </p:txBody>
      </p:sp>
      <p:sp>
        <p:nvSpPr>
          <p:cNvPr id="65541" name="Text Box 9">
            <a:extLst>
              <a:ext uri="{FF2B5EF4-FFF2-40B4-BE49-F238E27FC236}">
                <a16:creationId xmlns:a16="http://schemas.microsoft.com/office/drawing/2014/main" id="{9E272FB3-FCFF-43AD-84BC-34F5E002B944}"/>
              </a:ext>
            </a:extLst>
          </p:cNvPr>
          <p:cNvSpPr txBox="1">
            <a:spLocks noChangeArrowheads="1"/>
          </p:cNvSpPr>
          <p:nvPr/>
        </p:nvSpPr>
        <p:spPr bwMode="auto">
          <a:xfrm>
            <a:off x="1887538" y="4740275"/>
            <a:ext cx="12033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en-US" altLang="zh-CN" sz="2000">
                <a:solidFill>
                  <a:srgbClr val="3366FF"/>
                </a:solidFill>
                <a:latin typeface="微软雅黑" panose="020B0503020204020204" pitchFamily="34" charset="-122"/>
                <a:ea typeface="微软雅黑" panose="020B0503020204020204" pitchFamily="34" charset="-122"/>
              </a:rPr>
              <a:t>main.c</a:t>
            </a:r>
          </a:p>
        </p:txBody>
      </p:sp>
      <p:sp>
        <p:nvSpPr>
          <p:cNvPr id="713739" name="Text Box 11">
            <a:extLst>
              <a:ext uri="{FF2B5EF4-FFF2-40B4-BE49-F238E27FC236}">
                <a16:creationId xmlns:a16="http://schemas.microsoft.com/office/drawing/2014/main" id="{B813FAB4-243C-4B2D-8BB9-6F985B489B4F}"/>
              </a:ext>
            </a:extLst>
          </p:cNvPr>
          <p:cNvSpPr txBox="1">
            <a:spLocks noChangeArrowheads="1"/>
          </p:cNvSpPr>
          <p:nvPr/>
        </p:nvSpPr>
        <p:spPr bwMode="auto">
          <a:xfrm>
            <a:off x="230188" y="5116513"/>
            <a:ext cx="4965700" cy="808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25000"/>
              </a:spcBef>
              <a:buFontTx/>
              <a:buNone/>
            </a:pPr>
            <a:r>
              <a:rPr lang="en-US" altLang="zh-CN" sz="2200" dirty="0">
                <a:solidFill>
                  <a:srgbClr val="FF0000"/>
                </a:solidFill>
                <a:ea typeface="微软雅黑" panose="020B0503020204020204" pitchFamily="34" charset="-122"/>
              </a:rPr>
              <a:t>Q</a:t>
            </a:r>
            <a:r>
              <a:rPr lang="zh-CN" altLang="en-US" sz="2200" dirty="0">
                <a:solidFill>
                  <a:srgbClr val="FF0000"/>
                </a:solidFill>
                <a:ea typeface="微软雅黑" panose="020B0503020204020204" pitchFamily="34" charset="-122"/>
              </a:rPr>
              <a:t>： 打印结果是什么？</a:t>
            </a:r>
          </a:p>
          <a:p>
            <a:pPr eaLnBrk="1" hangingPunct="1">
              <a:lnSpc>
                <a:spcPct val="100000"/>
              </a:lnSpc>
              <a:spcBef>
                <a:spcPct val="25000"/>
              </a:spcBef>
              <a:buFontTx/>
              <a:buNone/>
            </a:pPr>
            <a:r>
              <a:rPr lang="en-US" altLang="zh-CN" sz="2000" dirty="0">
                <a:latin typeface="微软雅黑" panose="020B0503020204020204" pitchFamily="34" charset="-122"/>
                <a:ea typeface="微软雅黑" panose="020B0503020204020204" pitchFamily="34" charset="-122"/>
              </a:rPr>
              <a:t>d=0,   x=1 072 693 248</a:t>
            </a:r>
            <a:r>
              <a:rPr lang="en-US" altLang="zh-CN" sz="1800" b="0" dirty="0"/>
              <a:t> </a:t>
            </a:r>
          </a:p>
        </p:txBody>
      </p:sp>
      <p:sp>
        <p:nvSpPr>
          <p:cNvPr id="713740" name="Text Box 12">
            <a:extLst>
              <a:ext uri="{FF2B5EF4-FFF2-40B4-BE49-F238E27FC236}">
                <a16:creationId xmlns:a16="http://schemas.microsoft.com/office/drawing/2014/main" id="{0E2ABBE2-98CD-42C1-9E16-216B0DEFB932}"/>
              </a:ext>
            </a:extLst>
          </p:cNvPr>
          <p:cNvSpPr txBox="1">
            <a:spLocks noChangeArrowheads="1"/>
          </p:cNvSpPr>
          <p:nvPr/>
        </p:nvSpPr>
        <p:spPr bwMode="auto">
          <a:xfrm>
            <a:off x="217488" y="784225"/>
            <a:ext cx="4324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a:ea typeface="微软雅黑" panose="020B0503020204020204" pitchFamily="34" charset="-122"/>
              </a:rPr>
              <a:t>以下程序会发生链接出错吗？</a:t>
            </a:r>
          </a:p>
        </p:txBody>
      </p:sp>
      <p:sp>
        <p:nvSpPr>
          <p:cNvPr id="65544" name="Rectangle 13">
            <a:extLst>
              <a:ext uri="{FF2B5EF4-FFF2-40B4-BE49-F238E27FC236}">
                <a16:creationId xmlns:a16="http://schemas.microsoft.com/office/drawing/2014/main" id="{6AF7410D-7AF4-44E4-83BF-A2210B39D14C}"/>
              </a:ext>
            </a:extLst>
          </p:cNvPr>
          <p:cNvSpPr>
            <a:spLocks noChangeArrowheads="1"/>
          </p:cNvSpPr>
          <p:nvPr/>
        </p:nvSpPr>
        <p:spPr bwMode="auto">
          <a:xfrm>
            <a:off x="182563" y="1322388"/>
            <a:ext cx="4568825" cy="34512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10000"/>
              </a:lnSpc>
              <a:spcBef>
                <a:spcPct val="0"/>
              </a:spcBef>
              <a:buFontTx/>
              <a:buNone/>
            </a:pPr>
            <a:r>
              <a:rPr lang="en-US" altLang="zh-CN" sz="2000" dirty="0">
                <a:latin typeface="微软雅黑" panose="020B0503020204020204" pitchFamily="34" charset="-122"/>
                <a:ea typeface="微软雅黑" panose="020B0503020204020204" pitchFamily="34" charset="-122"/>
              </a:rPr>
              <a:t>1  #include &lt;</a:t>
            </a:r>
            <a:r>
              <a:rPr lang="en-US" altLang="zh-CN" sz="2000" dirty="0" err="1">
                <a:latin typeface="微软雅黑" panose="020B0503020204020204" pitchFamily="34" charset="-122"/>
                <a:ea typeface="微软雅黑" panose="020B0503020204020204" pitchFamily="34" charset="-122"/>
              </a:rPr>
              <a:t>stdio.h</a:t>
            </a:r>
            <a:r>
              <a:rPr lang="en-US" altLang="zh-CN" sz="2000" dirty="0">
                <a:latin typeface="微软雅黑" panose="020B0503020204020204" pitchFamily="34" charset="-122"/>
                <a:ea typeface="微软雅黑" panose="020B0503020204020204" pitchFamily="34" charset="-122"/>
              </a:rPr>
              <a:t>&gt;</a:t>
            </a:r>
          </a:p>
          <a:p>
            <a:pPr eaLnBrk="1" hangingPunct="1">
              <a:lnSpc>
                <a:spcPct val="110000"/>
              </a:lnSpc>
              <a:spcBef>
                <a:spcPct val="0"/>
              </a:spcBef>
              <a:buFontTx/>
              <a:buNone/>
            </a:pPr>
            <a:r>
              <a:rPr lang="en-US" altLang="zh-CN" sz="2000" dirty="0">
                <a:latin typeface="微软雅黑" panose="020B0503020204020204" pitchFamily="34" charset="-122"/>
                <a:ea typeface="微软雅黑" panose="020B0503020204020204" pitchFamily="34" charset="-122"/>
              </a:rPr>
              <a:t>2  int </a:t>
            </a:r>
            <a:r>
              <a:rPr lang="en-US" altLang="zh-CN" sz="2000" dirty="0">
                <a:solidFill>
                  <a:srgbClr val="FF0000"/>
                </a:solidFill>
                <a:latin typeface="微软雅黑" panose="020B0503020204020204" pitchFamily="34" charset="-122"/>
                <a:ea typeface="微软雅黑" panose="020B0503020204020204" pitchFamily="34" charset="-122"/>
              </a:rPr>
              <a:t>d=100</a:t>
            </a:r>
            <a:r>
              <a:rPr lang="en-US" altLang="zh-CN" sz="2000" dirty="0">
                <a:latin typeface="微软雅黑" panose="020B0503020204020204" pitchFamily="34" charset="-122"/>
                <a:ea typeface="微软雅黑" panose="020B0503020204020204" pitchFamily="34" charset="-122"/>
              </a:rPr>
              <a:t>;</a:t>
            </a:r>
          </a:p>
          <a:p>
            <a:pPr eaLnBrk="1" hangingPunct="1">
              <a:lnSpc>
                <a:spcPct val="110000"/>
              </a:lnSpc>
              <a:spcBef>
                <a:spcPct val="0"/>
              </a:spcBef>
              <a:buFontTx/>
              <a:buNone/>
            </a:pPr>
            <a:r>
              <a:rPr lang="en-US" altLang="zh-CN" sz="2000" dirty="0">
                <a:latin typeface="微软雅黑" panose="020B0503020204020204" pitchFamily="34" charset="-122"/>
                <a:ea typeface="微软雅黑" panose="020B0503020204020204" pitchFamily="34" charset="-122"/>
              </a:rPr>
              <a:t>3  int </a:t>
            </a:r>
            <a:r>
              <a:rPr lang="en-US" altLang="zh-CN" sz="2000" dirty="0">
                <a:solidFill>
                  <a:srgbClr val="FF0000"/>
                </a:solidFill>
                <a:latin typeface="微软雅黑" panose="020B0503020204020204" pitchFamily="34" charset="-122"/>
                <a:ea typeface="微软雅黑" panose="020B0503020204020204" pitchFamily="34" charset="-122"/>
              </a:rPr>
              <a:t>x=200</a:t>
            </a:r>
            <a:r>
              <a:rPr lang="en-US" altLang="zh-CN" sz="2000" dirty="0">
                <a:latin typeface="微软雅黑" panose="020B0503020204020204" pitchFamily="34" charset="-122"/>
                <a:ea typeface="微软雅黑" panose="020B0503020204020204" pitchFamily="34" charset="-122"/>
              </a:rPr>
              <a:t>;</a:t>
            </a:r>
          </a:p>
          <a:p>
            <a:pPr eaLnBrk="1" hangingPunct="1">
              <a:lnSpc>
                <a:spcPct val="110000"/>
              </a:lnSpc>
              <a:spcBef>
                <a:spcPct val="0"/>
              </a:spcBef>
              <a:buFontTx/>
              <a:buNone/>
            </a:pPr>
            <a:r>
              <a:rPr lang="en-US" altLang="zh-CN" sz="2000" dirty="0">
                <a:latin typeface="微软雅黑" panose="020B0503020204020204" pitchFamily="34" charset="-122"/>
                <a:ea typeface="微软雅黑" panose="020B0503020204020204" pitchFamily="34" charset="-122"/>
              </a:rPr>
              <a:t>4  void </a:t>
            </a:r>
            <a:r>
              <a:rPr lang="en-US" altLang="zh-CN" sz="2000" dirty="0">
                <a:solidFill>
                  <a:srgbClr val="3366FF"/>
                </a:solidFill>
                <a:latin typeface="微软雅黑" panose="020B0503020204020204" pitchFamily="34" charset="-122"/>
                <a:ea typeface="微软雅黑" panose="020B0503020204020204" pitchFamily="34" charset="-122"/>
              </a:rPr>
              <a:t>p1</a:t>
            </a:r>
            <a:r>
              <a:rPr lang="en-US" altLang="zh-CN" sz="2000" dirty="0">
                <a:latin typeface="微软雅黑" panose="020B0503020204020204" pitchFamily="34" charset="-122"/>
                <a:ea typeface="微软雅黑" panose="020B0503020204020204" pitchFamily="34" charset="-122"/>
              </a:rPr>
              <a:t>(void);</a:t>
            </a:r>
          </a:p>
          <a:p>
            <a:pPr eaLnBrk="1" hangingPunct="1">
              <a:lnSpc>
                <a:spcPct val="110000"/>
              </a:lnSpc>
              <a:spcBef>
                <a:spcPct val="0"/>
              </a:spcBef>
              <a:buFontTx/>
              <a:buNone/>
            </a:pPr>
            <a:r>
              <a:rPr lang="en-US" altLang="zh-CN" sz="2000" dirty="0">
                <a:latin typeface="微软雅黑" panose="020B0503020204020204" pitchFamily="34" charset="-122"/>
                <a:ea typeface="微软雅黑" panose="020B0503020204020204" pitchFamily="34" charset="-122"/>
              </a:rPr>
              <a:t>5  int </a:t>
            </a:r>
            <a:r>
              <a:rPr lang="en-US" altLang="zh-CN" sz="2000" dirty="0">
                <a:solidFill>
                  <a:srgbClr val="FF0000"/>
                </a:solidFill>
                <a:latin typeface="微软雅黑" panose="020B0503020204020204" pitchFamily="34" charset="-122"/>
                <a:ea typeface="微软雅黑" panose="020B0503020204020204" pitchFamily="34" charset="-122"/>
              </a:rPr>
              <a:t>main</a:t>
            </a:r>
            <a:r>
              <a:rPr lang="en-US" altLang="zh-CN" sz="2000" dirty="0">
                <a:latin typeface="微软雅黑" panose="020B0503020204020204" pitchFamily="34" charset="-122"/>
                <a:ea typeface="微软雅黑" panose="020B0503020204020204" pitchFamily="34" charset="-122"/>
              </a:rPr>
              <a:t>() </a:t>
            </a:r>
          </a:p>
          <a:p>
            <a:pPr eaLnBrk="1" hangingPunct="1">
              <a:lnSpc>
                <a:spcPct val="110000"/>
              </a:lnSpc>
              <a:spcBef>
                <a:spcPct val="0"/>
              </a:spcBef>
              <a:buFontTx/>
              <a:buNone/>
            </a:pPr>
            <a:r>
              <a:rPr lang="en-US" altLang="zh-CN" sz="2000" dirty="0">
                <a:latin typeface="微软雅黑" panose="020B0503020204020204" pitchFamily="34" charset="-122"/>
                <a:ea typeface="微软雅黑" panose="020B0503020204020204" pitchFamily="34" charset="-122"/>
              </a:rPr>
              <a:t>6  {  </a:t>
            </a:r>
          </a:p>
          <a:p>
            <a:pPr eaLnBrk="1" hangingPunct="1">
              <a:lnSpc>
                <a:spcPct val="110000"/>
              </a:lnSpc>
              <a:spcBef>
                <a:spcPct val="0"/>
              </a:spcBef>
              <a:buFontTx/>
              <a:buNone/>
            </a:pPr>
            <a:r>
              <a:rPr lang="en-US" altLang="zh-CN" sz="2000" dirty="0">
                <a:latin typeface="微软雅黑" panose="020B0503020204020204" pitchFamily="34" charset="-122"/>
                <a:ea typeface="微软雅黑" panose="020B0503020204020204" pitchFamily="34" charset="-122"/>
              </a:rPr>
              <a:t>7     p1();</a:t>
            </a:r>
          </a:p>
          <a:p>
            <a:pPr eaLnBrk="1" hangingPunct="1">
              <a:lnSpc>
                <a:spcPct val="110000"/>
              </a:lnSpc>
              <a:spcBef>
                <a:spcPct val="0"/>
              </a:spcBef>
              <a:buFontTx/>
              <a:buNone/>
            </a:pPr>
            <a:r>
              <a:rPr lang="en-US" altLang="zh-CN" sz="2000" dirty="0">
                <a:latin typeface="微软雅黑" panose="020B0503020204020204" pitchFamily="34" charset="-122"/>
                <a:ea typeface="微软雅黑" panose="020B0503020204020204" pitchFamily="34" charset="-122"/>
              </a:rPr>
              <a:t>8     </a:t>
            </a:r>
            <a:r>
              <a:rPr lang="en-US" altLang="zh-CN" sz="2000" dirty="0" err="1">
                <a:latin typeface="微软雅黑" panose="020B0503020204020204" pitchFamily="34" charset="-122"/>
                <a:ea typeface="微软雅黑" panose="020B0503020204020204" pitchFamily="34" charset="-122"/>
              </a:rPr>
              <a:t>printf</a:t>
            </a:r>
            <a:r>
              <a:rPr lang="en-US" altLang="zh-CN" sz="2000" dirty="0">
                <a:latin typeface="微软雅黑" panose="020B0503020204020204" pitchFamily="34" charset="-122"/>
                <a:ea typeface="微软雅黑" panose="020B0503020204020204" pitchFamily="34" charset="-122"/>
              </a:rPr>
              <a:t>(“d=%</a:t>
            </a:r>
            <a:r>
              <a:rPr lang="en-US" altLang="zh-CN" sz="2000" dirty="0" err="1">
                <a:latin typeface="微软雅黑" panose="020B0503020204020204" pitchFamily="34" charset="-122"/>
                <a:ea typeface="微软雅黑" panose="020B0503020204020204" pitchFamily="34" charset="-122"/>
              </a:rPr>
              <a:t>d,x</a:t>
            </a:r>
            <a:r>
              <a:rPr lang="en-US" altLang="zh-CN" sz="2000" dirty="0">
                <a:latin typeface="微软雅黑" panose="020B0503020204020204" pitchFamily="34" charset="-122"/>
                <a:ea typeface="微软雅黑" panose="020B0503020204020204" pitchFamily="34" charset="-122"/>
              </a:rPr>
              <a:t>=%d\n”,</a:t>
            </a:r>
            <a:r>
              <a:rPr lang="en-US" altLang="zh-CN" sz="2000" dirty="0" err="1">
                <a:latin typeface="微软雅黑" panose="020B0503020204020204" pitchFamily="34" charset="-122"/>
                <a:ea typeface="微软雅黑" panose="020B0503020204020204" pitchFamily="34" charset="-122"/>
              </a:rPr>
              <a:t>d,x</a:t>
            </a:r>
            <a:r>
              <a:rPr lang="en-US" altLang="zh-CN" sz="2000" dirty="0">
                <a:latin typeface="微软雅黑" panose="020B0503020204020204" pitchFamily="34" charset="-122"/>
                <a:ea typeface="微软雅黑" panose="020B0503020204020204" pitchFamily="34" charset="-122"/>
              </a:rPr>
              <a:t>);</a:t>
            </a:r>
          </a:p>
          <a:p>
            <a:pPr eaLnBrk="1" hangingPunct="1">
              <a:lnSpc>
                <a:spcPct val="110000"/>
              </a:lnSpc>
              <a:spcBef>
                <a:spcPct val="0"/>
              </a:spcBef>
              <a:buFontTx/>
              <a:buNone/>
            </a:pPr>
            <a:r>
              <a:rPr lang="en-US" altLang="zh-CN" sz="2000" dirty="0">
                <a:latin typeface="微软雅黑" panose="020B0503020204020204" pitchFamily="34" charset="-122"/>
                <a:ea typeface="微软雅黑" panose="020B0503020204020204" pitchFamily="34" charset="-122"/>
              </a:rPr>
              <a:t>9     return 0;</a:t>
            </a:r>
          </a:p>
          <a:p>
            <a:pPr eaLnBrk="1" hangingPunct="1">
              <a:lnSpc>
                <a:spcPct val="110000"/>
              </a:lnSpc>
              <a:spcBef>
                <a:spcPct val="0"/>
              </a:spcBef>
              <a:buFontTx/>
              <a:buNone/>
            </a:pPr>
            <a:r>
              <a:rPr lang="en-US" altLang="zh-CN" sz="2000" dirty="0">
                <a:latin typeface="微软雅黑" panose="020B0503020204020204" pitchFamily="34" charset="-122"/>
                <a:ea typeface="微软雅黑" panose="020B0503020204020204" pitchFamily="34" charset="-122"/>
              </a:rPr>
              <a:t>10  }</a:t>
            </a:r>
          </a:p>
        </p:txBody>
      </p:sp>
      <p:sp>
        <p:nvSpPr>
          <p:cNvPr id="65545" name="Rectangle 14">
            <a:extLst>
              <a:ext uri="{FF2B5EF4-FFF2-40B4-BE49-F238E27FC236}">
                <a16:creationId xmlns:a16="http://schemas.microsoft.com/office/drawing/2014/main" id="{A9FD1E42-C45C-4EEF-9B75-FEEAE8CD44B0}"/>
              </a:ext>
            </a:extLst>
          </p:cNvPr>
          <p:cNvSpPr>
            <a:spLocks noChangeArrowheads="1"/>
          </p:cNvSpPr>
          <p:nvPr/>
        </p:nvSpPr>
        <p:spPr bwMode="auto">
          <a:xfrm>
            <a:off x="5140325" y="1289050"/>
            <a:ext cx="1808163" cy="1930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r>
              <a:rPr lang="en-US" altLang="zh-CN" sz="2000" dirty="0">
                <a:latin typeface="微软雅黑" panose="020B0503020204020204" pitchFamily="34" charset="-122"/>
                <a:ea typeface="微软雅黑" panose="020B0503020204020204" pitchFamily="34" charset="-122"/>
              </a:rPr>
              <a:t>1  double </a:t>
            </a:r>
            <a:r>
              <a:rPr lang="en-US" altLang="zh-CN" sz="2000" dirty="0">
                <a:solidFill>
                  <a:srgbClr val="3366FF"/>
                </a:solidFill>
                <a:latin typeface="微软雅黑" panose="020B0503020204020204" pitchFamily="34" charset="-122"/>
                <a:ea typeface="微软雅黑" panose="020B0503020204020204" pitchFamily="34" charset="-122"/>
              </a:rPr>
              <a:t>d</a:t>
            </a:r>
            <a:r>
              <a:rPr lang="en-US" altLang="zh-CN" sz="2000" dirty="0">
                <a:latin typeface="微软雅黑" panose="020B0503020204020204" pitchFamily="34" charset="-122"/>
                <a:ea typeface="微软雅黑" panose="020B0503020204020204" pitchFamily="34" charset="-122"/>
              </a:rPr>
              <a:t>;</a:t>
            </a:r>
          </a:p>
          <a:p>
            <a:pPr eaLnBrk="1" hangingPunct="1">
              <a:lnSpc>
                <a:spcPct val="100000"/>
              </a:lnSpc>
              <a:spcBef>
                <a:spcPct val="0"/>
              </a:spcBef>
              <a:buFontTx/>
              <a:buNone/>
            </a:pPr>
            <a:r>
              <a:rPr lang="en-US" altLang="zh-CN" sz="2000" dirty="0">
                <a:latin typeface="微软雅黑" panose="020B0503020204020204" pitchFamily="34" charset="-122"/>
                <a:ea typeface="微软雅黑" panose="020B0503020204020204" pitchFamily="34" charset="-122"/>
              </a:rPr>
              <a:t>2</a:t>
            </a:r>
          </a:p>
          <a:p>
            <a:pPr eaLnBrk="1" hangingPunct="1">
              <a:lnSpc>
                <a:spcPct val="100000"/>
              </a:lnSpc>
              <a:spcBef>
                <a:spcPct val="0"/>
              </a:spcBef>
              <a:buFontTx/>
              <a:buNone/>
            </a:pPr>
            <a:r>
              <a:rPr lang="en-US" altLang="zh-CN" sz="2000" dirty="0">
                <a:latin typeface="微软雅黑" panose="020B0503020204020204" pitchFamily="34" charset="-122"/>
                <a:ea typeface="微软雅黑" panose="020B0503020204020204" pitchFamily="34" charset="-122"/>
              </a:rPr>
              <a:t>3  void </a:t>
            </a:r>
            <a:r>
              <a:rPr lang="en-US" altLang="zh-CN" sz="2000" dirty="0">
                <a:solidFill>
                  <a:srgbClr val="FF0000"/>
                </a:solidFill>
                <a:latin typeface="微软雅黑" panose="020B0503020204020204" pitchFamily="34" charset="-122"/>
                <a:ea typeface="微软雅黑" panose="020B0503020204020204" pitchFamily="34" charset="-122"/>
              </a:rPr>
              <a:t>p1</a:t>
            </a:r>
            <a:r>
              <a:rPr lang="en-US" altLang="zh-CN" sz="2000" dirty="0">
                <a:latin typeface="微软雅黑" panose="020B0503020204020204" pitchFamily="34" charset="-122"/>
                <a:ea typeface="微软雅黑" panose="020B0503020204020204" pitchFamily="34" charset="-122"/>
              </a:rPr>
              <a:t>() </a:t>
            </a:r>
          </a:p>
          <a:p>
            <a:pPr eaLnBrk="1" hangingPunct="1">
              <a:lnSpc>
                <a:spcPct val="100000"/>
              </a:lnSpc>
              <a:spcBef>
                <a:spcPct val="0"/>
              </a:spcBef>
              <a:buFontTx/>
              <a:buNone/>
            </a:pPr>
            <a:r>
              <a:rPr lang="en-US" altLang="zh-CN" sz="2000" dirty="0">
                <a:latin typeface="微软雅黑" panose="020B0503020204020204" pitchFamily="34" charset="-122"/>
                <a:ea typeface="微软雅黑" panose="020B0503020204020204" pitchFamily="34" charset="-122"/>
              </a:rPr>
              <a:t>4  {</a:t>
            </a:r>
          </a:p>
          <a:p>
            <a:pPr eaLnBrk="1" hangingPunct="1">
              <a:lnSpc>
                <a:spcPct val="100000"/>
              </a:lnSpc>
              <a:spcBef>
                <a:spcPct val="0"/>
              </a:spcBef>
              <a:buFontTx/>
              <a:buNone/>
            </a:pPr>
            <a:r>
              <a:rPr lang="en-US" altLang="zh-CN" sz="2000" dirty="0">
                <a:latin typeface="微软雅黑" panose="020B0503020204020204" pitchFamily="34" charset="-122"/>
                <a:ea typeface="微软雅黑" panose="020B0503020204020204" pitchFamily="34" charset="-122"/>
              </a:rPr>
              <a:t>5      d=1.0;</a:t>
            </a:r>
          </a:p>
          <a:p>
            <a:pPr eaLnBrk="1" hangingPunct="1">
              <a:lnSpc>
                <a:spcPct val="100000"/>
              </a:lnSpc>
              <a:spcBef>
                <a:spcPct val="0"/>
              </a:spcBef>
              <a:buFontTx/>
              <a:buNone/>
            </a:pPr>
            <a:r>
              <a:rPr lang="en-US" altLang="zh-CN" sz="2000" dirty="0">
                <a:latin typeface="微软雅黑" panose="020B0503020204020204" pitchFamily="34" charset="-122"/>
                <a:ea typeface="微软雅黑" panose="020B0503020204020204" pitchFamily="34" charset="-122"/>
              </a:rPr>
              <a:t>6  }</a:t>
            </a:r>
          </a:p>
        </p:txBody>
      </p:sp>
      <p:grpSp>
        <p:nvGrpSpPr>
          <p:cNvPr id="713747" name="Group 19">
            <a:extLst>
              <a:ext uri="{FF2B5EF4-FFF2-40B4-BE49-F238E27FC236}">
                <a16:creationId xmlns:a16="http://schemas.microsoft.com/office/drawing/2014/main" id="{CA743C11-99F6-4B56-9702-DD56D07183A6}"/>
              </a:ext>
            </a:extLst>
          </p:cNvPr>
          <p:cNvGrpSpPr>
            <a:grpSpLocks/>
          </p:cNvGrpSpPr>
          <p:nvPr/>
        </p:nvGrpSpPr>
        <p:grpSpPr bwMode="auto">
          <a:xfrm>
            <a:off x="6807200" y="2352675"/>
            <a:ext cx="1757363" cy="696913"/>
            <a:chOff x="4288" y="1482"/>
            <a:chExt cx="1107" cy="439"/>
          </a:xfrm>
        </p:grpSpPr>
        <p:sp>
          <p:nvSpPr>
            <p:cNvPr id="65550" name="Text Box 17">
              <a:extLst>
                <a:ext uri="{FF2B5EF4-FFF2-40B4-BE49-F238E27FC236}">
                  <a16:creationId xmlns:a16="http://schemas.microsoft.com/office/drawing/2014/main" id="{42336241-FFA4-4318-8E44-EC83BBAC243A}"/>
                </a:ext>
              </a:extLst>
            </p:cNvPr>
            <p:cNvSpPr txBox="1">
              <a:spLocks noChangeArrowheads="1"/>
            </p:cNvSpPr>
            <p:nvPr/>
          </p:nvSpPr>
          <p:spPr bwMode="auto">
            <a:xfrm>
              <a:off x="4462" y="1482"/>
              <a:ext cx="933" cy="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buFontTx/>
                <a:buNone/>
              </a:pPr>
              <a:r>
                <a:rPr lang="en-US" altLang="zh-CN" sz="1800">
                  <a:solidFill>
                    <a:srgbClr val="FF0000"/>
                  </a:solidFill>
                  <a:latin typeface="微软雅黑" panose="020B0503020204020204" pitchFamily="34" charset="-122"/>
                  <a:ea typeface="微软雅黑" panose="020B0503020204020204" pitchFamily="34" charset="-122"/>
                </a:rPr>
                <a:t>FLD1</a:t>
              </a:r>
            </a:p>
            <a:p>
              <a:pPr eaLnBrk="1" hangingPunct="1">
                <a:lnSpc>
                  <a:spcPct val="100000"/>
                </a:lnSpc>
                <a:buFontTx/>
                <a:buNone/>
              </a:pPr>
              <a:r>
                <a:rPr lang="en-US" altLang="zh-CN" sz="1800">
                  <a:solidFill>
                    <a:srgbClr val="FF0000"/>
                  </a:solidFill>
                  <a:latin typeface="微软雅黑" panose="020B0503020204020204" pitchFamily="34" charset="-122"/>
                  <a:ea typeface="微软雅黑" panose="020B0503020204020204" pitchFamily="34" charset="-122"/>
                </a:rPr>
                <a:t>FSTPl  &amp;d</a:t>
              </a:r>
            </a:p>
          </p:txBody>
        </p:sp>
        <p:sp>
          <p:nvSpPr>
            <p:cNvPr id="65551" name="AutoShape 18">
              <a:extLst>
                <a:ext uri="{FF2B5EF4-FFF2-40B4-BE49-F238E27FC236}">
                  <a16:creationId xmlns:a16="http://schemas.microsoft.com/office/drawing/2014/main" id="{57B03A9B-7978-4778-84EC-9FD5F40877FD}"/>
                </a:ext>
              </a:extLst>
            </p:cNvPr>
            <p:cNvSpPr>
              <a:spLocks/>
            </p:cNvSpPr>
            <p:nvPr/>
          </p:nvSpPr>
          <p:spPr bwMode="auto">
            <a:xfrm>
              <a:off x="4288" y="1572"/>
              <a:ext cx="175" cy="293"/>
            </a:xfrm>
            <a:prstGeom prst="leftBrace">
              <a:avLst>
                <a:gd name="adj1" fmla="val 13952"/>
                <a:gd name="adj2" fmla="val 50000"/>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0"/>
            </a:p>
          </p:txBody>
        </p:sp>
      </p:grpSp>
      <p:sp>
        <p:nvSpPr>
          <p:cNvPr id="713748" name="Text Box 20">
            <a:extLst>
              <a:ext uri="{FF2B5EF4-FFF2-40B4-BE49-F238E27FC236}">
                <a16:creationId xmlns:a16="http://schemas.microsoft.com/office/drawing/2014/main" id="{9D9CD7C8-B83B-41B1-AB8F-CDDF71ECBD71}"/>
              </a:ext>
            </a:extLst>
          </p:cNvPr>
          <p:cNvSpPr txBox="1">
            <a:spLocks noChangeArrowheads="1"/>
          </p:cNvSpPr>
          <p:nvPr/>
        </p:nvSpPr>
        <p:spPr bwMode="auto">
          <a:xfrm>
            <a:off x="4941887" y="4256088"/>
            <a:ext cx="401955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en-US" altLang="zh-CN" sz="2000" dirty="0">
                <a:latin typeface="微软雅黑" panose="020B0503020204020204" pitchFamily="34" charset="-122"/>
                <a:ea typeface="微软雅黑" panose="020B0503020204020204" pitchFamily="34" charset="-122"/>
              </a:rPr>
              <a:t>1.0</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0 01111111111 0…0B</a:t>
            </a:r>
          </a:p>
          <a:p>
            <a:pPr eaLnBrk="1" hangingPunct="1">
              <a:lnSpc>
                <a:spcPct val="100000"/>
              </a:lnSpc>
              <a:spcBef>
                <a:spcPct val="50000"/>
              </a:spcBef>
              <a:buFontTx/>
              <a:buNone/>
            </a:pPr>
            <a:r>
              <a:rPr lang="en-US" altLang="zh-CN" sz="2000" dirty="0">
                <a:latin typeface="微软雅黑" panose="020B0503020204020204" pitchFamily="34" charset="-122"/>
                <a:ea typeface="微软雅黑" panose="020B0503020204020204" pitchFamily="34" charset="-122"/>
              </a:rPr>
              <a:t>     =3FF0 0000 0000 0000H</a:t>
            </a:r>
          </a:p>
        </p:txBody>
      </p:sp>
      <p:sp>
        <p:nvSpPr>
          <p:cNvPr id="2" name="Text Box 20">
            <a:extLst>
              <a:ext uri="{FF2B5EF4-FFF2-40B4-BE49-F238E27FC236}">
                <a16:creationId xmlns:a16="http://schemas.microsoft.com/office/drawing/2014/main" id="{6E02FA50-2447-C608-9B84-25B6D38382B2}"/>
              </a:ext>
            </a:extLst>
          </p:cNvPr>
          <p:cNvSpPr txBox="1">
            <a:spLocks noChangeArrowheads="1"/>
          </p:cNvSpPr>
          <p:nvPr/>
        </p:nvSpPr>
        <p:spPr bwMode="auto">
          <a:xfrm>
            <a:off x="4936331" y="5359400"/>
            <a:ext cx="3272487"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en-US" altLang="zh-CN" sz="2000" dirty="0">
                <a:latin typeface="微软雅黑" panose="020B0503020204020204" pitchFamily="34" charset="-122"/>
                <a:ea typeface="微软雅黑" panose="020B0503020204020204" pitchFamily="34" charset="-122"/>
              </a:rPr>
              <a:t>d:    00  00  00  00</a:t>
            </a:r>
          </a:p>
          <a:p>
            <a:pPr eaLnBrk="1" hangingPunct="1">
              <a:lnSpc>
                <a:spcPct val="100000"/>
              </a:lnSpc>
              <a:spcBef>
                <a:spcPct val="50000"/>
              </a:spcBef>
              <a:buFontTx/>
              <a:buNone/>
            </a:pPr>
            <a:r>
              <a:rPr lang="en-US" altLang="zh-CN" sz="2000" dirty="0">
                <a:latin typeface="微软雅黑" panose="020B0503020204020204" pitchFamily="34" charset="-122"/>
                <a:ea typeface="微软雅黑" panose="020B0503020204020204" pitchFamily="34" charset="-122"/>
              </a:rPr>
              <a:t>X:    00  00  F0   3F</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3748"/>
                                        </p:tgtEl>
                                        <p:attrNameLst>
                                          <p:attrName>style.visibility</p:attrName>
                                        </p:attrNameLst>
                                      </p:cBhvr>
                                      <p:to>
                                        <p:strVal val="visible"/>
                                      </p:to>
                                    </p:set>
                                    <p:animEffect transition="in" filter="blinds(horizontal)">
                                      <p:cBhvr>
                                        <p:cTn id="7" dur="500"/>
                                        <p:tgtEl>
                                          <p:spTgt spid="7137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13735"/>
                                        </p:tgtEl>
                                        <p:attrNameLst>
                                          <p:attrName>style.visibility</p:attrName>
                                        </p:attrNameLst>
                                      </p:cBhvr>
                                      <p:to>
                                        <p:strVal val="visible"/>
                                      </p:to>
                                    </p:set>
                                    <p:animEffect transition="in" filter="blinds(horizontal)">
                                      <p:cBhvr>
                                        <p:cTn id="17" dur="500"/>
                                        <p:tgtEl>
                                          <p:spTgt spid="7137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3735" grpId="0"/>
      <p:bldP spid="713748" grpId="0"/>
      <p:bldP spid="2"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a:extLst>
              <a:ext uri="{FF2B5EF4-FFF2-40B4-BE49-F238E27FC236}">
                <a16:creationId xmlns:a16="http://schemas.microsoft.com/office/drawing/2014/main" id="{59E01310-656B-4633-9AB4-9EA04DFFC0BE}"/>
              </a:ext>
            </a:extLst>
          </p:cNvPr>
          <p:cNvSpPr>
            <a:spLocks noGrp="1" noChangeArrowheads="1"/>
          </p:cNvSpPr>
          <p:nvPr>
            <p:ph type="title" idx="4294967295"/>
          </p:nvPr>
        </p:nvSpPr>
        <p:spPr>
          <a:xfrm>
            <a:off x="385763" y="57150"/>
            <a:ext cx="7591425" cy="647700"/>
          </a:xfrm>
        </p:spPr>
        <p:txBody>
          <a:bodyPr/>
          <a:lstStyle/>
          <a:p>
            <a:r>
              <a:rPr lang="zh-CN" altLang="en-US"/>
              <a:t>多重定义全局符号的问题</a:t>
            </a:r>
          </a:p>
        </p:txBody>
      </p:sp>
      <p:sp>
        <p:nvSpPr>
          <p:cNvPr id="67587" name="Content Placeholder 2">
            <a:extLst>
              <a:ext uri="{FF2B5EF4-FFF2-40B4-BE49-F238E27FC236}">
                <a16:creationId xmlns:a16="http://schemas.microsoft.com/office/drawing/2014/main" id="{3D8D42AC-8C15-45D3-97C3-8B0ECE65EFE5}"/>
              </a:ext>
            </a:extLst>
          </p:cNvPr>
          <p:cNvSpPr>
            <a:spLocks noGrp="1" noChangeArrowheads="1"/>
          </p:cNvSpPr>
          <p:nvPr>
            <p:ph idx="4294967295"/>
          </p:nvPr>
        </p:nvSpPr>
        <p:spPr>
          <a:xfrm>
            <a:off x="468313" y="995363"/>
            <a:ext cx="8229600" cy="5059362"/>
          </a:xfrm>
        </p:spPr>
        <p:txBody>
          <a:bodyPr/>
          <a:lstStyle/>
          <a:p>
            <a:r>
              <a:rPr lang="zh-CN" altLang="en-US">
                <a:latin typeface="微软雅黑" panose="020B0503020204020204" pitchFamily="34" charset="-122"/>
                <a:ea typeface="微软雅黑" panose="020B0503020204020204" pitchFamily="34" charset="-122"/>
              </a:rPr>
              <a:t>尽量避免使用全局变量</a:t>
            </a:r>
          </a:p>
          <a:p>
            <a:endParaRPr lang="en-US" altLang="zh-CN" sz="1000">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一定需要用的话，就按以下规则使用</a:t>
            </a:r>
          </a:p>
          <a:p>
            <a:pPr lvl="1"/>
            <a:r>
              <a:rPr lang="zh-CN" altLang="en-US" sz="2200">
                <a:latin typeface="微软雅黑" panose="020B0503020204020204" pitchFamily="34" charset="-122"/>
                <a:ea typeface="微软雅黑" panose="020B0503020204020204" pitchFamily="34" charset="-122"/>
              </a:rPr>
              <a:t>尽量使用本地变量（</a:t>
            </a:r>
            <a:r>
              <a:rPr lang="en-US" altLang="zh-CN" sz="2200">
                <a:latin typeface="微软雅黑" panose="020B0503020204020204" pitchFamily="34" charset="-122"/>
                <a:ea typeface="微软雅黑" panose="020B0503020204020204" pitchFamily="34" charset="-122"/>
                <a:cs typeface="Courier New" panose="02070309020205020404" pitchFamily="49" charset="0"/>
              </a:rPr>
              <a:t>static</a:t>
            </a:r>
            <a:r>
              <a:rPr lang="zh-CN" altLang="en-US" sz="2200">
                <a:latin typeface="微软雅黑" panose="020B0503020204020204" pitchFamily="34" charset="-122"/>
                <a:ea typeface="微软雅黑" panose="020B0503020204020204" pitchFamily="34" charset="-122"/>
                <a:cs typeface="Courier New" panose="02070309020205020404" pitchFamily="49" charset="0"/>
              </a:rPr>
              <a:t>）</a:t>
            </a:r>
            <a:endParaRPr lang="zh-CN" altLang="en-US" sz="2200">
              <a:latin typeface="微软雅黑" panose="020B0503020204020204" pitchFamily="34" charset="-122"/>
              <a:ea typeface="微软雅黑" panose="020B0503020204020204" pitchFamily="34" charset="-122"/>
            </a:endParaRPr>
          </a:p>
          <a:p>
            <a:pPr lvl="1"/>
            <a:r>
              <a:rPr lang="zh-CN" altLang="en-US" sz="2200">
                <a:latin typeface="微软雅黑" panose="020B0503020204020204" pitchFamily="34" charset="-122"/>
                <a:ea typeface="微软雅黑" panose="020B0503020204020204" pitchFamily="34" charset="-122"/>
              </a:rPr>
              <a:t>全局变量要赋初值</a:t>
            </a:r>
          </a:p>
          <a:p>
            <a:pPr lvl="1"/>
            <a:r>
              <a:rPr lang="zh-CN" altLang="en-US" sz="2200">
                <a:latin typeface="微软雅黑" panose="020B0503020204020204" pitchFamily="34" charset="-122"/>
                <a:ea typeface="微软雅黑" panose="020B0503020204020204" pitchFamily="34" charset="-122"/>
              </a:rPr>
              <a:t>外部全局变量要使用</a:t>
            </a:r>
            <a:r>
              <a:rPr lang="en-US" altLang="zh-CN" sz="2200">
                <a:latin typeface="微软雅黑" panose="020B0503020204020204" pitchFamily="34" charset="-122"/>
                <a:ea typeface="微软雅黑" panose="020B0503020204020204" pitchFamily="34" charset="-122"/>
              </a:rPr>
              <a:t>extern</a:t>
            </a:r>
          </a:p>
        </p:txBody>
      </p:sp>
      <p:sp>
        <p:nvSpPr>
          <p:cNvPr id="646148" name="Text Box 4">
            <a:extLst>
              <a:ext uri="{FF2B5EF4-FFF2-40B4-BE49-F238E27FC236}">
                <a16:creationId xmlns:a16="http://schemas.microsoft.com/office/drawing/2014/main" id="{D3EF86A6-1AE4-4105-8531-99DDC24FE07A}"/>
              </a:ext>
            </a:extLst>
          </p:cNvPr>
          <p:cNvSpPr txBox="1">
            <a:spLocks noChangeArrowheads="1"/>
          </p:cNvSpPr>
          <p:nvPr/>
        </p:nvSpPr>
        <p:spPr bwMode="auto">
          <a:xfrm>
            <a:off x="522288" y="3878263"/>
            <a:ext cx="8235950" cy="263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200" dirty="0">
                <a:solidFill>
                  <a:srgbClr val="FF0000"/>
                </a:solidFill>
                <a:ea typeface="微软雅黑" panose="020B0503020204020204" pitchFamily="34" charset="-122"/>
              </a:rPr>
              <a:t>多重定义全局变量会造成一些意想不到的错误！</a:t>
            </a:r>
            <a:endParaRPr lang="en-US" altLang="zh-CN" sz="2200" dirty="0">
              <a:solidFill>
                <a:srgbClr val="FF0000"/>
              </a:solidFill>
              <a:ea typeface="微软雅黑" panose="020B0503020204020204" pitchFamily="34" charset="-122"/>
            </a:endParaRPr>
          </a:p>
          <a:p>
            <a:pPr eaLnBrk="1" hangingPunct="1">
              <a:lnSpc>
                <a:spcPct val="100000"/>
              </a:lnSpc>
              <a:spcBef>
                <a:spcPct val="50000"/>
              </a:spcBef>
              <a:buFontTx/>
              <a:buNone/>
            </a:pPr>
            <a:r>
              <a:rPr lang="zh-CN" altLang="en-US" sz="2200" dirty="0">
                <a:solidFill>
                  <a:srgbClr val="FF0000"/>
                </a:solidFill>
                <a:ea typeface="微软雅黑" panose="020B0503020204020204" pitchFamily="34" charset="-122"/>
              </a:rPr>
              <a:t>错误默默发生，编译系统不会警告，并会在程序执行很久后才能表现出来，且远离错误引发处。</a:t>
            </a:r>
            <a:endParaRPr lang="en-US" altLang="zh-CN" sz="2200" dirty="0">
              <a:solidFill>
                <a:srgbClr val="FF0000"/>
              </a:solidFill>
              <a:ea typeface="微软雅黑" panose="020B0503020204020204" pitchFamily="34" charset="-122"/>
            </a:endParaRPr>
          </a:p>
          <a:p>
            <a:pPr eaLnBrk="1" hangingPunct="1">
              <a:lnSpc>
                <a:spcPct val="100000"/>
              </a:lnSpc>
              <a:spcBef>
                <a:spcPct val="50000"/>
              </a:spcBef>
              <a:buFontTx/>
              <a:buNone/>
            </a:pPr>
            <a:r>
              <a:rPr lang="zh-CN" altLang="en-US" sz="2200" dirty="0">
                <a:solidFill>
                  <a:srgbClr val="FF0000"/>
                </a:solidFill>
                <a:ea typeface="微软雅黑" panose="020B0503020204020204" pitchFamily="34" charset="-122"/>
              </a:rPr>
              <a:t>在一个具有几百个模块的大型软件中，这类错误很难修正。</a:t>
            </a:r>
          </a:p>
          <a:p>
            <a:pPr eaLnBrk="1" hangingPunct="1">
              <a:lnSpc>
                <a:spcPct val="100000"/>
              </a:lnSpc>
              <a:spcBef>
                <a:spcPct val="50000"/>
              </a:spcBef>
              <a:buFontTx/>
              <a:buNone/>
            </a:pPr>
            <a:r>
              <a:rPr lang="zh-CN" altLang="en-US" sz="2200" dirty="0">
                <a:solidFill>
                  <a:srgbClr val="FF0000"/>
                </a:solidFill>
                <a:ea typeface="微软雅黑" panose="020B0503020204020204" pitchFamily="34" charset="-122"/>
              </a:rPr>
              <a:t>大部分程序员并不了解链接器如何工作，因而养成良好的编程习惯是非常重要的。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46148">
                                            <p:txEl>
                                              <p:pRg st="0" end="0"/>
                                            </p:txEl>
                                          </p:spTgt>
                                        </p:tgtEl>
                                        <p:attrNameLst>
                                          <p:attrName>style.visibility</p:attrName>
                                        </p:attrNameLst>
                                      </p:cBhvr>
                                      <p:to>
                                        <p:strVal val="visible"/>
                                      </p:to>
                                    </p:set>
                                    <p:anim calcmode="lin" valueType="num">
                                      <p:cBhvr additive="base">
                                        <p:cTn id="7" dur="500" fill="hold"/>
                                        <p:tgtEl>
                                          <p:spTgt spid="64614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46148">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46148">
                                            <p:txEl>
                                              <p:pRg st="1" end="1"/>
                                            </p:txEl>
                                          </p:spTgt>
                                        </p:tgtEl>
                                        <p:attrNameLst>
                                          <p:attrName>style.visibility</p:attrName>
                                        </p:attrNameLst>
                                      </p:cBhvr>
                                      <p:to>
                                        <p:strVal val="visible"/>
                                      </p:to>
                                    </p:set>
                                    <p:anim calcmode="lin" valueType="num">
                                      <p:cBhvr additive="base">
                                        <p:cTn id="11" dur="500" fill="hold"/>
                                        <p:tgtEl>
                                          <p:spTgt spid="646148">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46148">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46148">
                                            <p:txEl>
                                              <p:pRg st="2" end="2"/>
                                            </p:txEl>
                                          </p:spTgt>
                                        </p:tgtEl>
                                        <p:attrNameLst>
                                          <p:attrName>style.visibility</p:attrName>
                                        </p:attrNameLst>
                                      </p:cBhvr>
                                      <p:to>
                                        <p:strVal val="visible"/>
                                      </p:to>
                                    </p:set>
                                    <p:anim calcmode="lin" valueType="num">
                                      <p:cBhvr additive="base">
                                        <p:cTn id="15" dur="500" fill="hold"/>
                                        <p:tgtEl>
                                          <p:spTgt spid="646148">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46148">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46148">
                                            <p:txEl>
                                              <p:pRg st="3" end="3"/>
                                            </p:txEl>
                                          </p:spTgt>
                                        </p:tgtEl>
                                        <p:attrNameLst>
                                          <p:attrName>style.visibility</p:attrName>
                                        </p:attrNameLst>
                                      </p:cBhvr>
                                      <p:to>
                                        <p:strVal val="visible"/>
                                      </p:to>
                                    </p:set>
                                    <p:anim calcmode="lin" valueType="num">
                                      <p:cBhvr additive="base">
                                        <p:cTn id="19" dur="500" fill="hold"/>
                                        <p:tgtEl>
                                          <p:spTgt spid="64614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4614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
            <a:extLst>
              <a:ext uri="{FF2B5EF4-FFF2-40B4-BE49-F238E27FC236}">
                <a16:creationId xmlns:a16="http://schemas.microsoft.com/office/drawing/2014/main" id="{5E365628-D2D1-49D3-A446-1D31ACFC4E1A}"/>
              </a:ext>
            </a:extLst>
          </p:cNvPr>
          <p:cNvSpPr>
            <a:spLocks noGrp="1" noChangeArrowheads="1"/>
          </p:cNvSpPr>
          <p:nvPr>
            <p:ph type="title" idx="4294967295"/>
          </p:nvPr>
        </p:nvSpPr>
        <p:spPr>
          <a:xfrm>
            <a:off x="206375" y="53975"/>
            <a:ext cx="8716963" cy="669925"/>
          </a:xfrm>
        </p:spPr>
        <p:txBody>
          <a:bodyPr/>
          <a:lstStyle/>
          <a:p>
            <a:pPr marL="119063" indent="-119063">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a:t>静态共享库</a:t>
            </a:r>
          </a:p>
        </p:txBody>
      </p:sp>
      <p:sp>
        <p:nvSpPr>
          <p:cNvPr id="70659" name="Rectangle 2">
            <a:extLst>
              <a:ext uri="{FF2B5EF4-FFF2-40B4-BE49-F238E27FC236}">
                <a16:creationId xmlns:a16="http://schemas.microsoft.com/office/drawing/2014/main" id="{9C20F15E-A906-46DB-8E8D-78ACD6C7CA75}"/>
              </a:ext>
            </a:extLst>
          </p:cNvPr>
          <p:cNvSpPr>
            <a:spLocks noGrp="1" noChangeArrowheads="1"/>
          </p:cNvSpPr>
          <p:nvPr>
            <p:ph type="body" idx="4294967295"/>
          </p:nvPr>
        </p:nvSpPr>
        <p:spPr>
          <a:xfrm>
            <a:off x="284163" y="1084263"/>
            <a:ext cx="8415337" cy="4668837"/>
          </a:xfrm>
        </p:spPr>
        <p:txBody>
          <a:bodyPr/>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a:solidFill>
                  <a:srgbClr val="990000"/>
                </a:solidFill>
                <a:latin typeface="微软雅黑" panose="020B0503020204020204" pitchFamily="34" charset="-122"/>
                <a:ea typeface="微软雅黑" panose="020B0503020204020204" pitchFamily="34" charset="-122"/>
              </a:rPr>
              <a:t>静态库 </a:t>
            </a:r>
            <a:r>
              <a:rPr lang="en-GB" altLang="zh-CN">
                <a:latin typeface="微软雅黑" panose="020B0503020204020204" pitchFamily="34" charset="-122"/>
                <a:ea typeface="微软雅黑" panose="020B0503020204020204" pitchFamily="34" charset="-122"/>
              </a:rPr>
              <a:t>(.a </a:t>
            </a:r>
            <a:r>
              <a:rPr lang="en-GB" altLang="zh-CN">
                <a:solidFill>
                  <a:srgbClr val="000004"/>
                </a:solidFill>
                <a:latin typeface="微软雅黑" panose="020B0503020204020204" pitchFamily="34" charset="-122"/>
                <a:ea typeface="微软雅黑" panose="020B0503020204020204" pitchFamily="34" charset="-122"/>
              </a:rPr>
              <a:t>archive files</a:t>
            </a:r>
            <a:r>
              <a:rPr lang="en-GB" altLang="zh-CN">
                <a:latin typeface="微软雅黑" panose="020B0503020204020204" pitchFamily="34" charset="-122"/>
                <a:ea typeface="微软雅黑" panose="020B0503020204020204" pitchFamily="34" charset="-122"/>
              </a:rPr>
              <a:t>)</a:t>
            </a:r>
          </a:p>
          <a:p>
            <a:pPr lvl="1">
              <a:spcBef>
                <a:spcPct val="4000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400">
                <a:latin typeface="微软雅黑" panose="020B0503020204020204" pitchFamily="34" charset="-122"/>
                <a:ea typeface="微软雅黑" panose="020B0503020204020204" pitchFamily="34" charset="-122"/>
              </a:rPr>
              <a:t>将所有相关的目标模块（</a:t>
            </a:r>
            <a:r>
              <a:rPr lang="en-GB" altLang="zh-CN" sz="2400">
                <a:latin typeface="微软雅黑" panose="020B0503020204020204" pitchFamily="34" charset="-122"/>
                <a:ea typeface="微软雅黑" panose="020B0503020204020204" pitchFamily="34" charset="-122"/>
              </a:rPr>
              <a:t>.o</a:t>
            </a:r>
            <a:r>
              <a:rPr lang="zh-CN" altLang="en-GB" sz="2400">
                <a:latin typeface="微软雅黑" panose="020B0503020204020204" pitchFamily="34" charset="-122"/>
                <a:ea typeface="微软雅黑" panose="020B0503020204020204" pitchFamily="34" charset="-122"/>
              </a:rPr>
              <a:t>）打包为一个单独的库文件（</a:t>
            </a:r>
            <a:r>
              <a:rPr lang="en-GB" altLang="zh-CN" sz="2400">
                <a:latin typeface="微软雅黑" panose="020B0503020204020204" pitchFamily="34" charset="-122"/>
                <a:ea typeface="微软雅黑" panose="020B0503020204020204" pitchFamily="34" charset="-122"/>
              </a:rPr>
              <a:t>.a</a:t>
            </a:r>
            <a:r>
              <a:rPr lang="zh-CN" altLang="en-GB" sz="2400">
                <a:latin typeface="微软雅黑" panose="020B0503020204020204" pitchFamily="34" charset="-122"/>
                <a:ea typeface="微软雅黑" panose="020B0503020204020204" pitchFamily="34" charset="-122"/>
              </a:rPr>
              <a:t>），称为</a:t>
            </a:r>
            <a:r>
              <a:rPr lang="zh-CN" altLang="en-GB" sz="2400">
                <a:solidFill>
                  <a:srgbClr val="CC3300"/>
                </a:solidFill>
                <a:latin typeface="微软雅黑" panose="020B0503020204020204" pitchFamily="34" charset="-122"/>
                <a:ea typeface="微软雅黑" panose="020B0503020204020204" pitchFamily="34" charset="-122"/>
              </a:rPr>
              <a:t>静态库文件</a:t>
            </a:r>
            <a:r>
              <a:rPr lang="zh-CN" altLang="en-GB" sz="2400">
                <a:latin typeface="微软雅黑" panose="020B0503020204020204" pitchFamily="34" charset="-122"/>
                <a:ea typeface="微软雅黑" panose="020B0503020204020204" pitchFamily="34" charset="-122"/>
              </a:rPr>
              <a:t> ，也称</a:t>
            </a:r>
            <a:r>
              <a:rPr lang="zh-CN" altLang="en-GB" sz="2400">
                <a:solidFill>
                  <a:srgbClr val="CC3300"/>
                </a:solidFill>
                <a:latin typeface="微软雅黑" panose="020B0503020204020204" pitchFamily="34" charset="-122"/>
                <a:ea typeface="微软雅黑" panose="020B0503020204020204" pitchFamily="34" charset="-122"/>
              </a:rPr>
              <a:t>存档文件</a:t>
            </a:r>
            <a:r>
              <a:rPr lang="zh-CN" altLang="en-GB" sz="2400">
                <a:latin typeface="微软雅黑" panose="020B0503020204020204" pitchFamily="34" charset="-122"/>
                <a:ea typeface="微软雅黑" panose="020B0503020204020204" pitchFamily="34" charset="-122"/>
              </a:rPr>
              <a:t>（</a:t>
            </a:r>
            <a:r>
              <a:rPr lang="en-GB" altLang="zh-CN" sz="2400">
                <a:latin typeface="微软雅黑" panose="020B0503020204020204" pitchFamily="34" charset="-122"/>
                <a:ea typeface="微软雅黑" panose="020B0503020204020204" pitchFamily="34" charset="-122"/>
              </a:rPr>
              <a:t>archive</a:t>
            </a:r>
            <a:r>
              <a:rPr lang="zh-CN" altLang="en-GB" sz="2400">
                <a:latin typeface="微软雅黑" panose="020B0503020204020204" pitchFamily="34" charset="-122"/>
                <a:ea typeface="微软雅黑" panose="020B0503020204020204" pitchFamily="34" charset="-122"/>
              </a:rPr>
              <a:t>）</a:t>
            </a:r>
            <a:endParaRPr lang="en-GB" altLang="zh-CN" sz="2400">
              <a:latin typeface="微软雅黑" panose="020B0503020204020204" pitchFamily="34" charset="-122"/>
              <a:ea typeface="微软雅黑" panose="020B0503020204020204" pitchFamily="34" charset="-122"/>
            </a:endParaRPr>
          </a:p>
          <a:p>
            <a:pPr lvl="1">
              <a:spcBef>
                <a:spcPct val="4000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400">
                <a:latin typeface="微软雅黑" panose="020B0503020204020204" pitchFamily="34" charset="-122"/>
                <a:ea typeface="微软雅黑" panose="020B0503020204020204" pitchFamily="34" charset="-122"/>
              </a:rPr>
              <a:t>增强了链接器功能，使其能通过查找一个或多个库文件中的符号来解析符号</a:t>
            </a:r>
          </a:p>
          <a:p>
            <a:pPr lvl="1">
              <a:spcBef>
                <a:spcPct val="4000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400">
                <a:latin typeface="微软雅黑" panose="020B0503020204020204" pitchFamily="34" charset="-122"/>
                <a:ea typeface="微软雅黑" panose="020B0503020204020204" pitchFamily="34" charset="-122"/>
              </a:rPr>
              <a:t>在构建可执行文件时只需指定库文件名，链接器会自动到库中寻找那些应用程序用到的目标模块，并且</a:t>
            </a:r>
            <a:r>
              <a:rPr lang="zh-CN" altLang="en-GB" sz="2400">
                <a:solidFill>
                  <a:srgbClr val="FF0000"/>
                </a:solidFill>
                <a:latin typeface="微软雅黑" panose="020B0503020204020204" pitchFamily="34" charset="-122"/>
                <a:ea typeface="微软雅黑" panose="020B0503020204020204" pitchFamily="34" charset="-122"/>
              </a:rPr>
              <a:t>只</a:t>
            </a:r>
            <a:r>
              <a:rPr lang="zh-CN" altLang="en-GB" sz="2400">
                <a:solidFill>
                  <a:srgbClr val="CC3300"/>
                </a:solidFill>
                <a:latin typeface="微软雅黑" panose="020B0503020204020204" pitchFamily="34" charset="-122"/>
                <a:ea typeface="微软雅黑" panose="020B0503020204020204" pitchFamily="34" charset="-122"/>
              </a:rPr>
              <a:t>把用到的模块从库中拷贝出来</a:t>
            </a:r>
          </a:p>
          <a:p>
            <a:pPr lvl="1">
              <a:spcBef>
                <a:spcPct val="4000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400">
                <a:solidFill>
                  <a:srgbClr val="FF0000"/>
                </a:solidFill>
                <a:latin typeface="微软雅黑" panose="020B0503020204020204" pitchFamily="34" charset="-122"/>
                <a:ea typeface="微软雅黑" panose="020B0503020204020204" pitchFamily="34" charset="-122"/>
              </a:rPr>
              <a:t>在</a:t>
            </a:r>
            <a:r>
              <a:rPr lang="en-GB" altLang="zh-CN" sz="2400">
                <a:solidFill>
                  <a:srgbClr val="FF0000"/>
                </a:solidFill>
                <a:latin typeface="微软雅黑" panose="020B0503020204020204" pitchFamily="34" charset="-122"/>
                <a:ea typeface="微软雅黑" panose="020B0503020204020204" pitchFamily="34" charset="-122"/>
              </a:rPr>
              <a:t>gcc</a:t>
            </a:r>
            <a:r>
              <a:rPr lang="zh-CN" altLang="en-GB" sz="2400">
                <a:solidFill>
                  <a:srgbClr val="FF0000"/>
                </a:solidFill>
                <a:latin typeface="微软雅黑" panose="020B0503020204020204" pitchFamily="34" charset="-122"/>
                <a:ea typeface="微软雅黑" panose="020B0503020204020204" pitchFamily="34" charset="-122"/>
              </a:rPr>
              <a:t>命令行中无需明显指定</a:t>
            </a:r>
            <a:r>
              <a:rPr lang="en-GB" altLang="zh-CN" sz="2400">
                <a:solidFill>
                  <a:srgbClr val="FF0000"/>
                </a:solidFill>
                <a:latin typeface="微软雅黑" panose="020B0503020204020204" pitchFamily="34" charset="-122"/>
                <a:ea typeface="微软雅黑" panose="020B0503020204020204" pitchFamily="34" charset="-122"/>
              </a:rPr>
              <a:t>C</a:t>
            </a:r>
            <a:r>
              <a:rPr lang="zh-CN" altLang="en-GB" sz="2400">
                <a:solidFill>
                  <a:srgbClr val="FF0000"/>
                </a:solidFill>
                <a:latin typeface="微软雅黑" panose="020B0503020204020204" pitchFamily="34" charset="-122"/>
                <a:ea typeface="微软雅黑" panose="020B0503020204020204" pitchFamily="34" charset="-122"/>
              </a:rPr>
              <a:t>标准库</a:t>
            </a:r>
            <a:r>
              <a:rPr lang="en-GB" altLang="zh-CN" sz="2400">
                <a:solidFill>
                  <a:srgbClr val="FF0000"/>
                </a:solidFill>
                <a:latin typeface="微软雅黑" panose="020B0503020204020204" pitchFamily="34" charset="-122"/>
                <a:ea typeface="微软雅黑" panose="020B0503020204020204" pitchFamily="34" charset="-122"/>
              </a:rPr>
              <a:t>libc.a(</a:t>
            </a:r>
            <a:r>
              <a:rPr lang="zh-CN" altLang="en-GB" sz="2400">
                <a:solidFill>
                  <a:srgbClr val="FF0000"/>
                </a:solidFill>
                <a:latin typeface="微软雅黑" panose="020B0503020204020204" pitchFamily="34" charset="-122"/>
                <a:ea typeface="微软雅黑" panose="020B0503020204020204" pitchFamily="34" charset="-122"/>
              </a:rPr>
              <a:t>默认库</a:t>
            </a:r>
            <a:r>
              <a:rPr lang="en-GB" altLang="zh-CN" sz="2400">
                <a:solidFill>
                  <a:srgbClr val="FF0000"/>
                </a:solidFill>
                <a:latin typeface="微软雅黑" panose="020B0503020204020204" pitchFamily="34" charset="-122"/>
                <a:ea typeface="微软雅黑" panose="020B0503020204020204" pitchFamily="34" charset="-122"/>
              </a:rPr>
              <a:t>)</a:t>
            </a:r>
            <a:endParaRPr lang="zh-CN" altLang="en-GB" sz="240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BDE5FB43-B8AB-4DAA-A762-72E2B4172F8B}"/>
              </a:ext>
            </a:extLst>
          </p:cNvPr>
          <p:cNvSpPr>
            <a:spLocks noGrp="1" noChangeArrowheads="1"/>
          </p:cNvSpPr>
          <p:nvPr>
            <p:ph type="title" idx="4294967295"/>
          </p:nvPr>
        </p:nvSpPr>
        <p:spPr>
          <a:xfrm>
            <a:off x="1057275" y="98425"/>
            <a:ext cx="6529388" cy="538163"/>
          </a:xfrm>
        </p:spPr>
        <p:txBody>
          <a:bodyPr lIns="63500" tIns="25400" rIns="63500" bIns="25400" anchor="t">
            <a:spAutoFit/>
          </a:bodyPr>
          <a:lstStyle/>
          <a:p>
            <a:r>
              <a:rPr lang="zh-CN" altLang="en-US" sz="3600"/>
              <a:t>一个典型程序的转换处理过程</a:t>
            </a:r>
          </a:p>
        </p:txBody>
      </p:sp>
      <p:sp>
        <p:nvSpPr>
          <p:cNvPr id="43" name="文本框 42">
            <a:extLst>
              <a:ext uri="{FF2B5EF4-FFF2-40B4-BE49-F238E27FC236}">
                <a16:creationId xmlns:a16="http://schemas.microsoft.com/office/drawing/2014/main" id="{127664EE-4E5A-43D3-BD99-1B2A46498530}"/>
              </a:ext>
            </a:extLst>
          </p:cNvPr>
          <p:cNvSpPr txBox="1"/>
          <p:nvPr/>
        </p:nvSpPr>
        <p:spPr>
          <a:xfrm>
            <a:off x="656565" y="1448780"/>
            <a:ext cx="3510391" cy="1569660"/>
          </a:xfrm>
          <a:prstGeom prst="rect">
            <a:avLst/>
          </a:prstGeom>
          <a:noFill/>
        </p:spPr>
        <p:txBody>
          <a:bodyPr wrap="square">
            <a:spAutoFit/>
          </a:bodyPr>
          <a:lstStyle/>
          <a:p>
            <a:pPr marL="0" lvl="1"/>
            <a:r>
              <a:rPr lang="it-IT" altLang="zh-CN" sz="2400" dirty="0"/>
              <a:t>#define square(x)  x*x</a:t>
            </a:r>
          </a:p>
          <a:p>
            <a:pPr marL="0" lvl="1"/>
            <a:r>
              <a:rPr lang="en-US" altLang="zh-CN" sz="2400" dirty="0"/>
              <a:t>	</a:t>
            </a:r>
          </a:p>
          <a:p>
            <a:pPr marL="0" lvl="1"/>
            <a:r>
              <a:rPr lang="en-US" altLang="zh-CN" sz="2400" dirty="0"/>
              <a:t>int t;	</a:t>
            </a:r>
          </a:p>
          <a:p>
            <a:pPr marL="0" lvl="1"/>
            <a:r>
              <a:rPr lang="en-US" altLang="zh-CN" sz="2400" dirty="0"/>
              <a:t>t = square(1 + 2);</a:t>
            </a:r>
          </a:p>
        </p:txBody>
      </p:sp>
      <p:sp>
        <p:nvSpPr>
          <p:cNvPr id="6" name="文本框 5">
            <a:extLst>
              <a:ext uri="{FF2B5EF4-FFF2-40B4-BE49-F238E27FC236}">
                <a16:creationId xmlns:a16="http://schemas.microsoft.com/office/drawing/2014/main" id="{4CAF52F2-B834-456C-AC48-3D89F5222DB6}"/>
              </a:ext>
            </a:extLst>
          </p:cNvPr>
          <p:cNvSpPr txBox="1"/>
          <p:nvPr/>
        </p:nvSpPr>
        <p:spPr>
          <a:xfrm>
            <a:off x="460645" y="877736"/>
            <a:ext cx="7126018" cy="430887"/>
          </a:xfrm>
          <a:prstGeom prst="rect">
            <a:avLst/>
          </a:prstGeom>
          <a:noFill/>
        </p:spPr>
        <p:txBody>
          <a:bodyPr wrap="square">
            <a:spAutoFit/>
          </a:bodyPr>
          <a:lstStyle/>
          <a:p>
            <a:pPr lvl="1"/>
            <a:r>
              <a:rPr lang="zh-CN" altLang="en-US" sz="2200" b="1" dirty="0">
                <a:solidFill>
                  <a:srgbClr val="0000CC"/>
                </a:solidFill>
                <a:latin typeface="微软雅黑" panose="020B0503020204020204" pitchFamily="34" charset="-122"/>
                <a:ea typeface="微软雅黑" panose="020B0503020204020204" pitchFamily="34" charset="-122"/>
              </a:rPr>
              <a:t>提醒：定义宏函数时，注意在参数上加括号</a:t>
            </a:r>
            <a:endParaRPr lang="en-US" altLang="zh-CN" sz="2200" b="1" dirty="0">
              <a:solidFill>
                <a:srgbClr val="0000CC"/>
              </a:solidFill>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28EC4494-D1D4-4C74-91A0-8106D643EC67}"/>
              </a:ext>
            </a:extLst>
          </p:cNvPr>
          <p:cNvSpPr txBox="1"/>
          <p:nvPr/>
        </p:nvSpPr>
        <p:spPr>
          <a:xfrm>
            <a:off x="4977045" y="2483780"/>
            <a:ext cx="2295255" cy="461665"/>
          </a:xfrm>
          <a:prstGeom prst="rect">
            <a:avLst/>
          </a:prstGeom>
          <a:noFill/>
        </p:spPr>
        <p:txBody>
          <a:bodyPr wrap="square">
            <a:spAutoFit/>
          </a:bodyPr>
          <a:lstStyle/>
          <a:p>
            <a:r>
              <a:rPr lang="en-US" altLang="zh-CN" sz="2400" dirty="0"/>
              <a:t>t</a:t>
            </a:r>
            <a:r>
              <a:rPr lang="zh-CN" altLang="en-US" sz="2400" dirty="0"/>
              <a:t> = 1 + 2*1 + 2;</a:t>
            </a:r>
          </a:p>
        </p:txBody>
      </p:sp>
      <p:sp>
        <p:nvSpPr>
          <p:cNvPr id="11" name="文本框 10">
            <a:extLst>
              <a:ext uri="{FF2B5EF4-FFF2-40B4-BE49-F238E27FC236}">
                <a16:creationId xmlns:a16="http://schemas.microsoft.com/office/drawing/2014/main" id="{6A75E050-C6A1-41A1-9642-0629940E9D31}"/>
              </a:ext>
            </a:extLst>
          </p:cNvPr>
          <p:cNvSpPr txBox="1"/>
          <p:nvPr/>
        </p:nvSpPr>
        <p:spPr>
          <a:xfrm>
            <a:off x="656565" y="3938861"/>
            <a:ext cx="4275475" cy="1200329"/>
          </a:xfrm>
          <a:prstGeom prst="rect">
            <a:avLst/>
          </a:prstGeom>
          <a:noFill/>
        </p:spPr>
        <p:txBody>
          <a:bodyPr wrap="square">
            <a:spAutoFit/>
          </a:bodyPr>
          <a:lstStyle/>
          <a:p>
            <a:pPr marL="0" lvl="1"/>
            <a:r>
              <a:rPr lang="it-IT" altLang="zh-CN" sz="2400" dirty="0"/>
              <a:t>#define square(x)  (x)*(x)</a:t>
            </a:r>
          </a:p>
          <a:p>
            <a:pPr marL="0" lvl="1"/>
            <a:endParaRPr lang="en-US" altLang="zh-CN" sz="2400" dirty="0"/>
          </a:p>
          <a:p>
            <a:pPr marL="0" lvl="1"/>
            <a:r>
              <a:rPr lang="en-US" altLang="zh-CN" sz="2400" dirty="0"/>
              <a:t>t = square(1 + 2);</a:t>
            </a:r>
          </a:p>
        </p:txBody>
      </p:sp>
      <p:sp>
        <p:nvSpPr>
          <p:cNvPr id="12" name="文本框 11">
            <a:extLst>
              <a:ext uri="{FF2B5EF4-FFF2-40B4-BE49-F238E27FC236}">
                <a16:creationId xmlns:a16="http://schemas.microsoft.com/office/drawing/2014/main" id="{E4A23D6B-1BEC-46E4-9A77-7D7F96151999}"/>
              </a:ext>
            </a:extLst>
          </p:cNvPr>
          <p:cNvSpPr txBox="1"/>
          <p:nvPr/>
        </p:nvSpPr>
        <p:spPr>
          <a:xfrm>
            <a:off x="4984731" y="4698860"/>
            <a:ext cx="3240360" cy="461665"/>
          </a:xfrm>
          <a:prstGeom prst="rect">
            <a:avLst/>
          </a:prstGeom>
          <a:noFill/>
        </p:spPr>
        <p:txBody>
          <a:bodyPr wrap="square">
            <a:spAutoFit/>
          </a:bodyPr>
          <a:lstStyle/>
          <a:p>
            <a:r>
              <a:rPr lang="en-US" altLang="zh-CN" sz="2400" dirty="0"/>
              <a:t>t</a:t>
            </a:r>
            <a:r>
              <a:rPr lang="zh-CN" altLang="en-US" sz="2400" dirty="0"/>
              <a:t> = </a:t>
            </a:r>
            <a:r>
              <a:rPr lang="en-US" altLang="zh-CN" sz="2400" dirty="0"/>
              <a:t>(</a:t>
            </a:r>
            <a:r>
              <a:rPr lang="zh-CN" altLang="en-US" sz="2400" dirty="0"/>
              <a:t>1 + 2</a:t>
            </a:r>
            <a:r>
              <a:rPr lang="en-US" altLang="zh-CN" sz="2400" dirty="0"/>
              <a:t>)</a:t>
            </a:r>
            <a:r>
              <a:rPr lang="zh-CN" altLang="en-US" sz="2400" dirty="0"/>
              <a:t>*</a:t>
            </a:r>
            <a:r>
              <a:rPr lang="en-US" altLang="zh-CN" sz="2400" dirty="0"/>
              <a:t>(</a:t>
            </a:r>
            <a:r>
              <a:rPr lang="zh-CN" altLang="en-US" sz="2400" dirty="0"/>
              <a:t>1 + 2</a:t>
            </a:r>
            <a:r>
              <a:rPr lang="en-US" altLang="zh-CN" sz="2400" dirty="0"/>
              <a:t>)</a:t>
            </a:r>
            <a:r>
              <a:rPr lang="zh-CN" altLang="en-US" sz="2400" dirty="0"/>
              <a:t>;</a:t>
            </a:r>
          </a:p>
        </p:txBody>
      </p:sp>
    </p:spTree>
    <p:extLst>
      <p:ext uri="{BB962C8B-B14F-4D97-AF65-F5344CB8AC3E}">
        <p14:creationId xmlns:p14="http://schemas.microsoft.com/office/powerpoint/2010/main" val="3968556394"/>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1">
            <a:extLst>
              <a:ext uri="{FF2B5EF4-FFF2-40B4-BE49-F238E27FC236}">
                <a16:creationId xmlns:a16="http://schemas.microsoft.com/office/drawing/2014/main" id="{F483FCF0-BAC8-46D6-A824-6FDFB385EACD}"/>
              </a:ext>
            </a:extLst>
          </p:cNvPr>
          <p:cNvSpPr>
            <a:spLocks noGrp="1" noChangeArrowheads="1"/>
          </p:cNvSpPr>
          <p:nvPr>
            <p:ph type="title" idx="4294967295"/>
          </p:nvPr>
        </p:nvSpPr>
        <p:spPr>
          <a:xfrm>
            <a:off x="341313" y="25400"/>
            <a:ext cx="8716962" cy="696913"/>
          </a:xfrm>
        </p:spPr>
        <p:txBody>
          <a:bodyPr/>
          <a:lstStyle/>
          <a:p>
            <a:pPr marL="119063" indent="-119063">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a:t>静态库的创建</a:t>
            </a:r>
          </a:p>
        </p:txBody>
      </p:sp>
      <p:sp>
        <p:nvSpPr>
          <p:cNvPr id="72707" name="Line 2">
            <a:extLst>
              <a:ext uri="{FF2B5EF4-FFF2-40B4-BE49-F238E27FC236}">
                <a16:creationId xmlns:a16="http://schemas.microsoft.com/office/drawing/2014/main" id="{D0DBEB42-536F-485F-8EDF-C24EB528D1C1}"/>
              </a:ext>
            </a:extLst>
          </p:cNvPr>
          <p:cNvSpPr>
            <a:spLocks noChangeShapeType="1"/>
          </p:cNvSpPr>
          <p:nvPr/>
        </p:nvSpPr>
        <p:spPr bwMode="auto">
          <a:xfrm>
            <a:off x="1295400" y="1376363"/>
            <a:ext cx="1588" cy="381000"/>
          </a:xfrm>
          <a:prstGeom prst="line">
            <a:avLst/>
          </a:prstGeom>
          <a:noFill/>
          <a:ln w="28440">
            <a:solidFill>
              <a:srgbClr val="000066"/>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2708" name="Rectangle 3">
            <a:extLst>
              <a:ext uri="{FF2B5EF4-FFF2-40B4-BE49-F238E27FC236}">
                <a16:creationId xmlns:a16="http://schemas.microsoft.com/office/drawing/2014/main" id="{76BD1E51-5FC9-4D28-81D0-7C3364220159}"/>
              </a:ext>
            </a:extLst>
          </p:cNvPr>
          <p:cNvSpPr>
            <a:spLocks noChangeArrowheads="1"/>
          </p:cNvSpPr>
          <p:nvPr/>
        </p:nvSpPr>
        <p:spPr bwMode="auto">
          <a:xfrm>
            <a:off x="349250" y="1738313"/>
            <a:ext cx="1747838" cy="714375"/>
          </a:xfrm>
          <a:prstGeom prst="rect">
            <a:avLst/>
          </a:prstGeom>
          <a:solidFill>
            <a:srgbClr val="DEDFF5"/>
          </a:solidFill>
          <a:ln w="28448">
            <a:solidFill>
              <a:schemeClr val="tx1"/>
            </a:solidFill>
            <a:miter lim="800000"/>
            <a:headEnd/>
            <a:tailEnd/>
          </a:ln>
        </p:spPr>
        <p:txBody>
          <a:bodyPr lIns="18000" tIns="44280" rIns="18000" bIns="44280">
            <a:spAutoFit/>
          </a:bodyP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gn="ctr">
              <a:lnSpc>
                <a:spcPct val="98000"/>
              </a:lnSpc>
              <a:spcBef>
                <a:spcPct val="0"/>
              </a:spcBef>
              <a:buFontTx/>
              <a:buNone/>
            </a:pPr>
            <a:r>
              <a:rPr lang="zh-CN" altLang="en-GB" sz="2000">
                <a:latin typeface="微软雅黑" panose="020B0503020204020204" pitchFamily="34" charset="-122"/>
                <a:ea typeface="微软雅黑" panose="020B0503020204020204" pitchFamily="34" charset="-122"/>
                <a:cs typeface="msgothic"/>
              </a:rPr>
              <a:t>转换</a:t>
            </a:r>
          </a:p>
          <a:p>
            <a:pPr algn="ctr">
              <a:lnSpc>
                <a:spcPct val="98000"/>
              </a:lnSpc>
              <a:spcBef>
                <a:spcPct val="0"/>
              </a:spcBef>
              <a:buFontTx/>
              <a:buNone/>
            </a:pPr>
            <a:r>
              <a:rPr lang="en-US" altLang="zh-CN" sz="2000">
                <a:latin typeface="微软雅黑" panose="020B0503020204020204" pitchFamily="34" charset="-122"/>
                <a:ea typeface="微软雅黑" panose="020B0503020204020204" pitchFamily="34" charset="-122"/>
                <a:cs typeface="msgothic"/>
              </a:rPr>
              <a:t>(cpp,cc1,as)</a:t>
            </a:r>
            <a:endParaRPr lang="en-GB" altLang="zh-CN" sz="2000">
              <a:latin typeface="微软雅黑" panose="020B0503020204020204" pitchFamily="34" charset="-122"/>
              <a:ea typeface="微软雅黑" panose="020B0503020204020204" pitchFamily="34" charset="-122"/>
              <a:cs typeface="msgothic"/>
            </a:endParaRPr>
          </a:p>
        </p:txBody>
      </p:sp>
      <p:sp>
        <p:nvSpPr>
          <p:cNvPr id="72709" name="Text Box 4">
            <a:extLst>
              <a:ext uri="{FF2B5EF4-FFF2-40B4-BE49-F238E27FC236}">
                <a16:creationId xmlns:a16="http://schemas.microsoft.com/office/drawing/2014/main" id="{98180C73-AE80-4BF9-8C11-480D29BC123D}"/>
              </a:ext>
            </a:extLst>
          </p:cNvPr>
          <p:cNvSpPr txBox="1">
            <a:spLocks noChangeArrowheads="1"/>
          </p:cNvSpPr>
          <p:nvPr/>
        </p:nvSpPr>
        <p:spPr bwMode="auto">
          <a:xfrm>
            <a:off x="771525" y="1071563"/>
            <a:ext cx="877888"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nSpc>
                <a:spcPct val="94000"/>
              </a:lnSpc>
              <a:spcBef>
                <a:spcPct val="0"/>
              </a:spcBef>
              <a:buFontTx/>
              <a:buNone/>
            </a:pPr>
            <a:r>
              <a:rPr lang="en-GB" altLang="zh-CN" sz="2000">
                <a:latin typeface="微软雅黑" panose="020B0503020204020204" pitchFamily="34" charset="-122"/>
                <a:ea typeface="微软雅黑" panose="020B0503020204020204" pitchFamily="34" charset="-122"/>
                <a:cs typeface="msgothic"/>
              </a:rPr>
              <a:t>atoi.c</a:t>
            </a:r>
          </a:p>
        </p:txBody>
      </p:sp>
      <p:sp>
        <p:nvSpPr>
          <p:cNvPr id="72710" name="Text Box 5">
            <a:extLst>
              <a:ext uri="{FF2B5EF4-FFF2-40B4-BE49-F238E27FC236}">
                <a16:creationId xmlns:a16="http://schemas.microsoft.com/office/drawing/2014/main" id="{822B315F-9AAD-4D31-8769-1C4342D7D840}"/>
              </a:ext>
            </a:extLst>
          </p:cNvPr>
          <p:cNvSpPr txBox="1">
            <a:spLocks noChangeArrowheads="1"/>
          </p:cNvSpPr>
          <p:nvPr/>
        </p:nvSpPr>
        <p:spPr bwMode="auto">
          <a:xfrm>
            <a:off x="955675" y="2871788"/>
            <a:ext cx="912813"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nSpc>
                <a:spcPct val="94000"/>
              </a:lnSpc>
              <a:spcBef>
                <a:spcPct val="0"/>
              </a:spcBef>
              <a:buFontTx/>
              <a:buNone/>
            </a:pPr>
            <a:r>
              <a:rPr lang="en-GB" altLang="zh-CN" sz="2000">
                <a:latin typeface="微软雅黑" panose="020B0503020204020204" pitchFamily="34" charset="-122"/>
                <a:ea typeface="微软雅黑" panose="020B0503020204020204" pitchFamily="34" charset="-122"/>
                <a:cs typeface="msgothic"/>
              </a:rPr>
              <a:t>atoi.o</a:t>
            </a:r>
          </a:p>
        </p:txBody>
      </p:sp>
      <p:sp>
        <p:nvSpPr>
          <p:cNvPr id="29702" name="Rectangle 6">
            <a:extLst>
              <a:ext uri="{FF2B5EF4-FFF2-40B4-BE49-F238E27FC236}">
                <a16:creationId xmlns:a16="http://schemas.microsoft.com/office/drawing/2014/main" id="{82B0DF63-75B1-4A62-A067-D048F2BD294A}"/>
              </a:ext>
            </a:extLst>
          </p:cNvPr>
          <p:cNvSpPr>
            <a:spLocks noChangeArrowheads="1"/>
          </p:cNvSpPr>
          <p:nvPr/>
        </p:nvSpPr>
        <p:spPr bwMode="auto">
          <a:xfrm>
            <a:off x="2198688" y="1746250"/>
            <a:ext cx="1749425" cy="714375"/>
          </a:xfrm>
          <a:prstGeom prst="rect">
            <a:avLst/>
          </a:prstGeom>
          <a:solidFill>
            <a:schemeClr val="accent2">
              <a:lumMod val="20000"/>
              <a:lumOff val="80000"/>
            </a:schemeClr>
          </a:solidFill>
          <a:ln w="28440">
            <a:solidFill>
              <a:schemeClr val="tx1"/>
            </a:solidFill>
            <a:miter lim="800000"/>
            <a:headEnd/>
            <a:tailEnd/>
          </a:ln>
          <a:effectLst/>
        </p:spPr>
        <p:txBody>
          <a:bodyPr lIns="90360" tIns="44280" rIns="90360" bIns="4428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defRPr/>
            </a:pPr>
            <a:r>
              <a:rPr lang="zh-CN" altLang="en-GB" sz="2000" b="1">
                <a:latin typeface="微软雅黑" panose="020B0503020204020204" pitchFamily="34" charset="-122"/>
                <a:ea typeface="微软雅黑" panose="020B0503020204020204" pitchFamily="34" charset="-122"/>
                <a:cs typeface="msgothic"/>
              </a:rPr>
              <a:t>转换</a:t>
            </a:r>
          </a:p>
          <a:p>
            <a:pPr algn="ctr">
              <a:lnSpc>
                <a:spcPct val="98000"/>
              </a:lnSpc>
              <a:defRPr/>
            </a:pPr>
            <a:r>
              <a:rPr lang="en-GB" altLang="zh-CN" sz="2000" b="1">
                <a:latin typeface="微软雅黑" panose="020B0503020204020204" pitchFamily="34" charset="-122"/>
                <a:ea typeface="微软雅黑" panose="020B0503020204020204" pitchFamily="34" charset="-122"/>
                <a:cs typeface="msgothic"/>
              </a:rPr>
              <a:t>(cpp,cc1,as)</a:t>
            </a:r>
            <a:endParaRPr lang="zh-CN" altLang="en-GB" sz="2000" b="1">
              <a:latin typeface="微软雅黑" panose="020B0503020204020204" pitchFamily="34" charset="-122"/>
              <a:ea typeface="微软雅黑" panose="020B0503020204020204" pitchFamily="34" charset="-122"/>
              <a:cs typeface="msgothic"/>
            </a:endParaRPr>
          </a:p>
        </p:txBody>
      </p:sp>
      <p:sp>
        <p:nvSpPr>
          <p:cNvPr id="72712" name="Text Box 7">
            <a:extLst>
              <a:ext uri="{FF2B5EF4-FFF2-40B4-BE49-F238E27FC236}">
                <a16:creationId xmlns:a16="http://schemas.microsoft.com/office/drawing/2014/main" id="{F3AFD4CF-BEB5-49F2-92D1-9937F858BEFC}"/>
              </a:ext>
            </a:extLst>
          </p:cNvPr>
          <p:cNvSpPr txBox="1">
            <a:spLocks noChangeArrowheads="1"/>
          </p:cNvSpPr>
          <p:nvPr/>
        </p:nvSpPr>
        <p:spPr bwMode="auto">
          <a:xfrm>
            <a:off x="2297113" y="1071563"/>
            <a:ext cx="1111250"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nSpc>
                <a:spcPct val="94000"/>
              </a:lnSpc>
              <a:spcBef>
                <a:spcPct val="0"/>
              </a:spcBef>
              <a:buFontTx/>
              <a:buNone/>
            </a:pPr>
            <a:r>
              <a:rPr lang="en-GB" altLang="zh-CN" sz="2000">
                <a:latin typeface="微软雅黑" panose="020B0503020204020204" pitchFamily="34" charset="-122"/>
                <a:ea typeface="微软雅黑" panose="020B0503020204020204" pitchFamily="34" charset="-122"/>
                <a:cs typeface="msgothic"/>
              </a:rPr>
              <a:t>printf.c</a:t>
            </a:r>
          </a:p>
        </p:txBody>
      </p:sp>
      <p:sp>
        <p:nvSpPr>
          <p:cNvPr id="72713" name="Text Box 8">
            <a:extLst>
              <a:ext uri="{FF2B5EF4-FFF2-40B4-BE49-F238E27FC236}">
                <a16:creationId xmlns:a16="http://schemas.microsoft.com/office/drawing/2014/main" id="{C3EDD94C-7162-4412-AE90-56956AB9ECF1}"/>
              </a:ext>
            </a:extLst>
          </p:cNvPr>
          <p:cNvSpPr txBox="1">
            <a:spLocks noChangeArrowheads="1"/>
          </p:cNvSpPr>
          <p:nvPr/>
        </p:nvSpPr>
        <p:spPr bwMode="auto">
          <a:xfrm>
            <a:off x="2316163" y="2871788"/>
            <a:ext cx="1146175"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nSpc>
                <a:spcPct val="94000"/>
              </a:lnSpc>
              <a:spcBef>
                <a:spcPct val="0"/>
              </a:spcBef>
              <a:buFontTx/>
              <a:buNone/>
            </a:pPr>
            <a:r>
              <a:rPr lang="en-GB" altLang="zh-CN" sz="2000">
                <a:latin typeface="微软雅黑" panose="020B0503020204020204" pitchFamily="34" charset="-122"/>
                <a:ea typeface="微软雅黑" panose="020B0503020204020204" pitchFamily="34" charset="-122"/>
                <a:cs typeface="msgothic"/>
              </a:rPr>
              <a:t>printf.o</a:t>
            </a:r>
          </a:p>
        </p:txBody>
      </p:sp>
      <p:sp>
        <p:nvSpPr>
          <p:cNvPr id="72714" name="Line 9">
            <a:extLst>
              <a:ext uri="{FF2B5EF4-FFF2-40B4-BE49-F238E27FC236}">
                <a16:creationId xmlns:a16="http://schemas.microsoft.com/office/drawing/2014/main" id="{85519799-B5F0-415A-874F-CABA1C5D8B5A}"/>
              </a:ext>
            </a:extLst>
          </p:cNvPr>
          <p:cNvSpPr>
            <a:spLocks noChangeShapeType="1"/>
          </p:cNvSpPr>
          <p:nvPr/>
        </p:nvSpPr>
        <p:spPr bwMode="auto">
          <a:xfrm>
            <a:off x="2971800" y="1376363"/>
            <a:ext cx="1588" cy="381000"/>
          </a:xfrm>
          <a:prstGeom prst="line">
            <a:avLst/>
          </a:prstGeom>
          <a:noFill/>
          <a:ln w="28440">
            <a:solidFill>
              <a:srgbClr val="000066"/>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2715" name="Line 10">
            <a:extLst>
              <a:ext uri="{FF2B5EF4-FFF2-40B4-BE49-F238E27FC236}">
                <a16:creationId xmlns:a16="http://schemas.microsoft.com/office/drawing/2014/main" id="{B97087DC-31D6-4F80-9F3D-10908A9D5D7B}"/>
              </a:ext>
            </a:extLst>
          </p:cNvPr>
          <p:cNvSpPr>
            <a:spLocks noChangeShapeType="1"/>
          </p:cNvSpPr>
          <p:nvPr/>
        </p:nvSpPr>
        <p:spPr bwMode="auto">
          <a:xfrm>
            <a:off x="1252538" y="2524125"/>
            <a:ext cx="1587" cy="381000"/>
          </a:xfrm>
          <a:prstGeom prst="line">
            <a:avLst/>
          </a:prstGeom>
          <a:noFill/>
          <a:ln w="28440">
            <a:solidFill>
              <a:srgbClr val="000066"/>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2716" name="Line 11">
            <a:extLst>
              <a:ext uri="{FF2B5EF4-FFF2-40B4-BE49-F238E27FC236}">
                <a16:creationId xmlns:a16="http://schemas.microsoft.com/office/drawing/2014/main" id="{4E972477-47E0-4787-8A31-A65AC382565B}"/>
              </a:ext>
            </a:extLst>
          </p:cNvPr>
          <p:cNvSpPr>
            <a:spLocks noChangeShapeType="1"/>
          </p:cNvSpPr>
          <p:nvPr/>
        </p:nvSpPr>
        <p:spPr bwMode="auto">
          <a:xfrm>
            <a:off x="2957513" y="2524125"/>
            <a:ext cx="1587" cy="381000"/>
          </a:xfrm>
          <a:prstGeom prst="line">
            <a:avLst/>
          </a:prstGeom>
          <a:noFill/>
          <a:ln w="28440">
            <a:solidFill>
              <a:srgbClr val="000066"/>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2717" name="Line 12">
            <a:extLst>
              <a:ext uri="{FF2B5EF4-FFF2-40B4-BE49-F238E27FC236}">
                <a16:creationId xmlns:a16="http://schemas.microsoft.com/office/drawing/2014/main" id="{BC62C2C7-1AD6-4945-A39B-78B9EA926131}"/>
              </a:ext>
            </a:extLst>
          </p:cNvPr>
          <p:cNvSpPr>
            <a:spLocks noChangeShapeType="1"/>
          </p:cNvSpPr>
          <p:nvPr/>
        </p:nvSpPr>
        <p:spPr bwMode="auto">
          <a:xfrm>
            <a:off x="2971800" y="3249613"/>
            <a:ext cx="1588" cy="471487"/>
          </a:xfrm>
          <a:prstGeom prst="line">
            <a:avLst/>
          </a:prstGeom>
          <a:noFill/>
          <a:ln w="28440">
            <a:solidFill>
              <a:srgbClr val="000066"/>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2718" name="Text Box 13">
            <a:extLst>
              <a:ext uri="{FF2B5EF4-FFF2-40B4-BE49-F238E27FC236}">
                <a16:creationId xmlns:a16="http://schemas.microsoft.com/office/drawing/2014/main" id="{995F804A-F9F8-4254-935A-59C5DA53EF6D}"/>
              </a:ext>
            </a:extLst>
          </p:cNvPr>
          <p:cNvSpPr txBox="1">
            <a:spLocks noChangeArrowheads="1"/>
          </p:cNvSpPr>
          <p:nvPr/>
        </p:nvSpPr>
        <p:spPr bwMode="auto">
          <a:xfrm>
            <a:off x="2511425" y="4559300"/>
            <a:ext cx="91757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nSpc>
                <a:spcPct val="94000"/>
              </a:lnSpc>
              <a:spcBef>
                <a:spcPct val="0"/>
              </a:spcBef>
              <a:buFontTx/>
              <a:buNone/>
            </a:pPr>
            <a:r>
              <a:rPr lang="en-GB" altLang="zh-CN" sz="2200">
                <a:solidFill>
                  <a:srgbClr val="FF0000"/>
                </a:solidFill>
                <a:latin typeface="微软雅黑" panose="020B0503020204020204" pitchFamily="34" charset="-122"/>
                <a:ea typeface="微软雅黑" panose="020B0503020204020204" pitchFamily="34" charset="-122"/>
                <a:cs typeface="msgothic"/>
              </a:rPr>
              <a:t>libc.a</a:t>
            </a:r>
          </a:p>
        </p:txBody>
      </p:sp>
      <p:sp>
        <p:nvSpPr>
          <p:cNvPr id="72719" name="Line 14">
            <a:extLst>
              <a:ext uri="{FF2B5EF4-FFF2-40B4-BE49-F238E27FC236}">
                <a16:creationId xmlns:a16="http://schemas.microsoft.com/office/drawing/2014/main" id="{510E4E4D-118F-4073-A730-565942BDD527}"/>
              </a:ext>
            </a:extLst>
          </p:cNvPr>
          <p:cNvSpPr>
            <a:spLocks noChangeShapeType="1"/>
          </p:cNvSpPr>
          <p:nvPr/>
        </p:nvSpPr>
        <p:spPr bwMode="auto">
          <a:xfrm flipH="1">
            <a:off x="3884613" y="3187700"/>
            <a:ext cx="1298575" cy="457200"/>
          </a:xfrm>
          <a:prstGeom prst="line">
            <a:avLst/>
          </a:prstGeom>
          <a:noFill/>
          <a:ln w="28440">
            <a:solidFill>
              <a:srgbClr val="000066"/>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711" name="Rectangle 15">
            <a:extLst>
              <a:ext uri="{FF2B5EF4-FFF2-40B4-BE49-F238E27FC236}">
                <a16:creationId xmlns:a16="http://schemas.microsoft.com/office/drawing/2014/main" id="{B462563B-72E7-4274-B45D-3C2331F06019}"/>
              </a:ext>
            </a:extLst>
          </p:cNvPr>
          <p:cNvSpPr>
            <a:spLocks noChangeArrowheads="1"/>
          </p:cNvSpPr>
          <p:nvPr/>
        </p:nvSpPr>
        <p:spPr bwMode="auto">
          <a:xfrm>
            <a:off x="1828800" y="3721100"/>
            <a:ext cx="2971800" cy="415925"/>
          </a:xfrm>
          <a:prstGeom prst="rect">
            <a:avLst/>
          </a:prstGeom>
          <a:solidFill>
            <a:schemeClr val="accent2">
              <a:lumMod val="20000"/>
              <a:lumOff val="80000"/>
            </a:schemeClr>
          </a:solidFill>
          <a:ln w="28440">
            <a:solidFill>
              <a:schemeClr val="tx1"/>
            </a:solidFill>
            <a:miter lim="800000"/>
            <a:headEnd/>
            <a:tailEnd/>
          </a:ln>
          <a:effectLst/>
        </p:spPr>
        <p:txBody>
          <a:bodyPr lIns="90360" tIns="44280" rIns="90360" bIns="4428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defRPr/>
            </a:pPr>
            <a:r>
              <a:rPr lang="en-GB" altLang="zh-CN" sz="2000" b="1">
                <a:latin typeface="微软雅黑" panose="020B0503020204020204" pitchFamily="34" charset="-122"/>
                <a:ea typeface="微软雅黑" panose="020B0503020204020204" pitchFamily="34" charset="-122"/>
                <a:cs typeface="msgothic"/>
              </a:rPr>
              <a:t>Archiver (ar)</a:t>
            </a:r>
          </a:p>
        </p:txBody>
      </p:sp>
      <p:sp>
        <p:nvSpPr>
          <p:cNvPr id="72721" name="Text Box 16">
            <a:extLst>
              <a:ext uri="{FF2B5EF4-FFF2-40B4-BE49-F238E27FC236}">
                <a16:creationId xmlns:a16="http://schemas.microsoft.com/office/drawing/2014/main" id="{CA5338D9-A861-4284-844A-873C61B193E3}"/>
              </a:ext>
            </a:extLst>
          </p:cNvPr>
          <p:cNvSpPr txBox="1">
            <a:spLocks noChangeArrowheads="1"/>
          </p:cNvSpPr>
          <p:nvPr/>
        </p:nvSpPr>
        <p:spPr bwMode="auto">
          <a:xfrm>
            <a:off x="3886200" y="1616075"/>
            <a:ext cx="423863"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nSpc>
                <a:spcPct val="98000"/>
              </a:lnSpc>
              <a:spcBef>
                <a:spcPct val="0"/>
              </a:spcBef>
              <a:buFontTx/>
              <a:buNone/>
            </a:pPr>
            <a:r>
              <a:rPr lang="en-GB" altLang="zh-CN">
                <a:latin typeface="Calibri" panose="020F0502020204030204" pitchFamily="34" charset="0"/>
                <a:ea typeface="msgothic"/>
                <a:cs typeface="msgothic"/>
              </a:rPr>
              <a:t>...</a:t>
            </a:r>
          </a:p>
        </p:txBody>
      </p:sp>
      <p:sp>
        <p:nvSpPr>
          <p:cNvPr id="72722" name="Text Box 18">
            <a:extLst>
              <a:ext uri="{FF2B5EF4-FFF2-40B4-BE49-F238E27FC236}">
                <a16:creationId xmlns:a16="http://schemas.microsoft.com/office/drawing/2014/main" id="{2DBA1631-D1E3-4799-A9DD-E41A2446D864}"/>
              </a:ext>
            </a:extLst>
          </p:cNvPr>
          <p:cNvSpPr txBox="1">
            <a:spLocks noChangeArrowheads="1"/>
          </p:cNvSpPr>
          <p:nvPr/>
        </p:nvSpPr>
        <p:spPr bwMode="auto">
          <a:xfrm>
            <a:off x="4583113" y="1082675"/>
            <a:ext cx="1389062"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nSpc>
                <a:spcPct val="94000"/>
              </a:lnSpc>
              <a:spcBef>
                <a:spcPct val="0"/>
              </a:spcBef>
              <a:buFontTx/>
              <a:buNone/>
            </a:pPr>
            <a:r>
              <a:rPr lang="en-GB" altLang="zh-CN" sz="2000">
                <a:latin typeface="微软雅黑" panose="020B0503020204020204" pitchFamily="34" charset="-122"/>
                <a:ea typeface="微软雅黑" panose="020B0503020204020204" pitchFamily="34" charset="-122"/>
                <a:cs typeface="msgothic"/>
              </a:rPr>
              <a:t>random.c</a:t>
            </a:r>
          </a:p>
        </p:txBody>
      </p:sp>
      <p:sp>
        <p:nvSpPr>
          <p:cNvPr id="72723" name="Text Box 19">
            <a:extLst>
              <a:ext uri="{FF2B5EF4-FFF2-40B4-BE49-F238E27FC236}">
                <a16:creationId xmlns:a16="http://schemas.microsoft.com/office/drawing/2014/main" id="{8F3B69BA-107F-4B09-98B6-538071FDAC19}"/>
              </a:ext>
            </a:extLst>
          </p:cNvPr>
          <p:cNvSpPr txBox="1">
            <a:spLocks noChangeArrowheads="1"/>
          </p:cNvSpPr>
          <p:nvPr/>
        </p:nvSpPr>
        <p:spPr bwMode="auto">
          <a:xfrm>
            <a:off x="4602163" y="2882900"/>
            <a:ext cx="1423987"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nSpc>
                <a:spcPct val="94000"/>
              </a:lnSpc>
              <a:spcBef>
                <a:spcPct val="0"/>
              </a:spcBef>
              <a:buFontTx/>
              <a:buNone/>
            </a:pPr>
            <a:r>
              <a:rPr lang="en-GB" altLang="zh-CN" sz="2000">
                <a:latin typeface="微软雅黑" panose="020B0503020204020204" pitchFamily="34" charset="-122"/>
                <a:ea typeface="微软雅黑" panose="020B0503020204020204" pitchFamily="34" charset="-122"/>
                <a:cs typeface="msgothic"/>
              </a:rPr>
              <a:t>random.o</a:t>
            </a:r>
          </a:p>
        </p:txBody>
      </p:sp>
      <p:sp>
        <p:nvSpPr>
          <p:cNvPr id="72724" name="Line 20">
            <a:extLst>
              <a:ext uri="{FF2B5EF4-FFF2-40B4-BE49-F238E27FC236}">
                <a16:creationId xmlns:a16="http://schemas.microsoft.com/office/drawing/2014/main" id="{8E7A0A8A-67C6-451C-AD45-25998F3792DC}"/>
              </a:ext>
            </a:extLst>
          </p:cNvPr>
          <p:cNvSpPr>
            <a:spLocks noChangeShapeType="1"/>
          </p:cNvSpPr>
          <p:nvPr/>
        </p:nvSpPr>
        <p:spPr bwMode="auto">
          <a:xfrm>
            <a:off x="5257800" y="1387475"/>
            <a:ext cx="1588" cy="381000"/>
          </a:xfrm>
          <a:prstGeom prst="line">
            <a:avLst/>
          </a:prstGeom>
          <a:noFill/>
          <a:ln w="28440">
            <a:solidFill>
              <a:srgbClr val="000066"/>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2725" name="Line 21">
            <a:extLst>
              <a:ext uri="{FF2B5EF4-FFF2-40B4-BE49-F238E27FC236}">
                <a16:creationId xmlns:a16="http://schemas.microsoft.com/office/drawing/2014/main" id="{4A1027F9-C9C7-47B3-AD1C-9B25F4915FBD}"/>
              </a:ext>
            </a:extLst>
          </p:cNvPr>
          <p:cNvSpPr>
            <a:spLocks noChangeShapeType="1"/>
          </p:cNvSpPr>
          <p:nvPr/>
        </p:nvSpPr>
        <p:spPr bwMode="auto">
          <a:xfrm>
            <a:off x="5257800" y="2533650"/>
            <a:ext cx="1588" cy="381000"/>
          </a:xfrm>
          <a:prstGeom prst="line">
            <a:avLst/>
          </a:prstGeom>
          <a:noFill/>
          <a:ln w="28440">
            <a:solidFill>
              <a:srgbClr val="000066"/>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2726" name="Line 22">
            <a:extLst>
              <a:ext uri="{FF2B5EF4-FFF2-40B4-BE49-F238E27FC236}">
                <a16:creationId xmlns:a16="http://schemas.microsoft.com/office/drawing/2014/main" id="{5AB8BE4A-0B4E-49C9-B892-FA2A60D97C6F}"/>
              </a:ext>
            </a:extLst>
          </p:cNvPr>
          <p:cNvSpPr>
            <a:spLocks noChangeShapeType="1"/>
          </p:cNvSpPr>
          <p:nvPr/>
        </p:nvSpPr>
        <p:spPr bwMode="auto">
          <a:xfrm>
            <a:off x="1295400" y="3187700"/>
            <a:ext cx="1219200" cy="457200"/>
          </a:xfrm>
          <a:prstGeom prst="line">
            <a:avLst/>
          </a:prstGeom>
          <a:noFill/>
          <a:ln w="28440">
            <a:solidFill>
              <a:srgbClr val="000066"/>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2727" name="Text Box 23">
            <a:extLst>
              <a:ext uri="{FF2B5EF4-FFF2-40B4-BE49-F238E27FC236}">
                <a16:creationId xmlns:a16="http://schemas.microsoft.com/office/drawing/2014/main" id="{5104D843-F41E-4CEF-9A86-AC590964A1F6}"/>
              </a:ext>
            </a:extLst>
          </p:cNvPr>
          <p:cNvSpPr txBox="1">
            <a:spLocks noChangeArrowheads="1"/>
          </p:cNvSpPr>
          <p:nvPr/>
        </p:nvSpPr>
        <p:spPr bwMode="auto">
          <a:xfrm>
            <a:off x="4864100" y="3571875"/>
            <a:ext cx="37465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nSpc>
                <a:spcPct val="94000"/>
              </a:lnSpc>
              <a:spcBef>
                <a:spcPct val="0"/>
              </a:spcBef>
              <a:buFontTx/>
              <a:buNone/>
            </a:pPr>
            <a:r>
              <a:rPr lang="en-GB" altLang="zh-CN" sz="2000">
                <a:solidFill>
                  <a:srgbClr val="C00000"/>
                </a:solidFill>
                <a:latin typeface="微软雅黑" panose="020B0503020204020204" pitchFamily="34" charset="-122"/>
                <a:ea typeface="微软雅黑" panose="020B0503020204020204" pitchFamily="34" charset="-122"/>
                <a:cs typeface="msgothic"/>
              </a:rPr>
              <a:t>$ </a:t>
            </a:r>
            <a:r>
              <a:rPr lang="en-GB" altLang="zh-CN" sz="2000">
                <a:solidFill>
                  <a:srgbClr val="FF0000"/>
                </a:solidFill>
                <a:latin typeface="微软雅黑" panose="020B0503020204020204" pitchFamily="34" charset="-122"/>
                <a:ea typeface="微软雅黑" panose="020B0503020204020204" pitchFamily="34" charset="-122"/>
                <a:cs typeface="msgothic"/>
              </a:rPr>
              <a:t>ar rcs</a:t>
            </a:r>
            <a:r>
              <a:rPr lang="en-GB" altLang="zh-CN" sz="2000">
                <a:solidFill>
                  <a:srgbClr val="C00000"/>
                </a:solidFill>
                <a:latin typeface="微软雅黑" panose="020B0503020204020204" pitchFamily="34" charset="-122"/>
                <a:ea typeface="微软雅黑" panose="020B0503020204020204" pitchFamily="34" charset="-122"/>
                <a:cs typeface="msgothic"/>
              </a:rPr>
              <a:t> libc.a \</a:t>
            </a:r>
          </a:p>
          <a:p>
            <a:pPr>
              <a:lnSpc>
                <a:spcPct val="94000"/>
              </a:lnSpc>
              <a:spcBef>
                <a:spcPct val="0"/>
              </a:spcBef>
              <a:buFontTx/>
              <a:buNone/>
            </a:pPr>
            <a:r>
              <a:rPr lang="en-GB" altLang="zh-CN" sz="2000">
                <a:solidFill>
                  <a:srgbClr val="C00000"/>
                </a:solidFill>
                <a:latin typeface="微软雅黑" panose="020B0503020204020204" pitchFamily="34" charset="-122"/>
                <a:ea typeface="微软雅黑" panose="020B0503020204020204" pitchFamily="34" charset="-122"/>
                <a:cs typeface="msgothic"/>
              </a:rPr>
              <a:t>  atoi.o printf.o … random.o</a:t>
            </a:r>
          </a:p>
        </p:txBody>
      </p:sp>
      <p:sp>
        <p:nvSpPr>
          <p:cNvPr id="72728" name="Line 24">
            <a:extLst>
              <a:ext uri="{FF2B5EF4-FFF2-40B4-BE49-F238E27FC236}">
                <a16:creationId xmlns:a16="http://schemas.microsoft.com/office/drawing/2014/main" id="{90C6ECA6-CB9D-4960-9953-F3AA230319C4}"/>
              </a:ext>
            </a:extLst>
          </p:cNvPr>
          <p:cNvSpPr>
            <a:spLocks noChangeShapeType="1"/>
          </p:cNvSpPr>
          <p:nvPr/>
        </p:nvSpPr>
        <p:spPr bwMode="auto">
          <a:xfrm>
            <a:off x="2971800" y="4164013"/>
            <a:ext cx="1588" cy="457200"/>
          </a:xfrm>
          <a:prstGeom prst="line">
            <a:avLst/>
          </a:prstGeom>
          <a:noFill/>
          <a:ln w="28440">
            <a:solidFill>
              <a:srgbClr val="000066"/>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2729" name="Text Box 26">
            <a:extLst>
              <a:ext uri="{FF2B5EF4-FFF2-40B4-BE49-F238E27FC236}">
                <a16:creationId xmlns:a16="http://schemas.microsoft.com/office/drawing/2014/main" id="{19B931F6-BB93-4624-A8BD-F2DEA4E25CAC}"/>
              </a:ext>
            </a:extLst>
          </p:cNvPr>
          <p:cNvSpPr txBox="1">
            <a:spLocks noChangeArrowheads="1"/>
          </p:cNvSpPr>
          <p:nvPr/>
        </p:nvSpPr>
        <p:spPr bwMode="auto">
          <a:xfrm>
            <a:off x="3552825" y="4540250"/>
            <a:ext cx="2971800"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nSpc>
                <a:spcPct val="98000"/>
              </a:lnSpc>
              <a:spcBef>
                <a:spcPct val="0"/>
              </a:spcBef>
              <a:buFontTx/>
              <a:buNone/>
            </a:pPr>
            <a:r>
              <a:rPr lang="en-GB" altLang="zh-CN" sz="2200">
                <a:solidFill>
                  <a:srgbClr val="C00000"/>
                </a:solidFill>
                <a:latin typeface="微软雅黑" panose="020B0503020204020204" pitchFamily="34" charset="-122"/>
                <a:ea typeface="微软雅黑" panose="020B0503020204020204" pitchFamily="34" charset="-122"/>
                <a:cs typeface="msgothic"/>
              </a:rPr>
              <a:t>C</a:t>
            </a:r>
            <a:r>
              <a:rPr lang="zh-CN" altLang="en-GB" sz="2200">
                <a:solidFill>
                  <a:srgbClr val="C00000"/>
                </a:solidFill>
                <a:latin typeface="微软雅黑" panose="020B0503020204020204" pitchFamily="34" charset="-122"/>
                <a:ea typeface="微软雅黑" panose="020B0503020204020204" pitchFamily="34" charset="-122"/>
                <a:cs typeface="msgothic"/>
              </a:rPr>
              <a:t>标准静态库</a:t>
            </a:r>
          </a:p>
        </p:txBody>
      </p:sp>
      <p:sp>
        <p:nvSpPr>
          <p:cNvPr id="72730" name="Rectangle 2">
            <a:extLst>
              <a:ext uri="{FF2B5EF4-FFF2-40B4-BE49-F238E27FC236}">
                <a16:creationId xmlns:a16="http://schemas.microsoft.com/office/drawing/2014/main" id="{0105FC92-73C6-4AF0-A0CD-95C9C330C9B1}"/>
              </a:ext>
            </a:extLst>
          </p:cNvPr>
          <p:cNvSpPr txBox="1">
            <a:spLocks noChangeArrowheads="1"/>
          </p:cNvSpPr>
          <p:nvPr/>
        </p:nvSpPr>
        <p:spPr bwMode="auto">
          <a:xfrm>
            <a:off x="398463" y="5286375"/>
            <a:ext cx="8307387"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15000"/>
              </a:lnSpc>
              <a:spcBef>
                <a:spcPct val="20000"/>
              </a:spcBef>
              <a:buChar cha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buClr>
                <a:srgbClr val="990000"/>
              </a:buClr>
              <a:buSzPct val="60000"/>
              <a:buFont typeface="Wingdings 2" panose="05020102010507070707" pitchFamily="18" charset="2"/>
              <a:buChar char="¢"/>
            </a:pPr>
            <a:r>
              <a:rPr lang="en-GB" altLang="zh-CN" sz="2200">
                <a:latin typeface="微软雅黑" panose="020B0503020204020204" pitchFamily="34" charset="-122"/>
                <a:ea typeface="微软雅黑" panose="020B0503020204020204" pitchFamily="34" charset="-122"/>
              </a:rPr>
              <a:t>Archiver</a:t>
            </a:r>
            <a:r>
              <a:rPr lang="zh-CN" altLang="en-GB" sz="2200">
                <a:latin typeface="微软雅黑" panose="020B0503020204020204" pitchFamily="34" charset="-122"/>
                <a:ea typeface="微软雅黑" panose="020B0503020204020204" pitchFamily="34" charset="-122"/>
              </a:rPr>
              <a:t>（归档器）允许增量更新，只要重新编译需修改的源码并将其</a:t>
            </a:r>
            <a:r>
              <a:rPr lang="en-GB" altLang="zh-CN" sz="2200">
                <a:latin typeface="微软雅黑" panose="020B0503020204020204" pitchFamily="34" charset="-122"/>
                <a:ea typeface="微软雅黑" panose="020B0503020204020204" pitchFamily="34" charset="-122"/>
              </a:rPr>
              <a:t>.o</a:t>
            </a:r>
            <a:r>
              <a:rPr lang="zh-CN" altLang="en-GB" sz="2200">
                <a:latin typeface="微软雅黑" panose="020B0503020204020204" pitchFamily="34" charset="-122"/>
                <a:ea typeface="微软雅黑" panose="020B0503020204020204" pitchFamily="34" charset="-122"/>
              </a:rPr>
              <a:t>文件替换到静态库中。</a:t>
            </a:r>
            <a:endParaRPr lang="en-US" altLang="zh-CN" sz="2200">
              <a:latin typeface="微软雅黑" panose="020B0503020204020204" pitchFamily="34" charset="-122"/>
              <a:ea typeface="微软雅黑" panose="020B0503020204020204" pitchFamily="34" charset="-122"/>
            </a:endParaRPr>
          </a:p>
          <a:p>
            <a:pPr eaLnBrk="1" hangingPunct="1">
              <a:lnSpc>
                <a:spcPct val="100000"/>
              </a:lnSpc>
              <a:buClr>
                <a:srgbClr val="990000"/>
              </a:buClr>
              <a:buSzPct val="60000"/>
              <a:buFont typeface="Wingdings 2" panose="05020102010507070707" pitchFamily="18" charset="2"/>
              <a:buChar char="¢"/>
            </a:pPr>
            <a:endParaRPr lang="en-GB" altLang="zh-CN" sz="2000">
              <a:latin typeface="Calibri" panose="020F0502020204030204" pitchFamily="34" charset="0"/>
            </a:endParaRPr>
          </a:p>
        </p:txBody>
      </p:sp>
      <p:sp>
        <p:nvSpPr>
          <p:cNvPr id="2" name="Rectangle 6">
            <a:extLst>
              <a:ext uri="{FF2B5EF4-FFF2-40B4-BE49-F238E27FC236}">
                <a16:creationId xmlns:a16="http://schemas.microsoft.com/office/drawing/2014/main" id="{3DB63E2B-2168-4D0A-98FA-6FBE0254EC5E}"/>
              </a:ext>
            </a:extLst>
          </p:cNvPr>
          <p:cNvSpPr>
            <a:spLocks noChangeArrowheads="1"/>
          </p:cNvSpPr>
          <p:nvPr/>
        </p:nvSpPr>
        <p:spPr bwMode="auto">
          <a:xfrm>
            <a:off x="4379913" y="1766888"/>
            <a:ext cx="1749425" cy="714375"/>
          </a:xfrm>
          <a:prstGeom prst="rect">
            <a:avLst/>
          </a:prstGeom>
          <a:solidFill>
            <a:schemeClr val="accent2">
              <a:lumMod val="20000"/>
              <a:lumOff val="80000"/>
            </a:schemeClr>
          </a:solidFill>
          <a:ln w="28440">
            <a:solidFill>
              <a:schemeClr val="tx1"/>
            </a:solidFill>
            <a:miter lim="800000"/>
            <a:headEnd/>
            <a:tailEnd/>
          </a:ln>
          <a:effectLst/>
        </p:spPr>
        <p:txBody>
          <a:bodyPr lIns="90360" tIns="44280" rIns="90360" bIns="4428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defRPr/>
            </a:pPr>
            <a:r>
              <a:rPr lang="zh-CN" altLang="en-GB" sz="2000" b="1">
                <a:latin typeface="微软雅黑" panose="020B0503020204020204" pitchFamily="34" charset="-122"/>
                <a:ea typeface="微软雅黑" panose="020B0503020204020204" pitchFamily="34" charset="-122"/>
                <a:cs typeface="msgothic"/>
              </a:rPr>
              <a:t>转换</a:t>
            </a:r>
          </a:p>
          <a:p>
            <a:pPr algn="ctr">
              <a:lnSpc>
                <a:spcPct val="98000"/>
              </a:lnSpc>
              <a:defRPr/>
            </a:pPr>
            <a:r>
              <a:rPr lang="en-GB" altLang="zh-CN" sz="2000" b="1">
                <a:latin typeface="微软雅黑" panose="020B0503020204020204" pitchFamily="34" charset="-122"/>
                <a:ea typeface="微软雅黑" panose="020B0503020204020204" pitchFamily="34" charset="-122"/>
                <a:cs typeface="msgothic"/>
              </a:rPr>
              <a:t>(cpp,cc1,as)</a:t>
            </a:r>
            <a:endParaRPr lang="zh-CN" altLang="en-GB" sz="2000" b="1">
              <a:latin typeface="微软雅黑" panose="020B0503020204020204" pitchFamily="34" charset="-122"/>
              <a:ea typeface="微软雅黑" panose="020B0503020204020204" pitchFamily="34" charset="-122"/>
              <a:cs typeface="msgothic"/>
            </a:endParaRPr>
          </a:p>
        </p:txBody>
      </p:sp>
      <p:sp>
        <p:nvSpPr>
          <p:cNvPr id="72732" name="矩形 2">
            <a:extLst>
              <a:ext uri="{FF2B5EF4-FFF2-40B4-BE49-F238E27FC236}">
                <a16:creationId xmlns:a16="http://schemas.microsoft.com/office/drawing/2014/main" id="{AF946185-310A-43AE-9965-4B6C16AAB035}"/>
              </a:ext>
            </a:extLst>
          </p:cNvPr>
          <p:cNvSpPr>
            <a:spLocks noChangeArrowheads="1"/>
          </p:cNvSpPr>
          <p:nvPr/>
        </p:nvSpPr>
        <p:spPr bwMode="auto">
          <a:xfrm>
            <a:off x="234950" y="6227763"/>
            <a:ext cx="7427913"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115000"/>
              </a:lnSpc>
              <a:spcBef>
                <a:spcPct val="20000"/>
              </a:spcBef>
              <a:buChar cha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sz="2400" b="1">
                <a:solidFill>
                  <a:schemeClr val="tx1"/>
                </a:solidFill>
                <a:latin typeface="Arial" panose="020B0604020202020204" pitchFamily="34" charset="0"/>
                <a:ea typeface="宋体" panose="02010600030101010101" pitchFamily="2" charset="-122"/>
              </a:defRPr>
            </a:lvl1pPr>
            <a:lvl2pPr>
              <a:lnSpc>
                <a:spcPct val="115000"/>
              </a:lnSpc>
              <a:spcBef>
                <a:spcPct val="20000"/>
              </a:spcBef>
              <a:buChar cha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sz="1500" b="1">
                <a:solidFill>
                  <a:srgbClr val="996600"/>
                </a:solidFill>
                <a:latin typeface="Arial" panose="020B0604020202020204" pitchFamily="34" charset="0"/>
                <a:ea typeface="宋体" panose="02010600030101010101" pitchFamily="2" charset="-122"/>
              </a:defRPr>
            </a:lvl9pPr>
          </a:lstStyle>
          <a:p>
            <a:pPr lvl="1">
              <a:lnSpc>
                <a:spcPct val="100000"/>
              </a:lnSpc>
              <a:spcBef>
                <a:spcPct val="40000"/>
              </a:spcBef>
              <a:buFontTx/>
              <a:buNone/>
            </a:pPr>
            <a:r>
              <a:rPr lang="zh-CN" altLang="en-GB" sz="2200">
                <a:solidFill>
                  <a:srgbClr val="FF0000"/>
                </a:solidFill>
                <a:latin typeface="微软雅黑" panose="020B0503020204020204" pitchFamily="34" charset="-122"/>
                <a:ea typeface="微软雅黑" panose="020B0503020204020204" pitchFamily="34" charset="-122"/>
              </a:rPr>
              <a:t>在</a:t>
            </a:r>
            <a:r>
              <a:rPr lang="en-GB" altLang="zh-CN" sz="2200">
                <a:solidFill>
                  <a:srgbClr val="FF0000"/>
                </a:solidFill>
                <a:latin typeface="微软雅黑" panose="020B0503020204020204" pitchFamily="34" charset="-122"/>
                <a:ea typeface="微软雅黑" panose="020B0503020204020204" pitchFamily="34" charset="-122"/>
              </a:rPr>
              <a:t>gcc</a:t>
            </a:r>
            <a:r>
              <a:rPr lang="zh-CN" altLang="en-GB" sz="2200">
                <a:solidFill>
                  <a:srgbClr val="FF0000"/>
                </a:solidFill>
                <a:latin typeface="微软雅黑" panose="020B0503020204020204" pitchFamily="34" charset="-122"/>
                <a:ea typeface="微软雅黑" panose="020B0503020204020204" pitchFamily="34" charset="-122"/>
              </a:rPr>
              <a:t>命令行中无需明显指定</a:t>
            </a:r>
            <a:r>
              <a:rPr lang="en-GB" altLang="zh-CN" sz="2200">
                <a:solidFill>
                  <a:srgbClr val="FF0000"/>
                </a:solidFill>
                <a:latin typeface="微软雅黑" panose="020B0503020204020204" pitchFamily="34" charset="-122"/>
                <a:ea typeface="微软雅黑" panose="020B0503020204020204" pitchFamily="34" charset="-122"/>
              </a:rPr>
              <a:t>C</a:t>
            </a:r>
            <a:r>
              <a:rPr lang="zh-CN" altLang="en-GB" sz="2200">
                <a:solidFill>
                  <a:srgbClr val="FF0000"/>
                </a:solidFill>
                <a:latin typeface="微软雅黑" panose="020B0503020204020204" pitchFamily="34" charset="-122"/>
                <a:ea typeface="微软雅黑" panose="020B0503020204020204" pitchFamily="34" charset="-122"/>
              </a:rPr>
              <a:t>标准库</a:t>
            </a:r>
            <a:r>
              <a:rPr lang="en-GB" altLang="zh-CN" sz="2200">
                <a:solidFill>
                  <a:srgbClr val="FF0000"/>
                </a:solidFill>
                <a:latin typeface="微软雅黑" panose="020B0503020204020204" pitchFamily="34" charset="-122"/>
                <a:ea typeface="微软雅黑" panose="020B0503020204020204" pitchFamily="34" charset="-122"/>
              </a:rPr>
              <a:t>libc.a(</a:t>
            </a:r>
            <a:r>
              <a:rPr lang="zh-CN" altLang="en-GB" sz="2200">
                <a:solidFill>
                  <a:srgbClr val="FF0000"/>
                </a:solidFill>
                <a:latin typeface="微软雅黑" panose="020B0503020204020204" pitchFamily="34" charset="-122"/>
                <a:ea typeface="微软雅黑" panose="020B0503020204020204" pitchFamily="34" charset="-122"/>
              </a:rPr>
              <a:t>默认库</a:t>
            </a:r>
            <a:r>
              <a:rPr lang="en-GB" altLang="zh-CN" sz="2200">
                <a:solidFill>
                  <a:srgbClr val="FF0000"/>
                </a:solidFill>
                <a:latin typeface="微软雅黑" panose="020B0503020204020204" pitchFamily="34" charset="-122"/>
                <a:ea typeface="微软雅黑" panose="020B0503020204020204" pitchFamily="34" charset="-122"/>
              </a:rPr>
              <a:t>)</a:t>
            </a:r>
            <a:endParaRPr lang="zh-CN" altLang="en-GB" sz="220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1">
            <a:extLst>
              <a:ext uri="{FF2B5EF4-FFF2-40B4-BE49-F238E27FC236}">
                <a16:creationId xmlns:a16="http://schemas.microsoft.com/office/drawing/2014/main" id="{77EC4E31-201E-4D80-94D6-252EEAB78B93}"/>
              </a:ext>
            </a:extLst>
          </p:cNvPr>
          <p:cNvSpPr>
            <a:spLocks noGrp="1" noChangeArrowheads="1"/>
          </p:cNvSpPr>
          <p:nvPr>
            <p:ph type="title" idx="4294967295"/>
          </p:nvPr>
        </p:nvSpPr>
        <p:spPr>
          <a:xfrm>
            <a:off x="250825" y="7938"/>
            <a:ext cx="8716963" cy="673100"/>
          </a:xfrm>
        </p:spPr>
        <p:txBody>
          <a:bodyPr/>
          <a:lstStyle/>
          <a:p>
            <a:pPr marL="119063" indent="-119063">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a:t>常用静态库</a:t>
            </a:r>
          </a:p>
        </p:txBody>
      </p:sp>
      <p:sp>
        <p:nvSpPr>
          <p:cNvPr id="74755" name="Rectangle 2">
            <a:extLst>
              <a:ext uri="{FF2B5EF4-FFF2-40B4-BE49-F238E27FC236}">
                <a16:creationId xmlns:a16="http://schemas.microsoft.com/office/drawing/2014/main" id="{8BA30813-1781-4EBF-B8DB-B749B5E021C2}"/>
              </a:ext>
            </a:extLst>
          </p:cNvPr>
          <p:cNvSpPr>
            <a:spLocks noGrp="1" noChangeArrowheads="1"/>
          </p:cNvSpPr>
          <p:nvPr>
            <p:ph type="body" idx="4294967295"/>
          </p:nvPr>
        </p:nvSpPr>
        <p:spPr>
          <a:xfrm>
            <a:off x="702687" y="695469"/>
            <a:ext cx="8323549" cy="2851294"/>
          </a:xfrm>
        </p:spPr>
        <p:txBody>
          <a:bodyPr/>
          <a:lstStyle/>
          <a:p>
            <a:pPr>
              <a:lnSpc>
                <a:spcPct val="100000"/>
              </a:lnSpc>
              <a:spcBef>
                <a:spcPct val="15000"/>
              </a:spcBef>
              <a:buFont typeface="Wingdings" panose="05000000000000000000" pitchFamily="2"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sz="2000" dirty="0" err="1">
                <a:latin typeface="微软雅黑" panose="020B0503020204020204" pitchFamily="34" charset="-122"/>
                <a:ea typeface="微软雅黑" panose="020B0503020204020204" pitchFamily="34" charset="-122"/>
              </a:rPr>
              <a:t>libc.a</a:t>
            </a:r>
            <a:r>
              <a:rPr lang="en-GB" altLang="zh-CN" sz="2000" dirty="0">
                <a:latin typeface="微软雅黑" panose="020B0503020204020204" pitchFamily="34" charset="-122"/>
                <a:ea typeface="微软雅黑" panose="020B0503020204020204" pitchFamily="34" charset="-122"/>
              </a:rPr>
              <a:t> ( C</a:t>
            </a:r>
            <a:r>
              <a:rPr lang="zh-CN" altLang="en-GB" sz="2000" dirty="0">
                <a:latin typeface="微软雅黑" panose="020B0503020204020204" pitchFamily="34" charset="-122"/>
                <a:ea typeface="微软雅黑" panose="020B0503020204020204" pitchFamily="34" charset="-122"/>
              </a:rPr>
              <a:t>标准库 </a:t>
            </a:r>
            <a:r>
              <a:rPr lang="en-GB" altLang="zh-CN" sz="2000" dirty="0">
                <a:latin typeface="微软雅黑" panose="020B0503020204020204" pitchFamily="34" charset="-122"/>
                <a:ea typeface="微软雅黑" panose="020B0503020204020204" pitchFamily="34" charset="-122"/>
              </a:rPr>
              <a:t>)</a:t>
            </a:r>
          </a:p>
          <a:p>
            <a:pPr lvl="1">
              <a:lnSpc>
                <a:spcPct val="100000"/>
              </a:lnSpc>
              <a:spcBef>
                <a:spcPct val="1500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dirty="0">
                <a:latin typeface="微软雅黑" panose="020B0503020204020204" pitchFamily="34" charset="-122"/>
                <a:ea typeface="微软雅黑" panose="020B0503020204020204" pitchFamily="34" charset="-122"/>
              </a:rPr>
              <a:t>1392</a:t>
            </a:r>
            <a:r>
              <a:rPr lang="zh-CN" altLang="en-GB" dirty="0">
                <a:latin typeface="微软雅黑" panose="020B0503020204020204" pitchFamily="34" charset="-122"/>
                <a:ea typeface="微软雅黑" panose="020B0503020204020204" pitchFamily="34" charset="-122"/>
              </a:rPr>
              <a:t>个目标文件（大约</a:t>
            </a:r>
            <a:r>
              <a:rPr lang="en-GB" altLang="zh-CN" dirty="0">
                <a:latin typeface="微软雅黑" panose="020B0503020204020204" pitchFamily="34" charset="-122"/>
                <a:ea typeface="微软雅黑" panose="020B0503020204020204" pitchFamily="34" charset="-122"/>
              </a:rPr>
              <a:t>8 MB</a:t>
            </a:r>
            <a:r>
              <a:rPr lang="zh-CN" altLang="en-GB" dirty="0">
                <a:latin typeface="微软雅黑" panose="020B0503020204020204" pitchFamily="34" charset="-122"/>
                <a:ea typeface="微软雅黑" panose="020B0503020204020204" pitchFamily="34" charset="-122"/>
              </a:rPr>
              <a:t>）</a:t>
            </a:r>
          </a:p>
          <a:p>
            <a:pPr lvl="1">
              <a:lnSpc>
                <a:spcPct val="100000"/>
              </a:lnSpc>
              <a:spcBef>
                <a:spcPct val="1500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dirty="0">
                <a:latin typeface="微软雅黑" panose="020B0503020204020204" pitchFamily="34" charset="-122"/>
                <a:ea typeface="微软雅黑" panose="020B0503020204020204" pitchFamily="34" charset="-122"/>
              </a:rPr>
              <a:t>包含</a:t>
            </a:r>
            <a:r>
              <a:rPr lang="en-GB" altLang="zh-CN" dirty="0">
                <a:latin typeface="微软雅黑" panose="020B0503020204020204" pitchFamily="34" charset="-122"/>
                <a:ea typeface="微软雅黑" panose="020B0503020204020204" pitchFamily="34" charset="-122"/>
              </a:rPr>
              <a:t>I/O</a:t>
            </a:r>
            <a:r>
              <a:rPr lang="zh-CN" altLang="en-GB" dirty="0">
                <a:latin typeface="微软雅黑" panose="020B0503020204020204" pitchFamily="34" charset="-122"/>
                <a:ea typeface="微软雅黑" panose="020B0503020204020204" pitchFamily="34" charset="-122"/>
              </a:rPr>
              <a:t>、存储分配、信号处理、字符串处理、时间和日期、随机数生成、定点整数算术运算</a:t>
            </a:r>
            <a:endParaRPr lang="en-GB" altLang="zh-CN" dirty="0">
              <a:latin typeface="微软雅黑" panose="020B0503020204020204" pitchFamily="34" charset="-122"/>
              <a:ea typeface="微软雅黑" panose="020B0503020204020204" pitchFamily="34" charset="-122"/>
            </a:endParaRPr>
          </a:p>
          <a:p>
            <a:pPr>
              <a:lnSpc>
                <a:spcPct val="100000"/>
              </a:lnSpc>
              <a:spcBef>
                <a:spcPct val="15000"/>
              </a:spcBef>
              <a:buFont typeface="Wingdings" panose="05000000000000000000" pitchFamily="2"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sz="2000" dirty="0" err="1">
                <a:latin typeface="微软雅黑" panose="020B0503020204020204" pitchFamily="34" charset="-122"/>
                <a:ea typeface="微软雅黑" panose="020B0503020204020204" pitchFamily="34" charset="-122"/>
              </a:rPr>
              <a:t>libm.a</a:t>
            </a:r>
            <a:r>
              <a:rPr lang="en-GB" altLang="zh-CN" sz="2000" dirty="0">
                <a:latin typeface="微软雅黑" panose="020B0503020204020204" pitchFamily="34" charset="-122"/>
                <a:ea typeface="微软雅黑" panose="020B0503020204020204" pitchFamily="34" charset="-122"/>
              </a:rPr>
              <a:t> (the C math library)</a:t>
            </a:r>
          </a:p>
          <a:p>
            <a:pPr lvl="1">
              <a:lnSpc>
                <a:spcPct val="100000"/>
              </a:lnSpc>
              <a:spcBef>
                <a:spcPct val="1500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dirty="0">
                <a:latin typeface="微软雅黑" panose="020B0503020204020204" pitchFamily="34" charset="-122"/>
                <a:ea typeface="微软雅黑" panose="020B0503020204020204" pitchFamily="34" charset="-122"/>
              </a:rPr>
              <a:t>401 </a:t>
            </a:r>
            <a:r>
              <a:rPr lang="zh-CN" altLang="en-GB" dirty="0">
                <a:latin typeface="微软雅黑" panose="020B0503020204020204" pitchFamily="34" charset="-122"/>
                <a:ea typeface="微软雅黑" panose="020B0503020204020204" pitchFamily="34" charset="-122"/>
              </a:rPr>
              <a:t>个目标文件（大约</a:t>
            </a:r>
            <a:r>
              <a:rPr lang="en-GB" altLang="zh-CN" dirty="0">
                <a:latin typeface="微软雅黑" panose="020B0503020204020204" pitchFamily="34" charset="-122"/>
                <a:ea typeface="微软雅黑" panose="020B0503020204020204" pitchFamily="34" charset="-122"/>
              </a:rPr>
              <a:t> 1 MB</a:t>
            </a:r>
            <a:r>
              <a:rPr lang="zh-CN" altLang="en-GB" dirty="0">
                <a:latin typeface="微软雅黑" panose="020B0503020204020204" pitchFamily="34" charset="-122"/>
                <a:ea typeface="微软雅黑" panose="020B0503020204020204" pitchFamily="34" charset="-122"/>
              </a:rPr>
              <a:t>）</a:t>
            </a:r>
          </a:p>
          <a:p>
            <a:pPr lvl="1">
              <a:lnSpc>
                <a:spcPct val="100000"/>
              </a:lnSpc>
              <a:spcBef>
                <a:spcPct val="1500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dirty="0">
                <a:latin typeface="微软雅黑" panose="020B0503020204020204" pitchFamily="34" charset="-122"/>
                <a:ea typeface="微软雅黑" panose="020B0503020204020204" pitchFamily="34" charset="-122"/>
              </a:rPr>
              <a:t>浮点数算术运算</a:t>
            </a:r>
            <a:r>
              <a:rPr lang="en-GB" altLang="zh-CN" dirty="0">
                <a:latin typeface="微软雅黑" panose="020B0503020204020204" pitchFamily="34" charset="-122"/>
                <a:ea typeface="微软雅黑" panose="020B0503020204020204" pitchFamily="34" charset="-122"/>
              </a:rPr>
              <a:t>(</a:t>
            </a:r>
            <a:r>
              <a:rPr lang="zh-CN" altLang="en-GB" dirty="0">
                <a:latin typeface="微软雅黑" panose="020B0503020204020204" pitchFamily="34" charset="-122"/>
                <a:ea typeface="微软雅黑" panose="020B0503020204020204" pitchFamily="34" charset="-122"/>
              </a:rPr>
              <a:t>如</a:t>
            </a:r>
            <a:r>
              <a:rPr lang="en-GB" altLang="zh-CN" dirty="0">
                <a:latin typeface="微软雅黑" panose="020B0503020204020204" pitchFamily="34" charset="-122"/>
                <a:ea typeface="微软雅黑" panose="020B0503020204020204" pitchFamily="34" charset="-122"/>
              </a:rPr>
              <a:t>sin, cos, tan, log, exp, sqrt, …) </a:t>
            </a:r>
          </a:p>
          <a:p>
            <a:pPr lvl="1">
              <a:lnSpc>
                <a:spcPct val="100000"/>
              </a:lnSpc>
              <a:spcBef>
                <a:spcPct val="1500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dirty="0" err="1">
                <a:latin typeface="微软雅黑" panose="020B0503020204020204" pitchFamily="34" charset="-122"/>
                <a:ea typeface="微软雅黑" panose="020B0503020204020204" pitchFamily="34" charset="-122"/>
              </a:rPr>
              <a:t>ar</a:t>
            </a:r>
            <a:r>
              <a:rPr lang="en-GB" altLang="zh-CN" dirty="0">
                <a:latin typeface="微软雅黑" panose="020B0503020204020204" pitchFamily="34" charset="-122"/>
                <a:ea typeface="微软雅黑" panose="020B0503020204020204" pitchFamily="34" charset="-122"/>
              </a:rPr>
              <a:t> -t /</a:t>
            </a:r>
            <a:r>
              <a:rPr lang="en-GB" altLang="zh-CN" dirty="0" err="1">
                <a:latin typeface="微软雅黑" panose="020B0503020204020204" pitchFamily="34" charset="-122"/>
                <a:ea typeface="微软雅黑" panose="020B0503020204020204" pitchFamily="34" charset="-122"/>
              </a:rPr>
              <a:t>usr</a:t>
            </a:r>
            <a:r>
              <a:rPr lang="en-GB" altLang="zh-CN" dirty="0">
                <a:latin typeface="微软雅黑" panose="020B0503020204020204" pitchFamily="34" charset="-122"/>
                <a:ea typeface="微软雅黑" panose="020B0503020204020204" pitchFamily="34" charset="-122"/>
              </a:rPr>
              <a:t>/lib/x86_64-linux-gnu/</a:t>
            </a:r>
            <a:r>
              <a:rPr lang="en-GB" altLang="zh-CN" dirty="0" err="1">
                <a:latin typeface="微软雅黑" panose="020B0503020204020204" pitchFamily="34" charset="-122"/>
                <a:ea typeface="微软雅黑" panose="020B0503020204020204" pitchFamily="34" charset="-122"/>
              </a:rPr>
              <a:t>libc.a</a:t>
            </a:r>
            <a:r>
              <a:rPr lang="en-GB" altLang="zh-CN" dirty="0">
                <a:latin typeface="微软雅黑" panose="020B0503020204020204" pitchFamily="34" charset="-122"/>
                <a:ea typeface="微软雅黑" panose="020B0503020204020204" pitchFamily="34" charset="-122"/>
              </a:rPr>
              <a:t> | sort</a:t>
            </a:r>
          </a:p>
        </p:txBody>
      </p:sp>
      <p:sp>
        <p:nvSpPr>
          <p:cNvPr id="74756" name="Text Box 3">
            <a:extLst>
              <a:ext uri="{FF2B5EF4-FFF2-40B4-BE49-F238E27FC236}">
                <a16:creationId xmlns:a16="http://schemas.microsoft.com/office/drawing/2014/main" id="{53151D33-0684-47C9-BF87-AE4D8B17B71A}"/>
              </a:ext>
            </a:extLst>
          </p:cNvPr>
          <p:cNvSpPr txBox="1">
            <a:spLocks noChangeArrowheads="1"/>
          </p:cNvSpPr>
          <p:nvPr/>
        </p:nvSpPr>
        <p:spPr bwMode="auto">
          <a:xfrm>
            <a:off x="625474" y="3546763"/>
            <a:ext cx="3233017" cy="2958824"/>
          </a:xfrm>
          <a:prstGeom prst="rect">
            <a:avLst/>
          </a:prstGeom>
          <a:solidFill>
            <a:srgbClr val="E6E6E6"/>
          </a:solidFill>
          <a:ln w="3240">
            <a:solidFill>
              <a:schemeClr val="tx1"/>
            </a:solidFill>
            <a:miter lim="800000"/>
            <a:headEnd/>
            <a:tailEnd/>
          </a:ln>
        </p:spPr>
        <p:txBody>
          <a:bodyPr wrap="square" lIns="90000" tIns="46800" rIns="90000" bIns="46800">
            <a:spAutoFit/>
          </a:bodyP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nSpc>
                <a:spcPct val="94000"/>
              </a:lnSpc>
              <a:spcBef>
                <a:spcPct val="0"/>
              </a:spcBef>
              <a:buFontTx/>
              <a:buNone/>
            </a:pPr>
            <a:r>
              <a:rPr lang="en-GB" altLang="zh-CN" sz="1800" dirty="0">
                <a:latin typeface="微软雅黑" panose="020B0503020204020204" pitchFamily="34" charset="-122"/>
                <a:ea typeface="微软雅黑" panose="020B0503020204020204" pitchFamily="34" charset="-122"/>
                <a:cs typeface="msgothic"/>
              </a:rPr>
              <a:t>…</a:t>
            </a:r>
          </a:p>
          <a:p>
            <a:pPr>
              <a:lnSpc>
                <a:spcPct val="94000"/>
              </a:lnSpc>
              <a:spcBef>
                <a:spcPct val="0"/>
              </a:spcBef>
              <a:buFontTx/>
              <a:buNone/>
            </a:pPr>
            <a:r>
              <a:rPr lang="en-GB" altLang="zh-CN" sz="1800" dirty="0" err="1">
                <a:latin typeface="微软雅黑" panose="020B0503020204020204" pitchFamily="34" charset="-122"/>
                <a:ea typeface="微软雅黑" panose="020B0503020204020204" pitchFamily="34" charset="-122"/>
                <a:cs typeface="msgothic"/>
              </a:rPr>
              <a:t>fork.o</a:t>
            </a:r>
            <a:r>
              <a:rPr lang="en-GB" altLang="zh-CN" sz="1800" dirty="0">
                <a:latin typeface="微软雅黑" panose="020B0503020204020204" pitchFamily="34" charset="-122"/>
                <a:ea typeface="微软雅黑" panose="020B0503020204020204" pitchFamily="34" charset="-122"/>
                <a:cs typeface="msgothic"/>
              </a:rPr>
              <a:t> </a:t>
            </a:r>
          </a:p>
          <a:p>
            <a:pPr>
              <a:lnSpc>
                <a:spcPct val="94000"/>
              </a:lnSpc>
              <a:spcBef>
                <a:spcPct val="0"/>
              </a:spcBef>
              <a:buFontTx/>
              <a:buNone/>
            </a:pPr>
            <a:r>
              <a:rPr lang="en-GB" altLang="zh-CN" sz="1800" dirty="0">
                <a:latin typeface="微软雅黑" panose="020B0503020204020204" pitchFamily="34" charset="-122"/>
                <a:ea typeface="微软雅黑" panose="020B0503020204020204" pitchFamily="34" charset="-122"/>
                <a:cs typeface="msgothic"/>
              </a:rPr>
              <a:t>… </a:t>
            </a:r>
          </a:p>
          <a:p>
            <a:pPr>
              <a:lnSpc>
                <a:spcPct val="94000"/>
              </a:lnSpc>
              <a:spcBef>
                <a:spcPct val="0"/>
              </a:spcBef>
              <a:buFontTx/>
              <a:buNone/>
            </a:pPr>
            <a:r>
              <a:rPr lang="en-GB" altLang="zh-CN" sz="1800" dirty="0" err="1">
                <a:latin typeface="微软雅黑" panose="020B0503020204020204" pitchFamily="34" charset="-122"/>
                <a:ea typeface="微软雅黑" panose="020B0503020204020204" pitchFamily="34" charset="-122"/>
                <a:cs typeface="msgothic"/>
              </a:rPr>
              <a:t>fprintf.o</a:t>
            </a:r>
            <a:r>
              <a:rPr lang="en-GB" altLang="zh-CN" sz="1800" dirty="0">
                <a:latin typeface="微软雅黑" panose="020B0503020204020204" pitchFamily="34" charset="-122"/>
                <a:ea typeface="微软雅黑" panose="020B0503020204020204" pitchFamily="34" charset="-122"/>
                <a:cs typeface="msgothic"/>
              </a:rPr>
              <a:t> </a:t>
            </a:r>
          </a:p>
          <a:p>
            <a:pPr>
              <a:lnSpc>
                <a:spcPct val="94000"/>
              </a:lnSpc>
              <a:spcBef>
                <a:spcPct val="0"/>
              </a:spcBef>
              <a:buFontTx/>
              <a:buNone/>
            </a:pPr>
            <a:r>
              <a:rPr lang="en-GB" altLang="zh-CN" sz="1800" dirty="0" err="1">
                <a:latin typeface="微软雅黑" panose="020B0503020204020204" pitchFamily="34" charset="-122"/>
                <a:ea typeface="微软雅黑" panose="020B0503020204020204" pitchFamily="34" charset="-122"/>
                <a:cs typeface="msgothic"/>
              </a:rPr>
              <a:t>fpu_control.o</a:t>
            </a:r>
            <a:r>
              <a:rPr lang="en-GB" altLang="zh-CN" sz="1800" dirty="0">
                <a:latin typeface="微软雅黑" panose="020B0503020204020204" pitchFamily="34" charset="-122"/>
                <a:ea typeface="微软雅黑" panose="020B0503020204020204" pitchFamily="34" charset="-122"/>
                <a:cs typeface="msgothic"/>
              </a:rPr>
              <a:t> </a:t>
            </a:r>
          </a:p>
          <a:p>
            <a:pPr>
              <a:lnSpc>
                <a:spcPct val="94000"/>
              </a:lnSpc>
              <a:spcBef>
                <a:spcPct val="0"/>
              </a:spcBef>
              <a:buFontTx/>
              <a:buNone/>
            </a:pPr>
            <a:r>
              <a:rPr lang="en-GB" altLang="zh-CN" sz="1800" dirty="0" err="1">
                <a:latin typeface="微软雅黑" panose="020B0503020204020204" pitchFamily="34" charset="-122"/>
                <a:ea typeface="微软雅黑" panose="020B0503020204020204" pitchFamily="34" charset="-122"/>
                <a:cs typeface="msgothic"/>
              </a:rPr>
              <a:t>fputc.o</a:t>
            </a:r>
            <a:r>
              <a:rPr lang="en-GB" altLang="zh-CN" sz="1800" dirty="0">
                <a:latin typeface="微软雅黑" panose="020B0503020204020204" pitchFamily="34" charset="-122"/>
                <a:ea typeface="微软雅黑" panose="020B0503020204020204" pitchFamily="34" charset="-122"/>
                <a:cs typeface="msgothic"/>
              </a:rPr>
              <a:t> </a:t>
            </a:r>
          </a:p>
          <a:p>
            <a:pPr>
              <a:lnSpc>
                <a:spcPct val="94000"/>
              </a:lnSpc>
              <a:spcBef>
                <a:spcPct val="0"/>
              </a:spcBef>
              <a:buFontTx/>
              <a:buNone/>
            </a:pPr>
            <a:r>
              <a:rPr lang="en-GB" altLang="zh-CN" sz="1800" dirty="0" err="1">
                <a:latin typeface="微软雅黑" panose="020B0503020204020204" pitchFamily="34" charset="-122"/>
                <a:ea typeface="微软雅黑" panose="020B0503020204020204" pitchFamily="34" charset="-122"/>
                <a:cs typeface="msgothic"/>
              </a:rPr>
              <a:t>freopen.o</a:t>
            </a:r>
            <a:r>
              <a:rPr lang="en-GB" altLang="zh-CN" sz="1800" dirty="0">
                <a:latin typeface="微软雅黑" panose="020B0503020204020204" pitchFamily="34" charset="-122"/>
                <a:ea typeface="微软雅黑" panose="020B0503020204020204" pitchFamily="34" charset="-122"/>
                <a:cs typeface="msgothic"/>
              </a:rPr>
              <a:t> </a:t>
            </a:r>
          </a:p>
          <a:p>
            <a:pPr>
              <a:lnSpc>
                <a:spcPct val="94000"/>
              </a:lnSpc>
              <a:spcBef>
                <a:spcPct val="0"/>
              </a:spcBef>
              <a:buFontTx/>
              <a:buNone/>
            </a:pPr>
            <a:r>
              <a:rPr lang="en-GB" altLang="zh-CN" sz="1800" dirty="0" err="1">
                <a:latin typeface="微软雅黑" panose="020B0503020204020204" pitchFamily="34" charset="-122"/>
                <a:ea typeface="微软雅黑" panose="020B0503020204020204" pitchFamily="34" charset="-122"/>
                <a:cs typeface="msgothic"/>
              </a:rPr>
              <a:t>fscanf.o</a:t>
            </a:r>
            <a:r>
              <a:rPr lang="en-GB" altLang="zh-CN" sz="1800" dirty="0">
                <a:latin typeface="微软雅黑" panose="020B0503020204020204" pitchFamily="34" charset="-122"/>
                <a:ea typeface="微软雅黑" panose="020B0503020204020204" pitchFamily="34" charset="-122"/>
                <a:cs typeface="msgothic"/>
              </a:rPr>
              <a:t> </a:t>
            </a:r>
          </a:p>
          <a:p>
            <a:pPr>
              <a:lnSpc>
                <a:spcPct val="94000"/>
              </a:lnSpc>
              <a:spcBef>
                <a:spcPct val="0"/>
              </a:spcBef>
              <a:buFontTx/>
              <a:buNone/>
            </a:pPr>
            <a:r>
              <a:rPr lang="en-GB" altLang="zh-CN" sz="1800" dirty="0" err="1">
                <a:latin typeface="微软雅黑" panose="020B0503020204020204" pitchFamily="34" charset="-122"/>
                <a:ea typeface="微软雅黑" panose="020B0503020204020204" pitchFamily="34" charset="-122"/>
                <a:cs typeface="msgothic"/>
              </a:rPr>
              <a:t>fseek.o</a:t>
            </a:r>
            <a:r>
              <a:rPr lang="en-GB" altLang="zh-CN" sz="1800" dirty="0">
                <a:latin typeface="微软雅黑" panose="020B0503020204020204" pitchFamily="34" charset="-122"/>
                <a:ea typeface="微软雅黑" panose="020B0503020204020204" pitchFamily="34" charset="-122"/>
                <a:cs typeface="msgothic"/>
              </a:rPr>
              <a:t> </a:t>
            </a:r>
          </a:p>
          <a:p>
            <a:pPr>
              <a:lnSpc>
                <a:spcPct val="94000"/>
              </a:lnSpc>
              <a:spcBef>
                <a:spcPct val="0"/>
              </a:spcBef>
              <a:buFontTx/>
              <a:buNone/>
            </a:pPr>
            <a:r>
              <a:rPr lang="en-GB" altLang="zh-CN" sz="1800" dirty="0" err="1">
                <a:latin typeface="微软雅黑" panose="020B0503020204020204" pitchFamily="34" charset="-122"/>
                <a:ea typeface="微软雅黑" panose="020B0503020204020204" pitchFamily="34" charset="-122"/>
                <a:cs typeface="msgothic"/>
              </a:rPr>
              <a:t>fstab.o</a:t>
            </a:r>
            <a:r>
              <a:rPr lang="en-GB" altLang="zh-CN" sz="1800" dirty="0">
                <a:latin typeface="微软雅黑" panose="020B0503020204020204" pitchFamily="34" charset="-122"/>
                <a:ea typeface="微软雅黑" panose="020B0503020204020204" pitchFamily="34" charset="-122"/>
                <a:cs typeface="msgothic"/>
              </a:rPr>
              <a:t> </a:t>
            </a:r>
          </a:p>
          <a:p>
            <a:pPr>
              <a:lnSpc>
                <a:spcPct val="94000"/>
              </a:lnSpc>
              <a:spcBef>
                <a:spcPct val="0"/>
              </a:spcBef>
              <a:buFontTx/>
              <a:buNone/>
            </a:pPr>
            <a:r>
              <a:rPr lang="en-GB" altLang="zh-CN" sz="1800" dirty="0">
                <a:latin typeface="微软雅黑" panose="020B0503020204020204" pitchFamily="34" charset="-122"/>
                <a:ea typeface="微软雅黑" panose="020B0503020204020204" pitchFamily="34" charset="-122"/>
                <a:cs typeface="msgothic"/>
              </a:rPr>
              <a:t>…</a:t>
            </a:r>
          </a:p>
        </p:txBody>
      </p:sp>
      <p:sp>
        <p:nvSpPr>
          <p:cNvPr id="74757" name="Text Box 4">
            <a:extLst>
              <a:ext uri="{FF2B5EF4-FFF2-40B4-BE49-F238E27FC236}">
                <a16:creationId xmlns:a16="http://schemas.microsoft.com/office/drawing/2014/main" id="{3F261403-35BD-46B9-BB9D-ECCB86CC33E6}"/>
              </a:ext>
            </a:extLst>
          </p:cNvPr>
          <p:cNvSpPr txBox="1">
            <a:spLocks noChangeArrowheads="1"/>
          </p:cNvSpPr>
          <p:nvPr/>
        </p:nvSpPr>
        <p:spPr bwMode="auto">
          <a:xfrm>
            <a:off x="4710546" y="3726872"/>
            <a:ext cx="3807980" cy="2698304"/>
          </a:xfrm>
          <a:prstGeom prst="rect">
            <a:avLst/>
          </a:prstGeom>
          <a:solidFill>
            <a:srgbClr val="E6E6E6"/>
          </a:solidFill>
          <a:ln w="3240">
            <a:solidFill>
              <a:schemeClr val="tx1"/>
            </a:solidFill>
            <a:miter lim="800000"/>
            <a:headEnd/>
            <a:tailEnd/>
          </a:ln>
        </p:spPr>
        <p:txBody>
          <a:bodyPr wrap="square" lIns="90000" tIns="46800" rIns="90000" bIns="46800">
            <a:spAutoFit/>
          </a:bodyP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nSpc>
                <a:spcPct val="94000"/>
              </a:lnSpc>
              <a:spcBef>
                <a:spcPct val="0"/>
              </a:spcBef>
              <a:buFontTx/>
              <a:buNone/>
            </a:pPr>
            <a:r>
              <a:rPr lang="en-GB" altLang="zh-CN" sz="2000" dirty="0">
                <a:latin typeface="微软雅黑" panose="020B0503020204020204" pitchFamily="34" charset="-122"/>
                <a:ea typeface="微软雅黑" panose="020B0503020204020204" pitchFamily="34" charset="-122"/>
                <a:cs typeface="msgothic"/>
              </a:rPr>
              <a:t>% </a:t>
            </a:r>
            <a:r>
              <a:rPr lang="en-GB" altLang="zh-CN" sz="2000" dirty="0" err="1">
                <a:latin typeface="微软雅黑" panose="020B0503020204020204" pitchFamily="34" charset="-122"/>
                <a:ea typeface="微软雅黑" panose="020B0503020204020204" pitchFamily="34" charset="-122"/>
                <a:cs typeface="msgothic"/>
              </a:rPr>
              <a:t>ar</a:t>
            </a:r>
            <a:r>
              <a:rPr lang="en-GB" altLang="zh-CN" sz="2000" dirty="0">
                <a:latin typeface="微软雅黑" panose="020B0503020204020204" pitchFamily="34" charset="-122"/>
                <a:ea typeface="微软雅黑" panose="020B0503020204020204" pitchFamily="34" charset="-122"/>
                <a:cs typeface="msgothic"/>
              </a:rPr>
              <a:t> -t /</a:t>
            </a:r>
            <a:r>
              <a:rPr lang="en-GB" altLang="zh-CN" sz="2000" dirty="0" err="1">
                <a:latin typeface="微软雅黑" panose="020B0503020204020204" pitchFamily="34" charset="-122"/>
                <a:ea typeface="微软雅黑" panose="020B0503020204020204" pitchFamily="34" charset="-122"/>
                <a:cs typeface="msgothic"/>
              </a:rPr>
              <a:t>usr</a:t>
            </a:r>
            <a:r>
              <a:rPr lang="en-GB" altLang="zh-CN" sz="2000" dirty="0">
                <a:latin typeface="微软雅黑" panose="020B0503020204020204" pitchFamily="34" charset="-122"/>
                <a:ea typeface="微软雅黑" panose="020B0503020204020204" pitchFamily="34" charset="-122"/>
                <a:cs typeface="msgothic"/>
              </a:rPr>
              <a:t>/lib/</a:t>
            </a:r>
            <a:r>
              <a:rPr lang="en-GB" altLang="zh-CN" sz="2000" dirty="0" err="1">
                <a:solidFill>
                  <a:srgbClr val="FF0000"/>
                </a:solidFill>
                <a:latin typeface="微软雅黑" panose="020B0503020204020204" pitchFamily="34" charset="-122"/>
                <a:ea typeface="微软雅黑" panose="020B0503020204020204" pitchFamily="34" charset="-122"/>
                <a:cs typeface="msgothic"/>
              </a:rPr>
              <a:t>libm.a</a:t>
            </a:r>
            <a:r>
              <a:rPr lang="en-GB" altLang="zh-CN" sz="2000" dirty="0">
                <a:latin typeface="微软雅黑" panose="020B0503020204020204" pitchFamily="34" charset="-122"/>
                <a:ea typeface="微软雅黑" panose="020B0503020204020204" pitchFamily="34" charset="-122"/>
                <a:cs typeface="msgothic"/>
              </a:rPr>
              <a:t> | sort </a:t>
            </a:r>
          </a:p>
          <a:p>
            <a:pPr>
              <a:lnSpc>
                <a:spcPct val="94000"/>
              </a:lnSpc>
              <a:spcBef>
                <a:spcPct val="0"/>
              </a:spcBef>
              <a:buFontTx/>
              <a:buNone/>
            </a:pPr>
            <a:r>
              <a:rPr lang="en-GB" altLang="zh-CN" sz="2000" dirty="0">
                <a:latin typeface="微软雅黑" panose="020B0503020204020204" pitchFamily="34" charset="-122"/>
                <a:ea typeface="微软雅黑" panose="020B0503020204020204" pitchFamily="34" charset="-122"/>
                <a:cs typeface="msgothic"/>
              </a:rPr>
              <a:t>…</a:t>
            </a:r>
          </a:p>
          <a:p>
            <a:pPr>
              <a:lnSpc>
                <a:spcPct val="94000"/>
              </a:lnSpc>
              <a:spcBef>
                <a:spcPct val="0"/>
              </a:spcBef>
              <a:buFontTx/>
              <a:buNone/>
            </a:pPr>
            <a:r>
              <a:rPr lang="en-GB" altLang="zh-CN" sz="2000" dirty="0" err="1">
                <a:latin typeface="微软雅黑" panose="020B0503020204020204" pitchFamily="34" charset="-122"/>
                <a:ea typeface="微软雅黑" panose="020B0503020204020204" pitchFamily="34" charset="-122"/>
                <a:cs typeface="msgothic"/>
              </a:rPr>
              <a:t>e_acos.o</a:t>
            </a:r>
            <a:r>
              <a:rPr lang="en-GB" altLang="zh-CN" sz="2000" dirty="0">
                <a:latin typeface="微软雅黑" panose="020B0503020204020204" pitchFamily="34" charset="-122"/>
                <a:ea typeface="微软雅黑" panose="020B0503020204020204" pitchFamily="34" charset="-122"/>
                <a:cs typeface="msgothic"/>
              </a:rPr>
              <a:t> </a:t>
            </a:r>
          </a:p>
          <a:p>
            <a:pPr>
              <a:lnSpc>
                <a:spcPct val="94000"/>
              </a:lnSpc>
              <a:spcBef>
                <a:spcPct val="0"/>
              </a:spcBef>
              <a:buFontTx/>
              <a:buNone/>
            </a:pPr>
            <a:r>
              <a:rPr lang="en-GB" altLang="zh-CN" sz="2000" dirty="0" err="1">
                <a:latin typeface="微软雅黑" panose="020B0503020204020204" pitchFamily="34" charset="-122"/>
                <a:ea typeface="微软雅黑" panose="020B0503020204020204" pitchFamily="34" charset="-122"/>
                <a:cs typeface="msgothic"/>
              </a:rPr>
              <a:t>e_acosf.o</a:t>
            </a:r>
            <a:r>
              <a:rPr lang="en-GB" altLang="zh-CN" sz="2000" dirty="0">
                <a:latin typeface="微软雅黑" panose="020B0503020204020204" pitchFamily="34" charset="-122"/>
                <a:ea typeface="微软雅黑" panose="020B0503020204020204" pitchFamily="34" charset="-122"/>
                <a:cs typeface="msgothic"/>
              </a:rPr>
              <a:t> </a:t>
            </a:r>
          </a:p>
          <a:p>
            <a:pPr>
              <a:lnSpc>
                <a:spcPct val="94000"/>
              </a:lnSpc>
              <a:spcBef>
                <a:spcPct val="0"/>
              </a:spcBef>
              <a:buFontTx/>
              <a:buNone/>
            </a:pPr>
            <a:r>
              <a:rPr lang="en-GB" altLang="zh-CN" sz="2000" dirty="0" err="1">
                <a:latin typeface="微软雅黑" panose="020B0503020204020204" pitchFamily="34" charset="-122"/>
                <a:ea typeface="微软雅黑" panose="020B0503020204020204" pitchFamily="34" charset="-122"/>
                <a:cs typeface="msgothic"/>
              </a:rPr>
              <a:t>e_acosh.o</a:t>
            </a:r>
            <a:r>
              <a:rPr lang="en-GB" altLang="zh-CN" sz="2000" dirty="0">
                <a:latin typeface="微软雅黑" panose="020B0503020204020204" pitchFamily="34" charset="-122"/>
                <a:ea typeface="微软雅黑" panose="020B0503020204020204" pitchFamily="34" charset="-122"/>
                <a:cs typeface="msgothic"/>
              </a:rPr>
              <a:t> </a:t>
            </a:r>
          </a:p>
          <a:p>
            <a:pPr>
              <a:lnSpc>
                <a:spcPct val="94000"/>
              </a:lnSpc>
              <a:spcBef>
                <a:spcPct val="0"/>
              </a:spcBef>
              <a:buFontTx/>
              <a:buNone/>
            </a:pPr>
            <a:r>
              <a:rPr lang="en-GB" altLang="zh-CN" sz="2000" dirty="0" err="1">
                <a:latin typeface="微软雅黑" panose="020B0503020204020204" pitchFamily="34" charset="-122"/>
                <a:ea typeface="微软雅黑" panose="020B0503020204020204" pitchFamily="34" charset="-122"/>
                <a:cs typeface="msgothic"/>
              </a:rPr>
              <a:t>e_acoshf.o</a:t>
            </a:r>
            <a:r>
              <a:rPr lang="en-GB" altLang="zh-CN" sz="2000" dirty="0">
                <a:latin typeface="微软雅黑" panose="020B0503020204020204" pitchFamily="34" charset="-122"/>
                <a:ea typeface="微软雅黑" panose="020B0503020204020204" pitchFamily="34" charset="-122"/>
                <a:cs typeface="msgothic"/>
              </a:rPr>
              <a:t> </a:t>
            </a:r>
          </a:p>
          <a:p>
            <a:pPr>
              <a:lnSpc>
                <a:spcPct val="94000"/>
              </a:lnSpc>
              <a:spcBef>
                <a:spcPct val="0"/>
              </a:spcBef>
              <a:buFontTx/>
              <a:buNone/>
            </a:pPr>
            <a:r>
              <a:rPr lang="en-GB" altLang="zh-CN" sz="2000" dirty="0" err="1">
                <a:latin typeface="微软雅黑" panose="020B0503020204020204" pitchFamily="34" charset="-122"/>
                <a:ea typeface="微软雅黑" panose="020B0503020204020204" pitchFamily="34" charset="-122"/>
                <a:cs typeface="msgothic"/>
              </a:rPr>
              <a:t>e_asinf.o</a:t>
            </a:r>
            <a:r>
              <a:rPr lang="en-GB" altLang="zh-CN" sz="2000" dirty="0">
                <a:latin typeface="微软雅黑" panose="020B0503020204020204" pitchFamily="34" charset="-122"/>
                <a:ea typeface="微软雅黑" panose="020B0503020204020204" pitchFamily="34" charset="-122"/>
                <a:cs typeface="msgothic"/>
              </a:rPr>
              <a:t> </a:t>
            </a:r>
          </a:p>
          <a:p>
            <a:pPr>
              <a:lnSpc>
                <a:spcPct val="94000"/>
              </a:lnSpc>
              <a:spcBef>
                <a:spcPct val="0"/>
              </a:spcBef>
              <a:buFontTx/>
              <a:buNone/>
            </a:pPr>
            <a:r>
              <a:rPr lang="en-GB" altLang="zh-CN" sz="2000" dirty="0" err="1">
                <a:latin typeface="微软雅黑" panose="020B0503020204020204" pitchFamily="34" charset="-122"/>
                <a:ea typeface="微软雅黑" panose="020B0503020204020204" pitchFamily="34" charset="-122"/>
                <a:cs typeface="msgothic"/>
              </a:rPr>
              <a:t>e_asinl.o</a:t>
            </a:r>
            <a:r>
              <a:rPr lang="en-GB" altLang="zh-CN" sz="2000" dirty="0">
                <a:latin typeface="微软雅黑" panose="020B0503020204020204" pitchFamily="34" charset="-122"/>
                <a:ea typeface="微软雅黑" panose="020B0503020204020204" pitchFamily="34" charset="-122"/>
                <a:cs typeface="msgothic"/>
              </a:rPr>
              <a:t> </a:t>
            </a:r>
          </a:p>
          <a:p>
            <a:pPr>
              <a:lnSpc>
                <a:spcPct val="94000"/>
              </a:lnSpc>
              <a:spcBef>
                <a:spcPct val="0"/>
              </a:spcBef>
              <a:buFontTx/>
              <a:buNone/>
            </a:pPr>
            <a:r>
              <a:rPr lang="en-GB" altLang="zh-CN" sz="2000" dirty="0">
                <a:latin typeface="微软雅黑" panose="020B0503020204020204" pitchFamily="34" charset="-122"/>
                <a:ea typeface="微软雅黑" panose="020B0503020204020204" pitchFamily="34" charset="-122"/>
                <a:cs typeface="msgothic"/>
              </a:rPr>
              <a: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B48F4A4B-885B-48EE-AF6C-EA8875A17CA0}"/>
              </a:ext>
            </a:extLst>
          </p:cNvPr>
          <p:cNvSpPr>
            <a:spLocks noGrp="1" noChangeArrowheads="1"/>
          </p:cNvSpPr>
          <p:nvPr>
            <p:ph type="title"/>
          </p:nvPr>
        </p:nvSpPr>
        <p:spPr/>
        <p:txBody>
          <a:bodyPr/>
          <a:lstStyle/>
          <a:p>
            <a:r>
              <a:rPr lang="zh-CN" altLang="en-US" sz="4000"/>
              <a:t>自定义一个静态库文件</a:t>
            </a:r>
            <a:endParaRPr lang="en-US" altLang="zh-CN" sz="4000"/>
          </a:p>
        </p:txBody>
      </p:sp>
      <p:sp>
        <p:nvSpPr>
          <p:cNvPr id="76803" name="Rectangle 11">
            <a:extLst>
              <a:ext uri="{FF2B5EF4-FFF2-40B4-BE49-F238E27FC236}">
                <a16:creationId xmlns:a16="http://schemas.microsoft.com/office/drawing/2014/main" id="{C0F5CE04-ABB5-405F-80DB-3A1591603CAF}"/>
              </a:ext>
            </a:extLst>
          </p:cNvPr>
          <p:cNvSpPr>
            <a:spLocks noChangeArrowheads="1"/>
          </p:cNvSpPr>
          <p:nvPr/>
        </p:nvSpPr>
        <p:spPr bwMode="auto">
          <a:xfrm>
            <a:off x="134938" y="1724025"/>
            <a:ext cx="4368800" cy="1625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17145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25000"/>
              </a:lnSpc>
              <a:spcBef>
                <a:spcPct val="0"/>
              </a:spcBef>
              <a:buFontTx/>
              <a:buNone/>
            </a:pPr>
            <a:r>
              <a:rPr lang="en-US" altLang="zh-CN" sz="2000">
                <a:latin typeface="微软雅黑" panose="020B0503020204020204" pitchFamily="34" charset="-122"/>
                <a:ea typeface="微软雅黑" panose="020B0503020204020204" pitchFamily="34" charset="-122"/>
              </a:rPr>
              <a:t># include &lt;stdio.h&gt;</a:t>
            </a:r>
          </a:p>
          <a:p>
            <a:pPr eaLnBrk="1" hangingPunct="1">
              <a:lnSpc>
                <a:spcPct val="125000"/>
              </a:lnSpc>
              <a:spcBef>
                <a:spcPct val="0"/>
              </a:spcBef>
              <a:buFontTx/>
              <a:buNone/>
            </a:pPr>
            <a:r>
              <a:rPr lang="en-US" altLang="zh-CN" sz="2000">
                <a:latin typeface="微软雅黑" panose="020B0503020204020204" pitchFamily="34" charset="-122"/>
                <a:ea typeface="微软雅黑" panose="020B0503020204020204" pitchFamily="34" charset="-122"/>
              </a:rPr>
              <a:t>void myfunc1() {  </a:t>
            </a:r>
          </a:p>
          <a:p>
            <a:pPr eaLnBrk="1" hangingPunct="1">
              <a:lnSpc>
                <a:spcPct val="125000"/>
              </a:lnSpc>
              <a:spcBef>
                <a:spcPct val="0"/>
              </a:spcBef>
              <a:buFontTx/>
              <a:buNone/>
            </a:pPr>
            <a:r>
              <a:rPr lang="en-US" altLang="zh-CN" sz="2000">
                <a:latin typeface="微软雅黑" panose="020B0503020204020204" pitchFamily="34" charset="-122"/>
                <a:ea typeface="微软雅黑" panose="020B0503020204020204" pitchFamily="34" charset="-122"/>
              </a:rPr>
              <a:t>    printf("This is myfunc1!\n"); </a:t>
            </a:r>
          </a:p>
          <a:p>
            <a:pPr eaLnBrk="1" hangingPunct="1">
              <a:lnSpc>
                <a:spcPct val="125000"/>
              </a:lnSpc>
              <a:spcBef>
                <a:spcPct val="0"/>
              </a:spcBef>
              <a:buFontTx/>
              <a:buNone/>
            </a:pPr>
            <a:r>
              <a:rPr lang="en-US" altLang="zh-CN" sz="2000">
                <a:latin typeface="微软雅黑" panose="020B0503020204020204" pitchFamily="34" charset="-122"/>
                <a:ea typeface="微软雅黑" panose="020B0503020204020204" pitchFamily="34" charset="-122"/>
              </a:rPr>
              <a:t>}</a:t>
            </a:r>
          </a:p>
        </p:txBody>
      </p:sp>
      <p:sp>
        <p:nvSpPr>
          <p:cNvPr id="76804" name="Rectangle 12">
            <a:extLst>
              <a:ext uri="{FF2B5EF4-FFF2-40B4-BE49-F238E27FC236}">
                <a16:creationId xmlns:a16="http://schemas.microsoft.com/office/drawing/2014/main" id="{3DB78226-9D9C-402B-AE81-97E13CE88660}"/>
              </a:ext>
            </a:extLst>
          </p:cNvPr>
          <p:cNvSpPr>
            <a:spLocks noChangeArrowheads="1"/>
          </p:cNvSpPr>
          <p:nvPr/>
        </p:nvSpPr>
        <p:spPr bwMode="auto">
          <a:xfrm>
            <a:off x="4622800" y="1733550"/>
            <a:ext cx="4332288" cy="1625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17145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25000"/>
              </a:lnSpc>
              <a:spcBef>
                <a:spcPct val="0"/>
              </a:spcBef>
              <a:buFontTx/>
              <a:buNone/>
            </a:pPr>
            <a:r>
              <a:rPr lang="en-US" altLang="zh-CN" sz="2000">
                <a:latin typeface="微软雅黑" panose="020B0503020204020204" pitchFamily="34" charset="-122"/>
                <a:ea typeface="微软雅黑" panose="020B0503020204020204" pitchFamily="34" charset="-122"/>
              </a:rPr>
              <a:t># include &lt;stdio.h&gt;</a:t>
            </a:r>
          </a:p>
          <a:p>
            <a:pPr eaLnBrk="1" hangingPunct="1">
              <a:lnSpc>
                <a:spcPct val="125000"/>
              </a:lnSpc>
              <a:spcBef>
                <a:spcPct val="0"/>
              </a:spcBef>
              <a:buFontTx/>
              <a:buNone/>
            </a:pPr>
            <a:r>
              <a:rPr lang="en-US" altLang="zh-CN" sz="2000">
                <a:latin typeface="微软雅黑" panose="020B0503020204020204" pitchFamily="34" charset="-122"/>
                <a:ea typeface="微软雅黑" panose="020B0503020204020204" pitchFamily="34" charset="-122"/>
              </a:rPr>
              <a:t>void myfunc2() {  </a:t>
            </a:r>
          </a:p>
          <a:p>
            <a:pPr eaLnBrk="1" hangingPunct="1">
              <a:lnSpc>
                <a:spcPct val="125000"/>
              </a:lnSpc>
              <a:spcBef>
                <a:spcPct val="0"/>
              </a:spcBef>
              <a:buFontTx/>
              <a:buNone/>
            </a:pPr>
            <a:r>
              <a:rPr lang="en-US" altLang="zh-CN" sz="2000">
                <a:latin typeface="微软雅黑" panose="020B0503020204020204" pitchFamily="34" charset="-122"/>
                <a:ea typeface="微软雅黑" panose="020B0503020204020204" pitchFamily="34" charset="-122"/>
              </a:rPr>
              <a:t>     printf(</a:t>
            </a:r>
            <a:r>
              <a:rPr lang="en-US" altLang="zh-CN" sz="1800"/>
              <a:t>"</a:t>
            </a:r>
            <a:r>
              <a:rPr lang="en-US" altLang="zh-CN" sz="2000">
                <a:latin typeface="微软雅黑" panose="020B0503020204020204" pitchFamily="34" charset="-122"/>
                <a:ea typeface="微软雅黑" panose="020B0503020204020204" pitchFamily="34" charset="-122"/>
              </a:rPr>
              <a:t>This is myfunc2\n"); </a:t>
            </a:r>
          </a:p>
          <a:p>
            <a:pPr eaLnBrk="1" hangingPunct="1">
              <a:lnSpc>
                <a:spcPct val="125000"/>
              </a:lnSpc>
              <a:spcBef>
                <a:spcPct val="0"/>
              </a:spcBef>
              <a:buFontTx/>
              <a:buNone/>
            </a:pPr>
            <a:r>
              <a:rPr lang="en-US" altLang="zh-CN" sz="2000">
                <a:latin typeface="微软雅黑" panose="020B0503020204020204" pitchFamily="34" charset="-122"/>
                <a:ea typeface="微软雅黑" panose="020B0503020204020204" pitchFamily="34" charset="-122"/>
              </a:rPr>
              <a:t>}</a:t>
            </a:r>
          </a:p>
        </p:txBody>
      </p:sp>
      <p:sp>
        <p:nvSpPr>
          <p:cNvPr id="689165" name="Rectangle 13">
            <a:extLst>
              <a:ext uri="{FF2B5EF4-FFF2-40B4-BE49-F238E27FC236}">
                <a16:creationId xmlns:a16="http://schemas.microsoft.com/office/drawing/2014/main" id="{AB3A9FAB-464F-4EBB-B4B9-A6879AA497D0}"/>
              </a:ext>
            </a:extLst>
          </p:cNvPr>
          <p:cNvSpPr>
            <a:spLocks noChangeArrowheads="1"/>
          </p:cNvSpPr>
          <p:nvPr/>
        </p:nvSpPr>
        <p:spPr bwMode="auto">
          <a:xfrm>
            <a:off x="236538" y="3365500"/>
            <a:ext cx="5756275"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2667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lang="en-US" altLang="zh-CN" sz="2200">
                <a:solidFill>
                  <a:srgbClr val="CC3300"/>
                </a:solidFill>
                <a:latin typeface="微软雅黑" panose="020B0503020204020204" pitchFamily="34" charset="-122"/>
                <a:ea typeface="微软雅黑" panose="020B0503020204020204" pitchFamily="34" charset="-122"/>
              </a:rPr>
              <a:t>$ gcc –c myproc1.c myproc2.c</a:t>
            </a:r>
          </a:p>
          <a:p>
            <a:pPr eaLnBrk="1" hangingPunct="1">
              <a:lnSpc>
                <a:spcPct val="120000"/>
              </a:lnSpc>
              <a:spcBef>
                <a:spcPct val="0"/>
              </a:spcBef>
              <a:buFontTx/>
              <a:buNone/>
            </a:pPr>
            <a:r>
              <a:rPr lang="en-US" altLang="zh-CN" sz="2200">
                <a:solidFill>
                  <a:srgbClr val="CC3300"/>
                </a:solidFill>
                <a:latin typeface="微软雅黑" panose="020B0503020204020204" pitchFamily="34" charset="-122"/>
                <a:ea typeface="微软雅黑" panose="020B0503020204020204" pitchFamily="34" charset="-122"/>
              </a:rPr>
              <a:t>$ ar rcs </a:t>
            </a:r>
            <a:r>
              <a:rPr lang="en-US" altLang="zh-CN" sz="2200">
                <a:solidFill>
                  <a:srgbClr val="FF0000"/>
                </a:solidFill>
                <a:latin typeface="微软雅黑" panose="020B0503020204020204" pitchFamily="34" charset="-122"/>
                <a:ea typeface="微软雅黑" panose="020B0503020204020204" pitchFamily="34" charset="-122"/>
              </a:rPr>
              <a:t>mylib.a</a:t>
            </a:r>
            <a:r>
              <a:rPr lang="en-US" altLang="zh-CN" sz="2200">
                <a:solidFill>
                  <a:srgbClr val="CC3300"/>
                </a:solidFill>
                <a:latin typeface="微软雅黑" panose="020B0503020204020204" pitchFamily="34" charset="-122"/>
                <a:ea typeface="微软雅黑" panose="020B0503020204020204" pitchFamily="34" charset="-122"/>
              </a:rPr>
              <a:t> myproc1.o myproc2.o</a:t>
            </a:r>
          </a:p>
        </p:txBody>
      </p:sp>
      <p:sp>
        <p:nvSpPr>
          <p:cNvPr id="76806" name="Rectangle 4">
            <a:extLst>
              <a:ext uri="{FF2B5EF4-FFF2-40B4-BE49-F238E27FC236}">
                <a16:creationId xmlns:a16="http://schemas.microsoft.com/office/drawing/2014/main" id="{B7AC7E96-AD8F-4A74-B1BC-1E0872913AF9}"/>
              </a:ext>
            </a:extLst>
          </p:cNvPr>
          <p:cNvSpPr>
            <a:spLocks noChangeArrowheads="1"/>
          </p:cNvSpPr>
          <p:nvPr/>
        </p:nvSpPr>
        <p:spPr bwMode="auto">
          <a:xfrm>
            <a:off x="709613" y="1227138"/>
            <a:ext cx="1782762" cy="460375"/>
          </a:xfrm>
          <a:prstGeom prst="rect">
            <a:avLst/>
          </a:prstGeom>
          <a:noFill/>
          <a:ln w="31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en-US" altLang="zh-CN">
                <a:solidFill>
                  <a:srgbClr val="3366FF"/>
                </a:solidFill>
                <a:latin typeface="微软雅黑" panose="020B0503020204020204" pitchFamily="34" charset="-122"/>
                <a:ea typeface="微软雅黑" panose="020B0503020204020204" pitchFamily="34" charset="-122"/>
                <a:cs typeface="Courier New" panose="02070309020205020404" pitchFamily="49" charset="0"/>
              </a:rPr>
              <a:t>myproc1.c</a:t>
            </a:r>
          </a:p>
        </p:txBody>
      </p:sp>
      <p:sp>
        <p:nvSpPr>
          <p:cNvPr id="76807" name="Rectangle 4">
            <a:extLst>
              <a:ext uri="{FF2B5EF4-FFF2-40B4-BE49-F238E27FC236}">
                <a16:creationId xmlns:a16="http://schemas.microsoft.com/office/drawing/2014/main" id="{A7D04EE0-07DE-4CFB-AE17-65A2FA82B0C7}"/>
              </a:ext>
            </a:extLst>
          </p:cNvPr>
          <p:cNvSpPr>
            <a:spLocks noChangeArrowheads="1"/>
          </p:cNvSpPr>
          <p:nvPr/>
        </p:nvSpPr>
        <p:spPr bwMode="auto">
          <a:xfrm>
            <a:off x="5519738" y="1223963"/>
            <a:ext cx="1782762" cy="460375"/>
          </a:xfrm>
          <a:prstGeom prst="rect">
            <a:avLst/>
          </a:prstGeom>
          <a:noFill/>
          <a:ln w="31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en-US" altLang="zh-CN">
                <a:solidFill>
                  <a:srgbClr val="3366FF"/>
                </a:solidFill>
                <a:latin typeface="微软雅黑" panose="020B0503020204020204" pitchFamily="34" charset="-122"/>
                <a:ea typeface="微软雅黑" panose="020B0503020204020204" pitchFamily="34" charset="-122"/>
                <a:cs typeface="Courier New" panose="02070309020205020404" pitchFamily="49" charset="0"/>
              </a:rPr>
              <a:t>myproc2.c</a:t>
            </a:r>
          </a:p>
        </p:txBody>
      </p:sp>
      <p:sp>
        <p:nvSpPr>
          <p:cNvPr id="76808" name="Text Box 18">
            <a:extLst>
              <a:ext uri="{FF2B5EF4-FFF2-40B4-BE49-F238E27FC236}">
                <a16:creationId xmlns:a16="http://schemas.microsoft.com/office/drawing/2014/main" id="{9660990A-D1D2-426D-8805-1266B19BE174}"/>
              </a:ext>
            </a:extLst>
          </p:cNvPr>
          <p:cNvSpPr txBox="1">
            <a:spLocks noChangeArrowheads="1"/>
          </p:cNvSpPr>
          <p:nvPr/>
        </p:nvSpPr>
        <p:spPr bwMode="auto">
          <a:xfrm>
            <a:off x="339725" y="800100"/>
            <a:ext cx="6923088"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200">
                <a:latin typeface="微软雅黑" panose="020B0503020204020204" pitchFamily="34" charset="-122"/>
                <a:ea typeface="微软雅黑" panose="020B0503020204020204" pitchFamily="34" charset="-122"/>
              </a:rPr>
              <a:t>举例：将</a:t>
            </a:r>
            <a:r>
              <a:rPr lang="en-US" altLang="zh-CN" sz="2200">
                <a:latin typeface="微软雅黑" panose="020B0503020204020204" pitchFamily="34" charset="-122"/>
                <a:ea typeface="微软雅黑" panose="020B0503020204020204" pitchFamily="34" charset="-122"/>
              </a:rPr>
              <a:t>myproc1.o</a:t>
            </a:r>
            <a:r>
              <a:rPr lang="zh-CN" altLang="en-US" sz="2200">
                <a:latin typeface="微软雅黑" panose="020B0503020204020204" pitchFamily="34" charset="-122"/>
                <a:ea typeface="微软雅黑" panose="020B0503020204020204" pitchFamily="34" charset="-122"/>
              </a:rPr>
              <a:t>和</a:t>
            </a:r>
            <a:r>
              <a:rPr lang="en-US" altLang="zh-CN" sz="2200">
                <a:latin typeface="微软雅黑" panose="020B0503020204020204" pitchFamily="34" charset="-122"/>
                <a:ea typeface="微软雅黑" panose="020B0503020204020204" pitchFamily="34" charset="-122"/>
              </a:rPr>
              <a:t>myproc2.o</a:t>
            </a:r>
            <a:r>
              <a:rPr lang="zh-CN" altLang="en-US" sz="2200">
                <a:latin typeface="微软雅黑" panose="020B0503020204020204" pitchFamily="34" charset="-122"/>
                <a:ea typeface="微软雅黑" panose="020B0503020204020204" pitchFamily="34" charset="-122"/>
              </a:rPr>
              <a:t>打包生成</a:t>
            </a:r>
            <a:r>
              <a:rPr lang="en-US" altLang="zh-CN" sz="2200">
                <a:latin typeface="微软雅黑" panose="020B0503020204020204" pitchFamily="34" charset="-122"/>
                <a:ea typeface="微软雅黑" panose="020B0503020204020204" pitchFamily="34" charset="-122"/>
              </a:rPr>
              <a:t>mylib.a</a:t>
            </a:r>
          </a:p>
        </p:txBody>
      </p:sp>
      <p:sp>
        <p:nvSpPr>
          <p:cNvPr id="689171" name="Rectangle 19">
            <a:extLst>
              <a:ext uri="{FF2B5EF4-FFF2-40B4-BE49-F238E27FC236}">
                <a16:creationId xmlns:a16="http://schemas.microsoft.com/office/drawing/2014/main" id="{600C620A-D89A-4EC5-8C88-B6D53132B687}"/>
              </a:ext>
            </a:extLst>
          </p:cNvPr>
          <p:cNvSpPr>
            <a:spLocks noChangeArrowheads="1"/>
          </p:cNvSpPr>
          <p:nvPr/>
        </p:nvSpPr>
        <p:spPr bwMode="auto">
          <a:xfrm>
            <a:off x="207963" y="4826000"/>
            <a:ext cx="3024187" cy="18351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667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r>
              <a:rPr lang="en-US" altLang="zh-CN" sz="1900">
                <a:solidFill>
                  <a:srgbClr val="3366FF"/>
                </a:solidFill>
                <a:latin typeface="微软雅黑" panose="020B0503020204020204" pitchFamily="34" charset="-122"/>
                <a:ea typeface="微软雅黑" panose="020B0503020204020204" pitchFamily="34" charset="-122"/>
              </a:rPr>
              <a:t>void myfunc1(viod); </a:t>
            </a:r>
          </a:p>
          <a:p>
            <a:pPr eaLnBrk="1" hangingPunct="1">
              <a:lnSpc>
                <a:spcPct val="100000"/>
              </a:lnSpc>
              <a:spcBef>
                <a:spcPct val="0"/>
              </a:spcBef>
              <a:buFontTx/>
              <a:buNone/>
            </a:pPr>
            <a:r>
              <a:rPr lang="en-US" altLang="zh-CN" sz="1900">
                <a:solidFill>
                  <a:srgbClr val="3366FF"/>
                </a:solidFill>
                <a:latin typeface="微软雅黑" panose="020B0503020204020204" pitchFamily="34" charset="-122"/>
                <a:ea typeface="微软雅黑" panose="020B0503020204020204" pitchFamily="34" charset="-122"/>
              </a:rPr>
              <a:t>int main() </a:t>
            </a:r>
          </a:p>
          <a:p>
            <a:pPr eaLnBrk="1" hangingPunct="1">
              <a:lnSpc>
                <a:spcPct val="100000"/>
              </a:lnSpc>
              <a:spcBef>
                <a:spcPct val="0"/>
              </a:spcBef>
              <a:buFontTx/>
              <a:buNone/>
            </a:pPr>
            <a:r>
              <a:rPr lang="en-US" altLang="zh-CN" sz="1900">
                <a:solidFill>
                  <a:srgbClr val="3366FF"/>
                </a:solidFill>
                <a:latin typeface="微软雅黑" panose="020B0503020204020204" pitchFamily="34" charset="-122"/>
                <a:ea typeface="微软雅黑" panose="020B0503020204020204" pitchFamily="34" charset="-122"/>
              </a:rPr>
              <a:t>{ </a:t>
            </a:r>
          </a:p>
          <a:p>
            <a:pPr eaLnBrk="1" hangingPunct="1">
              <a:lnSpc>
                <a:spcPct val="100000"/>
              </a:lnSpc>
              <a:spcBef>
                <a:spcPct val="0"/>
              </a:spcBef>
              <a:buFontTx/>
              <a:buNone/>
            </a:pPr>
            <a:r>
              <a:rPr lang="en-US" altLang="zh-CN" sz="1900">
                <a:solidFill>
                  <a:srgbClr val="3366FF"/>
                </a:solidFill>
                <a:latin typeface="微软雅黑" panose="020B0503020204020204" pitchFamily="34" charset="-122"/>
                <a:ea typeface="微软雅黑" panose="020B0503020204020204" pitchFamily="34" charset="-122"/>
              </a:rPr>
              <a:t>   myfunc1(); </a:t>
            </a:r>
          </a:p>
          <a:p>
            <a:pPr eaLnBrk="1" hangingPunct="1">
              <a:lnSpc>
                <a:spcPct val="100000"/>
              </a:lnSpc>
              <a:spcBef>
                <a:spcPct val="0"/>
              </a:spcBef>
              <a:buFontTx/>
              <a:buNone/>
            </a:pPr>
            <a:r>
              <a:rPr lang="en-US" altLang="zh-CN" sz="1900">
                <a:solidFill>
                  <a:srgbClr val="3366FF"/>
                </a:solidFill>
                <a:latin typeface="微软雅黑" panose="020B0503020204020204" pitchFamily="34" charset="-122"/>
                <a:ea typeface="微软雅黑" panose="020B0503020204020204" pitchFamily="34" charset="-122"/>
              </a:rPr>
              <a:t>   return 0; </a:t>
            </a:r>
          </a:p>
          <a:p>
            <a:pPr eaLnBrk="1" hangingPunct="1">
              <a:lnSpc>
                <a:spcPct val="100000"/>
              </a:lnSpc>
              <a:spcBef>
                <a:spcPct val="0"/>
              </a:spcBef>
              <a:buFontTx/>
              <a:buNone/>
            </a:pPr>
            <a:r>
              <a:rPr lang="en-US" altLang="zh-CN" sz="1900">
                <a:solidFill>
                  <a:srgbClr val="3366FF"/>
                </a:solidFill>
                <a:latin typeface="微软雅黑" panose="020B0503020204020204" pitchFamily="34" charset="-122"/>
                <a:ea typeface="微软雅黑" panose="020B0503020204020204" pitchFamily="34" charset="-122"/>
              </a:rPr>
              <a:t>} </a:t>
            </a:r>
          </a:p>
        </p:txBody>
      </p:sp>
      <p:sp>
        <p:nvSpPr>
          <p:cNvPr id="689172" name="Text Box 20">
            <a:extLst>
              <a:ext uri="{FF2B5EF4-FFF2-40B4-BE49-F238E27FC236}">
                <a16:creationId xmlns:a16="http://schemas.microsoft.com/office/drawing/2014/main" id="{3B7EB85E-23E2-4B7B-BD4C-38972A558719}"/>
              </a:ext>
            </a:extLst>
          </p:cNvPr>
          <p:cNvSpPr txBox="1">
            <a:spLocks noChangeArrowheads="1"/>
          </p:cNvSpPr>
          <p:nvPr/>
        </p:nvSpPr>
        <p:spPr bwMode="auto">
          <a:xfrm>
            <a:off x="914400" y="4376738"/>
            <a:ext cx="14509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en-US" altLang="zh-CN" sz="2000">
                <a:solidFill>
                  <a:srgbClr val="FF0000"/>
                </a:solidFill>
                <a:latin typeface="微软雅黑" panose="020B0503020204020204" pitchFamily="34" charset="-122"/>
                <a:ea typeface="微软雅黑" panose="020B0503020204020204" pitchFamily="34" charset="-122"/>
              </a:rPr>
              <a:t>main.c</a:t>
            </a:r>
          </a:p>
        </p:txBody>
      </p:sp>
      <p:sp>
        <p:nvSpPr>
          <p:cNvPr id="689173" name="Text Box 21">
            <a:extLst>
              <a:ext uri="{FF2B5EF4-FFF2-40B4-BE49-F238E27FC236}">
                <a16:creationId xmlns:a16="http://schemas.microsoft.com/office/drawing/2014/main" id="{10B4D053-C0CA-4916-A7FE-6420898B0D07}"/>
              </a:ext>
            </a:extLst>
          </p:cNvPr>
          <p:cNvSpPr txBox="1">
            <a:spLocks noChangeArrowheads="1"/>
          </p:cNvSpPr>
          <p:nvPr/>
        </p:nvSpPr>
        <p:spPr bwMode="auto">
          <a:xfrm>
            <a:off x="3702050" y="5487988"/>
            <a:ext cx="50942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000">
                <a:solidFill>
                  <a:srgbClr val="0A6A0A"/>
                </a:solidFill>
                <a:latin typeface="微软雅黑" panose="020B0503020204020204" pitchFamily="34" charset="-122"/>
                <a:ea typeface="微软雅黑" panose="020B0503020204020204" pitchFamily="34" charset="-122"/>
              </a:rPr>
              <a:t>调用关系：</a:t>
            </a:r>
            <a:r>
              <a:rPr lang="en-US" altLang="zh-CN" sz="2000">
                <a:solidFill>
                  <a:srgbClr val="0A6A0A"/>
                </a:solidFill>
                <a:latin typeface="微软雅黑" panose="020B0503020204020204" pitchFamily="34" charset="-122"/>
                <a:ea typeface="微软雅黑" panose="020B0503020204020204" pitchFamily="34" charset="-122"/>
              </a:rPr>
              <a:t>main</a:t>
            </a:r>
            <a:r>
              <a:rPr lang="en-US" altLang="zh-CN" sz="2000">
                <a:solidFill>
                  <a:srgbClr val="0A6A0A"/>
                </a:solidFill>
                <a:latin typeface="微软雅黑" panose="020B0503020204020204" pitchFamily="34" charset="-122"/>
                <a:ea typeface="微软雅黑" panose="020B0503020204020204" pitchFamily="34" charset="-122"/>
                <a:cs typeface="Arial" panose="020B0604020202020204" pitchFamily="34" charset="0"/>
              </a:rPr>
              <a:t>→myfunc1</a:t>
            </a:r>
            <a:r>
              <a:rPr lang="en-US" altLang="zh-CN" sz="2000">
                <a:solidFill>
                  <a:srgbClr val="0A6A0A"/>
                </a:solidFill>
                <a:latin typeface="微软雅黑" panose="020B0503020204020204" pitchFamily="34" charset="-122"/>
                <a:ea typeface="微软雅黑" panose="020B0503020204020204" pitchFamily="34" charset="-122"/>
              </a:rPr>
              <a:t>→printf</a:t>
            </a:r>
            <a:endParaRPr lang="zh-CN" altLang="en-US" sz="2000">
              <a:solidFill>
                <a:srgbClr val="0A6A0A"/>
              </a:solidFill>
              <a:latin typeface="微软雅黑" panose="020B0503020204020204" pitchFamily="34" charset="-122"/>
              <a:ea typeface="微软雅黑" panose="020B0503020204020204" pitchFamily="34" charset="-122"/>
            </a:endParaRPr>
          </a:p>
        </p:txBody>
      </p:sp>
      <p:sp>
        <p:nvSpPr>
          <p:cNvPr id="689174" name="Rectangle 22">
            <a:extLst>
              <a:ext uri="{FF2B5EF4-FFF2-40B4-BE49-F238E27FC236}">
                <a16:creationId xmlns:a16="http://schemas.microsoft.com/office/drawing/2014/main" id="{3D049F59-2E80-4926-B00D-2E37FFD27D2D}"/>
              </a:ext>
            </a:extLst>
          </p:cNvPr>
          <p:cNvSpPr>
            <a:spLocks noChangeArrowheads="1"/>
          </p:cNvSpPr>
          <p:nvPr/>
        </p:nvSpPr>
        <p:spPr bwMode="auto">
          <a:xfrm>
            <a:off x="3492500" y="4602163"/>
            <a:ext cx="54578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r>
              <a:rPr lang="en-US" altLang="zh-CN" sz="2000">
                <a:latin typeface="微软雅黑" panose="020B0503020204020204" pitchFamily="34" charset="-122"/>
                <a:ea typeface="微软雅黑" panose="020B0503020204020204" pitchFamily="34" charset="-122"/>
              </a:rPr>
              <a:t>$ gcc –c main.c </a:t>
            </a:r>
          </a:p>
          <a:p>
            <a:pPr eaLnBrk="1" hangingPunct="1">
              <a:lnSpc>
                <a:spcPct val="100000"/>
              </a:lnSpc>
              <a:spcBef>
                <a:spcPct val="0"/>
              </a:spcBef>
              <a:buFontTx/>
              <a:buNone/>
            </a:pPr>
            <a:r>
              <a:rPr lang="en-US" altLang="zh-CN" sz="2000">
                <a:latin typeface="微软雅黑" panose="020B0503020204020204" pitchFamily="34" charset="-122"/>
                <a:ea typeface="微软雅黑" panose="020B0503020204020204" pitchFamily="34" charset="-122"/>
              </a:rPr>
              <a:t>$ gcc –static –o myproc main.o </a:t>
            </a:r>
            <a:r>
              <a:rPr lang="en-US" altLang="zh-CN" sz="2000">
                <a:solidFill>
                  <a:srgbClr val="FF0000"/>
                </a:solidFill>
                <a:latin typeface="微软雅黑" panose="020B0503020204020204" pitchFamily="34" charset="-122"/>
                <a:ea typeface="微软雅黑" panose="020B0503020204020204" pitchFamily="34" charset="-122"/>
              </a:rPr>
              <a:t>./mylib.a</a:t>
            </a:r>
          </a:p>
        </p:txBody>
      </p:sp>
      <p:sp>
        <p:nvSpPr>
          <p:cNvPr id="689175" name="Text Box 23">
            <a:extLst>
              <a:ext uri="{FF2B5EF4-FFF2-40B4-BE49-F238E27FC236}">
                <a16:creationId xmlns:a16="http://schemas.microsoft.com/office/drawing/2014/main" id="{18EC1BC2-5757-46A1-8C00-6CE91894B546}"/>
              </a:ext>
            </a:extLst>
          </p:cNvPr>
          <p:cNvSpPr txBox="1">
            <a:spLocks noChangeArrowheads="1"/>
          </p:cNvSpPr>
          <p:nvPr/>
        </p:nvSpPr>
        <p:spPr bwMode="auto">
          <a:xfrm>
            <a:off x="5895975" y="4491038"/>
            <a:ext cx="27146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en-US" altLang="zh-CN" sz="2000">
                <a:solidFill>
                  <a:srgbClr val="3366FF"/>
                </a:solidFill>
                <a:latin typeface="微软雅黑" panose="020B0503020204020204" pitchFamily="34" charset="-122"/>
                <a:ea typeface="微软雅黑" panose="020B0503020204020204" pitchFamily="34" charset="-122"/>
              </a:rPr>
              <a:t>libc.a</a:t>
            </a:r>
            <a:r>
              <a:rPr lang="zh-CN" altLang="en-US" sz="2000">
                <a:solidFill>
                  <a:srgbClr val="3366FF"/>
                </a:solidFill>
                <a:latin typeface="微软雅黑" panose="020B0503020204020204" pitchFamily="34" charset="-122"/>
                <a:ea typeface="微软雅黑" panose="020B0503020204020204" pitchFamily="34" charset="-122"/>
              </a:rPr>
              <a:t>无需明显指出！</a:t>
            </a:r>
          </a:p>
        </p:txBody>
      </p:sp>
      <p:sp>
        <p:nvSpPr>
          <p:cNvPr id="689176" name="Text Box 24">
            <a:extLst>
              <a:ext uri="{FF2B5EF4-FFF2-40B4-BE49-F238E27FC236}">
                <a16:creationId xmlns:a16="http://schemas.microsoft.com/office/drawing/2014/main" id="{D0484A67-E047-4ACB-ABFE-3D2F2CB4087C}"/>
              </a:ext>
            </a:extLst>
          </p:cNvPr>
          <p:cNvSpPr txBox="1">
            <a:spLocks noChangeArrowheads="1"/>
          </p:cNvSpPr>
          <p:nvPr/>
        </p:nvSpPr>
        <p:spPr bwMode="auto">
          <a:xfrm>
            <a:off x="3497263" y="6138863"/>
            <a:ext cx="4645025"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200">
                <a:ea typeface="微软雅黑" panose="020B0503020204020204" pitchFamily="34" charset="-122"/>
              </a:rPr>
              <a:t>问题：如何进行符号解析？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89165"/>
                                        </p:tgtEl>
                                        <p:attrNameLst>
                                          <p:attrName>style.visibility</p:attrName>
                                        </p:attrNameLst>
                                      </p:cBhvr>
                                      <p:to>
                                        <p:strVal val="visible"/>
                                      </p:to>
                                    </p:set>
                                    <p:animEffect transition="in" filter="blinds(horizontal)">
                                      <p:cBhvr>
                                        <p:cTn id="7" dur="500"/>
                                        <p:tgtEl>
                                          <p:spTgt spid="6891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89172"/>
                                        </p:tgtEl>
                                        <p:attrNameLst>
                                          <p:attrName>style.visibility</p:attrName>
                                        </p:attrNameLst>
                                      </p:cBhvr>
                                      <p:to>
                                        <p:strVal val="visible"/>
                                      </p:to>
                                    </p:set>
                                    <p:animEffect transition="in" filter="blinds(horizontal)">
                                      <p:cBhvr>
                                        <p:cTn id="12" dur="500"/>
                                        <p:tgtEl>
                                          <p:spTgt spid="689172"/>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89171"/>
                                        </p:tgtEl>
                                        <p:attrNameLst>
                                          <p:attrName>style.visibility</p:attrName>
                                        </p:attrNameLst>
                                      </p:cBhvr>
                                      <p:to>
                                        <p:strVal val="visible"/>
                                      </p:to>
                                    </p:set>
                                    <p:animEffect transition="in" filter="blinds(horizontal)">
                                      <p:cBhvr>
                                        <p:cTn id="15" dur="500"/>
                                        <p:tgtEl>
                                          <p:spTgt spid="68917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689174"/>
                                        </p:tgtEl>
                                        <p:attrNameLst>
                                          <p:attrName>style.visibility</p:attrName>
                                        </p:attrNameLst>
                                      </p:cBhvr>
                                      <p:to>
                                        <p:strVal val="visible"/>
                                      </p:to>
                                    </p:set>
                                    <p:animEffect transition="in" filter="blinds(horizontal)">
                                      <p:cBhvr>
                                        <p:cTn id="20" dur="500"/>
                                        <p:tgtEl>
                                          <p:spTgt spid="68917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689175"/>
                                        </p:tgtEl>
                                        <p:attrNameLst>
                                          <p:attrName>style.visibility</p:attrName>
                                        </p:attrNameLst>
                                      </p:cBhvr>
                                      <p:to>
                                        <p:strVal val="visible"/>
                                      </p:to>
                                    </p:set>
                                    <p:animEffect transition="in" filter="blinds(horizontal)">
                                      <p:cBhvr>
                                        <p:cTn id="25" dur="500"/>
                                        <p:tgtEl>
                                          <p:spTgt spid="68917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689173"/>
                                        </p:tgtEl>
                                        <p:attrNameLst>
                                          <p:attrName>style.visibility</p:attrName>
                                        </p:attrNameLst>
                                      </p:cBhvr>
                                      <p:to>
                                        <p:strVal val="visible"/>
                                      </p:to>
                                    </p:set>
                                    <p:animEffect transition="in" filter="blinds(horizontal)">
                                      <p:cBhvr>
                                        <p:cTn id="30" dur="500"/>
                                        <p:tgtEl>
                                          <p:spTgt spid="68917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689176"/>
                                        </p:tgtEl>
                                        <p:attrNameLst>
                                          <p:attrName>style.visibility</p:attrName>
                                        </p:attrNameLst>
                                      </p:cBhvr>
                                      <p:to>
                                        <p:strVal val="visible"/>
                                      </p:to>
                                    </p:set>
                                    <p:animEffect transition="in" filter="blinds(horizontal)">
                                      <p:cBhvr>
                                        <p:cTn id="35" dur="500"/>
                                        <p:tgtEl>
                                          <p:spTgt spid="689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9165" grpId="0"/>
      <p:bldP spid="689171" grpId="0" animBg="1"/>
      <p:bldP spid="689172" grpId="0"/>
      <p:bldP spid="689173" grpId="0"/>
      <p:bldP spid="689174" grpId="0"/>
      <p:bldP spid="689175" grpId="0"/>
      <p:bldP spid="689176"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8FBEF1A2-B06D-43B2-ACE8-AAAEC283442C}"/>
              </a:ext>
            </a:extLst>
          </p:cNvPr>
          <p:cNvSpPr>
            <a:spLocks noGrp="1" noChangeArrowheads="1"/>
          </p:cNvSpPr>
          <p:nvPr>
            <p:ph type="title"/>
          </p:nvPr>
        </p:nvSpPr>
        <p:spPr>
          <a:xfrm>
            <a:off x="457200" y="96838"/>
            <a:ext cx="8229600" cy="561975"/>
          </a:xfrm>
        </p:spPr>
        <p:txBody>
          <a:bodyPr/>
          <a:lstStyle/>
          <a:p>
            <a:r>
              <a:rPr lang="zh-CN" altLang="en-US"/>
              <a:t>链接器中符号解析的全过程</a:t>
            </a:r>
            <a:r>
              <a:rPr lang="zh-CN" altLang="en-US" sz="3200"/>
              <a:t> </a:t>
            </a:r>
          </a:p>
        </p:txBody>
      </p:sp>
      <p:sp>
        <p:nvSpPr>
          <p:cNvPr id="77827" name="Rectangle 4">
            <a:extLst>
              <a:ext uri="{FF2B5EF4-FFF2-40B4-BE49-F238E27FC236}">
                <a16:creationId xmlns:a16="http://schemas.microsoft.com/office/drawing/2014/main" id="{DDABD0BB-06A5-4F42-8FD6-CC74293977BC}"/>
              </a:ext>
            </a:extLst>
          </p:cNvPr>
          <p:cNvSpPr>
            <a:spLocks noChangeArrowheads="1"/>
          </p:cNvSpPr>
          <p:nvPr/>
        </p:nvSpPr>
        <p:spPr bwMode="auto">
          <a:xfrm>
            <a:off x="6019800" y="1104900"/>
            <a:ext cx="3024188" cy="18351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667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r>
              <a:rPr lang="en-US" altLang="zh-CN" sz="1900">
                <a:solidFill>
                  <a:srgbClr val="3366FF"/>
                </a:solidFill>
                <a:latin typeface="微软雅黑" panose="020B0503020204020204" pitchFamily="34" charset="-122"/>
                <a:ea typeface="微软雅黑" panose="020B0503020204020204" pitchFamily="34" charset="-122"/>
              </a:rPr>
              <a:t>void myfunc1(viod); </a:t>
            </a:r>
          </a:p>
          <a:p>
            <a:pPr eaLnBrk="1" hangingPunct="1">
              <a:lnSpc>
                <a:spcPct val="100000"/>
              </a:lnSpc>
              <a:spcBef>
                <a:spcPct val="0"/>
              </a:spcBef>
              <a:buFontTx/>
              <a:buNone/>
            </a:pPr>
            <a:r>
              <a:rPr lang="en-US" altLang="zh-CN" sz="1900">
                <a:solidFill>
                  <a:srgbClr val="3366FF"/>
                </a:solidFill>
                <a:latin typeface="微软雅黑" panose="020B0503020204020204" pitchFamily="34" charset="-122"/>
                <a:ea typeface="微软雅黑" panose="020B0503020204020204" pitchFamily="34" charset="-122"/>
              </a:rPr>
              <a:t>int main() </a:t>
            </a:r>
          </a:p>
          <a:p>
            <a:pPr eaLnBrk="1" hangingPunct="1">
              <a:lnSpc>
                <a:spcPct val="100000"/>
              </a:lnSpc>
              <a:spcBef>
                <a:spcPct val="0"/>
              </a:spcBef>
              <a:buFontTx/>
              <a:buNone/>
            </a:pPr>
            <a:r>
              <a:rPr lang="en-US" altLang="zh-CN" sz="1900">
                <a:solidFill>
                  <a:srgbClr val="3366FF"/>
                </a:solidFill>
                <a:latin typeface="微软雅黑" panose="020B0503020204020204" pitchFamily="34" charset="-122"/>
                <a:ea typeface="微软雅黑" panose="020B0503020204020204" pitchFamily="34" charset="-122"/>
              </a:rPr>
              <a:t>{ </a:t>
            </a:r>
          </a:p>
          <a:p>
            <a:pPr eaLnBrk="1" hangingPunct="1">
              <a:lnSpc>
                <a:spcPct val="100000"/>
              </a:lnSpc>
              <a:spcBef>
                <a:spcPct val="0"/>
              </a:spcBef>
              <a:buFontTx/>
              <a:buNone/>
            </a:pPr>
            <a:r>
              <a:rPr lang="en-US" altLang="zh-CN" sz="1900">
                <a:solidFill>
                  <a:srgbClr val="3366FF"/>
                </a:solidFill>
                <a:latin typeface="微软雅黑" panose="020B0503020204020204" pitchFamily="34" charset="-122"/>
                <a:ea typeface="微软雅黑" panose="020B0503020204020204" pitchFamily="34" charset="-122"/>
              </a:rPr>
              <a:t>   myfunc1(); </a:t>
            </a:r>
          </a:p>
          <a:p>
            <a:pPr eaLnBrk="1" hangingPunct="1">
              <a:lnSpc>
                <a:spcPct val="100000"/>
              </a:lnSpc>
              <a:spcBef>
                <a:spcPct val="0"/>
              </a:spcBef>
              <a:buFontTx/>
              <a:buNone/>
            </a:pPr>
            <a:r>
              <a:rPr lang="en-US" altLang="zh-CN" sz="1900">
                <a:solidFill>
                  <a:srgbClr val="3366FF"/>
                </a:solidFill>
                <a:latin typeface="微软雅黑" panose="020B0503020204020204" pitchFamily="34" charset="-122"/>
                <a:ea typeface="微软雅黑" panose="020B0503020204020204" pitchFamily="34" charset="-122"/>
              </a:rPr>
              <a:t>   return 0; </a:t>
            </a:r>
          </a:p>
          <a:p>
            <a:pPr eaLnBrk="1" hangingPunct="1">
              <a:lnSpc>
                <a:spcPct val="100000"/>
              </a:lnSpc>
              <a:spcBef>
                <a:spcPct val="0"/>
              </a:spcBef>
              <a:buFontTx/>
              <a:buNone/>
            </a:pPr>
            <a:r>
              <a:rPr lang="en-US" altLang="zh-CN" sz="1900">
                <a:solidFill>
                  <a:srgbClr val="3366FF"/>
                </a:solidFill>
                <a:latin typeface="微软雅黑" panose="020B0503020204020204" pitchFamily="34" charset="-122"/>
                <a:ea typeface="微软雅黑" panose="020B0503020204020204" pitchFamily="34" charset="-122"/>
              </a:rPr>
              <a:t>} </a:t>
            </a:r>
          </a:p>
        </p:txBody>
      </p:sp>
      <p:sp>
        <p:nvSpPr>
          <p:cNvPr id="77828" name="Text Box 6">
            <a:extLst>
              <a:ext uri="{FF2B5EF4-FFF2-40B4-BE49-F238E27FC236}">
                <a16:creationId xmlns:a16="http://schemas.microsoft.com/office/drawing/2014/main" id="{BD4634E0-79F4-4DFE-B7C2-20789E958821}"/>
              </a:ext>
            </a:extLst>
          </p:cNvPr>
          <p:cNvSpPr txBox="1">
            <a:spLocks noChangeArrowheads="1"/>
          </p:cNvSpPr>
          <p:nvPr/>
        </p:nvSpPr>
        <p:spPr bwMode="auto">
          <a:xfrm>
            <a:off x="6740525" y="698500"/>
            <a:ext cx="14509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en-US" altLang="zh-CN" sz="2000">
                <a:solidFill>
                  <a:srgbClr val="FF0000"/>
                </a:solidFill>
                <a:latin typeface="微软雅黑" panose="020B0503020204020204" pitchFamily="34" charset="-122"/>
                <a:ea typeface="微软雅黑" panose="020B0503020204020204" pitchFamily="34" charset="-122"/>
              </a:rPr>
              <a:t>main.c</a:t>
            </a:r>
          </a:p>
        </p:txBody>
      </p:sp>
      <p:sp>
        <p:nvSpPr>
          <p:cNvPr id="77829" name="Text Box 7">
            <a:extLst>
              <a:ext uri="{FF2B5EF4-FFF2-40B4-BE49-F238E27FC236}">
                <a16:creationId xmlns:a16="http://schemas.microsoft.com/office/drawing/2014/main" id="{D89D09D1-32BB-4808-ACC3-4E1D9208341F}"/>
              </a:ext>
            </a:extLst>
          </p:cNvPr>
          <p:cNvSpPr txBox="1">
            <a:spLocks noChangeArrowheads="1"/>
          </p:cNvSpPr>
          <p:nvPr/>
        </p:nvSpPr>
        <p:spPr bwMode="auto">
          <a:xfrm>
            <a:off x="185738" y="1555750"/>
            <a:ext cx="50942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000">
                <a:solidFill>
                  <a:srgbClr val="0A6A0A"/>
                </a:solidFill>
                <a:latin typeface="微软雅黑" panose="020B0503020204020204" pitchFamily="34" charset="-122"/>
                <a:ea typeface="微软雅黑" panose="020B0503020204020204" pitchFamily="34" charset="-122"/>
              </a:rPr>
              <a:t>调用关系：</a:t>
            </a:r>
            <a:r>
              <a:rPr lang="en-US" altLang="zh-CN" sz="2000">
                <a:solidFill>
                  <a:srgbClr val="0A6A0A"/>
                </a:solidFill>
                <a:latin typeface="微软雅黑" panose="020B0503020204020204" pitchFamily="34" charset="-122"/>
                <a:ea typeface="微软雅黑" panose="020B0503020204020204" pitchFamily="34" charset="-122"/>
              </a:rPr>
              <a:t>main</a:t>
            </a:r>
            <a:r>
              <a:rPr lang="en-US" altLang="zh-CN" sz="2000">
                <a:solidFill>
                  <a:srgbClr val="0A6A0A"/>
                </a:solidFill>
                <a:latin typeface="微软雅黑" panose="020B0503020204020204" pitchFamily="34" charset="-122"/>
                <a:ea typeface="微软雅黑" panose="020B0503020204020204" pitchFamily="34" charset="-122"/>
                <a:cs typeface="Arial" panose="020B0604020202020204" pitchFamily="34" charset="0"/>
              </a:rPr>
              <a:t>→myfunc1</a:t>
            </a:r>
            <a:r>
              <a:rPr lang="en-US" altLang="zh-CN" sz="2000">
                <a:solidFill>
                  <a:srgbClr val="0A6A0A"/>
                </a:solidFill>
                <a:latin typeface="微软雅黑" panose="020B0503020204020204" pitchFamily="34" charset="-122"/>
                <a:ea typeface="微软雅黑" panose="020B0503020204020204" pitchFamily="34" charset="-122"/>
              </a:rPr>
              <a:t>→printf</a:t>
            </a:r>
            <a:endParaRPr lang="zh-CN" altLang="en-US" sz="2000">
              <a:solidFill>
                <a:srgbClr val="0A6A0A"/>
              </a:solidFill>
              <a:latin typeface="微软雅黑" panose="020B0503020204020204" pitchFamily="34" charset="-122"/>
              <a:ea typeface="微软雅黑" panose="020B0503020204020204" pitchFamily="34" charset="-122"/>
            </a:endParaRPr>
          </a:p>
        </p:txBody>
      </p:sp>
      <p:sp>
        <p:nvSpPr>
          <p:cNvPr id="77830" name="Rectangle 8">
            <a:extLst>
              <a:ext uri="{FF2B5EF4-FFF2-40B4-BE49-F238E27FC236}">
                <a16:creationId xmlns:a16="http://schemas.microsoft.com/office/drawing/2014/main" id="{998AE2EE-1A18-4F76-A179-BB0EBF86578F}"/>
              </a:ext>
            </a:extLst>
          </p:cNvPr>
          <p:cNvSpPr>
            <a:spLocks noChangeArrowheads="1"/>
          </p:cNvSpPr>
          <p:nvPr/>
        </p:nvSpPr>
        <p:spPr bwMode="auto">
          <a:xfrm>
            <a:off x="369888" y="844550"/>
            <a:ext cx="54578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r>
              <a:rPr lang="en-US" altLang="zh-CN" sz="2000">
                <a:latin typeface="微软雅黑" panose="020B0503020204020204" pitchFamily="34" charset="-122"/>
                <a:ea typeface="微软雅黑" panose="020B0503020204020204" pitchFamily="34" charset="-122"/>
              </a:rPr>
              <a:t>$ gcc –c main.c </a:t>
            </a:r>
          </a:p>
          <a:p>
            <a:pPr eaLnBrk="1" hangingPunct="1">
              <a:lnSpc>
                <a:spcPct val="100000"/>
              </a:lnSpc>
              <a:spcBef>
                <a:spcPct val="0"/>
              </a:spcBef>
              <a:buFontTx/>
              <a:buNone/>
            </a:pPr>
            <a:r>
              <a:rPr lang="en-US" altLang="zh-CN" sz="2000">
                <a:latin typeface="微软雅黑" panose="020B0503020204020204" pitchFamily="34" charset="-122"/>
                <a:ea typeface="微软雅黑" panose="020B0503020204020204" pitchFamily="34" charset="-122"/>
              </a:rPr>
              <a:t>$ gcc –static –o myproc </a:t>
            </a:r>
            <a:r>
              <a:rPr lang="en-US" altLang="zh-CN" sz="2000">
                <a:solidFill>
                  <a:srgbClr val="3366FF"/>
                </a:solidFill>
                <a:latin typeface="微软雅黑" panose="020B0503020204020204" pitchFamily="34" charset="-122"/>
                <a:ea typeface="微软雅黑" panose="020B0503020204020204" pitchFamily="34" charset="-122"/>
              </a:rPr>
              <a:t>main.o </a:t>
            </a:r>
            <a:r>
              <a:rPr lang="en-US" altLang="zh-CN" sz="2000">
                <a:solidFill>
                  <a:srgbClr val="FF0000"/>
                </a:solidFill>
                <a:latin typeface="微软雅黑" panose="020B0503020204020204" pitchFamily="34" charset="-122"/>
                <a:ea typeface="微软雅黑" panose="020B0503020204020204" pitchFamily="34" charset="-122"/>
              </a:rPr>
              <a:t>./mylib.a</a:t>
            </a:r>
          </a:p>
        </p:txBody>
      </p:sp>
      <p:sp>
        <p:nvSpPr>
          <p:cNvPr id="722953" name="Rectangle 9">
            <a:extLst>
              <a:ext uri="{FF2B5EF4-FFF2-40B4-BE49-F238E27FC236}">
                <a16:creationId xmlns:a16="http://schemas.microsoft.com/office/drawing/2014/main" id="{C1A1D663-83B4-4AB2-8749-55E4B98617E7}"/>
              </a:ext>
            </a:extLst>
          </p:cNvPr>
          <p:cNvSpPr>
            <a:spLocks noChangeArrowheads="1"/>
          </p:cNvSpPr>
          <p:nvPr/>
        </p:nvSpPr>
        <p:spPr bwMode="auto">
          <a:xfrm>
            <a:off x="128588" y="3259138"/>
            <a:ext cx="5891212" cy="327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zh-CN" altLang="en-US" sz="1900">
                <a:solidFill>
                  <a:srgbClr val="3366FF"/>
                </a:solidFill>
                <a:latin typeface="微软雅黑" panose="020B0503020204020204" pitchFamily="34" charset="-122"/>
                <a:ea typeface="微软雅黑" panose="020B0503020204020204" pitchFamily="34" charset="-122"/>
              </a:rPr>
              <a:t>开始</a:t>
            </a:r>
            <a:r>
              <a:rPr lang="en-US" altLang="zh-CN" sz="1900">
                <a:solidFill>
                  <a:srgbClr val="3366FF"/>
                </a:solidFill>
                <a:latin typeface="微软雅黑" panose="020B0503020204020204" pitchFamily="34" charset="-122"/>
                <a:ea typeface="微软雅黑" panose="020B0503020204020204" pitchFamily="34" charset="-122"/>
              </a:rPr>
              <a:t>E</a:t>
            </a:r>
            <a:r>
              <a:rPr lang="zh-CN" altLang="en-US" sz="1900">
                <a:solidFill>
                  <a:srgbClr val="3366FF"/>
                </a:solidFill>
                <a:latin typeface="微软雅黑" panose="020B0503020204020204" pitchFamily="34" charset="-122"/>
                <a:ea typeface="微软雅黑" panose="020B0503020204020204" pitchFamily="34" charset="-122"/>
              </a:rPr>
              <a:t>、</a:t>
            </a:r>
            <a:r>
              <a:rPr lang="en-US" altLang="zh-CN" sz="1900">
                <a:solidFill>
                  <a:srgbClr val="3366FF"/>
                </a:solidFill>
                <a:latin typeface="微软雅黑" panose="020B0503020204020204" pitchFamily="34" charset="-122"/>
                <a:ea typeface="微软雅黑" panose="020B0503020204020204" pitchFamily="34" charset="-122"/>
              </a:rPr>
              <a:t>U</a:t>
            </a:r>
            <a:r>
              <a:rPr lang="zh-CN" altLang="en-US" sz="1900">
                <a:solidFill>
                  <a:srgbClr val="3366FF"/>
                </a:solidFill>
                <a:latin typeface="微软雅黑" panose="020B0503020204020204" pitchFamily="34" charset="-122"/>
                <a:ea typeface="微软雅黑" panose="020B0503020204020204" pitchFamily="34" charset="-122"/>
              </a:rPr>
              <a:t>、</a:t>
            </a:r>
            <a:r>
              <a:rPr lang="en-US" altLang="zh-CN" sz="1900">
                <a:solidFill>
                  <a:srgbClr val="3366FF"/>
                </a:solidFill>
                <a:latin typeface="微软雅黑" panose="020B0503020204020204" pitchFamily="34" charset="-122"/>
                <a:ea typeface="微软雅黑" panose="020B0503020204020204" pitchFamily="34" charset="-122"/>
              </a:rPr>
              <a:t>D</a:t>
            </a:r>
            <a:r>
              <a:rPr lang="zh-CN" altLang="en-US" sz="1900">
                <a:solidFill>
                  <a:srgbClr val="3366FF"/>
                </a:solidFill>
                <a:latin typeface="微软雅黑" panose="020B0503020204020204" pitchFamily="34" charset="-122"/>
                <a:ea typeface="微软雅黑" panose="020B0503020204020204" pitchFamily="34" charset="-122"/>
              </a:rPr>
              <a:t>为空，首先扫描</a:t>
            </a:r>
            <a:r>
              <a:rPr lang="en-US" altLang="zh-CN" sz="1900">
                <a:solidFill>
                  <a:srgbClr val="3366FF"/>
                </a:solidFill>
                <a:latin typeface="微软雅黑" panose="020B0503020204020204" pitchFamily="34" charset="-122"/>
                <a:ea typeface="微软雅黑" panose="020B0503020204020204" pitchFamily="34" charset="-122"/>
              </a:rPr>
              <a:t>main.o</a:t>
            </a:r>
            <a:r>
              <a:rPr lang="zh-CN" altLang="en-US" sz="1900">
                <a:solidFill>
                  <a:srgbClr val="3366FF"/>
                </a:solidFill>
                <a:latin typeface="微软雅黑" panose="020B0503020204020204" pitchFamily="34" charset="-122"/>
                <a:ea typeface="微软雅黑" panose="020B0503020204020204" pitchFamily="34" charset="-122"/>
              </a:rPr>
              <a:t>，把它加入</a:t>
            </a:r>
            <a:r>
              <a:rPr lang="en-US" altLang="zh-CN" sz="1900">
                <a:solidFill>
                  <a:srgbClr val="3366FF"/>
                </a:solidFill>
                <a:latin typeface="微软雅黑" panose="020B0503020204020204" pitchFamily="34" charset="-122"/>
                <a:ea typeface="微软雅黑" panose="020B0503020204020204" pitchFamily="34" charset="-122"/>
              </a:rPr>
              <a:t>E</a:t>
            </a:r>
            <a:r>
              <a:rPr lang="zh-CN" altLang="en-US" sz="1900">
                <a:solidFill>
                  <a:srgbClr val="3366FF"/>
                </a:solidFill>
                <a:latin typeface="微软雅黑" panose="020B0503020204020204" pitchFamily="34" charset="-122"/>
                <a:ea typeface="微软雅黑" panose="020B0503020204020204" pitchFamily="34" charset="-122"/>
              </a:rPr>
              <a:t>，同时把</a:t>
            </a:r>
            <a:r>
              <a:rPr lang="en-US" altLang="zh-CN" sz="1900">
                <a:solidFill>
                  <a:srgbClr val="3366FF"/>
                </a:solidFill>
                <a:latin typeface="微软雅黑" panose="020B0503020204020204" pitchFamily="34" charset="-122"/>
                <a:ea typeface="微软雅黑" panose="020B0503020204020204" pitchFamily="34" charset="-122"/>
              </a:rPr>
              <a:t>myfun1</a:t>
            </a:r>
            <a:r>
              <a:rPr lang="zh-CN" altLang="en-US" sz="1900">
                <a:solidFill>
                  <a:srgbClr val="3366FF"/>
                </a:solidFill>
                <a:latin typeface="微软雅黑" panose="020B0503020204020204" pitchFamily="34" charset="-122"/>
                <a:ea typeface="微软雅黑" panose="020B0503020204020204" pitchFamily="34" charset="-122"/>
              </a:rPr>
              <a:t>加入</a:t>
            </a:r>
            <a:r>
              <a:rPr lang="en-US" altLang="zh-CN" sz="1900">
                <a:solidFill>
                  <a:srgbClr val="3366FF"/>
                </a:solidFill>
                <a:latin typeface="微软雅黑" panose="020B0503020204020204" pitchFamily="34" charset="-122"/>
                <a:ea typeface="微软雅黑" panose="020B0503020204020204" pitchFamily="34" charset="-122"/>
              </a:rPr>
              <a:t>U</a:t>
            </a:r>
            <a:r>
              <a:rPr lang="zh-CN" altLang="en-US" sz="1900">
                <a:solidFill>
                  <a:srgbClr val="3366FF"/>
                </a:solidFill>
                <a:latin typeface="微软雅黑" panose="020B0503020204020204" pitchFamily="34" charset="-122"/>
                <a:ea typeface="微软雅黑" panose="020B0503020204020204" pitchFamily="34" charset="-122"/>
              </a:rPr>
              <a:t>，</a:t>
            </a:r>
            <a:r>
              <a:rPr lang="en-US" altLang="zh-CN" sz="1900">
                <a:solidFill>
                  <a:srgbClr val="3366FF"/>
                </a:solidFill>
                <a:latin typeface="微软雅黑" panose="020B0503020204020204" pitchFamily="34" charset="-122"/>
                <a:ea typeface="微软雅黑" panose="020B0503020204020204" pitchFamily="34" charset="-122"/>
              </a:rPr>
              <a:t>main</a:t>
            </a:r>
            <a:r>
              <a:rPr lang="zh-CN" altLang="en-US" sz="1900">
                <a:solidFill>
                  <a:srgbClr val="3366FF"/>
                </a:solidFill>
                <a:latin typeface="微软雅黑" panose="020B0503020204020204" pitchFamily="34" charset="-122"/>
                <a:ea typeface="微软雅黑" panose="020B0503020204020204" pitchFamily="34" charset="-122"/>
              </a:rPr>
              <a:t>加入</a:t>
            </a:r>
            <a:r>
              <a:rPr lang="en-US" altLang="zh-CN" sz="1900">
                <a:solidFill>
                  <a:srgbClr val="3366FF"/>
                </a:solidFill>
                <a:latin typeface="微软雅黑" panose="020B0503020204020204" pitchFamily="34" charset="-122"/>
                <a:ea typeface="微软雅黑" panose="020B0503020204020204" pitchFamily="34" charset="-122"/>
              </a:rPr>
              <a:t>D</a:t>
            </a:r>
            <a:r>
              <a:rPr lang="zh-CN" altLang="en-US" sz="1900">
                <a:solidFill>
                  <a:srgbClr val="3366FF"/>
                </a:solidFill>
                <a:latin typeface="微软雅黑" panose="020B0503020204020204" pitchFamily="34" charset="-122"/>
                <a:ea typeface="微软雅黑" panose="020B0503020204020204" pitchFamily="34" charset="-122"/>
              </a:rPr>
              <a:t>。</a:t>
            </a:r>
            <a:r>
              <a:rPr lang="zh-CN" altLang="en-US" sz="1900">
                <a:solidFill>
                  <a:srgbClr val="009242"/>
                </a:solidFill>
                <a:latin typeface="微软雅黑" panose="020B0503020204020204" pitchFamily="34" charset="-122"/>
                <a:ea typeface="微软雅黑" panose="020B0503020204020204" pitchFamily="34" charset="-122"/>
              </a:rPr>
              <a:t>接着扫描到</a:t>
            </a:r>
            <a:r>
              <a:rPr lang="en-US" altLang="zh-CN" sz="1900">
                <a:solidFill>
                  <a:srgbClr val="009242"/>
                </a:solidFill>
                <a:latin typeface="微软雅黑" panose="020B0503020204020204" pitchFamily="34" charset="-122"/>
                <a:ea typeface="微软雅黑" panose="020B0503020204020204" pitchFamily="34" charset="-122"/>
              </a:rPr>
              <a:t>mylib.a</a:t>
            </a:r>
            <a:r>
              <a:rPr lang="zh-CN" altLang="en-US" sz="1900">
                <a:solidFill>
                  <a:srgbClr val="009242"/>
                </a:solidFill>
                <a:latin typeface="微软雅黑" panose="020B0503020204020204" pitchFamily="34" charset="-122"/>
                <a:ea typeface="微软雅黑" panose="020B0503020204020204" pitchFamily="34" charset="-122"/>
              </a:rPr>
              <a:t>，将</a:t>
            </a:r>
            <a:r>
              <a:rPr lang="en-US" altLang="zh-CN" sz="1900">
                <a:solidFill>
                  <a:srgbClr val="009242"/>
                </a:solidFill>
                <a:latin typeface="微软雅黑" panose="020B0503020204020204" pitchFamily="34" charset="-122"/>
                <a:ea typeface="微软雅黑" panose="020B0503020204020204" pitchFamily="34" charset="-122"/>
              </a:rPr>
              <a:t>U</a:t>
            </a:r>
            <a:r>
              <a:rPr lang="zh-CN" altLang="en-US" sz="1900">
                <a:solidFill>
                  <a:srgbClr val="009242"/>
                </a:solidFill>
                <a:latin typeface="微软雅黑" panose="020B0503020204020204" pitchFamily="34" charset="-122"/>
                <a:ea typeface="微软雅黑" panose="020B0503020204020204" pitchFamily="34" charset="-122"/>
              </a:rPr>
              <a:t>中所有符号（本例中为</a:t>
            </a:r>
            <a:r>
              <a:rPr lang="en-US" altLang="zh-CN" sz="1900">
                <a:solidFill>
                  <a:srgbClr val="009242"/>
                </a:solidFill>
                <a:latin typeface="微软雅黑" panose="020B0503020204020204" pitchFamily="34" charset="-122"/>
                <a:ea typeface="微软雅黑" panose="020B0503020204020204" pitchFamily="34" charset="-122"/>
              </a:rPr>
              <a:t>myfunc1</a:t>
            </a:r>
            <a:r>
              <a:rPr lang="zh-CN" altLang="en-US" sz="1900">
                <a:solidFill>
                  <a:srgbClr val="009242"/>
                </a:solidFill>
                <a:latin typeface="微软雅黑" panose="020B0503020204020204" pitchFamily="34" charset="-122"/>
                <a:ea typeface="微软雅黑" panose="020B0503020204020204" pitchFamily="34" charset="-122"/>
              </a:rPr>
              <a:t>）与</a:t>
            </a:r>
            <a:r>
              <a:rPr lang="en-US" altLang="zh-CN" sz="1900">
                <a:solidFill>
                  <a:srgbClr val="009242"/>
                </a:solidFill>
                <a:latin typeface="微软雅黑" panose="020B0503020204020204" pitchFamily="34" charset="-122"/>
                <a:ea typeface="微软雅黑" panose="020B0503020204020204" pitchFamily="34" charset="-122"/>
              </a:rPr>
              <a:t>mylib.a</a:t>
            </a:r>
            <a:r>
              <a:rPr lang="zh-CN" altLang="en-US" sz="1900">
                <a:solidFill>
                  <a:srgbClr val="009242"/>
                </a:solidFill>
                <a:latin typeface="微软雅黑" panose="020B0503020204020204" pitchFamily="34" charset="-122"/>
                <a:ea typeface="微软雅黑" panose="020B0503020204020204" pitchFamily="34" charset="-122"/>
              </a:rPr>
              <a:t>中所有目标模块（</a:t>
            </a:r>
            <a:r>
              <a:rPr lang="en-US" altLang="zh-CN" sz="1900">
                <a:solidFill>
                  <a:srgbClr val="009242"/>
                </a:solidFill>
                <a:latin typeface="微软雅黑" panose="020B0503020204020204" pitchFamily="34" charset="-122"/>
                <a:ea typeface="微软雅黑" panose="020B0503020204020204" pitchFamily="34" charset="-122"/>
              </a:rPr>
              <a:t>myproc1.o</a:t>
            </a:r>
            <a:r>
              <a:rPr lang="zh-CN" altLang="en-US" sz="1900">
                <a:solidFill>
                  <a:srgbClr val="009242"/>
                </a:solidFill>
                <a:latin typeface="微软雅黑" panose="020B0503020204020204" pitchFamily="34" charset="-122"/>
                <a:ea typeface="微软雅黑" panose="020B0503020204020204" pitchFamily="34" charset="-122"/>
              </a:rPr>
              <a:t>和</a:t>
            </a:r>
            <a:r>
              <a:rPr lang="en-US" altLang="zh-CN" sz="1900">
                <a:solidFill>
                  <a:srgbClr val="009242"/>
                </a:solidFill>
                <a:latin typeface="微软雅黑" panose="020B0503020204020204" pitchFamily="34" charset="-122"/>
                <a:ea typeface="微软雅黑" panose="020B0503020204020204" pitchFamily="34" charset="-122"/>
              </a:rPr>
              <a:t>myproc2.o</a:t>
            </a:r>
            <a:r>
              <a:rPr lang="zh-CN" altLang="en-US" sz="1900">
                <a:solidFill>
                  <a:srgbClr val="009242"/>
                </a:solidFill>
                <a:latin typeface="微软雅黑" panose="020B0503020204020204" pitchFamily="34" charset="-122"/>
                <a:ea typeface="微软雅黑" panose="020B0503020204020204" pitchFamily="34" charset="-122"/>
              </a:rPr>
              <a:t>）依次匹配，发现在</a:t>
            </a:r>
            <a:r>
              <a:rPr lang="en-US" altLang="zh-CN" sz="1900">
                <a:solidFill>
                  <a:srgbClr val="009242"/>
                </a:solidFill>
                <a:latin typeface="微软雅黑" panose="020B0503020204020204" pitchFamily="34" charset="-122"/>
                <a:ea typeface="微软雅黑" panose="020B0503020204020204" pitchFamily="34" charset="-122"/>
              </a:rPr>
              <a:t>myproc1.o</a:t>
            </a:r>
            <a:r>
              <a:rPr lang="zh-CN" altLang="en-US" sz="1900">
                <a:solidFill>
                  <a:srgbClr val="009242"/>
                </a:solidFill>
                <a:latin typeface="微软雅黑" panose="020B0503020204020204" pitchFamily="34" charset="-122"/>
                <a:ea typeface="微软雅黑" panose="020B0503020204020204" pitchFamily="34" charset="-122"/>
              </a:rPr>
              <a:t>中定义了</a:t>
            </a:r>
            <a:r>
              <a:rPr lang="en-US" altLang="zh-CN" sz="1900">
                <a:solidFill>
                  <a:srgbClr val="009242"/>
                </a:solidFill>
                <a:latin typeface="微软雅黑" panose="020B0503020204020204" pitchFamily="34" charset="-122"/>
                <a:ea typeface="微软雅黑" panose="020B0503020204020204" pitchFamily="34" charset="-122"/>
              </a:rPr>
              <a:t>myfunc1</a:t>
            </a:r>
            <a:r>
              <a:rPr lang="zh-CN" altLang="en-US" sz="1900">
                <a:solidFill>
                  <a:srgbClr val="009242"/>
                </a:solidFill>
                <a:latin typeface="微软雅黑" panose="020B0503020204020204" pitchFamily="34" charset="-122"/>
                <a:ea typeface="微软雅黑" panose="020B0503020204020204" pitchFamily="34" charset="-122"/>
              </a:rPr>
              <a:t>，故</a:t>
            </a:r>
            <a:r>
              <a:rPr lang="en-US" altLang="zh-CN" sz="1900">
                <a:solidFill>
                  <a:srgbClr val="009242"/>
                </a:solidFill>
                <a:latin typeface="微软雅黑" panose="020B0503020204020204" pitchFamily="34" charset="-122"/>
                <a:ea typeface="微软雅黑" panose="020B0503020204020204" pitchFamily="34" charset="-122"/>
              </a:rPr>
              <a:t>myproc1.o</a:t>
            </a:r>
            <a:r>
              <a:rPr lang="zh-CN" altLang="en-US" sz="1900">
                <a:solidFill>
                  <a:srgbClr val="009242"/>
                </a:solidFill>
                <a:latin typeface="微软雅黑" panose="020B0503020204020204" pitchFamily="34" charset="-122"/>
                <a:ea typeface="微软雅黑" panose="020B0503020204020204" pitchFamily="34" charset="-122"/>
              </a:rPr>
              <a:t>加入</a:t>
            </a:r>
            <a:r>
              <a:rPr lang="en-US" altLang="zh-CN" sz="1900">
                <a:solidFill>
                  <a:srgbClr val="009242"/>
                </a:solidFill>
                <a:latin typeface="微软雅黑" panose="020B0503020204020204" pitchFamily="34" charset="-122"/>
                <a:ea typeface="微软雅黑" panose="020B0503020204020204" pitchFamily="34" charset="-122"/>
              </a:rPr>
              <a:t>E</a:t>
            </a:r>
            <a:r>
              <a:rPr lang="zh-CN" altLang="en-US" sz="1900">
                <a:solidFill>
                  <a:srgbClr val="009242"/>
                </a:solidFill>
                <a:latin typeface="微软雅黑" panose="020B0503020204020204" pitchFamily="34" charset="-122"/>
                <a:ea typeface="微软雅黑" panose="020B0503020204020204" pitchFamily="34" charset="-122"/>
              </a:rPr>
              <a:t>，</a:t>
            </a:r>
            <a:r>
              <a:rPr lang="en-US" altLang="zh-CN" sz="1900">
                <a:solidFill>
                  <a:srgbClr val="009242"/>
                </a:solidFill>
                <a:latin typeface="微软雅黑" panose="020B0503020204020204" pitchFamily="34" charset="-122"/>
                <a:ea typeface="微软雅黑" panose="020B0503020204020204" pitchFamily="34" charset="-122"/>
              </a:rPr>
              <a:t>myfunc1</a:t>
            </a:r>
            <a:r>
              <a:rPr lang="zh-CN" altLang="en-US" sz="1900">
                <a:solidFill>
                  <a:srgbClr val="009242"/>
                </a:solidFill>
                <a:latin typeface="微软雅黑" panose="020B0503020204020204" pitchFamily="34" charset="-122"/>
                <a:ea typeface="微软雅黑" panose="020B0503020204020204" pitchFamily="34" charset="-122"/>
              </a:rPr>
              <a:t>从</a:t>
            </a:r>
            <a:r>
              <a:rPr lang="en-US" altLang="zh-CN" sz="1900">
                <a:solidFill>
                  <a:srgbClr val="009242"/>
                </a:solidFill>
                <a:latin typeface="微软雅黑" panose="020B0503020204020204" pitchFamily="34" charset="-122"/>
                <a:ea typeface="微软雅黑" panose="020B0503020204020204" pitchFamily="34" charset="-122"/>
              </a:rPr>
              <a:t>U</a:t>
            </a:r>
            <a:r>
              <a:rPr lang="zh-CN" altLang="en-US" sz="1900">
                <a:solidFill>
                  <a:srgbClr val="009242"/>
                </a:solidFill>
                <a:latin typeface="微软雅黑" panose="020B0503020204020204" pitchFamily="34" charset="-122"/>
                <a:ea typeface="微软雅黑" panose="020B0503020204020204" pitchFamily="34" charset="-122"/>
              </a:rPr>
              <a:t>转移到</a:t>
            </a:r>
            <a:r>
              <a:rPr lang="en-US" altLang="zh-CN" sz="1900">
                <a:solidFill>
                  <a:srgbClr val="009242"/>
                </a:solidFill>
                <a:latin typeface="微软雅黑" panose="020B0503020204020204" pitchFamily="34" charset="-122"/>
                <a:ea typeface="微软雅黑" panose="020B0503020204020204" pitchFamily="34" charset="-122"/>
              </a:rPr>
              <a:t>D</a:t>
            </a:r>
            <a:r>
              <a:rPr lang="zh-CN" altLang="en-US" sz="1900">
                <a:solidFill>
                  <a:srgbClr val="009242"/>
                </a:solidFill>
                <a:latin typeface="微软雅黑" panose="020B0503020204020204" pitchFamily="34" charset="-122"/>
                <a:ea typeface="微软雅黑" panose="020B0503020204020204" pitchFamily="34" charset="-122"/>
              </a:rPr>
              <a:t>。</a:t>
            </a:r>
            <a:r>
              <a:rPr lang="zh-CN" altLang="en-US" sz="1900">
                <a:solidFill>
                  <a:srgbClr val="CC3300"/>
                </a:solidFill>
                <a:latin typeface="微软雅黑" panose="020B0503020204020204" pitchFamily="34" charset="-122"/>
                <a:ea typeface="微软雅黑" panose="020B0503020204020204" pitchFamily="34" charset="-122"/>
              </a:rPr>
              <a:t>在</a:t>
            </a:r>
            <a:r>
              <a:rPr lang="en-US" altLang="zh-CN" sz="1900">
                <a:solidFill>
                  <a:srgbClr val="CC3300"/>
                </a:solidFill>
                <a:latin typeface="微软雅黑" panose="020B0503020204020204" pitchFamily="34" charset="-122"/>
                <a:ea typeface="微软雅黑" panose="020B0503020204020204" pitchFamily="34" charset="-122"/>
              </a:rPr>
              <a:t>myproc1.o</a:t>
            </a:r>
            <a:r>
              <a:rPr lang="zh-CN" altLang="en-US" sz="1900">
                <a:solidFill>
                  <a:srgbClr val="CC3300"/>
                </a:solidFill>
                <a:latin typeface="微软雅黑" panose="020B0503020204020204" pitchFamily="34" charset="-122"/>
                <a:ea typeface="微软雅黑" panose="020B0503020204020204" pitchFamily="34" charset="-122"/>
              </a:rPr>
              <a:t>中发现还有未解析符号</a:t>
            </a:r>
            <a:r>
              <a:rPr lang="en-US" altLang="zh-CN" sz="1900">
                <a:solidFill>
                  <a:srgbClr val="CC3300"/>
                </a:solidFill>
                <a:latin typeface="微软雅黑" panose="020B0503020204020204" pitchFamily="34" charset="-122"/>
                <a:ea typeface="微软雅黑" panose="020B0503020204020204" pitchFamily="34" charset="-122"/>
              </a:rPr>
              <a:t>printf</a:t>
            </a:r>
            <a:r>
              <a:rPr lang="zh-CN" altLang="en-US" sz="1900">
                <a:solidFill>
                  <a:srgbClr val="CC3300"/>
                </a:solidFill>
                <a:latin typeface="微软雅黑" panose="020B0503020204020204" pitchFamily="34" charset="-122"/>
                <a:ea typeface="微软雅黑" panose="020B0503020204020204" pitchFamily="34" charset="-122"/>
              </a:rPr>
              <a:t>，将其加到</a:t>
            </a:r>
            <a:r>
              <a:rPr lang="en-US" altLang="zh-CN" sz="1900">
                <a:solidFill>
                  <a:srgbClr val="CC3300"/>
                </a:solidFill>
                <a:latin typeface="微软雅黑" panose="020B0503020204020204" pitchFamily="34" charset="-122"/>
                <a:ea typeface="微软雅黑" panose="020B0503020204020204" pitchFamily="34" charset="-122"/>
              </a:rPr>
              <a:t>U</a:t>
            </a:r>
            <a:r>
              <a:rPr lang="zh-CN" altLang="en-US" sz="1900">
                <a:solidFill>
                  <a:srgbClr val="CC3300"/>
                </a:solidFill>
                <a:latin typeface="微软雅黑" panose="020B0503020204020204" pitchFamily="34" charset="-122"/>
                <a:ea typeface="微软雅黑" panose="020B0503020204020204" pitchFamily="34" charset="-122"/>
              </a:rPr>
              <a:t>。</a:t>
            </a:r>
            <a:r>
              <a:rPr lang="zh-CN" altLang="en-US" sz="1900">
                <a:solidFill>
                  <a:srgbClr val="FF0000"/>
                </a:solidFill>
                <a:latin typeface="微软雅黑" panose="020B0503020204020204" pitchFamily="34" charset="-122"/>
                <a:ea typeface="微软雅黑" panose="020B0503020204020204" pitchFamily="34" charset="-122"/>
              </a:rPr>
              <a:t>不断在</a:t>
            </a:r>
            <a:r>
              <a:rPr lang="en-US" altLang="zh-CN" sz="1900">
                <a:solidFill>
                  <a:srgbClr val="FF0000"/>
                </a:solidFill>
                <a:latin typeface="微软雅黑" panose="020B0503020204020204" pitchFamily="34" charset="-122"/>
                <a:ea typeface="微软雅黑" panose="020B0503020204020204" pitchFamily="34" charset="-122"/>
              </a:rPr>
              <a:t>mylib.a</a:t>
            </a:r>
            <a:r>
              <a:rPr lang="zh-CN" altLang="en-US" sz="1900">
                <a:solidFill>
                  <a:srgbClr val="FF0000"/>
                </a:solidFill>
                <a:latin typeface="微软雅黑" panose="020B0503020204020204" pitchFamily="34" charset="-122"/>
                <a:ea typeface="微软雅黑" panose="020B0503020204020204" pitchFamily="34" charset="-122"/>
              </a:rPr>
              <a:t>的各模块上进行迭代以匹配</a:t>
            </a:r>
            <a:r>
              <a:rPr lang="en-US" altLang="zh-CN" sz="1900">
                <a:solidFill>
                  <a:srgbClr val="FF0000"/>
                </a:solidFill>
                <a:latin typeface="微软雅黑" panose="020B0503020204020204" pitchFamily="34" charset="-122"/>
                <a:ea typeface="微软雅黑" panose="020B0503020204020204" pitchFamily="34" charset="-122"/>
              </a:rPr>
              <a:t>U</a:t>
            </a:r>
            <a:r>
              <a:rPr lang="zh-CN" altLang="en-US" sz="1900">
                <a:solidFill>
                  <a:srgbClr val="FF0000"/>
                </a:solidFill>
                <a:latin typeface="微软雅黑" panose="020B0503020204020204" pitchFamily="34" charset="-122"/>
                <a:ea typeface="微软雅黑" panose="020B0503020204020204" pitchFamily="34" charset="-122"/>
              </a:rPr>
              <a:t>中的符号，直到</a:t>
            </a:r>
            <a:r>
              <a:rPr lang="en-US" altLang="zh-CN" sz="1900">
                <a:solidFill>
                  <a:srgbClr val="FF0000"/>
                </a:solidFill>
                <a:latin typeface="微软雅黑" panose="020B0503020204020204" pitchFamily="34" charset="-122"/>
                <a:ea typeface="微软雅黑" panose="020B0503020204020204" pitchFamily="34" charset="-122"/>
              </a:rPr>
              <a:t>U</a:t>
            </a:r>
            <a:r>
              <a:rPr lang="zh-CN" altLang="en-US" sz="1900">
                <a:solidFill>
                  <a:srgbClr val="FF0000"/>
                </a:solidFill>
                <a:latin typeface="微软雅黑" panose="020B0503020204020204" pitchFamily="34" charset="-122"/>
                <a:ea typeface="微软雅黑" panose="020B0503020204020204" pitchFamily="34" charset="-122"/>
              </a:rPr>
              <a:t>、</a:t>
            </a:r>
            <a:r>
              <a:rPr lang="en-US" altLang="zh-CN" sz="1900">
                <a:solidFill>
                  <a:srgbClr val="FF0000"/>
                </a:solidFill>
                <a:latin typeface="微软雅黑" panose="020B0503020204020204" pitchFamily="34" charset="-122"/>
                <a:ea typeface="微软雅黑" panose="020B0503020204020204" pitchFamily="34" charset="-122"/>
              </a:rPr>
              <a:t>D</a:t>
            </a:r>
            <a:r>
              <a:rPr lang="zh-CN" altLang="en-US" sz="1900">
                <a:solidFill>
                  <a:srgbClr val="FF0000"/>
                </a:solidFill>
                <a:latin typeface="微软雅黑" panose="020B0503020204020204" pitchFamily="34" charset="-122"/>
                <a:ea typeface="微软雅黑" panose="020B0503020204020204" pitchFamily="34" charset="-122"/>
              </a:rPr>
              <a:t>都不再变化。</a:t>
            </a:r>
            <a:r>
              <a:rPr lang="zh-CN" altLang="en-US" sz="1900">
                <a:latin typeface="微软雅黑" panose="020B0503020204020204" pitchFamily="34" charset="-122"/>
                <a:ea typeface="微软雅黑" panose="020B0503020204020204" pitchFamily="34" charset="-122"/>
              </a:rPr>
              <a:t>此时</a:t>
            </a:r>
            <a:r>
              <a:rPr lang="en-US" altLang="zh-CN" sz="1900">
                <a:latin typeface="微软雅黑" panose="020B0503020204020204" pitchFamily="34" charset="-122"/>
                <a:ea typeface="微软雅黑" panose="020B0503020204020204" pitchFamily="34" charset="-122"/>
              </a:rPr>
              <a:t>U</a:t>
            </a:r>
            <a:r>
              <a:rPr lang="zh-CN" altLang="en-US" sz="1900">
                <a:latin typeface="微软雅黑" panose="020B0503020204020204" pitchFamily="34" charset="-122"/>
                <a:ea typeface="微软雅黑" panose="020B0503020204020204" pitchFamily="34" charset="-122"/>
              </a:rPr>
              <a:t>中只有一个未解析符号</a:t>
            </a:r>
            <a:r>
              <a:rPr lang="en-US" altLang="zh-CN" sz="1900">
                <a:latin typeface="微软雅黑" panose="020B0503020204020204" pitchFamily="34" charset="-122"/>
                <a:ea typeface="微软雅黑" panose="020B0503020204020204" pitchFamily="34" charset="-122"/>
              </a:rPr>
              <a:t>printf</a:t>
            </a:r>
            <a:r>
              <a:rPr lang="zh-CN" altLang="en-US" sz="1900">
                <a:latin typeface="微软雅黑" panose="020B0503020204020204" pitchFamily="34" charset="-122"/>
                <a:ea typeface="微软雅黑" panose="020B0503020204020204" pitchFamily="34" charset="-122"/>
              </a:rPr>
              <a:t>，而</a:t>
            </a:r>
            <a:r>
              <a:rPr lang="en-US" altLang="zh-CN" sz="1900">
                <a:latin typeface="微软雅黑" panose="020B0503020204020204" pitchFamily="34" charset="-122"/>
                <a:ea typeface="微软雅黑" panose="020B0503020204020204" pitchFamily="34" charset="-122"/>
              </a:rPr>
              <a:t>D</a:t>
            </a:r>
            <a:r>
              <a:rPr lang="zh-CN" altLang="en-US" sz="1900">
                <a:latin typeface="微软雅黑" panose="020B0503020204020204" pitchFamily="34" charset="-122"/>
                <a:ea typeface="微软雅黑" panose="020B0503020204020204" pitchFamily="34" charset="-122"/>
              </a:rPr>
              <a:t>中有</a:t>
            </a:r>
            <a:r>
              <a:rPr lang="en-US" altLang="zh-CN" sz="1900">
                <a:latin typeface="微软雅黑" panose="020B0503020204020204" pitchFamily="34" charset="-122"/>
                <a:ea typeface="微软雅黑" panose="020B0503020204020204" pitchFamily="34" charset="-122"/>
              </a:rPr>
              <a:t>main</a:t>
            </a:r>
            <a:r>
              <a:rPr lang="zh-CN" altLang="en-US" sz="1900">
                <a:latin typeface="微软雅黑" panose="020B0503020204020204" pitchFamily="34" charset="-122"/>
                <a:ea typeface="微软雅黑" panose="020B0503020204020204" pitchFamily="34" charset="-122"/>
              </a:rPr>
              <a:t>和</a:t>
            </a:r>
            <a:r>
              <a:rPr lang="en-US" altLang="zh-CN" sz="1900">
                <a:latin typeface="微软雅黑" panose="020B0503020204020204" pitchFamily="34" charset="-122"/>
                <a:ea typeface="微软雅黑" panose="020B0503020204020204" pitchFamily="34" charset="-122"/>
              </a:rPr>
              <a:t>myfunc1</a:t>
            </a:r>
            <a:r>
              <a:rPr lang="zh-CN" altLang="en-US" sz="1900">
                <a:latin typeface="微软雅黑" panose="020B0503020204020204" pitchFamily="34" charset="-122"/>
                <a:ea typeface="微软雅黑" panose="020B0503020204020204" pitchFamily="34" charset="-122"/>
              </a:rPr>
              <a:t>。因为模块</a:t>
            </a:r>
            <a:r>
              <a:rPr lang="en-US" altLang="zh-CN" sz="1900">
                <a:latin typeface="微软雅黑" panose="020B0503020204020204" pitchFamily="34" charset="-122"/>
                <a:ea typeface="微软雅黑" panose="020B0503020204020204" pitchFamily="34" charset="-122"/>
              </a:rPr>
              <a:t>myproc2.o</a:t>
            </a:r>
            <a:r>
              <a:rPr lang="zh-CN" altLang="en-US" sz="1900">
                <a:latin typeface="微软雅黑" panose="020B0503020204020204" pitchFamily="34" charset="-122"/>
                <a:ea typeface="微软雅黑" panose="020B0503020204020204" pitchFamily="34" charset="-122"/>
              </a:rPr>
              <a:t>没有被加入</a:t>
            </a:r>
            <a:r>
              <a:rPr lang="en-US" altLang="zh-CN" sz="1900">
                <a:latin typeface="微软雅黑" panose="020B0503020204020204" pitchFamily="34" charset="-122"/>
                <a:ea typeface="微软雅黑" panose="020B0503020204020204" pitchFamily="34" charset="-122"/>
              </a:rPr>
              <a:t>E</a:t>
            </a:r>
            <a:r>
              <a:rPr lang="zh-CN" altLang="en-US" sz="1900">
                <a:latin typeface="微软雅黑" panose="020B0503020204020204" pitchFamily="34" charset="-122"/>
                <a:ea typeface="微软雅黑" panose="020B0503020204020204" pitchFamily="34" charset="-122"/>
              </a:rPr>
              <a:t>中，因而它被丢弃。</a:t>
            </a:r>
          </a:p>
        </p:txBody>
      </p:sp>
      <p:sp>
        <p:nvSpPr>
          <p:cNvPr id="722955" name="Rectangle 11">
            <a:extLst>
              <a:ext uri="{FF2B5EF4-FFF2-40B4-BE49-F238E27FC236}">
                <a16:creationId xmlns:a16="http://schemas.microsoft.com/office/drawing/2014/main" id="{A325F772-250D-42C9-98B0-7C80686D9465}"/>
              </a:ext>
            </a:extLst>
          </p:cNvPr>
          <p:cNvSpPr>
            <a:spLocks noChangeArrowheads="1"/>
          </p:cNvSpPr>
          <p:nvPr/>
        </p:nvSpPr>
        <p:spPr bwMode="auto">
          <a:xfrm>
            <a:off x="157163" y="2157413"/>
            <a:ext cx="5461000" cy="95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en-US" altLang="zh-CN" sz="1900">
                <a:solidFill>
                  <a:srgbClr val="FF0000"/>
                </a:solidFill>
                <a:latin typeface="微软雅黑" panose="020B0503020204020204" pitchFamily="34" charset="-122"/>
                <a:ea typeface="微软雅黑" panose="020B0503020204020204" pitchFamily="34" charset="-122"/>
              </a:rPr>
              <a:t>E</a:t>
            </a:r>
            <a:r>
              <a:rPr lang="en-US" altLang="zh-CN" sz="1900" i="1">
                <a:solidFill>
                  <a:srgbClr val="FF0000"/>
                </a:solidFill>
                <a:latin typeface="微软雅黑" panose="020B0503020204020204" pitchFamily="34" charset="-122"/>
                <a:ea typeface="微软雅黑" panose="020B0503020204020204" pitchFamily="34" charset="-122"/>
              </a:rPr>
              <a:t> </a:t>
            </a:r>
            <a:r>
              <a:rPr lang="zh-CN" altLang="en-US" sz="1900">
                <a:solidFill>
                  <a:srgbClr val="FF0000"/>
                </a:solidFill>
                <a:latin typeface="微软雅黑" panose="020B0503020204020204" pitchFamily="34" charset="-122"/>
                <a:ea typeface="微软雅黑" panose="020B0503020204020204" pitchFamily="34" charset="-122"/>
              </a:rPr>
              <a:t>将被合并以组成可执行文件的所有目标文件集合</a:t>
            </a:r>
          </a:p>
          <a:p>
            <a:pPr>
              <a:lnSpc>
                <a:spcPct val="100000"/>
              </a:lnSpc>
              <a:spcBef>
                <a:spcPct val="0"/>
              </a:spcBef>
              <a:buFontTx/>
              <a:buNone/>
            </a:pPr>
            <a:r>
              <a:rPr lang="en-US" altLang="zh-CN" sz="1900">
                <a:solidFill>
                  <a:srgbClr val="FF0000"/>
                </a:solidFill>
                <a:latin typeface="微软雅黑" panose="020B0503020204020204" pitchFamily="34" charset="-122"/>
                <a:ea typeface="微软雅黑" panose="020B0503020204020204" pitchFamily="34" charset="-122"/>
              </a:rPr>
              <a:t>U </a:t>
            </a:r>
            <a:r>
              <a:rPr lang="zh-CN" altLang="en-US" sz="1900">
                <a:solidFill>
                  <a:srgbClr val="FF0000"/>
                </a:solidFill>
                <a:latin typeface="微软雅黑" panose="020B0503020204020204" pitchFamily="34" charset="-122"/>
                <a:ea typeface="微软雅黑" panose="020B0503020204020204" pitchFamily="34" charset="-122"/>
              </a:rPr>
              <a:t>当前所有未解析的引用符号的集合</a:t>
            </a:r>
          </a:p>
          <a:p>
            <a:pPr>
              <a:lnSpc>
                <a:spcPct val="100000"/>
              </a:lnSpc>
              <a:spcBef>
                <a:spcPct val="0"/>
              </a:spcBef>
              <a:buFontTx/>
              <a:buNone/>
            </a:pPr>
            <a:r>
              <a:rPr lang="en-US" altLang="zh-CN" sz="1900">
                <a:solidFill>
                  <a:srgbClr val="FF0000"/>
                </a:solidFill>
                <a:latin typeface="微软雅黑" panose="020B0503020204020204" pitchFamily="34" charset="-122"/>
                <a:ea typeface="微软雅黑" panose="020B0503020204020204" pitchFamily="34" charset="-122"/>
              </a:rPr>
              <a:t>D </a:t>
            </a:r>
            <a:r>
              <a:rPr lang="zh-CN" altLang="en-US" sz="1900">
                <a:solidFill>
                  <a:srgbClr val="FF0000"/>
                </a:solidFill>
                <a:latin typeface="微软雅黑" panose="020B0503020204020204" pitchFamily="34" charset="-122"/>
                <a:ea typeface="微软雅黑" panose="020B0503020204020204" pitchFamily="34" charset="-122"/>
              </a:rPr>
              <a:t>当前所有定义符号的集合</a:t>
            </a:r>
            <a:r>
              <a:rPr lang="zh-CN" altLang="en-US" sz="1900" b="0">
                <a:latin typeface="微软雅黑" panose="020B0503020204020204" pitchFamily="34" charset="-122"/>
                <a:ea typeface="微软雅黑" panose="020B0503020204020204" pitchFamily="34" charset="-122"/>
              </a:rPr>
              <a:t> </a:t>
            </a:r>
          </a:p>
        </p:txBody>
      </p:sp>
      <p:sp>
        <p:nvSpPr>
          <p:cNvPr id="722956" name="Rectangle 12">
            <a:extLst>
              <a:ext uri="{FF2B5EF4-FFF2-40B4-BE49-F238E27FC236}">
                <a16:creationId xmlns:a16="http://schemas.microsoft.com/office/drawing/2014/main" id="{E84A0A2A-84D9-4809-A431-B9BD7E67C243}"/>
              </a:ext>
            </a:extLst>
          </p:cNvPr>
          <p:cNvSpPr>
            <a:spLocks noChangeArrowheads="1"/>
          </p:cNvSpPr>
          <p:nvPr/>
        </p:nvSpPr>
        <p:spPr bwMode="auto">
          <a:xfrm>
            <a:off x="6127750" y="3367088"/>
            <a:ext cx="2838450" cy="301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zh-CN" altLang="en-US" sz="1900">
                <a:latin typeface="微软雅黑" panose="020B0503020204020204" pitchFamily="34" charset="-122"/>
                <a:ea typeface="微软雅黑" panose="020B0503020204020204" pitchFamily="34" charset="-122"/>
              </a:rPr>
              <a:t>接着，扫描</a:t>
            </a:r>
            <a:r>
              <a:rPr lang="zh-CN" altLang="en-US" sz="1900">
                <a:solidFill>
                  <a:srgbClr val="FF0000"/>
                </a:solidFill>
                <a:latin typeface="微软雅黑" panose="020B0503020204020204" pitchFamily="34" charset="-122"/>
                <a:ea typeface="微软雅黑" panose="020B0503020204020204" pitchFamily="34" charset="-122"/>
              </a:rPr>
              <a:t>默认的库文件</a:t>
            </a:r>
            <a:r>
              <a:rPr lang="en-US" altLang="zh-CN" sz="1900">
                <a:solidFill>
                  <a:srgbClr val="FF0000"/>
                </a:solidFill>
                <a:latin typeface="微软雅黑" panose="020B0503020204020204" pitchFamily="34" charset="-122"/>
                <a:ea typeface="微软雅黑" panose="020B0503020204020204" pitchFamily="34" charset="-122"/>
              </a:rPr>
              <a:t>libc.a</a:t>
            </a:r>
            <a:r>
              <a:rPr lang="zh-CN" altLang="en-US" sz="1900">
                <a:latin typeface="微软雅黑" panose="020B0503020204020204" pitchFamily="34" charset="-122"/>
                <a:ea typeface="微软雅黑" panose="020B0503020204020204" pitchFamily="34" charset="-122"/>
              </a:rPr>
              <a:t>，发现其目标模块</a:t>
            </a:r>
            <a:r>
              <a:rPr lang="en-US" altLang="zh-CN" sz="1900">
                <a:latin typeface="微软雅黑" panose="020B0503020204020204" pitchFamily="34" charset="-122"/>
                <a:ea typeface="微软雅黑" panose="020B0503020204020204" pitchFamily="34" charset="-122"/>
              </a:rPr>
              <a:t>printf.o</a:t>
            </a:r>
            <a:r>
              <a:rPr lang="zh-CN" altLang="en-US" sz="1900">
                <a:latin typeface="微软雅黑" panose="020B0503020204020204" pitchFamily="34" charset="-122"/>
                <a:ea typeface="微软雅黑" panose="020B0503020204020204" pitchFamily="34" charset="-122"/>
              </a:rPr>
              <a:t>定义了</a:t>
            </a:r>
            <a:r>
              <a:rPr lang="en-US" altLang="zh-CN" sz="1900">
                <a:latin typeface="微软雅黑" panose="020B0503020204020204" pitchFamily="34" charset="-122"/>
                <a:ea typeface="微软雅黑" panose="020B0503020204020204" pitchFamily="34" charset="-122"/>
              </a:rPr>
              <a:t>printf</a:t>
            </a:r>
            <a:r>
              <a:rPr lang="zh-CN" altLang="en-US" sz="1900">
                <a:latin typeface="微软雅黑" panose="020B0503020204020204" pitchFamily="34" charset="-122"/>
                <a:ea typeface="微软雅黑" panose="020B0503020204020204" pitchFamily="34" charset="-122"/>
              </a:rPr>
              <a:t>，于是</a:t>
            </a:r>
            <a:r>
              <a:rPr lang="en-US" altLang="zh-CN" sz="1900">
                <a:latin typeface="微软雅黑" panose="020B0503020204020204" pitchFamily="34" charset="-122"/>
                <a:ea typeface="微软雅黑" panose="020B0503020204020204" pitchFamily="34" charset="-122"/>
              </a:rPr>
              <a:t>printf</a:t>
            </a:r>
            <a:r>
              <a:rPr lang="zh-CN" altLang="en-US" sz="1900">
                <a:latin typeface="微软雅黑" panose="020B0503020204020204" pitchFamily="34" charset="-122"/>
                <a:ea typeface="微软雅黑" panose="020B0503020204020204" pitchFamily="34" charset="-122"/>
              </a:rPr>
              <a:t>也从</a:t>
            </a:r>
            <a:r>
              <a:rPr lang="en-US" altLang="zh-CN" sz="1900">
                <a:latin typeface="微软雅黑" panose="020B0503020204020204" pitchFamily="34" charset="-122"/>
                <a:ea typeface="微软雅黑" panose="020B0503020204020204" pitchFamily="34" charset="-122"/>
              </a:rPr>
              <a:t>U</a:t>
            </a:r>
            <a:r>
              <a:rPr lang="zh-CN" altLang="en-US" sz="1900">
                <a:latin typeface="微软雅黑" panose="020B0503020204020204" pitchFamily="34" charset="-122"/>
                <a:ea typeface="微软雅黑" panose="020B0503020204020204" pitchFamily="34" charset="-122"/>
              </a:rPr>
              <a:t>移到</a:t>
            </a:r>
            <a:r>
              <a:rPr lang="en-US" altLang="zh-CN" sz="1900">
                <a:latin typeface="微软雅黑" panose="020B0503020204020204" pitchFamily="34" charset="-122"/>
                <a:ea typeface="微软雅黑" panose="020B0503020204020204" pitchFamily="34" charset="-122"/>
              </a:rPr>
              <a:t>D</a:t>
            </a:r>
            <a:r>
              <a:rPr lang="zh-CN" altLang="en-US" sz="1900">
                <a:latin typeface="微软雅黑" panose="020B0503020204020204" pitchFamily="34" charset="-122"/>
                <a:ea typeface="微软雅黑" panose="020B0503020204020204" pitchFamily="34" charset="-122"/>
              </a:rPr>
              <a:t>，并将</a:t>
            </a:r>
            <a:r>
              <a:rPr lang="en-US" altLang="zh-CN" sz="1900">
                <a:latin typeface="微软雅黑" panose="020B0503020204020204" pitchFamily="34" charset="-122"/>
                <a:ea typeface="微软雅黑" panose="020B0503020204020204" pitchFamily="34" charset="-122"/>
              </a:rPr>
              <a:t>printf.o</a:t>
            </a:r>
            <a:r>
              <a:rPr lang="zh-CN" altLang="en-US" sz="1900">
                <a:latin typeface="微软雅黑" panose="020B0503020204020204" pitchFamily="34" charset="-122"/>
                <a:ea typeface="微软雅黑" panose="020B0503020204020204" pitchFamily="34" charset="-122"/>
              </a:rPr>
              <a:t>加入</a:t>
            </a:r>
            <a:r>
              <a:rPr lang="en-US" altLang="zh-CN" sz="1900">
                <a:latin typeface="微软雅黑" panose="020B0503020204020204" pitchFamily="34" charset="-122"/>
                <a:ea typeface="微软雅黑" panose="020B0503020204020204" pitchFamily="34" charset="-122"/>
              </a:rPr>
              <a:t>E</a:t>
            </a:r>
            <a:r>
              <a:rPr lang="zh-CN" altLang="en-US" sz="1900">
                <a:latin typeface="微软雅黑" panose="020B0503020204020204" pitchFamily="34" charset="-122"/>
                <a:ea typeface="微软雅黑" panose="020B0503020204020204" pitchFamily="34" charset="-122"/>
              </a:rPr>
              <a:t>，同时把它定义的所有符号加入</a:t>
            </a:r>
            <a:r>
              <a:rPr lang="en-US" altLang="zh-CN" sz="1900">
                <a:latin typeface="微软雅黑" panose="020B0503020204020204" pitchFamily="34" charset="-122"/>
                <a:ea typeface="微软雅黑" panose="020B0503020204020204" pitchFamily="34" charset="-122"/>
              </a:rPr>
              <a:t>D</a:t>
            </a:r>
            <a:r>
              <a:rPr lang="zh-CN" altLang="en-US" sz="1900">
                <a:latin typeface="微软雅黑" panose="020B0503020204020204" pitchFamily="34" charset="-122"/>
                <a:ea typeface="微软雅黑" panose="020B0503020204020204" pitchFamily="34" charset="-122"/>
              </a:rPr>
              <a:t>，而所有未解析符号加入</a:t>
            </a:r>
            <a:r>
              <a:rPr lang="en-US" altLang="zh-CN" sz="1900">
                <a:latin typeface="微软雅黑" panose="020B0503020204020204" pitchFamily="34" charset="-122"/>
                <a:ea typeface="微软雅黑" panose="020B0503020204020204" pitchFamily="34" charset="-122"/>
              </a:rPr>
              <a:t>U</a:t>
            </a:r>
            <a:r>
              <a:rPr lang="zh-CN" altLang="en-US" sz="1900">
                <a:latin typeface="微软雅黑" panose="020B0503020204020204" pitchFamily="34" charset="-122"/>
                <a:ea typeface="微软雅黑" panose="020B0503020204020204" pitchFamily="34" charset="-122"/>
              </a:rPr>
              <a:t>。</a:t>
            </a:r>
          </a:p>
          <a:p>
            <a:pPr>
              <a:lnSpc>
                <a:spcPct val="100000"/>
              </a:lnSpc>
              <a:spcBef>
                <a:spcPct val="0"/>
              </a:spcBef>
              <a:buFontTx/>
              <a:buNone/>
            </a:pPr>
            <a:r>
              <a:rPr lang="zh-CN" altLang="en-US" sz="1900">
                <a:solidFill>
                  <a:srgbClr val="FF0000"/>
                </a:solidFill>
                <a:latin typeface="微软雅黑" panose="020B0503020204020204" pitchFamily="34" charset="-122"/>
                <a:ea typeface="微软雅黑" panose="020B0503020204020204" pitchFamily="34" charset="-122"/>
              </a:rPr>
              <a:t>处理完</a:t>
            </a:r>
            <a:r>
              <a:rPr lang="en-US" altLang="zh-CN" sz="1900">
                <a:solidFill>
                  <a:srgbClr val="FF0000"/>
                </a:solidFill>
                <a:latin typeface="微软雅黑" panose="020B0503020204020204" pitchFamily="34" charset="-122"/>
                <a:ea typeface="微软雅黑" panose="020B0503020204020204" pitchFamily="34" charset="-122"/>
              </a:rPr>
              <a:t>libc.a</a:t>
            </a:r>
            <a:r>
              <a:rPr lang="zh-CN" altLang="en-US" sz="1900">
                <a:solidFill>
                  <a:srgbClr val="FF0000"/>
                </a:solidFill>
                <a:latin typeface="微软雅黑" panose="020B0503020204020204" pitchFamily="34" charset="-122"/>
                <a:ea typeface="微软雅黑" panose="020B0503020204020204" pitchFamily="34" charset="-122"/>
              </a:rPr>
              <a:t>时，</a:t>
            </a:r>
            <a:r>
              <a:rPr lang="en-US" altLang="zh-CN" sz="1900">
                <a:solidFill>
                  <a:srgbClr val="FF0000"/>
                </a:solidFill>
                <a:latin typeface="微软雅黑" panose="020B0503020204020204" pitchFamily="34" charset="-122"/>
                <a:ea typeface="微软雅黑" panose="020B0503020204020204" pitchFamily="34" charset="-122"/>
              </a:rPr>
              <a:t>U</a:t>
            </a:r>
            <a:r>
              <a:rPr lang="zh-CN" altLang="en-US" sz="1900">
                <a:solidFill>
                  <a:srgbClr val="FF0000"/>
                </a:solidFill>
                <a:latin typeface="微软雅黑" panose="020B0503020204020204" pitchFamily="34" charset="-122"/>
                <a:ea typeface="微软雅黑" panose="020B0503020204020204" pitchFamily="34" charset="-122"/>
              </a:rPr>
              <a:t>一定是空的，</a:t>
            </a:r>
            <a:r>
              <a:rPr lang="en-US" altLang="zh-CN" sz="1900">
                <a:solidFill>
                  <a:srgbClr val="FF0000"/>
                </a:solidFill>
                <a:latin typeface="微软雅黑" panose="020B0503020204020204" pitchFamily="34" charset="-122"/>
                <a:ea typeface="微软雅黑" panose="020B0503020204020204" pitchFamily="34" charset="-122"/>
              </a:rPr>
              <a:t>D</a:t>
            </a:r>
            <a:r>
              <a:rPr lang="zh-CN" altLang="en-US" sz="1900">
                <a:solidFill>
                  <a:srgbClr val="FF0000"/>
                </a:solidFill>
                <a:latin typeface="微软雅黑" panose="020B0503020204020204" pitchFamily="34" charset="-122"/>
                <a:ea typeface="微软雅黑" panose="020B0503020204020204" pitchFamily="34" charset="-122"/>
              </a:rPr>
              <a:t>中符号唯一。</a:t>
            </a:r>
            <a:r>
              <a:rPr lang="zh-CN" altLang="en-US" sz="1800" b="0"/>
              <a:t> </a:t>
            </a:r>
          </a:p>
        </p:txBody>
      </p:sp>
      <p:sp>
        <p:nvSpPr>
          <p:cNvPr id="77834" name="Text Box 13">
            <a:extLst>
              <a:ext uri="{FF2B5EF4-FFF2-40B4-BE49-F238E27FC236}">
                <a16:creationId xmlns:a16="http://schemas.microsoft.com/office/drawing/2014/main" id="{41A3549A-5C5E-4ED0-89F1-BDFE8BEB1740}"/>
              </a:ext>
            </a:extLst>
          </p:cNvPr>
          <p:cNvSpPr txBox="1">
            <a:spLocks noChangeArrowheads="1"/>
          </p:cNvSpPr>
          <p:nvPr/>
        </p:nvSpPr>
        <p:spPr bwMode="auto">
          <a:xfrm>
            <a:off x="2670175" y="739775"/>
            <a:ext cx="27146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en-US" altLang="zh-CN" sz="2000">
                <a:solidFill>
                  <a:srgbClr val="3366FF"/>
                </a:solidFill>
                <a:latin typeface="微软雅黑" panose="020B0503020204020204" pitchFamily="34" charset="-122"/>
                <a:ea typeface="微软雅黑" panose="020B0503020204020204" pitchFamily="34" charset="-122"/>
              </a:rPr>
              <a:t>libc.a</a:t>
            </a:r>
            <a:r>
              <a:rPr lang="zh-CN" altLang="en-US" sz="2000">
                <a:solidFill>
                  <a:srgbClr val="3366FF"/>
                </a:solidFill>
                <a:latin typeface="微软雅黑" panose="020B0503020204020204" pitchFamily="34" charset="-122"/>
                <a:ea typeface="微软雅黑" panose="020B0503020204020204" pitchFamily="34" charset="-122"/>
              </a:rPr>
              <a:t>无需明显指出！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22955"/>
                                        </p:tgtEl>
                                        <p:attrNameLst>
                                          <p:attrName>style.visibility</p:attrName>
                                        </p:attrNameLst>
                                      </p:cBhvr>
                                      <p:to>
                                        <p:strVal val="visible"/>
                                      </p:to>
                                    </p:set>
                                    <p:animEffect transition="in" filter="blinds(horizontal)">
                                      <p:cBhvr>
                                        <p:cTn id="7" dur="500"/>
                                        <p:tgtEl>
                                          <p:spTgt spid="7229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22953"/>
                                        </p:tgtEl>
                                        <p:attrNameLst>
                                          <p:attrName>style.visibility</p:attrName>
                                        </p:attrNameLst>
                                      </p:cBhvr>
                                      <p:to>
                                        <p:strVal val="visible"/>
                                      </p:to>
                                    </p:set>
                                    <p:animEffect transition="in" filter="blinds(horizontal)">
                                      <p:cBhvr>
                                        <p:cTn id="12" dur="500"/>
                                        <p:tgtEl>
                                          <p:spTgt spid="72295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22956"/>
                                        </p:tgtEl>
                                        <p:attrNameLst>
                                          <p:attrName>style.visibility</p:attrName>
                                        </p:attrNameLst>
                                      </p:cBhvr>
                                      <p:to>
                                        <p:strVal val="visible"/>
                                      </p:to>
                                    </p:set>
                                    <p:animEffect transition="in" filter="blinds(horizontal)">
                                      <p:cBhvr>
                                        <p:cTn id="17" dur="500"/>
                                        <p:tgtEl>
                                          <p:spTgt spid="7229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2953" grpId="0"/>
      <p:bldP spid="722955" grpId="0"/>
      <p:bldP spid="722956"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468B5BB9-E9CB-49AB-AB75-B98FFB35057C}"/>
              </a:ext>
            </a:extLst>
          </p:cNvPr>
          <p:cNvSpPr>
            <a:spLocks noGrp="1" noChangeArrowheads="1"/>
          </p:cNvSpPr>
          <p:nvPr>
            <p:ph type="title"/>
          </p:nvPr>
        </p:nvSpPr>
        <p:spPr>
          <a:xfrm>
            <a:off x="457200" y="96838"/>
            <a:ext cx="8229600" cy="561975"/>
          </a:xfrm>
        </p:spPr>
        <p:txBody>
          <a:bodyPr/>
          <a:lstStyle/>
          <a:p>
            <a:r>
              <a:rPr lang="zh-CN" altLang="en-US"/>
              <a:t>链接器中符号解析的全过程</a:t>
            </a:r>
            <a:r>
              <a:rPr lang="zh-CN" altLang="en-US" sz="3200"/>
              <a:t> </a:t>
            </a:r>
          </a:p>
        </p:txBody>
      </p:sp>
      <p:sp>
        <p:nvSpPr>
          <p:cNvPr id="78851" name="Text Box 3">
            <a:extLst>
              <a:ext uri="{FF2B5EF4-FFF2-40B4-BE49-F238E27FC236}">
                <a16:creationId xmlns:a16="http://schemas.microsoft.com/office/drawing/2014/main" id="{C9F40F70-DA78-4C02-9C49-B24C167A67E7}"/>
              </a:ext>
            </a:extLst>
          </p:cNvPr>
          <p:cNvSpPr txBox="1">
            <a:spLocks noChangeArrowheads="1"/>
          </p:cNvSpPr>
          <p:nvPr/>
        </p:nvSpPr>
        <p:spPr bwMode="auto">
          <a:xfrm>
            <a:off x="200025" y="2043113"/>
            <a:ext cx="14509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en-US" altLang="zh-CN" sz="2000">
                <a:solidFill>
                  <a:srgbClr val="FF0000"/>
                </a:solidFill>
                <a:latin typeface="微软雅黑" panose="020B0503020204020204" pitchFamily="34" charset="-122"/>
                <a:ea typeface="微软雅黑" panose="020B0503020204020204" pitchFamily="34" charset="-122"/>
              </a:rPr>
              <a:t>main.c</a:t>
            </a:r>
          </a:p>
        </p:txBody>
      </p:sp>
      <p:sp>
        <p:nvSpPr>
          <p:cNvPr id="78852" name="Rectangle 4">
            <a:extLst>
              <a:ext uri="{FF2B5EF4-FFF2-40B4-BE49-F238E27FC236}">
                <a16:creationId xmlns:a16="http://schemas.microsoft.com/office/drawing/2014/main" id="{66226F9C-0F60-4E4F-977C-984135DD178C}"/>
              </a:ext>
            </a:extLst>
          </p:cNvPr>
          <p:cNvSpPr>
            <a:spLocks noChangeArrowheads="1"/>
          </p:cNvSpPr>
          <p:nvPr/>
        </p:nvSpPr>
        <p:spPr bwMode="auto">
          <a:xfrm>
            <a:off x="206375" y="2436813"/>
            <a:ext cx="2686050" cy="18351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r>
              <a:rPr lang="en-US" altLang="zh-CN" sz="1900">
                <a:solidFill>
                  <a:srgbClr val="3366FF"/>
                </a:solidFill>
                <a:latin typeface="微软雅黑" panose="020B0503020204020204" pitchFamily="34" charset="-122"/>
                <a:ea typeface="微软雅黑" panose="020B0503020204020204" pitchFamily="34" charset="-122"/>
              </a:rPr>
              <a:t>void myfunc1(viod); </a:t>
            </a:r>
          </a:p>
          <a:p>
            <a:pPr eaLnBrk="1" hangingPunct="1">
              <a:lnSpc>
                <a:spcPct val="100000"/>
              </a:lnSpc>
              <a:spcBef>
                <a:spcPct val="0"/>
              </a:spcBef>
              <a:buFontTx/>
              <a:buNone/>
            </a:pPr>
            <a:r>
              <a:rPr lang="en-US" altLang="zh-CN" sz="1900">
                <a:solidFill>
                  <a:srgbClr val="3366FF"/>
                </a:solidFill>
                <a:latin typeface="微软雅黑" panose="020B0503020204020204" pitchFamily="34" charset="-122"/>
                <a:ea typeface="微软雅黑" panose="020B0503020204020204" pitchFamily="34" charset="-122"/>
              </a:rPr>
              <a:t>int main() </a:t>
            </a:r>
          </a:p>
          <a:p>
            <a:pPr eaLnBrk="1" hangingPunct="1">
              <a:lnSpc>
                <a:spcPct val="100000"/>
              </a:lnSpc>
              <a:spcBef>
                <a:spcPct val="0"/>
              </a:spcBef>
              <a:buFontTx/>
              <a:buNone/>
            </a:pPr>
            <a:r>
              <a:rPr lang="en-US" altLang="zh-CN" sz="1900">
                <a:solidFill>
                  <a:srgbClr val="3366FF"/>
                </a:solidFill>
                <a:latin typeface="微软雅黑" panose="020B0503020204020204" pitchFamily="34" charset="-122"/>
                <a:ea typeface="微软雅黑" panose="020B0503020204020204" pitchFamily="34" charset="-122"/>
              </a:rPr>
              <a:t>{ </a:t>
            </a:r>
          </a:p>
          <a:p>
            <a:pPr eaLnBrk="1" hangingPunct="1">
              <a:lnSpc>
                <a:spcPct val="100000"/>
              </a:lnSpc>
              <a:spcBef>
                <a:spcPct val="0"/>
              </a:spcBef>
              <a:buFontTx/>
              <a:buNone/>
            </a:pPr>
            <a:r>
              <a:rPr lang="en-US" altLang="zh-CN" sz="1900">
                <a:solidFill>
                  <a:srgbClr val="3366FF"/>
                </a:solidFill>
                <a:latin typeface="微软雅黑" panose="020B0503020204020204" pitchFamily="34" charset="-122"/>
                <a:ea typeface="微软雅黑" panose="020B0503020204020204" pitchFamily="34" charset="-122"/>
              </a:rPr>
              <a:t>   myfunc1(); </a:t>
            </a:r>
          </a:p>
          <a:p>
            <a:pPr eaLnBrk="1" hangingPunct="1">
              <a:lnSpc>
                <a:spcPct val="100000"/>
              </a:lnSpc>
              <a:spcBef>
                <a:spcPct val="0"/>
              </a:spcBef>
              <a:buFontTx/>
              <a:buNone/>
            </a:pPr>
            <a:r>
              <a:rPr lang="en-US" altLang="zh-CN" sz="1900">
                <a:solidFill>
                  <a:srgbClr val="3366FF"/>
                </a:solidFill>
                <a:latin typeface="微软雅黑" panose="020B0503020204020204" pitchFamily="34" charset="-122"/>
                <a:ea typeface="微软雅黑" panose="020B0503020204020204" pitchFamily="34" charset="-122"/>
              </a:rPr>
              <a:t>   return 0; </a:t>
            </a:r>
          </a:p>
          <a:p>
            <a:pPr eaLnBrk="1" hangingPunct="1">
              <a:lnSpc>
                <a:spcPct val="100000"/>
              </a:lnSpc>
              <a:spcBef>
                <a:spcPct val="0"/>
              </a:spcBef>
              <a:buFontTx/>
              <a:buNone/>
            </a:pPr>
            <a:r>
              <a:rPr lang="en-US" altLang="zh-CN" sz="1900">
                <a:solidFill>
                  <a:srgbClr val="3366FF"/>
                </a:solidFill>
                <a:latin typeface="微软雅黑" panose="020B0503020204020204" pitchFamily="34" charset="-122"/>
                <a:ea typeface="微软雅黑" panose="020B0503020204020204" pitchFamily="34" charset="-122"/>
              </a:rPr>
              <a:t>}</a:t>
            </a:r>
            <a:r>
              <a:rPr lang="en-US" altLang="zh-CN" sz="1900" b="0">
                <a:latin typeface="微软雅黑" panose="020B0503020204020204" pitchFamily="34" charset="-122"/>
                <a:ea typeface="微软雅黑" panose="020B0503020204020204" pitchFamily="34" charset="-122"/>
              </a:rPr>
              <a:t> </a:t>
            </a:r>
          </a:p>
        </p:txBody>
      </p:sp>
      <p:sp>
        <p:nvSpPr>
          <p:cNvPr id="774149" name="Rectangle 5">
            <a:extLst>
              <a:ext uri="{FF2B5EF4-FFF2-40B4-BE49-F238E27FC236}">
                <a16:creationId xmlns:a16="http://schemas.microsoft.com/office/drawing/2014/main" id="{6778FB91-859C-4D10-8F22-0B5F3FDAEB15}"/>
              </a:ext>
            </a:extLst>
          </p:cNvPr>
          <p:cNvSpPr>
            <a:spLocks noChangeArrowheads="1"/>
          </p:cNvSpPr>
          <p:nvPr/>
        </p:nvSpPr>
        <p:spPr bwMode="auto">
          <a:xfrm>
            <a:off x="246063" y="1160463"/>
            <a:ext cx="59213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r>
              <a:rPr lang="en-US" altLang="zh-CN" sz="2000">
                <a:solidFill>
                  <a:srgbClr val="FF0000"/>
                </a:solidFill>
                <a:latin typeface="微软雅黑" panose="020B0503020204020204" pitchFamily="34" charset="-122"/>
                <a:ea typeface="微软雅黑" panose="020B0503020204020204" pitchFamily="34" charset="-122"/>
              </a:rPr>
              <a:t>$ gcc –static –o myproc main.o ./mylib.a</a:t>
            </a:r>
          </a:p>
        </p:txBody>
      </p:sp>
      <p:sp>
        <p:nvSpPr>
          <p:cNvPr id="774155" name="Text Box 11">
            <a:extLst>
              <a:ext uri="{FF2B5EF4-FFF2-40B4-BE49-F238E27FC236}">
                <a16:creationId xmlns:a16="http://schemas.microsoft.com/office/drawing/2014/main" id="{F03F1B12-2B09-4658-89B0-DDD609983C46}"/>
              </a:ext>
            </a:extLst>
          </p:cNvPr>
          <p:cNvSpPr txBox="1">
            <a:spLocks noChangeArrowheads="1"/>
          </p:cNvSpPr>
          <p:nvPr/>
        </p:nvSpPr>
        <p:spPr bwMode="auto">
          <a:xfrm>
            <a:off x="201613" y="5243513"/>
            <a:ext cx="7972425"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000">
                <a:latin typeface="微软雅黑" panose="020B0503020204020204" pitchFamily="34" charset="-122"/>
                <a:ea typeface="微软雅黑" panose="020B0503020204020204" pitchFamily="34" charset="-122"/>
              </a:rPr>
              <a:t>解析结果：</a:t>
            </a:r>
          </a:p>
          <a:p>
            <a:pPr eaLnBrk="1" hangingPunct="1">
              <a:lnSpc>
                <a:spcPct val="100000"/>
              </a:lnSpc>
              <a:spcBef>
                <a:spcPct val="50000"/>
              </a:spcBef>
              <a:buFontTx/>
              <a:buNone/>
            </a:pPr>
            <a:r>
              <a:rPr lang="en-US" altLang="zh-CN" sz="2000">
                <a:solidFill>
                  <a:srgbClr val="CC3300"/>
                </a:solidFill>
                <a:latin typeface="微软雅黑" panose="020B0503020204020204" pitchFamily="34" charset="-122"/>
                <a:ea typeface="微软雅黑" panose="020B0503020204020204" pitchFamily="34" charset="-122"/>
              </a:rPr>
              <a:t>E</a:t>
            </a:r>
            <a:r>
              <a:rPr lang="zh-CN" altLang="en-US" sz="2000">
                <a:solidFill>
                  <a:srgbClr val="CC3300"/>
                </a:solidFill>
                <a:latin typeface="微软雅黑" panose="020B0503020204020204" pitchFamily="34" charset="-122"/>
                <a:ea typeface="微软雅黑" panose="020B0503020204020204" pitchFamily="34" charset="-122"/>
              </a:rPr>
              <a:t>中有</a:t>
            </a:r>
            <a:r>
              <a:rPr lang="en-US" altLang="zh-CN" sz="2000">
                <a:solidFill>
                  <a:srgbClr val="CC3300"/>
                </a:solidFill>
                <a:latin typeface="微软雅黑" panose="020B0503020204020204" pitchFamily="34" charset="-122"/>
                <a:ea typeface="微软雅黑" panose="020B0503020204020204" pitchFamily="34" charset="-122"/>
              </a:rPr>
              <a:t>main.o</a:t>
            </a:r>
            <a:r>
              <a:rPr lang="zh-CN" altLang="en-US" sz="2000">
                <a:solidFill>
                  <a:srgbClr val="CC3300"/>
                </a:solidFill>
                <a:latin typeface="微软雅黑" panose="020B0503020204020204" pitchFamily="34" charset="-122"/>
                <a:ea typeface="微软雅黑" panose="020B0503020204020204" pitchFamily="34" charset="-122"/>
              </a:rPr>
              <a:t>、</a:t>
            </a:r>
            <a:r>
              <a:rPr lang="en-US" altLang="zh-CN" sz="2000">
                <a:solidFill>
                  <a:srgbClr val="CC3300"/>
                </a:solidFill>
                <a:latin typeface="微软雅黑" panose="020B0503020204020204" pitchFamily="34" charset="-122"/>
                <a:ea typeface="微软雅黑" panose="020B0503020204020204" pitchFamily="34" charset="-122"/>
              </a:rPr>
              <a:t>myproc1.o</a:t>
            </a:r>
            <a:r>
              <a:rPr lang="zh-CN" altLang="en-US" sz="2000">
                <a:solidFill>
                  <a:srgbClr val="CC3300"/>
                </a:solidFill>
                <a:latin typeface="微软雅黑" panose="020B0503020204020204" pitchFamily="34" charset="-122"/>
                <a:ea typeface="微软雅黑" panose="020B0503020204020204" pitchFamily="34" charset="-122"/>
              </a:rPr>
              <a:t>、</a:t>
            </a:r>
            <a:r>
              <a:rPr lang="en-US" altLang="zh-CN" sz="2000">
                <a:solidFill>
                  <a:srgbClr val="CC3300"/>
                </a:solidFill>
                <a:latin typeface="微软雅黑" panose="020B0503020204020204" pitchFamily="34" charset="-122"/>
                <a:ea typeface="微软雅黑" panose="020B0503020204020204" pitchFamily="34" charset="-122"/>
              </a:rPr>
              <a:t>printf.o</a:t>
            </a:r>
            <a:r>
              <a:rPr lang="zh-CN" altLang="en-US" sz="2000">
                <a:solidFill>
                  <a:srgbClr val="CC3300"/>
                </a:solidFill>
                <a:latin typeface="微软雅黑" panose="020B0503020204020204" pitchFamily="34" charset="-122"/>
                <a:ea typeface="微软雅黑" panose="020B0503020204020204" pitchFamily="34" charset="-122"/>
              </a:rPr>
              <a:t>及其调用的模块</a:t>
            </a:r>
          </a:p>
          <a:p>
            <a:pPr eaLnBrk="1" hangingPunct="1">
              <a:lnSpc>
                <a:spcPct val="100000"/>
              </a:lnSpc>
              <a:spcBef>
                <a:spcPct val="50000"/>
              </a:spcBef>
              <a:buFontTx/>
              <a:buNone/>
            </a:pPr>
            <a:r>
              <a:rPr lang="en-US" altLang="zh-CN" sz="2000">
                <a:solidFill>
                  <a:srgbClr val="CC3300"/>
                </a:solidFill>
                <a:latin typeface="微软雅黑" panose="020B0503020204020204" pitchFamily="34" charset="-122"/>
                <a:ea typeface="微软雅黑" panose="020B0503020204020204" pitchFamily="34" charset="-122"/>
              </a:rPr>
              <a:t>D</a:t>
            </a:r>
            <a:r>
              <a:rPr lang="zh-CN" altLang="en-US" sz="2000">
                <a:solidFill>
                  <a:srgbClr val="CC3300"/>
                </a:solidFill>
                <a:latin typeface="微软雅黑" panose="020B0503020204020204" pitchFamily="34" charset="-122"/>
                <a:ea typeface="微软雅黑" panose="020B0503020204020204" pitchFamily="34" charset="-122"/>
              </a:rPr>
              <a:t>中有</a:t>
            </a:r>
            <a:r>
              <a:rPr lang="en-US" altLang="zh-CN" sz="2000">
                <a:solidFill>
                  <a:srgbClr val="CC3300"/>
                </a:solidFill>
                <a:latin typeface="微软雅黑" panose="020B0503020204020204" pitchFamily="34" charset="-122"/>
                <a:ea typeface="微软雅黑" panose="020B0503020204020204" pitchFamily="34" charset="-122"/>
              </a:rPr>
              <a:t>main</a:t>
            </a:r>
            <a:r>
              <a:rPr lang="zh-CN" altLang="en-US" sz="2000">
                <a:solidFill>
                  <a:srgbClr val="CC3300"/>
                </a:solidFill>
                <a:latin typeface="微软雅黑" panose="020B0503020204020204" pitchFamily="34" charset="-122"/>
                <a:ea typeface="微软雅黑" panose="020B0503020204020204" pitchFamily="34" charset="-122"/>
              </a:rPr>
              <a:t>、</a:t>
            </a:r>
            <a:r>
              <a:rPr lang="en-US" altLang="zh-CN" sz="2000">
                <a:solidFill>
                  <a:srgbClr val="CC3300"/>
                </a:solidFill>
                <a:latin typeface="微软雅黑" panose="020B0503020204020204" pitchFamily="34" charset="-122"/>
                <a:ea typeface="微软雅黑" panose="020B0503020204020204" pitchFamily="34" charset="-122"/>
              </a:rPr>
              <a:t>myproc1</a:t>
            </a:r>
            <a:r>
              <a:rPr lang="zh-CN" altLang="en-US" sz="2000">
                <a:solidFill>
                  <a:srgbClr val="CC3300"/>
                </a:solidFill>
                <a:latin typeface="微软雅黑" panose="020B0503020204020204" pitchFamily="34" charset="-122"/>
                <a:ea typeface="微软雅黑" panose="020B0503020204020204" pitchFamily="34" charset="-122"/>
              </a:rPr>
              <a:t>、</a:t>
            </a:r>
            <a:r>
              <a:rPr lang="en-US" altLang="zh-CN" sz="2000">
                <a:solidFill>
                  <a:srgbClr val="CC3300"/>
                </a:solidFill>
                <a:latin typeface="微软雅黑" panose="020B0503020204020204" pitchFamily="34" charset="-122"/>
                <a:ea typeface="微软雅黑" panose="020B0503020204020204" pitchFamily="34" charset="-122"/>
              </a:rPr>
              <a:t>printf</a:t>
            </a:r>
            <a:r>
              <a:rPr lang="zh-CN" altLang="en-US" sz="2000">
                <a:solidFill>
                  <a:srgbClr val="CC3300"/>
                </a:solidFill>
                <a:latin typeface="微软雅黑" panose="020B0503020204020204" pitchFamily="34" charset="-122"/>
                <a:ea typeface="微软雅黑" panose="020B0503020204020204" pitchFamily="34" charset="-122"/>
              </a:rPr>
              <a:t>及其引用的符号</a:t>
            </a:r>
          </a:p>
        </p:txBody>
      </p:sp>
      <p:sp>
        <p:nvSpPr>
          <p:cNvPr id="774156" name="Text Box 12">
            <a:extLst>
              <a:ext uri="{FF2B5EF4-FFF2-40B4-BE49-F238E27FC236}">
                <a16:creationId xmlns:a16="http://schemas.microsoft.com/office/drawing/2014/main" id="{2A976413-C5A6-4F2E-8D31-0E9D9917C1F1}"/>
              </a:ext>
            </a:extLst>
          </p:cNvPr>
          <p:cNvSpPr txBox="1">
            <a:spLocks noChangeArrowheads="1"/>
          </p:cNvSpPr>
          <p:nvPr/>
        </p:nvSpPr>
        <p:spPr bwMode="auto">
          <a:xfrm>
            <a:off x="187325" y="1560513"/>
            <a:ext cx="32940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en-US" altLang="zh-CN" sz="2000">
                <a:solidFill>
                  <a:srgbClr val="0A6A0A"/>
                </a:solidFill>
                <a:latin typeface="微软雅黑" panose="020B0503020204020204" pitchFamily="34" charset="-122"/>
                <a:ea typeface="微软雅黑" panose="020B0503020204020204" pitchFamily="34" charset="-122"/>
              </a:rPr>
              <a:t>main</a:t>
            </a:r>
            <a:r>
              <a:rPr lang="en-US" altLang="zh-CN" sz="2000">
                <a:solidFill>
                  <a:srgbClr val="0A6A0A"/>
                </a:solidFill>
                <a:latin typeface="微软雅黑" panose="020B0503020204020204" pitchFamily="34" charset="-122"/>
                <a:ea typeface="微软雅黑" panose="020B0503020204020204" pitchFamily="34" charset="-122"/>
                <a:cs typeface="Arial" panose="020B0604020202020204" pitchFamily="34" charset="0"/>
              </a:rPr>
              <a:t>→myfunc1</a:t>
            </a:r>
            <a:r>
              <a:rPr lang="en-US" altLang="zh-CN" sz="2000">
                <a:solidFill>
                  <a:srgbClr val="0A6A0A"/>
                </a:solidFill>
                <a:latin typeface="微软雅黑" panose="020B0503020204020204" pitchFamily="34" charset="-122"/>
                <a:ea typeface="微软雅黑" panose="020B0503020204020204" pitchFamily="34" charset="-122"/>
              </a:rPr>
              <a:t>→printf</a:t>
            </a:r>
            <a:endParaRPr lang="zh-CN" altLang="en-US" sz="2000">
              <a:solidFill>
                <a:srgbClr val="0A6A0A"/>
              </a:solidFill>
              <a:latin typeface="微软雅黑" panose="020B0503020204020204" pitchFamily="34" charset="-122"/>
              <a:ea typeface="微软雅黑" panose="020B0503020204020204" pitchFamily="34" charset="-122"/>
            </a:endParaRPr>
          </a:p>
        </p:txBody>
      </p:sp>
      <p:grpSp>
        <p:nvGrpSpPr>
          <p:cNvPr id="774186" name="Group 42">
            <a:extLst>
              <a:ext uri="{FF2B5EF4-FFF2-40B4-BE49-F238E27FC236}">
                <a16:creationId xmlns:a16="http://schemas.microsoft.com/office/drawing/2014/main" id="{9AB8D0E1-A986-489B-A349-C61DB9BF8BA7}"/>
              </a:ext>
            </a:extLst>
          </p:cNvPr>
          <p:cNvGrpSpPr>
            <a:grpSpLocks/>
          </p:cNvGrpSpPr>
          <p:nvPr/>
        </p:nvGrpSpPr>
        <p:grpSpPr bwMode="auto">
          <a:xfrm>
            <a:off x="3370263" y="1620838"/>
            <a:ext cx="5607050" cy="4057650"/>
            <a:chOff x="1943" y="1021"/>
            <a:chExt cx="3532" cy="2556"/>
          </a:xfrm>
        </p:grpSpPr>
        <p:sp>
          <p:nvSpPr>
            <p:cNvPr id="78859" name="Line 2">
              <a:extLst>
                <a:ext uri="{FF2B5EF4-FFF2-40B4-BE49-F238E27FC236}">
                  <a16:creationId xmlns:a16="http://schemas.microsoft.com/office/drawing/2014/main" id="{D0563317-59BF-46D9-9B3F-D542A1EBEFC5}"/>
                </a:ext>
              </a:extLst>
            </p:cNvPr>
            <p:cNvSpPr>
              <a:spLocks noChangeShapeType="1"/>
            </p:cNvSpPr>
            <p:nvPr/>
          </p:nvSpPr>
          <p:spPr bwMode="auto">
            <a:xfrm>
              <a:off x="2539" y="1213"/>
              <a:ext cx="1" cy="240"/>
            </a:xfrm>
            <a:prstGeom prst="line">
              <a:avLst/>
            </a:prstGeom>
            <a:noFill/>
            <a:ln w="28440">
              <a:solidFill>
                <a:srgbClr val="000066"/>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8860" name="Rectangle 3">
              <a:extLst>
                <a:ext uri="{FF2B5EF4-FFF2-40B4-BE49-F238E27FC236}">
                  <a16:creationId xmlns:a16="http://schemas.microsoft.com/office/drawing/2014/main" id="{7CAFD2BB-126F-4B25-90E1-F18BDD610BA7}"/>
                </a:ext>
              </a:extLst>
            </p:cNvPr>
            <p:cNvSpPr>
              <a:spLocks noChangeArrowheads="1"/>
            </p:cNvSpPr>
            <p:nvPr/>
          </p:nvSpPr>
          <p:spPr bwMode="auto">
            <a:xfrm>
              <a:off x="1943" y="1441"/>
              <a:ext cx="1101" cy="450"/>
            </a:xfrm>
            <a:prstGeom prst="rect">
              <a:avLst/>
            </a:prstGeom>
            <a:solidFill>
              <a:srgbClr val="DEDFF5"/>
            </a:solidFill>
            <a:ln w="28448">
              <a:solidFill>
                <a:schemeClr val="tx1"/>
              </a:solidFill>
              <a:miter lim="800000"/>
              <a:headEnd/>
              <a:tailEnd/>
            </a:ln>
          </p:spPr>
          <p:txBody>
            <a:bodyPr lIns="18000" tIns="44280" rIns="18000" bIns="44280">
              <a:spAutoFit/>
            </a:bodyP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gn="ctr">
                <a:lnSpc>
                  <a:spcPct val="98000"/>
                </a:lnSpc>
                <a:spcBef>
                  <a:spcPct val="0"/>
                </a:spcBef>
                <a:buFontTx/>
                <a:buNone/>
              </a:pPr>
              <a:r>
                <a:rPr lang="zh-CN" altLang="en-GB" sz="2000">
                  <a:latin typeface="微软雅黑" panose="020B0503020204020204" pitchFamily="34" charset="-122"/>
                  <a:ea typeface="微软雅黑" panose="020B0503020204020204" pitchFamily="34" charset="-122"/>
                  <a:cs typeface="msgothic"/>
                </a:rPr>
                <a:t>转换</a:t>
              </a:r>
            </a:p>
            <a:p>
              <a:pPr algn="ctr">
                <a:lnSpc>
                  <a:spcPct val="98000"/>
                </a:lnSpc>
                <a:spcBef>
                  <a:spcPct val="0"/>
                </a:spcBef>
                <a:buFontTx/>
                <a:buNone/>
              </a:pPr>
              <a:r>
                <a:rPr lang="en-US" altLang="zh-CN" sz="2000">
                  <a:latin typeface="微软雅黑" panose="020B0503020204020204" pitchFamily="34" charset="-122"/>
                  <a:ea typeface="微软雅黑" panose="020B0503020204020204" pitchFamily="34" charset="-122"/>
                  <a:cs typeface="msgothic"/>
                </a:rPr>
                <a:t>(cpp,cc1,as)</a:t>
              </a:r>
              <a:endParaRPr lang="en-GB" altLang="zh-CN" sz="2000">
                <a:latin typeface="微软雅黑" panose="020B0503020204020204" pitchFamily="34" charset="-122"/>
                <a:ea typeface="微软雅黑" panose="020B0503020204020204" pitchFamily="34" charset="-122"/>
                <a:cs typeface="msgothic"/>
              </a:endParaRPr>
            </a:p>
          </p:txBody>
        </p:sp>
        <p:sp>
          <p:nvSpPr>
            <p:cNvPr id="78861" name="Text Box 4">
              <a:extLst>
                <a:ext uri="{FF2B5EF4-FFF2-40B4-BE49-F238E27FC236}">
                  <a16:creationId xmlns:a16="http://schemas.microsoft.com/office/drawing/2014/main" id="{8B2C2952-EAB8-4B93-975C-ECF7AAE09380}"/>
                </a:ext>
              </a:extLst>
            </p:cNvPr>
            <p:cNvSpPr txBox="1">
              <a:spLocks noChangeArrowheads="1"/>
            </p:cNvSpPr>
            <p:nvPr/>
          </p:nvSpPr>
          <p:spPr bwMode="auto">
            <a:xfrm>
              <a:off x="2209" y="1021"/>
              <a:ext cx="643"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nSpc>
                  <a:spcPct val="94000"/>
                </a:lnSpc>
                <a:spcBef>
                  <a:spcPct val="0"/>
                </a:spcBef>
                <a:buFontTx/>
                <a:buNone/>
              </a:pPr>
              <a:r>
                <a:rPr lang="en-GB" altLang="zh-CN" sz="2000">
                  <a:latin typeface="微软雅黑" panose="020B0503020204020204" pitchFamily="34" charset="-122"/>
                  <a:ea typeface="微软雅黑" panose="020B0503020204020204" pitchFamily="34" charset="-122"/>
                  <a:cs typeface="msgothic"/>
                </a:rPr>
                <a:t>main.c</a:t>
              </a:r>
            </a:p>
          </p:txBody>
        </p:sp>
        <p:sp>
          <p:nvSpPr>
            <p:cNvPr id="78862" name="Text Box 5">
              <a:extLst>
                <a:ext uri="{FF2B5EF4-FFF2-40B4-BE49-F238E27FC236}">
                  <a16:creationId xmlns:a16="http://schemas.microsoft.com/office/drawing/2014/main" id="{1325A53C-0E88-4749-A71E-C24C7C889DC3}"/>
                </a:ext>
              </a:extLst>
            </p:cNvPr>
            <p:cNvSpPr txBox="1">
              <a:spLocks noChangeArrowheads="1"/>
            </p:cNvSpPr>
            <p:nvPr/>
          </p:nvSpPr>
          <p:spPr bwMode="auto">
            <a:xfrm>
              <a:off x="2208" y="2137"/>
              <a:ext cx="665"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nSpc>
                  <a:spcPct val="94000"/>
                </a:lnSpc>
                <a:spcBef>
                  <a:spcPct val="0"/>
                </a:spcBef>
                <a:buFontTx/>
                <a:buNone/>
              </a:pPr>
              <a:r>
                <a:rPr lang="en-GB" altLang="zh-CN" sz="2000">
                  <a:latin typeface="微软雅黑" panose="020B0503020204020204" pitchFamily="34" charset="-122"/>
                  <a:ea typeface="微软雅黑" panose="020B0503020204020204" pitchFamily="34" charset="-122"/>
                  <a:cs typeface="msgothic"/>
                </a:rPr>
                <a:t>main.o</a:t>
              </a:r>
            </a:p>
          </p:txBody>
        </p:sp>
        <p:sp>
          <p:nvSpPr>
            <p:cNvPr id="78863" name="Text Box 7">
              <a:extLst>
                <a:ext uri="{FF2B5EF4-FFF2-40B4-BE49-F238E27FC236}">
                  <a16:creationId xmlns:a16="http://schemas.microsoft.com/office/drawing/2014/main" id="{D403ABDD-9201-414B-91E5-FE866EFA3310}"/>
                </a:ext>
              </a:extLst>
            </p:cNvPr>
            <p:cNvSpPr txBox="1">
              <a:spLocks noChangeArrowheads="1"/>
            </p:cNvSpPr>
            <p:nvPr/>
          </p:nvSpPr>
          <p:spPr bwMode="auto">
            <a:xfrm>
              <a:off x="3197" y="1651"/>
              <a:ext cx="702"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nSpc>
                  <a:spcPct val="94000"/>
                </a:lnSpc>
                <a:spcBef>
                  <a:spcPct val="0"/>
                </a:spcBef>
                <a:buFontTx/>
                <a:buNone/>
              </a:pPr>
              <a:r>
                <a:rPr lang="en-GB" altLang="zh-CN" sz="2000">
                  <a:latin typeface="微软雅黑" panose="020B0503020204020204" pitchFamily="34" charset="-122"/>
                  <a:ea typeface="微软雅黑" panose="020B0503020204020204" pitchFamily="34" charset="-122"/>
                  <a:cs typeface="msgothic"/>
                </a:rPr>
                <a:t>mylib.a</a:t>
              </a:r>
            </a:p>
          </p:txBody>
        </p:sp>
        <p:sp>
          <p:nvSpPr>
            <p:cNvPr id="78864" name="Text Box 8">
              <a:extLst>
                <a:ext uri="{FF2B5EF4-FFF2-40B4-BE49-F238E27FC236}">
                  <a16:creationId xmlns:a16="http://schemas.microsoft.com/office/drawing/2014/main" id="{CE30B9D5-BDBB-4427-8482-67857756F5D7}"/>
                </a:ext>
              </a:extLst>
            </p:cNvPr>
            <p:cNvSpPr txBox="1">
              <a:spLocks noChangeArrowheads="1"/>
            </p:cNvSpPr>
            <p:nvPr/>
          </p:nvSpPr>
          <p:spPr bwMode="auto">
            <a:xfrm>
              <a:off x="4371" y="2137"/>
              <a:ext cx="1096"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gn="ctr">
                <a:lnSpc>
                  <a:spcPct val="94000"/>
                </a:lnSpc>
                <a:spcBef>
                  <a:spcPct val="0"/>
                </a:spcBef>
                <a:buFontTx/>
                <a:buNone/>
              </a:pPr>
              <a:r>
                <a:rPr lang="en-GB" altLang="zh-CN" sz="2000">
                  <a:latin typeface="微软雅黑" panose="020B0503020204020204" pitchFamily="34" charset="-122"/>
                  <a:ea typeface="微软雅黑" panose="020B0503020204020204" pitchFamily="34" charset="-122"/>
                  <a:cs typeface="msgothic"/>
                </a:rPr>
                <a:t>printf.o</a:t>
              </a:r>
              <a:r>
                <a:rPr lang="zh-CN" altLang="en-GB" sz="2000">
                  <a:latin typeface="微软雅黑" panose="020B0503020204020204" pitchFamily="34" charset="-122"/>
                  <a:ea typeface="微软雅黑" panose="020B0503020204020204" pitchFamily="34" charset="-122"/>
                  <a:cs typeface="msgothic"/>
                </a:rPr>
                <a:t>及其调用模块</a:t>
              </a:r>
            </a:p>
          </p:txBody>
        </p:sp>
        <p:sp>
          <p:nvSpPr>
            <p:cNvPr id="78865" name="Line 10">
              <a:extLst>
                <a:ext uri="{FF2B5EF4-FFF2-40B4-BE49-F238E27FC236}">
                  <a16:creationId xmlns:a16="http://schemas.microsoft.com/office/drawing/2014/main" id="{62CFBFC5-F094-4A6C-9097-7F1ED7D69698}"/>
                </a:ext>
              </a:extLst>
            </p:cNvPr>
            <p:cNvSpPr>
              <a:spLocks noChangeShapeType="1"/>
            </p:cNvSpPr>
            <p:nvPr/>
          </p:nvSpPr>
          <p:spPr bwMode="auto">
            <a:xfrm>
              <a:off x="2512" y="1936"/>
              <a:ext cx="1" cy="240"/>
            </a:xfrm>
            <a:prstGeom prst="line">
              <a:avLst/>
            </a:prstGeom>
            <a:noFill/>
            <a:ln w="28440">
              <a:solidFill>
                <a:srgbClr val="000066"/>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8866" name="Line 11">
              <a:extLst>
                <a:ext uri="{FF2B5EF4-FFF2-40B4-BE49-F238E27FC236}">
                  <a16:creationId xmlns:a16="http://schemas.microsoft.com/office/drawing/2014/main" id="{AF62B205-C170-4750-B7A6-ED977DEFCA56}"/>
                </a:ext>
              </a:extLst>
            </p:cNvPr>
            <p:cNvSpPr>
              <a:spLocks noChangeShapeType="1"/>
            </p:cNvSpPr>
            <p:nvPr/>
          </p:nvSpPr>
          <p:spPr bwMode="auto">
            <a:xfrm>
              <a:off x="3586" y="1936"/>
              <a:ext cx="1" cy="240"/>
            </a:xfrm>
            <a:prstGeom prst="line">
              <a:avLst/>
            </a:prstGeom>
            <a:noFill/>
            <a:ln w="28440">
              <a:solidFill>
                <a:srgbClr val="000066"/>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8867" name="Line 12">
              <a:extLst>
                <a:ext uri="{FF2B5EF4-FFF2-40B4-BE49-F238E27FC236}">
                  <a16:creationId xmlns:a16="http://schemas.microsoft.com/office/drawing/2014/main" id="{C83FE245-258B-4B4B-B6D9-7FD39CE969FE}"/>
                </a:ext>
              </a:extLst>
            </p:cNvPr>
            <p:cNvSpPr>
              <a:spLocks noChangeShapeType="1"/>
            </p:cNvSpPr>
            <p:nvPr/>
          </p:nvSpPr>
          <p:spPr bwMode="auto">
            <a:xfrm>
              <a:off x="3595" y="2393"/>
              <a:ext cx="1" cy="297"/>
            </a:xfrm>
            <a:prstGeom prst="line">
              <a:avLst/>
            </a:prstGeom>
            <a:noFill/>
            <a:ln w="28440">
              <a:solidFill>
                <a:srgbClr val="000066"/>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8868" name="Text Box 13">
              <a:extLst>
                <a:ext uri="{FF2B5EF4-FFF2-40B4-BE49-F238E27FC236}">
                  <a16:creationId xmlns:a16="http://schemas.microsoft.com/office/drawing/2014/main" id="{CB4BC47A-F037-4DEC-B255-FC424867E110}"/>
                </a:ext>
              </a:extLst>
            </p:cNvPr>
            <p:cNvSpPr txBox="1">
              <a:spLocks noChangeArrowheads="1"/>
            </p:cNvSpPr>
            <p:nvPr/>
          </p:nvSpPr>
          <p:spPr bwMode="auto">
            <a:xfrm>
              <a:off x="3214" y="3218"/>
              <a:ext cx="787"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nSpc>
                  <a:spcPct val="94000"/>
                </a:lnSpc>
                <a:spcBef>
                  <a:spcPct val="0"/>
                </a:spcBef>
                <a:buFontTx/>
                <a:buNone/>
              </a:pPr>
              <a:r>
                <a:rPr lang="en-GB" altLang="zh-CN" sz="2200">
                  <a:solidFill>
                    <a:srgbClr val="FF0000"/>
                  </a:solidFill>
                  <a:latin typeface="微软雅黑" panose="020B0503020204020204" pitchFamily="34" charset="-122"/>
                  <a:ea typeface="微软雅黑" panose="020B0503020204020204" pitchFamily="34" charset="-122"/>
                  <a:cs typeface="msgothic"/>
                </a:rPr>
                <a:t>myproc</a:t>
              </a:r>
            </a:p>
          </p:txBody>
        </p:sp>
        <p:sp>
          <p:nvSpPr>
            <p:cNvPr id="78869" name="Line 14">
              <a:extLst>
                <a:ext uri="{FF2B5EF4-FFF2-40B4-BE49-F238E27FC236}">
                  <a16:creationId xmlns:a16="http://schemas.microsoft.com/office/drawing/2014/main" id="{95C4F87A-813C-4B43-9679-F7073AC18BC5}"/>
                </a:ext>
              </a:extLst>
            </p:cNvPr>
            <p:cNvSpPr>
              <a:spLocks noChangeShapeType="1"/>
            </p:cNvSpPr>
            <p:nvPr/>
          </p:nvSpPr>
          <p:spPr bwMode="auto">
            <a:xfrm flipH="1">
              <a:off x="4179" y="2473"/>
              <a:ext cx="397" cy="160"/>
            </a:xfrm>
            <a:prstGeom prst="line">
              <a:avLst/>
            </a:prstGeom>
            <a:noFill/>
            <a:ln w="28440">
              <a:solidFill>
                <a:srgbClr val="000066"/>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711" name="Rectangle 15">
              <a:extLst>
                <a:ext uri="{FF2B5EF4-FFF2-40B4-BE49-F238E27FC236}">
                  <a16:creationId xmlns:a16="http://schemas.microsoft.com/office/drawing/2014/main" id="{EAC2F39F-43A5-4C00-88CC-640A6F35A30C}"/>
                </a:ext>
              </a:extLst>
            </p:cNvPr>
            <p:cNvSpPr>
              <a:spLocks noChangeArrowheads="1"/>
            </p:cNvSpPr>
            <p:nvPr/>
          </p:nvSpPr>
          <p:spPr bwMode="auto">
            <a:xfrm>
              <a:off x="2875" y="2690"/>
              <a:ext cx="1872" cy="262"/>
            </a:xfrm>
            <a:prstGeom prst="rect">
              <a:avLst/>
            </a:prstGeom>
            <a:solidFill>
              <a:schemeClr val="accent2">
                <a:lumMod val="20000"/>
                <a:lumOff val="80000"/>
              </a:schemeClr>
            </a:solidFill>
            <a:ln w="28440">
              <a:solidFill>
                <a:schemeClr val="tx1"/>
              </a:solidFill>
              <a:miter lim="800000"/>
              <a:headEnd/>
              <a:tailEnd/>
            </a:ln>
            <a:effectLst/>
          </p:spPr>
          <p:txBody>
            <a:bodyPr lIns="90360" tIns="44280" rIns="90360" bIns="4428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98000"/>
                </a:lnSpc>
                <a:defRPr/>
              </a:pPr>
              <a:r>
                <a:rPr lang="zh-CN" altLang="en-GB" sz="2000" b="1">
                  <a:latin typeface="微软雅黑" panose="020B0503020204020204" pitchFamily="34" charset="-122"/>
                  <a:ea typeface="微软雅黑" panose="020B0503020204020204" pitchFamily="34" charset="-122"/>
                  <a:cs typeface="msgothic"/>
                </a:rPr>
                <a:t>静态链接器</a:t>
              </a:r>
              <a:r>
                <a:rPr lang="en-GB" altLang="zh-CN" sz="2000" b="1">
                  <a:latin typeface="微软雅黑" panose="020B0503020204020204" pitchFamily="34" charset="-122"/>
                  <a:ea typeface="微软雅黑" panose="020B0503020204020204" pitchFamily="34" charset="-122"/>
                  <a:cs typeface="msgothic"/>
                </a:rPr>
                <a:t>(ld)</a:t>
              </a:r>
            </a:p>
          </p:txBody>
        </p:sp>
        <p:sp>
          <p:nvSpPr>
            <p:cNvPr id="78871" name="Text Box 18">
              <a:extLst>
                <a:ext uri="{FF2B5EF4-FFF2-40B4-BE49-F238E27FC236}">
                  <a16:creationId xmlns:a16="http://schemas.microsoft.com/office/drawing/2014/main" id="{2000C700-32B4-4AE4-9449-2C939E81D9BD}"/>
                </a:ext>
              </a:extLst>
            </p:cNvPr>
            <p:cNvSpPr txBox="1">
              <a:spLocks noChangeArrowheads="1"/>
            </p:cNvSpPr>
            <p:nvPr/>
          </p:nvSpPr>
          <p:spPr bwMode="auto">
            <a:xfrm>
              <a:off x="4656" y="1650"/>
              <a:ext cx="577"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nSpc>
                  <a:spcPct val="94000"/>
                </a:lnSpc>
                <a:spcBef>
                  <a:spcPct val="0"/>
                </a:spcBef>
                <a:buFontTx/>
                <a:buNone/>
              </a:pPr>
              <a:r>
                <a:rPr lang="en-GB" altLang="zh-CN" sz="2000">
                  <a:latin typeface="微软雅黑" panose="020B0503020204020204" pitchFamily="34" charset="-122"/>
                  <a:ea typeface="微软雅黑" panose="020B0503020204020204" pitchFamily="34" charset="-122"/>
                  <a:cs typeface="msgothic"/>
                </a:rPr>
                <a:t>Libc.a</a:t>
              </a:r>
            </a:p>
          </p:txBody>
        </p:sp>
        <p:sp>
          <p:nvSpPr>
            <p:cNvPr id="78872" name="Text Box 19">
              <a:extLst>
                <a:ext uri="{FF2B5EF4-FFF2-40B4-BE49-F238E27FC236}">
                  <a16:creationId xmlns:a16="http://schemas.microsoft.com/office/drawing/2014/main" id="{E295DBF9-9595-4F16-A21F-7055124985C6}"/>
                </a:ext>
              </a:extLst>
            </p:cNvPr>
            <p:cNvSpPr txBox="1">
              <a:spLocks noChangeArrowheads="1"/>
            </p:cNvSpPr>
            <p:nvPr/>
          </p:nvSpPr>
          <p:spPr bwMode="auto">
            <a:xfrm>
              <a:off x="3078" y="2134"/>
              <a:ext cx="976"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nSpc>
                  <a:spcPct val="94000"/>
                </a:lnSpc>
                <a:spcBef>
                  <a:spcPct val="0"/>
                </a:spcBef>
                <a:buFontTx/>
                <a:buNone/>
              </a:pPr>
              <a:r>
                <a:rPr lang="en-GB" altLang="zh-CN" sz="2000">
                  <a:latin typeface="微软雅黑" panose="020B0503020204020204" pitchFamily="34" charset="-122"/>
                  <a:ea typeface="微软雅黑" panose="020B0503020204020204" pitchFamily="34" charset="-122"/>
                  <a:cs typeface="msgothic"/>
                </a:rPr>
                <a:t>myproc1.o</a:t>
              </a:r>
            </a:p>
          </p:txBody>
        </p:sp>
        <p:sp>
          <p:nvSpPr>
            <p:cNvPr id="78873" name="Line 20">
              <a:extLst>
                <a:ext uri="{FF2B5EF4-FFF2-40B4-BE49-F238E27FC236}">
                  <a16:creationId xmlns:a16="http://schemas.microsoft.com/office/drawing/2014/main" id="{A2A43799-49D3-45DA-9448-CFBF0B37265E}"/>
                </a:ext>
              </a:extLst>
            </p:cNvPr>
            <p:cNvSpPr>
              <a:spLocks noChangeShapeType="1"/>
            </p:cNvSpPr>
            <p:nvPr/>
          </p:nvSpPr>
          <p:spPr bwMode="auto">
            <a:xfrm>
              <a:off x="4952" y="1887"/>
              <a:ext cx="1" cy="240"/>
            </a:xfrm>
            <a:prstGeom prst="line">
              <a:avLst/>
            </a:prstGeom>
            <a:noFill/>
            <a:ln w="28440">
              <a:solidFill>
                <a:srgbClr val="000066"/>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8874" name="Line 22">
              <a:extLst>
                <a:ext uri="{FF2B5EF4-FFF2-40B4-BE49-F238E27FC236}">
                  <a16:creationId xmlns:a16="http://schemas.microsoft.com/office/drawing/2014/main" id="{3CAB61B7-E25D-48B1-BCE1-852DE19D827D}"/>
                </a:ext>
              </a:extLst>
            </p:cNvPr>
            <p:cNvSpPr>
              <a:spLocks noChangeShapeType="1"/>
            </p:cNvSpPr>
            <p:nvPr/>
          </p:nvSpPr>
          <p:spPr bwMode="auto">
            <a:xfrm>
              <a:off x="2539" y="2354"/>
              <a:ext cx="768" cy="288"/>
            </a:xfrm>
            <a:prstGeom prst="line">
              <a:avLst/>
            </a:prstGeom>
            <a:noFill/>
            <a:ln w="28440">
              <a:solidFill>
                <a:srgbClr val="000066"/>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8875" name="Line 24">
              <a:extLst>
                <a:ext uri="{FF2B5EF4-FFF2-40B4-BE49-F238E27FC236}">
                  <a16:creationId xmlns:a16="http://schemas.microsoft.com/office/drawing/2014/main" id="{6A6876D6-40E1-413F-81F4-A91E78BC3CA5}"/>
                </a:ext>
              </a:extLst>
            </p:cNvPr>
            <p:cNvSpPr>
              <a:spLocks noChangeShapeType="1"/>
            </p:cNvSpPr>
            <p:nvPr/>
          </p:nvSpPr>
          <p:spPr bwMode="auto">
            <a:xfrm>
              <a:off x="3595" y="2969"/>
              <a:ext cx="1" cy="288"/>
            </a:xfrm>
            <a:prstGeom prst="line">
              <a:avLst/>
            </a:prstGeom>
            <a:noFill/>
            <a:ln w="28440">
              <a:solidFill>
                <a:srgbClr val="000066"/>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8876" name="Text Box 26">
              <a:extLst>
                <a:ext uri="{FF2B5EF4-FFF2-40B4-BE49-F238E27FC236}">
                  <a16:creationId xmlns:a16="http://schemas.microsoft.com/office/drawing/2014/main" id="{8B96BBCD-B14D-446B-A139-4F238C93B9A7}"/>
                </a:ext>
              </a:extLst>
            </p:cNvPr>
            <p:cNvSpPr txBox="1">
              <a:spLocks noChangeArrowheads="1"/>
            </p:cNvSpPr>
            <p:nvPr/>
          </p:nvSpPr>
          <p:spPr bwMode="auto">
            <a:xfrm>
              <a:off x="4025" y="3105"/>
              <a:ext cx="1314" cy="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nSpc>
                  <a:spcPct val="98000"/>
                </a:lnSpc>
                <a:spcBef>
                  <a:spcPct val="0"/>
                </a:spcBef>
                <a:buFontTx/>
                <a:buNone/>
              </a:pPr>
              <a:r>
                <a:rPr lang="zh-CN" altLang="en-GB" sz="2200">
                  <a:solidFill>
                    <a:srgbClr val="C00000"/>
                  </a:solidFill>
                  <a:latin typeface="微软雅黑" panose="020B0503020204020204" pitchFamily="34" charset="-122"/>
                  <a:ea typeface="微软雅黑" panose="020B0503020204020204" pitchFamily="34" charset="-122"/>
                  <a:cs typeface="msgothic"/>
                </a:rPr>
                <a:t>完全链接的可执行目标文件</a:t>
              </a:r>
            </a:p>
          </p:txBody>
        </p:sp>
        <p:sp>
          <p:nvSpPr>
            <p:cNvPr id="78877" name="Text Box 26">
              <a:extLst>
                <a:ext uri="{FF2B5EF4-FFF2-40B4-BE49-F238E27FC236}">
                  <a16:creationId xmlns:a16="http://schemas.microsoft.com/office/drawing/2014/main" id="{26E6AA7F-7EC7-4E39-9C97-5C11E09649B1}"/>
                </a:ext>
              </a:extLst>
            </p:cNvPr>
            <p:cNvSpPr txBox="1">
              <a:spLocks noChangeArrowheads="1"/>
            </p:cNvSpPr>
            <p:nvPr/>
          </p:nvSpPr>
          <p:spPr bwMode="auto">
            <a:xfrm>
              <a:off x="3078" y="1407"/>
              <a:ext cx="1196"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nSpc>
                  <a:spcPct val="98000"/>
                </a:lnSpc>
                <a:spcBef>
                  <a:spcPct val="0"/>
                </a:spcBef>
                <a:buFontTx/>
                <a:buNone/>
              </a:pPr>
              <a:r>
                <a:rPr lang="zh-CN" altLang="en-GB" sz="2200">
                  <a:solidFill>
                    <a:srgbClr val="C00000"/>
                  </a:solidFill>
                  <a:latin typeface="微软雅黑" panose="020B0503020204020204" pitchFamily="34" charset="-122"/>
                  <a:ea typeface="微软雅黑" panose="020B0503020204020204" pitchFamily="34" charset="-122"/>
                  <a:cs typeface="msgothic"/>
                </a:rPr>
                <a:t>自定义静态库</a:t>
              </a:r>
            </a:p>
          </p:txBody>
        </p:sp>
        <p:sp>
          <p:nvSpPr>
            <p:cNvPr id="78878" name="Text Box 26">
              <a:extLst>
                <a:ext uri="{FF2B5EF4-FFF2-40B4-BE49-F238E27FC236}">
                  <a16:creationId xmlns:a16="http://schemas.microsoft.com/office/drawing/2014/main" id="{08262F2C-F9E9-42CA-88B4-0633036500D1}"/>
                </a:ext>
              </a:extLst>
            </p:cNvPr>
            <p:cNvSpPr txBox="1">
              <a:spLocks noChangeArrowheads="1"/>
            </p:cNvSpPr>
            <p:nvPr/>
          </p:nvSpPr>
          <p:spPr bwMode="auto">
            <a:xfrm>
              <a:off x="4435" y="1384"/>
              <a:ext cx="1040"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gn="ctr">
                <a:lnSpc>
                  <a:spcPct val="98000"/>
                </a:lnSpc>
                <a:spcBef>
                  <a:spcPct val="0"/>
                </a:spcBef>
                <a:buFontTx/>
                <a:buNone/>
              </a:pPr>
              <a:r>
                <a:rPr lang="zh-CN" altLang="en-GB" sz="2200">
                  <a:solidFill>
                    <a:srgbClr val="C00000"/>
                  </a:solidFill>
                  <a:latin typeface="微软雅黑" panose="020B0503020204020204" pitchFamily="34" charset="-122"/>
                  <a:ea typeface="微软雅黑" panose="020B0503020204020204" pitchFamily="34" charset="-122"/>
                  <a:cs typeface="msgothic"/>
                </a:rPr>
                <a:t>标准静态库</a:t>
              </a:r>
            </a:p>
          </p:txBody>
        </p:sp>
      </p:grpSp>
      <p:sp>
        <p:nvSpPr>
          <p:cNvPr id="774185" name="Text Box 41">
            <a:extLst>
              <a:ext uri="{FF2B5EF4-FFF2-40B4-BE49-F238E27FC236}">
                <a16:creationId xmlns:a16="http://schemas.microsoft.com/office/drawing/2014/main" id="{30551795-6EE0-4590-BD32-BF69AF7E0467}"/>
              </a:ext>
            </a:extLst>
          </p:cNvPr>
          <p:cNvSpPr txBox="1">
            <a:spLocks noChangeArrowheads="1"/>
          </p:cNvSpPr>
          <p:nvPr/>
        </p:nvSpPr>
        <p:spPr bwMode="auto">
          <a:xfrm>
            <a:off x="2149475" y="4718050"/>
            <a:ext cx="1712913" cy="701675"/>
          </a:xfrm>
          <a:prstGeom prst="rect">
            <a:avLst/>
          </a:prstGeom>
          <a:solidFill>
            <a:srgbClr val="993300">
              <a:alpha val="1686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000">
                <a:solidFill>
                  <a:srgbClr val="FF0000"/>
                </a:solidFill>
                <a:latin typeface="微软雅黑" panose="020B0503020204020204" pitchFamily="34" charset="-122"/>
                <a:ea typeface="微软雅黑" panose="020B0503020204020204" pitchFamily="34" charset="-122"/>
              </a:rPr>
              <a:t>注意：</a:t>
            </a:r>
            <a:r>
              <a:rPr lang="en-US" altLang="zh-CN" sz="2000">
                <a:solidFill>
                  <a:srgbClr val="FF0000"/>
                </a:solidFill>
                <a:latin typeface="微软雅黑" panose="020B0503020204020204" pitchFamily="34" charset="-122"/>
                <a:ea typeface="微软雅黑" panose="020B0503020204020204" pitchFamily="34" charset="-122"/>
              </a:rPr>
              <a:t>E</a:t>
            </a:r>
            <a:r>
              <a:rPr lang="zh-CN" altLang="en-US" sz="2000">
                <a:solidFill>
                  <a:srgbClr val="FF0000"/>
                </a:solidFill>
                <a:latin typeface="微软雅黑" panose="020B0503020204020204" pitchFamily="34" charset="-122"/>
                <a:ea typeface="微软雅黑" panose="020B0503020204020204" pitchFamily="34" charset="-122"/>
              </a:rPr>
              <a:t>中无</a:t>
            </a:r>
            <a:r>
              <a:rPr lang="en-US" altLang="zh-CN" sz="2000">
                <a:solidFill>
                  <a:srgbClr val="FF0000"/>
                </a:solidFill>
                <a:latin typeface="微软雅黑" panose="020B0503020204020204" pitchFamily="34" charset="-122"/>
                <a:ea typeface="微软雅黑" panose="020B0503020204020204" pitchFamily="34" charset="-122"/>
              </a:rPr>
              <a:t>myproc2.o</a:t>
            </a:r>
          </a:p>
        </p:txBody>
      </p:sp>
      <p:sp>
        <p:nvSpPr>
          <p:cNvPr id="78858" name="Rectangle 43">
            <a:extLst>
              <a:ext uri="{FF2B5EF4-FFF2-40B4-BE49-F238E27FC236}">
                <a16:creationId xmlns:a16="http://schemas.microsoft.com/office/drawing/2014/main" id="{2CE6C5B9-10D7-462A-9B87-E8AEC398FF76}"/>
              </a:ext>
            </a:extLst>
          </p:cNvPr>
          <p:cNvSpPr>
            <a:spLocks noChangeArrowheads="1"/>
          </p:cNvSpPr>
          <p:nvPr/>
        </p:nvSpPr>
        <p:spPr bwMode="auto">
          <a:xfrm>
            <a:off x="225425" y="727075"/>
            <a:ext cx="50117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r>
              <a:rPr lang="en-US" altLang="zh-CN" sz="2000">
                <a:solidFill>
                  <a:srgbClr val="CC3300"/>
                </a:solidFill>
                <a:latin typeface="微软雅黑" panose="020B0503020204020204" pitchFamily="34" charset="-122"/>
                <a:ea typeface="微软雅黑" panose="020B0503020204020204" pitchFamily="34" charset="-122"/>
              </a:rPr>
              <a:t>$ ar rcs </a:t>
            </a:r>
            <a:r>
              <a:rPr lang="en-US" altLang="zh-CN" sz="2000">
                <a:solidFill>
                  <a:srgbClr val="FF0000"/>
                </a:solidFill>
                <a:latin typeface="微软雅黑" panose="020B0503020204020204" pitchFamily="34" charset="-122"/>
                <a:ea typeface="微软雅黑" panose="020B0503020204020204" pitchFamily="34" charset="-122"/>
              </a:rPr>
              <a:t>mylib.a</a:t>
            </a:r>
            <a:r>
              <a:rPr lang="en-US" altLang="zh-CN" sz="2000">
                <a:solidFill>
                  <a:srgbClr val="CC3300"/>
                </a:solidFill>
                <a:latin typeface="微软雅黑" panose="020B0503020204020204" pitchFamily="34" charset="-122"/>
                <a:ea typeface="微软雅黑" panose="020B0503020204020204" pitchFamily="34" charset="-122"/>
              </a:rPr>
              <a:t> myproc1.o myproc2.o</a:t>
            </a:r>
            <a:endParaRPr lang="zh-CN" altLang="en-US" sz="2000">
              <a:solidFill>
                <a:srgbClr val="CC33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74156"/>
                                        </p:tgtEl>
                                        <p:attrNameLst>
                                          <p:attrName>style.visibility</p:attrName>
                                        </p:attrNameLst>
                                      </p:cBhvr>
                                      <p:to>
                                        <p:strVal val="visible"/>
                                      </p:to>
                                    </p:set>
                                    <p:animEffect transition="in" filter="blinds(horizontal)">
                                      <p:cBhvr>
                                        <p:cTn id="7" dur="500"/>
                                        <p:tgtEl>
                                          <p:spTgt spid="7741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74149"/>
                                        </p:tgtEl>
                                        <p:attrNameLst>
                                          <p:attrName>style.visibility</p:attrName>
                                        </p:attrNameLst>
                                      </p:cBhvr>
                                      <p:to>
                                        <p:strVal val="visible"/>
                                      </p:to>
                                    </p:set>
                                    <p:animEffect transition="in" filter="blinds(horizontal)">
                                      <p:cBhvr>
                                        <p:cTn id="12" dur="500"/>
                                        <p:tgtEl>
                                          <p:spTgt spid="77414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74186"/>
                                        </p:tgtEl>
                                        <p:attrNameLst>
                                          <p:attrName>style.visibility</p:attrName>
                                        </p:attrNameLst>
                                      </p:cBhvr>
                                      <p:to>
                                        <p:strVal val="visible"/>
                                      </p:to>
                                    </p:set>
                                    <p:animEffect transition="in" filter="blinds(horizontal)">
                                      <p:cBhvr>
                                        <p:cTn id="17" dur="500"/>
                                        <p:tgtEl>
                                          <p:spTgt spid="77418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74155">
                                            <p:txEl>
                                              <p:pRg st="0" end="0"/>
                                            </p:txEl>
                                          </p:spTgt>
                                        </p:tgtEl>
                                        <p:attrNameLst>
                                          <p:attrName>style.visibility</p:attrName>
                                        </p:attrNameLst>
                                      </p:cBhvr>
                                      <p:to>
                                        <p:strVal val="visible"/>
                                      </p:to>
                                    </p:set>
                                    <p:animEffect transition="in" filter="blinds(horizontal)">
                                      <p:cBhvr>
                                        <p:cTn id="22" dur="500"/>
                                        <p:tgtEl>
                                          <p:spTgt spid="774155">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74155">
                                            <p:txEl>
                                              <p:pRg st="1" end="1"/>
                                            </p:txEl>
                                          </p:spTgt>
                                        </p:tgtEl>
                                        <p:attrNameLst>
                                          <p:attrName>style.visibility</p:attrName>
                                        </p:attrNameLst>
                                      </p:cBhvr>
                                      <p:to>
                                        <p:strVal val="visible"/>
                                      </p:to>
                                    </p:set>
                                    <p:animEffect transition="in" filter="blinds(horizontal)">
                                      <p:cBhvr>
                                        <p:cTn id="27" dur="500"/>
                                        <p:tgtEl>
                                          <p:spTgt spid="774155">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774155">
                                            <p:txEl>
                                              <p:pRg st="2" end="2"/>
                                            </p:txEl>
                                          </p:spTgt>
                                        </p:tgtEl>
                                        <p:attrNameLst>
                                          <p:attrName>style.visibility</p:attrName>
                                        </p:attrNameLst>
                                      </p:cBhvr>
                                      <p:to>
                                        <p:strVal val="visible"/>
                                      </p:to>
                                    </p:set>
                                    <p:animEffect transition="in" filter="blinds(horizontal)">
                                      <p:cBhvr>
                                        <p:cTn id="32" dur="500"/>
                                        <p:tgtEl>
                                          <p:spTgt spid="774155">
                                            <p:txEl>
                                              <p:pRg st="2" end="2"/>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74185"/>
                                        </p:tgtEl>
                                        <p:attrNameLst>
                                          <p:attrName>style.visibility</p:attrName>
                                        </p:attrNameLst>
                                      </p:cBhvr>
                                      <p:to>
                                        <p:strVal val="visible"/>
                                      </p:to>
                                    </p:set>
                                    <p:animEffect transition="in" filter="blinds(horizontal)">
                                      <p:cBhvr>
                                        <p:cTn id="37" dur="500"/>
                                        <p:tgtEl>
                                          <p:spTgt spid="7741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4149" grpId="0"/>
      <p:bldP spid="774156" grpId="0"/>
      <p:bldP spid="774185"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E47BC63D-8653-4D25-A727-7B66FE249965}"/>
              </a:ext>
            </a:extLst>
          </p:cNvPr>
          <p:cNvSpPr>
            <a:spLocks noGrp="1" noChangeArrowheads="1"/>
          </p:cNvSpPr>
          <p:nvPr>
            <p:ph type="title"/>
          </p:nvPr>
        </p:nvSpPr>
        <p:spPr>
          <a:xfrm>
            <a:off x="457200" y="96838"/>
            <a:ext cx="8229600" cy="561975"/>
          </a:xfrm>
        </p:spPr>
        <p:txBody>
          <a:bodyPr/>
          <a:lstStyle/>
          <a:p>
            <a:r>
              <a:rPr lang="zh-CN" altLang="en-US"/>
              <a:t>链接器中符号解析的全过程</a:t>
            </a:r>
            <a:r>
              <a:rPr lang="zh-CN" altLang="en-US" sz="3200"/>
              <a:t> </a:t>
            </a:r>
          </a:p>
        </p:txBody>
      </p:sp>
      <p:sp>
        <p:nvSpPr>
          <p:cNvPr id="79875" name="Text Box 8">
            <a:extLst>
              <a:ext uri="{FF2B5EF4-FFF2-40B4-BE49-F238E27FC236}">
                <a16:creationId xmlns:a16="http://schemas.microsoft.com/office/drawing/2014/main" id="{63BD7A81-B03B-4660-9EB4-FF45130B7B68}"/>
              </a:ext>
            </a:extLst>
          </p:cNvPr>
          <p:cNvSpPr txBox="1">
            <a:spLocks noChangeArrowheads="1"/>
          </p:cNvSpPr>
          <p:nvPr/>
        </p:nvSpPr>
        <p:spPr bwMode="auto">
          <a:xfrm>
            <a:off x="441325" y="831850"/>
            <a:ext cx="14509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en-US" altLang="zh-CN" sz="2000">
                <a:solidFill>
                  <a:srgbClr val="FF0000"/>
                </a:solidFill>
                <a:latin typeface="微软雅黑" panose="020B0503020204020204" pitchFamily="34" charset="-122"/>
                <a:ea typeface="微软雅黑" panose="020B0503020204020204" pitchFamily="34" charset="-122"/>
              </a:rPr>
              <a:t>main.c</a:t>
            </a:r>
          </a:p>
        </p:txBody>
      </p:sp>
      <p:sp>
        <p:nvSpPr>
          <p:cNvPr id="79876" name="Rectangle 9">
            <a:extLst>
              <a:ext uri="{FF2B5EF4-FFF2-40B4-BE49-F238E27FC236}">
                <a16:creationId xmlns:a16="http://schemas.microsoft.com/office/drawing/2014/main" id="{B2D0816E-DDC8-4E6E-B573-BDF48794670B}"/>
              </a:ext>
            </a:extLst>
          </p:cNvPr>
          <p:cNvSpPr>
            <a:spLocks noChangeArrowheads="1"/>
          </p:cNvSpPr>
          <p:nvPr/>
        </p:nvSpPr>
        <p:spPr bwMode="auto">
          <a:xfrm>
            <a:off x="447675" y="1225550"/>
            <a:ext cx="2686050" cy="18351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r>
              <a:rPr lang="en-US" altLang="zh-CN" sz="1900">
                <a:solidFill>
                  <a:srgbClr val="3366FF"/>
                </a:solidFill>
                <a:latin typeface="微软雅黑" panose="020B0503020204020204" pitchFamily="34" charset="-122"/>
                <a:ea typeface="微软雅黑" panose="020B0503020204020204" pitchFamily="34" charset="-122"/>
              </a:rPr>
              <a:t>void myfunc1(viod); </a:t>
            </a:r>
          </a:p>
          <a:p>
            <a:pPr eaLnBrk="1" hangingPunct="1">
              <a:lnSpc>
                <a:spcPct val="100000"/>
              </a:lnSpc>
              <a:spcBef>
                <a:spcPct val="0"/>
              </a:spcBef>
              <a:buFontTx/>
              <a:buNone/>
            </a:pPr>
            <a:r>
              <a:rPr lang="en-US" altLang="zh-CN" sz="1900">
                <a:solidFill>
                  <a:srgbClr val="3366FF"/>
                </a:solidFill>
                <a:latin typeface="微软雅黑" panose="020B0503020204020204" pitchFamily="34" charset="-122"/>
                <a:ea typeface="微软雅黑" panose="020B0503020204020204" pitchFamily="34" charset="-122"/>
              </a:rPr>
              <a:t>int main() </a:t>
            </a:r>
          </a:p>
          <a:p>
            <a:pPr eaLnBrk="1" hangingPunct="1">
              <a:lnSpc>
                <a:spcPct val="100000"/>
              </a:lnSpc>
              <a:spcBef>
                <a:spcPct val="0"/>
              </a:spcBef>
              <a:buFontTx/>
              <a:buNone/>
            </a:pPr>
            <a:r>
              <a:rPr lang="en-US" altLang="zh-CN" sz="1900">
                <a:solidFill>
                  <a:srgbClr val="3366FF"/>
                </a:solidFill>
                <a:latin typeface="微软雅黑" panose="020B0503020204020204" pitchFamily="34" charset="-122"/>
                <a:ea typeface="微软雅黑" panose="020B0503020204020204" pitchFamily="34" charset="-122"/>
              </a:rPr>
              <a:t>{ </a:t>
            </a:r>
          </a:p>
          <a:p>
            <a:pPr eaLnBrk="1" hangingPunct="1">
              <a:lnSpc>
                <a:spcPct val="100000"/>
              </a:lnSpc>
              <a:spcBef>
                <a:spcPct val="0"/>
              </a:spcBef>
              <a:buFontTx/>
              <a:buNone/>
            </a:pPr>
            <a:r>
              <a:rPr lang="en-US" altLang="zh-CN" sz="1900">
                <a:solidFill>
                  <a:srgbClr val="3366FF"/>
                </a:solidFill>
                <a:latin typeface="微软雅黑" panose="020B0503020204020204" pitchFamily="34" charset="-122"/>
                <a:ea typeface="微软雅黑" panose="020B0503020204020204" pitchFamily="34" charset="-122"/>
              </a:rPr>
              <a:t>   myfunc1(); </a:t>
            </a:r>
          </a:p>
          <a:p>
            <a:pPr eaLnBrk="1" hangingPunct="1">
              <a:lnSpc>
                <a:spcPct val="100000"/>
              </a:lnSpc>
              <a:spcBef>
                <a:spcPct val="0"/>
              </a:spcBef>
              <a:buFontTx/>
              <a:buNone/>
            </a:pPr>
            <a:r>
              <a:rPr lang="en-US" altLang="zh-CN" sz="1900">
                <a:solidFill>
                  <a:srgbClr val="3366FF"/>
                </a:solidFill>
                <a:latin typeface="微软雅黑" panose="020B0503020204020204" pitchFamily="34" charset="-122"/>
                <a:ea typeface="微软雅黑" panose="020B0503020204020204" pitchFamily="34" charset="-122"/>
              </a:rPr>
              <a:t>   return 0; </a:t>
            </a:r>
          </a:p>
          <a:p>
            <a:pPr eaLnBrk="1" hangingPunct="1">
              <a:lnSpc>
                <a:spcPct val="100000"/>
              </a:lnSpc>
              <a:spcBef>
                <a:spcPct val="0"/>
              </a:spcBef>
              <a:buFontTx/>
              <a:buNone/>
            </a:pPr>
            <a:r>
              <a:rPr lang="en-US" altLang="zh-CN" sz="1900">
                <a:solidFill>
                  <a:srgbClr val="3366FF"/>
                </a:solidFill>
                <a:latin typeface="微软雅黑" panose="020B0503020204020204" pitchFamily="34" charset="-122"/>
                <a:ea typeface="微软雅黑" panose="020B0503020204020204" pitchFamily="34" charset="-122"/>
              </a:rPr>
              <a:t>}</a:t>
            </a:r>
            <a:r>
              <a:rPr lang="en-US" altLang="zh-CN" sz="1900" b="0">
                <a:latin typeface="微软雅黑" panose="020B0503020204020204" pitchFamily="34" charset="-122"/>
                <a:ea typeface="微软雅黑" panose="020B0503020204020204" pitchFamily="34" charset="-122"/>
              </a:rPr>
              <a:t> </a:t>
            </a:r>
          </a:p>
        </p:txBody>
      </p:sp>
      <p:sp>
        <p:nvSpPr>
          <p:cNvPr id="79877" name="Rectangle 10">
            <a:extLst>
              <a:ext uri="{FF2B5EF4-FFF2-40B4-BE49-F238E27FC236}">
                <a16:creationId xmlns:a16="http://schemas.microsoft.com/office/drawing/2014/main" id="{7B234A3B-F45B-44D5-8087-A5CD9DC8824B}"/>
              </a:ext>
            </a:extLst>
          </p:cNvPr>
          <p:cNvSpPr>
            <a:spLocks noChangeArrowheads="1"/>
          </p:cNvSpPr>
          <p:nvPr/>
        </p:nvSpPr>
        <p:spPr bwMode="auto">
          <a:xfrm>
            <a:off x="3349625" y="915988"/>
            <a:ext cx="54276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r>
              <a:rPr lang="en-US" altLang="zh-CN" sz="2000">
                <a:solidFill>
                  <a:srgbClr val="FF0000"/>
                </a:solidFill>
                <a:latin typeface="微软雅黑" panose="020B0503020204020204" pitchFamily="34" charset="-122"/>
                <a:ea typeface="微软雅黑" panose="020B0503020204020204" pitchFamily="34" charset="-122"/>
              </a:rPr>
              <a:t>$ gcc –static –o myproc main.o ./mylib.a</a:t>
            </a:r>
          </a:p>
        </p:txBody>
      </p:sp>
      <p:sp>
        <p:nvSpPr>
          <p:cNvPr id="721931" name="Text Box 11">
            <a:extLst>
              <a:ext uri="{FF2B5EF4-FFF2-40B4-BE49-F238E27FC236}">
                <a16:creationId xmlns:a16="http://schemas.microsoft.com/office/drawing/2014/main" id="{76D539AA-0EDE-4208-94F2-EE0CA58DACF1}"/>
              </a:ext>
            </a:extLst>
          </p:cNvPr>
          <p:cNvSpPr txBox="1">
            <a:spLocks noChangeArrowheads="1"/>
          </p:cNvSpPr>
          <p:nvPr/>
        </p:nvSpPr>
        <p:spPr bwMode="auto">
          <a:xfrm>
            <a:off x="128588" y="4025900"/>
            <a:ext cx="88249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000">
                <a:solidFill>
                  <a:srgbClr val="CC3300"/>
                </a:solidFill>
                <a:latin typeface="微软雅黑" panose="020B0503020204020204" pitchFamily="34" charset="-122"/>
                <a:ea typeface="微软雅黑" panose="020B0503020204020204" pitchFamily="34" charset="-122"/>
              </a:rPr>
              <a:t>若命令为：</a:t>
            </a:r>
            <a:r>
              <a:rPr lang="en-US" altLang="zh-CN" sz="2000">
                <a:solidFill>
                  <a:srgbClr val="FF0000"/>
                </a:solidFill>
                <a:latin typeface="微软雅黑" panose="020B0503020204020204" pitchFamily="34" charset="-122"/>
                <a:ea typeface="微软雅黑" panose="020B0503020204020204" pitchFamily="34" charset="-122"/>
              </a:rPr>
              <a:t>$</a:t>
            </a:r>
            <a:r>
              <a:rPr lang="en-US" altLang="zh-CN" sz="2000">
                <a:solidFill>
                  <a:srgbClr val="CC3300"/>
                </a:solidFill>
                <a:latin typeface="微软雅黑" panose="020B0503020204020204" pitchFamily="34" charset="-122"/>
                <a:ea typeface="微软雅黑" panose="020B0503020204020204" pitchFamily="34" charset="-122"/>
              </a:rPr>
              <a:t> </a:t>
            </a:r>
            <a:r>
              <a:rPr lang="en-US" altLang="zh-CN" sz="2000">
                <a:solidFill>
                  <a:srgbClr val="FF0000"/>
                </a:solidFill>
                <a:latin typeface="微软雅黑" panose="020B0503020204020204" pitchFamily="34" charset="-122"/>
                <a:ea typeface="微软雅黑" panose="020B0503020204020204" pitchFamily="34" charset="-122"/>
              </a:rPr>
              <a:t>gcc –static –o myproc ./mylib.a main.o</a:t>
            </a:r>
            <a:r>
              <a:rPr lang="zh-CN" altLang="en-US" sz="2000">
                <a:solidFill>
                  <a:srgbClr val="CC3300"/>
                </a:solidFill>
                <a:latin typeface="微软雅黑" panose="020B0503020204020204" pitchFamily="34" charset="-122"/>
                <a:ea typeface="微软雅黑" panose="020B0503020204020204" pitchFamily="34" charset="-122"/>
              </a:rPr>
              <a:t>， 结果怎样？</a:t>
            </a:r>
          </a:p>
        </p:txBody>
      </p:sp>
      <p:sp>
        <p:nvSpPr>
          <p:cNvPr id="721935" name="Text Box 15">
            <a:extLst>
              <a:ext uri="{FF2B5EF4-FFF2-40B4-BE49-F238E27FC236}">
                <a16:creationId xmlns:a16="http://schemas.microsoft.com/office/drawing/2014/main" id="{04C60AB3-412A-4235-9F43-D0333F44B35D}"/>
              </a:ext>
            </a:extLst>
          </p:cNvPr>
          <p:cNvSpPr txBox="1">
            <a:spLocks noChangeArrowheads="1"/>
          </p:cNvSpPr>
          <p:nvPr/>
        </p:nvSpPr>
        <p:spPr bwMode="auto">
          <a:xfrm>
            <a:off x="257175" y="4648200"/>
            <a:ext cx="8696325" cy="1830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15000"/>
              </a:spcBef>
              <a:buFontTx/>
              <a:buNone/>
            </a:pPr>
            <a:r>
              <a:rPr lang="zh-CN" altLang="en-US" sz="2000">
                <a:latin typeface="微软雅黑" panose="020B0503020204020204" pitchFamily="34" charset="-122"/>
                <a:ea typeface="微软雅黑" panose="020B0503020204020204" pitchFamily="34" charset="-122"/>
              </a:rPr>
              <a:t>首先，扫描</a:t>
            </a:r>
            <a:r>
              <a:rPr lang="en-US" altLang="zh-CN" sz="2000">
                <a:latin typeface="微软雅黑" panose="020B0503020204020204" pitchFamily="34" charset="-122"/>
                <a:ea typeface="微软雅黑" panose="020B0503020204020204" pitchFamily="34" charset="-122"/>
              </a:rPr>
              <a:t>mylib</a:t>
            </a:r>
            <a:r>
              <a:rPr lang="zh-CN" altLang="en-US" sz="2000">
                <a:latin typeface="微软雅黑" panose="020B0503020204020204" pitchFamily="34" charset="-122"/>
                <a:ea typeface="微软雅黑" panose="020B0503020204020204" pitchFamily="34" charset="-122"/>
              </a:rPr>
              <a:t>，因是静态库，应根据其中是否存在</a:t>
            </a:r>
            <a:r>
              <a:rPr lang="en-US" altLang="zh-CN" sz="2000">
                <a:latin typeface="微软雅黑" panose="020B0503020204020204" pitchFamily="34" charset="-122"/>
                <a:ea typeface="微软雅黑" panose="020B0503020204020204" pitchFamily="34" charset="-122"/>
              </a:rPr>
              <a:t>U</a:t>
            </a:r>
            <a:r>
              <a:rPr lang="zh-CN" altLang="en-US" sz="2000">
                <a:latin typeface="微软雅黑" panose="020B0503020204020204" pitchFamily="34" charset="-122"/>
                <a:ea typeface="微软雅黑" panose="020B0503020204020204" pitchFamily="34" charset="-122"/>
              </a:rPr>
              <a:t>中未解析符号对应的定义符号来确定哪个</a:t>
            </a:r>
            <a:r>
              <a:rPr lang="en-US" altLang="zh-CN" sz="2000">
                <a:latin typeface="微软雅黑" panose="020B0503020204020204" pitchFamily="34" charset="-122"/>
                <a:ea typeface="微软雅黑" panose="020B0503020204020204" pitchFamily="34" charset="-122"/>
              </a:rPr>
              <a:t>.o</a:t>
            </a:r>
            <a:r>
              <a:rPr lang="zh-CN" altLang="en-US" sz="2000">
                <a:latin typeface="微软雅黑" panose="020B0503020204020204" pitchFamily="34" charset="-122"/>
                <a:ea typeface="微软雅黑" panose="020B0503020204020204" pitchFamily="34" charset="-122"/>
              </a:rPr>
              <a:t>被加入</a:t>
            </a:r>
            <a:r>
              <a:rPr lang="en-US" altLang="zh-CN" sz="2000">
                <a:latin typeface="微软雅黑" panose="020B0503020204020204" pitchFamily="34" charset="-122"/>
                <a:ea typeface="微软雅黑" panose="020B0503020204020204" pitchFamily="34" charset="-122"/>
              </a:rPr>
              <a:t>E</a:t>
            </a:r>
            <a:r>
              <a:rPr lang="zh-CN" altLang="en-US" sz="2000">
                <a:latin typeface="微软雅黑" panose="020B0503020204020204" pitchFamily="34" charset="-122"/>
                <a:ea typeface="微软雅黑" panose="020B0503020204020204" pitchFamily="34" charset="-122"/>
              </a:rPr>
              <a:t>。因为</a:t>
            </a:r>
            <a:r>
              <a:rPr lang="en-US" altLang="zh-CN" sz="2000">
                <a:latin typeface="微软雅黑" panose="020B0503020204020204" pitchFamily="34" charset="-122"/>
                <a:ea typeface="微软雅黑" panose="020B0503020204020204" pitchFamily="34" charset="-122"/>
              </a:rPr>
              <a:t>U</a:t>
            </a:r>
            <a:r>
              <a:rPr lang="zh-CN" altLang="en-US" sz="2000">
                <a:latin typeface="微软雅黑" panose="020B0503020204020204" pitchFamily="34" charset="-122"/>
                <a:ea typeface="微软雅黑" panose="020B0503020204020204" pitchFamily="34" charset="-122"/>
              </a:rPr>
              <a:t>中一开始为空，所以</a:t>
            </a:r>
            <a:r>
              <a:rPr lang="en-US" altLang="zh-CN" sz="2000">
                <a:latin typeface="微软雅黑" panose="020B0503020204020204" pitchFamily="34" charset="-122"/>
                <a:ea typeface="微软雅黑" panose="020B0503020204020204" pitchFamily="34" charset="-122"/>
              </a:rPr>
              <a:t>mylib</a:t>
            </a:r>
            <a:r>
              <a:rPr lang="zh-CN" altLang="en-US" sz="2000">
                <a:latin typeface="微软雅黑" panose="020B0503020204020204" pitchFamily="34" charset="-122"/>
                <a:ea typeface="微软雅黑" panose="020B0503020204020204" pitchFamily="34" charset="-122"/>
              </a:rPr>
              <a:t>中的</a:t>
            </a:r>
            <a:r>
              <a:rPr lang="en-US" altLang="zh-CN" sz="2000">
                <a:latin typeface="微软雅黑" panose="020B0503020204020204" pitchFamily="34" charset="-122"/>
                <a:ea typeface="微软雅黑" panose="020B0503020204020204" pitchFamily="34" charset="-122"/>
              </a:rPr>
              <a:t>myproc1.o</a:t>
            </a:r>
            <a:r>
              <a:rPr lang="zh-CN" altLang="en-US" sz="2000">
                <a:latin typeface="微软雅黑" panose="020B0503020204020204" pitchFamily="34" charset="-122"/>
                <a:ea typeface="微软雅黑" panose="020B0503020204020204" pitchFamily="34" charset="-122"/>
              </a:rPr>
              <a:t>和</a:t>
            </a:r>
            <a:r>
              <a:rPr lang="en-US" altLang="zh-CN" sz="2000">
                <a:latin typeface="微软雅黑" panose="020B0503020204020204" pitchFamily="34" charset="-122"/>
                <a:ea typeface="微软雅黑" panose="020B0503020204020204" pitchFamily="34" charset="-122"/>
              </a:rPr>
              <a:t>myproc2.o</a:t>
            </a:r>
            <a:r>
              <a:rPr lang="zh-CN" altLang="en-US" sz="2000">
                <a:latin typeface="微软雅黑" panose="020B0503020204020204" pitchFamily="34" charset="-122"/>
                <a:ea typeface="微软雅黑" panose="020B0503020204020204" pitchFamily="34" charset="-122"/>
              </a:rPr>
              <a:t>都被丢弃。</a:t>
            </a:r>
          </a:p>
          <a:p>
            <a:pPr eaLnBrk="1" hangingPunct="1">
              <a:lnSpc>
                <a:spcPct val="100000"/>
              </a:lnSpc>
              <a:spcBef>
                <a:spcPct val="15000"/>
              </a:spcBef>
              <a:buFontTx/>
              <a:buNone/>
            </a:pPr>
            <a:r>
              <a:rPr lang="zh-CN" altLang="en-US" sz="2000">
                <a:latin typeface="微软雅黑" panose="020B0503020204020204" pitchFamily="34" charset="-122"/>
                <a:ea typeface="微软雅黑" panose="020B0503020204020204" pitchFamily="34" charset="-122"/>
              </a:rPr>
              <a:t>然后，扫描</a:t>
            </a:r>
            <a:r>
              <a:rPr lang="en-US" altLang="zh-CN" sz="2000">
                <a:latin typeface="微软雅黑" panose="020B0503020204020204" pitchFamily="34" charset="-122"/>
                <a:ea typeface="微软雅黑" panose="020B0503020204020204" pitchFamily="34" charset="-122"/>
              </a:rPr>
              <a:t>main.o</a:t>
            </a:r>
            <a:r>
              <a:rPr lang="zh-CN" altLang="en-US" sz="2000">
                <a:latin typeface="微软雅黑" panose="020B0503020204020204" pitchFamily="34" charset="-122"/>
                <a:ea typeface="微软雅黑" panose="020B0503020204020204" pitchFamily="34" charset="-122"/>
              </a:rPr>
              <a:t>，将</a:t>
            </a:r>
            <a:r>
              <a:rPr lang="en-US" altLang="zh-CN" sz="2000">
                <a:latin typeface="微软雅黑" panose="020B0503020204020204" pitchFamily="34" charset="-122"/>
                <a:ea typeface="微软雅黑" panose="020B0503020204020204" pitchFamily="34" charset="-122"/>
              </a:rPr>
              <a:t>myfunc1</a:t>
            </a:r>
            <a:r>
              <a:rPr lang="zh-CN" altLang="en-US" sz="2000">
                <a:latin typeface="微软雅黑" panose="020B0503020204020204" pitchFamily="34" charset="-122"/>
                <a:ea typeface="微软雅黑" panose="020B0503020204020204" pitchFamily="34" charset="-122"/>
              </a:rPr>
              <a:t>加入</a:t>
            </a:r>
            <a:r>
              <a:rPr lang="en-US" altLang="zh-CN" sz="2000">
                <a:latin typeface="微软雅黑" panose="020B0503020204020204" pitchFamily="34" charset="-122"/>
                <a:ea typeface="微软雅黑" panose="020B0503020204020204" pitchFamily="34" charset="-122"/>
              </a:rPr>
              <a:t>U</a:t>
            </a:r>
            <a:r>
              <a:rPr lang="zh-CN" altLang="en-US" sz="2000">
                <a:latin typeface="微软雅黑" panose="020B0503020204020204" pitchFamily="34" charset="-122"/>
                <a:ea typeface="微软雅黑" panose="020B0503020204020204" pitchFamily="34" charset="-122"/>
              </a:rPr>
              <a:t>，直到最后它都不能被解析。</a:t>
            </a:r>
          </a:p>
          <a:p>
            <a:pPr eaLnBrk="1" hangingPunct="1">
              <a:lnSpc>
                <a:spcPct val="100000"/>
              </a:lnSpc>
              <a:spcBef>
                <a:spcPct val="55000"/>
              </a:spcBef>
              <a:buFontTx/>
              <a:buNone/>
            </a:pPr>
            <a:r>
              <a:rPr lang="zh-CN" altLang="en-US" sz="2000">
                <a:solidFill>
                  <a:srgbClr val="FF0000"/>
                </a:solidFill>
                <a:latin typeface="微软雅黑" panose="020B0503020204020204" pitchFamily="34" charset="-122"/>
                <a:ea typeface="微软雅黑" panose="020B0503020204020204" pitchFamily="34" charset="-122"/>
              </a:rPr>
              <a:t>因此，出现链接错误！</a:t>
            </a:r>
          </a:p>
        </p:txBody>
      </p:sp>
      <p:sp>
        <p:nvSpPr>
          <p:cNvPr id="79880" name="Text Box 16">
            <a:extLst>
              <a:ext uri="{FF2B5EF4-FFF2-40B4-BE49-F238E27FC236}">
                <a16:creationId xmlns:a16="http://schemas.microsoft.com/office/drawing/2014/main" id="{F1B20238-1237-489B-A991-17F5F22D7A40}"/>
              </a:ext>
            </a:extLst>
          </p:cNvPr>
          <p:cNvSpPr txBox="1">
            <a:spLocks noChangeArrowheads="1"/>
          </p:cNvSpPr>
          <p:nvPr/>
        </p:nvSpPr>
        <p:spPr bwMode="auto">
          <a:xfrm>
            <a:off x="3365500" y="1409700"/>
            <a:ext cx="5457825" cy="1500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
              </a:spcBef>
              <a:buFontTx/>
              <a:buNone/>
            </a:pPr>
            <a:r>
              <a:rPr lang="zh-CN" altLang="en-US" sz="2000">
                <a:latin typeface="微软雅黑" panose="020B0503020204020204" pitchFamily="34" charset="-122"/>
                <a:ea typeface="微软雅黑" panose="020B0503020204020204" pitchFamily="34" charset="-122"/>
              </a:rPr>
              <a:t>解析结果：</a:t>
            </a:r>
          </a:p>
          <a:p>
            <a:pPr eaLnBrk="1" hangingPunct="1">
              <a:lnSpc>
                <a:spcPct val="100000"/>
              </a:lnSpc>
              <a:spcBef>
                <a:spcPct val="5000"/>
              </a:spcBef>
              <a:buFontTx/>
              <a:buNone/>
            </a:pPr>
            <a:r>
              <a:rPr lang="en-US" altLang="zh-CN" sz="2000">
                <a:solidFill>
                  <a:srgbClr val="CC3300"/>
                </a:solidFill>
                <a:latin typeface="微软雅黑" panose="020B0503020204020204" pitchFamily="34" charset="-122"/>
                <a:ea typeface="微软雅黑" panose="020B0503020204020204" pitchFamily="34" charset="-122"/>
              </a:rPr>
              <a:t>E</a:t>
            </a:r>
            <a:r>
              <a:rPr lang="zh-CN" altLang="en-US" sz="2000">
                <a:solidFill>
                  <a:srgbClr val="CC3300"/>
                </a:solidFill>
                <a:latin typeface="微软雅黑" panose="020B0503020204020204" pitchFamily="34" charset="-122"/>
                <a:ea typeface="微软雅黑" panose="020B0503020204020204" pitchFamily="34" charset="-122"/>
              </a:rPr>
              <a:t>中有</a:t>
            </a:r>
            <a:r>
              <a:rPr lang="en-US" altLang="zh-CN" sz="2000">
                <a:solidFill>
                  <a:srgbClr val="CC3300"/>
                </a:solidFill>
                <a:latin typeface="微软雅黑" panose="020B0503020204020204" pitchFamily="34" charset="-122"/>
                <a:ea typeface="微软雅黑" panose="020B0503020204020204" pitchFamily="34" charset="-122"/>
              </a:rPr>
              <a:t>main.o</a:t>
            </a:r>
            <a:r>
              <a:rPr lang="zh-CN" altLang="en-US" sz="2000">
                <a:solidFill>
                  <a:srgbClr val="CC3300"/>
                </a:solidFill>
                <a:latin typeface="微软雅黑" panose="020B0503020204020204" pitchFamily="34" charset="-122"/>
                <a:ea typeface="微软雅黑" panose="020B0503020204020204" pitchFamily="34" charset="-122"/>
              </a:rPr>
              <a:t>、</a:t>
            </a:r>
            <a:r>
              <a:rPr lang="en-US" altLang="zh-CN" sz="2000">
                <a:solidFill>
                  <a:srgbClr val="CC3300"/>
                </a:solidFill>
                <a:latin typeface="微软雅黑" panose="020B0503020204020204" pitchFamily="34" charset="-122"/>
                <a:ea typeface="微软雅黑" panose="020B0503020204020204" pitchFamily="34" charset="-122"/>
              </a:rPr>
              <a:t>myproc1.o</a:t>
            </a:r>
            <a:r>
              <a:rPr lang="zh-CN" altLang="en-US" sz="2000">
                <a:solidFill>
                  <a:srgbClr val="CC3300"/>
                </a:solidFill>
                <a:latin typeface="微软雅黑" panose="020B0503020204020204" pitchFamily="34" charset="-122"/>
                <a:ea typeface="微软雅黑" panose="020B0503020204020204" pitchFamily="34" charset="-122"/>
              </a:rPr>
              <a:t>、</a:t>
            </a:r>
            <a:r>
              <a:rPr lang="en-US" altLang="zh-CN" sz="2000">
                <a:solidFill>
                  <a:srgbClr val="CC3300"/>
                </a:solidFill>
                <a:latin typeface="微软雅黑" panose="020B0503020204020204" pitchFamily="34" charset="-122"/>
                <a:ea typeface="微软雅黑" panose="020B0503020204020204" pitchFamily="34" charset="-122"/>
              </a:rPr>
              <a:t>printf.o</a:t>
            </a:r>
            <a:r>
              <a:rPr lang="zh-CN" altLang="en-US" sz="2000">
                <a:solidFill>
                  <a:srgbClr val="CC3300"/>
                </a:solidFill>
                <a:latin typeface="微软雅黑" panose="020B0503020204020204" pitchFamily="34" charset="-122"/>
                <a:ea typeface="微软雅黑" panose="020B0503020204020204" pitchFamily="34" charset="-122"/>
              </a:rPr>
              <a:t>及其调用的模块</a:t>
            </a:r>
            <a:endParaRPr lang="en-US" altLang="zh-CN" sz="2000">
              <a:solidFill>
                <a:srgbClr val="CC3300"/>
              </a:solidFill>
              <a:latin typeface="微软雅黑" panose="020B0503020204020204" pitchFamily="34" charset="-122"/>
              <a:ea typeface="微软雅黑" panose="020B0503020204020204" pitchFamily="34" charset="-122"/>
            </a:endParaRPr>
          </a:p>
          <a:p>
            <a:pPr eaLnBrk="1" hangingPunct="1">
              <a:lnSpc>
                <a:spcPct val="100000"/>
              </a:lnSpc>
              <a:spcBef>
                <a:spcPct val="5000"/>
              </a:spcBef>
              <a:buFontTx/>
              <a:buNone/>
            </a:pPr>
            <a:endParaRPr lang="zh-CN" altLang="en-US" sz="900">
              <a:solidFill>
                <a:srgbClr val="CC3300"/>
              </a:solidFill>
              <a:latin typeface="微软雅黑" panose="020B0503020204020204" pitchFamily="34" charset="-122"/>
              <a:ea typeface="微软雅黑" panose="020B0503020204020204" pitchFamily="34" charset="-122"/>
            </a:endParaRPr>
          </a:p>
          <a:p>
            <a:pPr eaLnBrk="1" hangingPunct="1">
              <a:lnSpc>
                <a:spcPct val="100000"/>
              </a:lnSpc>
              <a:spcBef>
                <a:spcPct val="5000"/>
              </a:spcBef>
              <a:buFontTx/>
              <a:buNone/>
            </a:pPr>
            <a:r>
              <a:rPr lang="en-US" altLang="zh-CN" sz="2000">
                <a:solidFill>
                  <a:srgbClr val="CC3300"/>
                </a:solidFill>
                <a:latin typeface="微软雅黑" panose="020B0503020204020204" pitchFamily="34" charset="-122"/>
                <a:ea typeface="微软雅黑" panose="020B0503020204020204" pitchFamily="34" charset="-122"/>
              </a:rPr>
              <a:t>D</a:t>
            </a:r>
            <a:r>
              <a:rPr lang="zh-CN" altLang="en-US" sz="2000">
                <a:solidFill>
                  <a:srgbClr val="CC3300"/>
                </a:solidFill>
                <a:latin typeface="微软雅黑" panose="020B0503020204020204" pitchFamily="34" charset="-122"/>
                <a:ea typeface="微软雅黑" panose="020B0503020204020204" pitchFamily="34" charset="-122"/>
              </a:rPr>
              <a:t>中有</a:t>
            </a:r>
            <a:r>
              <a:rPr lang="en-US" altLang="zh-CN" sz="2000">
                <a:solidFill>
                  <a:srgbClr val="CC3300"/>
                </a:solidFill>
                <a:latin typeface="微软雅黑" panose="020B0503020204020204" pitchFamily="34" charset="-122"/>
                <a:ea typeface="微软雅黑" panose="020B0503020204020204" pitchFamily="34" charset="-122"/>
              </a:rPr>
              <a:t>main</a:t>
            </a:r>
            <a:r>
              <a:rPr lang="zh-CN" altLang="en-US" sz="2000">
                <a:solidFill>
                  <a:srgbClr val="CC3300"/>
                </a:solidFill>
                <a:latin typeface="微软雅黑" panose="020B0503020204020204" pitchFamily="34" charset="-122"/>
                <a:ea typeface="微软雅黑" panose="020B0503020204020204" pitchFamily="34" charset="-122"/>
              </a:rPr>
              <a:t>、</a:t>
            </a:r>
            <a:r>
              <a:rPr lang="en-US" altLang="zh-CN" sz="2000">
                <a:solidFill>
                  <a:srgbClr val="CC3300"/>
                </a:solidFill>
                <a:latin typeface="微软雅黑" panose="020B0503020204020204" pitchFamily="34" charset="-122"/>
                <a:ea typeface="微软雅黑" panose="020B0503020204020204" pitchFamily="34" charset="-122"/>
              </a:rPr>
              <a:t>myproc1</a:t>
            </a:r>
            <a:r>
              <a:rPr lang="zh-CN" altLang="en-US" sz="2000">
                <a:solidFill>
                  <a:srgbClr val="CC3300"/>
                </a:solidFill>
                <a:latin typeface="微软雅黑" panose="020B0503020204020204" pitchFamily="34" charset="-122"/>
                <a:ea typeface="微软雅黑" panose="020B0503020204020204" pitchFamily="34" charset="-122"/>
              </a:rPr>
              <a:t>、</a:t>
            </a:r>
            <a:r>
              <a:rPr lang="en-US" altLang="zh-CN" sz="2000">
                <a:solidFill>
                  <a:srgbClr val="CC3300"/>
                </a:solidFill>
                <a:latin typeface="微软雅黑" panose="020B0503020204020204" pitchFamily="34" charset="-122"/>
                <a:ea typeface="微软雅黑" panose="020B0503020204020204" pitchFamily="34" charset="-122"/>
              </a:rPr>
              <a:t>printf</a:t>
            </a:r>
            <a:r>
              <a:rPr lang="zh-CN" altLang="en-US" sz="2000">
                <a:solidFill>
                  <a:srgbClr val="CC3300"/>
                </a:solidFill>
                <a:latin typeface="微软雅黑" panose="020B0503020204020204" pitchFamily="34" charset="-122"/>
                <a:ea typeface="微软雅黑" panose="020B0503020204020204" pitchFamily="34" charset="-122"/>
              </a:rPr>
              <a:t>及其引用符号</a:t>
            </a:r>
          </a:p>
        </p:txBody>
      </p:sp>
      <p:sp>
        <p:nvSpPr>
          <p:cNvPr id="79881" name="Text Box 17">
            <a:extLst>
              <a:ext uri="{FF2B5EF4-FFF2-40B4-BE49-F238E27FC236}">
                <a16:creationId xmlns:a16="http://schemas.microsoft.com/office/drawing/2014/main" id="{0323A2AC-F24A-4566-8BDB-C8CFD15FAD3C}"/>
              </a:ext>
            </a:extLst>
          </p:cNvPr>
          <p:cNvSpPr txBox="1">
            <a:spLocks noChangeArrowheads="1"/>
          </p:cNvSpPr>
          <p:nvPr/>
        </p:nvSpPr>
        <p:spPr bwMode="auto">
          <a:xfrm>
            <a:off x="358775" y="3252788"/>
            <a:ext cx="32940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en-US" altLang="zh-CN" sz="2000">
                <a:solidFill>
                  <a:srgbClr val="0A6A0A"/>
                </a:solidFill>
                <a:latin typeface="微软雅黑" panose="020B0503020204020204" pitchFamily="34" charset="-122"/>
                <a:ea typeface="微软雅黑" panose="020B0503020204020204" pitchFamily="34" charset="-122"/>
              </a:rPr>
              <a:t>main</a:t>
            </a:r>
            <a:r>
              <a:rPr lang="en-US" altLang="zh-CN" sz="2000">
                <a:solidFill>
                  <a:srgbClr val="0A6A0A"/>
                </a:solidFill>
                <a:latin typeface="微软雅黑" panose="020B0503020204020204" pitchFamily="34" charset="-122"/>
                <a:ea typeface="微软雅黑" panose="020B0503020204020204" pitchFamily="34" charset="-122"/>
                <a:cs typeface="Arial" panose="020B0604020202020204" pitchFamily="34" charset="0"/>
              </a:rPr>
              <a:t>→myfunc1</a:t>
            </a:r>
            <a:r>
              <a:rPr lang="en-US" altLang="zh-CN" sz="2000">
                <a:solidFill>
                  <a:srgbClr val="0A6A0A"/>
                </a:solidFill>
                <a:latin typeface="微软雅黑" panose="020B0503020204020204" pitchFamily="34" charset="-122"/>
                <a:ea typeface="微软雅黑" panose="020B0503020204020204" pitchFamily="34" charset="-122"/>
              </a:rPr>
              <a:t>→printf</a:t>
            </a:r>
            <a:endParaRPr lang="zh-CN" altLang="en-US" sz="2000">
              <a:solidFill>
                <a:srgbClr val="0A6A0A"/>
              </a:solidFill>
              <a:latin typeface="微软雅黑" panose="020B0503020204020204" pitchFamily="34" charset="-122"/>
              <a:ea typeface="微软雅黑" panose="020B0503020204020204" pitchFamily="34" charset="-122"/>
            </a:endParaRPr>
          </a:p>
        </p:txBody>
      </p:sp>
      <p:sp>
        <p:nvSpPr>
          <p:cNvPr id="721938" name="Line 18">
            <a:extLst>
              <a:ext uri="{FF2B5EF4-FFF2-40B4-BE49-F238E27FC236}">
                <a16:creationId xmlns:a16="http://schemas.microsoft.com/office/drawing/2014/main" id="{073A1B46-77AB-4C4E-B36F-98BD3699B81A}"/>
              </a:ext>
            </a:extLst>
          </p:cNvPr>
          <p:cNvSpPr>
            <a:spLocks noChangeShapeType="1"/>
          </p:cNvSpPr>
          <p:nvPr/>
        </p:nvSpPr>
        <p:spPr bwMode="auto">
          <a:xfrm flipH="1">
            <a:off x="5311775" y="1262063"/>
            <a:ext cx="2700338" cy="28448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1939" name="Line 19">
            <a:extLst>
              <a:ext uri="{FF2B5EF4-FFF2-40B4-BE49-F238E27FC236}">
                <a16:creationId xmlns:a16="http://schemas.microsoft.com/office/drawing/2014/main" id="{0DFF43F7-7D69-446D-9918-8A5A83AE44C1}"/>
              </a:ext>
            </a:extLst>
          </p:cNvPr>
          <p:cNvSpPr>
            <a:spLocks noChangeShapeType="1"/>
          </p:cNvSpPr>
          <p:nvPr/>
        </p:nvSpPr>
        <p:spPr bwMode="auto">
          <a:xfrm flipH="1">
            <a:off x="6327775" y="1249363"/>
            <a:ext cx="552450" cy="28575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1941" name="Text Box 21">
            <a:extLst>
              <a:ext uri="{FF2B5EF4-FFF2-40B4-BE49-F238E27FC236}">
                <a16:creationId xmlns:a16="http://schemas.microsoft.com/office/drawing/2014/main" id="{610407AA-C0A4-4680-A601-76B23303CA58}"/>
              </a:ext>
            </a:extLst>
          </p:cNvPr>
          <p:cNvSpPr txBox="1">
            <a:spLocks noChangeArrowheads="1"/>
          </p:cNvSpPr>
          <p:nvPr/>
        </p:nvSpPr>
        <p:spPr bwMode="auto">
          <a:xfrm>
            <a:off x="8053388" y="5616575"/>
            <a:ext cx="94615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en-US" altLang="zh-CN" sz="2200">
                <a:solidFill>
                  <a:srgbClr val="3366FF"/>
                </a:solidFill>
                <a:latin typeface="微软雅黑" panose="020B0503020204020204" pitchFamily="34" charset="-122"/>
                <a:ea typeface="微软雅黑" panose="020B0503020204020204" pitchFamily="34" charset="-122"/>
              </a:rPr>
              <a:t>Why</a:t>
            </a:r>
            <a:r>
              <a:rPr lang="zh-CN" altLang="en-US" sz="2200">
                <a:solidFill>
                  <a:srgbClr val="3366FF"/>
                </a:solidFill>
                <a:latin typeface="微软雅黑" panose="020B0503020204020204" pitchFamily="34" charset="-122"/>
                <a:ea typeface="微软雅黑" panose="020B0503020204020204" pitchFamily="34" charset="-122"/>
              </a:rPr>
              <a:t>？</a:t>
            </a:r>
          </a:p>
        </p:txBody>
      </p:sp>
      <p:sp>
        <p:nvSpPr>
          <p:cNvPr id="721942" name="Text Box 22">
            <a:extLst>
              <a:ext uri="{FF2B5EF4-FFF2-40B4-BE49-F238E27FC236}">
                <a16:creationId xmlns:a16="http://schemas.microsoft.com/office/drawing/2014/main" id="{9AAF3919-B13D-4AAB-8FFC-CA2FAE932765}"/>
              </a:ext>
            </a:extLst>
          </p:cNvPr>
          <p:cNvSpPr txBox="1">
            <a:spLocks noChangeArrowheads="1"/>
          </p:cNvSpPr>
          <p:nvPr/>
        </p:nvSpPr>
        <p:spPr bwMode="auto">
          <a:xfrm>
            <a:off x="3722688" y="3114675"/>
            <a:ext cx="22320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200">
                <a:solidFill>
                  <a:srgbClr val="0A6A0A"/>
                </a:solidFill>
                <a:ea typeface="微软雅黑" panose="020B0503020204020204" pitchFamily="34" charset="-122"/>
              </a:rPr>
              <a:t>被链接模块应按调用顺序指定！</a:t>
            </a:r>
          </a:p>
        </p:txBody>
      </p:sp>
      <p:sp>
        <p:nvSpPr>
          <p:cNvPr id="721943" name="Text Box 23">
            <a:extLst>
              <a:ext uri="{FF2B5EF4-FFF2-40B4-BE49-F238E27FC236}">
                <a16:creationId xmlns:a16="http://schemas.microsoft.com/office/drawing/2014/main" id="{A4AAC34D-B7FE-4CE0-AE47-A5AB02A08DB4}"/>
              </a:ext>
            </a:extLst>
          </p:cNvPr>
          <p:cNvSpPr txBox="1">
            <a:spLocks noChangeArrowheads="1"/>
          </p:cNvSpPr>
          <p:nvPr/>
        </p:nvSpPr>
        <p:spPr bwMode="auto">
          <a:xfrm>
            <a:off x="3810000" y="5970588"/>
            <a:ext cx="45227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000">
                <a:solidFill>
                  <a:srgbClr val="3366FF"/>
                </a:solidFill>
                <a:ea typeface="微软雅黑" panose="020B0503020204020204" pitchFamily="34" charset="-122"/>
              </a:rPr>
              <a:t>它只能用</a:t>
            </a:r>
            <a:r>
              <a:rPr lang="en-US" altLang="zh-CN" sz="2000">
                <a:solidFill>
                  <a:srgbClr val="3366FF"/>
                </a:solidFill>
                <a:ea typeface="微软雅黑" panose="020B0503020204020204" pitchFamily="34" charset="-122"/>
              </a:rPr>
              <a:t>mylib.a</a:t>
            </a:r>
            <a:r>
              <a:rPr lang="zh-CN" altLang="en-US" sz="2000">
                <a:solidFill>
                  <a:srgbClr val="3366FF"/>
                </a:solidFill>
                <a:ea typeface="微软雅黑" panose="020B0503020204020204" pitchFamily="34" charset="-122"/>
              </a:rPr>
              <a:t>中符号来解析，而</a:t>
            </a:r>
            <a:r>
              <a:rPr lang="en-US" altLang="zh-CN" sz="2000">
                <a:solidFill>
                  <a:srgbClr val="3366FF"/>
                </a:solidFill>
                <a:ea typeface="微软雅黑" panose="020B0503020204020204" pitchFamily="34" charset="-122"/>
              </a:rPr>
              <a:t>mylib</a:t>
            </a:r>
            <a:r>
              <a:rPr lang="zh-CN" altLang="en-US" sz="2000">
                <a:solidFill>
                  <a:srgbClr val="3366FF"/>
                </a:solidFill>
                <a:ea typeface="微软雅黑" panose="020B0503020204020204" pitchFamily="34" charset="-122"/>
              </a:rPr>
              <a:t>中两个</a:t>
            </a:r>
            <a:r>
              <a:rPr lang="en-US" altLang="zh-CN" sz="2000">
                <a:solidFill>
                  <a:srgbClr val="3366FF"/>
                </a:solidFill>
                <a:ea typeface="微软雅黑" panose="020B0503020204020204" pitchFamily="34" charset="-122"/>
              </a:rPr>
              <a:t>.o</a:t>
            </a:r>
            <a:r>
              <a:rPr lang="zh-CN" altLang="en-US" sz="2000">
                <a:solidFill>
                  <a:srgbClr val="3366FF"/>
                </a:solidFill>
                <a:ea typeface="微软雅黑" panose="020B0503020204020204" pitchFamily="34" charset="-122"/>
              </a:rPr>
              <a:t>模块都已被丢弃！</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21931"/>
                                        </p:tgtEl>
                                        <p:attrNameLst>
                                          <p:attrName>style.visibility</p:attrName>
                                        </p:attrNameLst>
                                      </p:cBhvr>
                                      <p:to>
                                        <p:strVal val="visible"/>
                                      </p:to>
                                    </p:set>
                                    <p:animEffect transition="in" filter="blinds(horizontal)">
                                      <p:cBhvr>
                                        <p:cTn id="7" dur="500"/>
                                        <p:tgtEl>
                                          <p:spTgt spid="7219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21938"/>
                                        </p:tgtEl>
                                        <p:attrNameLst>
                                          <p:attrName>style.visibility</p:attrName>
                                        </p:attrNameLst>
                                      </p:cBhvr>
                                      <p:to>
                                        <p:strVal val="visible"/>
                                      </p:to>
                                    </p:set>
                                    <p:animEffect transition="in" filter="blinds(horizontal)">
                                      <p:cBhvr>
                                        <p:cTn id="12" dur="500"/>
                                        <p:tgtEl>
                                          <p:spTgt spid="72193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21939"/>
                                        </p:tgtEl>
                                        <p:attrNameLst>
                                          <p:attrName>style.visibility</p:attrName>
                                        </p:attrNameLst>
                                      </p:cBhvr>
                                      <p:to>
                                        <p:strVal val="visible"/>
                                      </p:to>
                                    </p:set>
                                    <p:animEffect transition="in" filter="blinds(horizontal)">
                                      <p:cBhvr>
                                        <p:cTn id="17" dur="500"/>
                                        <p:tgtEl>
                                          <p:spTgt spid="72193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21935">
                                            <p:txEl>
                                              <p:pRg st="0" end="0"/>
                                            </p:txEl>
                                          </p:spTgt>
                                        </p:tgtEl>
                                        <p:attrNameLst>
                                          <p:attrName>style.visibility</p:attrName>
                                        </p:attrNameLst>
                                      </p:cBhvr>
                                      <p:to>
                                        <p:strVal val="visible"/>
                                      </p:to>
                                    </p:set>
                                    <p:animEffect transition="in" filter="blinds(horizontal)">
                                      <p:cBhvr>
                                        <p:cTn id="22" dur="500"/>
                                        <p:tgtEl>
                                          <p:spTgt spid="721935">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21935">
                                            <p:txEl>
                                              <p:pRg st="1" end="1"/>
                                            </p:txEl>
                                          </p:spTgt>
                                        </p:tgtEl>
                                        <p:attrNameLst>
                                          <p:attrName>style.visibility</p:attrName>
                                        </p:attrNameLst>
                                      </p:cBhvr>
                                      <p:to>
                                        <p:strVal val="visible"/>
                                      </p:to>
                                    </p:set>
                                    <p:animEffect transition="in" filter="blinds(horizontal)">
                                      <p:cBhvr>
                                        <p:cTn id="27" dur="500"/>
                                        <p:tgtEl>
                                          <p:spTgt spid="721935">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21941"/>
                                        </p:tgtEl>
                                        <p:attrNameLst>
                                          <p:attrName>style.visibility</p:attrName>
                                        </p:attrNameLst>
                                      </p:cBhvr>
                                      <p:to>
                                        <p:strVal val="visible"/>
                                      </p:to>
                                    </p:set>
                                    <p:animEffect transition="in" filter="blinds(horizontal)">
                                      <p:cBhvr>
                                        <p:cTn id="32" dur="500"/>
                                        <p:tgtEl>
                                          <p:spTgt spid="72194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21943"/>
                                        </p:tgtEl>
                                        <p:attrNameLst>
                                          <p:attrName>style.visibility</p:attrName>
                                        </p:attrNameLst>
                                      </p:cBhvr>
                                      <p:to>
                                        <p:strVal val="visible"/>
                                      </p:to>
                                    </p:set>
                                    <p:animEffect transition="in" filter="blinds(horizontal)">
                                      <p:cBhvr>
                                        <p:cTn id="37" dur="500"/>
                                        <p:tgtEl>
                                          <p:spTgt spid="72194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721935">
                                            <p:txEl>
                                              <p:pRg st="2" end="2"/>
                                            </p:txEl>
                                          </p:spTgt>
                                        </p:tgtEl>
                                        <p:attrNameLst>
                                          <p:attrName>style.visibility</p:attrName>
                                        </p:attrNameLst>
                                      </p:cBhvr>
                                      <p:to>
                                        <p:strVal val="visible"/>
                                      </p:to>
                                    </p:set>
                                    <p:animEffect transition="in" filter="blinds(horizontal)">
                                      <p:cBhvr>
                                        <p:cTn id="42" dur="500"/>
                                        <p:tgtEl>
                                          <p:spTgt spid="721935">
                                            <p:txEl>
                                              <p:pRg st="2" end="2"/>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21942"/>
                                        </p:tgtEl>
                                        <p:attrNameLst>
                                          <p:attrName>style.visibility</p:attrName>
                                        </p:attrNameLst>
                                      </p:cBhvr>
                                      <p:to>
                                        <p:strVal val="visible"/>
                                      </p:to>
                                    </p:set>
                                    <p:animEffect transition="in" filter="blinds(horizontal)">
                                      <p:cBhvr>
                                        <p:cTn id="47" dur="500"/>
                                        <p:tgtEl>
                                          <p:spTgt spid="7219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1931" grpId="0"/>
      <p:bldP spid="721941" grpId="0"/>
      <p:bldP spid="721942" grpId="0"/>
      <p:bldP spid="721943"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1">
            <a:extLst>
              <a:ext uri="{FF2B5EF4-FFF2-40B4-BE49-F238E27FC236}">
                <a16:creationId xmlns:a16="http://schemas.microsoft.com/office/drawing/2014/main" id="{71AD5B67-E20E-4A75-B4E6-0B384F1565F5}"/>
              </a:ext>
            </a:extLst>
          </p:cNvPr>
          <p:cNvSpPr>
            <a:spLocks noGrp="1" noChangeArrowheads="1"/>
          </p:cNvSpPr>
          <p:nvPr>
            <p:ph type="title" idx="4294967295"/>
          </p:nvPr>
        </p:nvSpPr>
        <p:spPr>
          <a:xfrm>
            <a:off x="385763" y="53975"/>
            <a:ext cx="8326437" cy="630238"/>
          </a:xfrm>
        </p:spPr>
        <p:txBody>
          <a:bodyPr/>
          <a:lstStyle/>
          <a:p>
            <a:pPr marL="119063" indent="-119063">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a:t>使用静态库</a:t>
            </a:r>
          </a:p>
        </p:txBody>
      </p:sp>
      <p:sp>
        <p:nvSpPr>
          <p:cNvPr id="791555" name="Rectangle 2">
            <a:extLst>
              <a:ext uri="{FF2B5EF4-FFF2-40B4-BE49-F238E27FC236}">
                <a16:creationId xmlns:a16="http://schemas.microsoft.com/office/drawing/2014/main" id="{1FEBE0CB-B6BE-4B9C-9F75-2539B3FA7CA1}"/>
              </a:ext>
            </a:extLst>
          </p:cNvPr>
          <p:cNvSpPr>
            <a:spLocks noGrp="1" noChangeArrowheads="1"/>
          </p:cNvSpPr>
          <p:nvPr>
            <p:ph type="body" idx="4294967295"/>
          </p:nvPr>
        </p:nvSpPr>
        <p:spPr>
          <a:xfrm>
            <a:off x="255588" y="768350"/>
            <a:ext cx="8510587" cy="3422650"/>
          </a:xfrm>
        </p:spPr>
        <p:txBody>
          <a:bodyPr/>
          <a:lstStyle/>
          <a:p>
            <a:pPr>
              <a:lnSpc>
                <a:spcPct val="83000"/>
              </a:lnSpc>
              <a:spcBef>
                <a:spcPct val="2500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a:latin typeface="微软雅黑" panose="020B0503020204020204" pitchFamily="34" charset="-122"/>
                <a:ea typeface="微软雅黑" panose="020B0503020204020204" pitchFamily="34" charset="-122"/>
              </a:rPr>
              <a:t>链接器对外部引用的解析算法要点如下</a:t>
            </a:r>
            <a:r>
              <a:rPr lang="en-GB" altLang="zh-CN">
                <a:latin typeface="微软雅黑" panose="020B0503020204020204" pitchFamily="34" charset="-122"/>
                <a:ea typeface="微软雅黑" panose="020B0503020204020204" pitchFamily="34" charset="-122"/>
              </a:rPr>
              <a:t>:</a:t>
            </a:r>
          </a:p>
          <a:p>
            <a:pPr lvl="1">
              <a:lnSpc>
                <a:spcPct val="88000"/>
              </a:lnSpc>
              <a:spcBef>
                <a:spcPct val="2500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a:latin typeface="微软雅黑" panose="020B0503020204020204" pitchFamily="34" charset="-122"/>
                <a:ea typeface="微软雅黑" panose="020B0503020204020204" pitchFamily="34" charset="-122"/>
              </a:rPr>
              <a:t>按照命令行给出的</a:t>
            </a:r>
            <a:r>
              <a:rPr lang="zh-CN" altLang="en-GB">
                <a:solidFill>
                  <a:srgbClr val="FF0000"/>
                </a:solidFill>
                <a:latin typeface="微软雅黑" panose="020B0503020204020204" pitchFamily="34" charset="-122"/>
                <a:ea typeface="微软雅黑" panose="020B0503020204020204" pitchFamily="34" charset="-122"/>
              </a:rPr>
              <a:t>顺序扫描</a:t>
            </a:r>
            <a:r>
              <a:rPr lang="en-GB" altLang="zh-CN">
                <a:latin typeface="微软雅黑" panose="020B0503020204020204" pitchFamily="34" charset="-122"/>
                <a:ea typeface="微软雅黑" panose="020B0503020204020204" pitchFamily="34" charset="-122"/>
              </a:rPr>
              <a:t>.o </a:t>
            </a:r>
            <a:r>
              <a:rPr lang="zh-CN" altLang="en-GB">
                <a:latin typeface="微软雅黑" panose="020B0503020204020204" pitchFamily="34" charset="-122"/>
                <a:ea typeface="微软雅黑" panose="020B0503020204020204" pitchFamily="34" charset="-122"/>
              </a:rPr>
              <a:t>和</a:t>
            </a:r>
            <a:r>
              <a:rPr lang="en-GB" altLang="zh-CN">
                <a:latin typeface="微软雅黑" panose="020B0503020204020204" pitchFamily="34" charset="-122"/>
                <a:ea typeface="微软雅黑" panose="020B0503020204020204" pitchFamily="34" charset="-122"/>
              </a:rPr>
              <a:t>.a </a:t>
            </a:r>
            <a:r>
              <a:rPr lang="zh-CN" altLang="en-GB">
                <a:latin typeface="微软雅黑" panose="020B0503020204020204" pitchFamily="34" charset="-122"/>
                <a:ea typeface="微软雅黑" panose="020B0503020204020204" pitchFamily="34" charset="-122"/>
              </a:rPr>
              <a:t>文件</a:t>
            </a:r>
          </a:p>
          <a:p>
            <a:pPr lvl="1">
              <a:lnSpc>
                <a:spcPct val="88000"/>
              </a:lnSpc>
              <a:spcBef>
                <a:spcPct val="2500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a:latin typeface="微软雅黑" panose="020B0503020204020204" pitchFamily="34" charset="-122"/>
                <a:ea typeface="微软雅黑" panose="020B0503020204020204" pitchFamily="34" charset="-122"/>
              </a:rPr>
              <a:t>扫描期间将</a:t>
            </a:r>
            <a:r>
              <a:rPr lang="zh-CN" altLang="en-GB">
                <a:solidFill>
                  <a:srgbClr val="FF0000"/>
                </a:solidFill>
                <a:latin typeface="微软雅黑" panose="020B0503020204020204" pitchFamily="34" charset="-122"/>
                <a:ea typeface="微软雅黑" panose="020B0503020204020204" pitchFamily="34" charset="-122"/>
              </a:rPr>
              <a:t>当前未解析的引用</a:t>
            </a:r>
            <a:r>
              <a:rPr lang="zh-CN" altLang="en-GB">
                <a:latin typeface="微软雅黑" panose="020B0503020204020204" pitchFamily="34" charset="-122"/>
                <a:ea typeface="微软雅黑" panose="020B0503020204020204" pitchFamily="34" charset="-122"/>
              </a:rPr>
              <a:t>记录到一个列表</a:t>
            </a:r>
            <a:r>
              <a:rPr lang="en-GB" altLang="zh-CN">
                <a:latin typeface="微软雅黑" panose="020B0503020204020204" pitchFamily="34" charset="-122"/>
                <a:ea typeface="微软雅黑" panose="020B0503020204020204" pitchFamily="34" charset="-122"/>
              </a:rPr>
              <a:t>U</a:t>
            </a:r>
            <a:r>
              <a:rPr lang="zh-CN" altLang="en-GB">
                <a:latin typeface="微软雅黑" panose="020B0503020204020204" pitchFamily="34" charset="-122"/>
                <a:ea typeface="微软雅黑" panose="020B0503020204020204" pitchFamily="34" charset="-122"/>
              </a:rPr>
              <a:t>中</a:t>
            </a:r>
            <a:endParaRPr lang="en-GB" altLang="zh-CN">
              <a:latin typeface="微软雅黑" panose="020B0503020204020204" pitchFamily="34" charset="-122"/>
              <a:ea typeface="微软雅黑" panose="020B0503020204020204" pitchFamily="34" charset="-122"/>
            </a:endParaRPr>
          </a:p>
          <a:p>
            <a:pPr lvl="1">
              <a:lnSpc>
                <a:spcPct val="88000"/>
              </a:lnSpc>
              <a:spcBef>
                <a:spcPct val="2500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a:latin typeface="微软雅黑" panose="020B0503020204020204" pitchFamily="34" charset="-122"/>
                <a:ea typeface="微软雅黑" panose="020B0503020204020204" pitchFamily="34" charset="-122"/>
              </a:rPr>
              <a:t>每遇到一个新的</a:t>
            </a:r>
            <a:r>
              <a:rPr lang="en-GB" altLang="zh-CN">
                <a:latin typeface="微软雅黑" panose="020B0503020204020204" pitchFamily="34" charset="-122"/>
                <a:ea typeface="微软雅黑" panose="020B0503020204020204" pitchFamily="34" charset="-122"/>
              </a:rPr>
              <a:t>.o </a:t>
            </a:r>
            <a:r>
              <a:rPr lang="zh-CN" altLang="en-GB">
                <a:latin typeface="微软雅黑" panose="020B0503020204020204" pitchFamily="34" charset="-122"/>
                <a:ea typeface="微软雅黑" panose="020B0503020204020204" pitchFamily="34" charset="-122"/>
              </a:rPr>
              <a:t>或 </a:t>
            </a:r>
            <a:r>
              <a:rPr lang="en-GB" altLang="zh-CN">
                <a:latin typeface="微软雅黑" panose="020B0503020204020204" pitchFamily="34" charset="-122"/>
                <a:ea typeface="微软雅黑" panose="020B0503020204020204" pitchFamily="34" charset="-122"/>
              </a:rPr>
              <a:t>.a </a:t>
            </a:r>
            <a:r>
              <a:rPr lang="zh-CN" altLang="en-GB">
                <a:latin typeface="微软雅黑" panose="020B0503020204020204" pitchFamily="34" charset="-122"/>
                <a:ea typeface="微软雅黑" panose="020B0503020204020204" pitchFamily="34" charset="-122"/>
              </a:rPr>
              <a:t>中的模块，都试图用其来解析</a:t>
            </a:r>
            <a:r>
              <a:rPr lang="en-GB" altLang="zh-CN">
                <a:latin typeface="微软雅黑" panose="020B0503020204020204" pitchFamily="34" charset="-122"/>
                <a:ea typeface="微软雅黑" panose="020B0503020204020204" pitchFamily="34" charset="-122"/>
              </a:rPr>
              <a:t>U</a:t>
            </a:r>
            <a:r>
              <a:rPr lang="zh-CN" altLang="en-GB">
                <a:latin typeface="微软雅黑" panose="020B0503020204020204" pitchFamily="34" charset="-122"/>
                <a:ea typeface="微软雅黑" panose="020B0503020204020204" pitchFamily="34" charset="-122"/>
              </a:rPr>
              <a:t>中的符号</a:t>
            </a:r>
            <a:endParaRPr lang="en-GB" altLang="zh-CN">
              <a:latin typeface="微软雅黑" panose="020B0503020204020204" pitchFamily="34" charset="-122"/>
              <a:ea typeface="微软雅黑" panose="020B0503020204020204" pitchFamily="34" charset="-122"/>
            </a:endParaRPr>
          </a:p>
          <a:p>
            <a:pPr lvl="1">
              <a:lnSpc>
                <a:spcPct val="88000"/>
              </a:lnSpc>
              <a:spcBef>
                <a:spcPct val="2500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a:latin typeface="微软雅黑" panose="020B0503020204020204" pitchFamily="34" charset="-122"/>
                <a:ea typeface="微软雅黑" panose="020B0503020204020204" pitchFamily="34" charset="-122"/>
              </a:rPr>
              <a:t>如果扫描到最后，</a:t>
            </a:r>
            <a:r>
              <a:rPr lang="en-GB" altLang="zh-CN">
                <a:latin typeface="微软雅黑" panose="020B0503020204020204" pitchFamily="34" charset="-122"/>
                <a:ea typeface="微软雅黑" panose="020B0503020204020204" pitchFamily="34" charset="-122"/>
              </a:rPr>
              <a:t>U</a:t>
            </a:r>
            <a:r>
              <a:rPr lang="zh-CN" altLang="en-GB">
                <a:latin typeface="微软雅黑" panose="020B0503020204020204" pitchFamily="34" charset="-122"/>
                <a:ea typeface="微软雅黑" panose="020B0503020204020204" pitchFamily="34" charset="-122"/>
              </a:rPr>
              <a:t>中还有未被解析的符号，则发生错误</a:t>
            </a:r>
            <a:endParaRPr lang="en-GB" altLang="zh-CN" sz="900">
              <a:latin typeface="微软雅黑" panose="020B0503020204020204" pitchFamily="34" charset="-122"/>
              <a:ea typeface="微软雅黑" panose="020B0503020204020204" pitchFamily="34" charset="-122"/>
            </a:endParaRPr>
          </a:p>
          <a:p>
            <a:pPr>
              <a:lnSpc>
                <a:spcPct val="83000"/>
              </a:lnSpc>
              <a:spcBef>
                <a:spcPct val="2500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a:latin typeface="微软雅黑" panose="020B0503020204020204" pitchFamily="34" charset="-122"/>
                <a:ea typeface="微软雅黑" panose="020B0503020204020204" pitchFamily="34" charset="-122"/>
              </a:rPr>
              <a:t>问题和对策</a:t>
            </a:r>
          </a:p>
          <a:p>
            <a:pPr lvl="1">
              <a:lnSpc>
                <a:spcPct val="88000"/>
              </a:lnSpc>
              <a:spcBef>
                <a:spcPct val="2500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a:latin typeface="微软雅黑" panose="020B0503020204020204" pitchFamily="34" charset="-122"/>
                <a:ea typeface="微软雅黑" panose="020B0503020204020204" pitchFamily="34" charset="-122"/>
              </a:rPr>
              <a:t>能否正确解析与命令行给出的顺序有关</a:t>
            </a:r>
          </a:p>
          <a:p>
            <a:pPr lvl="1">
              <a:lnSpc>
                <a:spcPct val="88000"/>
              </a:lnSpc>
              <a:spcBef>
                <a:spcPct val="2500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a:latin typeface="微软雅黑" panose="020B0503020204020204" pitchFamily="34" charset="-122"/>
                <a:ea typeface="微软雅黑" panose="020B0503020204020204" pitchFamily="34" charset="-122"/>
              </a:rPr>
              <a:t>好的做法：将静态库放在命令行的最后</a:t>
            </a:r>
          </a:p>
        </p:txBody>
      </p:sp>
      <p:sp>
        <p:nvSpPr>
          <p:cNvPr id="791556" name="Rectangle 3">
            <a:extLst>
              <a:ext uri="{FF2B5EF4-FFF2-40B4-BE49-F238E27FC236}">
                <a16:creationId xmlns:a16="http://schemas.microsoft.com/office/drawing/2014/main" id="{17169924-ADFD-4B36-B4AE-74F54CF02225}"/>
              </a:ext>
            </a:extLst>
          </p:cNvPr>
          <p:cNvSpPr>
            <a:spLocks noChangeArrowheads="1"/>
          </p:cNvSpPr>
          <p:nvPr/>
        </p:nvSpPr>
        <p:spPr bwMode="auto">
          <a:xfrm>
            <a:off x="146050" y="4402138"/>
            <a:ext cx="7721600" cy="1235075"/>
          </a:xfrm>
          <a:prstGeom prst="rect">
            <a:avLst/>
          </a:prstGeom>
          <a:noFill/>
          <a:ln>
            <a:noFill/>
          </a:ln>
          <a:extLst>
            <a:ext uri="{909E8E84-426E-40DD-AFC4-6F175D3DCCD1}">
              <a14:hiddenFill xmlns:a14="http://schemas.microsoft.com/office/drawing/2010/main">
                <a:solidFill>
                  <a:srgbClr val="E6E6E6"/>
                </a:solidFill>
              </a14:hiddenFill>
            </a:ext>
            <a:ext uri="{91240B29-F687-4F45-9708-019B960494DF}">
              <a14:hiddenLine xmlns:a14="http://schemas.microsoft.com/office/drawing/2010/main" w="6477">
                <a:solidFill>
                  <a:schemeClr val="tx1"/>
                </a:solidFill>
                <a:miter lim="800000"/>
                <a:headEnd/>
                <a:tailEnd/>
              </a14:hiddenLine>
            </a:ext>
          </a:extLst>
        </p:spPr>
        <p:txBody>
          <a:bodyPr lIns="90000" tIns="46800" rIns="90000" bIns="46800">
            <a:spAutoFit/>
          </a:bodyPr>
          <a:lstStyle>
            <a:lvl1pPr>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500" b="1">
                <a:solidFill>
                  <a:srgbClr val="996600"/>
                </a:solidFill>
                <a:latin typeface="Arial" panose="020B0604020202020204" pitchFamily="34" charset="0"/>
                <a:ea typeface="宋体" panose="02010600030101010101" pitchFamily="2" charset="-122"/>
              </a:defRPr>
            </a:lvl9pPr>
          </a:lstStyle>
          <a:p>
            <a:pPr>
              <a:lnSpc>
                <a:spcPct val="94000"/>
              </a:lnSpc>
              <a:spcBef>
                <a:spcPct val="0"/>
              </a:spcBef>
              <a:buFontTx/>
              <a:buNone/>
            </a:pPr>
            <a:r>
              <a:rPr lang="en-GB" altLang="zh-CN" sz="2000">
                <a:latin typeface="微软雅黑" panose="020B0503020204020204" pitchFamily="34" charset="-122"/>
                <a:ea typeface="微软雅黑" panose="020B0503020204020204" pitchFamily="34" charset="-122"/>
                <a:cs typeface="msgothic"/>
              </a:rPr>
              <a:t>$ gcc -L. </a:t>
            </a:r>
            <a:r>
              <a:rPr lang="en-GB" altLang="zh-CN" sz="2000">
                <a:solidFill>
                  <a:srgbClr val="FF0000"/>
                </a:solidFill>
                <a:latin typeface="微软雅黑" panose="020B0503020204020204" pitchFamily="34" charset="-122"/>
                <a:ea typeface="微软雅黑" panose="020B0503020204020204" pitchFamily="34" charset="-122"/>
                <a:cs typeface="msgothic"/>
              </a:rPr>
              <a:t>libtest.o</a:t>
            </a:r>
            <a:r>
              <a:rPr lang="en-GB" altLang="zh-CN" sz="2000">
                <a:latin typeface="微软雅黑" panose="020B0503020204020204" pitchFamily="34" charset="-122"/>
                <a:ea typeface="微软雅黑" panose="020B0503020204020204" pitchFamily="34" charset="-122"/>
                <a:cs typeface="msgothic"/>
              </a:rPr>
              <a:t> -lmine </a:t>
            </a:r>
          </a:p>
          <a:p>
            <a:pPr>
              <a:lnSpc>
                <a:spcPct val="94000"/>
              </a:lnSpc>
              <a:spcBef>
                <a:spcPct val="0"/>
              </a:spcBef>
              <a:buFontTx/>
              <a:buNone/>
            </a:pPr>
            <a:r>
              <a:rPr lang="en-GB" altLang="zh-CN" sz="2000">
                <a:latin typeface="微软雅黑" panose="020B0503020204020204" pitchFamily="34" charset="-122"/>
                <a:ea typeface="微软雅黑" panose="020B0503020204020204" pitchFamily="34" charset="-122"/>
                <a:cs typeface="msgothic"/>
              </a:rPr>
              <a:t>$ gcc -L. -lmine </a:t>
            </a:r>
            <a:r>
              <a:rPr lang="en-GB" altLang="zh-CN" sz="2000">
                <a:solidFill>
                  <a:srgbClr val="FF0000"/>
                </a:solidFill>
                <a:latin typeface="微软雅黑" panose="020B0503020204020204" pitchFamily="34" charset="-122"/>
                <a:ea typeface="微软雅黑" panose="020B0503020204020204" pitchFamily="34" charset="-122"/>
                <a:cs typeface="msgothic"/>
              </a:rPr>
              <a:t>libtest.o</a:t>
            </a:r>
            <a:r>
              <a:rPr lang="en-GB" altLang="zh-CN" sz="2000">
                <a:latin typeface="微软雅黑" panose="020B0503020204020204" pitchFamily="34" charset="-122"/>
                <a:ea typeface="微软雅黑" panose="020B0503020204020204" pitchFamily="34" charset="-122"/>
                <a:cs typeface="msgothic"/>
              </a:rPr>
              <a:t> </a:t>
            </a:r>
          </a:p>
          <a:p>
            <a:pPr>
              <a:lnSpc>
                <a:spcPct val="94000"/>
              </a:lnSpc>
              <a:spcBef>
                <a:spcPct val="0"/>
              </a:spcBef>
              <a:buFontTx/>
              <a:buNone/>
            </a:pPr>
            <a:r>
              <a:rPr lang="en-GB" altLang="zh-CN" sz="2000">
                <a:solidFill>
                  <a:schemeClr val="accent2"/>
                </a:solidFill>
                <a:latin typeface="微软雅黑" panose="020B0503020204020204" pitchFamily="34" charset="-122"/>
                <a:ea typeface="微软雅黑" panose="020B0503020204020204" pitchFamily="34" charset="-122"/>
                <a:cs typeface="msgothic"/>
              </a:rPr>
              <a:t>libtest.o: In function `main': </a:t>
            </a:r>
          </a:p>
          <a:p>
            <a:pPr>
              <a:lnSpc>
                <a:spcPct val="94000"/>
              </a:lnSpc>
              <a:spcBef>
                <a:spcPct val="0"/>
              </a:spcBef>
              <a:buFontTx/>
              <a:buNone/>
            </a:pPr>
            <a:r>
              <a:rPr lang="en-GB" altLang="zh-CN" sz="2000">
                <a:solidFill>
                  <a:schemeClr val="accent2"/>
                </a:solidFill>
                <a:latin typeface="微软雅黑" panose="020B0503020204020204" pitchFamily="34" charset="-122"/>
                <a:ea typeface="微软雅黑" panose="020B0503020204020204" pitchFamily="34" charset="-122"/>
                <a:cs typeface="msgothic"/>
              </a:rPr>
              <a:t>libtest.o(.text+0x4): undefined reference to `libfun'</a:t>
            </a:r>
            <a:r>
              <a:rPr lang="en-GB" altLang="zh-CN" sz="1600">
                <a:solidFill>
                  <a:schemeClr val="accent2"/>
                </a:solidFill>
                <a:latin typeface="Courier New" panose="02070309020205020404" pitchFamily="49" charset="0"/>
                <a:ea typeface="微软雅黑" panose="020B0503020204020204" pitchFamily="34" charset="-122"/>
                <a:cs typeface="msgothic"/>
              </a:rPr>
              <a:t> </a:t>
            </a:r>
          </a:p>
        </p:txBody>
      </p:sp>
      <p:sp>
        <p:nvSpPr>
          <p:cNvPr id="791557" name="Text Box 5">
            <a:extLst>
              <a:ext uri="{FF2B5EF4-FFF2-40B4-BE49-F238E27FC236}">
                <a16:creationId xmlns:a16="http://schemas.microsoft.com/office/drawing/2014/main" id="{0395A056-8C7D-4AE6-92C1-E96D41A2B0AB}"/>
              </a:ext>
            </a:extLst>
          </p:cNvPr>
          <p:cNvSpPr txBox="1">
            <a:spLocks noChangeArrowheads="1"/>
          </p:cNvSpPr>
          <p:nvPr/>
        </p:nvSpPr>
        <p:spPr bwMode="auto">
          <a:xfrm>
            <a:off x="233363" y="5768975"/>
            <a:ext cx="805656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000">
                <a:solidFill>
                  <a:srgbClr val="CC3300"/>
                </a:solidFill>
                <a:latin typeface="微软雅黑" panose="020B0503020204020204" pitchFamily="34" charset="-122"/>
                <a:ea typeface="微软雅黑" panose="020B0503020204020204" pitchFamily="34" charset="-122"/>
              </a:rPr>
              <a:t>说明在</a:t>
            </a:r>
            <a:r>
              <a:rPr lang="en-US" altLang="zh-CN" sz="2000">
                <a:solidFill>
                  <a:srgbClr val="CC3300"/>
                </a:solidFill>
                <a:latin typeface="微软雅黑" panose="020B0503020204020204" pitchFamily="34" charset="-122"/>
                <a:ea typeface="微软雅黑" panose="020B0503020204020204" pitchFamily="34" charset="-122"/>
              </a:rPr>
              <a:t>libtest.o</a:t>
            </a:r>
            <a:r>
              <a:rPr lang="zh-CN" altLang="en-US" sz="2000">
                <a:solidFill>
                  <a:srgbClr val="CC3300"/>
                </a:solidFill>
                <a:latin typeface="微软雅黑" panose="020B0503020204020204" pitchFamily="34" charset="-122"/>
                <a:ea typeface="微软雅黑" panose="020B0503020204020204" pitchFamily="34" charset="-122"/>
              </a:rPr>
              <a:t>中的</a:t>
            </a:r>
            <a:r>
              <a:rPr lang="en-US" altLang="zh-CN" sz="2000">
                <a:solidFill>
                  <a:srgbClr val="CC3300"/>
                </a:solidFill>
                <a:latin typeface="微软雅黑" panose="020B0503020204020204" pitchFamily="34" charset="-122"/>
                <a:ea typeface="微软雅黑" panose="020B0503020204020204" pitchFamily="34" charset="-122"/>
              </a:rPr>
              <a:t>main</a:t>
            </a:r>
            <a:r>
              <a:rPr lang="zh-CN" altLang="en-US" sz="2000">
                <a:solidFill>
                  <a:srgbClr val="CC3300"/>
                </a:solidFill>
                <a:latin typeface="微软雅黑" panose="020B0503020204020204" pitchFamily="34" charset="-122"/>
                <a:ea typeface="微软雅黑" panose="020B0503020204020204" pitchFamily="34" charset="-122"/>
              </a:rPr>
              <a:t>调用了</a:t>
            </a:r>
            <a:r>
              <a:rPr lang="en-US" altLang="zh-CN" sz="2000">
                <a:solidFill>
                  <a:srgbClr val="CC3300"/>
                </a:solidFill>
                <a:latin typeface="微软雅黑" panose="020B0503020204020204" pitchFamily="34" charset="-122"/>
                <a:ea typeface="微软雅黑" panose="020B0503020204020204" pitchFamily="34" charset="-122"/>
              </a:rPr>
              <a:t>libfun</a:t>
            </a:r>
            <a:r>
              <a:rPr lang="zh-CN" altLang="en-US" sz="2000">
                <a:solidFill>
                  <a:srgbClr val="CC3300"/>
                </a:solidFill>
                <a:latin typeface="微软雅黑" panose="020B0503020204020204" pitchFamily="34" charset="-122"/>
                <a:ea typeface="微软雅黑" panose="020B0503020204020204" pitchFamily="34" charset="-122"/>
              </a:rPr>
              <a:t>这个在库</a:t>
            </a:r>
            <a:r>
              <a:rPr lang="en-US" altLang="zh-CN" sz="2000">
                <a:solidFill>
                  <a:srgbClr val="CC3300"/>
                </a:solidFill>
                <a:latin typeface="微软雅黑" panose="020B0503020204020204" pitchFamily="34" charset="-122"/>
                <a:ea typeface="微软雅黑" panose="020B0503020204020204" pitchFamily="34" charset="-122"/>
              </a:rPr>
              <a:t>libmine</a:t>
            </a:r>
            <a:r>
              <a:rPr lang="zh-CN" altLang="en-US" sz="2000">
                <a:solidFill>
                  <a:srgbClr val="CC3300"/>
                </a:solidFill>
                <a:latin typeface="微软雅黑" panose="020B0503020204020204" pitchFamily="34" charset="-122"/>
                <a:ea typeface="微软雅黑" panose="020B0503020204020204" pitchFamily="34" charset="-122"/>
              </a:rPr>
              <a:t>中的函数，所以，在命令行中，应该将</a:t>
            </a:r>
            <a:r>
              <a:rPr lang="en-US" altLang="zh-CN" sz="2000">
                <a:solidFill>
                  <a:srgbClr val="CC3300"/>
                </a:solidFill>
                <a:latin typeface="微软雅黑" panose="020B0503020204020204" pitchFamily="34" charset="-122"/>
                <a:ea typeface="微软雅黑" panose="020B0503020204020204" pitchFamily="34" charset="-122"/>
              </a:rPr>
              <a:t>libtest.o</a:t>
            </a:r>
            <a:r>
              <a:rPr lang="zh-CN" altLang="en-US" sz="2000">
                <a:solidFill>
                  <a:srgbClr val="CC3300"/>
                </a:solidFill>
                <a:latin typeface="微软雅黑" panose="020B0503020204020204" pitchFamily="34" charset="-122"/>
                <a:ea typeface="微软雅黑" panose="020B0503020204020204" pitchFamily="34" charset="-122"/>
              </a:rPr>
              <a:t>放在前面，像第一行中那样 </a:t>
            </a:r>
            <a:r>
              <a:rPr lang="en-US" altLang="zh-CN" sz="2000">
                <a:solidFill>
                  <a:srgbClr val="CC3300"/>
                </a:solidFill>
                <a:latin typeface="微软雅黑" panose="020B0503020204020204" pitchFamily="34" charset="-122"/>
                <a:ea typeface="微软雅黑" panose="020B0503020204020204" pitchFamily="34" charset="-122"/>
              </a:rPr>
              <a:t>!</a:t>
            </a:r>
          </a:p>
        </p:txBody>
      </p:sp>
      <p:sp>
        <p:nvSpPr>
          <p:cNvPr id="791558" name="Text Box 6">
            <a:extLst>
              <a:ext uri="{FF2B5EF4-FFF2-40B4-BE49-F238E27FC236}">
                <a16:creationId xmlns:a16="http://schemas.microsoft.com/office/drawing/2014/main" id="{E097DF15-A7D9-411B-A4AA-8E35F3953B0D}"/>
              </a:ext>
            </a:extLst>
          </p:cNvPr>
          <p:cNvSpPr txBox="1">
            <a:spLocks noChangeArrowheads="1"/>
          </p:cNvSpPr>
          <p:nvPr/>
        </p:nvSpPr>
        <p:spPr bwMode="auto">
          <a:xfrm>
            <a:off x="6208713" y="3222625"/>
            <a:ext cx="25114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en-US" altLang="zh-CN" sz="2000">
                <a:solidFill>
                  <a:srgbClr val="FF0000"/>
                </a:solidFill>
                <a:latin typeface="微软雅黑" panose="020B0503020204020204" pitchFamily="34" charset="-122"/>
                <a:ea typeface="微软雅黑" panose="020B0503020204020204" pitchFamily="34" charset="-122"/>
              </a:rPr>
              <a:t>libmine.a </a:t>
            </a:r>
            <a:r>
              <a:rPr lang="zh-CN" altLang="en-US" sz="2000">
                <a:solidFill>
                  <a:srgbClr val="FF0000"/>
                </a:solidFill>
                <a:latin typeface="微软雅黑" panose="020B0503020204020204" pitchFamily="34" charset="-122"/>
                <a:ea typeface="微软雅黑" panose="020B0503020204020204" pitchFamily="34" charset="-122"/>
              </a:rPr>
              <a:t>是静态库</a:t>
            </a:r>
          </a:p>
        </p:txBody>
      </p:sp>
      <p:sp>
        <p:nvSpPr>
          <p:cNvPr id="791559" name="Text Box 7">
            <a:extLst>
              <a:ext uri="{FF2B5EF4-FFF2-40B4-BE49-F238E27FC236}">
                <a16:creationId xmlns:a16="http://schemas.microsoft.com/office/drawing/2014/main" id="{3637AC73-DB57-4A52-9425-C368E47C569E}"/>
              </a:ext>
            </a:extLst>
          </p:cNvPr>
          <p:cNvSpPr txBox="1">
            <a:spLocks noChangeArrowheads="1"/>
          </p:cNvSpPr>
          <p:nvPr/>
        </p:nvSpPr>
        <p:spPr bwMode="auto">
          <a:xfrm>
            <a:off x="204788" y="3659188"/>
            <a:ext cx="739933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200">
                <a:solidFill>
                  <a:srgbClr val="0A6A0A"/>
                </a:solidFill>
                <a:latin typeface="微软雅黑" panose="020B0503020204020204" pitchFamily="34" charset="-122"/>
                <a:ea typeface="微软雅黑" panose="020B0503020204020204" pitchFamily="34" charset="-122"/>
              </a:rPr>
              <a:t>假设调用关系：</a:t>
            </a:r>
            <a:r>
              <a:rPr lang="en-US" altLang="zh-CN" sz="2200">
                <a:solidFill>
                  <a:srgbClr val="0A6A0A"/>
                </a:solidFill>
                <a:latin typeface="微软雅黑" panose="020B0503020204020204" pitchFamily="34" charset="-122"/>
                <a:ea typeface="微软雅黑" panose="020B0503020204020204" pitchFamily="34" charset="-122"/>
              </a:rPr>
              <a:t>libtest.o</a:t>
            </a:r>
            <a:r>
              <a:rPr lang="en-US" altLang="zh-CN" sz="2200">
                <a:solidFill>
                  <a:srgbClr val="0A6A0A"/>
                </a:solidFill>
                <a:latin typeface="微软雅黑" panose="020B0503020204020204" pitchFamily="34" charset="-122"/>
                <a:ea typeface="微软雅黑" panose="020B0503020204020204" pitchFamily="34" charset="-122"/>
                <a:cs typeface="Arial" panose="020B0604020202020204" pitchFamily="34" charset="0"/>
              </a:rPr>
              <a:t>→libfun.o</a:t>
            </a:r>
            <a:r>
              <a:rPr lang="en-US" altLang="zh-CN" sz="2200">
                <a:solidFill>
                  <a:srgbClr val="0A6A0A"/>
                </a:solidFill>
                <a:latin typeface="微软雅黑" panose="020B0503020204020204" pitchFamily="34" charset="-122"/>
                <a:ea typeface="微软雅黑" panose="020B0503020204020204" pitchFamily="34" charset="-122"/>
              </a:rPr>
              <a:t>(</a:t>
            </a:r>
            <a:r>
              <a:rPr lang="zh-CN" altLang="en-US" sz="2200">
                <a:solidFill>
                  <a:srgbClr val="0A6A0A"/>
                </a:solidFill>
                <a:latin typeface="微软雅黑" panose="020B0503020204020204" pitchFamily="34" charset="-122"/>
                <a:ea typeface="微软雅黑" panose="020B0503020204020204" pitchFamily="34" charset="-122"/>
              </a:rPr>
              <a:t>在</a:t>
            </a:r>
            <a:r>
              <a:rPr lang="en-US" altLang="zh-CN" sz="2200">
                <a:solidFill>
                  <a:srgbClr val="0A6A0A"/>
                </a:solidFill>
                <a:latin typeface="微软雅黑" panose="020B0503020204020204" pitchFamily="34" charset="-122"/>
                <a:ea typeface="微软雅黑" panose="020B0503020204020204" pitchFamily="34" charset="-122"/>
              </a:rPr>
              <a:t>libmine.a</a:t>
            </a:r>
            <a:r>
              <a:rPr lang="zh-CN" altLang="en-US" sz="2200">
                <a:solidFill>
                  <a:srgbClr val="0A6A0A"/>
                </a:solidFill>
                <a:latin typeface="微软雅黑" panose="020B0503020204020204" pitchFamily="34" charset="-122"/>
                <a:ea typeface="微软雅黑" panose="020B0503020204020204" pitchFamily="34" charset="-122"/>
              </a:rPr>
              <a:t>中）</a:t>
            </a:r>
          </a:p>
          <a:p>
            <a:pPr eaLnBrk="1" hangingPunct="1">
              <a:lnSpc>
                <a:spcPct val="100000"/>
              </a:lnSpc>
              <a:spcBef>
                <a:spcPct val="0"/>
              </a:spcBef>
              <a:buFontTx/>
              <a:buNone/>
            </a:pPr>
            <a:r>
              <a:rPr lang="zh-CN" altLang="en-US" sz="2200">
                <a:solidFill>
                  <a:srgbClr val="0A6A0A"/>
                </a:solidFill>
                <a:latin typeface="微软雅黑" panose="020B0503020204020204" pitchFamily="34" charset="-122"/>
                <a:ea typeface="微软雅黑" panose="020B0503020204020204" pitchFamily="34" charset="-122"/>
              </a:rPr>
              <a:t>                        </a:t>
            </a:r>
            <a:r>
              <a:rPr lang="en-US" altLang="zh-CN" sz="2200">
                <a:solidFill>
                  <a:srgbClr val="0A6A0A"/>
                </a:solidFill>
                <a:latin typeface="微软雅黑" panose="020B0503020204020204" pitchFamily="34" charset="-122"/>
                <a:ea typeface="微软雅黑" panose="020B0503020204020204" pitchFamily="34" charset="-122"/>
              </a:rPr>
              <a:t>(main) →(libfun)</a:t>
            </a:r>
          </a:p>
        </p:txBody>
      </p:sp>
      <p:grpSp>
        <p:nvGrpSpPr>
          <p:cNvPr id="791560" name="Group 8">
            <a:extLst>
              <a:ext uri="{FF2B5EF4-FFF2-40B4-BE49-F238E27FC236}">
                <a16:creationId xmlns:a16="http://schemas.microsoft.com/office/drawing/2014/main" id="{CD8BBB2D-CC95-4D86-9477-4451E05D8788}"/>
              </a:ext>
            </a:extLst>
          </p:cNvPr>
          <p:cNvGrpSpPr>
            <a:grpSpLocks/>
          </p:cNvGrpSpPr>
          <p:nvPr/>
        </p:nvGrpSpPr>
        <p:grpSpPr bwMode="auto">
          <a:xfrm>
            <a:off x="3381375" y="4356100"/>
            <a:ext cx="5184775" cy="669925"/>
            <a:chOff x="2487" y="2744"/>
            <a:chExt cx="3147" cy="422"/>
          </a:xfrm>
        </p:grpSpPr>
        <p:sp>
          <p:nvSpPr>
            <p:cNvPr id="80906" name="Text Box 9">
              <a:extLst>
                <a:ext uri="{FF2B5EF4-FFF2-40B4-BE49-F238E27FC236}">
                  <a16:creationId xmlns:a16="http://schemas.microsoft.com/office/drawing/2014/main" id="{7343CA9E-516A-4368-9041-86617D49CF7A}"/>
                </a:ext>
              </a:extLst>
            </p:cNvPr>
            <p:cNvSpPr txBox="1">
              <a:spLocks noChangeArrowheads="1"/>
            </p:cNvSpPr>
            <p:nvPr/>
          </p:nvSpPr>
          <p:spPr bwMode="auto">
            <a:xfrm>
              <a:off x="2907" y="2744"/>
              <a:ext cx="2727"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1900">
                  <a:solidFill>
                    <a:srgbClr val="FF0000"/>
                  </a:solidFill>
                  <a:latin typeface="微软雅黑" panose="020B0503020204020204" pitchFamily="34" charset="-122"/>
                  <a:ea typeface="微软雅黑" panose="020B0503020204020204" pitchFamily="34" charset="-122"/>
                </a:rPr>
                <a:t>扫描</a:t>
              </a:r>
              <a:r>
                <a:rPr lang="en-US" altLang="zh-CN" sz="1900">
                  <a:solidFill>
                    <a:srgbClr val="FF0000"/>
                  </a:solidFill>
                  <a:latin typeface="微软雅黑" panose="020B0503020204020204" pitchFamily="34" charset="-122"/>
                  <a:ea typeface="微软雅黑" panose="020B0503020204020204" pitchFamily="34" charset="-122"/>
                </a:rPr>
                <a:t>libtest.o</a:t>
              </a:r>
              <a:r>
                <a:rPr lang="zh-CN" altLang="en-US" sz="1900">
                  <a:solidFill>
                    <a:srgbClr val="FF0000"/>
                  </a:solidFill>
                  <a:latin typeface="微软雅黑" panose="020B0503020204020204" pitchFamily="34" charset="-122"/>
                  <a:ea typeface="微软雅黑" panose="020B0503020204020204" pitchFamily="34" charset="-122"/>
                </a:rPr>
                <a:t>，将</a:t>
              </a:r>
              <a:r>
                <a:rPr lang="en-US" altLang="zh-CN" sz="1900">
                  <a:solidFill>
                    <a:srgbClr val="FF0000"/>
                  </a:solidFill>
                  <a:latin typeface="微软雅黑" panose="020B0503020204020204" pitchFamily="34" charset="-122"/>
                  <a:ea typeface="微软雅黑" panose="020B0503020204020204" pitchFamily="34" charset="-122"/>
                </a:rPr>
                <a:t>libfun</a:t>
              </a:r>
              <a:r>
                <a:rPr lang="zh-CN" altLang="en-US" sz="1900">
                  <a:solidFill>
                    <a:srgbClr val="FF0000"/>
                  </a:solidFill>
                  <a:latin typeface="微软雅黑" panose="020B0503020204020204" pitchFamily="34" charset="-122"/>
                  <a:ea typeface="微软雅黑" panose="020B0503020204020204" pitchFamily="34" charset="-122"/>
                </a:rPr>
                <a:t>送</a:t>
              </a:r>
              <a:r>
                <a:rPr lang="en-US" altLang="zh-CN" sz="1900">
                  <a:solidFill>
                    <a:srgbClr val="FF0000"/>
                  </a:solidFill>
                  <a:latin typeface="微软雅黑" panose="020B0503020204020204" pitchFamily="34" charset="-122"/>
                  <a:ea typeface="微软雅黑" panose="020B0503020204020204" pitchFamily="34" charset="-122"/>
                </a:rPr>
                <a:t>U</a:t>
              </a:r>
              <a:r>
                <a:rPr lang="zh-CN" altLang="en-US" sz="1900">
                  <a:solidFill>
                    <a:srgbClr val="FF0000"/>
                  </a:solidFill>
                  <a:latin typeface="微软雅黑" panose="020B0503020204020204" pitchFamily="34" charset="-122"/>
                  <a:ea typeface="微软雅黑" panose="020B0503020204020204" pitchFamily="34" charset="-122"/>
                </a:rPr>
                <a:t>，扫描到</a:t>
              </a:r>
              <a:r>
                <a:rPr lang="en-US" altLang="zh-CN" sz="1900">
                  <a:solidFill>
                    <a:srgbClr val="FF0000"/>
                  </a:solidFill>
                  <a:latin typeface="微软雅黑" panose="020B0503020204020204" pitchFamily="34" charset="-122"/>
                  <a:ea typeface="微软雅黑" panose="020B0503020204020204" pitchFamily="34" charset="-122"/>
                </a:rPr>
                <a:t>libmine.a</a:t>
              </a:r>
              <a:r>
                <a:rPr lang="zh-CN" altLang="en-US" sz="1900">
                  <a:solidFill>
                    <a:srgbClr val="FF0000"/>
                  </a:solidFill>
                  <a:latin typeface="微软雅黑" panose="020B0503020204020204" pitchFamily="34" charset="-122"/>
                  <a:ea typeface="微软雅黑" panose="020B0503020204020204" pitchFamily="34" charset="-122"/>
                </a:rPr>
                <a:t>时，用其定义的</a:t>
              </a:r>
              <a:r>
                <a:rPr lang="en-US" altLang="zh-CN" sz="1900">
                  <a:solidFill>
                    <a:srgbClr val="FF0000"/>
                  </a:solidFill>
                  <a:latin typeface="微软雅黑" panose="020B0503020204020204" pitchFamily="34" charset="-122"/>
                  <a:ea typeface="微软雅黑" panose="020B0503020204020204" pitchFamily="34" charset="-122"/>
                </a:rPr>
                <a:t>libfun</a:t>
              </a:r>
              <a:r>
                <a:rPr lang="zh-CN" altLang="en-US" sz="1900">
                  <a:solidFill>
                    <a:srgbClr val="FF0000"/>
                  </a:solidFill>
                  <a:latin typeface="微软雅黑" panose="020B0503020204020204" pitchFamily="34" charset="-122"/>
                  <a:ea typeface="微软雅黑" panose="020B0503020204020204" pitchFamily="34" charset="-122"/>
                </a:rPr>
                <a:t>来解析</a:t>
              </a:r>
            </a:p>
          </p:txBody>
        </p:sp>
        <p:sp>
          <p:nvSpPr>
            <p:cNvPr id="80907" name="Line 10">
              <a:extLst>
                <a:ext uri="{FF2B5EF4-FFF2-40B4-BE49-F238E27FC236}">
                  <a16:creationId xmlns:a16="http://schemas.microsoft.com/office/drawing/2014/main" id="{3DCDB2A9-D3F4-446A-BCB5-BB248970685C}"/>
                </a:ext>
              </a:extLst>
            </p:cNvPr>
            <p:cNvSpPr>
              <a:spLocks noChangeShapeType="1"/>
            </p:cNvSpPr>
            <p:nvPr/>
          </p:nvSpPr>
          <p:spPr bwMode="auto">
            <a:xfrm flipH="1" flipV="1">
              <a:off x="2487" y="2898"/>
              <a:ext cx="449" cy="27"/>
            </a:xfrm>
            <a:prstGeom prst="line">
              <a:avLst/>
            </a:prstGeom>
            <a:noFill/>
            <a:ln w="57150">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791563" name="Text Box 11">
            <a:extLst>
              <a:ext uri="{FF2B5EF4-FFF2-40B4-BE49-F238E27FC236}">
                <a16:creationId xmlns:a16="http://schemas.microsoft.com/office/drawing/2014/main" id="{EFD0238D-9BBF-4B9B-A445-88FE0C8D1BDB}"/>
              </a:ext>
            </a:extLst>
          </p:cNvPr>
          <p:cNvSpPr txBox="1">
            <a:spLocks noChangeArrowheads="1"/>
          </p:cNvSpPr>
          <p:nvPr/>
        </p:nvSpPr>
        <p:spPr bwMode="auto">
          <a:xfrm>
            <a:off x="246063" y="4033838"/>
            <a:ext cx="2149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en-US" altLang="zh-CN" sz="2000">
                <a:solidFill>
                  <a:srgbClr val="CC3300"/>
                </a:solidFill>
                <a:latin typeface="微软雅黑" panose="020B0503020204020204" pitchFamily="34" charset="-122"/>
                <a:ea typeface="微软雅黑" panose="020B0503020204020204" pitchFamily="34" charset="-122"/>
              </a:rPr>
              <a:t>-lxxx=libxxx.a</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91555">
                                            <p:txEl>
                                              <p:pRg st="1" end="1"/>
                                            </p:txEl>
                                          </p:spTgt>
                                        </p:tgtEl>
                                        <p:attrNameLst>
                                          <p:attrName>style.visibility</p:attrName>
                                        </p:attrNameLst>
                                      </p:cBhvr>
                                      <p:to>
                                        <p:strVal val="visible"/>
                                      </p:to>
                                    </p:set>
                                    <p:animEffect transition="in" filter="blinds(horizontal)">
                                      <p:cBhvr>
                                        <p:cTn id="7" dur="500"/>
                                        <p:tgtEl>
                                          <p:spTgt spid="79155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91555">
                                            <p:txEl>
                                              <p:pRg st="2" end="2"/>
                                            </p:txEl>
                                          </p:spTgt>
                                        </p:tgtEl>
                                        <p:attrNameLst>
                                          <p:attrName>style.visibility</p:attrName>
                                        </p:attrNameLst>
                                      </p:cBhvr>
                                      <p:to>
                                        <p:strVal val="visible"/>
                                      </p:to>
                                    </p:set>
                                    <p:animEffect transition="in" filter="blinds(horizontal)">
                                      <p:cBhvr>
                                        <p:cTn id="12" dur="500"/>
                                        <p:tgtEl>
                                          <p:spTgt spid="79155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91555">
                                            <p:txEl>
                                              <p:pRg st="3" end="3"/>
                                            </p:txEl>
                                          </p:spTgt>
                                        </p:tgtEl>
                                        <p:attrNameLst>
                                          <p:attrName>style.visibility</p:attrName>
                                        </p:attrNameLst>
                                      </p:cBhvr>
                                      <p:to>
                                        <p:strVal val="visible"/>
                                      </p:to>
                                    </p:set>
                                    <p:animEffect transition="in" filter="blinds(horizontal)">
                                      <p:cBhvr>
                                        <p:cTn id="17" dur="500"/>
                                        <p:tgtEl>
                                          <p:spTgt spid="79155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91555">
                                            <p:txEl>
                                              <p:pRg st="4" end="4"/>
                                            </p:txEl>
                                          </p:spTgt>
                                        </p:tgtEl>
                                        <p:attrNameLst>
                                          <p:attrName>style.visibility</p:attrName>
                                        </p:attrNameLst>
                                      </p:cBhvr>
                                      <p:to>
                                        <p:strVal val="visible"/>
                                      </p:to>
                                    </p:set>
                                    <p:animEffect transition="in" filter="blinds(horizontal)">
                                      <p:cBhvr>
                                        <p:cTn id="22" dur="500"/>
                                        <p:tgtEl>
                                          <p:spTgt spid="791555">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91555">
                                            <p:txEl>
                                              <p:pRg st="6" end="6"/>
                                            </p:txEl>
                                          </p:spTgt>
                                        </p:tgtEl>
                                        <p:attrNameLst>
                                          <p:attrName>style.visibility</p:attrName>
                                        </p:attrNameLst>
                                      </p:cBhvr>
                                      <p:to>
                                        <p:strVal val="visible"/>
                                      </p:to>
                                    </p:set>
                                    <p:animEffect transition="in" filter="blinds(horizontal)">
                                      <p:cBhvr>
                                        <p:cTn id="27" dur="500"/>
                                        <p:tgtEl>
                                          <p:spTgt spid="791555">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791555">
                                            <p:txEl>
                                              <p:pRg st="7" end="7"/>
                                            </p:txEl>
                                          </p:spTgt>
                                        </p:tgtEl>
                                        <p:attrNameLst>
                                          <p:attrName>style.visibility</p:attrName>
                                        </p:attrNameLst>
                                      </p:cBhvr>
                                      <p:to>
                                        <p:strVal val="visible"/>
                                      </p:to>
                                    </p:set>
                                    <p:animEffect transition="in" filter="blinds(horizontal)">
                                      <p:cBhvr>
                                        <p:cTn id="32" dur="500"/>
                                        <p:tgtEl>
                                          <p:spTgt spid="791555">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91559"/>
                                        </p:tgtEl>
                                        <p:attrNameLst>
                                          <p:attrName>style.visibility</p:attrName>
                                        </p:attrNameLst>
                                      </p:cBhvr>
                                      <p:to>
                                        <p:strVal val="visible"/>
                                      </p:to>
                                    </p:set>
                                    <p:animEffect transition="in" filter="blinds(horizontal)">
                                      <p:cBhvr>
                                        <p:cTn id="37" dur="500"/>
                                        <p:tgtEl>
                                          <p:spTgt spid="79155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91558"/>
                                        </p:tgtEl>
                                        <p:attrNameLst>
                                          <p:attrName>style.visibility</p:attrName>
                                        </p:attrNameLst>
                                      </p:cBhvr>
                                      <p:to>
                                        <p:strVal val="visible"/>
                                      </p:to>
                                    </p:set>
                                    <p:animEffect transition="in" filter="blinds(horizontal)">
                                      <p:cBhvr>
                                        <p:cTn id="42" dur="500"/>
                                        <p:tgtEl>
                                          <p:spTgt spid="79155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791556">
                                            <p:txEl>
                                              <p:pRg st="0" end="0"/>
                                            </p:txEl>
                                          </p:spTgt>
                                        </p:tgtEl>
                                        <p:attrNameLst>
                                          <p:attrName>style.visibility</p:attrName>
                                        </p:attrNameLst>
                                      </p:cBhvr>
                                      <p:to>
                                        <p:strVal val="visible"/>
                                      </p:to>
                                    </p:set>
                                    <p:animEffect transition="in" filter="blinds(horizontal)">
                                      <p:cBhvr>
                                        <p:cTn id="47" dur="500"/>
                                        <p:tgtEl>
                                          <p:spTgt spid="791556">
                                            <p:txEl>
                                              <p:pRg st="0" end="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791563"/>
                                        </p:tgtEl>
                                        <p:attrNameLst>
                                          <p:attrName>style.visibility</p:attrName>
                                        </p:attrNameLst>
                                      </p:cBhvr>
                                      <p:to>
                                        <p:strVal val="visible"/>
                                      </p:to>
                                    </p:set>
                                    <p:animEffect transition="in" filter="blinds(horizontal)">
                                      <p:cBhvr>
                                        <p:cTn id="52" dur="500"/>
                                        <p:tgtEl>
                                          <p:spTgt spid="79156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791560"/>
                                        </p:tgtEl>
                                        <p:attrNameLst>
                                          <p:attrName>style.visibility</p:attrName>
                                        </p:attrNameLst>
                                      </p:cBhvr>
                                      <p:to>
                                        <p:strVal val="visible"/>
                                      </p:to>
                                    </p:set>
                                    <p:animEffect transition="in" filter="blinds(horizontal)">
                                      <p:cBhvr>
                                        <p:cTn id="57" dur="500"/>
                                        <p:tgtEl>
                                          <p:spTgt spid="791560"/>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791556">
                                            <p:txEl>
                                              <p:pRg st="1" end="1"/>
                                            </p:txEl>
                                          </p:spTgt>
                                        </p:tgtEl>
                                        <p:attrNameLst>
                                          <p:attrName>style.visibility</p:attrName>
                                        </p:attrNameLst>
                                      </p:cBhvr>
                                      <p:to>
                                        <p:strVal val="visible"/>
                                      </p:to>
                                    </p:set>
                                    <p:animEffect transition="in" filter="blinds(horizontal)">
                                      <p:cBhvr>
                                        <p:cTn id="62" dur="500"/>
                                        <p:tgtEl>
                                          <p:spTgt spid="791556">
                                            <p:txEl>
                                              <p:pRg st="1" end="1"/>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nodeType="clickEffect">
                                  <p:stCondLst>
                                    <p:cond delay="0"/>
                                  </p:stCondLst>
                                  <p:childTnLst>
                                    <p:set>
                                      <p:cBhvr>
                                        <p:cTn id="66" dur="1" fill="hold">
                                          <p:stCondLst>
                                            <p:cond delay="0"/>
                                          </p:stCondLst>
                                        </p:cTn>
                                        <p:tgtEl>
                                          <p:spTgt spid="791556">
                                            <p:txEl>
                                              <p:pRg st="2" end="2"/>
                                            </p:txEl>
                                          </p:spTgt>
                                        </p:tgtEl>
                                        <p:attrNameLst>
                                          <p:attrName>style.visibility</p:attrName>
                                        </p:attrNameLst>
                                      </p:cBhvr>
                                      <p:to>
                                        <p:strVal val="visible"/>
                                      </p:to>
                                    </p:set>
                                    <p:animEffect transition="in" filter="blinds(horizontal)">
                                      <p:cBhvr>
                                        <p:cTn id="67" dur="500"/>
                                        <p:tgtEl>
                                          <p:spTgt spid="791556">
                                            <p:txEl>
                                              <p:pRg st="2" end="2"/>
                                            </p:txEl>
                                          </p:spTgt>
                                        </p:tgtEl>
                                      </p:cBhvr>
                                    </p:animEffect>
                                  </p:childTnLst>
                                </p:cTn>
                              </p:par>
                              <p:par>
                                <p:cTn id="68" presetID="3" presetClass="entr" presetSubtype="10" fill="hold" nodeType="withEffect">
                                  <p:stCondLst>
                                    <p:cond delay="0"/>
                                  </p:stCondLst>
                                  <p:childTnLst>
                                    <p:set>
                                      <p:cBhvr>
                                        <p:cTn id="69" dur="1" fill="hold">
                                          <p:stCondLst>
                                            <p:cond delay="0"/>
                                          </p:stCondLst>
                                        </p:cTn>
                                        <p:tgtEl>
                                          <p:spTgt spid="791556">
                                            <p:txEl>
                                              <p:pRg st="3" end="3"/>
                                            </p:txEl>
                                          </p:spTgt>
                                        </p:tgtEl>
                                        <p:attrNameLst>
                                          <p:attrName>style.visibility</p:attrName>
                                        </p:attrNameLst>
                                      </p:cBhvr>
                                      <p:to>
                                        <p:strVal val="visible"/>
                                      </p:to>
                                    </p:set>
                                    <p:animEffect transition="in" filter="blinds(horizontal)">
                                      <p:cBhvr>
                                        <p:cTn id="70" dur="500"/>
                                        <p:tgtEl>
                                          <p:spTgt spid="791556">
                                            <p:txEl>
                                              <p:pRg st="3" end="3"/>
                                            </p:txEl>
                                          </p:spTgt>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791557"/>
                                        </p:tgtEl>
                                        <p:attrNameLst>
                                          <p:attrName>style.visibility</p:attrName>
                                        </p:attrNameLst>
                                      </p:cBhvr>
                                      <p:to>
                                        <p:strVal val="visible"/>
                                      </p:to>
                                    </p:set>
                                    <p:animEffect transition="in" filter="blinds(horizontal)">
                                      <p:cBhvr>
                                        <p:cTn id="75" dur="500"/>
                                        <p:tgtEl>
                                          <p:spTgt spid="791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1557" grpId="0"/>
      <p:bldP spid="791558" grpId="0"/>
      <p:bldP spid="791559" grpId="0"/>
      <p:bldP spid="791563"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D0A64A77-9293-4124-9B10-C67374ACAE89}"/>
              </a:ext>
            </a:extLst>
          </p:cNvPr>
          <p:cNvSpPr>
            <a:spLocks noGrp="1" noChangeArrowheads="1"/>
          </p:cNvSpPr>
          <p:nvPr>
            <p:ph type="title"/>
          </p:nvPr>
        </p:nvSpPr>
        <p:spPr/>
        <p:txBody>
          <a:bodyPr/>
          <a:lstStyle/>
          <a:p>
            <a:r>
              <a:rPr lang="zh-CN" altLang="en-US"/>
              <a:t>重定位</a:t>
            </a:r>
          </a:p>
        </p:txBody>
      </p:sp>
      <p:sp>
        <p:nvSpPr>
          <p:cNvPr id="690179" name="Rectangle 3">
            <a:extLst>
              <a:ext uri="{FF2B5EF4-FFF2-40B4-BE49-F238E27FC236}">
                <a16:creationId xmlns:a16="http://schemas.microsoft.com/office/drawing/2014/main" id="{6C1C5C2B-04C7-4427-AE6D-3E8391204CDA}"/>
              </a:ext>
            </a:extLst>
          </p:cNvPr>
          <p:cNvSpPr>
            <a:spLocks noGrp="1" noChangeArrowheads="1"/>
          </p:cNvSpPr>
          <p:nvPr>
            <p:ph type="body" idx="1"/>
          </p:nvPr>
        </p:nvSpPr>
        <p:spPr>
          <a:xfrm>
            <a:off x="378683" y="825213"/>
            <a:ext cx="8141855" cy="5754688"/>
          </a:xfrm>
        </p:spPr>
        <p:txBody>
          <a:bodyPr/>
          <a:lstStyle/>
          <a:p>
            <a:pPr>
              <a:buFontTx/>
              <a:buNone/>
            </a:pPr>
            <a:r>
              <a:rPr lang="zh-CN" altLang="en-US" dirty="0">
                <a:solidFill>
                  <a:srgbClr val="0A6A0A"/>
                </a:solidFill>
                <a:latin typeface="微软雅黑" panose="020B0503020204020204" pitchFamily="34" charset="-122"/>
                <a:ea typeface="微软雅黑" panose="020B0503020204020204" pitchFamily="34" charset="-122"/>
              </a:rPr>
              <a:t>符号解析完成后，可进行重定位工作，分三步</a:t>
            </a:r>
          </a:p>
          <a:p>
            <a:r>
              <a:rPr lang="zh-CN" altLang="en-US" dirty="0">
                <a:latin typeface="微软雅黑" panose="020B0503020204020204" pitchFamily="34" charset="-122"/>
                <a:ea typeface="微软雅黑" panose="020B0503020204020204" pitchFamily="34" charset="-122"/>
              </a:rPr>
              <a:t>合并相同的节</a:t>
            </a:r>
          </a:p>
          <a:p>
            <a:pPr lvl="1"/>
            <a:r>
              <a:rPr lang="zh-CN" altLang="en-US" sz="2200" dirty="0">
                <a:latin typeface="微软雅黑" panose="020B0503020204020204" pitchFamily="34" charset="-122"/>
                <a:ea typeface="微软雅黑" panose="020B0503020204020204" pitchFamily="34" charset="-122"/>
              </a:rPr>
              <a:t>将集合</a:t>
            </a:r>
            <a:r>
              <a:rPr lang="en-US" altLang="zh-CN" sz="2200" dirty="0">
                <a:latin typeface="微软雅黑" panose="020B0503020204020204" pitchFamily="34" charset="-122"/>
                <a:ea typeface="微软雅黑" panose="020B0503020204020204" pitchFamily="34" charset="-122"/>
              </a:rPr>
              <a:t>E</a:t>
            </a:r>
            <a:r>
              <a:rPr lang="zh-CN" altLang="en-US" sz="2200" dirty="0">
                <a:latin typeface="微软雅黑" panose="020B0503020204020204" pitchFamily="34" charset="-122"/>
                <a:ea typeface="微软雅黑" panose="020B0503020204020204" pitchFamily="34" charset="-122"/>
              </a:rPr>
              <a:t>的所有目标模块中相同的节合并成新节</a:t>
            </a:r>
          </a:p>
          <a:p>
            <a:pPr lvl="1">
              <a:buFontTx/>
              <a:buNone/>
            </a:pPr>
            <a:r>
              <a:rPr lang="zh-CN" altLang="en-US" sz="2400" dirty="0">
                <a:solidFill>
                  <a:srgbClr val="CC3300"/>
                </a:solidFill>
                <a:latin typeface="微软雅黑" panose="020B0503020204020204" pitchFamily="34" charset="-122"/>
                <a:ea typeface="微软雅黑" panose="020B0503020204020204" pitchFamily="34" charset="-122"/>
              </a:rPr>
              <a:t>    </a:t>
            </a:r>
            <a:r>
              <a:rPr lang="zh-CN" altLang="en-US" sz="2200" dirty="0">
                <a:solidFill>
                  <a:srgbClr val="CC3300"/>
                </a:solidFill>
                <a:latin typeface="微软雅黑" panose="020B0503020204020204" pitchFamily="34" charset="-122"/>
                <a:ea typeface="微软雅黑" panose="020B0503020204020204" pitchFamily="34" charset="-122"/>
              </a:rPr>
              <a:t>例如，所有</a:t>
            </a:r>
            <a:r>
              <a:rPr lang="en-US" altLang="zh-CN" sz="2200" dirty="0">
                <a:solidFill>
                  <a:srgbClr val="CC3300"/>
                </a:solidFill>
                <a:latin typeface="微软雅黑" panose="020B0503020204020204" pitchFamily="34" charset="-122"/>
                <a:ea typeface="微软雅黑" panose="020B0503020204020204" pitchFamily="34" charset="-122"/>
              </a:rPr>
              <a:t>.text</a:t>
            </a:r>
            <a:r>
              <a:rPr lang="zh-CN" altLang="en-US" sz="2200" dirty="0">
                <a:solidFill>
                  <a:srgbClr val="CC3300"/>
                </a:solidFill>
                <a:latin typeface="微软雅黑" panose="020B0503020204020204" pitchFamily="34" charset="-122"/>
                <a:ea typeface="微软雅黑" panose="020B0503020204020204" pitchFamily="34" charset="-122"/>
              </a:rPr>
              <a:t>节合并作为可执行文件中的</a:t>
            </a:r>
            <a:r>
              <a:rPr lang="en-US" altLang="zh-CN" sz="2200" dirty="0">
                <a:solidFill>
                  <a:srgbClr val="CC3300"/>
                </a:solidFill>
                <a:latin typeface="微软雅黑" panose="020B0503020204020204" pitchFamily="34" charset="-122"/>
                <a:ea typeface="微软雅黑" panose="020B0503020204020204" pitchFamily="34" charset="-122"/>
              </a:rPr>
              <a:t>.text</a:t>
            </a:r>
            <a:r>
              <a:rPr lang="zh-CN" altLang="en-US" sz="2200" dirty="0">
                <a:solidFill>
                  <a:srgbClr val="CC3300"/>
                </a:solidFill>
                <a:latin typeface="微软雅黑" panose="020B0503020204020204" pitchFamily="34" charset="-122"/>
                <a:ea typeface="微软雅黑" panose="020B0503020204020204" pitchFamily="34" charset="-122"/>
              </a:rPr>
              <a:t>节</a:t>
            </a:r>
          </a:p>
          <a:p>
            <a:r>
              <a:rPr lang="zh-CN" altLang="en-US" dirty="0">
                <a:latin typeface="微软雅黑" panose="020B0503020204020204" pitchFamily="34" charset="-122"/>
                <a:ea typeface="微软雅黑" panose="020B0503020204020204" pitchFamily="34" charset="-122"/>
              </a:rPr>
              <a:t>对</a:t>
            </a:r>
            <a:r>
              <a:rPr lang="zh-CN" altLang="en-US" dirty="0">
                <a:solidFill>
                  <a:srgbClr val="CC3300"/>
                </a:solidFill>
                <a:latin typeface="微软雅黑" panose="020B0503020204020204" pitchFamily="34" charset="-122"/>
                <a:ea typeface="微软雅黑" panose="020B0503020204020204" pitchFamily="34" charset="-122"/>
              </a:rPr>
              <a:t>定义符号</a:t>
            </a:r>
            <a:r>
              <a:rPr lang="zh-CN" altLang="en-US" dirty="0">
                <a:latin typeface="微软雅黑" panose="020B0503020204020204" pitchFamily="34" charset="-122"/>
                <a:ea typeface="微软雅黑" panose="020B0503020204020204" pitchFamily="34" charset="-122"/>
              </a:rPr>
              <a:t>进行重定位</a:t>
            </a:r>
            <a:r>
              <a:rPr lang="zh-CN" altLang="en-US" dirty="0">
                <a:solidFill>
                  <a:srgbClr val="FF0000"/>
                </a:solidFill>
                <a:latin typeface="微软雅黑" panose="020B0503020204020204" pitchFamily="34" charset="-122"/>
                <a:ea typeface="微软雅黑" panose="020B0503020204020204" pitchFamily="34" charset="-122"/>
              </a:rPr>
              <a:t>（确定地址）</a:t>
            </a:r>
          </a:p>
          <a:p>
            <a:pPr lvl="1"/>
            <a:r>
              <a:rPr lang="zh-CN" altLang="en-US" sz="2200" dirty="0">
                <a:latin typeface="微软雅黑" panose="020B0503020204020204" pitchFamily="34" charset="-122"/>
                <a:ea typeface="微软雅黑" panose="020B0503020204020204" pitchFamily="34" charset="-122"/>
              </a:rPr>
              <a:t>确定新节中所有定义符号在虚拟地址空间中的地址</a:t>
            </a:r>
          </a:p>
          <a:p>
            <a:pPr lvl="1">
              <a:buFontTx/>
              <a:buNone/>
            </a:pPr>
            <a:r>
              <a:rPr lang="zh-CN" altLang="en-US" sz="2200" dirty="0">
                <a:solidFill>
                  <a:srgbClr val="CC3300"/>
                </a:solidFill>
                <a:latin typeface="微软雅黑" panose="020B0503020204020204" pitchFamily="34" charset="-122"/>
                <a:ea typeface="微软雅黑" panose="020B0503020204020204" pitchFamily="34" charset="-122"/>
              </a:rPr>
              <a:t>   例如，为函数确定首地址，进而确定每条指令的地址，</a:t>
            </a:r>
            <a:endParaRPr lang="en-US" altLang="zh-CN" sz="2200" dirty="0">
              <a:solidFill>
                <a:srgbClr val="CC3300"/>
              </a:solidFill>
              <a:latin typeface="微软雅黑" panose="020B0503020204020204" pitchFamily="34" charset="-122"/>
              <a:ea typeface="微软雅黑" panose="020B0503020204020204" pitchFamily="34" charset="-122"/>
            </a:endParaRPr>
          </a:p>
          <a:p>
            <a:pPr lvl="1">
              <a:buFontTx/>
              <a:buNone/>
            </a:pPr>
            <a:r>
              <a:rPr lang="en-US" altLang="zh-CN" sz="2200" dirty="0">
                <a:solidFill>
                  <a:srgbClr val="CC3300"/>
                </a:solidFill>
                <a:latin typeface="微软雅黑" panose="020B0503020204020204" pitchFamily="34" charset="-122"/>
                <a:ea typeface="微软雅黑" panose="020B0503020204020204" pitchFamily="34" charset="-122"/>
              </a:rPr>
              <a:t>             </a:t>
            </a:r>
            <a:r>
              <a:rPr lang="zh-CN" altLang="en-US" sz="2200" dirty="0">
                <a:solidFill>
                  <a:srgbClr val="CC3300"/>
                </a:solidFill>
                <a:latin typeface="微软雅黑" panose="020B0503020204020204" pitchFamily="34" charset="-122"/>
                <a:ea typeface="微软雅黑" panose="020B0503020204020204" pitchFamily="34" charset="-122"/>
              </a:rPr>
              <a:t>为变量确定首地址</a:t>
            </a:r>
          </a:p>
          <a:p>
            <a:pPr lvl="1"/>
            <a:r>
              <a:rPr lang="zh-CN" altLang="en-US" sz="2200" dirty="0">
                <a:latin typeface="微软雅黑" panose="020B0503020204020204" pitchFamily="34" charset="-122"/>
                <a:ea typeface="微软雅黑" panose="020B0503020204020204" pitchFamily="34" charset="-122"/>
              </a:rPr>
              <a:t>完成这一步后，每条指令和每个全局变量都可确定地址</a:t>
            </a:r>
          </a:p>
          <a:p>
            <a:r>
              <a:rPr lang="zh-CN" altLang="en-US" dirty="0">
                <a:latin typeface="微软雅黑" panose="020B0503020204020204" pitchFamily="34" charset="-122"/>
                <a:ea typeface="微软雅黑" panose="020B0503020204020204" pitchFamily="34" charset="-122"/>
              </a:rPr>
              <a:t>对</a:t>
            </a:r>
            <a:r>
              <a:rPr lang="zh-CN" altLang="en-US" dirty="0">
                <a:solidFill>
                  <a:srgbClr val="CC3300"/>
                </a:solidFill>
                <a:latin typeface="微软雅黑" panose="020B0503020204020204" pitchFamily="34" charset="-122"/>
                <a:ea typeface="微软雅黑" panose="020B0503020204020204" pitchFamily="34" charset="-122"/>
              </a:rPr>
              <a:t>引用符号</a:t>
            </a:r>
            <a:r>
              <a:rPr lang="zh-CN" altLang="en-US" dirty="0">
                <a:latin typeface="微软雅黑" panose="020B0503020204020204" pitchFamily="34" charset="-122"/>
                <a:ea typeface="微软雅黑" panose="020B0503020204020204" pitchFamily="34" charset="-122"/>
              </a:rPr>
              <a:t>进行重定位</a:t>
            </a:r>
            <a:r>
              <a:rPr lang="zh-CN" altLang="en-US" dirty="0">
                <a:solidFill>
                  <a:srgbClr val="FF0000"/>
                </a:solidFill>
                <a:latin typeface="微软雅黑" panose="020B0503020204020204" pitchFamily="34" charset="-122"/>
                <a:ea typeface="微软雅黑" panose="020B0503020204020204" pitchFamily="34" charset="-122"/>
              </a:rPr>
              <a:t>（确定地址）</a:t>
            </a:r>
          </a:p>
          <a:p>
            <a:pPr lvl="1"/>
            <a:r>
              <a:rPr lang="zh-CN" altLang="en-US" sz="2200" dirty="0">
                <a:latin typeface="微软雅黑" panose="020B0503020204020204" pitchFamily="34" charset="-122"/>
                <a:ea typeface="微软雅黑" panose="020B0503020204020204" pitchFamily="34" charset="-122"/>
              </a:rPr>
              <a:t>修改</a:t>
            </a:r>
            <a:r>
              <a:rPr lang="en-US" altLang="zh-CN" sz="2200" dirty="0">
                <a:latin typeface="微软雅黑" panose="020B0503020204020204" pitchFamily="34" charset="-122"/>
                <a:ea typeface="微软雅黑" panose="020B0503020204020204" pitchFamily="34" charset="-122"/>
              </a:rPr>
              <a:t>.text</a:t>
            </a:r>
            <a:r>
              <a:rPr lang="zh-CN" altLang="en-US" sz="2200" dirty="0">
                <a:latin typeface="微软雅黑" panose="020B0503020204020204" pitchFamily="34" charset="-122"/>
                <a:ea typeface="微软雅黑" panose="020B0503020204020204" pitchFamily="34" charset="-122"/>
              </a:rPr>
              <a:t>节和</a:t>
            </a:r>
            <a:r>
              <a:rPr lang="en-US" altLang="zh-CN" sz="2200" dirty="0">
                <a:latin typeface="微软雅黑" panose="020B0503020204020204" pitchFamily="34" charset="-122"/>
                <a:ea typeface="微软雅黑" panose="020B0503020204020204" pitchFamily="34" charset="-122"/>
              </a:rPr>
              <a:t>.data</a:t>
            </a:r>
            <a:r>
              <a:rPr lang="zh-CN" altLang="en-US" sz="2200" dirty="0">
                <a:latin typeface="微软雅黑" panose="020B0503020204020204" pitchFamily="34" charset="-122"/>
                <a:ea typeface="微软雅黑" panose="020B0503020204020204" pitchFamily="34" charset="-122"/>
              </a:rPr>
              <a:t>节中对每个符号的引用（地址）</a:t>
            </a:r>
          </a:p>
          <a:p>
            <a:pPr lvl="1">
              <a:buFontTx/>
              <a:buNone/>
            </a:pPr>
            <a:r>
              <a:rPr lang="zh-CN" altLang="en-US" sz="2200" dirty="0">
                <a:latin typeface="微软雅黑" panose="020B0503020204020204" pitchFamily="34" charset="-122"/>
                <a:ea typeface="微软雅黑" panose="020B0503020204020204" pitchFamily="34" charset="-122"/>
              </a:rPr>
              <a:t>   </a:t>
            </a:r>
            <a:r>
              <a:rPr lang="zh-CN" altLang="en-US" sz="2200" dirty="0">
                <a:solidFill>
                  <a:srgbClr val="CC3300"/>
                </a:solidFill>
                <a:latin typeface="微软雅黑" panose="020B0503020204020204" pitchFamily="34" charset="-122"/>
                <a:ea typeface="微软雅黑" panose="020B0503020204020204" pitchFamily="34" charset="-122"/>
              </a:rPr>
              <a:t>需要用到在</a:t>
            </a:r>
            <a:r>
              <a:rPr lang="en-US" altLang="zh-CN" sz="2200" dirty="0">
                <a:solidFill>
                  <a:srgbClr val="CC3300"/>
                </a:solidFill>
                <a:latin typeface="微软雅黑" panose="020B0503020204020204" pitchFamily="34" charset="-122"/>
                <a:ea typeface="微软雅黑" panose="020B0503020204020204" pitchFamily="34" charset="-122"/>
              </a:rPr>
              <a:t>.</a:t>
            </a:r>
            <a:r>
              <a:rPr lang="en-US" altLang="zh-CN" sz="2200" dirty="0" err="1">
                <a:solidFill>
                  <a:srgbClr val="CC3300"/>
                </a:solidFill>
                <a:latin typeface="微软雅黑" panose="020B0503020204020204" pitchFamily="34" charset="-122"/>
                <a:ea typeface="微软雅黑" panose="020B0503020204020204" pitchFamily="34" charset="-122"/>
              </a:rPr>
              <a:t>rel_data</a:t>
            </a:r>
            <a:r>
              <a:rPr lang="zh-CN" altLang="en-US" sz="2200" dirty="0">
                <a:solidFill>
                  <a:srgbClr val="CC3300"/>
                </a:solidFill>
                <a:latin typeface="微软雅黑" panose="020B0503020204020204" pitchFamily="34" charset="-122"/>
                <a:ea typeface="微软雅黑" panose="020B0503020204020204" pitchFamily="34" charset="-122"/>
              </a:rPr>
              <a:t>和</a:t>
            </a:r>
            <a:r>
              <a:rPr lang="en-US" altLang="zh-CN" sz="2200" dirty="0">
                <a:solidFill>
                  <a:srgbClr val="CC3300"/>
                </a:solidFill>
                <a:latin typeface="微软雅黑" panose="020B0503020204020204" pitchFamily="34" charset="-122"/>
                <a:ea typeface="微软雅黑" panose="020B0503020204020204" pitchFamily="34" charset="-122"/>
              </a:rPr>
              <a:t>.</a:t>
            </a:r>
            <a:r>
              <a:rPr lang="en-US" altLang="zh-CN" sz="2200" dirty="0" err="1">
                <a:solidFill>
                  <a:srgbClr val="CC3300"/>
                </a:solidFill>
                <a:latin typeface="微软雅黑" panose="020B0503020204020204" pitchFamily="34" charset="-122"/>
                <a:ea typeface="微软雅黑" panose="020B0503020204020204" pitchFamily="34" charset="-122"/>
              </a:rPr>
              <a:t>rel_text</a:t>
            </a:r>
            <a:r>
              <a:rPr lang="zh-CN" altLang="en-US" sz="2200" dirty="0">
                <a:solidFill>
                  <a:srgbClr val="CC3300"/>
                </a:solidFill>
                <a:latin typeface="微软雅黑" panose="020B0503020204020204" pitchFamily="34" charset="-122"/>
                <a:ea typeface="微软雅黑" panose="020B0503020204020204" pitchFamily="34" charset="-122"/>
              </a:rPr>
              <a:t>节中保存的重定位信息</a:t>
            </a:r>
          </a:p>
          <a:p>
            <a:endParaRPr lang="zh-CN" altLang="en-US" sz="22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017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9017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9017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9017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90179">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90179">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90179">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90179">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90179">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90179">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9017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D18417A5-E9CF-4028-86EE-676E55347FB3}"/>
              </a:ext>
            </a:extLst>
          </p:cNvPr>
          <p:cNvSpPr>
            <a:spLocks noGrp="1" noChangeArrowheads="1"/>
          </p:cNvSpPr>
          <p:nvPr>
            <p:ph type="title"/>
          </p:nvPr>
        </p:nvSpPr>
        <p:spPr/>
        <p:txBody>
          <a:bodyPr/>
          <a:lstStyle/>
          <a:p>
            <a:r>
              <a:rPr lang="en-US" altLang="zh-CN"/>
              <a:t>R_386_PC32</a:t>
            </a:r>
            <a:r>
              <a:rPr lang="zh-CN" altLang="en-GB"/>
              <a:t>的重定位方式</a:t>
            </a:r>
            <a:endParaRPr lang="zh-CN" altLang="en-US"/>
          </a:p>
        </p:txBody>
      </p:sp>
      <p:sp>
        <p:nvSpPr>
          <p:cNvPr id="731139" name="Rectangle 3">
            <a:extLst>
              <a:ext uri="{FF2B5EF4-FFF2-40B4-BE49-F238E27FC236}">
                <a16:creationId xmlns:a16="http://schemas.microsoft.com/office/drawing/2014/main" id="{9395B851-9AA6-4627-9A2F-1F5BC7E3A672}"/>
              </a:ext>
            </a:extLst>
          </p:cNvPr>
          <p:cNvSpPr>
            <a:spLocks noGrp="1" noChangeArrowheads="1"/>
          </p:cNvSpPr>
          <p:nvPr>
            <p:ph type="body" idx="1"/>
          </p:nvPr>
        </p:nvSpPr>
        <p:spPr>
          <a:xfrm>
            <a:off x="193675" y="665163"/>
            <a:ext cx="8664575" cy="5218112"/>
          </a:xfrm>
        </p:spPr>
        <p:txBody>
          <a:bodyPr/>
          <a:lstStyle/>
          <a:p>
            <a:pPr>
              <a:lnSpc>
                <a:spcPct val="110000"/>
              </a:lnSpc>
            </a:pPr>
            <a:r>
              <a:rPr lang="zh-CN" altLang="en-US">
                <a:latin typeface="微软雅黑" panose="020B0503020204020204" pitchFamily="34" charset="-122"/>
                <a:ea typeface="微软雅黑" panose="020B0503020204020204" pitchFamily="34" charset="-122"/>
              </a:rPr>
              <a:t>假定：</a:t>
            </a:r>
          </a:p>
          <a:p>
            <a:pPr lvl="1">
              <a:lnSpc>
                <a:spcPct val="110000"/>
              </a:lnSpc>
            </a:pPr>
            <a:r>
              <a:rPr lang="zh-CN" altLang="en-US" sz="2200">
                <a:latin typeface="微软雅黑" panose="020B0503020204020204" pitchFamily="34" charset="-122"/>
                <a:ea typeface="微软雅黑" panose="020B0503020204020204" pitchFamily="34" charset="-122"/>
                <a:hlinkClick r:id="" action="ppaction://hlinkshowjump?jump=nextslide"/>
              </a:rPr>
              <a:t>可执行文件</a:t>
            </a:r>
            <a:r>
              <a:rPr lang="zh-CN" altLang="en-US" sz="2200">
                <a:latin typeface="微软雅黑" panose="020B0503020204020204" pitchFamily="34" charset="-122"/>
                <a:ea typeface="微软雅黑" panose="020B0503020204020204" pitchFamily="34" charset="-122"/>
              </a:rPr>
              <a:t>中</a:t>
            </a:r>
            <a:r>
              <a:rPr lang="en-US" altLang="zh-CN" sz="2200">
                <a:latin typeface="微软雅黑" panose="020B0503020204020204" pitchFamily="34" charset="-122"/>
                <a:ea typeface="微软雅黑" panose="020B0503020204020204" pitchFamily="34" charset="-122"/>
              </a:rPr>
              <a:t>main</a:t>
            </a:r>
            <a:r>
              <a:rPr lang="zh-CN" altLang="en-US" sz="2200">
                <a:latin typeface="微软雅黑" panose="020B0503020204020204" pitchFamily="34" charset="-122"/>
                <a:ea typeface="微软雅黑" panose="020B0503020204020204" pitchFamily="34" charset="-122"/>
              </a:rPr>
              <a:t>函数对应机器代码从</a:t>
            </a:r>
            <a:r>
              <a:rPr lang="en-US" altLang="zh-CN" sz="2200">
                <a:latin typeface="微软雅黑" panose="020B0503020204020204" pitchFamily="34" charset="-122"/>
                <a:ea typeface="微软雅黑" panose="020B0503020204020204" pitchFamily="34" charset="-122"/>
              </a:rPr>
              <a:t>0x8048380</a:t>
            </a:r>
            <a:r>
              <a:rPr lang="zh-CN" altLang="en-US" sz="2200">
                <a:latin typeface="微软雅黑" panose="020B0503020204020204" pitchFamily="34" charset="-122"/>
                <a:ea typeface="微软雅黑" panose="020B0503020204020204" pitchFamily="34" charset="-122"/>
              </a:rPr>
              <a:t>开始</a:t>
            </a:r>
          </a:p>
          <a:p>
            <a:pPr lvl="1">
              <a:lnSpc>
                <a:spcPct val="110000"/>
              </a:lnSpc>
            </a:pPr>
            <a:r>
              <a:rPr lang="en-US" altLang="zh-CN" sz="2200">
                <a:latin typeface="微软雅黑" panose="020B0503020204020204" pitchFamily="34" charset="-122"/>
                <a:ea typeface="微软雅黑" panose="020B0503020204020204" pitchFamily="34" charset="-122"/>
              </a:rPr>
              <a:t>swap</a:t>
            </a:r>
            <a:r>
              <a:rPr lang="zh-CN" altLang="en-US" sz="2200">
                <a:latin typeface="微软雅黑" panose="020B0503020204020204" pitchFamily="34" charset="-122"/>
                <a:ea typeface="微软雅黑" panose="020B0503020204020204" pitchFamily="34" charset="-122"/>
              </a:rPr>
              <a:t>紧跟</a:t>
            </a:r>
            <a:r>
              <a:rPr lang="en-US" altLang="zh-CN" sz="2200">
                <a:latin typeface="微软雅黑" panose="020B0503020204020204" pitchFamily="34" charset="-122"/>
                <a:ea typeface="微软雅黑" panose="020B0503020204020204" pitchFamily="34" charset="-122"/>
              </a:rPr>
              <a:t>main</a:t>
            </a:r>
            <a:r>
              <a:rPr lang="zh-CN" altLang="en-US" sz="2200">
                <a:latin typeface="微软雅黑" panose="020B0503020204020204" pitchFamily="34" charset="-122"/>
                <a:ea typeface="微软雅黑" panose="020B0503020204020204" pitchFamily="34" charset="-122"/>
              </a:rPr>
              <a:t>后，其机器代码首地址按</a:t>
            </a:r>
            <a:r>
              <a:rPr lang="en-US" altLang="zh-CN" sz="2200">
                <a:latin typeface="微软雅黑" panose="020B0503020204020204" pitchFamily="34" charset="-122"/>
                <a:ea typeface="微软雅黑" panose="020B0503020204020204" pitchFamily="34" charset="-122"/>
              </a:rPr>
              <a:t>4</a:t>
            </a:r>
            <a:r>
              <a:rPr lang="zh-CN" altLang="en-US" sz="2200">
                <a:latin typeface="微软雅黑" panose="020B0503020204020204" pitchFamily="34" charset="-122"/>
                <a:ea typeface="微软雅黑" panose="020B0503020204020204" pitchFamily="34" charset="-122"/>
              </a:rPr>
              <a:t>字节边界对齐</a:t>
            </a:r>
          </a:p>
          <a:p>
            <a:pPr>
              <a:lnSpc>
                <a:spcPct val="110000"/>
              </a:lnSpc>
            </a:pPr>
            <a:r>
              <a:rPr lang="zh-CN" altLang="en-US">
                <a:latin typeface="微软雅黑" panose="020B0503020204020204" pitchFamily="34" charset="-122"/>
                <a:ea typeface="微软雅黑" panose="020B0503020204020204" pitchFamily="34" charset="-122"/>
              </a:rPr>
              <a:t>则</a:t>
            </a:r>
            <a:r>
              <a:rPr lang="en-US" altLang="zh-CN">
                <a:latin typeface="微软雅黑" panose="020B0503020204020204" pitchFamily="34" charset="-122"/>
                <a:ea typeface="微软雅黑" panose="020B0503020204020204" pitchFamily="34" charset="-122"/>
              </a:rPr>
              <a:t>swap</a:t>
            </a:r>
            <a:r>
              <a:rPr lang="zh-CN" altLang="en-US">
                <a:latin typeface="微软雅黑" panose="020B0503020204020204" pitchFamily="34" charset="-122"/>
                <a:ea typeface="微软雅黑" panose="020B0503020204020204" pitchFamily="34" charset="-122"/>
              </a:rPr>
              <a:t>起始地址为多少？</a:t>
            </a:r>
          </a:p>
          <a:p>
            <a:pPr lvl="1">
              <a:lnSpc>
                <a:spcPct val="110000"/>
              </a:lnSpc>
            </a:pPr>
            <a:r>
              <a:rPr lang="en-US" altLang="zh-CN" sz="2200">
                <a:latin typeface="微软雅黑" panose="020B0503020204020204" pitchFamily="34" charset="-122"/>
                <a:ea typeface="微软雅黑" panose="020B0503020204020204" pitchFamily="34" charset="-122"/>
              </a:rPr>
              <a:t>0x8048380+0x12=0x8048392</a:t>
            </a:r>
          </a:p>
          <a:p>
            <a:pPr lvl="1">
              <a:lnSpc>
                <a:spcPct val="110000"/>
              </a:lnSpc>
            </a:pPr>
            <a:r>
              <a:rPr lang="zh-CN" altLang="en-US" sz="2200">
                <a:latin typeface="微软雅黑" panose="020B0503020204020204" pitchFamily="34" charset="-122"/>
                <a:ea typeface="微软雅黑" panose="020B0503020204020204" pitchFamily="34" charset="-122"/>
              </a:rPr>
              <a:t>在</a:t>
            </a:r>
            <a:r>
              <a:rPr lang="en-US" altLang="zh-CN" sz="2200">
                <a:latin typeface="微软雅黑" panose="020B0503020204020204" pitchFamily="34" charset="-122"/>
                <a:ea typeface="微软雅黑" panose="020B0503020204020204" pitchFamily="34" charset="-122"/>
              </a:rPr>
              <a:t>4</a:t>
            </a:r>
            <a:r>
              <a:rPr lang="zh-CN" altLang="en-US" sz="2200">
                <a:latin typeface="微软雅黑" panose="020B0503020204020204" pitchFamily="34" charset="-122"/>
                <a:ea typeface="微软雅黑" panose="020B0503020204020204" pitchFamily="34" charset="-122"/>
              </a:rPr>
              <a:t>字节边界对齐的情况下，是</a:t>
            </a:r>
            <a:r>
              <a:rPr lang="en-US" altLang="zh-CN" sz="2200">
                <a:latin typeface="微软雅黑" panose="020B0503020204020204" pitchFamily="34" charset="-122"/>
                <a:ea typeface="微软雅黑" panose="020B0503020204020204" pitchFamily="34" charset="-122"/>
              </a:rPr>
              <a:t>0x8048394</a:t>
            </a:r>
          </a:p>
          <a:p>
            <a:pPr>
              <a:lnSpc>
                <a:spcPct val="110000"/>
              </a:lnSpc>
            </a:pPr>
            <a:r>
              <a:rPr lang="zh-CN" altLang="en-US">
                <a:latin typeface="微软雅黑" panose="020B0503020204020204" pitchFamily="34" charset="-122"/>
                <a:ea typeface="微软雅黑" panose="020B0503020204020204" pitchFamily="34" charset="-122"/>
              </a:rPr>
              <a:t>则重定位后</a:t>
            </a:r>
            <a:r>
              <a:rPr lang="en-US" altLang="zh-CN">
                <a:latin typeface="微软雅黑" panose="020B0503020204020204" pitchFamily="34" charset="-122"/>
                <a:ea typeface="微软雅黑" panose="020B0503020204020204" pitchFamily="34" charset="-122"/>
              </a:rPr>
              <a:t>call</a:t>
            </a:r>
            <a:r>
              <a:rPr lang="zh-CN" altLang="en-US">
                <a:latin typeface="微软雅黑" panose="020B0503020204020204" pitchFamily="34" charset="-122"/>
                <a:ea typeface="微软雅黑" panose="020B0503020204020204" pitchFamily="34" charset="-122"/>
              </a:rPr>
              <a:t>指令的机器代码是什么？</a:t>
            </a:r>
          </a:p>
          <a:p>
            <a:pPr lvl="1">
              <a:lnSpc>
                <a:spcPct val="110000"/>
              </a:lnSpc>
            </a:pPr>
            <a:r>
              <a:rPr lang="zh-CN" altLang="en-US" sz="2200">
                <a:latin typeface="微软雅黑" panose="020B0503020204020204" pitchFamily="34" charset="-122"/>
                <a:ea typeface="微软雅黑" panose="020B0503020204020204" pitchFamily="34" charset="-122"/>
              </a:rPr>
              <a:t>转移目标地址</a:t>
            </a:r>
            <a:r>
              <a:rPr lang="en-US" altLang="zh-CN" sz="2200">
                <a:latin typeface="微软雅黑" panose="020B0503020204020204" pitchFamily="34" charset="-122"/>
                <a:ea typeface="微软雅黑" panose="020B0503020204020204" pitchFamily="34" charset="-122"/>
              </a:rPr>
              <a:t>=PC+</a:t>
            </a:r>
            <a:r>
              <a:rPr lang="zh-CN" altLang="en-US" sz="2200">
                <a:solidFill>
                  <a:srgbClr val="FF0000"/>
                </a:solidFill>
                <a:latin typeface="微软雅黑" panose="020B0503020204020204" pitchFamily="34" charset="-122"/>
                <a:ea typeface="微软雅黑" panose="020B0503020204020204" pitchFamily="34" charset="-122"/>
              </a:rPr>
              <a:t>偏移地址</a:t>
            </a:r>
            <a:r>
              <a:rPr lang="zh-CN" altLang="en-US" sz="2200">
                <a:solidFill>
                  <a:schemeClr val="accent2"/>
                </a:solidFill>
                <a:latin typeface="微软雅黑" panose="020B0503020204020204" pitchFamily="34" charset="-122"/>
                <a:ea typeface="微软雅黑" panose="020B0503020204020204" pitchFamily="34" charset="-122"/>
              </a:rPr>
              <a:t>，</a:t>
            </a:r>
            <a:r>
              <a:rPr lang="en-US" altLang="zh-CN" sz="2200">
                <a:latin typeface="微软雅黑" panose="020B0503020204020204" pitchFamily="34" charset="-122"/>
                <a:ea typeface="微软雅黑" panose="020B0503020204020204" pitchFamily="34" charset="-122"/>
              </a:rPr>
              <a:t>PC=0x8048380+0x07-init</a:t>
            </a:r>
            <a:endParaRPr lang="zh-CN" altLang="en-US" sz="2200">
              <a:latin typeface="微软雅黑" panose="020B0503020204020204" pitchFamily="34" charset="-122"/>
              <a:ea typeface="微软雅黑" panose="020B0503020204020204" pitchFamily="34" charset="-122"/>
            </a:endParaRPr>
          </a:p>
          <a:p>
            <a:pPr lvl="1">
              <a:lnSpc>
                <a:spcPct val="110000"/>
              </a:lnSpc>
            </a:pPr>
            <a:r>
              <a:rPr lang="en-US" altLang="zh-CN" sz="2200">
                <a:latin typeface="微软雅黑" panose="020B0503020204020204" pitchFamily="34" charset="-122"/>
                <a:ea typeface="微软雅黑" panose="020B0503020204020204" pitchFamily="34" charset="-122"/>
              </a:rPr>
              <a:t>PC=0x8048380+0x07-(-4)=0x804838b</a:t>
            </a:r>
          </a:p>
          <a:p>
            <a:pPr lvl="1">
              <a:lnSpc>
                <a:spcPct val="110000"/>
              </a:lnSpc>
            </a:pPr>
            <a:r>
              <a:rPr lang="zh-CN" altLang="en-US" sz="2200">
                <a:solidFill>
                  <a:srgbClr val="FF0000"/>
                </a:solidFill>
                <a:latin typeface="微软雅黑" panose="020B0503020204020204" pitchFamily="34" charset="-122"/>
                <a:ea typeface="微软雅黑" panose="020B0503020204020204" pitchFamily="34" charset="-122"/>
              </a:rPr>
              <a:t>重定位值</a:t>
            </a:r>
            <a:r>
              <a:rPr lang="en-US" altLang="zh-CN" sz="2200">
                <a:latin typeface="微软雅黑" panose="020B0503020204020204" pitchFamily="34" charset="-122"/>
                <a:ea typeface="微软雅黑" panose="020B0503020204020204" pitchFamily="34" charset="-122"/>
              </a:rPr>
              <a:t>=</a:t>
            </a:r>
            <a:r>
              <a:rPr lang="zh-CN" altLang="en-US" sz="2200">
                <a:latin typeface="微软雅黑" panose="020B0503020204020204" pitchFamily="34" charset="-122"/>
                <a:ea typeface="微软雅黑" panose="020B0503020204020204" pitchFamily="34" charset="-122"/>
              </a:rPr>
              <a:t>转移目标地址</a:t>
            </a:r>
            <a:r>
              <a:rPr lang="en-US" altLang="zh-CN" sz="2200">
                <a:latin typeface="微软雅黑" panose="020B0503020204020204" pitchFamily="34" charset="-122"/>
                <a:ea typeface="微软雅黑" panose="020B0503020204020204" pitchFamily="34" charset="-122"/>
              </a:rPr>
              <a:t>-PC=0x8048394-0x804838b=0x9</a:t>
            </a:r>
          </a:p>
          <a:p>
            <a:pPr lvl="1">
              <a:lnSpc>
                <a:spcPct val="110000"/>
              </a:lnSpc>
            </a:pPr>
            <a:r>
              <a:rPr lang="en-US" altLang="zh-CN" sz="2200">
                <a:latin typeface="微软雅黑" panose="020B0503020204020204" pitchFamily="34" charset="-122"/>
                <a:ea typeface="微软雅黑" panose="020B0503020204020204" pitchFamily="34" charset="-122"/>
              </a:rPr>
              <a:t>call</a:t>
            </a:r>
            <a:r>
              <a:rPr lang="zh-CN" altLang="en-US" sz="2200">
                <a:latin typeface="微软雅黑" panose="020B0503020204020204" pitchFamily="34" charset="-122"/>
                <a:ea typeface="微软雅黑" panose="020B0503020204020204" pitchFamily="34" charset="-122"/>
              </a:rPr>
              <a:t>指令的机器代码为“</a:t>
            </a:r>
            <a:r>
              <a:rPr lang="en-US" altLang="zh-CN" sz="2200">
                <a:latin typeface="微软雅黑" panose="020B0503020204020204" pitchFamily="34" charset="-122"/>
                <a:ea typeface="微软雅黑" panose="020B0503020204020204" pitchFamily="34" charset="-122"/>
              </a:rPr>
              <a:t>e8 09 00 00 00”</a:t>
            </a:r>
          </a:p>
        </p:txBody>
      </p:sp>
      <p:grpSp>
        <p:nvGrpSpPr>
          <p:cNvPr id="731156" name="Group 20">
            <a:extLst>
              <a:ext uri="{FF2B5EF4-FFF2-40B4-BE49-F238E27FC236}">
                <a16:creationId xmlns:a16="http://schemas.microsoft.com/office/drawing/2014/main" id="{EDAF47E0-F9D9-401E-886D-0C2D1BA8FB3C}"/>
              </a:ext>
            </a:extLst>
          </p:cNvPr>
          <p:cNvGrpSpPr>
            <a:grpSpLocks/>
          </p:cNvGrpSpPr>
          <p:nvPr/>
        </p:nvGrpSpPr>
        <p:grpSpPr bwMode="auto">
          <a:xfrm>
            <a:off x="3286125" y="638175"/>
            <a:ext cx="5829300" cy="1941513"/>
            <a:chOff x="1984" y="393"/>
            <a:chExt cx="3672" cy="1223"/>
          </a:xfrm>
        </p:grpSpPr>
        <p:sp>
          <p:nvSpPr>
            <p:cNvPr id="97302" name="Rectangle 4">
              <a:extLst>
                <a:ext uri="{FF2B5EF4-FFF2-40B4-BE49-F238E27FC236}">
                  <a16:creationId xmlns:a16="http://schemas.microsoft.com/office/drawing/2014/main" id="{794B1CEB-75EE-4284-B551-A988752B4481}"/>
                </a:ext>
              </a:extLst>
            </p:cNvPr>
            <p:cNvSpPr>
              <a:spLocks noChangeArrowheads="1"/>
            </p:cNvSpPr>
            <p:nvPr/>
          </p:nvSpPr>
          <p:spPr bwMode="auto">
            <a:xfrm>
              <a:off x="1986" y="400"/>
              <a:ext cx="3670" cy="121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r>
                <a:rPr lang="en-US" altLang="zh-CN" sz="2000">
                  <a:latin typeface="微软雅黑" panose="020B0503020204020204" pitchFamily="34" charset="-122"/>
                  <a:ea typeface="微软雅黑" panose="020B0503020204020204" pitchFamily="34" charset="-122"/>
                </a:rPr>
                <a:t>Disassembly of section .text:</a:t>
              </a:r>
            </a:p>
            <a:p>
              <a:pPr eaLnBrk="1" hangingPunct="1">
                <a:lnSpc>
                  <a:spcPct val="100000"/>
                </a:lnSpc>
                <a:spcBef>
                  <a:spcPct val="0"/>
                </a:spcBef>
                <a:buFontTx/>
                <a:buNone/>
              </a:pPr>
              <a:r>
                <a:rPr lang="en-US" altLang="zh-CN" sz="2000">
                  <a:latin typeface="微软雅黑" panose="020B0503020204020204" pitchFamily="34" charset="-122"/>
                  <a:ea typeface="微软雅黑" panose="020B0503020204020204" pitchFamily="34" charset="-122"/>
                </a:rPr>
                <a:t>00000000 &lt;main&gt;:</a:t>
              </a:r>
            </a:p>
            <a:p>
              <a:pPr eaLnBrk="1" hangingPunct="1">
                <a:lnSpc>
                  <a:spcPct val="100000"/>
                </a:lnSpc>
                <a:spcBef>
                  <a:spcPct val="0"/>
                </a:spcBef>
                <a:buFontTx/>
                <a:buNone/>
              </a:pPr>
              <a:r>
                <a:rPr lang="en-US" altLang="zh-CN" sz="2000">
                  <a:latin typeface="微软雅黑" panose="020B0503020204020204" pitchFamily="34" charset="-122"/>
                  <a:ea typeface="微软雅黑" panose="020B0503020204020204" pitchFamily="34" charset="-122"/>
                </a:rPr>
                <a:t>   ……</a:t>
              </a:r>
            </a:p>
            <a:p>
              <a:pPr eaLnBrk="1" hangingPunct="1">
                <a:lnSpc>
                  <a:spcPct val="100000"/>
                </a:lnSpc>
                <a:spcBef>
                  <a:spcPct val="0"/>
                </a:spcBef>
                <a:buFontTx/>
                <a:buNone/>
              </a:pPr>
              <a:r>
                <a:rPr lang="en-US" altLang="zh-CN" sz="2000">
                  <a:latin typeface="微软雅黑" panose="020B0503020204020204" pitchFamily="34" charset="-122"/>
                  <a:ea typeface="微软雅黑" panose="020B0503020204020204" pitchFamily="34" charset="-122"/>
                </a:rPr>
                <a:t>   6:	e8 </a:t>
              </a:r>
              <a:r>
                <a:rPr lang="en-US" altLang="zh-CN" sz="2000">
                  <a:solidFill>
                    <a:srgbClr val="FF0000"/>
                  </a:solidFill>
                  <a:latin typeface="微软雅黑" panose="020B0503020204020204" pitchFamily="34" charset="-122"/>
                  <a:ea typeface="微软雅黑" panose="020B0503020204020204" pitchFamily="34" charset="-122"/>
                </a:rPr>
                <a:t>fc ff ff ff</a:t>
              </a:r>
              <a:r>
                <a:rPr lang="en-US" altLang="zh-CN" sz="2000">
                  <a:latin typeface="微软雅黑" panose="020B0503020204020204" pitchFamily="34" charset="-122"/>
                  <a:ea typeface="微软雅黑" panose="020B0503020204020204" pitchFamily="34" charset="-122"/>
                </a:rPr>
                <a:t>       call     7 &lt;main+0x7&gt;</a:t>
              </a:r>
            </a:p>
            <a:p>
              <a:pPr eaLnBrk="1" hangingPunct="1">
                <a:lnSpc>
                  <a:spcPct val="100000"/>
                </a:lnSpc>
                <a:spcBef>
                  <a:spcPct val="0"/>
                </a:spcBef>
                <a:buFontTx/>
                <a:buNone/>
              </a:pPr>
              <a:r>
                <a:rPr lang="en-US" altLang="zh-CN" sz="2000">
                  <a:latin typeface="微软雅黑" panose="020B0503020204020204" pitchFamily="34" charset="-122"/>
                  <a:ea typeface="微软雅黑" panose="020B0503020204020204" pitchFamily="34" charset="-122"/>
                </a:rPr>
                <a:t>		           </a:t>
              </a:r>
              <a:r>
                <a:rPr lang="en-US" altLang="zh-CN" sz="2000">
                  <a:solidFill>
                    <a:srgbClr val="FF0000"/>
                  </a:solidFill>
                  <a:latin typeface="微软雅黑" panose="020B0503020204020204" pitchFamily="34" charset="-122"/>
                  <a:ea typeface="微软雅黑" panose="020B0503020204020204" pitchFamily="34" charset="-122"/>
                </a:rPr>
                <a:t>7: R_386_PC32 swap</a:t>
              </a:r>
            </a:p>
            <a:p>
              <a:pPr eaLnBrk="1" hangingPunct="1">
                <a:lnSpc>
                  <a:spcPct val="100000"/>
                </a:lnSpc>
                <a:spcBef>
                  <a:spcPct val="0"/>
                </a:spcBef>
                <a:buFontTx/>
                <a:buNone/>
              </a:pPr>
              <a:r>
                <a:rPr lang="en-US" altLang="zh-CN" sz="2000">
                  <a:latin typeface="微软雅黑" panose="020B0503020204020204" pitchFamily="34" charset="-122"/>
                  <a:ea typeface="微软雅黑" panose="020B0503020204020204" pitchFamily="34" charset="-122"/>
                </a:rPr>
                <a:t>   ……</a:t>
              </a:r>
              <a:endParaRPr lang="zh-CN" altLang="en-US" sz="2000">
                <a:latin typeface="微软雅黑" panose="020B0503020204020204" pitchFamily="34" charset="-122"/>
                <a:ea typeface="微软雅黑" panose="020B0503020204020204" pitchFamily="34" charset="-122"/>
              </a:endParaRPr>
            </a:p>
          </p:txBody>
        </p:sp>
        <p:sp>
          <p:nvSpPr>
            <p:cNvPr id="97303" name="Rectangle 5">
              <a:extLst>
                <a:ext uri="{FF2B5EF4-FFF2-40B4-BE49-F238E27FC236}">
                  <a16:creationId xmlns:a16="http://schemas.microsoft.com/office/drawing/2014/main" id="{003C3DF2-5889-4BF5-AC1D-BE2F96DB2AD5}"/>
                </a:ext>
              </a:extLst>
            </p:cNvPr>
            <p:cNvSpPr>
              <a:spLocks noChangeArrowheads="1"/>
            </p:cNvSpPr>
            <p:nvPr/>
          </p:nvSpPr>
          <p:spPr bwMode="auto">
            <a:xfrm>
              <a:off x="1984" y="393"/>
              <a:ext cx="3666" cy="1216"/>
            </a:xfrm>
            <a:prstGeom prst="rect">
              <a:avLst/>
            </a:prstGeom>
            <a:solidFill>
              <a:srgbClr val="FF0000">
                <a:alpha val="14902"/>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0"/>
            </a:p>
          </p:txBody>
        </p:sp>
      </p:grpSp>
      <p:grpSp>
        <p:nvGrpSpPr>
          <p:cNvPr id="731144" name="Group 8">
            <a:extLst>
              <a:ext uri="{FF2B5EF4-FFF2-40B4-BE49-F238E27FC236}">
                <a16:creationId xmlns:a16="http://schemas.microsoft.com/office/drawing/2014/main" id="{E1D982B8-BF24-4329-90D1-6652E2A6D051}"/>
              </a:ext>
            </a:extLst>
          </p:cNvPr>
          <p:cNvGrpSpPr>
            <a:grpSpLocks/>
          </p:cNvGrpSpPr>
          <p:nvPr/>
        </p:nvGrpSpPr>
        <p:grpSpPr bwMode="auto">
          <a:xfrm>
            <a:off x="4586288" y="3206750"/>
            <a:ext cx="2265362" cy="798513"/>
            <a:chOff x="2926" y="2020"/>
            <a:chExt cx="2323" cy="503"/>
          </a:xfrm>
        </p:grpSpPr>
        <p:sp>
          <p:nvSpPr>
            <p:cNvPr id="97300" name="Line 6">
              <a:extLst>
                <a:ext uri="{FF2B5EF4-FFF2-40B4-BE49-F238E27FC236}">
                  <a16:creationId xmlns:a16="http://schemas.microsoft.com/office/drawing/2014/main" id="{FB348493-882B-4A1E-99FF-EE55F68D23A7}"/>
                </a:ext>
              </a:extLst>
            </p:cNvPr>
            <p:cNvSpPr>
              <a:spLocks noChangeShapeType="1"/>
            </p:cNvSpPr>
            <p:nvPr/>
          </p:nvSpPr>
          <p:spPr bwMode="auto">
            <a:xfrm flipH="1">
              <a:off x="2926" y="2222"/>
              <a:ext cx="1453" cy="301"/>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7301" name="Text Box 7">
              <a:extLst>
                <a:ext uri="{FF2B5EF4-FFF2-40B4-BE49-F238E27FC236}">
                  <a16:creationId xmlns:a16="http://schemas.microsoft.com/office/drawing/2014/main" id="{D7697FA3-B8BC-43BD-83AA-435A02DE3526}"/>
                </a:ext>
              </a:extLst>
            </p:cNvPr>
            <p:cNvSpPr txBox="1">
              <a:spLocks noChangeArrowheads="1"/>
            </p:cNvSpPr>
            <p:nvPr/>
          </p:nvSpPr>
          <p:spPr bwMode="auto">
            <a:xfrm>
              <a:off x="4379" y="2020"/>
              <a:ext cx="87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200">
                  <a:solidFill>
                    <a:srgbClr val="FF0000"/>
                  </a:solidFill>
                  <a:ea typeface="微软雅黑" panose="020B0503020204020204" pitchFamily="34" charset="-122"/>
                </a:rPr>
                <a:t>重定位值</a:t>
              </a:r>
            </a:p>
          </p:txBody>
        </p:sp>
      </p:grpSp>
      <p:sp>
        <p:nvSpPr>
          <p:cNvPr id="731146" name="Line 10">
            <a:extLst>
              <a:ext uri="{FF2B5EF4-FFF2-40B4-BE49-F238E27FC236}">
                <a16:creationId xmlns:a16="http://schemas.microsoft.com/office/drawing/2014/main" id="{A12AF57E-EB99-4785-8B56-F30B7411E09F}"/>
              </a:ext>
            </a:extLst>
          </p:cNvPr>
          <p:cNvSpPr>
            <a:spLocks noChangeShapeType="1"/>
          </p:cNvSpPr>
          <p:nvPr/>
        </p:nvSpPr>
        <p:spPr bwMode="auto">
          <a:xfrm>
            <a:off x="6184900" y="2205038"/>
            <a:ext cx="1101725" cy="1627187"/>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1147" name="Text Box 11">
            <a:extLst>
              <a:ext uri="{FF2B5EF4-FFF2-40B4-BE49-F238E27FC236}">
                <a16:creationId xmlns:a16="http://schemas.microsoft.com/office/drawing/2014/main" id="{958DD35F-E1F3-4B17-BA31-DFA20B4196A5}"/>
              </a:ext>
            </a:extLst>
          </p:cNvPr>
          <p:cNvSpPr txBox="1">
            <a:spLocks noChangeArrowheads="1"/>
          </p:cNvSpPr>
          <p:nvPr/>
        </p:nvSpPr>
        <p:spPr bwMode="auto">
          <a:xfrm>
            <a:off x="7402513" y="3133725"/>
            <a:ext cx="1119187"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200">
                <a:solidFill>
                  <a:srgbClr val="FF0000"/>
                </a:solidFill>
                <a:latin typeface="微软雅黑" panose="020B0503020204020204" pitchFamily="34" charset="-122"/>
                <a:ea typeface="微软雅黑" panose="020B0503020204020204" pitchFamily="34" charset="-122"/>
              </a:rPr>
              <a:t>值为</a:t>
            </a:r>
            <a:r>
              <a:rPr lang="en-US" altLang="zh-CN" sz="2200">
                <a:solidFill>
                  <a:srgbClr val="FF0000"/>
                </a:solidFill>
                <a:latin typeface="微软雅黑" panose="020B0503020204020204" pitchFamily="34" charset="-122"/>
                <a:ea typeface="微软雅黑" panose="020B0503020204020204" pitchFamily="34" charset="-122"/>
              </a:rPr>
              <a:t>-4</a:t>
            </a:r>
          </a:p>
        </p:txBody>
      </p:sp>
      <p:sp>
        <p:nvSpPr>
          <p:cNvPr id="731148" name="Rectangle 12">
            <a:extLst>
              <a:ext uri="{FF2B5EF4-FFF2-40B4-BE49-F238E27FC236}">
                <a16:creationId xmlns:a16="http://schemas.microsoft.com/office/drawing/2014/main" id="{C8C03A16-7599-4A4D-AB28-50206FAF0241}"/>
              </a:ext>
            </a:extLst>
          </p:cNvPr>
          <p:cNvSpPr>
            <a:spLocks noChangeArrowheads="1"/>
          </p:cNvSpPr>
          <p:nvPr/>
        </p:nvSpPr>
        <p:spPr bwMode="auto">
          <a:xfrm>
            <a:off x="198438" y="5591175"/>
            <a:ext cx="7078662"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3175">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r>
              <a:rPr lang="en-US" altLang="zh-CN" sz="2200">
                <a:latin typeface="微软雅黑" panose="020B0503020204020204" pitchFamily="34" charset="-122"/>
                <a:ea typeface="微软雅黑" panose="020B0503020204020204" pitchFamily="34" charset="-122"/>
              </a:rPr>
              <a:t>PC</a:t>
            </a:r>
            <a:r>
              <a:rPr lang="zh-CN" altLang="en-US" sz="2200">
                <a:latin typeface="微软雅黑" panose="020B0503020204020204" pitchFamily="34" charset="-122"/>
                <a:ea typeface="微软雅黑" panose="020B0503020204020204" pitchFamily="34" charset="-122"/>
              </a:rPr>
              <a:t>相对地址方式下，重定位值计算公式为：</a:t>
            </a:r>
          </a:p>
          <a:p>
            <a:pPr eaLnBrk="1" hangingPunct="1">
              <a:lnSpc>
                <a:spcPct val="100000"/>
              </a:lnSpc>
              <a:spcBef>
                <a:spcPct val="0"/>
              </a:spcBef>
              <a:buFontTx/>
              <a:buNone/>
            </a:pPr>
            <a:r>
              <a:rPr lang="en-US" altLang="zh-CN" sz="2200">
                <a:latin typeface="微软雅黑" panose="020B0503020204020204" pitchFamily="34" charset="-122"/>
                <a:ea typeface="微软雅黑" panose="020B0503020204020204" pitchFamily="34" charset="-122"/>
              </a:rPr>
              <a:t>ADDR(r_sym) – ( ( ADDR(.text) + r_offset ) – init )</a:t>
            </a:r>
          </a:p>
        </p:txBody>
      </p:sp>
      <p:grpSp>
        <p:nvGrpSpPr>
          <p:cNvPr id="731151" name="Group 15">
            <a:extLst>
              <a:ext uri="{FF2B5EF4-FFF2-40B4-BE49-F238E27FC236}">
                <a16:creationId xmlns:a16="http://schemas.microsoft.com/office/drawing/2014/main" id="{307F803E-1D6A-47EA-ACB4-BBA1DC9B38AE}"/>
              </a:ext>
            </a:extLst>
          </p:cNvPr>
          <p:cNvGrpSpPr>
            <a:grpSpLocks/>
          </p:cNvGrpSpPr>
          <p:nvPr/>
        </p:nvGrpSpPr>
        <p:grpSpPr bwMode="auto">
          <a:xfrm>
            <a:off x="2428875" y="6316663"/>
            <a:ext cx="4818063" cy="412750"/>
            <a:chOff x="1530" y="4015"/>
            <a:chExt cx="3035" cy="260"/>
          </a:xfrm>
        </p:grpSpPr>
        <p:sp>
          <p:nvSpPr>
            <p:cNvPr id="97298" name="Line 13">
              <a:extLst>
                <a:ext uri="{FF2B5EF4-FFF2-40B4-BE49-F238E27FC236}">
                  <a16:creationId xmlns:a16="http://schemas.microsoft.com/office/drawing/2014/main" id="{7878E493-DC25-4614-BB9C-176492DAE137}"/>
                </a:ext>
              </a:extLst>
            </p:cNvPr>
            <p:cNvSpPr>
              <a:spLocks noChangeShapeType="1"/>
            </p:cNvSpPr>
            <p:nvPr/>
          </p:nvSpPr>
          <p:spPr bwMode="auto">
            <a:xfrm>
              <a:off x="1530" y="4015"/>
              <a:ext cx="3035"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7299" name="Text Box 14">
              <a:extLst>
                <a:ext uri="{FF2B5EF4-FFF2-40B4-BE49-F238E27FC236}">
                  <a16:creationId xmlns:a16="http://schemas.microsoft.com/office/drawing/2014/main" id="{2292529A-2C41-45FA-A401-7E063D5BB72A}"/>
                </a:ext>
              </a:extLst>
            </p:cNvPr>
            <p:cNvSpPr txBox="1">
              <a:spLocks noChangeArrowheads="1"/>
            </p:cNvSpPr>
            <p:nvPr/>
          </p:nvSpPr>
          <p:spPr bwMode="auto">
            <a:xfrm>
              <a:off x="2390" y="4025"/>
              <a:ext cx="168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en-US" altLang="zh-CN" sz="2000">
                  <a:solidFill>
                    <a:srgbClr val="FF0000"/>
                  </a:solidFill>
                  <a:latin typeface="微软雅黑" panose="020B0503020204020204" pitchFamily="34" charset="-122"/>
                  <a:ea typeface="微软雅黑" panose="020B0503020204020204" pitchFamily="34" charset="-122"/>
                </a:rPr>
                <a:t>call</a:t>
              </a:r>
              <a:r>
                <a:rPr lang="zh-CN" altLang="en-US" sz="2000">
                  <a:solidFill>
                    <a:srgbClr val="FF0000"/>
                  </a:solidFill>
                  <a:latin typeface="微软雅黑" panose="020B0503020204020204" pitchFamily="34" charset="-122"/>
                  <a:ea typeface="微软雅黑" panose="020B0503020204020204" pitchFamily="34" charset="-122"/>
                </a:rPr>
                <a:t>指令下条指令地址</a:t>
              </a:r>
            </a:p>
          </p:txBody>
        </p:sp>
      </p:grpSp>
      <p:grpSp>
        <p:nvGrpSpPr>
          <p:cNvPr id="731155" name="Group 19">
            <a:extLst>
              <a:ext uri="{FF2B5EF4-FFF2-40B4-BE49-F238E27FC236}">
                <a16:creationId xmlns:a16="http://schemas.microsoft.com/office/drawing/2014/main" id="{98B34E6E-D9A4-4D2C-8E08-CDBE7A4F592A}"/>
              </a:ext>
            </a:extLst>
          </p:cNvPr>
          <p:cNvGrpSpPr>
            <a:grpSpLocks/>
          </p:cNvGrpSpPr>
          <p:nvPr/>
        </p:nvGrpSpPr>
        <p:grpSpPr bwMode="auto">
          <a:xfrm>
            <a:off x="227013" y="6313488"/>
            <a:ext cx="1855787" cy="401637"/>
            <a:chOff x="143" y="4013"/>
            <a:chExt cx="1169" cy="253"/>
          </a:xfrm>
        </p:grpSpPr>
        <p:sp>
          <p:nvSpPr>
            <p:cNvPr id="97296" name="Line 17">
              <a:extLst>
                <a:ext uri="{FF2B5EF4-FFF2-40B4-BE49-F238E27FC236}">
                  <a16:creationId xmlns:a16="http://schemas.microsoft.com/office/drawing/2014/main" id="{F53C6CD8-FBEE-4A41-A9A2-D4E13E9B9D86}"/>
                </a:ext>
              </a:extLst>
            </p:cNvPr>
            <p:cNvSpPr>
              <a:spLocks noChangeShapeType="1"/>
            </p:cNvSpPr>
            <p:nvPr/>
          </p:nvSpPr>
          <p:spPr bwMode="auto">
            <a:xfrm>
              <a:off x="143" y="4013"/>
              <a:ext cx="1169" cy="1"/>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7297" name="Text Box 18">
              <a:extLst>
                <a:ext uri="{FF2B5EF4-FFF2-40B4-BE49-F238E27FC236}">
                  <a16:creationId xmlns:a16="http://schemas.microsoft.com/office/drawing/2014/main" id="{5BAEDE72-18EE-47BC-8B42-174FBB951ED7}"/>
                </a:ext>
              </a:extLst>
            </p:cNvPr>
            <p:cNvSpPr txBox="1">
              <a:spLocks noChangeArrowheads="1"/>
            </p:cNvSpPr>
            <p:nvPr/>
          </p:nvSpPr>
          <p:spPr bwMode="auto">
            <a:xfrm>
              <a:off x="315" y="4016"/>
              <a:ext cx="97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000">
                  <a:solidFill>
                    <a:srgbClr val="FF0000"/>
                  </a:solidFill>
                  <a:latin typeface="微软雅黑" panose="020B0503020204020204" pitchFamily="34" charset="-122"/>
                  <a:ea typeface="微软雅黑" panose="020B0503020204020204" pitchFamily="34" charset="-122"/>
                </a:rPr>
                <a:t>引用目标处</a:t>
              </a:r>
            </a:p>
          </p:txBody>
        </p:sp>
      </p:grpSp>
      <p:sp>
        <p:nvSpPr>
          <p:cNvPr id="731157" name="Text Box 21">
            <a:extLst>
              <a:ext uri="{FF2B5EF4-FFF2-40B4-BE49-F238E27FC236}">
                <a16:creationId xmlns:a16="http://schemas.microsoft.com/office/drawing/2014/main" id="{19B42F96-2E9D-4DEC-BA31-3462685CAD5E}"/>
              </a:ext>
            </a:extLst>
          </p:cNvPr>
          <p:cNvSpPr txBox="1">
            <a:spLocks noChangeArrowheads="1"/>
          </p:cNvSpPr>
          <p:nvPr/>
        </p:nvSpPr>
        <p:spPr bwMode="auto">
          <a:xfrm>
            <a:off x="6575425" y="6346825"/>
            <a:ext cx="18573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000">
                <a:solidFill>
                  <a:srgbClr val="3333CC"/>
                </a:solidFill>
                <a:latin typeface="微软雅黑" panose="020B0503020204020204" pitchFamily="34" charset="-122"/>
                <a:ea typeface="微软雅黑" panose="020B0503020204020204" pitchFamily="34" charset="-122"/>
              </a:rPr>
              <a:t>即当前</a:t>
            </a:r>
            <a:r>
              <a:rPr lang="en-US" altLang="zh-CN" sz="2000">
                <a:solidFill>
                  <a:srgbClr val="3333CC"/>
                </a:solidFill>
                <a:latin typeface="微软雅黑" panose="020B0503020204020204" pitchFamily="34" charset="-122"/>
                <a:ea typeface="微软雅黑" panose="020B0503020204020204" pitchFamily="34" charset="-122"/>
              </a:rPr>
              <a:t>PC</a:t>
            </a:r>
            <a:r>
              <a:rPr lang="zh-CN" altLang="en-US" sz="2000">
                <a:solidFill>
                  <a:srgbClr val="3333CC"/>
                </a:solidFill>
                <a:latin typeface="微软雅黑" panose="020B0503020204020204" pitchFamily="34" charset="-122"/>
                <a:ea typeface="微软雅黑" panose="020B0503020204020204" pitchFamily="34" charset="-122"/>
              </a:rPr>
              <a:t>的值</a:t>
            </a:r>
          </a:p>
        </p:txBody>
      </p:sp>
      <p:grpSp>
        <p:nvGrpSpPr>
          <p:cNvPr id="731160" name="Group 24">
            <a:extLst>
              <a:ext uri="{FF2B5EF4-FFF2-40B4-BE49-F238E27FC236}">
                <a16:creationId xmlns:a16="http://schemas.microsoft.com/office/drawing/2014/main" id="{05F7AB5F-6294-4B00-9381-23FB55663760}"/>
              </a:ext>
            </a:extLst>
          </p:cNvPr>
          <p:cNvGrpSpPr>
            <a:grpSpLocks/>
          </p:cNvGrpSpPr>
          <p:nvPr/>
        </p:nvGrpSpPr>
        <p:grpSpPr bwMode="auto">
          <a:xfrm>
            <a:off x="4630738" y="1538288"/>
            <a:ext cx="3381375" cy="2322512"/>
            <a:chOff x="2917" y="969"/>
            <a:chExt cx="2130" cy="1463"/>
          </a:xfrm>
        </p:grpSpPr>
        <p:sp>
          <p:nvSpPr>
            <p:cNvPr id="97294" name="Line 9">
              <a:extLst>
                <a:ext uri="{FF2B5EF4-FFF2-40B4-BE49-F238E27FC236}">
                  <a16:creationId xmlns:a16="http://schemas.microsoft.com/office/drawing/2014/main" id="{2042CAC3-05C6-47D8-B179-EA514E5CE8BD}"/>
                </a:ext>
              </a:extLst>
            </p:cNvPr>
            <p:cNvSpPr>
              <a:spLocks noChangeShapeType="1"/>
            </p:cNvSpPr>
            <p:nvPr/>
          </p:nvSpPr>
          <p:spPr bwMode="auto">
            <a:xfrm>
              <a:off x="3218" y="1207"/>
              <a:ext cx="1829" cy="1225"/>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7295" name="Rectangle 23">
              <a:extLst>
                <a:ext uri="{FF2B5EF4-FFF2-40B4-BE49-F238E27FC236}">
                  <a16:creationId xmlns:a16="http://schemas.microsoft.com/office/drawing/2014/main" id="{4E76288F-EDBC-4349-BBD9-8C3241671FCA}"/>
                </a:ext>
              </a:extLst>
            </p:cNvPr>
            <p:cNvSpPr>
              <a:spLocks noChangeArrowheads="1"/>
            </p:cNvSpPr>
            <p:nvPr/>
          </p:nvSpPr>
          <p:spPr bwMode="auto">
            <a:xfrm>
              <a:off x="2917" y="969"/>
              <a:ext cx="740" cy="247"/>
            </a:xfrm>
            <a:prstGeom prst="rect">
              <a:avLst/>
            </a:prstGeom>
            <a:solidFill>
              <a:schemeClr val="accent1">
                <a:alpha val="25882"/>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0"/>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31139">
                                            <p:txEl>
                                              <p:pRg st="3" end="3"/>
                                            </p:txEl>
                                          </p:spTgt>
                                        </p:tgtEl>
                                        <p:attrNameLst>
                                          <p:attrName>style.visibility</p:attrName>
                                        </p:attrNameLst>
                                      </p:cBhvr>
                                      <p:to>
                                        <p:strVal val="visible"/>
                                      </p:to>
                                    </p:set>
                                    <p:animEffect transition="in" filter="blinds(horizontal)">
                                      <p:cBhvr>
                                        <p:cTn id="7" dur="500"/>
                                        <p:tgtEl>
                                          <p:spTgt spid="731139">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31139">
                                            <p:txEl>
                                              <p:pRg st="4" end="4"/>
                                            </p:txEl>
                                          </p:spTgt>
                                        </p:tgtEl>
                                        <p:attrNameLst>
                                          <p:attrName>style.visibility</p:attrName>
                                        </p:attrNameLst>
                                      </p:cBhvr>
                                      <p:to>
                                        <p:strVal val="visible"/>
                                      </p:to>
                                    </p:set>
                                    <p:animEffect transition="in" filter="blinds(horizontal)">
                                      <p:cBhvr>
                                        <p:cTn id="12" dur="500"/>
                                        <p:tgtEl>
                                          <p:spTgt spid="731139">
                                            <p:txEl>
                                              <p:pRg st="4" end="4"/>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731139">
                                            <p:txEl>
                                              <p:pRg st="5" end="5"/>
                                            </p:txEl>
                                          </p:spTgt>
                                        </p:tgtEl>
                                        <p:attrNameLst>
                                          <p:attrName>style.visibility</p:attrName>
                                        </p:attrNameLst>
                                      </p:cBhvr>
                                      <p:to>
                                        <p:strVal val="visible"/>
                                      </p:to>
                                    </p:set>
                                    <p:animEffect transition="in" filter="blinds(horizontal)">
                                      <p:cBhvr>
                                        <p:cTn id="15" dur="500"/>
                                        <p:tgtEl>
                                          <p:spTgt spid="731139">
                                            <p:txEl>
                                              <p:pRg st="5" end="5"/>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731139">
                                            <p:txEl>
                                              <p:pRg st="6" end="6"/>
                                            </p:txEl>
                                          </p:spTgt>
                                        </p:tgtEl>
                                        <p:attrNameLst>
                                          <p:attrName>style.visibility</p:attrName>
                                        </p:attrNameLst>
                                      </p:cBhvr>
                                      <p:to>
                                        <p:strVal val="visible"/>
                                      </p:to>
                                    </p:set>
                                    <p:animEffect transition="in" filter="blinds(horizontal)">
                                      <p:cBhvr>
                                        <p:cTn id="20" dur="500"/>
                                        <p:tgtEl>
                                          <p:spTgt spid="731139">
                                            <p:txEl>
                                              <p:pRg st="6" end="6"/>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731156"/>
                                        </p:tgtEl>
                                        <p:attrNameLst>
                                          <p:attrName>style.visibility</p:attrName>
                                        </p:attrNameLst>
                                      </p:cBhvr>
                                      <p:to>
                                        <p:strVal val="visible"/>
                                      </p:to>
                                    </p:set>
                                    <p:animEffect transition="in" filter="blinds(horizontal)">
                                      <p:cBhvr>
                                        <p:cTn id="25" dur="500"/>
                                        <p:tgtEl>
                                          <p:spTgt spid="73115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731139">
                                            <p:txEl>
                                              <p:pRg st="7" end="7"/>
                                            </p:txEl>
                                          </p:spTgt>
                                        </p:tgtEl>
                                        <p:attrNameLst>
                                          <p:attrName>style.visibility</p:attrName>
                                        </p:attrNameLst>
                                      </p:cBhvr>
                                      <p:to>
                                        <p:strVal val="visible"/>
                                      </p:to>
                                    </p:set>
                                    <p:animEffect transition="in" filter="blinds(horizontal)">
                                      <p:cBhvr>
                                        <p:cTn id="30" dur="500"/>
                                        <p:tgtEl>
                                          <p:spTgt spid="731139">
                                            <p:txEl>
                                              <p:pRg st="7" end="7"/>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731144"/>
                                        </p:tgtEl>
                                        <p:attrNameLst>
                                          <p:attrName>style.visibility</p:attrName>
                                        </p:attrNameLst>
                                      </p:cBhvr>
                                      <p:to>
                                        <p:strVal val="visible"/>
                                      </p:to>
                                    </p:set>
                                    <p:animEffect transition="in" filter="blinds(horizontal)">
                                      <p:cBhvr>
                                        <p:cTn id="35" dur="500"/>
                                        <p:tgtEl>
                                          <p:spTgt spid="731144"/>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731146"/>
                                        </p:tgtEl>
                                        <p:attrNameLst>
                                          <p:attrName>style.visibility</p:attrName>
                                        </p:attrNameLst>
                                      </p:cBhvr>
                                      <p:to>
                                        <p:strVal val="visible"/>
                                      </p:to>
                                    </p:set>
                                    <p:animEffect transition="in" filter="blinds(horizontal)">
                                      <p:cBhvr>
                                        <p:cTn id="40" dur="500"/>
                                        <p:tgtEl>
                                          <p:spTgt spid="731146"/>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nodeType="clickEffect">
                                  <p:stCondLst>
                                    <p:cond delay="0"/>
                                  </p:stCondLst>
                                  <p:childTnLst>
                                    <p:set>
                                      <p:cBhvr>
                                        <p:cTn id="44" dur="1" fill="hold">
                                          <p:stCondLst>
                                            <p:cond delay="0"/>
                                          </p:stCondLst>
                                        </p:cTn>
                                        <p:tgtEl>
                                          <p:spTgt spid="731160"/>
                                        </p:tgtEl>
                                        <p:attrNameLst>
                                          <p:attrName>style.visibility</p:attrName>
                                        </p:attrNameLst>
                                      </p:cBhvr>
                                      <p:to>
                                        <p:strVal val="visible"/>
                                      </p:to>
                                    </p:set>
                                    <p:animEffect transition="in" filter="blinds(horizontal)">
                                      <p:cBhvr>
                                        <p:cTn id="45" dur="500"/>
                                        <p:tgtEl>
                                          <p:spTgt spid="731160"/>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731147"/>
                                        </p:tgtEl>
                                        <p:attrNameLst>
                                          <p:attrName>style.visibility</p:attrName>
                                        </p:attrNameLst>
                                      </p:cBhvr>
                                      <p:to>
                                        <p:strVal val="visible"/>
                                      </p:to>
                                    </p:set>
                                    <p:animEffect transition="in" filter="blinds(horizontal)">
                                      <p:cBhvr>
                                        <p:cTn id="50" dur="500"/>
                                        <p:tgtEl>
                                          <p:spTgt spid="731147"/>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nodeType="clickEffect">
                                  <p:stCondLst>
                                    <p:cond delay="0"/>
                                  </p:stCondLst>
                                  <p:childTnLst>
                                    <p:set>
                                      <p:cBhvr>
                                        <p:cTn id="54" dur="1" fill="hold">
                                          <p:stCondLst>
                                            <p:cond delay="0"/>
                                          </p:stCondLst>
                                        </p:cTn>
                                        <p:tgtEl>
                                          <p:spTgt spid="731139">
                                            <p:txEl>
                                              <p:pRg st="8" end="8"/>
                                            </p:txEl>
                                          </p:spTgt>
                                        </p:tgtEl>
                                        <p:attrNameLst>
                                          <p:attrName>style.visibility</p:attrName>
                                        </p:attrNameLst>
                                      </p:cBhvr>
                                      <p:to>
                                        <p:strVal val="visible"/>
                                      </p:to>
                                    </p:set>
                                    <p:animEffect transition="in" filter="blinds(horizontal)">
                                      <p:cBhvr>
                                        <p:cTn id="55" dur="500"/>
                                        <p:tgtEl>
                                          <p:spTgt spid="731139">
                                            <p:txEl>
                                              <p:pRg st="8" end="8"/>
                                            </p:txEl>
                                          </p:spTgt>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3" presetClass="entr" presetSubtype="10" fill="hold" nodeType="clickEffect">
                                  <p:stCondLst>
                                    <p:cond delay="0"/>
                                  </p:stCondLst>
                                  <p:childTnLst>
                                    <p:set>
                                      <p:cBhvr>
                                        <p:cTn id="59" dur="1" fill="hold">
                                          <p:stCondLst>
                                            <p:cond delay="0"/>
                                          </p:stCondLst>
                                        </p:cTn>
                                        <p:tgtEl>
                                          <p:spTgt spid="731139">
                                            <p:txEl>
                                              <p:pRg st="9" end="9"/>
                                            </p:txEl>
                                          </p:spTgt>
                                        </p:tgtEl>
                                        <p:attrNameLst>
                                          <p:attrName>style.visibility</p:attrName>
                                        </p:attrNameLst>
                                      </p:cBhvr>
                                      <p:to>
                                        <p:strVal val="visible"/>
                                      </p:to>
                                    </p:set>
                                    <p:animEffect transition="in" filter="blinds(horizontal)">
                                      <p:cBhvr>
                                        <p:cTn id="60" dur="500"/>
                                        <p:tgtEl>
                                          <p:spTgt spid="731139">
                                            <p:txEl>
                                              <p:pRg st="9" end="9"/>
                                            </p:txEl>
                                          </p:spTgt>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3" presetClass="entr" presetSubtype="10" fill="hold" nodeType="clickEffect">
                                  <p:stCondLst>
                                    <p:cond delay="0"/>
                                  </p:stCondLst>
                                  <p:childTnLst>
                                    <p:set>
                                      <p:cBhvr>
                                        <p:cTn id="64" dur="1" fill="hold">
                                          <p:stCondLst>
                                            <p:cond delay="0"/>
                                          </p:stCondLst>
                                        </p:cTn>
                                        <p:tgtEl>
                                          <p:spTgt spid="731139">
                                            <p:txEl>
                                              <p:pRg st="10" end="10"/>
                                            </p:txEl>
                                          </p:spTgt>
                                        </p:tgtEl>
                                        <p:attrNameLst>
                                          <p:attrName>style.visibility</p:attrName>
                                        </p:attrNameLst>
                                      </p:cBhvr>
                                      <p:to>
                                        <p:strVal val="visible"/>
                                      </p:to>
                                    </p:set>
                                    <p:animEffect transition="in" filter="blinds(horizontal)">
                                      <p:cBhvr>
                                        <p:cTn id="65" dur="500"/>
                                        <p:tgtEl>
                                          <p:spTgt spid="731139">
                                            <p:txEl>
                                              <p:pRg st="10" end="10"/>
                                            </p:txEl>
                                          </p:spTgt>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731148"/>
                                        </p:tgtEl>
                                        <p:attrNameLst>
                                          <p:attrName>style.visibility</p:attrName>
                                        </p:attrNameLst>
                                      </p:cBhvr>
                                      <p:to>
                                        <p:strVal val="visible"/>
                                      </p:to>
                                    </p:set>
                                    <p:animEffect transition="in" filter="blinds(horizontal)">
                                      <p:cBhvr>
                                        <p:cTn id="70" dur="500"/>
                                        <p:tgtEl>
                                          <p:spTgt spid="731148"/>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3" presetClass="entr" presetSubtype="10" fill="hold" nodeType="clickEffect">
                                  <p:stCondLst>
                                    <p:cond delay="0"/>
                                  </p:stCondLst>
                                  <p:childTnLst>
                                    <p:set>
                                      <p:cBhvr>
                                        <p:cTn id="74" dur="1" fill="hold">
                                          <p:stCondLst>
                                            <p:cond delay="0"/>
                                          </p:stCondLst>
                                        </p:cTn>
                                        <p:tgtEl>
                                          <p:spTgt spid="731155"/>
                                        </p:tgtEl>
                                        <p:attrNameLst>
                                          <p:attrName>style.visibility</p:attrName>
                                        </p:attrNameLst>
                                      </p:cBhvr>
                                      <p:to>
                                        <p:strVal val="visible"/>
                                      </p:to>
                                    </p:set>
                                    <p:animEffect transition="in" filter="blinds(horizontal)">
                                      <p:cBhvr>
                                        <p:cTn id="75" dur="500"/>
                                        <p:tgtEl>
                                          <p:spTgt spid="731155"/>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3" presetClass="entr" presetSubtype="10" fill="hold" nodeType="clickEffect">
                                  <p:stCondLst>
                                    <p:cond delay="0"/>
                                  </p:stCondLst>
                                  <p:childTnLst>
                                    <p:set>
                                      <p:cBhvr>
                                        <p:cTn id="79" dur="1" fill="hold">
                                          <p:stCondLst>
                                            <p:cond delay="0"/>
                                          </p:stCondLst>
                                        </p:cTn>
                                        <p:tgtEl>
                                          <p:spTgt spid="731151"/>
                                        </p:tgtEl>
                                        <p:attrNameLst>
                                          <p:attrName>style.visibility</p:attrName>
                                        </p:attrNameLst>
                                      </p:cBhvr>
                                      <p:to>
                                        <p:strVal val="visible"/>
                                      </p:to>
                                    </p:set>
                                    <p:animEffect transition="in" filter="blinds(horizontal)">
                                      <p:cBhvr>
                                        <p:cTn id="80" dur="500"/>
                                        <p:tgtEl>
                                          <p:spTgt spid="731151"/>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3" presetClass="entr" presetSubtype="10" fill="hold" grpId="0" nodeType="clickEffect">
                                  <p:stCondLst>
                                    <p:cond delay="0"/>
                                  </p:stCondLst>
                                  <p:childTnLst>
                                    <p:set>
                                      <p:cBhvr>
                                        <p:cTn id="84" dur="1" fill="hold">
                                          <p:stCondLst>
                                            <p:cond delay="0"/>
                                          </p:stCondLst>
                                        </p:cTn>
                                        <p:tgtEl>
                                          <p:spTgt spid="731157"/>
                                        </p:tgtEl>
                                        <p:attrNameLst>
                                          <p:attrName>style.visibility</p:attrName>
                                        </p:attrNameLst>
                                      </p:cBhvr>
                                      <p:to>
                                        <p:strVal val="visible"/>
                                      </p:to>
                                    </p:set>
                                    <p:animEffect transition="in" filter="blinds(horizontal)">
                                      <p:cBhvr>
                                        <p:cTn id="85" dur="500"/>
                                        <p:tgtEl>
                                          <p:spTgt spid="731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1147" grpId="0"/>
      <p:bldP spid="731148" grpId="0"/>
      <p:bldP spid="731157"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64CA329E-F839-434C-A790-2F1105A58428}"/>
              </a:ext>
            </a:extLst>
          </p:cNvPr>
          <p:cNvSpPr>
            <a:spLocks noGrp="1" noChangeArrowheads="1"/>
          </p:cNvSpPr>
          <p:nvPr>
            <p:ph type="title"/>
          </p:nvPr>
        </p:nvSpPr>
        <p:spPr/>
        <p:txBody>
          <a:bodyPr/>
          <a:lstStyle/>
          <a:p>
            <a:r>
              <a:rPr lang="zh-CN" altLang="en-GB"/>
              <a:t>可执行文件的加载</a:t>
            </a:r>
            <a:endParaRPr lang="zh-CN" altLang="en-US"/>
          </a:p>
        </p:txBody>
      </p:sp>
      <p:sp>
        <p:nvSpPr>
          <p:cNvPr id="694275" name="Rectangle 3">
            <a:extLst>
              <a:ext uri="{FF2B5EF4-FFF2-40B4-BE49-F238E27FC236}">
                <a16:creationId xmlns:a16="http://schemas.microsoft.com/office/drawing/2014/main" id="{D2C20B4C-BD55-4E0B-AA1A-FC7BB3A3727F}"/>
              </a:ext>
            </a:extLst>
          </p:cNvPr>
          <p:cNvSpPr>
            <a:spLocks noGrp="1" noChangeArrowheads="1"/>
          </p:cNvSpPr>
          <p:nvPr>
            <p:ph type="body" idx="1"/>
          </p:nvPr>
        </p:nvSpPr>
        <p:spPr>
          <a:xfrm>
            <a:off x="334963" y="795338"/>
            <a:ext cx="4919662" cy="5029200"/>
          </a:xfrm>
        </p:spPr>
        <p:txBody>
          <a:bodyPr/>
          <a:lstStyle/>
          <a:p>
            <a:pPr>
              <a:spcBef>
                <a:spcPct val="40000"/>
              </a:spcBef>
            </a:pPr>
            <a:r>
              <a:rPr lang="zh-CN" altLang="en-US" sz="2200">
                <a:latin typeface="微软雅黑" panose="020B0503020204020204" pitchFamily="34" charset="-122"/>
                <a:ea typeface="微软雅黑" panose="020B0503020204020204" pitchFamily="34" charset="-122"/>
              </a:rPr>
              <a:t>通过调用</a:t>
            </a:r>
            <a:r>
              <a:rPr lang="en-US" altLang="zh-CN" sz="2200">
                <a:latin typeface="微软雅黑" panose="020B0503020204020204" pitchFamily="34" charset="-122"/>
                <a:ea typeface="微软雅黑" panose="020B0503020204020204" pitchFamily="34" charset="-122"/>
              </a:rPr>
              <a:t>execve</a:t>
            </a:r>
            <a:r>
              <a:rPr lang="zh-CN" altLang="en-US" sz="2200">
                <a:latin typeface="微软雅黑" panose="020B0503020204020204" pitchFamily="34" charset="-122"/>
                <a:ea typeface="微软雅黑" panose="020B0503020204020204" pitchFamily="34" charset="-122"/>
              </a:rPr>
              <a:t>系统调用函数来调用加载器</a:t>
            </a:r>
          </a:p>
          <a:p>
            <a:pPr>
              <a:spcBef>
                <a:spcPct val="40000"/>
              </a:spcBef>
            </a:pPr>
            <a:r>
              <a:rPr lang="zh-CN" altLang="en-US" sz="2200">
                <a:latin typeface="微软雅黑" panose="020B0503020204020204" pitchFamily="34" charset="-122"/>
                <a:ea typeface="微软雅黑" panose="020B0503020204020204" pitchFamily="34" charset="-122"/>
              </a:rPr>
              <a:t>加载器（</a:t>
            </a:r>
            <a:r>
              <a:rPr lang="en-US" altLang="zh-CN" sz="2200">
                <a:latin typeface="微软雅黑" panose="020B0503020204020204" pitchFamily="34" charset="-122"/>
                <a:ea typeface="微软雅黑" panose="020B0503020204020204" pitchFamily="34" charset="-122"/>
              </a:rPr>
              <a:t>loader</a:t>
            </a:r>
            <a:r>
              <a:rPr lang="zh-CN" altLang="en-US" sz="2200">
                <a:latin typeface="微软雅黑" panose="020B0503020204020204" pitchFamily="34" charset="-122"/>
                <a:ea typeface="微软雅黑" panose="020B0503020204020204" pitchFamily="34" charset="-122"/>
              </a:rPr>
              <a:t>）根据可执行文件的</a:t>
            </a:r>
            <a:r>
              <a:rPr lang="zh-CN" altLang="en-US" sz="2200">
                <a:solidFill>
                  <a:srgbClr val="3333CC"/>
                </a:solidFill>
                <a:latin typeface="微软雅黑" panose="020B0503020204020204" pitchFamily="34" charset="-122"/>
                <a:ea typeface="微软雅黑" panose="020B0503020204020204" pitchFamily="34" charset="-122"/>
              </a:rPr>
              <a:t>程序（段）头表中的信息</a:t>
            </a:r>
            <a:r>
              <a:rPr lang="zh-CN" altLang="en-US" sz="2200">
                <a:latin typeface="微软雅黑" panose="020B0503020204020204" pitchFamily="34" charset="-122"/>
                <a:ea typeface="微软雅黑" panose="020B0503020204020204" pitchFamily="34" charset="-122"/>
              </a:rPr>
              <a:t>，将可执行文件的代码和数据从磁盘</a:t>
            </a:r>
            <a:r>
              <a:rPr lang="zh-CN" altLang="en-US" sz="2200">
                <a:solidFill>
                  <a:srgbClr val="CC3300"/>
                </a:solidFill>
                <a:latin typeface="微软雅黑" panose="020B0503020204020204" pitchFamily="34" charset="-122"/>
                <a:ea typeface="微软雅黑" panose="020B0503020204020204" pitchFamily="34" charset="-122"/>
              </a:rPr>
              <a:t>“拷贝”</a:t>
            </a:r>
            <a:r>
              <a:rPr lang="zh-CN" altLang="en-US" sz="2200">
                <a:latin typeface="微软雅黑" panose="020B0503020204020204" pitchFamily="34" charset="-122"/>
                <a:ea typeface="微软雅黑" panose="020B0503020204020204" pitchFamily="34" charset="-122"/>
              </a:rPr>
              <a:t>到存储器中</a:t>
            </a:r>
            <a:r>
              <a:rPr lang="zh-CN" altLang="en-US" sz="2200">
                <a:solidFill>
                  <a:srgbClr val="FF0000"/>
                </a:solidFill>
                <a:latin typeface="微软雅黑" panose="020B0503020204020204" pitchFamily="34" charset="-122"/>
                <a:ea typeface="微软雅黑" panose="020B0503020204020204" pitchFamily="34" charset="-122"/>
              </a:rPr>
              <a:t>（实际上不会真正拷贝，仅建立一种映像，这涉及到许多复杂的过程和一些重要概念，将在后续课上学习）</a:t>
            </a:r>
            <a:endParaRPr lang="zh-CN" altLang="en-US" sz="2200">
              <a:latin typeface="微软雅黑" panose="020B0503020204020204" pitchFamily="34" charset="-122"/>
              <a:ea typeface="微软雅黑" panose="020B0503020204020204" pitchFamily="34" charset="-122"/>
            </a:endParaRPr>
          </a:p>
          <a:p>
            <a:pPr>
              <a:spcBef>
                <a:spcPct val="40000"/>
              </a:spcBef>
            </a:pPr>
            <a:r>
              <a:rPr lang="zh-CN" altLang="en-US" sz="2200">
                <a:latin typeface="微软雅黑" panose="020B0503020204020204" pitchFamily="34" charset="-122"/>
                <a:ea typeface="微软雅黑" panose="020B0503020204020204" pitchFamily="34" charset="-122"/>
              </a:rPr>
              <a:t>加载后，将</a:t>
            </a:r>
            <a:r>
              <a:rPr lang="en-US" altLang="zh-CN" sz="2200">
                <a:latin typeface="微软雅黑" panose="020B0503020204020204" pitchFamily="34" charset="-122"/>
                <a:ea typeface="微软雅黑" panose="020B0503020204020204" pitchFamily="34" charset="-122"/>
              </a:rPr>
              <a:t>PC</a:t>
            </a:r>
            <a:r>
              <a:rPr lang="zh-CN" altLang="en-US" sz="2200">
                <a:latin typeface="微软雅黑" panose="020B0503020204020204" pitchFamily="34" charset="-122"/>
                <a:ea typeface="微软雅黑" panose="020B0503020204020204" pitchFamily="34" charset="-122"/>
              </a:rPr>
              <a:t>（</a:t>
            </a:r>
            <a:r>
              <a:rPr lang="en-US" altLang="zh-CN" sz="2200">
                <a:latin typeface="微软雅黑" panose="020B0503020204020204" pitchFamily="34" charset="-122"/>
                <a:ea typeface="微软雅黑" panose="020B0503020204020204" pitchFamily="34" charset="-122"/>
              </a:rPr>
              <a:t>EIP</a:t>
            </a:r>
            <a:r>
              <a:rPr lang="zh-CN" altLang="en-US" sz="2200">
                <a:latin typeface="微软雅黑" panose="020B0503020204020204" pitchFamily="34" charset="-122"/>
                <a:ea typeface="微软雅黑" panose="020B0503020204020204" pitchFamily="34" charset="-122"/>
              </a:rPr>
              <a:t>）设定指向</a:t>
            </a:r>
            <a:r>
              <a:rPr lang="en-US" altLang="zh-CN" sz="2000">
                <a:solidFill>
                  <a:srgbClr val="FF0000"/>
                </a:solidFill>
                <a:latin typeface="微软雅黑" panose="020B0503020204020204" pitchFamily="34" charset="-122"/>
                <a:ea typeface="微软雅黑" panose="020B0503020204020204" pitchFamily="34" charset="-122"/>
                <a:hlinkClick r:id="" action="ppaction://hlinkshowjump?jump=nextslide"/>
              </a:rPr>
              <a:t>Entry point</a:t>
            </a:r>
            <a:r>
              <a:rPr lang="en-US" altLang="zh-CN" sz="2000">
                <a:latin typeface="微软雅黑" panose="020B0503020204020204" pitchFamily="34" charset="-122"/>
                <a:ea typeface="微软雅黑" panose="020B0503020204020204" pitchFamily="34" charset="-122"/>
                <a:hlinkClick r:id="" action="ppaction://hlinkshowjump?jump=nextslide"/>
              </a:rPr>
              <a:t> </a:t>
            </a:r>
            <a:r>
              <a:rPr lang="en-US" altLang="zh-CN" sz="2000">
                <a:latin typeface="微软雅黑" panose="020B0503020204020204" pitchFamily="34" charset="-122"/>
                <a:ea typeface="微软雅黑" panose="020B0503020204020204" pitchFamily="34" charset="-122"/>
              </a:rPr>
              <a:t>(</a:t>
            </a:r>
            <a:r>
              <a:rPr lang="zh-CN" altLang="en-US" sz="2000">
                <a:latin typeface="微软雅黑" panose="020B0503020204020204" pitchFamily="34" charset="-122"/>
                <a:ea typeface="微软雅黑" panose="020B0503020204020204" pitchFamily="34" charset="-122"/>
              </a:rPr>
              <a:t>即符号</a:t>
            </a:r>
            <a:r>
              <a:rPr lang="en-US" altLang="zh-CN" sz="2000">
                <a:latin typeface="微软雅黑" panose="020B0503020204020204" pitchFamily="34" charset="-122"/>
                <a:ea typeface="微软雅黑" panose="020B0503020204020204" pitchFamily="34" charset="-122"/>
              </a:rPr>
              <a:t>_start</a:t>
            </a:r>
            <a:r>
              <a:rPr lang="zh-CN" altLang="en-US" sz="2000">
                <a:latin typeface="微软雅黑" panose="020B0503020204020204" pitchFamily="34" charset="-122"/>
                <a:ea typeface="微软雅黑" panose="020B0503020204020204" pitchFamily="34" charset="-122"/>
              </a:rPr>
              <a:t>处</a:t>
            </a:r>
            <a:r>
              <a:rPr lang="en-US" altLang="zh-CN" sz="2000">
                <a:latin typeface="微软雅黑" panose="020B0503020204020204" pitchFamily="34" charset="-122"/>
                <a:ea typeface="微软雅黑" panose="020B0503020204020204" pitchFamily="34" charset="-122"/>
              </a:rPr>
              <a:t>)</a:t>
            </a:r>
            <a:r>
              <a:rPr lang="zh-CN" altLang="en-US" sz="2000">
                <a:latin typeface="微软雅黑" panose="020B0503020204020204" pitchFamily="34" charset="-122"/>
                <a:ea typeface="微软雅黑" panose="020B0503020204020204" pitchFamily="34" charset="-122"/>
              </a:rPr>
              <a:t>，最终执行</a:t>
            </a:r>
            <a:r>
              <a:rPr lang="en-US" altLang="zh-CN" sz="2200">
                <a:latin typeface="微软雅黑" panose="020B0503020204020204" pitchFamily="34" charset="-122"/>
                <a:ea typeface="微软雅黑" panose="020B0503020204020204" pitchFamily="34" charset="-122"/>
              </a:rPr>
              <a:t>main</a:t>
            </a:r>
            <a:r>
              <a:rPr lang="zh-CN" altLang="en-US" sz="2200">
                <a:latin typeface="微软雅黑" panose="020B0503020204020204" pitchFamily="34" charset="-122"/>
                <a:ea typeface="微软雅黑" panose="020B0503020204020204" pitchFamily="34" charset="-122"/>
              </a:rPr>
              <a:t>函数，以启动程序执行。</a:t>
            </a:r>
          </a:p>
        </p:txBody>
      </p:sp>
      <p:sp>
        <p:nvSpPr>
          <p:cNvPr id="694276" name="Text Box 4">
            <a:extLst>
              <a:ext uri="{FF2B5EF4-FFF2-40B4-BE49-F238E27FC236}">
                <a16:creationId xmlns:a16="http://schemas.microsoft.com/office/drawing/2014/main" id="{A9D556DD-BF89-4423-9DCB-86D5A37B212D}"/>
              </a:ext>
            </a:extLst>
          </p:cNvPr>
          <p:cNvSpPr txBox="1">
            <a:spLocks noChangeArrowheads="1"/>
          </p:cNvSpPr>
          <p:nvPr/>
        </p:nvSpPr>
        <p:spPr bwMode="auto">
          <a:xfrm>
            <a:off x="6619875" y="703263"/>
            <a:ext cx="1754188"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ctr" eaLnBrk="1" hangingPunct="1">
              <a:lnSpc>
                <a:spcPct val="100000"/>
              </a:lnSpc>
              <a:spcBef>
                <a:spcPct val="10000"/>
              </a:spcBef>
              <a:buFontTx/>
              <a:buNone/>
            </a:pPr>
            <a:r>
              <a:rPr lang="zh-CN" altLang="en-US" sz="2300">
                <a:latin typeface="微软雅黑" panose="020B0503020204020204" pitchFamily="34" charset="-122"/>
                <a:ea typeface="微软雅黑" panose="020B0503020204020204" pitchFamily="34" charset="-122"/>
              </a:rPr>
              <a:t>程序被启动</a:t>
            </a:r>
          </a:p>
          <a:p>
            <a:pPr algn="ctr" eaLnBrk="1" hangingPunct="1">
              <a:lnSpc>
                <a:spcPct val="100000"/>
              </a:lnSpc>
              <a:spcBef>
                <a:spcPct val="10000"/>
              </a:spcBef>
              <a:buFontTx/>
              <a:buNone/>
            </a:pPr>
            <a:r>
              <a:rPr lang="zh-CN" altLang="en-US" sz="2300">
                <a:solidFill>
                  <a:srgbClr val="0A6A0A"/>
                </a:solidFill>
                <a:latin typeface="微软雅黑" panose="020B0503020204020204" pitchFamily="34" charset="-122"/>
                <a:ea typeface="微软雅黑" panose="020B0503020204020204" pitchFamily="34" charset="-122"/>
              </a:rPr>
              <a:t>如 </a:t>
            </a:r>
            <a:r>
              <a:rPr lang="en-US" altLang="zh-CN" sz="2300">
                <a:solidFill>
                  <a:srgbClr val="0A6A0A"/>
                </a:solidFill>
                <a:latin typeface="微软雅黑" panose="020B0503020204020204" pitchFamily="34" charset="-122"/>
                <a:ea typeface="微软雅黑" panose="020B0503020204020204" pitchFamily="34" charset="-122"/>
              </a:rPr>
              <a:t>$ ./P</a:t>
            </a:r>
            <a:endParaRPr lang="zh-CN" altLang="en-US" sz="2300">
              <a:solidFill>
                <a:srgbClr val="0A6A0A"/>
              </a:solidFill>
              <a:latin typeface="微软雅黑" panose="020B0503020204020204" pitchFamily="34" charset="-122"/>
              <a:ea typeface="微软雅黑" panose="020B0503020204020204" pitchFamily="34" charset="-122"/>
            </a:endParaRPr>
          </a:p>
        </p:txBody>
      </p:sp>
      <p:sp>
        <p:nvSpPr>
          <p:cNvPr id="694277" name="Line 5">
            <a:extLst>
              <a:ext uri="{FF2B5EF4-FFF2-40B4-BE49-F238E27FC236}">
                <a16:creationId xmlns:a16="http://schemas.microsoft.com/office/drawing/2014/main" id="{C7FD3709-9109-4597-969B-B263575E2288}"/>
              </a:ext>
            </a:extLst>
          </p:cNvPr>
          <p:cNvSpPr>
            <a:spLocks noChangeShapeType="1"/>
          </p:cNvSpPr>
          <p:nvPr/>
        </p:nvSpPr>
        <p:spPr bwMode="auto">
          <a:xfrm>
            <a:off x="7432675" y="1501775"/>
            <a:ext cx="0" cy="550863"/>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4278" name="Text Box 6">
            <a:extLst>
              <a:ext uri="{FF2B5EF4-FFF2-40B4-BE49-F238E27FC236}">
                <a16:creationId xmlns:a16="http://schemas.microsoft.com/office/drawing/2014/main" id="{5BCE1385-0ADC-4D17-8323-8AF22CC4B04C}"/>
              </a:ext>
            </a:extLst>
          </p:cNvPr>
          <p:cNvSpPr txBox="1">
            <a:spLocks noChangeArrowheads="1"/>
          </p:cNvSpPr>
          <p:nvPr/>
        </p:nvSpPr>
        <p:spPr bwMode="auto">
          <a:xfrm>
            <a:off x="6486525" y="2124075"/>
            <a:ext cx="2017713" cy="452438"/>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ctr" eaLnBrk="1" hangingPunct="1">
              <a:lnSpc>
                <a:spcPct val="100000"/>
              </a:lnSpc>
              <a:spcBef>
                <a:spcPct val="50000"/>
              </a:spcBef>
              <a:buFontTx/>
              <a:buNone/>
            </a:pPr>
            <a:r>
              <a:rPr lang="zh-CN" altLang="en-US" sz="2300">
                <a:latin typeface="微软雅黑" panose="020B0503020204020204" pitchFamily="34" charset="-122"/>
                <a:ea typeface="微软雅黑" panose="020B0503020204020204" pitchFamily="34" charset="-122"/>
              </a:rPr>
              <a:t>调用</a:t>
            </a:r>
            <a:r>
              <a:rPr lang="en-US" altLang="zh-CN" sz="2300">
                <a:latin typeface="微软雅黑" panose="020B0503020204020204" pitchFamily="34" charset="-122"/>
                <a:ea typeface="微软雅黑" panose="020B0503020204020204" pitchFamily="34" charset="-122"/>
              </a:rPr>
              <a:t>fork()</a:t>
            </a:r>
            <a:endParaRPr lang="zh-CN" altLang="en-US" sz="2300">
              <a:latin typeface="微软雅黑" panose="020B0503020204020204" pitchFamily="34" charset="-122"/>
              <a:ea typeface="微软雅黑" panose="020B0503020204020204" pitchFamily="34" charset="-122"/>
            </a:endParaRPr>
          </a:p>
        </p:txBody>
      </p:sp>
      <p:sp>
        <p:nvSpPr>
          <p:cNvPr id="694279" name="Line 7">
            <a:extLst>
              <a:ext uri="{FF2B5EF4-FFF2-40B4-BE49-F238E27FC236}">
                <a16:creationId xmlns:a16="http://schemas.microsoft.com/office/drawing/2014/main" id="{3C865CF1-5ABE-4690-B537-476EF5658262}"/>
              </a:ext>
            </a:extLst>
          </p:cNvPr>
          <p:cNvSpPr>
            <a:spLocks noChangeShapeType="1"/>
          </p:cNvSpPr>
          <p:nvPr/>
        </p:nvSpPr>
        <p:spPr bwMode="auto">
          <a:xfrm>
            <a:off x="7419975" y="2624138"/>
            <a:ext cx="0" cy="550862"/>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4280" name="Text Box 8">
            <a:extLst>
              <a:ext uri="{FF2B5EF4-FFF2-40B4-BE49-F238E27FC236}">
                <a16:creationId xmlns:a16="http://schemas.microsoft.com/office/drawing/2014/main" id="{A101C6B5-5B64-403F-99A2-FBFB93BDA58C}"/>
              </a:ext>
            </a:extLst>
          </p:cNvPr>
          <p:cNvSpPr txBox="1">
            <a:spLocks noChangeArrowheads="1"/>
          </p:cNvSpPr>
          <p:nvPr/>
        </p:nvSpPr>
        <p:spPr bwMode="auto">
          <a:xfrm>
            <a:off x="5910263" y="3171825"/>
            <a:ext cx="3048000" cy="803275"/>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300">
                <a:latin typeface="微软雅黑" panose="020B0503020204020204" pitchFamily="34" charset="-122"/>
                <a:ea typeface="微软雅黑" panose="020B0503020204020204" pitchFamily="34" charset="-122"/>
              </a:rPr>
              <a:t>以构造的</a:t>
            </a:r>
            <a:r>
              <a:rPr lang="en-US" altLang="zh-CN" sz="2300">
                <a:latin typeface="微软雅黑" panose="020B0503020204020204" pitchFamily="34" charset="-122"/>
                <a:ea typeface="微软雅黑" panose="020B0503020204020204" pitchFamily="34" charset="-122"/>
              </a:rPr>
              <a:t>argv</a:t>
            </a:r>
            <a:r>
              <a:rPr lang="zh-CN" altLang="en-US" sz="2300">
                <a:latin typeface="微软雅黑" panose="020B0503020204020204" pitchFamily="34" charset="-122"/>
                <a:ea typeface="微软雅黑" panose="020B0503020204020204" pitchFamily="34" charset="-122"/>
              </a:rPr>
              <a:t>和</a:t>
            </a:r>
            <a:r>
              <a:rPr lang="en-US" altLang="zh-CN" sz="2300">
                <a:latin typeface="微软雅黑" panose="020B0503020204020204" pitchFamily="34" charset="-122"/>
                <a:ea typeface="微软雅黑" panose="020B0503020204020204" pitchFamily="34" charset="-122"/>
              </a:rPr>
              <a:t>envp</a:t>
            </a:r>
            <a:r>
              <a:rPr lang="zh-CN" altLang="en-US" sz="2300">
                <a:latin typeface="微软雅黑" panose="020B0503020204020204" pitchFamily="34" charset="-122"/>
                <a:ea typeface="微软雅黑" panose="020B0503020204020204" pitchFamily="34" charset="-122"/>
              </a:rPr>
              <a:t>为参数调用</a:t>
            </a:r>
            <a:r>
              <a:rPr lang="en-US" altLang="zh-CN" sz="2300">
                <a:latin typeface="微软雅黑" panose="020B0503020204020204" pitchFamily="34" charset="-122"/>
                <a:ea typeface="微软雅黑" panose="020B0503020204020204" pitchFamily="34" charset="-122"/>
              </a:rPr>
              <a:t>execve()</a:t>
            </a:r>
            <a:endParaRPr lang="zh-CN" altLang="en-US" sz="2300">
              <a:latin typeface="微软雅黑" panose="020B0503020204020204" pitchFamily="34" charset="-122"/>
              <a:ea typeface="微软雅黑" panose="020B0503020204020204" pitchFamily="34" charset="-122"/>
            </a:endParaRPr>
          </a:p>
        </p:txBody>
      </p:sp>
      <p:sp>
        <p:nvSpPr>
          <p:cNvPr id="694281" name="Line 9">
            <a:extLst>
              <a:ext uri="{FF2B5EF4-FFF2-40B4-BE49-F238E27FC236}">
                <a16:creationId xmlns:a16="http://schemas.microsoft.com/office/drawing/2014/main" id="{61E35F74-1A39-41C6-890E-CA6CDF24337B}"/>
              </a:ext>
            </a:extLst>
          </p:cNvPr>
          <p:cNvSpPr>
            <a:spLocks noChangeShapeType="1"/>
          </p:cNvSpPr>
          <p:nvPr/>
        </p:nvSpPr>
        <p:spPr bwMode="auto">
          <a:xfrm>
            <a:off x="7397750" y="3994150"/>
            <a:ext cx="0" cy="550863"/>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4282" name="Text Box 10">
            <a:extLst>
              <a:ext uri="{FF2B5EF4-FFF2-40B4-BE49-F238E27FC236}">
                <a16:creationId xmlns:a16="http://schemas.microsoft.com/office/drawing/2014/main" id="{B02F6DDE-5101-48F1-ABFE-27D999B8AC13}"/>
              </a:ext>
            </a:extLst>
          </p:cNvPr>
          <p:cNvSpPr txBox="1">
            <a:spLocks noChangeArrowheads="1"/>
          </p:cNvSpPr>
          <p:nvPr/>
        </p:nvSpPr>
        <p:spPr bwMode="auto">
          <a:xfrm>
            <a:off x="5838825" y="4568825"/>
            <a:ext cx="3135313" cy="1154113"/>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en-US" altLang="zh-CN" sz="2300">
                <a:latin typeface="微软雅黑" panose="020B0503020204020204" pitchFamily="34" charset="-122"/>
                <a:ea typeface="微软雅黑" panose="020B0503020204020204" pitchFamily="34" charset="-122"/>
              </a:rPr>
              <a:t>execve()</a:t>
            </a:r>
            <a:r>
              <a:rPr lang="zh-CN" altLang="en-US" sz="2300">
                <a:latin typeface="微软雅黑" panose="020B0503020204020204" pitchFamily="34" charset="-122"/>
                <a:ea typeface="微软雅黑" panose="020B0503020204020204" pitchFamily="34" charset="-122"/>
              </a:rPr>
              <a:t>调用加载器进行可执行文件加载，并最终转去执行</a:t>
            </a:r>
            <a:r>
              <a:rPr lang="en-US" altLang="zh-CN" sz="2300">
                <a:latin typeface="微软雅黑" panose="020B0503020204020204" pitchFamily="34" charset="-122"/>
                <a:ea typeface="微软雅黑" panose="020B0503020204020204" pitchFamily="34" charset="-122"/>
              </a:rPr>
              <a:t>main</a:t>
            </a:r>
            <a:endParaRPr lang="zh-CN" altLang="en-US" sz="2300">
              <a:latin typeface="微软雅黑" panose="020B0503020204020204" pitchFamily="34" charset="-122"/>
              <a:ea typeface="微软雅黑" panose="020B0503020204020204" pitchFamily="34" charset="-122"/>
            </a:endParaRPr>
          </a:p>
        </p:txBody>
      </p:sp>
      <p:sp>
        <p:nvSpPr>
          <p:cNvPr id="694283" name="Text Box 11">
            <a:extLst>
              <a:ext uri="{FF2B5EF4-FFF2-40B4-BE49-F238E27FC236}">
                <a16:creationId xmlns:a16="http://schemas.microsoft.com/office/drawing/2014/main" id="{274B54FB-2E84-4F82-BFB4-4F65989F636A}"/>
              </a:ext>
            </a:extLst>
          </p:cNvPr>
          <p:cNvSpPr txBox="1">
            <a:spLocks noChangeArrowheads="1"/>
          </p:cNvSpPr>
          <p:nvPr/>
        </p:nvSpPr>
        <p:spPr bwMode="auto">
          <a:xfrm>
            <a:off x="1662113" y="6105525"/>
            <a:ext cx="2195512" cy="452438"/>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ctr" eaLnBrk="1" hangingPunct="1">
              <a:lnSpc>
                <a:spcPct val="100000"/>
              </a:lnSpc>
              <a:spcBef>
                <a:spcPct val="50000"/>
              </a:spcBef>
              <a:buFontTx/>
              <a:buNone/>
            </a:pPr>
            <a:r>
              <a:rPr lang="en-US" altLang="zh-CN" sz="2300">
                <a:solidFill>
                  <a:srgbClr val="3333CC"/>
                </a:solidFill>
                <a:latin typeface="微软雅黑" panose="020B0503020204020204" pitchFamily="34" charset="-122"/>
                <a:ea typeface="微软雅黑" panose="020B0503020204020204" pitchFamily="34" charset="-122"/>
              </a:rPr>
              <a:t>__libc_init_first</a:t>
            </a:r>
          </a:p>
        </p:txBody>
      </p:sp>
      <p:sp>
        <p:nvSpPr>
          <p:cNvPr id="694284" name="Line 12">
            <a:extLst>
              <a:ext uri="{FF2B5EF4-FFF2-40B4-BE49-F238E27FC236}">
                <a16:creationId xmlns:a16="http://schemas.microsoft.com/office/drawing/2014/main" id="{8F28D8BE-1EED-4CEF-9C54-229FDE73522D}"/>
              </a:ext>
            </a:extLst>
          </p:cNvPr>
          <p:cNvSpPr>
            <a:spLocks noChangeShapeType="1"/>
          </p:cNvSpPr>
          <p:nvPr/>
        </p:nvSpPr>
        <p:spPr bwMode="auto">
          <a:xfrm>
            <a:off x="3911600" y="6329363"/>
            <a:ext cx="33337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4285" name="Text Box 13">
            <a:extLst>
              <a:ext uri="{FF2B5EF4-FFF2-40B4-BE49-F238E27FC236}">
                <a16:creationId xmlns:a16="http://schemas.microsoft.com/office/drawing/2014/main" id="{0EA62BE4-8885-4592-B2D0-3383EBB3786A}"/>
              </a:ext>
            </a:extLst>
          </p:cNvPr>
          <p:cNvSpPr txBox="1">
            <a:spLocks noChangeArrowheads="1"/>
          </p:cNvSpPr>
          <p:nvPr/>
        </p:nvSpPr>
        <p:spPr bwMode="auto">
          <a:xfrm>
            <a:off x="4267200" y="6083300"/>
            <a:ext cx="757238" cy="452438"/>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ctr" eaLnBrk="1" hangingPunct="1">
              <a:lnSpc>
                <a:spcPct val="100000"/>
              </a:lnSpc>
              <a:spcBef>
                <a:spcPct val="50000"/>
              </a:spcBef>
              <a:buFontTx/>
              <a:buNone/>
            </a:pPr>
            <a:r>
              <a:rPr lang="en-US" altLang="zh-CN" sz="2300">
                <a:solidFill>
                  <a:srgbClr val="3333CC"/>
                </a:solidFill>
                <a:latin typeface="微软雅黑" panose="020B0503020204020204" pitchFamily="34" charset="-122"/>
                <a:ea typeface="微软雅黑" panose="020B0503020204020204" pitchFamily="34" charset="-122"/>
              </a:rPr>
              <a:t>_init</a:t>
            </a:r>
          </a:p>
        </p:txBody>
      </p:sp>
      <p:sp>
        <p:nvSpPr>
          <p:cNvPr id="694286" name="Line 14">
            <a:extLst>
              <a:ext uri="{FF2B5EF4-FFF2-40B4-BE49-F238E27FC236}">
                <a16:creationId xmlns:a16="http://schemas.microsoft.com/office/drawing/2014/main" id="{5431A4E1-306B-44F1-BD99-9D1BC4A712DB}"/>
              </a:ext>
            </a:extLst>
          </p:cNvPr>
          <p:cNvSpPr>
            <a:spLocks noChangeShapeType="1"/>
          </p:cNvSpPr>
          <p:nvPr/>
        </p:nvSpPr>
        <p:spPr bwMode="auto">
          <a:xfrm>
            <a:off x="5060950" y="6319838"/>
            <a:ext cx="379413"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4287" name="Text Box 15">
            <a:extLst>
              <a:ext uri="{FF2B5EF4-FFF2-40B4-BE49-F238E27FC236}">
                <a16:creationId xmlns:a16="http://schemas.microsoft.com/office/drawing/2014/main" id="{EACF69C6-D4E8-42A4-8F6D-086C8DCE979A}"/>
              </a:ext>
            </a:extLst>
          </p:cNvPr>
          <p:cNvSpPr txBox="1">
            <a:spLocks noChangeArrowheads="1"/>
          </p:cNvSpPr>
          <p:nvPr/>
        </p:nvSpPr>
        <p:spPr bwMode="auto">
          <a:xfrm>
            <a:off x="5475288" y="6073775"/>
            <a:ext cx="873125" cy="452438"/>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ctr" eaLnBrk="1" hangingPunct="1">
              <a:lnSpc>
                <a:spcPct val="100000"/>
              </a:lnSpc>
              <a:spcBef>
                <a:spcPct val="50000"/>
              </a:spcBef>
              <a:buFontTx/>
              <a:buNone/>
            </a:pPr>
            <a:r>
              <a:rPr lang="en-US" altLang="zh-CN" sz="2300">
                <a:solidFill>
                  <a:srgbClr val="3333CC"/>
                </a:solidFill>
                <a:latin typeface="微软雅黑" panose="020B0503020204020204" pitchFamily="34" charset="-122"/>
                <a:ea typeface="微软雅黑" panose="020B0503020204020204" pitchFamily="34" charset="-122"/>
              </a:rPr>
              <a:t>atexit</a:t>
            </a:r>
          </a:p>
        </p:txBody>
      </p:sp>
      <p:sp>
        <p:nvSpPr>
          <p:cNvPr id="694288" name="Line 16">
            <a:extLst>
              <a:ext uri="{FF2B5EF4-FFF2-40B4-BE49-F238E27FC236}">
                <a16:creationId xmlns:a16="http://schemas.microsoft.com/office/drawing/2014/main" id="{D891494E-F42C-4F74-AF23-EA0A892044CD}"/>
              </a:ext>
            </a:extLst>
          </p:cNvPr>
          <p:cNvSpPr>
            <a:spLocks noChangeShapeType="1"/>
          </p:cNvSpPr>
          <p:nvPr/>
        </p:nvSpPr>
        <p:spPr bwMode="auto">
          <a:xfrm flipV="1">
            <a:off x="6396038" y="6319838"/>
            <a:ext cx="32067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4289" name="Text Box 17">
            <a:extLst>
              <a:ext uri="{FF2B5EF4-FFF2-40B4-BE49-F238E27FC236}">
                <a16:creationId xmlns:a16="http://schemas.microsoft.com/office/drawing/2014/main" id="{9C3DEA4B-688B-48FF-906A-9274A3812336}"/>
              </a:ext>
            </a:extLst>
          </p:cNvPr>
          <p:cNvSpPr txBox="1">
            <a:spLocks noChangeArrowheads="1"/>
          </p:cNvSpPr>
          <p:nvPr/>
        </p:nvSpPr>
        <p:spPr bwMode="auto">
          <a:xfrm>
            <a:off x="6797675" y="6073775"/>
            <a:ext cx="757238" cy="452438"/>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ctr" eaLnBrk="1" hangingPunct="1">
              <a:lnSpc>
                <a:spcPct val="100000"/>
              </a:lnSpc>
              <a:spcBef>
                <a:spcPct val="50000"/>
              </a:spcBef>
              <a:buFontTx/>
              <a:buNone/>
            </a:pPr>
            <a:r>
              <a:rPr lang="en-US" altLang="zh-CN" sz="2300">
                <a:solidFill>
                  <a:srgbClr val="3333CC"/>
                </a:solidFill>
                <a:latin typeface="微软雅黑" panose="020B0503020204020204" pitchFamily="34" charset="-122"/>
                <a:ea typeface="微软雅黑" panose="020B0503020204020204" pitchFamily="34" charset="-122"/>
              </a:rPr>
              <a:t>main</a:t>
            </a:r>
          </a:p>
        </p:txBody>
      </p:sp>
      <p:sp>
        <p:nvSpPr>
          <p:cNvPr id="694290" name="Line 18">
            <a:extLst>
              <a:ext uri="{FF2B5EF4-FFF2-40B4-BE49-F238E27FC236}">
                <a16:creationId xmlns:a16="http://schemas.microsoft.com/office/drawing/2014/main" id="{14C092EF-FD2A-41F3-A046-BD540787ECB3}"/>
              </a:ext>
            </a:extLst>
          </p:cNvPr>
          <p:cNvSpPr>
            <a:spLocks noChangeShapeType="1"/>
          </p:cNvSpPr>
          <p:nvPr/>
        </p:nvSpPr>
        <p:spPr bwMode="auto">
          <a:xfrm>
            <a:off x="7616825" y="6303963"/>
            <a:ext cx="30638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4291" name="Text Box 19">
            <a:extLst>
              <a:ext uri="{FF2B5EF4-FFF2-40B4-BE49-F238E27FC236}">
                <a16:creationId xmlns:a16="http://schemas.microsoft.com/office/drawing/2014/main" id="{B37E9946-A71F-47E0-AA44-C7564AC3317A}"/>
              </a:ext>
            </a:extLst>
          </p:cNvPr>
          <p:cNvSpPr txBox="1">
            <a:spLocks noChangeArrowheads="1"/>
          </p:cNvSpPr>
          <p:nvPr/>
        </p:nvSpPr>
        <p:spPr bwMode="auto">
          <a:xfrm>
            <a:off x="7929563" y="6072188"/>
            <a:ext cx="757237" cy="452437"/>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ctr" eaLnBrk="1" hangingPunct="1">
              <a:lnSpc>
                <a:spcPct val="100000"/>
              </a:lnSpc>
              <a:spcBef>
                <a:spcPct val="50000"/>
              </a:spcBef>
              <a:buFontTx/>
              <a:buNone/>
            </a:pPr>
            <a:r>
              <a:rPr lang="en-US" altLang="zh-CN" sz="2300">
                <a:solidFill>
                  <a:srgbClr val="3333CC"/>
                </a:solidFill>
                <a:latin typeface="微软雅黑" panose="020B0503020204020204" pitchFamily="34" charset="-122"/>
                <a:ea typeface="微软雅黑" panose="020B0503020204020204" pitchFamily="34" charset="-122"/>
              </a:rPr>
              <a:t>_exit</a:t>
            </a:r>
          </a:p>
        </p:txBody>
      </p:sp>
      <p:sp>
        <p:nvSpPr>
          <p:cNvPr id="694292" name="Rectangle 20">
            <a:extLst>
              <a:ext uri="{FF2B5EF4-FFF2-40B4-BE49-F238E27FC236}">
                <a16:creationId xmlns:a16="http://schemas.microsoft.com/office/drawing/2014/main" id="{9E89DBE0-5719-4F6A-969C-F3478FF2923B}"/>
              </a:ext>
            </a:extLst>
          </p:cNvPr>
          <p:cNvSpPr>
            <a:spLocks noChangeArrowheads="1"/>
          </p:cNvSpPr>
          <p:nvPr/>
        </p:nvSpPr>
        <p:spPr bwMode="auto">
          <a:xfrm>
            <a:off x="481013" y="6107113"/>
            <a:ext cx="1079500" cy="442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r>
              <a:rPr lang="en-US" altLang="zh-CN" sz="2300">
                <a:latin typeface="微软雅黑" panose="020B0503020204020204" pitchFamily="34" charset="-122"/>
                <a:ea typeface="微软雅黑" panose="020B0503020204020204" pitchFamily="34" charset="-122"/>
              </a:rPr>
              <a:t>_start:</a:t>
            </a:r>
            <a:endParaRPr lang="zh-CN" altLang="en-US" sz="2300">
              <a:latin typeface="微软雅黑" panose="020B0503020204020204" pitchFamily="34" charset="-122"/>
              <a:ea typeface="微软雅黑"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BDE5FB43-B8AB-4DAA-A762-72E2B4172F8B}"/>
              </a:ext>
            </a:extLst>
          </p:cNvPr>
          <p:cNvSpPr>
            <a:spLocks noGrp="1" noChangeArrowheads="1"/>
          </p:cNvSpPr>
          <p:nvPr>
            <p:ph type="title" idx="4294967295"/>
          </p:nvPr>
        </p:nvSpPr>
        <p:spPr>
          <a:xfrm>
            <a:off x="1057275" y="98425"/>
            <a:ext cx="6529388" cy="538163"/>
          </a:xfrm>
        </p:spPr>
        <p:txBody>
          <a:bodyPr lIns="63500" tIns="25400" rIns="63500" bIns="25400" anchor="t">
            <a:spAutoFit/>
          </a:bodyPr>
          <a:lstStyle/>
          <a:p>
            <a:r>
              <a:rPr lang="zh-CN" altLang="en-US" sz="3600"/>
              <a:t>一个典型程序的转换处理过程</a:t>
            </a:r>
          </a:p>
        </p:txBody>
      </p:sp>
      <p:sp>
        <p:nvSpPr>
          <p:cNvPr id="43" name="文本框 42">
            <a:extLst>
              <a:ext uri="{FF2B5EF4-FFF2-40B4-BE49-F238E27FC236}">
                <a16:creationId xmlns:a16="http://schemas.microsoft.com/office/drawing/2014/main" id="{127664EE-4E5A-43D3-BD99-1B2A46498530}"/>
              </a:ext>
            </a:extLst>
          </p:cNvPr>
          <p:cNvSpPr txBox="1"/>
          <p:nvPr/>
        </p:nvSpPr>
        <p:spPr>
          <a:xfrm>
            <a:off x="308326" y="1537978"/>
            <a:ext cx="5759964" cy="430887"/>
          </a:xfrm>
          <a:prstGeom prst="rect">
            <a:avLst/>
          </a:prstGeom>
          <a:noFill/>
        </p:spPr>
        <p:txBody>
          <a:bodyPr wrap="square">
            <a:spAutoFit/>
          </a:bodyPr>
          <a:lstStyle/>
          <a:p>
            <a:pPr marL="0" lvl="1"/>
            <a:r>
              <a:rPr lang="en-US" altLang="zh-CN" sz="2200" b="1" dirty="0">
                <a:solidFill>
                  <a:srgbClr val="0000CC"/>
                </a:solidFill>
                <a:latin typeface="微软雅黑" panose="020B0503020204020204" pitchFamily="34" charset="-122"/>
                <a:ea typeface="微软雅黑" panose="020B0503020204020204" pitchFamily="34" charset="-122"/>
              </a:rPr>
              <a:t>#gcc  –E  </a:t>
            </a:r>
            <a:r>
              <a:rPr lang="en-US" altLang="zh-CN" sz="2200" b="1" dirty="0" err="1">
                <a:solidFill>
                  <a:srgbClr val="0000CC"/>
                </a:solidFill>
                <a:latin typeface="微软雅黑" panose="020B0503020204020204" pitchFamily="34" charset="-122"/>
                <a:ea typeface="微软雅黑" panose="020B0503020204020204" pitchFamily="34" charset="-122"/>
              </a:rPr>
              <a:t>test.c</a:t>
            </a:r>
            <a:r>
              <a:rPr lang="en-US" altLang="zh-CN" sz="2200" b="1" dirty="0">
                <a:solidFill>
                  <a:srgbClr val="0000CC"/>
                </a:solidFill>
                <a:latin typeface="微软雅黑" panose="020B0503020204020204" pitchFamily="34" charset="-122"/>
                <a:ea typeface="微软雅黑" panose="020B0503020204020204" pitchFamily="34" charset="-122"/>
              </a:rPr>
              <a:t>   </a:t>
            </a:r>
            <a:r>
              <a:rPr lang="en-US" altLang="zh-CN" sz="2200" b="1" dirty="0">
                <a:solidFill>
                  <a:srgbClr val="FF0000"/>
                </a:solidFill>
                <a:latin typeface="微软雅黑" panose="020B0503020204020204" pitchFamily="34" charset="-122"/>
                <a:ea typeface="微软雅黑" panose="020B0503020204020204" pitchFamily="34" charset="-122"/>
              </a:rPr>
              <a:t>-D  _FIRST  </a:t>
            </a:r>
            <a:r>
              <a:rPr lang="en-US" altLang="zh-CN" sz="2200" b="1" dirty="0">
                <a:solidFill>
                  <a:srgbClr val="0000CC"/>
                </a:solidFill>
                <a:latin typeface="微软雅黑" panose="020B0503020204020204" pitchFamily="34" charset="-122"/>
                <a:ea typeface="微软雅黑" panose="020B0503020204020204" pitchFamily="34" charset="-122"/>
              </a:rPr>
              <a:t>–o  </a:t>
            </a:r>
            <a:r>
              <a:rPr lang="en-US" altLang="zh-CN" sz="2200" b="1" dirty="0" err="1">
                <a:solidFill>
                  <a:srgbClr val="0000CC"/>
                </a:solidFill>
                <a:latin typeface="微软雅黑" panose="020B0503020204020204" pitchFamily="34" charset="-122"/>
                <a:ea typeface="微软雅黑" panose="020B0503020204020204" pitchFamily="34" charset="-122"/>
              </a:rPr>
              <a:t>test.i</a:t>
            </a:r>
            <a:endParaRPr lang="en-US" altLang="zh-CN" sz="2200" b="1" dirty="0">
              <a:solidFill>
                <a:srgbClr val="0000CC"/>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BEB2FF75-DEB1-412F-BBB3-15379112E3DE}"/>
              </a:ext>
            </a:extLst>
          </p:cNvPr>
          <p:cNvPicPr>
            <a:picLocks noChangeAspect="1"/>
          </p:cNvPicPr>
          <p:nvPr/>
        </p:nvPicPr>
        <p:blipFill>
          <a:blip r:embed="rId3"/>
          <a:stretch>
            <a:fillRect/>
          </a:stretch>
        </p:blipFill>
        <p:spPr>
          <a:xfrm>
            <a:off x="252019" y="2596154"/>
            <a:ext cx="4544176" cy="3135604"/>
          </a:xfrm>
          <a:prstGeom prst="rect">
            <a:avLst/>
          </a:prstGeom>
        </p:spPr>
      </p:pic>
      <p:pic>
        <p:nvPicPr>
          <p:cNvPr id="7" name="图片 6">
            <a:extLst>
              <a:ext uri="{FF2B5EF4-FFF2-40B4-BE49-F238E27FC236}">
                <a16:creationId xmlns:a16="http://schemas.microsoft.com/office/drawing/2014/main" id="{749652FA-4719-4393-9AA0-D939466D6963}"/>
              </a:ext>
            </a:extLst>
          </p:cNvPr>
          <p:cNvPicPr>
            <a:picLocks noChangeAspect="1"/>
          </p:cNvPicPr>
          <p:nvPr/>
        </p:nvPicPr>
        <p:blipFill>
          <a:blip r:embed="rId4"/>
          <a:stretch>
            <a:fillRect/>
          </a:stretch>
        </p:blipFill>
        <p:spPr>
          <a:xfrm>
            <a:off x="5427095" y="4238298"/>
            <a:ext cx="2925327" cy="2521277"/>
          </a:xfrm>
          <a:prstGeom prst="rect">
            <a:avLst/>
          </a:prstGeom>
        </p:spPr>
      </p:pic>
      <p:sp>
        <p:nvSpPr>
          <p:cNvPr id="13" name="文本框 12">
            <a:extLst>
              <a:ext uri="{FF2B5EF4-FFF2-40B4-BE49-F238E27FC236}">
                <a16:creationId xmlns:a16="http://schemas.microsoft.com/office/drawing/2014/main" id="{B4E2112C-E3D3-4560-9833-675614C57D70}"/>
              </a:ext>
            </a:extLst>
          </p:cNvPr>
          <p:cNvSpPr txBox="1"/>
          <p:nvPr/>
        </p:nvSpPr>
        <p:spPr>
          <a:xfrm>
            <a:off x="1331640" y="5904275"/>
            <a:ext cx="3894199" cy="430887"/>
          </a:xfrm>
          <a:prstGeom prst="rect">
            <a:avLst/>
          </a:prstGeom>
          <a:noFill/>
        </p:spPr>
        <p:txBody>
          <a:bodyPr wrap="square">
            <a:spAutoFit/>
          </a:bodyPr>
          <a:lstStyle/>
          <a:p>
            <a:pPr marL="0" lvl="1"/>
            <a:r>
              <a:rPr lang="en-US" altLang="zh-CN" sz="2200" b="1" dirty="0">
                <a:solidFill>
                  <a:srgbClr val="0000CC"/>
                </a:solidFill>
                <a:latin typeface="微软雅黑" panose="020B0503020204020204" pitchFamily="34" charset="-122"/>
                <a:ea typeface="微软雅黑" panose="020B0503020204020204" pitchFamily="34" charset="-122"/>
              </a:rPr>
              <a:t>#gcc  –E  </a:t>
            </a:r>
            <a:r>
              <a:rPr lang="en-US" altLang="zh-CN" sz="2200" b="1" dirty="0" err="1">
                <a:solidFill>
                  <a:srgbClr val="0000CC"/>
                </a:solidFill>
                <a:latin typeface="微软雅黑" panose="020B0503020204020204" pitchFamily="34" charset="-122"/>
                <a:ea typeface="微软雅黑" panose="020B0503020204020204" pitchFamily="34" charset="-122"/>
              </a:rPr>
              <a:t>test.c</a:t>
            </a:r>
            <a:r>
              <a:rPr lang="en-US" altLang="zh-CN" sz="2200" b="1" dirty="0">
                <a:solidFill>
                  <a:srgbClr val="0000CC"/>
                </a:solidFill>
                <a:latin typeface="微软雅黑" panose="020B0503020204020204" pitchFamily="34" charset="-122"/>
                <a:ea typeface="微软雅黑" panose="020B0503020204020204" pitchFamily="34" charset="-122"/>
              </a:rPr>
              <a:t> –o  </a:t>
            </a:r>
            <a:r>
              <a:rPr lang="en-US" altLang="zh-CN" sz="2200" b="1" dirty="0" err="1">
                <a:solidFill>
                  <a:srgbClr val="0000CC"/>
                </a:solidFill>
                <a:latin typeface="微软雅黑" panose="020B0503020204020204" pitchFamily="34" charset="-122"/>
                <a:ea typeface="微软雅黑" panose="020B0503020204020204" pitchFamily="34" charset="-122"/>
              </a:rPr>
              <a:t>test.i</a:t>
            </a:r>
            <a:endParaRPr lang="en-US" altLang="zh-CN" sz="2200" b="1" dirty="0">
              <a:solidFill>
                <a:srgbClr val="0000CC"/>
              </a:solidFill>
              <a:latin typeface="微软雅黑" panose="020B0503020204020204" pitchFamily="34" charset="-122"/>
              <a:ea typeface="微软雅黑" panose="020B0503020204020204" pitchFamily="34" charset="-122"/>
            </a:endParaRPr>
          </a:p>
        </p:txBody>
      </p:sp>
      <p:grpSp>
        <p:nvGrpSpPr>
          <p:cNvPr id="9" name="组合 8">
            <a:extLst>
              <a:ext uri="{FF2B5EF4-FFF2-40B4-BE49-F238E27FC236}">
                <a16:creationId xmlns:a16="http://schemas.microsoft.com/office/drawing/2014/main" id="{2C348CDA-4805-2466-9D8B-35B617344249}"/>
              </a:ext>
            </a:extLst>
          </p:cNvPr>
          <p:cNvGrpSpPr/>
          <p:nvPr/>
        </p:nvGrpSpPr>
        <p:grpSpPr>
          <a:xfrm>
            <a:off x="5051583" y="2169075"/>
            <a:ext cx="3619686" cy="2002063"/>
            <a:chOff x="5051583" y="2169075"/>
            <a:chExt cx="3619686" cy="2002063"/>
          </a:xfrm>
        </p:grpSpPr>
        <p:pic>
          <p:nvPicPr>
            <p:cNvPr id="4" name="图片 3">
              <a:extLst>
                <a:ext uri="{FF2B5EF4-FFF2-40B4-BE49-F238E27FC236}">
                  <a16:creationId xmlns:a16="http://schemas.microsoft.com/office/drawing/2014/main" id="{6D46A9F5-A6E8-C3DB-F686-62AD04D79D64}"/>
                </a:ext>
              </a:extLst>
            </p:cNvPr>
            <p:cNvPicPr>
              <a:picLocks noChangeAspect="1"/>
            </p:cNvPicPr>
            <p:nvPr/>
          </p:nvPicPr>
          <p:blipFill>
            <a:blip r:embed="rId5"/>
            <a:stretch>
              <a:fillRect/>
            </a:stretch>
          </p:blipFill>
          <p:spPr>
            <a:xfrm>
              <a:off x="5051583" y="2169075"/>
              <a:ext cx="3619686" cy="1136708"/>
            </a:xfrm>
            <a:prstGeom prst="rect">
              <a:avLst/>
            </a:prstGeom>
          </p:spPr>
        </p:pic>
        <p:pic>
          <p:nvPicPr>
            <p:cNvPr id="8" name="图片 7">
              <a:extLst>
                <a:ext uri="{FF2B5EF4-FFF2-40B4-BE49-F238E27FC236}">
                  <a16:creationId xmlns:a16="http://schemas.microsoft.com/office/drawing/2014/main" id="{B5C4712C-2E78-07D9-DE8F-EB1A7F51F6B0}"/>
                </a:ext>
              </a:extLst>
            </p:cNvPr>
            <p:cNvPicPr>
              <a:picLocks noChangeAspect="1"/>
            </p:cNvPicPr>
            <p:nvPr/>
          </p:nvPicPr>
          <p:blipFill>
            <a:blip r:embed="rId6"/>
            <a:stretch>
              <a:fillRect/>
            </a:stretch>
          </p:blipFill>
          <p:spPr>
            <a:xfrm>
              <a:off x="5051583" y="3301143"/>
              <a:ext cx="3619686" cy="869995"/>
            </a:xfrm>
            <a:prstGeom prst="rect">
              <a:avLst/>
            </a:prstGeom>
          </p:spPr>
        </p:pic>
      </p:grpSp>
      <p:sp>
        <p:nvSpPr>
          <p:cNvPr id="10" name="文本框 9">
            <a:extLst>
              <a:ext uri="{FF2B5EF4-FFF2-40B4-BE49-F238E27FC236}">
                <a16:creationId xmlns:a16="http://schemas.microsoft.com/office/drawing/2014/main" id="{5749BF13-0118-9DFD-8276-1A9CDBA82E6A}"/>
              </a:ext>
            </a:extLst>
          </p:cNvPr>
          <p:cNvSpPr txBox="1"/>
          <p:nvPr/>
        </p:nvSpPr>
        <p:spPr>
          <a:xfrm>
            <a:off x="308326" y="906881"/>
            <a:ext cx="6975775" cy="430887"/>
          </a:xfrm>
          <a:prstGeom prst="rect">
            <a:avLst/>
          </a:prstGeom>
          <a:noFill/>
        </p:spPr>
        <p:txBody>
          <a:bodyPr wrap="square">
            <a:spAutoFit/>
          </a:bodyPr>
          <a:lstStyle/>
          <a:p>
            <a:pPr marL="0" lvl="1"/>
            <a:r>
              <a:rPr lang="zh-CN" altLang="en-US" sz="2200" b="1" dirty="0">
                <a:solidFill>
                  <a:srgbClr val="0000CC"/>
                </a:solidFill>
                <a:latin typeface="微软雅黑" panose="020B0503020204020204" pitchFamily="34" charset="-122"/>
                <a:ea typeface="微软雅黑" panose="020B0503020204020204" pitchFamily="34" charset="-122"/>
              </a:rPr>
              <a:t>条件编译：为什么要写有条件编译的程序？</a:t>
            </a:r>
            <a:endParaRPr lang="en-US" altLang="zh-CN" sz="2200" b="1" dirty="0">
              <a:solidFill>
                <a:srgbClr val="0000C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48862680"/>
      </p:ext>
    </p:extLst>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94EF1567-9DDA-46B6-8C6A-614F4493AA9D}"/>
              </a:ext>
            </a:extLst>
          </p:cNvPr>
          <p:cNvSpPr>
            <a:spLocks noGrp="1" noChangeArrowheads="1"/>
          </p:cNvSpPr>
          <p:nvPr>
            <p:ph type="title"/>
          </p:nvPr>
        </p:nvSpPr>
        <p:spPr>
          <a:xfrm>
            <a:off x="457200" y="98425"/>
            <a:ext cx="8229600" cy="561975"/>
          </a:xfrm>
        </p:spPr>
        <p:txBody>
          <a:bodyPr/>
          <a:lstStyle/>
          <a:p>
            <a:r>
              <a:rPr lang="zh-CN" altLang="en-US"/>
              <a:t>程序的链接</a:t>
            </a:r>
          </a:p>
        </p:txBody>
      </p:sp>
      <p:sp>
        <p:nvSpPr>
          <p:cNvPr id="111619" name="Rectangle 3">
            <a:extLst>
              <a:ext uri="{FF2B5EF4-FFF2-40B4-BE49-F238E27FC236}">
                <a16:creationId xmlns:a16="http://schemas.microsoft.com/office/drawing/2014/main" id="{DE46F335-E0C8-43E7-B8BB-525622A4194C}"/>
              </a:ext>
            </a:extLst>
          </p:cNvPr>
          <p:cNvSpPr>
            <a:spLocks noGrp="1" noChangeArrowheads="1"/>
          </p:cNvSpPr>
          <p:nvPr>
            <p:ph type="body" idx="1"/>
          </p:nvPr>
        </p:nvSpPr>
        <p:spPr>
          <a:xfrm>
            <a:off x="301625" y="836613"/>
            <a:ext cx="7297593" cy="2917969"/>
          </a:xfrm>
        </p:spPr>
        <p:txBody>
          <a:bodyPr/>
          <a:lstStyle/>
          <a:p>
            <a:pPr lvl="1"/>
            <a:r>
              <a:rPr lang="zh-CN" altLang="en-US" sz="2200" dirty="0">
                <a:solidFill>
                  <a:srgbClr val="FF0000"/>
                </a:solidFill>
                <a:latin typeface="微软雅黑" panose="020B0503020204020204" pitchFamily="34" charset="-122"/>
                <a:ea typeface="微软雅黑" panose="020B0503020204020204" pitchFamily="34" charset="-122"/>
              </a:rPr>
              <a:t>动态链接</a:t>
            </a:r>
            <a:endParaRPr lang="zh-CN" altLang="en-US" sz="2200" i="1" dirty="0">
              <a:solidFill>
                <a:srgbClr val="FF0000"/>
              </a:solidFill>
              <a:latin typeface="微软雅黑" panose="020B0503020204020204" pitchFamily="34" charset="-122"/>
              <a:ea typeface="微软雅黑" panose="020B0503020204020204" pitchFamily="34" charset="-122"/>
            </a:endParaRPr>
          </a:p>
          <a:p>
            <a:pPr lvl="2"/>
            <a:r>
              <a:rPr lang="zh-CN" altLang="en-US" sz="2200" dirty="0">
                <a:latin typeface="微软雅黑" panose="020B0503020204020204" pitchFamily="34" charset="-122"/>
                <a:ea typeface="微软雅黑" panose="020B0503020204020204" pitchFamily="34" charset="-122"/>
              </a:rPr>
              <a:t>动态链接的特性</a:t>
            </a:r>
            <a:endParaRPr lang="en-US" altLang="zh-CN" sz="2200" dirty="0">
              <a:latin typeface="微软雅黑" panose="020B0503020204020204" pitchFamily="34" charset="-122"/>
              <a:ea typeface="微软雅黑" panose="020B0503020204020204" pitchFamily="34" charset="-122"/>
            </a:endParaRPr>
          </a:p>
          <a:p>
            <a:pPr lvl="2"/>
            <a:r>
              <a:rPr lang="zh-CN" altLang="en-US" sz="2200" dirty="0">
                <a:latin typeface="微软雅黑" panose="020B0503020204020204" pitchFamily="34" charset="-122"/>
                <a:ea typeface="微软雅黑" panose="020B0503020204020204" pitchFamily="34" charset="-122"/>
              </a:rPr>
              <a:t>程序加载时的动态链接</a:t>
            </a:r>
            <a:endParaRPr lang="en-US" altLang="zh-CN" sz="2200" dirty="0">
              <a:latin typeface="微软雅黑" panose="020B0503020204020204" pitchFamily="34" charset="-122"/>
              <a:ea typeface="微软雅黑" panose="020B0503020204020204" pitchFamily="34" charset="-122"/>
            </a:endParaRPr>
          </a:p>
          <a:p>
            <a:pPr lvl="2"/>
            <a:r>
              <a:rPr lang="zh-CN" altLang="en-US" sz="2200" dirty="0">
                <a:latin typeface="微软雅黑" panose="020B0503020204020204" pitchFamily="34" charset="-122"/>
                <a:ea typeface="微软雅黑" panose="020B0503020204020204" pitchFamily="34" charset="-122"/>
              </a:rPr>
              <a:t>程序运行时的动态链接</a:t>
            </a:r>
            <a:endParaRPr lang="en-US" altLang="zh-CN" sz="2200" dirty="0">
              <a:latin typeface="微软雅黑" panose="020B0503020204020204" pitchFamily="34" charset="-122"/>
              <a:ea typeface="微软雅黑" panose="020B0503020204020204" pitchFamily="34" charset="-122"/>
            </a:endParaRPr>
          </a:p>
          <a:p>
            <a:pPr lvl="2"/>
            <a:r>
              <a:rPr lang="zh-CN" altLang="en-US" sz="2200" dirty="0">
                <a:latin typeface="微软雅黑" panose="020B0503020204020204" pitchFamily="34" charset="-122"/>
                <a:ea typeface="微软雅黑" panose="020B0503020204020204" pitchFamily="34" charset="-122"/>
              </a:rPr>
              <a:t>动态链接举例</a:t>
            </a:r>
          </a:p>
        </p:txBody>
      </p:sp>
      <p:sp>
        <p:nvSpPr>
          <p:cNvPr id="2" name="Rectangle 2">
            <a:extLst>
              <a:ext uri="{FF2B5EF4-FFF2-40B4-BE49-F238E27FC236}">
                <a16:creationId xmlns:a16="http://schemas.microsoft.com/office/drawing/2014/main" id="{285CE8B1-4582-DFC4-2B5B-C0705A99EE14}"/>
              </a:ext>
            </a:extLst>
          </p:cNvPr>
          <p:cNvSpPr txBox="1">
            <a:spLocks noChangeArrowheads="1"/>
          </p:cNvSpPr>
          <p:nvPr/>
        </p:nvSpPr>
        <p:spPr bwMode="auto">
          <a:xfrm>
            <a:off x="301625" y="3235487"/>
            <a:ext cx="8496300" cy="339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a:lstStyle>
          <a:p>
            <a:pPr>
              <a:lnSpc>
                <a:spcPct val="120000"/>
              </a:lnSpc>
              <a:buFontTx/>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200" kern="0">
                <a:latin typeface="微软雅黑" panose="020B0503020204020204" pitchFamily="34" charset="-122"/>
                <a:ea typeface="微软雅黑" panose="020B0503020204020204" pitchFamily="34" charset="-122"/>
              </a:rPr>
              <a:t>动态链接可以按以下两种方式进行：</a:t>
            </a:r>
          </a:p>
          <a:p>
            <a:pPr>
              <a:lnSpc>
                <a:spcPct val="12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200" kern="0">
                <a:solidFill>
                  <a:srgbClr val="0A6A0A"/>
                </a:solidFill>
                <a:latin typeface="微软雅黑" panose="020B0503020204020204" pitchFamily="34" charset="-122"/>
                <a:ea typeface="微软雅黑" panose="020B0503020204020204" pitchFamily="34" charset="-122"/>
              </a:rPr>
              <a:t>在第一次加载并运行时进行</a:t>
            </a:r>
            <a:r>
              <a:rPr lang="zh-CN" altLang="en-GB" sz="2200" kern="0">
                <a:latin typeface="微软雅黑" panose="020B0503020204020204" pitchFamily="34" charset="-122"/>
                <a:ea typeface="微软雅黑" panose="020B0503020204020204" pitchFamily="34" charset="-122"/>
              </a:rPr>
              <a:t> </a:t>
            </a:r>
            <a:r>
              <a:rPr lang="en-GB" altLang="zh-CN" sz="2200" kern="0">
                <a:solidFill>
                  <a:srgbClr val="FF0000"/>
                </a:solidFill>
                <a:latin typeface="微软雅黑" panose="020B0503020204020204" pitchFamily="34" charset="-122"/>
                <a:ea typeface="微软雅黑" panose="020B0503020204020204" pitchFamily="34" charset="-122"/>
              </a:rPr>
              <a:t>(load-time linking).</a:t>
            </a:r>
          </a:p>
          <a:p>
            <a:pPr lvl="1">
              <a:lnSpc>
                <a:spcPct val="12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sz="2200" kern="0">
                <a:latin typeface="微软雅黑" panose="020B0503020204020204" pitchFamily="34" charset="-122"/>
                <a:ea typeface="微软雅黑" panose="020B0503020204020204" pitchFamily="34" charset="-122"/>
              </a:rPr>
              <a:t>Linux</a:t>
            </a:r>
            <a:r>
              <a:rPr lang="zh-CN" altLang="en-GB" sz="2200" kern="0">
                <a:latin typeface="微软雅黑" panose="020B0503020204020204" pitchFamily="34" charset="-122"/>
                <a:ea typeface="微软雅黑" panose="020B0503020204020204" pitchFamily="34" charset="-122"/>
              </a:rPr>
              <a:t>通常由</a:t>
            </a:r>
            <a:r>
              <a:rPr lang="zh-CN" altLang="en-GB" sz="2200" kern="0">
                <a:solidFill>
                  <a:srgbClr val="FF0000"/>
                </a:solidFill>
                <a:latin typeface="微软雅黑" panose="020B0503020204020204" pitchFamily="34" charset="-122"/>
                <a:ea typeface="微软雅黑" panose="020B0503020204020204" pitchFamily="34" charset="-122"/>
              </a:rPr>
              <a:t>动态链接器</a:t>
            </a:r>
            <a:r>
              <a:rPr lang="en-GB" altLang="zh-CN" sz="2200" kern="0">
                <a:latin typeface="微软雅黑" panose="020B0503020204020204" pitchFamily="34" charset="-122"/>
                <a:ea typeface="微软雅黑" panose="020B0503020204020204" pitchFamily="34" charset="-122"/>
              </a:rPr>
              <a:t>(ld-linux.so)</a:t>
            </a:r>
            <a:r>
              <a:rPr lang="zh-CN" altLang="en-GB" sz="2200" kern="0">
                <a:latin typeface="微软雅黑" panose="020B0503020204020204" pitchFamily="34" charset="-122"/>
                <a:ea typeface="微软雅黑" panose="020B0503020204020204" pitchFamily="34" charset="-122"/>
              </a:rPr>
              <a:t>自动处理 </a:t>
            </a:r>
            <a:endParaRPr lang="en-GB" altLang="zh-CN" sz="2200" kern="0">
              <a:latin typeface="微软雅黑" panose="020B0503020204020204" pitchFamily="34" charset="-122"/>
              <a:ea typeface="微软雅黑" panose="020B0503020204020204" pitchFamily="34" charset="-122"/>
            </a:endParaRPr>
          </a:p>
          <a:p>
            <a:pPr lvl="1">
              <a:lnSpc>
                <a:spcPct val="12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200" kern="0">
                <a:latin typeface="微软雅黑" panose="020B0503020204020204" pitchFamily="34" charset="-122"/>
                <a:ea typeface="微软雅黑" panose="020B0503020204020204" pitchFamily="34" charset="-122"/>
              </a:rPr>
              <a:t>标准</a:t>
            </a:r>
            <a:r>
              <a:rPr lang="en-GB" altLang="zh-CN" sz="2200" kern="0">
                <a:latin typeface="微软雅黑" panose="020B0503020204020204" pitchFamily="34" charset="-122"/>
                <a:ea typeface="微软雅黑" panose="020B0503020204020204" pitchFamily="34" charset="-122"/>
              </a:rPr>
              <a:t>C</a:t>
            </a:r>
            <a:r>
              <a:rPr lang="zh-CN" altLang="en-GB" sz="2200" kern="0">
                <a:latin typeface="微软雅黑" panose="020B0503020204020204" pitchFamily="34" charset="-122"/>
                <a:ea typeface="微软雅黑" panose="020B0503020204020204" pitchFamily="34" charset="-122"/>
              </a:rPr>
              <a:t>库 </a:t>
            </a:r>
            <a:r>
              <a:rPr lang="en-GB" altLang="zh-CN" sz="2200" kern="0">
                <a:latin typeface="微软雅黑" panose="020B0503020204020204" pitchFamily="34" charset="-122"/>
                <a:ea typeface="微软雅黑" panose="020B0503020204020204" pitchFamily="34" charset="-122"/>
              </a:rPr>
              <a:t>(libc.so) </a:t>
            </a:r>
            <a:r>
              <a:rPr lang="zh-CN" altLang="en-GB" sz="2200" kern="0">
                <a:latin typeface="微软雅黑" panose="020B0503020204020204" pitchFamily="34" charset="-122"/>
                <a:ea typeface="微软雅黑" panose="020B0503020204020204" pitchFamily="34" charset="-122"/>
              </a:rPr>
              <a:t>通常按这种方式动态被链接</a:t>
            </a:r>
          </a:p>
          <a:p>
            <a:pPr>
              <a:lnSpc>
                <a:spcPct val="12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200" kern="0">
                <a:solidFill>
                  <a:srgbClr val="0A6A0A"/>
                </a:solidFill>
                <a:latin typeface="微软雅黑" panose="020B0503020204020204" pitchFamily="34" charset="-122"/>
                <a:ea typeface="微软雅黑" panose="020B0503020204020204" pitchFamily="34" charset="-122"/>
              </a:rPr>
              <a:t>在已经开始运行后进行</a:t>
            </a:r>
            <a:r>
              <a:rPr lang="en-GB" altLang="zh-CN" sz="2200" kern="0">
                <a:solidFill>
                  <a:srgbClr val="FF0000"/>
                </a:solidFill>
                <a:latin typeface="微软雅黑" panose="020B0503020204020204" pitchFamily="34" charset="-122"/>
                <a:ea typeface="微软雅黑" panose="020B0503020204020204" pitchFamily="34" charset="-122"/>
              </a:rPr>
              <a:t>(run-time linking).</a:t>
            </a:r>
          </a:p>
          <a:p>
            <a:pPr lvl="1">
              <a:lnSpc>
                <a:spcPct val="12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200" kern="0">
                <a:latin typeface="微软雅黑" panose="020B0503020204020204" pitchFamily="34" charset="-122"/>
                <a:ea typeface="微软雅黑" panose="020B0503020204020204" pitchFamily="34" charset="-122"/>
              </a:rPr>
              <a:t>在</a:t>
            </a:r>
            <a:r>
              <a:rPr lang="en-GB" altLang="zh-CN" sz="2200" kern="0">
                <a:latin typeface="微软雅黑" panose="020B0503020204020204" pitchFamily="34" charset="-122"/>
                <a:ea typeface="微软雅黑" panose="020B0503020204020204" pitchFamily="34" charset="-122"/>
              </a:rPr>
              <a:t>Linux</a:t>
            </a:r>
            <a:r>
              <a:rPr lang="zh-CN" altLang="en-GB" sz="2200" kern="0">
                <a:latin typeface="微软雅黑" panose="020B0503020204020204" pitchFamily="34" charset="-122"/>
                <a:ea typeface="微软雅黑" panose="020B0503020204020204" pitchFamily="34" charset="-122"/>
              </a:rPr>
              <a:t>中，通过调用</a:t>
            </a:r>
            <a:r>
              <a:rPr lang="en-GB" altLang="zh-CN" sz="2200" kern="0">
                <a:latin typeface="微软雅黑" panose="020B0503020204020204" pitchFamily="34" charset="-122"/>
                <a:ea typeface="微软雅黑" panose="020B0503020204020204" pitchFamily="34" charset="-122"/>
              </a:rPr>
              <a:t> dlopen()</a:t>
            </a:r>
            <a:r>
              <a:rPr lang="zh-CN" altLang="en-GB" sz="2200" kern="0">
                <a:latin typeface="微软雅黑" panose="020B0503020204020204" pitchFamily="34" charset="-122"/>
                <a:ea typeface="微软雅黑" panose="020B0503020204020204" pitchFamily="34" charset="-122"/>
              </a:rPr>
              <a:t>等接口来实现</a:t>
            </a:r>
            <a:endParaRPr lang="en-GB" altLang="zh-CN" sz="2200" kern="0">
              <a:latin typeface="微软雅黑" panose="020B0503020204020204" pitchFamily="34" charset="-122"/>
              <a:ea typeface="微软雅黑" panose="020B0503020204020204" pitchFamily="34" charset="-122"/>
            </a:endParaRPr>
          </a:p>
          <a:p>
            <a:pPr lvl="2">
              <a:lnSpc>
                <a:spcPct val="12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200" kern="0">
                <a:solidFill>
                  <a:srgbClr val="CC3300"/>
                </a:solidFill>
                <a:latin typeface="微软雅黑" panose="020B0503020204020204" pitchFamily="34" charset="-122"/>
                <a:ea typeface="微软雅黑" panose="020B0503020204020204" pitchFamily="34" charset="-122"/>
              </a:rPr>
              <a:t>分发软件包、构建高性能</a:t>
            </a:r>
            <a:r>
              <a:rPr lang="en-GB" altLang="zh-CN" sz="2200" kern="0">
                <a:solidFill>
                  <a:srgbClr val="CC3300"/>
                </a:solidFill>
                <a:latin typeface="微软雅黑" panose="020B0503020204020204" pitchFamily="34" charset="-122"/>
                <a:ea typeface="微软雅黑" panose="020B0503020204020204" pitchFamily="34" charset="-122"/>
              </a:rPr>
              <a:t>Web</a:t>
            </a:r>
            <a:r>
              <a:rPr lang="zh-CN" altLang="en-GB" sz="2200" kern="0">
                <a:solidFill>
                  <a:srgbClr val="CC3300"/>
                </a:solidFill>
                <a:latin typeface="微软雅黑" panose="020B0503020204020204" pitchFamily="34" charset="-122"/>
                <a:ea typeface="微软雅黑" panose="020B0503020204020204" pitchFamily="34" charset="-122"/>
              </a:rPr>
              <a:t>服务器等</a:t>
            </a:r>
            <a:r>
              <a:rPr lang="zh-CN" altLang="en-GB" sz="2200" kern="0">
                <a:latin typeface="微软雅黑" panose="020B0503020204020204" pitchFamily="34" charset="-122"/>
                <a:ea typeface="微软雅黑" panose="020B0503020204020204" pitchFamily="34" charset="-122"/>
              </a:rPr>
              <a:t> </a:t>
            </a:r>
            <a:endParaRPr lang="en-GB" altLang="zh-CN" sz="2200" kern="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55D6490F-0A1C-4146-894D-FCF331647C0A}"/>
              </a:ext>
            </a:extLst>
          </p:cNvPr>
          <p:cNvSpPr>
            <a:spLocks noGrp="1" noChangeArrowheads="1"/>
          </p:cNvSpPr>
          <p:nvPr>
            <p:ph type="title"/>
          </p:nvPr>
        </p:nvSpPr>
        <p:spPr/>
        <p:txBody>
          <a:bodyPr/>
          <a:lstStyle/>
          <a:p>
            <a:r>
              <a:rPr lang="zh-CN" altLang="en-US" sz="4000"/>
              <a:t>自定义一个动态共享库文件</a:t>
            </a:r>
            <a:endParaRPr lang="en-US" altLang="zh-CN" sz="4000"/>
          </a:p>
        </p:txBody>
      </p:sp>
      <p:sp>
        <p:nvSpPr>
          <p:cNvPr id="116739" name="Rectangle 3">
            <a:extLst>
              <a:ext uri="{FF2B5EF4-FFF2-40B4-BE49-F238E27FC236}">
                <a16:creationId xmlns:a16="http://schemas.microsoft.com/office/drawing/2014/main" id="{0450F61C-CD8C-4A5C-9B6E-7066BC68B930}"/>
              </a:ext>
            </a:extLst>
          </p:cNvPr>
          <p:cNvSpPr>
            <a:spLocks noChangeArrowheads="1"/>
          </p:cNvSpPr>
          <p:nvPr/>
        </p:nvSpPr>
        <p:spPr bwMode="auto">
          <a:xfrm>
            <a:off x="228600" y="1381125"/>
            <a:ext cx="4968875" cy="2006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17145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25000"/>
              </a:lnSpc>
              <a:spcBef>
                <a:spcPct val="0"/>
              </a:spcBef>
              <a:buFontTx/>
              <a:buNone/>
            </a:pPr>
            <a:r>
              <a:rPr lang="en-US" altLang="zh-CN" sz="2000">
                <a:latin typeface="微软雅黑" panose="020B0503020204020204" pitchFamily="34" charset="-122"/>
                <a:ea typeface="微软雅黑" panose="020B0503020204020204" pitchFamily="34" charset="-122"/>
              </a:rPr>
              <a:t># include &lt;stdio.h&gt;</a:t>
            </a:r>
          </a:p>
          <a:p>
            <a:pPr eaLnBrk="1" hangingPunct="1">
              <a:lnSpc>
                <a:spcPct val="125000"/>
              </a:lnSpc>
              <a:spcBef>
                <a:spcPct val="0"/>
              </a:spcBef>
              <a:buFontTx/>
              <a:buNone/>
            </a:pPr>
            <a:r>
              <a:rPr lang="en-US" altLang="zh-CN" sz="2000">
                <a:latin typeface="微软雅黑" panose="020B0503020204020204" pitchFamily="34" charset="-122"/>
                <a:ea typeface="微软雅黑" panose="020B0503020204020204" pitchFamily="34" charset="-122"/>
              </a:rPr>
              <a:t>void myfunc1() </a:t>
            </a:r>
          </a:p>
          <a:p>
            <a:pPr eaLnBrk="1" hangingPunct="1">
              <a:lnSpc>
                <a:spcPct val="125000"/>
              </a:lnSpc>
              <a:spcBef>
                <a:spcPct val="0"/>
              </a:spcBef>
              <a:buFontTx/>
              <a:buNone/>
            </a:pPr>
            <a:r>
              <a:rPr lang="en-US" altLang="zh-CN" sz="2000">
                <a:latin typeface="微软雅黑" panose="020B0503020204020204" pitchFamily="34" charset="-122"/>
                <a:ea typeface="微软雅黑" panose="020B0503020204020204" pitchFamily="34" charset="-122"/>
              </a:rPr>
              <a:t>{  </a:t>
            </a:r>
          </a:p>
          <a:p>
            <a:pPr eaLnBrk="1" hangingPunct="1">
              <a:lnSpc>
                <a:spcPct val="125000"/>
              </a:lnSpc>
              <a:spcBef>
                <a:spcPct val="0"/>
              </a:spcBef>
              <a:buFontTx/>
              <a:buNone/>
            </a:pPr>
            <a:r>
              <a:rPr lang="en-US" altLang="zh-CN" sz="2000">
                <a:latin typeface="微软雅黑" panose="020B0503020204020204" pitchFamily="34" charset="-122"/>
                <a:ea typeface="微软雅黑" panose="020B0503020204020204" pitchFamily="34" charset="-122"/>
              </a:rPr>
              <a:t>    printf("%s","This is myfunc1!\n"); </a:t>
            </a:r>
          </a:p>
          <a:p>
            <a:pPr eaLnBrk="1" hangingPunct="1">
              <a:lnSpc>
                <a:spcPct val="125000"/>
              </a:lnSpc>
              <a:spcBef>
                <a:spcPct val="0"/>
              </a:spcBef>
              <a:buFontTx/>
              <a:buNone/>
            </a:pPr>
            <a:r>
              <a:rPr lang="en-US" altLang="zh-CN" sz="2000">
                <a:latin typeface="微软雅黑" panose="020B0503020204020204" pitchFamily="34" charset="-122"/>
                <a:ea typeface="微软雅黑" panose="020B0503020204020204" pitchFamily="34" charset="-122"/>
              </a:rPr>
              <a:t>}</a:t>
            </a:r>
          </a:p>
        </p:txBody>
      </p:sp>
      <p:sp>
        <p:nvSpPr>
          <p:cNvPr id="116740" name="Rectangle 4">
            <a:extLst>
              <a:ext uri="{FF2B5EF4-FFF2-40B4-BE49-F238E27FC236}">
                <a16:creationId xmlns:a16="http://schemas.microsoft.com/office/drawing/2014/main" id="{4F616A67-C044-492E-8CC3-5E020A6EF534}"/>
              </a:ext>
            </a:extLst>
          </p:cNvPr>
          <p:cNvSpPr>
            <a:spLocks noChangeArrowheads="1"/>
          </p:cNvSpPr>
          <p:nvPr/>
        </p:nvSpPr>
        <p:spPr bwMode="auto">
          <a:xfrm>
            <a:off x="234950" y="3905250"/>
            <a:ext cx="4941888" cy="1625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17145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r>
              <a:rPr lang="en-US" altLang="zh-CN" sz="2000">
                <a:latin typeface="微软雅黑" panose="020B0503020204020204" pitchFamily="34" charset="-122"/>
                <a:ea typeface="微软雅黑" panose="020B0503020204020204" pitchFamily="34" charset="-122"/>
              </a:rPr>
              <a:t># include &lt;stdio.h&gt;</a:t>
            </a:r>
          </a:p>
          <a:p>
            <a:pPr eaLnBrk="1" hangingPunct="1">
              <a:lnSpc>
                <a:spcPct val="100000"/>
              </a:lnSpc>
              <a:spcBef>
                <a:spcPct val="0"/>
              </a:spcBef>
              <a:buFontTx/>
              <a:buNone/>
            </a:pPr>
            <a:r>
              <a:rPr lang="en-US" altLang="zh-CN" sz="2000">
                <a:latin typeface="微软雅黑" panose="020B0503020204020204" pitchFamily="34" charset="-122"/>
                <a:ea typeface="微软雅黑" panose="020B0503020204020204" pitchFamily="34" charset="-122"/>
              </a:rPr>
              <a:t>void myfunc2() </a:t>
            </a:r>
          </a:p>
          <a:p>
            <a:pPr eaLnBrk="1" hangingPunct="1">
              <a:lnSpc>
                <a:spcPct val="100000"/>
              </a:lnSpc>
              <a:spcBef>
                <a:spcPct val="0"/>
              </a:spcBef>
              <a:buFontTx/>
              <a:buNone/>
            </a:pPr>
            <a:r>
              <a:rPr lang="en-US" altLang="zh-CN" sz="2000">
                <a:latin typeface="微软雅黑" panose="020B0503020204020204" pitchFamily="34" charset="-122"/>
                <a:ea typeface="微软雅黑" panose="020B0503020204020204" pitchFamily="34" charset="-122"/>
              </a:rPr>
              <a:t>{  </a:t>
            </a:r>
          </a:p>
          <a:p>
            <a:pPr eaLnBrk="1" hangingPunct="1">
              <a:lnSpc>
                <a:spcPct val="100000"/>
              </a:lnSpc>
              <a:spcBef>
                <a:spcPct val="0"/>
              </a:spcBef>
              <a:buFontTx/>
              <a:buNone/>
            </a:pPr>
            <a:r>
              <a:rPr lang="en-US" altLang="zh-CN" sz="2000">
                <a:latin typeface="微软雅黑" panose="020B0503020204020204" pitchFamily="34" charset="-122"/>
                <a:ea typeface="微软雅黑" panose="020B0503020204020204" pitchFamily="34" charset="-122"/>
              </a:rPr>
              <a:t>     printf("%s","This is myfunc2\n"); </a:t>
            </a:r>
          </a:p>
          <a:p>
            <a:pPr eaLnBrk="1" hangingPunct="1">
              <a:lnSpc>
                <a:spcPct val="100000"/>
              </a:lnSpc>
              <a:spcBef>
                <a:spcPct val="0"/>
              </a:spcBef>
              <a:buFontTx/>
              <a:buNone/>
            </a:pPr>
            <a:r>
              <a:rPr lang="en-US" altLang="zh-CN" sz="2000">
                <a:latin typeface="微软雅黑" panose="020B0503020204020204" pitchFamily="34" charset="-122"/>
                <a:ea typeface="微软雅黑" panose="020B0503020204020204" pitchFamily="34" charset="-122"/>
              </a:rPr>
              <a:t>}</a:t>
            </a:r>
          </a:p>
        </p:txBody>
      </p:sp>
      <p:sp>
        <p:nvSpPr>
          <p:cNvPr id="116741" name="Rectangle 5">
            <a:extLst>
              <a:ext uri="{FF2B5EF4-FFF2-40B4-BE49-F238E27FC236}">
                <a16:creationId xmlns:a16="http://schemas.microsoft.com/office/drawing/2014/main" id="{293F8140-3F8D-48C0-9660-109441595650}"/>
              </a:ext>
            </a:extLst>
          </p:cNvPr>
          <p:cNvSpPr>
            <a:spLocks noChangeArrowheads="1"/>
          </p:cNvSpPr>
          <p:nvPr/>
        </p:nvSpPr>
        <p:spPr bwMode="auto">
          <a:xfrm>
            <a:off x="207963" y="5741988"/>
            <a:ext cx="7781925"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2667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lang="en-US" altLang="zh-CN" sz="2200">
                <a:solidFill>
                  <a:srgbClr val="CC3300"/>
                </a:solidFill>
                <a:latin typeface="微软雅黑" panose="020B0503020204020204" pitchFamily="34" charset="-122"/>
                <a:ea typeface="微软雅黑" panose="020B0503020204020204" pitchFamily="34" charset="-122"/>
              </a:rPr>
              <a:t>gcc –c myproc1.c myproc2.c</a:t>
            </a:r>
          </a:p>
          <a:p>
            <a:pPr eaLnBrk="1" hangingPunct="1">
              <a:lnSpc>
                <a:spcPct val="120000"/>
              </a:lnSpc>
              <a:spcBef>
                <a:spcPct val="0"/>
              </a:spcBef>
              <a:buFontTx/>
              <a:buNone/>
            </a:pPr>
            <a:r>
              <a:rPr lang="en-US" altLang="zh-CN" sz="2200">
                <a:solidFill>
                  <a:srgbClr val="CC3300"/>
                </a:solidFill>
                <a:latin typeface="微软雅黑" panose="020B0503020204020204" pitchFamily="34" charset="-122"/>
                <a:ea typeface="微软雅黑" panose="020B0503020204020204" pitchFamily="34" charset="-122"/>
              </a:rPr>
              <a:t>gcc –shared –f</a:t>
            </a:r>
            <a:r>
              <a:rPr lang="en-US" altLang="zh-CN" sz="2200">
                <a:solidFill>
                  <a:srgbClr val="FF0000"/>
                </a:solidFill>
                <a:latin typeface="微软雅黑" panose="020B0503020204020204" pitchFamily="34" charset="-122"/>
                <a:ea typeface="微软雅黑" panose="020B0503020204020204" pitchFamily="34" charset="-122"/>
              </a:rPr>
              <a:t>PIC</a:t>
            </a:r>
            <a:r>
              <a:rPr lang="en-US" altLang="zh-CN" sz="2200">
                <a:solidFill>
                  <a:srgbClr val="CC3300"/>
                </a:solidFill>
                <a:latin typeface="微软雅黑" panose="020B0503020204020204" pitchFamily="34" charset="-122"/>
                <a:ea typeface="微软雅黑" panose="020B0503020204020204" pitchFamily="34" charset="-122"/>
              </a:rPr>
              <a:t> –o </a:t>
            </a:r>
            <a:r>
              <a:rPr lang="en-US" altLang="zh-CN" sz="2200">
                <a:solidFill>
                  <a:srgbClr val="3333CC"/>
                </a:solidFill>
                <a:latin typeface="微软雅黑" panose="020B0503020204020204" pitchFamily="34" charset="-122"/>
                <a:ea typeface="微软雅黑" panose="020B0503020204020204" pitchFamily="34" charset="-122"/>
              </a:rPr>
              <a:t>mylib.so</a:t>
            </a:r>
            <a:r>
              <a:rPr lang="en-US" altLang="zh-CN" sz="2200">
                <a:solidFill>
                  <a:srgbClr val="CC3300"/>
                </a:solidFill>
                <a:latin typeface="微软雅黑" panose="020B0503020204020204" pitchFamily="34" charset="-122"/>
                <a:ea typeface="微软雅黑" panose="020B0503020204020204" pitchFamily="34" charset="-122"/>
              </a:rPr>
              <a:t> myproc1.o myproc2.o</a:t>
            </a:r>
            <a:endParaRPr lang="zh-CN" altLang="en-US" sz="2200">
              <a:solidFill>
                <a:srgbClr val="CC3300"/>
              </a:solidFill>
              <a:latin typeface="微软雅黑" panose="020B0503020204020204" pitchFamily="34" charset="-122"/>
              <a:ea typeface="微软雅黑" panose="020B0503020204020204" pitchFamily="34" charset="-122"/>
            </a:endParaRPr>
          </a:p>
        </p:txBody>
      </p:sp>
      <p:sp>
        <p:nvSpPr>
          <p:cNvPr id="116742" name="Rectangle 4">
            <a:extLst>
              <a:ext uri="{FF2B5EF4-FFF2-40B4-BE49-F238E27FC236}">
                <a16:creationId xmlns:a16="http://schemas.microsoft.com/office/drawing/2014/main" id="{40C6B156-91B3-4E8D-B4B8-68E6F6A7DD64}"/>
              </a:ext>
            </a:extLst>
          </p:cNvPr>
          <p:cNvSpPr>
            <a:spLocks noChangeArrowheads="1"/>
          </p:cNvSpPr>
          <p:nvPr/>
        </p:nvSpPr>
        <p:spPr bwMode="auto">
          <a:xfrm>
            <a:off x="311150" y="842963"/>
            <a:ext cx="1782763" cy="460375"/>
          </a:xfrm>
          <a:prstGeom prst="rect">
            <a:avLst/>
          </a:prstGeom>
          <a:noFill/>
          <a:ln w="31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en-US" altLang="zh-CN">
                <a:solidFill>
                  <a:srgbClr val="3366FF"/>
                </a:solidFill>
                <a:latin typeface="微软雅黑" panose="020B0503020204020204" pitchFamily="34" charset="-122"/>
                <a:ea typeface="微软雅黑" panose="020B0503020204020204" pitchFamily="34" charset="-122"/>
                <a:cs typeface="Courier New" panose="02070309020205020404" pitchFamily="49" charset="0"/>
              </a:rPr>
              <a:t>myproc1.c</a:t>
            </a:r>
          </a:p>
        </p:txBody>
      </p:sp>
      <p:sp>
        <p:nvSpPr>
          <p:cNvPr id="116743" name="Rectangle 4">
            <a:extLst>
              <a:ext uri="{FF2B5EF4-FFF2-40B4-BE49-F238E27FC236}">
                <a16:creationId xmlns:a16="http://schemas.microsoft.com/office/drawing/2014/main" id="{9569742F-FC99-4C80-82D9-CC3BFDF99AD0}"/>
              </a:ext>
            </a:extLst>
          </p:cNvPr>
          <p:cNvSpPr>
            <a:spLocks noChangeArrowheads="1"/>
          </p:cNvSpPr>
          <p:nvPr/>
        </p:nvSpPr>
        <p:spPr bwMode="auto">
          <a:xfrm>
            <a:off x="246063" y="3395663"/>
            <a:ext cx="1782762" cy="460375"/>
          </a:xfrm>
          <a:prstGeom prst="rect">
            <a:avLst/>
          </a:prstGeom>
          <a:noFill/>
          <a:ln w="31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en-US" altLang="zh-CN">
                <a:solidFill>
                  <a:srgbClr val="3366FF"/>
                </a:solidFill>
                <a:latin typeface="微软雅黑" panose="020B0503020204020204" pitchFamily="34" charset="-122"/>
                <a:ea typeface="微软雅黑" panose="020B0503020204020204" pitchFamily="34" charset="-122"/>
                <a:cs typeface="Courier New" panose="02070309020205020404" pitchFamily="49" charset="0"/>
              </a:rPr>
              <a:t>myproc2.c</a:t>
            </a:r>
          </a:p>
        </p:txBody>
      </p:sp>
      <p:sp>
        <p:nvSpPr>
          <p:cNvPr id="116744" name="Text Box 8">
            <a:extLst>
              <a:ext uri="{FF2B5EF4-FFF2-40B4-BE49-F238E27FC236}">
                <a16:creationId xmlns:a16="http://schemas.microsoft.com/office/drawing/2014/main" id="{CA6E93F1-BC45-4008-AFA4-3ADF7AEAF00E}"/>
              </a:ext>
            </a:extLst>
          </p:cNvPr>
          <p:cNvSpPr txBox="1">
            <a:spLocks noChangeArrowheads="1"/>
          </p:cNvSpPr>
          <p:nvPr/>
        </p:nvSpPr>
        <p:spPr bwMode="auto">
          <a:xfrm>
            <a:off x="6908800" y="2322513"/>
            <a:ext cx="15668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endParaRPr lang="zh-CN" altLang="en-US" sz="1800" b="0"/>
          </a:p>
        </p:txBody>
      </p:sp>
      <p:grpSp>
        <p:nvGrpSpPr>
          <p:cNvPr id="815113" name="Group 9">
            <a:extLst>
              <a:ext uri="{FF2B5EF4-FFF2-40B4-BE49-F238E27FC236}">
                <a16:creationId xmlns:a16="http://schemas.microsoft.com/office/drawing/2014/main" id="{ABEE1C33-2B49-47A7-9D17-8F7C5F0E4540}"/>
              </a:ext>
            </a:extLst>
          </p:cNvPr>
          <p:cNvGrpSpPr>
            <a:grpSpLocks/>
          </p:cNvGrpSpPr>
          <p:nvPr/>
        </p:nvGrpSpPr>
        <p:grpSpPr bwMode="auto">
          <a:xfrm>
            <a:off x="4724400" y="901700"/>
            <a:ext cx="4348163" cy="890588"/>
            <a:chOff x="2976" y="568"/>
            <a:chExt cx="2739" cy="561"/>
          </a:xfrm>
        </p:grpSpPr>
        <p:sp>
          <p:nvSpPr>
            <p:cNvPr id="116752" name="Rectangle 10">
              <a:extLst>
                <a:ext uri="{FF2B5EF4-FFF2-40B4-BE49-F238E27FC236}">
                  <a16:creationId xmlns:a16="http://schemas.microsoft.com/office/drawing/2014/main" id="{8CD960F4-623D-4AF8-A411-CA5538D45833}"/>
                </a:ext>
              </a:extLst>
            </p:cNvPr>
            <p:cNvSpPr>
              <a:spLocks noChangeArrowheads="1"/>
            </p:cNvSpPr>
            <p:nvPr/>
          </p:nvSpPr>
          <p:spPr bwMode="auto">
            <a:xfrm>
              <a:off x="2976" y="568"/>
              <a:ext cx="273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r>
                <a:rPr lang="en-US" altLang="zh-CN" sz="2000">
                  <a:solidFill>
                    <a:srgbClr val="FF0000"/>
                  </a:solidFill>
                  <a:latin typeface="微软雅黑" panose="020B0503020204020204" pitchFamily="34" charset="-122"/>
                  <a:ea typeface="微软雅黑" panose="020B0503020204020204" pitchFamily="34" charset="-122"/>
                </a:rPr>
                <a:t>PIC</a:t>
              </a:r>
              <a:r>
                <a:rPr lang="zh-CN" altLang="en-US" sz="2000">
                  <a:solidFill>
                    <a:srgbClr val="FF0000"/>
                  </a:solidFill>
                  <a:latin typeface="微软雅黑" panose="020B0503020204020204" pitchFamily="34" charset="-122"/>
                  <a:ea typeface="微软雅黑" panose="020B0503020204020204" pitchFamily="34" charset="-122"/>
                </a:rPr>
                <a:t>：</a:t>
              </a:r>
              <a:r>
                <a:rPr lang="en-US" altLang="zh-CN" sz="2000">
                  <a:solidFill>
                    <a:srgbClr val="FF0000"/>
                  </a:solidFill>
                  <a:latin typeface="微软雅黑" panose="020B0503020204020204" pitchFamily="34" charset="-122"/>
                  <a:ea typeface="微软雅黑" panose="020B0503020204020204" pitchFamily="34" charset="-122"/>
                </a:rPr>
                <a:t>Position Independent Code</a:t>
              </a:r>
              <a:endParaRPr lang="zh-CN" altLang="en-US" sz="2000">
                <a:solidFill>
                  <a:srgbClr val="FF0000"/>
                </a:solidFill>
                <a:latin typeface="微软雅黑" panose="020B0503020204020204" pitchFamily="34" charset="-122"/>
                <a:ea typeface="微软雅黑" panose="020B0503020204020204" pitchFamily="34" charset="-122"/>
              </a:endParaRPr>
            </a:p>
          </p:txBody>
        </p:sp>
        <p:sp>
          <p:nvSpPr>
            <p:cNvPr id="116753" name="Text Box 11">
              <a:extLst>
                <a:ext uri="{FF2B5EF4-FFF2-40B4-BE49-F238E27FC236}">
                  <a16:creationId xmlns:a16="http://schemas.microsoft.com/office/drawing/2014/main" id="{0EC99ACD-2622-4EEF-ABFE-939C736D579C}"/>
                </a:ext>
              </a:extLst>
            </p:cNvPr>
            <p:cNvSpPr txBox="1">
              <a:spLocks noChangeArrowheads="1"/>
            </p:cNvSpPr>
            <p:nvPr/>
          </p:nvSpPr>
          <p:spPr bwMode="auto">
            <a:xfrm>
              <a:off x="3474" y="860"/>
              <a:ext cx="191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200">
                  <a:ea typeface="微软雅黑" panose="020B0503020204020204" pitchFamily="34" charset="-122"/>
                </a:rPr>
                <a:t>位置无关代码</a:t>
              </a:r>
            </a:p>
          </p:txBody>
        </p:sp>
      </p:grpSp>
      <p:sp>
        <p:nvSpPr>
          <p:cNvPr id="116751" name="Text Box 14">
            <a:extLst>
              <a:ext uri="{FF2B5EF4-FFF2-40B4-BE49-F238E27FC236}">
                <a16:creationId xmlns:a16="http://schemas.microsoft.com/office/drawing/2014/main" id="{40ECD168-E68D-4C28-BDD6-F73655060B52}"/>
              </a:ext>
            </a:extLst>
          </p:cNvPr>
          <p:cNvSpPr txBox="1">
            <a:spLocks noChangeArrowheads="1"/>
          </p:cNvSpPr>
          <p:nvPr/>
        </p:nvSpPr>
        <p:spPr bwMode="auto">
          <a:xfrm>
            <a:off x="4832927" y="5817683"/>
            <a:ext cx="33689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000" dirty="0">
                <a:ea typeface="微软雅黑" panose="020B0503020204020204" pitchFamily="34" charset="-122"/>
              </a:rPr>
              <a:t>位置无关的共享代码库文件</a:t>
            </a:r>
          </a:p>
        </p:txBody>
      </p:sp>
      <p:sp>
        <p:nvSpPr>
          <p:cNvPr id="815120" name="Text Box 16">
            <a:extLst>
              <a:ext uri="{FF2B5EF4-FFF2-40B4-BE49-F238E27FC236}">
                <a16:creationId xmlns:a16="http://schemas.microsoft.com/office/drawing/2014/main" id="{039A9408-FAB3-40E0-A01E-1AA87465A869}"/>
              </a:ext>
            </a:extLst>
          </p:cNvPr>
          <p:cNvSpPr txBox="1">
            <a:spLocks noChangeArrowheads="1"/>
          </p:cNvSpPr>
          <p:nvPr/>
        </p:nvSpPr>
        <p:spPr bwMode="auto">
          <a:xfrm>
            <a:off x="5573713" y="1857375"/>
            <a:ext cx="3105150" cy="1935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en-US" altLang="zh-CN" sz="2200">
                <a:solidFill>
                  <a:schemeClr val="accent2"/>
                </a:solidFill>
                <a:latin typeface="微软雅黑" panose="020B0503020204020204" pitchFamily="34" charset="-122"/>
                <a:ea typeface="微软雅黑" panose="020B0503020204020204" pitchFamily="34" charset="-122"/>
              </a:rPr>
              <a:t>1</a:t>
            </a:r>
            <a:r>
              <a:rPr lang="zh-CN" altLang="en-US" sz="2200">
                <a:solidFill>
                  <a:schemeClr val="accent2"/>
                </a:solidFill>
                <a:latin typeface="微软雅黑" panose="020B0503020204020204" pitchFamily="34" charset="-122"/>
                <a:ea typeface="微软雅黑" panose="020B0503020204020204" pitchFamily="34" charset="-122"/>
              </a:rPr>
              <a:t>）保证共享库代码的位置可以是不确定的</a:t>
            </a:r>
          </a:p>
          <a:p>
            <a:pPr eaLnBrk="1" hangingPunct="1">
              <a:lnSpc>
                <a:spcPct val="100000"/>
              </a:lnSpc>
              <a:spcBef>
                <a:spcPct val="50000"/>
              </a:spcBef>
              <a:buFontTx/>
              <a:buNone/>
            </a:pPr>
            <a:r>
              <a:rPr lang="en-US" altLang="zh-CN" sz="2200">
                <a:solidFill>
                  <a:schemeClr val="accent2"/>
                </a:solidFill>
                <a:latin typeface="微软雅黑" panose="020B0503020204020204" pitchFamily="34" charset="-122"/>
                <a:ea typeface="微软雅黑" panose="020B0503020204020204" pitchFamily="34" charset="-122"/>
              </a:rPr>
              <a:t>2</a:t>
            </a:r>
            <a:r>
              <a:rPr lang="zh-CN" altLang="en-US" sz="2200">
                <a:solidFill>
                  <a:schemeClr val="accent2"/>
                </a:solidFill>
                <a:latin typeface="微软雅黑" panose="020B0503020204020204" pitchFamily="34" charset="-122"/>
                <a:ea typeface="微软雅黑" panose="020B0503020204020204" pitchFamily="34" charset="-122"/>
              </a:rPr>
              <a:t>）即使共享库代码的长度发生变化，也不会影响调用它的程序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15113"/>
                                        </p:tgtEl>
                                        <p:attrNameLst>
                                          <p:attrName>style.visibility</p:attrName>
                                        </p:attrNameLst>
                                      </p:cBhvr>
                                      <p:to>
                                        <p:strVal val="visible"/>
                                      </p:to>
                                    </p:set>
                                    <p:animEffect transition="in" filter="blinds(horizontal)">
                                      <p:cBhvr>
                                        <p:cTn id="7" dur="500"/>
                                        <p:tgtEl>
                                          <p:spTgt spid="8151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15120">
                                            <p:txEl>
                                              <p:pRg st="0" end="0"/>
                                            </p:txEl>
                                          </p:spTgt>
                                        </p:tgtEl>
                                        <p:attrNameLst>
                                          <p:attrName>style.visibility</p:attrName>
                                        </p:attrNameLst>
                                      </p:cBhvr>
                                      <p:to>
                                        <p:strVal val="visible"/>
                                      </p:to>
                                    </p:set>
                                    <p:animEffect transition="in" filter="blinds(horizontal)">
                                      <p:cBhvr>
                                        <p:cTn id="12" dur="500"/>
                                        <p:tgtEl>
                                          <p:spTgt spid="815120">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15120">
                                            <p:txEl>
                                              <p:pRg st="1" end="1"/>
                                            </p:txEl>
                                          </p:spTgt>
                                        </p:tgtEl>
                                        <p:attrNameLst>
                                          <p:attrName>style.visibility</p:attrName>
                                        </p:attrNameLst>
                                      </p:cBhvr>
                                      <p:to>
                                        <p:strVal val="visible"/>
                                      </p:to>
                                    </p:set>
                                    <p:animEffect transition="in" filter="blinds(horizontal)">
                                      <p:cBhvr>
                                        <p:cTn id="17" dur="500"/>
                                        <p:tgtEl>
                                          <p:spTgt spid="81512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6130" name="Picture 2">
            <a:extLst>
              <a:ext uri="{FF2B5EF4-FFF2-40B4-BE49-F238E27FC236}">
                <a16:creationId xmlns:a16="http://schemas.microsoft.com/office/drawing/2014/main" id="{1015D46F-D7E9-44B3-914B-D2A2841997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5163" y="71438"/>
            <a:ext cx="4668837" cy="651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763" name="Rectangle 3">
            <a:extLst>
              <a:ext uri="{FF2B5EF4-FFF2-40B4-BE49-F238E27FC236}">
                <a16:creationId xmlns:a16="http://schemas.microsoft.com/office/drawing/2014/main" id="{D9805107-48C5-4EAE-BDF0-F7B1417EC432}"/>
              </a:ext>
            </a:extLst>
          </p:cNvPr>
          <p:cNvSpPr>
            <a:spLocks noGrp="1" noChangeArrowheads="1"/>
          </p:cNvSpPr>
          <p:nvPr>
            <p:ph type="title"/>
          </p:nvPr>
        </p:nvSpPr>
        <p:spPr>
          <a:xfrm>
            <a:off x="457200" y="96838"/>
            <a:ext cx="4543425" cy="561975"/>
          </a:xfrm>
        </p:spPr>
        <p:txBody>
          <a:bodyPr/>
          <a:lstStyle/>
          <a:p>
            <a:pPr algn="l"/>
            <a:r>
              <a:rPr lang="zh-CN" altLang="en-US"/>
              <a:t>加载时动态链接</a:t>
            </a:r>
            <a:r>
              <a:rPr lang="zh-CN" altLang="en-US" sz="3200"/>
              <a:t> </a:t>
            </a:r>
          </a:p>
        </p:txBody>
      </p:sp>
      <p:sp>
        <p:nvSpPr>
          <p:cNvPr id="117764" name="Rectangle 4">
            <a:extLst>
              <a:ext uri="{FF2B5EF4-FFF2-40B4-BE49-F238E27FC236}">
                <a16:creationId xmlns:a16="http://schemas.microsoft.com/office/drawing/2014/main" id="{A8B0C7E7-59A1-4189-9F1D-F5A071D2ECD0}"/>
              </a:ext>
            </a:extLst>
          </p:cNvPr>
          <p:cNvSpPr>
            <a:spLocks noChangeArrowheads="1"/>
          </p:cNvSpPr>
          <p:nvPr/>
        </p:nvSpPr>
        <p:spPr bwMode="auto">
          <a:xfrm>
            <a:off x="236538" y="2343150"/>
            <a:ext cx="3024187" cy="18351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667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r>
              <a:rPr lang="en-US" altLang="zh-CN" sz="1900">
                <a:solidFill>
                  <a:srgbClr val="3366FF"/>
                </a:solidFill>
                <a:latin typeface="微软雅黑" panose="020B0503020204020204" pitchFamily="34" charset="-122"/>
                <a:ea typeface="微软雅黑" panose="020B0503020204020204" pitchFamily="34" charset="-122"/>
              </a:rPr>
              <a:t>void myfunc1(viod); </a:t>
            </a:r>
          </a:p>
          <a:p>
            <a:pPr eaLnBrk="1" hangingPunct="1">
              <a:lnSpc>
                <a:spcPct val="100000"/>
              </a:lnSpc>
              <a:spcBef>
                <a:spcPct val="0"/>
              </a:spcBef>
              <a:buFontTx/>
              <a:buNone/>
            </a:pPr>
            <a:r>
              <a:rPr lang="en-US" altLang="zh-CN" sz="1900">
                <a:solidFill>
                  <a:srgbClr val="3366FF"/>
                </a:solidFill>
                <a:latin typeface="微软雅黑" panose="020B0503020204020204" pitchFamily="34" charset="-122"/>
                <a:ea typeface="微软雅黑" panose="020B0503020204020204" pitchFamily="34" charset="-122"/>
              </a:rPr>
              <a:t>int main() </a:t>
            </a:r>
          </a:p>
          <a:p>
            <a:pPr eaLnBrk="1" hangingPunct="1">
              <a:lnSpc>
                <a:spcPct val="100000"/>
              </a:lnSpc>
              <a:spcBef>
                <a:spcPct val="0"/>
              </a:spcBef>
              <a:buFontTx/>
              <a:buNone/>
            </a:pPr>
            <a:r>
              <a:rPr lang="en-US" altLang="zh-CN" sz="1900">
                <a:solidFill>
                  <a:srgbClr val="3366FF"/>
                </a:solidFill>
                <a:latin typeface="微软雅黑" panose="020B0503020204020204" pitchFamily="34" charset="-122"/>
                <a:ea typeface="微软雅黑" panose="020B0503020204020204" pitchFamily="34" charset="-122"/>
              </a:rPr>
              <a:t>{ </a:t>
            </a:r>
          </a:p>
          <a:p>
            <a:pPr eaLnBrk="1" hangingPunct="1">
              <a:lnSpc>
                <a:spcPct val="100000"/>
              </a:lnSpc>
              <a:spcBef>
                <a:spcPct val="0"/>
              </a:spcBef>
              <a:buFontTx/>
              <a:buNone/>
            </a:pPr>
            <a:r>
              <a:rPr lang="en-US" altLang="zh-CN" sz="1900">
                <a:solidFill>
                  <a:srgbClr val="3366FF"/>
                </a:solidFill>
                <a:latin typeface="微软雅黑" panose="020B0503020204020204" pitchFamily="34" charset="-122"/>
                <a:ea typeface="微软雅黑" panose="020B0503020204020204" pitchFamily="34" charset="-122"/>
              </a:rPr>
              <a:t>   myfunc1(); </a:t>
            </a:r>
          </a:p>
          <a:p>
            <a:pPr eaLnBrk="1" hangingPunct="1">
              <a:lnSpc>
                <a:spcPct val="100000"/>
              </a:lnSpc>
              <a:spcBef>
                <a:spcPct val="0"/>
              </a:spcBef>
              <a:buFontTx/>
              <a:buNone/>
            </a:pPr>
            <a:r>
              <a:rPr lang="en-US" altLang="zh-CN" sz="1900">
                <a:solidFill>
                  <a:srgbClr val="3366FF"/>
                </a:solidFill>
                <a:latin typeface="微软雅黑" panose="020B0503020204020204" pitchFamily="34" charset="-122"/>
                <a:ea typeface="微软雅黑" panose="020B0503020204020204" pitchFamily="34" charset="-122"/>
              </a:rPr>
              <a:t>   return 0; </a:t>
            </a:r>
          </a:p>
          <a:p>
            <a:pPr eaLnBrk="1" hangingPunct="1">
              <a:lnSpc>
                <a:spcPct val="100000"/>
              </a:lnSpc>
              <a:spcBef>
                <a:spcPct val="0"/>
              </a:spcBef>
              <a:buFontTx/>
              <a:buNone/>
            </a:pPr>
            <a:r>
              <a:rPr lang="en-US" altLang="zh-CN" sz="1900">
                <a:solidFill>
                  <a:srgbClr val="3366FF"/>
                </a:solidFill>
                <a:latin typeface="微软雅黑" panose="020B0503020204020204" pitchFamily="34" charset="-122"/>
                <a:ea typeface="微软雅黑" panose="020B0503020204020204" pitchFamily="34" charset="-122"/>
              </a:rPr>
              <a:t>} </a:t>
            </a:r>
          </a:p>
        </p:txBody>
      </p:sp>
      <p:sp>
        <p:nvSpPr>
          <p:cNvPr id="117765" name="Text Box 5">
            <a:extLst>
              <a:ext uri="{FF2B5EF4-FFF2-40B4-BE49-F238E27FC236}">
                <a16:creationId xmlns:a16="http://schemas.microsoft.com/office/drawing/2014/main" id="{476443A2-5122-4479-8C12-A5C1B002ED89}"/>
              </a:ext>
            </a:extLst>
          </p:cNvPr>
          <p:cNvSpPr txBox="1">
            <a:spLocks noChangeArrowheads="1"/>
          </p:cNvSpPr>
          <p:nvPr/>
        </p:nvSpPr>
        <p:spPr bwMode="auto">
          <a:xfrm>
            <a:off x="992188" y="1962150"/>
            <a:ext cx="14509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en-US" altLang="zh-CN" sz="2000">
                <a:solidFill>
                  <a:srgbClr val="FF0000"/>
                </a:solidFill>
                <a:latin typeface="微软雅黑" panose="020B0503020204020204" pitchFamily="34" charset="-122"/>
                <a:ea typeface="微软雅黑" panose="020B0503020204020204" pitchFamily="34" charset="-122"/>
              </a:rPr>
              <a:t>main.c</a:t>
            </a:r>
          </a:p>
        </p:txBody>
      </p:sp>
      <p:sp>
        <p:nvSpPr>
          <p:cNvPr id="816134" name="Text Box 6">
            <a:extLst>
              <a:ext uri="{FF2B5EF4-FFF2-40B4-BE49-F238E27FC236}">
                <a16:creationId xmlns:a16="http://schemas.microsoft.com/office/drawing/2014/main" id="{EDA56B47-CD43-455E-BB94-C431E8B30E36}"/>
              </a:ext>
            </a:extLst>
          </p:cNvPr>
          <p:cNvSpPr txBox="1">
            <a:spLocks noChangeArrowheads="1"/>
          </p:cNvSpPr>
          <p:nvPr/>
        </p:nvSpPr>
        <p:spPr bwMode="auto">
          <a:xfrm>
            <a:off x="0" y="1643063"/>
            <a:ext cx="50942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000">
                <a:solidFill>
                  <a:srgbClr val="0A6A0A"/>
                </a:solidFill>
                <a:latin typeface="微软雅黑" panose="020B0503020204020204" pitchFamily="34" charset="-122"/>
                <a:ea typeface="微软雅黑" panose="020B0503020204020204" pitchFamily="34" charset="-122"/>
              </a:rPr>
              <a:t>调用关系：</a:t>
            </a:r>
            <a:r>
              <a:rPr lang="en-US" altLang="zh-CN" sz="2000">
                <a:solidFill>
                  <a:srgbClr val="0A6A0A"/>
                </a:solidFill>
                <a:latin typeface="微软雅黑" panose="020B0503020204020204" pitchFamily="34" charset="-122"/>
                <a:ea typeface="微软雅黑" panose="020B0503020204020204" pitchFamily="34" charset="-122"/>
              </a:rPr>
              <a:t>main</a:t>
            </a:r>
            <a:r>
              <a:rPr lang="en-US" altLang="zh-CN" sz="2000">
                <a:solidFill>
                  <a:srgbClr val="0A6A0A"/>
                </a:solidFill>
                <a:latin typeface="微软雅黑" panose="020B0503020204020204" pitchFamily="34" charset="-122"/>
                <a:ea typeface="微软雅黑" panose="020B0503020204020204" pitchFamily="34" charset="-122"/>
                <a:cs typeface="Arial" panose="020B0604020202020204" pitchFamily="34" charset="0"/>
              </a:rPr>
              <a:t>→myfunc1</a:t>
            </a:r>
            <a:r>
              <a:rPr lang="en-US" altLang="zh-CN" sz="2000">
                <a:solidFill>
                  <a:srgbClr val="0A6A0A"/>
                </a:solidFill>
                <a:latin typeface="微软雅黑" panose="020B0503020204020204" pitchFamily="34" charset="-122"/>
                <a:ea typeface="微软雅黑" panose="020B0503020204020204" pitchFamily="34" charset="-122"/>
              </a:rPr>
              <a:t>→printf</a:t>
            </a:r>
            <a:endParaRPr lang="zh-CN" altLang="en-US" sz="2000">
              <a:solidFill>
                <a:srgbClr val="0A6A0A"/>
              </a:solidFill>
              <a:latin typeface="微软雅黑" panose="020B0503020204020204" pitchFamily="34" charset="-122"/>
              <a:ea typeface="微软雅黑" panose="020B0503020204020204" pitchFamily="34" charset="-122"/>
            </a:endParaRPr>
          </a:p>
        </p:txBody>
      </p:sp>
      <p:sp>
        <p:nvSpPr>
          <p:cNvPr id="117767" name="Rectangle 7">
            <a:extLst>
              <a:ext uri="{FF2B5EF4-FFF2-40B4-BE49-F238E27FC236}">
                <a16:creationId xmlns:a16="http://schemas.microsoft.com/office/drawing/2014/main" id="{1ABDF959-6CDE-4CD9-B2C5-D146BB6466DE}"/>
              </a:ext>
            </a:extLst>
          </p:cNvPr>
          <p:cNvSpPr>
            <a:spLocks noChangeArrowheads="1"/>
          </p:cNvSpPr>
          <p:nvPr/>
        </p:nvSpPr>
        <p:spPr bwMode="auto">
          <a:xfrm>
            <a:off x="0" y="844550"/>
            <a:ext cx="52101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r>
              <a:rPr lang="en-US" altLang="zh-CN" sz="2000">
                <a:latin typeface="微软雅黑" panose="020B0503020204020204" pitchFamily="34" charset="-122"/>
                <a:ea typeface="微软雅黑" panose="020B0503020204020204" pitchFamily="34" charset="-122"/>
              </a:rPr>
              <a:t>gcc –c main.c </a:t>
            </a:r>
          </a:p>
          <a:p>
            <a:pPr eaLnBrk="1" hangingPunct="1">
              <a:lnSpc>
                <a:spcPct val="100000"/>
              </a:lnSpc>
              <a:spcBef>
                <a:spcPct val="0"/>
              </a:spcBef>
              <a:buFontTx/>
              <a:buNone/>
            </a:pPr>
            <a:r>
              <a:rPr lang="en-US" altLang="zh-CN" sz="2000">
                <a:latin typeface="微软雅黑" panose="020B0503020204020204" pitchFamily="34" charset="-122"/>
                <a:ea typeface="微软雅黑" panose="020B0503020204020204" pitchFamily="34" charset="-122"/>
              </a:rPr>
              <a:t>gcc –o myproc main.o </a:t>
            </a:r>
            <a:r>
              <a:rPr lang="en-US" altLang="zh-CN" sz="2000">
                <a:solidFill>
                  <a:srgbClr val="FF0000"/>
                </a:solidFill>
                <a:latin typeface="微软雅黑" panose="020B0503020204020204" pitchFamily="34" charset="-122"/>
                <a:ea typeface="微软雅黑" panose="020B0503020204020204" pitchFamily="34" charset="-122"/>
              </a:rPr>
              <a:t>./mylib.so</a:t>
            </a:r>
          </a:p>
        </p:txBody>
      </p:sp>
      <p:sp>
        <p:nvSpPr>
          <p:cNvPr id="117768" name="Text Box 8">
            <a:extLst>
              <a:ext uri="{FF2B5EF4-FFF2-40B4-BE49-F238E27FC236}">
                <a16:creationId xmlns:a16="http://schemas.microsoft.com/office/drawing/2014/main" id="{600F1FF4-3721-48DC-8B77-91A3758EDD5B}"/>
              </a:ext>
            </a:extLst>
          </p:cNvPr>
          <p:cNvSpPr txBox="1">
            <a:spLocks noChangeArrowheads="1"/>
          </p:cNvSpPr>
          <p:nvPr/>
        </p:nvSpPr>
        <p:spPr bwMode="auto">
          <a:xfrm>
            <a:off x="1903413" y="739775"/>
            <a:ext cx="25844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en-US" altLang="zh-CN" sz="2000">
                <a:solidFill>
                  <a:srgbClr val="3366FF"/>
                </a:solidFill>
                <a:latin typeface="微软雅黑" panose="020B0503020204020204" pitchFamily="34" charset="-122"/>
                <a:ea typeface="微软雅黑" panose="020B0503020204020204" pitchFamily="34" charset="-122"/>
              </a:rPr>
              <a:t>libc.so</a:t>
            </a:r>
            <a:r>
              <a:rPr lang="zh-CN" altLang="en-US" sz="2000">
                <a:solidFill>
                  <a:srgbClr val="3366FF"/>
                </a:solidFill>
                <a:latin typeface="微软雅黑" panose="020B0503020204020204" pitchFamily="34" charset="-122"/>
                <a:ea typeface="微软雅黑" panose="020B0503020204020204" pitchFamily="34" charset="-122"/>
              </a:rPr>
              <a:t>无需明显指出</a:t>
            </a:r>
          </a:p>
        </p:txBody>
      </p:sp>
      <p:sp>
        <p:nvSpPr>
          <p:cNvPr id="816137" name="Rectangle 9">
            <a:extLst>
              <a:ext uri="{FF2B5EF4-FFF2-40B4-BE49-F238E27FC236}">
                <a16:creationId xmlns:a16="http://schemas.microsoft.com/office/drawing/2014/main" id="{AFCD8B92-DE0D-4541-8FE8-5E1352508FBD}"/>
              </a:ext>
            </a:extLst>
          </p:cNvPr>
          <p:cNvSpPr>
            <a:spLocks noChangeArrowheads="1"/>
          </p:cNvSpPr>
          <p:nvPr/>
        </p:nvSpPr>
        <p:spPr bwMode="auto">
          <a:xfrm>
            <a:off x="4486275" y="725488"/>
            <a:ext cx="4614863" cy="2452687"/>
          </a:xfrm>
          <a:prstGeom prst="rect">
            <a:avLst/>
          </a:prstGeom>
          <a:solidFill>
            <a:schemeClr val="accent1">
              <a:alpha val="23921"/>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0"/>
          </a:p>
        </p:txBody>
      </p:sp>
      <p:sp>
        <p:nvSpPr>
          <p:cNvPr id="816138" name="Rectangle 10">
            <a:extLst>
              <a:ext uri="{FF2B5EF4-FFF2-40B4-BE49-F238E27FC236}">
                <a16:creationId xmlns:a16="http://schemas.microsoft.com/office/drawing/2014/main" id="{BEB64786-A2A8-44F4-BBD6-865ACC8A96DC}"/>
              </a:ext>
            </a:extLst>
          </p:cNvPr>
          <p:cNvSpPr>
            <a:spLocks noChangeArrowheads="1"/>
          </p:cNvSpPr>
          <p:nvPr/>
        </p:nvSpPr>
        <p:spPr bwMode="auto">
          <a:xfrm>
            <a:off x="4557713" y="3995738"/>
            <a:ext cx="4543425" cy="2005012"/>
          </a:xfrm>
          <a:prstGeom prst="rect">
            <a:avLst/>
          </a:prstGeom>
          <a:solidFill>
            <a:srgbClr val="FF0000">
              <a:alpha val="23921"/>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0"/>
          </a:p>
        </p:txBody>
      </p:sp>
      <p:sp>
        <p:nvSpPr>
          <p:cNvPr id="816139" name="Rectangle 11">
            <a:extLst>
              <a:ext uri="{FF2B5EF4-FFF2-40B4-BE49-F238E27FC236}">
                <a16:creationId xmlns:a16="http://schemas.microsoft.com/office/drawing/2014/main" id="{F0CDF7FD-0A45-438F-BC70-23B755E7CE78}"/>
              </a:ext>
            </a:extLst>
          </p:cNvPr>
          <p:cNvSpPr>
            <a:spLocks noChangeArrowheads="1"/>
          </p:cNvSpPr>
          <p:nvPr/>
        </p:nvSpPr>
        <p:spPr bwMode="auto">
          <a:xfrm>
            <a:off x="217488" y="4381500"/>
            <a:ext cx="4170362" cy="231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10000"/>
              </a:lnSpc>
              <a:spcBef>
                <a:spcPct val="0"/>
              </a:spcBef>
              <a:buFontTx/>
              <a:buNone/>
            </a:pPr>
            <a:r>
              <a:rPr lang="zh-CN" altLang="en-US" sz="1900">
                <a:solidFill>
                  <a:srgbClr val="0A6A0A"/>
                </a:solidFill>
                <a:latin typeface="微软雅黑" panose="020B0503020204020204" pitchFamily="34" charset="-122"/>
                <a:ea typeface="微软雅黑" panose="020B0503020204020204" pitchFamily="34" charset="-122"/>
              </a:rPr>
              <a:t>加载 </a:t>
            </a:r>
            <a:r>
              <a:rPr lang="en-US" altLang="zh-CN" sz="1900">
                <a:solidFill>
                  <a:srgbClr val="0A6A0A"/>
                </a:solidFill>
                <a:latin typeface="微软雅黑" panose="020B0503020204020204" pitchFamily="34" charset="-122"/>
                <a:ea typeface="微软雅黑" panose="020B0503020204020204" pitchFamily="34" charset="-122"/>
              </a:rPr>
              <a:t>myproc </a:t>
            </a:r>
            <a:r>
              <a:rPr lang="zh-CN" altLang="en-US" sz="1900">
                <a:solidFill>
                  <a:srgbClr val="0A6A0A"/>
                </a:solidFill>
                <a:latin typeface="微软雅黑" panose="020B0503020204020204" pitchFamily="34" charset="-122"/>
                <a:ea typeface="微软雅黑" panose="020B0503020204020204" pitchFamily="34" charset="-122"/>
              </a:rPr>
              <a:t>时，加载器发现</a:t>
            </a:r>
            <a:r>
              <a:rPr lang="zh-CN" altLang="en-US" sz="1900">
                <a:solidFill>
                  <a:srgbClr val="FF0000"/>
                </a:solidFill>
                <a:latin typeface="微软雅黑" panose="020B0503020204020204" pitchFamily="34" charset="-122"/>
                <a:ea typeface="微软雅黑" panose="020B0503020204020204" pitchFamily="34" charset="-122"/>
              </a:rPr>
              <a:t>在其程序头表中有 </a:t>
            </a:r>
            <a:r>
              <a:rPr lang="en-US" altLang="zh-CN" sz="1900">
                <a:solidFill>
                  <a:srgbClr val="FF0000"/>
                </a:solidFill>
                <a:latin typeface="微软雅黑" panose="020B0503020204020204" pitchFamily="34" charset="-122"/>
                <a:ea typeface="微软雅黑" panose="020B0503020204020204" pitchFamily="34" charset="-122"/>
                <a:hlinkClick r:id="" action="ppaction://hlinkshowjump?jump=nextslide"/>
              </a:rPr>
              <a:t>.interp </a:t>
            </a:r>
            <a:r>
              <a:rPr lang="zh-CN" altLang="en-US" sz="1900">
                <a:solidFill>
                  <a:srgbClr val="FF0000"/>
                </a:solidFill>
                <a:latin typeface="微软雅黑" panose="020B0503020204020204" pitchFamily="34" charset="-122"/>
                <a:ea typeface="微软雅黑" panose="020B0503020204020204" pitchFamily="34" charset="-122"/>
                <a:hlinkClick r:id="" action="ppaction://hlinkshowjump?jump=nextslide"/>
              </a:rPr>
              <a:t>段</a:t>
            </a:r>
            <a:r>
              <a:rPr lang="zh-CN" altLang="en-US" sz="1900">
                <a:solidFill>
                  <a:srgbClr val="FF0000"/>
                </a:solidFill>
                <a:latin typeface="微软雅黑" panose="020B0503020204020204" pitchFamily="34" charset="-122"/>
                <a:ea typeface="微软雅黑" panose="020B0503020204020204" pitchFamily="34" charset="-122"/>
              </a:rPr>
              <a:t>，其中包含了动态链接器路径名 </a:t>
            </a:r>
            <a:r>
              <a:rPr lang="en-US" altLang="zh-CN" sz="1900">
                <a:solidFill>
                  <a:srgbClr val="FF0000"/>
                </a:solidFill>
                <a:latin typeface="微软雅黑" panose="020B0503020204020204" pitchFamily="34" charset="-122"/>
                <a:ea typeface="微软雅黑" panose="020B0503020204020204" pitchFamily="34" charset="-122"/>
              </a:rPr>
              <a:t>ld-linux.so</a:t>
            </a:r>
            <a:r>
              <a:rPr lang="zh-CN" altLang="en-US" sz="1900">
                <a:solidFill>
                  <a:srgbClr val="0A6A0A"/>
                </a:solidFill>
                <a:latin typeface="微软雅黑" panose="020B0503020204020204" pitchFamily="34" charset="-122"/>
                <a:ea typeface="微软雅黑" panose="020B0503020204020204" pitchFamily="34" charset="-122"/>
              </a:rPr>
              <a:t>，因而加载器根据指定路径加载并启动动态链接器运行。</a:t>
            </a:r>
            <a:r>
              <a:rPr lang="zh-CN" altLang="en-US" sz="1900">
                <a:latin typeface="微软雅黑" panose="020B0503020204020204" pitchFamily="34" charset="-122"/>
                <a:ea typeface="微软雅黑" panose="020B0503020204020204" pitchFamily="34" charset="-122"/>
              </a:rPr>
              <a:t>动态链接器完成相应的重定位工作后，再把控制权交给</a:t>
            </a:r>
            <a:r>
              <a:rPr lang="en-US" altLang="zh-CN" sz="1900">
                <a:latin typeface="微软雅黑" panose="020B0503020204020204" pitchFamily="34" charset="-122"/>
                <a:ea typeface="微软雅黑" panose="020B0503020204020204" pitchFamily="34" charset="-122"/>
              </a:rPr>
              <a:t>myproc</a:t>
            </a:r>
            <a:r>
              <a:rPr lang="zh-CN" altLang="en-US" sz="1900">
                <a:latin typeface="微软雅黑" panose="020B0503020204020204" pitchFamily="34" charset="-122"/>
                <a:ea typeface="微软雅黑" panose="020B0503020204020204" pitchFamily="34" charset="-122"/>
              </a:rPr>
              <a:t>，启动其第一条指令执行。</a:t>
            </a:r>
            <a:r>
              <a:rPr lang="zh-CN" altLang="en-US" sz="1900" b="0"/>
              <a:t> </a:t>
            </a:r>
          </a:p>
        </p:txBody>
      </p:sp>
      <p:sp>
        <p:nvSpPr>
          <p:cNvPr id="816140" name="Line 12">
            <a:extLst>
              <a:ext uri="{FF2B5EF4-FFF2-40B4-BE49-F238E27FC236}">
                <a16:creationId xmlns:a16="http://schemas.microsoft.com/office/drawing/2014/main" id="{762BFEC6-26DE-4900-8454-9BD89C6426B8}"/>
              </a:ext>
            </a:extLst>
          </p:cNvPr>
          <p:cNvSpPr>
            <a:spLocks noChangeShapeType="1"/>
          </p:cNvSpPr>
          <p:nvPr/>
        </p:nvSpPr>
        <p:spPr bwMode="auto">
          <a:xfrm flipV="1">
            <a:off x="1682750" y="3614738"/>
            <a:ext cx="3267075" cy="871537"/>
          </a:xfrm>
          <a:prstGeom prst="line">
            <a:avLst/>
          </a:prstGeom>
          <a:noFill/>
          <a:ln w="38100">
            <a:solidFill>
              <a:srgbClr val="0A6A0A"/>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6141" name="Rectangle 13">
            <a:extLst>
              <a:ext uri="{FF2B5EF4-FFF2-40B4-BE49-F238E27FC236}">
                <a16:creationId xmlns:a16="http://schemas.microsoft.com/office/drawing/2014/main" id="{3495F443-5478-4A3D-9901-EF04B30077BB}"/>
              </a:ext>
            </a:extLst>
          </p:cNvPr>
          <p:cNvSpPr>
            <a:spLocks noChangeArrowheads="1"/>
          </p:cNvSpPr>
          <p:nvPr/>
        </p:nvSpPr>
        <p:spPr bwMode="auto">
          <a:xfrm>
            <a:off x="4992688" y="6169025"/>
            <a:ext cx="1146175" cy="40640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0"/>
          </a:p>
        </p:txBody>
      </p:sp>
      <p:sp>
        <p:nvSpPr>
          <p:cNvPr id="816142" name="Text Box 14">
            <a:extLst>
              <a:ext uri="{FF2B5EF4-FFF2-40B4-BE49-F238E27FC236}">
                <a16:creationId xmlns:a16="http://schemas.microsoft.com/office/drawing/2014/main" id="{4352256B-3BF6-4D93-AC48-A57BD8DD1B87}"/>
              </a:ext>
            </a:extLst>
          </p:cNvPr>
          <p:cNvSpPr txBox="1">
            <a:spLocks noChangeArrowheads="1"/>
          </p:cNvSpPr>
          <p:nvPr/>
        </p:nvSpPr>
        <p:spPr bwMode="auto">
          <a:xfrm>
            <a:off x="7851775" y="3454400"/>
            <a:ext cx="10302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en-US" altLang="zh-CN" sz="2000">
                <a:latin typeface="微软雅黑" panose="020B0503020204020204" pitchFamily="34" charset="-122"/>
                <a:ea typeface="微软雅黑" panose="020B0503020204020204" pitchFamily="34" charset="-122"/>
                <a:hlinkClick r:id="rId3" action="ppaction://hlinksldjump"/>
              </a:rPr>
              <a:t>SKIP</a:t>
            </a:r>
            <a:endParaRPr lang="en-US" altLang="zh-CN" sz="200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6134"/>
                                        </p:tgtEl>
                                        <p:attrNameLst>
                                          <p:attrName>style.visibility</p:attrName>
                                        </p:attrNameLst>
                                      </p:cBhvr>
                                      <p:to>
                                        <p:strVal val="visible"/>
                                      </p:to>
                                    </p:set>
                                    <p:animEffect transition="in" filter="blinds(horizontal)">
                                      <p:cBhvr>
                                        <p:cTn id="7" dur="500"/>
                                        <p:tgtEl>
                                          <p:spTgt spid="8161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16130"/>
                                        </p:tgtEl>
                                        <p:attrNameLst>
                                          <p:attrName>style.visibility</p:attrName>
                                        </p:attrNameLst>
                                      </p:cBhvr>
                                      <p:to>
                                        <p:strVal val="visible"/>
                                      </p:to>
                                    </p:set>
                                    <p:animEffect transition="in" filter="blinds(horizontal)">
                                      <p:cBhvr>
                                        <p:cTn id="12" dur="500"/>
                                        <p:tgtEl>
                                          <p:spTgt spid="8161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16137"/>
                                        </p:tgtEl>
                                        <p:attrNameLst>
                                          <p:attrName>style.visibility</p:attrName>
                                        </p:attrNameLst>
                                      </p:cBhvr>
                                      <p:to>
                                        <p:strVal val="visible"/>
                                      </p:to>
                                    </p:set>
                                    <p:animEffect transition="in" filter="blinds(horizontal)">
                                      <p:cBhvr>
                                        <p:cTn id="17" dur="500"/>
                                        <p:tgtEl>
                                          <p:spTgt spid="81613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16139"/>
                                        </p:tgtEl>
                                        <p:attrNameLst>
                                          <p:attrName>style.visibility</p:attrName>
                                        </p:attrNameLst>
                                      </p:cBhvr>
                                      <p:to>
                                        <p:strVal val="visible"/>
                                      </p:to>
                                    </p:set>
                                    <p:animEffect transition="in" filter="blinds(horizontal)">
                                      <p:cBhvr>
                                        <p:cTn id="22" dur="500"/>
                                        <p:tgtEl>
                                          <p:spTgt spid="81613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816140"/>
                                        </p:tgtEl>
                                        <p:attrNameLst>
                                          <p:attrName>style.visibility</p:attrName>
                                        </p:attrNameLst>
                                      </p:cBhvr>
                                      <p:to>
                                        <p:strVal val="visible"/>
                                      </p:to>
                                    </p:set>
                                    <p:animEffect transition="in" filter="blinds(horizontal)">
                                      <p:cBhvr>
                                        <p:cTn id="27" dur="500"/>
                                        <p:tgtEl>
                                          <p:spTgt spid="81614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816138"/>
                                        </p:tgtEl>
                                        <p:attrNameLst>
                                          <p:attrName>style.visibility</p:attrName>
                                        </p:attrNameLst>
                                      </p:cBhvr>
                                      <p:to>
                                        <p:strVal val="visible"/>
                                      </p:to>
                                    </p:set>
                                    <p:animEffect transition="in" filter="blinds(horizontal)">
                                      <p:cBhvr>
                                        <p:cTn id="32" dur="500"/>
                                        <p:tgtEl>
                                          <p:spTgt spid="81613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816141"/>
                                        </p:tgtEl>
                                        <p:attrNameLst>
                                          <p:attrName>style.visibility</p:attrName>
                                        </p:attrNameLst>
                                      </p:cBhvr>
                                      <p:to>
                                        <p:strVal val="visible"/>
                                      </p:to>
                                    </p:set>
                                    <p:animEffect transition="in" filter="blinds(horizontal)">
                                      <p:cBhvr>
                                        <p:cTn id="37" dur="500"/>
                                        <p:tgtEl>
                                          <p:spTgt spid="81614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816142"/>
                                        </p:tgtEl>
                                        <p:attrNameLst>
                                          <p:attrName>style.visibility</p:attrName>
                                        </p:attrNameLst>
                                      </p:cBhvr>
                                      <p:to>
                                        <p:strVal val="visible"/>
                                      </p:to>
                                    </p:set>
                                    <p:animEffect transition="in" filter="blinds(horizontal)">
                                      <p:cBhvr>
                                        <p:cTn id="42" dur="500"/>
                                        <p:tgtEl>
                                          <p:spTgt spid="816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6134" grpId="0"/>
      <p:bldP spid="816139" grpId="0"/>
      <p:bldP spid="816142"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9C12E028-598A-4640-8703-5CDDC719F894}"/>
              </a:ext>
            </a:extLst>
          </p:cNvPr>
          <p:cNvSpPr>
            <a:spLocks noGrp="1" noChangeArrowheads="1"/>
          </p:cNvSpPr>
          <p:nvPr>
            <p:ph type="title"/>
          </p:nvPr>
        </p:nvSpPr>
        <p:spPr/>
        <p:txBody>
          <a:bodyPr/>
          <a:lstStyle/>
          <a:p>
            <a:r>
              <a:rPr lang="zh-CN" altLang="en-US"/>
              <a:t>加载时动态链接</a:t>
            </a:r>
          </a:p>
        </p:txBody>
      </p:sp>
      <p:sp>
        <p:nvSpPr>
          <p:cNvPr id="118787" name="Rectangle 3">
            <a:extLst>
              <a:ext uri="{FF2B5EF4-FFF2-40B4-BE49-F238E27FC236}">
                <a16:creationId xmlns:a16="http://schemas.microsoft.com/office/drawing/2014/main" id="{E291C4EC-0F85-4F3C-9F9A-F405E804DF3C}"/>
              </a:ext>
            </a:extLst>
          </p:cNvPr>
          <p:cNvSpPr>
            <a:spLocks noGrp="1" noChangeArrowheads="1"/>
          </p:cNvSpPr>
          <p:nvPr>
            <p:ph type="body" idx="1"/>
          </p:nvPr>
        </p:nvSpPr>
        <p:spPr/>
        <p:txBody>
          <a:bodyPr/>
          <a:lstStyle/>
          <a:p>
            <a:r>
              <a:rPr lang="zh-CN" altLang="en-US" dirty="0">
                <a:latin typeface="微软雅黑" panose="020B0503020204020204" pitchFamily="34" charset="-122"/>
                <a:ea typeface="微软雅黑" panose="020B0503020204020204" pitchFamily="34" charset="-122"/>
              </a:rPr>
              <a:t>程序头表中有一个特殊的段：</a:t>
            </a:r>
            <a:r>
              <a:rPr lang="en-US" altLang="zh-CN" dirty="0">
                <a:latin typeface="微软雅黑" panose="020B0503020204020204" pitchFamily="34" charset="-122"/>
                <a:ea typeface="微软雅黑" panose="020B0503020204020204" pitchFamily="34" charset="-122"/>
              </a:rPr>
              <a:t>INTERP</a:t>
            </a:r>
          </a:p>
          <a:p>
            <a:r>
              <a:rPr lang="zh-CN" altLang="en-US" dirty="0">
                <a:latin typeface="微软雅黑" panose="020B0503020204020204" pitchFamily="34" charset="-122"/>
                <a:ea typeface="微软雅黑" panose="020B0503020204020204" pitchFamily="34" charset="-122"/>
              </a:rPr>
              <a:t>其中记录了动态链接器目录及文件名</a:t>
            </a:r>
            <a:r>
              <a:rPr lang="en-US" altLang="zh-CN" dirty="0">
                <a:latin typeface="微软雅黑" panose="020B0503020204020204" pitchFamily="34" charset="-122"/>
                <a:ea typeface="微软雅黑" panose="020B0503020204020204" pitchFamily="34" charset="-122"/>
              </a:rPr>
              <a:t>ld-linux.so</a:t>
            </a:r>
          </a:p>
        </p:txBody>
      </p:sp>
      <p:pic>
        <p:nvPicPr>
          <p:cNvPr id="118788" name="Picture 4">
            <a:extLst>
              <a:ext uri="{FF2B5EF4-FFF2-40B4-BE49-F238E27FC236}">
                <a16:creationId xmlns:a16="http://schemas.microsoft.com/office/drawing/2014/main" id="{FCD9184C-F86C-44D2-A8AB-7E7CD9674E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62188"/>
            <a:ext cx="91440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7157" name="Rectangle 5">
            <a:extLst>
              <a:ext uri="{FF2B5EF4-FFF2-40B4-BE49-F238E27FC236}">
                <a16:creationId xmlns:a16="http://schemas.microsoft.com/office/drawing/2014/main" id="{582DB4E4-F33E-4180-9941-D302EAEEBA14}"/>
              </a:ext>
            </a:extLst>
          </p:cNvPr>
          <p:cNvSpPr>
            <a:spLocks noChangeArrowheads="1"/>
          </p:cNvSpPr>
          <p:nvPr/>
        </p:nvSpPr>
        <p:spPr bwMode="auto">
          <a:xfrm>
            <a:off x="100013" y="3278188"/>
            <a:ext cx="8693150" cy="812800"/>
          </a:xfrm>
          <a:prstGeom prst="rect">
            <a:avLst/>
          </a:prstGeom>
          <a:solidFill>
            <a:srgbClr val="FF0000">
              <a:alpha val="18039"/>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17157"/>
                                        </p:tgtEl>
                                        <p:attrNameLst>
                                          <p:attrName>style.visibility</p:attrName>
                                        </p:attrNameLst>
                                      </p:cBhvr>
                                      <p:to>
                                        <p:strVal val="visible"/>
                                      </p:to>
                                    </p:set>
                                    <p:animEffect transition="in" filter="blinds(horizontal)">
                                      <p:cBhvr>
                                        <p:cTn id="7" dur="500"/>
                                        <p:tgtEl>
                                          <p:spTgt spid="817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EC5054E4-0596-4ECC-B1D7-7FCD3500D138}"/>
              </a:ext>
            </a:extLst>
          </p:cNvPr>
          <p:cNvSpPr>
            <a:spLocks noGrp="1" noChangeArrowheads="1"/>
          </p:cNvSpPr>
          <p:nvPr>
            <p:ph type="title"/>
          </p:nvPr>
        </p:nvSpPr>
        <p:spPr>
          <a:xfrm>
            <a:off x="95250" y="53975"/>
            <a:ext cx="8505825" cy="561975"/>
          </a:xfrm>
        </p:spPr>
        <p:txBody>
          <a:bodyPr/>
          <a:lstStyle/>
          <a:p>
            <a:pPr algn="l"/>
            <a:r>
              <a:rPr lang="zh-CN" altLang="en-US"/>
              <a:t>运行时动态链接</a:t>
            </a:r>
          </a:p>
        </p:txBody>
      </p:sp>
      <p:sp>
        <p:nvSpPr>
          <p:cNvPr id="818179" name="Rectangle 3">
            <a:extLst>
              <a:ext uri="{FF2B5EF4-FFF2-40B4-BE49-F238E27FC236}">
                <a16:creationId xmlns:a16="http://schemas.microsoft.com/office/drawing/2014/main" id="{AC19E893-6B44-4977-AB70-F8794726DBAB}"/>
              </a:ext>
            </a:extLst>
          </p:cNvPr>
          <p:cNvSpPr>
            <a:spLocks noChangeArrowheads="1"/>
          </p:cNvSpPr>
          <p:nvPr/>
        </p:nvSpPr>
        <p:spPr bwMode="auto">
          <a:xfrm>
            <a:off x="2822302" y="742932"/>
            <a:ext cx="6226448" cy="597856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85000"/>
              </a:lnSpc>
              <a:spcBef>
                <a:spcPct val="0"/>
              </a:spcBef>
              <a:buFontTx/>
              <a:buNone/>
            </a:pPr>
            <a:r>
              <a:rPr lang="en-GB" altLang="zh-CN" sz="1800" dirty="0">
                <a:latin typeface="微软雅黑" panose="020B0503020204020204" pitchFamily="34" charset="-122"/>
                <a:ea typeface="微软雅黑" panose="020B0503020204020204" pitchFamily="34" charset="-122"/>
              </a:rPr>
              <a:t>#include &lt;</a:t>
            </a:r>
            <a:r>
              <a:rPr lang="en-GB" altLang="zh-CN" sz="1800" dirty="0" err="1">
                <a:latin typeface="微软雅黑" panose="020B0503020204020204" pitchFamily="34" charset="-122"/>
                <a:ea typeface="微软雅黑" panose="020B0503020204020204" pitchFamily="34" charset="-122"/>
              </a:rPr>
              <a:t>stdio.h</a:t>
            </a:r>
            <a:r>
              <a:rPr lang="en-GB" altLang="zh-CN" sz="1800" dirty="0">
                <a:latin typeface="微软雅黑" panose="020B0503020204020204" pitchFamily="34" charset="-122"/>
                <a:ea typeface="微软雅黑" panose="020B0503020204020204" pitchFamily="34" charset="-122"/>
              </a:rPr>
              <a:t>&gt;</a:t>
            </a:r>
          </a:p>
          <a:p>
            <a:pPr eaLnBrk="1" hangingPunct="1">
              <a:lnSpc>
                <a:spcPct val="85000"/>
              </a:lnSpc>
              <a:spcBef>
                <a:spcPct val="0"/>
              </a:spcBef>
              <a:buFontTx/>
              <a:buNone/>
            </a:pPr>
            <a:r>
              <a:rPr lang="en-GB" altLang="zh-CN" sz="1800" dirty="0">
                <a:latin typeface="微软雅黑" panose="020B0503020204020204" pitchFamily="34" charset="-122"/>
                <a:ea typeface="微软雅黑" panose="020B0503020204020204" pitchFamily="34" charset="-122"/>
              </a:rPr>
              <a:t>#include &lt;</a:t>
            </a:r>
            <a:r>
              <a:rPr lang="en-GB" altLang="zh-CN" sz="1800" dirty="0" err="1">
                <a:latin typeface="微软雅黑" panose="020B0503020204020204" pitchFamily="34" charset="-122"/>
                <a:ea typeface="微软雅黑" panose="020B0503020204020204" pitchFamily="34" charset="-122"/>
              </a:rPr>
              <a:t>dlfcn.h</a:t>
            </a:r>
            <a:r>
              <a:rPr lang="en-GB" altLang="zh-CN" sz="1800" dirty="0">
                <a:latin typeface="微软雅黑" panose="020B0503020204020204" pitchFamily="34" charset="-122"/>
                <a:ea typeface="微软雅黑" panose="020B0503020204020204" pitchFamily="34" charset="-122"/>
              </a:rPr>
              <a:t>&gt;</a:t>
            </a:r>
          </a:p>
          <a:p>
            <a:pPr eaLnBrk="1" hangingPunct="1">
              <a:lnSpc>
                <a:spcPct val="85000"/>
              </a:lnSpc>
              <a:spcBef>
                <a:spcPct val="0"/>
              </a:spcBef>
              <a:buFontTx/>
              <a:buNone/>
            </a:pPr>
            <a:r>
              <a:rPr lang="en-GB" altLang="zh-CN" sz="1800" dirty="0">
                <a:latin typeface="微软雅黑" panose="020B0503020204020204" pitchFamily="34" charset="-122"/>
                <a:ea typeface="微软雅黑" panose="020B0503020204020204" pitchFamily="34" charset="-122"/>
              </a:rPr>
              <a:t>int main() </a:t>
            </a:r>
          </a:p>
          <a:p>
            <a:pPr eaLnBrk="1" hangingPunct="1">
              <a:lnSpc>
                <a:spcPct val="85000"/>
              </a:lnSpc>
              <a:spcBef>
                <a:spcPct val="0"/>
              </a:spcBef>
              <a:buFontTx/>
              <a:buNone/>
            </a:pPr>
            <a:r>
              <a:rPr lang="en-GB" altLang="zh-CN" sz="1800" dirty="0">
                <a:latin typeface="微软雅黑" panose="020B0503020204020204" pitchFamily="34" charset="-122"/>
                <a:ea typeface="微软雅黑" panose="020B0503020204020204" pitchFamily="34" charset="-122"/>
              </a:rPr>
              <a:t>{   void *handle;</a:t>
            </a:r>
          </a:p>
          <a:p>
            <a:pPr eaLnBrk="1" hangingPunct="1">
              <a:lnSpc>
                <a:spcPct val="85000"/>
              </a:lnSpc>
              <a:spcBef>
                <a:spcPct val="0"/>
              </a:spcBef>
              <a:buFontTx/>
              <a:buNone/>
            </a:pPr>
            <a:r>
              <a:rPr lang="en-GB" altLang="zh-CN" sz="1800" dirty="0">
                <a:latin typeface="微软雅黑" panose="020B0503020204020204" pitchFamily="34" charset="-122"/>
                <a:ea typeface="微软雅黑" panose="020B0503020204020204" pitchFamily="34" charset="-122"/>
              </a:rPr>
              <a:t>    void (*myfunc1)();</a:t>
            </a:r>
          </a:p>
          <a:p>
            <a:pPr eaLnBrk="1" hangingPunct="1">
              <a:lnSpc>
                <a:spcPct val="85000"/>
              </a:lnSpc>
              <a:spcBef>
                <a:spcPct val="0"/>
              </a:spcBef>
              <a:buFontTx/>
              <a:buNone/>
            </a:pPr>
            <a:r>
              <a:rPr lang="en-GB" altLang="zh-CN" sz="1800" dirty="0">
                <a:latin typeface="微软雅黑" panose="020B0503020204020204" pitchFamily="34" charset="-122"/>
                <a:ea typeface="微软雅黑" panose="020B0503020204020204" pitchFamily="34" charset="-122"/>
              </a:rPr>
              <a:t>    char *error; </a:t>
            </a:r>
          </a:p>
          <a:p>
            <a:pPr eaLnBrk="1" hangingPunct="1">
              <a:lnSpc>
                <a:spcPct val="85000"/>
              </a:lnSpc>
              <a:spcBef>
                <a:spcPct val="0"/>
              </a:spcBef>
              <a:buFontTx/>
              <a:buNone/>
            </a:pPr>
            <a:r>
              <a:rPr lang="en-GB" altLang="zh-CN" sz="1800" dirty="0">
                <a:latin typeface="微软雅黑" panose="020B0503020204020204" pitchFamily="34" charset="-122"/>
                <a:ea typeface="微软雅黑" panose="020B0503020204020204" pitchFamily="34" charset="-122"/>
              </a:rPr>
              <a:t>     </a:t>
            </a:r>
            <a:r>
              <a:rPr lang="en-GB" altLang="zh-CN" sz="1800" dirty="0">
                <a:solidFill>
                  <a:srgbClr val="3366FF"/>
                </a:solidFill>
                <a:latin typeface="微软雅黑" panose="020B0503020204020204" pitchFamily="34" charset="-122"/>
                <a:ea typeface="微软雅黑" panose="020B0503020204020204" pitchFamily="34" charset="-122"/>
              </a:rPr>
              <a:t>/* </a:t>
            </a:r>
            <a:r>
              <a:rPr lang="zh-CN" altLang="en-GB" sz="1800" dirty="0">
                <a:solidFill>
                  <a:srgbClr val="3366FF"/>
                </a:solidFill>
                <a:latin typeface="微软雅黑" panose="020B0503020204020204" pitchFamily="34" charset="-122"/>
                <a:ea typeface="微软雅黑" panose="020B0503020204020204" pitchFamily="34" charset="-122"/>
              </a:rPr>
              <a:t>动态装入包含函数</a:t>
            </a:r>
            <a:r>
              <a:rPr lang="en-GB" altLang="zh-CN" sz="1800" dirty="0">
                <a:solidFill>
                  <a:srgbClr val="3366FF"/>
                </a:solidFill>
                <a:latin typeface="微软雅黑" panose="020B0503020204020204" pitchFamily="34" charset="-122"/>
                <a:ea typeface="微软雅黑" panose="020B0503020204020204" pitchFamily="34" charset="-122"/>
              </a:rPr>
              <a:t>myfunc1()</a:t>
            </a:r>
            <a:r>
              <a:rPr lang="zh-CN" altLang="en-GB" sz="1800" dirty="0">
                <a:solidFill>
                  <a:srgbClr val="3366FF"/>
                </a:solidFill>
                <a:latin typeface="微软雅黑" panose="020B0503020204020204" pitchFamily="34" charset="-122"/>
                <a:ea typeface="微软雅黑" panose="020B0503020204020204" pitchFamily="34" charset="-122"/>
              </a:rPr>
              <a:t>的共享库文件 *</a:t>
            </a:r>
            <a:r>
              <a:rPr lang="en-GB" altLang="zh-CN" sz="1800" dirty="0">
                <a:solidFill>
                  <a:srgbClr val="3366FF"/>
                </a:solidFill>
                <a:latin typeface="微软雅黑" panose="020B0503020204020204" pitchFamily="34" charset="-122"/>
                <a:ea typeface="微软雅黑" panose="020B0503020204020204" pitchFamily="34" charset="-122"/>
              </a:rPr>
              <a:t>/</a:t>
            </a:r>
          </a:p>
          <a:p>
            <a:pPr eaLnBrk="1" hangingPunct="1">
              <a:lnSpc>
                <a:spcPct val="85000"/>
              </a:lnSpc>
              <a:spcBef>
                <a:spcPct val="0"/>
              </a:spcBef>
              <a:buFontTx/>
              <a:buNone/>
            </a:pPr>
            <a:r>
              <a:rPr lang="en-GB" altLang="zh-CN" sz="1800" dirty="0">
                <a:latin typeface="微软雅黑" panose="020B0503020204020204" pitchFamily="34" charset="-122"/>
                <a:ea typeface="微软雅黑" panose="020B0503020204020204" pitchFamily="34" charset="-122"/>
              </a:rPr>
              <a:t>    </a:t>
            </a:r>
            <a:r>
              <a:rPr lang="en-GB" altLang="zh-CN" sz="1800" dirty="0">
                <a:solidFill>
                  <a:srgbClr val="FF0000"/>
                </a:solidFill>
                <a:latin typeface="微软雅黑" panose="020B0503020204020204" pitchFamily="34" charset="-122"/>
                <a:ea typeface="微软雅黑" panose="020B0503020204020204" pitchFamily="34" charset="-122"/>
              </a:rPr>
              <a:t>handle = </a:t>
            </a:r>
            <a:r>
              <a:rPr lang="en-GB" altLang="zh-CN" sz="1800" dirty="0" err="1">
                <a:solidFill>
                  <a:srgbClr val="FF0000"/>
                </a:solidFill>
                <a:latin typeface="微软雅黑" panose="020B0503020204020204" pitchFamily="34" charset="-122"/>
                <a:ea typeface="微软雅黑" panose="020B0503020204020204" pitchFamily="34" charset="-122"/>
              </a:rPr>
              <a:t>dlopen</a:t>
            </a:r>
            <a:r>
              <a:rPr lang="en-GB" altLang="zh-CN" sz="1800" dirty="0">
                <a:solidFill>
                  <a:srgbClr val="FF0000"/>
                </a:solidFill>
                <a:latin typeface="微软雅黑" panose="020B0503020204020204" pitchFamily="34" charset="-122"/>
                <a:ea typeface="微软雅黑" panose="020B0503020204020204" pitchFamily="34" charset="-122"/>
              </a:rPr>
              <a:t>("./mylib.so", RTLD_LAZY);</a:t>
            </a:r>
          </a:p>
          <a:p>
            <a:pPr eaLnBrk="1" hangingPunct="1">
              <a:lnSpc>
                <a:spcPct val="85000"/>
              </a:lnSpc>
              <a:spcBef>
                <a:spcPct val="0"/>
              </a:spcBef>
              <a:buFontTx/>
              <a:buNone/>
            </a:pPr>
            <a:r>
              <a:rPr lang="en-GB" altLang="zh-CN" sz="1800" dirty="0">
                <a:latin typeface="微软雅黑" panose="020B0503020204020204" pitchFamily="34" charset="-122"/>
                <a:ea typeface="微软雅黑" panose="020B0503020204020204" pitchFamily="34" charset="-122"/>
              </a:rPr>
              <a:t>    if (!handle) {</a:t>
            </a:r>
          </a:p>
          <a:p>
            <a:pPr eaLnBrk="1" hangingPunct="1">
              <a:lnSpc>
                <a:spcPct val="85000"/>
              </a:lnSpc>
              <a:spcBef>
                <a:spcPct val="0"/>
              </a:spcBef>
              <a:buFontTx/>
              <a:buNone/>
            </a:pPr>
            <a:r>
              <a:rPr lang="en-GB" altLang="zh-CN" sz="1800" dirty="0">
                <a:latin typeface="微软雅黑" panose="020B0503020204020204" pitchFamily="34" charset="-122"/>
                <a:ea typeface="微软雅黑" panose="020B0503020204020204" pitchFamily="34" charset="-122"/>
              </a:rPr>
              <a:t>	</a:t>
            </a:r>
            <a:r>
              <a:rPr lang="en-GB" altLang="zh-CN" sz="1800" dirty="0" err="1">
                <a:latin typeface="微软雅黑" panose="020B0503020204020204" pitchFamily="34" charset="-122"/>
                <a:ea typeface="微软雅黑" panose="020B0503020204020204" pitchFamily="34" charset="-122"/>
              </a:rPr>
              <a:t>fprintf</a:t>
            </a:r>
            <a:r>
              <a:rPr lang="en-GB" altLang="zh-CN" sz="1800" dirty="0">
                <a:latin typeface="微软雅黑" panose="020B0503020204020204" pitchFamily="34" charset="-122"/>
                <a:ea typeface="微软雅黑" panose="020B0503020204020204" pitchFamily="34" charset="-122"/>
              </a:rPr>
              <a:t>(stderr, "%s\n", </a:t>
            </a:r>
            <a:r>
              <a:rPr lang="en-GB" altLang="zh-CN" sz="1800" dirty="0" err="1">
                <a:latin typeface="微软雅黑" panose="020B0503020204020204" pitchFamily="34" charset="-122"/>
                <a:ea typeface="微软雅黑" panose="020B0503020204020204" pitchFamily="34" charset="-122"/>
              </a:rPr>
              <a:t>dlerror</a:t>
            </a:r>
            <a:r>
              <a:rPr lang="en-GB" altLang="zh-CN" sz="1800" dirty="0">
                <a:latin typeface="微软雅黑" panose="020B0503020204020204" pitchFamily="34" charset="-122"/>
                <a:ea typeface="微软雅黑" panose="020B0503020204020204" pitchFamily="34" charset="-122"/>
              </a:rPr>
              <a:t>());</a:t>
            </a:r>
          </a:p>
          <a:p>
            <a:pPr eaLnBrk="1" hangingPunct="1">
              <a:lnSpc>
                <a:spcPct val="85000"/>
              </a:lnSpc>
              <a:spcBef>
                <a:spcPct val="0"/>
              </a:spcBef>
              <a:buFontTx/>
              <a:buNone/>
            </a:pPr>
            <a:r>
              <a:rPr lang="en-GB" altLang="zh-CN" sz="1800" dirty="0">
                <a:latin typeface="微软雅黑" panose="020B0503020204020204" pitchFamily="34" charset="-122"/>
                <a:ea typeface="微软雅黑" panose="020B0503020204020204" pitchFamily="34" charset="-122"/>
              </a:rPr>
              <a:t>	exit(1);</a:t>
            </a:r>
          </a:p>
          <a:p>
            <a:pPr eaLnBrk="1" hangingPunct="1">
              <a:lnSpc>
                <a:spcPct val="85000"/>
              </a:lnSpc>
              <a:spcBef>
                <a:spcPct val="0"/>
              </a:spcBef>
              <a:buFontTx/>
              <a:buNone/>
            </a:pPr>
            <a:r>
              <a:rPr lang="en-GB" altLang="zh-CN" sz="1800" dirty="0">
                <a:latin typeface="微软雅黑" panose="020B0503020204020204" pitchFamily="34" charset="-122"/>
                <a:ea typeface="微软雅黑" panose="020B0503020204020204" pitchFamily="34" charset="-122"/>
              </a:rPr>
              <a:t>     }</a:t>
            </a:r>
          </a:p>
          <a:p>
            <a:pPr eaLnBrk="1" hangingPunct="1">
              <a:lnSpc>
                <a:spcPct val="85000"/>
              </a:lnSpc>
              <a:spcBef>
                <a:spcPct val="0"/>
              </a:spcBef>
              <a:buFontTx/>
              <a:buNone/>
            </a:pPr>
            <a:r>
              <a:rPr lang="en-GB" altLang="zh-CN" sz="1800" dirty="0">
                <a:latin typeface="微软雅黑" panose="020B0503020204020204" pitchFamily="34" charset="-122"/>
                <a:ea typeface="微软雅黑" panose="020B0503020204020204" pitchFamily="34" charset="-122"/>
              </a:rPr>
              <a:t>     </a:t>
            </a:r>
            <a:r>
              <a:rPr lang="en-GB" altLang="zh-CN" sz="1800" dirty="0">
                <a:solidFill>
                  <a:srgbClr val="3366FF"/>
                </a:solidFill>
                <a:latin typeface="微软雅黑" panose="020B0503020204020204" pitchFamily="34" charset="-122"/>
                <a:ea typeface="微软雅黑" panose="020B0503020204020204" pitchFamily="34" charset="-122"/>
              </a:rPr>
              <a:t>/* </a:t>
            </a:r>
            <a:r>
              <a:rPr lang="zh-CN" altLang="en-GB" sz="1800" dirty="0">
                <a:solidFill>
                  <a:srgbClr val="3366FF"/>
                </a:solidFill>
                <a:latin typeface="微软雅黑" panose="020B0503020204020204" pitchFamily="34" charset="-122"/>
                <a:ea typeface="微软雅黑" panose="020B0503020204020204" pitchFamily="34" charset="-122"/>
              </a:rPr>
              <a:t>获得一个指向函数</a:t>
            </a:r>
            <a:r>
              <a:rPr lang="en-GB" altLang="zh-CN" sz="1800" dirty="0">
                <a:solidFill>
                  <a:srgbClr val="3366FF"/>
                </a:solidFill>
                <a:latin typeface="微软雅黑" panose="020B0503020204020204" pitchFamily="34" charset="-122"/>
                <a:ea typeface="微软雅黑" panose="020B0503020204020204" pitchFamily="34" charset="-122"/>
              </a:rPr>
              <a:t>myfunc1()</a:t>
            </a:r>
            <a:r>
              <a:rPr lang="zh-CN" altLang="en-GB" sz="1800" dirty="0">
                <a:solidFill>
                  <a:srgbClr val="3366FF"/>
                </a:solidFill>
                <a:latin typeface="微软雅黑" panose="020B0503020204020204" pitchFamily="34" charset="-122"/>
                <a:ea typeface="微软雅黑" panose="020B0503020204020204" pitchFamily="34" charset="-122"/>
              </a:rPr>
              <a:t>的指针</a:t>
            </a:r>
            <a:r>
              <a:rPr lang="en-GB" altLang="zh-CN" sz="1800" dirty="0">
                <a:solidFill>
                  <a:srgbClr val="3366FF"/>
                </a:solidFill>
                <a:latin typeface="微软雅黑" panose="020B0503020204020204" pitchFamily="34" charset="-122"/>
                <a:ea typeface="微软雅黑" panose="020B0503020204020204" pitchFamily="34" charset="-122"/>
              </a:rPr>
              <a:t>myfunc1*/</a:t>
            </a:r>
          </a:p>
          <a:p>
            <a:pPr eaLnBrk="1" hangingPunct="1">
              <a:lnSpc>
                <a:spcPct val="85000"/>
              </a:lnSpc>
              <a:spcBef>
                <a:spcPct val="0"/>
              </a:spcBef>
              <a:buFontTx/>
              <a:buNone/>
            </a:pPr>
            <a:r>
              <a:rPr lang="en-GB" altLang="zh-CN" sz="1800" dirty="0">
                <a:latin typeface="微软雅黑" panose="020B0503020204020204" pitchFamily="34" charset="-122"/>
                <a:ea typeface="微软雅黑" panose="020B0503020204020204" pitchFamily="34" charset="-122"/>
              </a:rPr>
              <a:t>     </a:t>
            </a:r>
            <a:r>
              <a:rPr lang="en-GB" altLang="zh-CN" sz="1800" dirty="0">
                <a:solidFill>
                  <a:srgbClr val="FF0000"/>
                </a:solidFill>
                <a:latin typeface="微软雅黑" panose="020B0503020204020204" pitchFamily="34" charset="-122"/>
                <a:ea typeface="微软雅黑" panose="020B0503020204020204" pitchFamily="34" charset="-122"/>
              </a:rPr>
              <a:t>myfunc1 = </a:t>
            </a:r>
            <a:r>
              <a:rPr lang="en-GB" altLang="zh-CN" sz="1800" dirty="0" err="1">
                <a:solidFill>
                  <a:srgbClr val="FF0000"/>
                </a:solidFill>
                <a:latin typeface="微软雅黑" panose="020B0503020204020204" pitchFamily="34" charset="-122"/>
                <a:ea typeface="微软雅黑" panose="020B0503020204020204" pitchFamily="34" charset="-122"/>
              </a:rPr>
              <a:t>dlsym</a:t>
            </a:r>
            <a:r>
              <a:rPr lang="en-GB" altLang="zh-CN" sz="1800" dirty="0">
                <a:solidFill>
                  <a:srgbClr val="FF0000"/>
                </a:solidFill>
                <a:latin typeface="微软雅黑" panose="020B0503020204020204" pitchFamily="34" charset="-122"/>
                <a:ea typeface="微软雅黑" panose="020B0503020204020204" pitchFamily="34" charset="-122"/>
              </a:rPr>
              <a:t>(handle, "myfunc1");</a:t>
            </a:r>
          </a:p>
          <a:p>
            <a:pPr eaLnBrk="1" hangingPunct="1">
              <a:lnSpc>
                <a:spcPct val="85000"/>
              </a:lnSpc>
              <a:spcBef>
                <a:spcPct val="0"/>
              </a:spcBef>
              <a:buFontTx/>
              <a:buNone/>
            </a:pPr>
            <a:r>
              <a:rPr lang="en-GB" altLang="zh-CN" sz="1800" dirty="0">
                <a:latin typeface="微软雅黑" panose="020B0503020204020204" pitchFamily="34" charset="-122"/>
                <a:ea typeface="微软雅黑" panose="020B0503020204020204" pitchFamily="34" charset="-122"/>
              </a:rPr>
              <a:t>     if ((error = </a:t>
            </a:r>
            <a:r>
              <a:rPr lang="en-GB" altLang="zh-CN" sz="1800" dirty="0" err="1">
                <a:latin typeface="微软雅黑" panose="020B0503020204020204" pitchFamily="34" charset="-122"/>
                <a:ea typeface="微软雅黑" panose="020B0503020204020204" pitchFamily="34" charset="-122"/>
              </a:rPr>
              <a:t>dlerror</a:t>
            </a:r>
            <a:r>
              <a:rPr lang="en-GB" altLang="zh-CN" sz="1800" dirty="0">
                <a:latin typeface="微软雅黑" panose="020B0503020204020204" pitchFamily="34" charset="-122"/>
                <a:ea typeface="微软雅黑" panose="020B0503020204020204" pitchFamily="34" charset="-122"/>
              </a:rPr>
              <a:t>()) != NULL) {</a:t>
            </a:r>
          </a:p>
          <a:p>
            <a:pPr eaLnBrk="1" hangingPunct="1">
              <a:lnSpc>
                <a:spcPct val="85000"/>
              </a:lnSpc>
              <a:spcBef>
                <a:spcPct val="0"/>
              </a:spcBef>
              <a:buFontTx/>
              <a:buNone/>
            </a:pPr>
            <a:r>
              <a:rPr lang="en-GB" altLang="zh-CN" sz="1800" dirty="0">
                <a:latin typeface="微软雅黑" panose="020B0503020204020204" pitchFamily="34" charset="-122"/>
                <a:ea typeface="微软雅黑" panose="020B0503020204020204" pitchFamily="34" charset="-122"/>
              </a:rPr>
              <a:t>	</a:t>
            </a:r>
            <a:r>
              <a:rPr lang="en-GB" altLang="zh-CN" sz="1800" dirty="0" err="1">
                <a:latin typeface="微软雅黑" panose="020B0503020204020204" pitchFamily="34" charset="-122"/>
                <a:ea typeface="微软雅黑" panose="020B0503020204020204" pitchFamily="34" charset="-122"/>
              </a:rPr>
              <a:t>fprintf</a:t>
            </a:r>
            <a:r>
              <a:rPr lang="en-GB" altLang="zh-CN" sz="1800" dirty="0">
                <a:latin typeface="微软雅黑" panose="020B0503020204020204" pitchFamily="34" charset="-122"/>
                <a:ea typeface="微软雅黑" panose="020B0503020204020204" pitchFamily="34" charset="-122"/>
              </a:rPr>
              <a:t>(stderr, "%s\n", error); exit(1);  }</a:t>
            </a:r>
          </a:p>
          <a:p>
            <a:pPr eaLnBrk="1" hangingPunct="1">
              <a:lnSpc>
                <a:spcPct val="85000"/>
              </a:lnSpc>
              <a:spcBef>
                <a:spcPct val="0"/>
              </a:spcBef>
              <a:buFontTx/>
              <a:buNone/>
            </a:pPr>
            <a:r>
              <a:rPr lang="en-GB" altLang="zh-CN" sz="1800" dirty="0">
                <a:latin typeface="微软雅黑" panose="020B0503020204020204" pitchFamily="34" charset="-122"/>
                <a:ea typeface="微软雅黑" panose="020B0503020204020204" pitchFamily="34" charset="-122"/>
              </a:rPr>
              <a:t>     </a:t>
            </a:r>
            <a:r>
              <a:rPr lang="en-GB" altLang="zh-CN" sz="1800" dirty="0">
                <a:solidFill>
                  <a:srgbClr val="3366FF"/>
                </a:solidFill>
                <a:latin typeface="微软雅黑" panose="020B0503020204020204" pitchFamily="34" charset="-122"/>
                <a:ea typeface="微软雅黑" panose="020B0503020204020204" pitchFamily="34" charset="-122"/>
              </a:rPr>
              <a:t>/* </a:t>
            </a:r>
            <a:r>
              <a:rPr lang="zh-CN" altLang="en-GB" sz="1800" dirty="0">
                <a:solidFill>
                  <a:srgbClr val="3366FF"/>
                </a:solidFill>
                <a:latin typeface="微软雅黑" panose="020B0503020204020204" pitchFamily="34" charset="-122"/>
                <a:ea typeface="微软雅黑" panose="020B0503020204020204" pitchFamily="34" charset="-122"/>
              </a:rPr>
              <a:t>现在可以像调用其他函数一样调用函数</a:t>
            </a:r>
            <a:r>
              <a:rPr lang="en-GB" altLang="zh-CN" sz="1800" dirty="0">
                <a:solidFill>
                  <a:srgbClr val="3366FF"/>
                </a:solidFill>
                <a:latin typeface="微软雅黑" panose="020B0503020204020204" pitchFamily="34" charset="-122"/>
                <a:ea typeface="微软雅黑" panose="020B0503020204020204" pitchFamily="34" charset="-122"/>
              </a:rPr>
              <a:t>myfunc1() */</a:t>
            </a:r>
          </a:p>
          <a:p>
            <a:pPr eaLnBrk="1" hangingPunct="1">
              <a:lnSpc>
                <a:spcPct val="85000"/>
              </a:lnSpc>
              <a:spcBef>
                <a:spcPct val="0"/>
              </a:spcBef>
              <a:buFontTx/>
              <a:buNone/>
            </a:pPr>
            <a:r>
              <a:rPr lang="en-GB" altLang="zh-CN" sz="1800" dirty="0">
                <a:latin typeface="微软雅黑" panose="020B0503020204020204" pitchFamily="34" charset="-122"/>
                <a:ea typeface="微软雅黑" panose="020B0503020204020204" pitchFamily="34" charset="-122"/>
              </a:rPr>
              <a:t>     myfunc1();</a:t>
            </a:r>
          </a:p>
          <a:p>
            <a:pPr eaLnBrk="1" hangingPunct="1">
              <a:lnSpc>
                <a:spcPct val="85000"/>
              </a:lnSpc>
              <a:spcBef>
                <a:spcPct val="0"/>
              </a:spcBef>
              <a:buFontTx/>
              <a:buNone/>
            </a:pPr>
            <a:r>
              <a:rPr lang="en-GB" altLang="zh-CN" sz="1800" dirty="0">
                <a:latin typeface="微软雅黑" panose="020B0503020204020204" pitchFamily="34" charset="-122"/>
                <a:ea typeface="微软雅黑" panose="020B0503020204020204" pitchFamily="34" charset="-122"/>
              </a:rPr>
              <a:t>     </a:t>
            </a:r>
            <a:r>
              <a:rPr lang="en-GB" altLang="zh-CN" sz="1800" dirty="0">
                <a:solidFill>
                  <a:srgbClr val="3366FF"/>
                </a:solidFill>
                <a:latin typeface="微软雅黑" panose="020B0503020204020204" pitchFamily="34" charset="-122"/>
                <a:ea typeface="微软雅黑" panose="020B0503020204020204" pitchFamily="34" charset="-122"/>
              </a:rPr>
              <a:t>/* </a:t>
            </a:r>
            <a:r>
              <a:rPr lang="zh-CN" altLang="en-GB" sz="1800" dirty="0">
                <a:solidFill>
                  <a:srgbClr val="3366FF"/>
                </a:solidFill>
                <a:latin typeface="微软雅黑" panose="020B0503020204020204" pitchFamily="34" charset="-122"/>
                <a:ea typeface="微软雅黑" panose="020B0503020204020204" pitchFamily="34" charset="-122"/>
              </a:rPr>
              <a:t>关闭（卸载）共享库文件 *</a:t>
            </a:r>
            <a:r>
              <a:rPr lang="en-GB" altLang="zh-CN" sz="1800" dirty="0">
                <a:solidFill>
                  <a:srgbClr val="3366FF"/>
                </a:solidFill>
                <a:latin typeface="微软雅黑" panose="020B0503020204020204" pitchFamily="34" charset="-122"/>
                <a:ea typeface="微软雅黑" panose="020B0503020204020204" pitchFamily="34" charset="-122"/>
              </a:rPr>
              <a:t>/</a:t>
            </a:r>
          </a:p>
          <a:p>
            <a:pPr eaLnBrk="1" hangingPunct="1">
              <a:lnSpc>
                <a:spcPct val="85000"/>
              </a:lnSpc>
              <a:spcBef>
                <a:spcPct val="0"/>
              </a:spcBef>
              <a:buFontTx/>
              <a:buNone/>
            </a:pPr>
            <a:r>
              <a:rPr lang="en-GB" altLang="zh-CN" sz="1800" dirty="0">
                <a:latin typeface="微软雅黑" panose="020B0503020204020204" pitchFamily="34" charset="-122"/>
                <a:ea typeface="微软雅黑" panose="020B0503020204020204" pitchFamily="34" charset="-122"/>
              </a:rPr>
              <a:t>     if (</a:t>
            </a:r>
            <a:r>
              <a:rPr lang="en-GB" altLang="zh-CN" sz="1800" dirty="0" err="1">
                <a:solidFill>
                  <a:srgbClr val="FF0000"/>
                </a:solidFill>
                <a:latin typeface="微软雅黑" panose="020B0503020204020204" pitchFamily="34" charset="-122"/>
                <a:ea typeface="微软雅黑" panose="020B0503020204020204" pitchFamily="34" charset="-122"/>
              </a:rPr>
              <a:t>dlclose</a:t>
            </a:r>
            <a:r>
              <a:rPr lang="en-GB" altLang="zh-CN" sz="1800" dirty="0">
                <a:solidFill>
                  <a:srgbClr val="FF0000"/>
                </a:solidFill>
                <a:latin typeface="微软雅黑" panose="020B0503020204020204" pitchFamily="34" charset="-122"/>
                <a:ea typeface="微软雅黑" panose="020B0503020204020204" pitchFamily="34" charset="-122"/>
              </a:rPr>
              <a:t>(handle)</a:t>
            </a:r>
            <a:r>
              <a:rPr lang="en-GB" altLang="zh-CN" sz="1800" dirty="0">
                <a:latin typeface="微软雅黑" panose="020B0503020204020204" pitchFamily="34" charset="-122"/>
                <a:ea typeface="微软雅黑" panose="020B0503020204020204" pitchFamily="34" charset="-122"/>
              </a:rPr>
              <a:t> &lt; 0) {</a:t>
            </a:r>
          </a:p>
          <a:p>
            <a:pPr eaLnBrk="1" hangingPunct="1">
              <a:lnSpc>
                <a:spcPct val="85000"/>
              </a:lnSpc>
              <a:spcBef>
                <a:spcPct val="0"/>
              </a:spcBef>
              <a:buFontTx/>
              <a:buNone/>
            </a:pPr>
            <a:r>
              <a:rPr lang="en-GB" altLang="zh-CN" sz="1800" dirty="0">
                <a:latin typeface="微软雅黑" panose="020B0503020204020204" pitchFamily="34" charset="-122"/>
                <a:ea typeface="微软雅黑" panose="020B0503020204020204" pitchFamily="34" charset="-122"/>
              </a:rPr>
              <a:t>         	</a:t>
            </a:r>
            <a:r>
              <a:rPr lang="en-GB" altLang="zh-CN" sz="1800" dirty="0" err="1">
                <a:latin typeface="微软雅黑" panose="020B0503020204020204" pitchFamily="34" charset="-122"/>
                <a:ea typeface="微软雅黑" panose="020B0503020204020204" pitchFamily="34" charset="-122"/>
              </a:rPr>
              <a:t>fprintf</a:t>
            </a:r>
            <a:r>
              <a:rPr lang="en-GB" altLang="zh-CN" sz="1800" dirty="0">
                <a:latin typeface="微软雅黑" panose="020B0503020204020204" pitchFamily="34" charset="-122"/>
                <a:ea typeface="微软雅黑" panose="020B0503020204020204" pitchFamily="34" charset="-122"/>
              </a:rPr>
              <a:t>(stderr, "%s\n", </a:t>
            </a:r>
            <a:r>
              <a:rPr lang="en-GB" altLang="zh-CN" sz="1800" dirty="0" err="1">
                <a:latin typeface="微软雅黑" panose="020B0503020204020204" pitchFamily="34" charset="-122"/>
                <a:ea typeface="微软雅黑" panose="020B0503020204020204" pitchFamily="34" charset="-122"/>
              </a:rPr>
              <a:t>dlerror</a:t>
            </a:r>
            <a:r>
              <a:rPr lang="en-GB" altLang="zh-CN" sz="1800" dirty="0">
                <a:latin typeface="微软雅黑" panose="020B0503020204020204" pitchFamily="34" charset="-122"/>
                <a:ea typeface="微软雅黑" panose="020B0503020204020204" pitchFamily="34" charset="-122"/>
              </a:rPr>
              <a:t>());</a:t>
            </a:r>
          </a:p>
          <a:p>
            <a:pPr eaLnBrk="1" hangingPunct="1">
              <a:lnSpc>
                <a:spcPct val="85000"/>
              </a:lnSpc>
              <a:spcBef>
                <a:spcPct val="0"/>
              </a:spcBef>
              <a:buFontTx/>
              <a:buNone/>
            </a:pPr>
            <a:r>
              <a:rPr lang="en-GB" altLang="zh-CN" sz="1800" dirty="0">
                <a:latin typeface="微软雅黑" panose="020B0503020204020204" pitchFamily="34" charset="-122"/>
                <a:ea typeface="微软雅黑" panose="020B0503020204020204" pitchFamily="34" charset="-122"/>
              </a:rPr>
              <a:t>	exit(1);</a:t>
            </a:r>
          </a:p>
          <a:p>
            <a:pPr eaLnBrk="1" hangingPunct="1">
              <a:lnSpc>
                <a:spcPct val="85000"/>
              </a:lnSpc>
              <a:spcBef>
                <a:spcPct val="0"/>
              </a:spcBef>
              <a:buFontTx/>
              <a:buNone/>
            </a:pPr>
            <a:r>
              <a:rPr lang="en-GB" altLang="zh-CN" sz="1800" dirty="0">
                <a:latin typeface="微软雅黑" panose="020B0503020204020204" pitchFamily="34" charset="-122"/>
                <a:ea typeface="微软雅黑" panose="020B0503020204020204" pitchFamily="34" charset="-122"/>
              </a:rPr>
              <a:t>     }</a:t>
            </a:r>
          </a:p>
          <a:p>
            <a:pPr eaLnBrk="1" hangingPunct="1">
              <a:lnSpc>
                <a:spcPct val="85000"/>
              </a:lnSpc>
              <a:spcBef>
                <a:spcPct val="0"/>
              </a:spcBef>
              <a:buFontTx/>
              <a:buNone/>
            </a:pPr>
            <a:r>
              <a:rPr lang="en-GB" altLang="zh-CN" sz="1800" dirty="0">
                <a:latin typeface="微软雅黑" panose="020B0503020204020204" pitchFamily="34" charset="-122"/>
                <a:ea typeface="微软雅黑" panose="020B0503020204020204" pitchFamily="34" charset="-122"/>
              </a:rPr>
              <a:t>     return 0;</a:t>
            </a:r>
          </a:p>
          <a:p>
            <a:pPr eaLnBrk="1" hangingPunct="1">
              <a:lnSpc>
                <a:spcPct val="85000"/>
              </a:lnSpc>
              <a:spcBef>
                <a:spcPct val="0"/>
              </a:spcBef>
              <a:buFontTx/>
              <a:buNone/>
            </a:pPr>
            <a:r>
              <a:rPr lang="en-GB" altLang="zh-CN" sz="1800" dirty="0">
                <a:latin typeface="微软雅黑" panose="020B0503020204020204" pitchFamily="34" charset="-122"/>
                <a:ea typeface="微软雅黑" panose="020B0503020204020204" pitchFamily="34" charset="-122"/>
              </a:rPr>
              <a:t>}</a:t>
            </a:r>
          </a:p>
        </p:txBody>
      </p:sp>
      <p:sp>
        <p:nvSpPr>
          <p:cNvPr id="818180" name="Rectangle 4">
            <a:extLst>
              <a:ext uri="{FF2B5EF4-FFF2-40B4-BE49-F238E27FC236}">
                <a16:creationId xmlns:a16="http://schemas.microsoft.com/office/drawing/2014/main" id="{6F2A42DB-2D01-4883-8085-7F58462A3495}"/>
              </a:ext>
            </a:extLst>
          </p:cNvPr>
          <p:cNvSpPr>
            <a:spLocks noChangeArrowheads="1"/>
          </p:cNvSpPr>
          <p:nvPr/>
        </p:nvSpPr>
        <p:spPr bwMode="auto">
          <a:xfrm>
            <a:off x="95250" y="1263650"/>
            <a:ext cx="2727052" cy="3596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25000"/>
              </a:lnSpc>
              <a:spcBef>
                <a:spcPts val="600"/>
              </a:spcBef>
              <a:buFontTx/>
              <a:buNone/>
            </a:pPr>
            <a:r>
              <a:rPr lang="zh-CN" altLang="en-US" sz="2000" dirty="0">
                <a:latin typeface="微软雅黑" panose="020B0503020204020204" pitchFamily="34" charset="-122"/>
                <a:ea typeface="微软雅黑" panose="020B0503020204020204" pitchFamily="34" charset="-122"/>
              </a:rPr>
              <a:t>调用</a:t>
            </a:r>
            <a:r>
              <a:rPr lang="zh-CN" altLang="en-US" sz="2000" dirty="0">
                <a:solidFill>
                  <a:srgbClr val="FF0000"/>
                </a:solidFill>
                <a:latin typeface="微软雅黑" panose="020B0503020204020204" pitchFamily="34" charset="-122"/>
                <a:ea typeface="微软雅黑" panose="020B0503020204020204" pitchFamily="34" charset="-122"/>
              </a:rPr>
              <a:t>动态链接器接口</a:t>
            </a:r>
            <a:r>
              <a:rPr lang="zh-CN" altLang="en-US" sz="2000" dirty="0">
                <a:latin typeface="微软雅黑" panose="020B0503020204020204" pitchFamily="34" charset="-122"/>
                <a:ea typeface="微软雅黑" panose="020B0503020204020204" pitchFamily="34" charset="-122"/>
              </a:rPr>
              <a:t>提供的函数</a:t>
            </a:r>
            <a:endParaRPr lang="en-US" altLang="zh-CN" sz="2000" dirty="0">
              <a:latin typeface="微软雅黑" panose="020B0503020204020204" pitchFamily="34" charset="-122"/>
              <a:ea typeface="微软雅黑" panose="020B0503020204020204" pitchFamily="34" charset="-122"/>
            </a:endParaRPr>
          </a:p>
          <a:p>
            <a:pPr eaLnBrk="1" hangingPunct="1">
              <a:lnSpc>
                <a:spcPct val="125000"/>
              </a:lnSpc>
              <a:spcBef>
                <a:spcPts val="600"/>
              </a:spcBef>
              <a:buFontTx/>
              <a:buNone/>
            </a:pPr>
            <a:r>
              <a:rPr lang="zh-CN" altLang="en-US" sz="2000" dirty="0">
                <a:latin typeface="微软雅黑" panose="020B0503020204020204" pitchFamily="34" charset="-122"/>
                <a:ea typeface="微软雅黑" panose="020B0503020204020204" pitchFamily="34" charset="-122"/>
              </a:rPr>
              <a:t>在运行时进行动态链接</a:t>
            </a:r>
          </a:p>
          <a:p>
            <a:pPr eaLnBrk="1" hangingPunct="1">
              <a:lnSpc>
                <a:spcPct val="125000"/>
              </a:lnSpc>
              <a:spcBef>
                <a:spcPts val="600"/>
              </a:spcBef>
              <a:buFontTx/>
              <a:buNone/>
            </a:pPr>
            <a:r>
              <a:rPr lang="en-US" altLang="zh-CN" sz="2000" dirty="0" err="1">
                <a:latin typeface="微软雅黑" panose="020B0503020204020204" pitchFamily="34" charset="-122"/>
                <a:ea typeface="微软雅黑" panose="020B0503020204020204" pitchFamily="34" charset="-122"/>
              </a:rPr>
              <a:t>dlopen</a:t>
            </a:r>
            <a:endParaRPr lang="en-US" altLang="zh-CN" sz="2000" dirty="0">
              <a:latin typeface="微软雅黑" panose="020B0503020204020204" pitchFamily="34" charset="-122"/>
              <a:ea typeface="微软雅黑" panose="020B0503020204020204" pitchFamily="34" charset="-122"/>
            </a:endParaRPr>
          </a:p>
          <a:p>
            <a:pPr eaLnBrk="1" hangingPunct="1">
              <a:lnSpc>
                <a:spcPct val="125000"/>
              </a:lnSpc>
              <a:spcBef>
                <a:spcPts val="600"/>
              </a:spcBef>
              <a:buFontTx/>
              <a:buNone/>
            </a:pPr>
            <a:r>
              <a:rPr lang="en-US" altLang="zh-CN" sz="2000" dirty="0" err="1">
                <a:latin typeface="微软雅黑" panose="020B0503020204020204" pitchFamily="34" charset="-122"/>
                <a:ea typeface="微软雅黑" panose="020B0503020204020204" pitchFamily="34" charset="-122"/>
              </a:rPr>
              <a:t>dlsym</a:t>
            </a:r>
            <a:endParaRPr lang="en-US" altLang="zh-CN" sz="2000" dirty="0">
              <a:latin typeface="微软雅黑" panose="020B0503020204020204" pitchFamily="34" charset="-122"/>
              <a:ea typeface="微软雅黑" panose="020B0503020204020204" pitchFamily="34" charset="-122"/>
            </a:endParaRPr>
          </a:p>
          <a:p>
            <a:pPr eaLnBrk="1" hangingPunct="1">
              <a:lnSpc>
                <a:spcPct val="125000"/>
              </a:lnSpc>
              <a:spcBef>
                <a:spcPts val="600"/>
              </a:spcBef>
              <a:buFontTx/>
              <a:buNone/>
            </a:pPr>
            <a:r>
              <a:rPr lang="en-US" altLang="zh-CN" sz="2000" dirty="0" err="1">
                <a:latin typeface="微软雅黑" panose="020B0503020204020204" pitchFamily="34" charset="-122"/>
                <a:ea typeface="微软雅黑" panose="020B0503020204020204" pitchFamily="34" charset="-122"/>
              </a:rPr>
              <a:t>dlerror</a:t>
            </a:r>
            <a:endParaRPr lang="en-US" altLang="zh-CN" sz="2000" dirty="0">
              <a:latin typeface="微软雅黑" panose="020B0503020204020204" pitchFamily="34" charset="-122"/>
              <a:ea typeface="微软雅黑" panose="020B0503020204020204" pitchFamily="34" charset="-122"/>
            </a:endParaRPr>
          </a:p>
          <a:p>
            <a:pPr eaLnBrk="1" hangingPunct="1">
              <a:lnSpc>
                <a:spcPct val="125000"/>
              </a:lnSpc>
              <a:spcBef>
                <a:spcPts val="600"/>
              </a:spcBef>
              <a:buFontTx/>
              <a:buNone/>
            </a:pPr>
            <a:r>
              <a:rPr lang="en-US" altLang="zh-CN" sz="2000" dirty="0" err="1">
                <a:latin typeface="微软雅黑" panose="020B0503020204020204" pitchFamily="34" charset="-122"/>
                <a:ea typeface="微软雅黑" panose="020B0503020204020204" pitchFamily="34" charset="-122"/>
              </a:rPr>
              <a:t>dlclose</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a:t>
            </a:r>
          </a:p>
          <a:p>
            <a:pPr eaLnBrk="1" hangingPunct="1">
              <a:lnSpc>
                <a:spcPct val="125000"/>
              </a:lnSpc>
              <a:spcBef>
                <a:spcPts val="600"/>
              </a:spcBef>
              <a:buFontTx/>
              <a:buNone/>
            </a:pPr>
            <a:r>
              <a:rPr lang="zh-CN" altLang="en-US" sz="2000" dirty="0">
                <a:latin typeface="微软雅黑" panose="020B0503020204020204" pitchFamily="34" charset="-122"/>
                <a:ea typeface="微软雅黑" panose="020B0503020204020204" pitchFamily="34" charset="-122"/>
              </a:rPr>
              <a:t>其头文件为</a:t>
            </a:r>
            <a:r>
              <a:rPr lang="en-US" altLang="zh-CN" sz="2000" dirty="0" err="1">
                <a:latin typeface="微软雅黑" panose="020B0503020204020204" pitchFamily="34" charset="-122"/>
                <a:ea typeface="微软雅黑" panose="020B0503020204020204" pitchFamily="34" charset="-122"/>
              </a:rPr>
              <a:t>dlfcn.h</a:t>
            </a:r>
            <a:r>
              <a:rPr lang="zh-CN" altLang="en-US" sz="2000" b="0" dirty="0">
                <a:latin typeface="微软雅黑" panose="020B0503020204020204" pitchFamily="34" charset="-122"/>
                <a:ea typeface="微软雅黑" panose="020B0503020204020204" pitchFamily="34" charset="-122"/>
              </a:rPr>
              <a:t> </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标题 1">
            <a:extLst>
              <a:ext uri="{FF2B5EF4-FFF2-40B4-BE49-F238E27FC236}">
                <a16:creationId xmlns:a16="http://schemas.microsoft.com/office/drawing/2014/main" id="{8D3C8C94-8846-4454-9B54-F889EEB6B2B0}"/>
              </a:ext>
            </a:extLst>
          </p:cNvPr>
          <p:cNvSpPr>
            <a:spLocks noGrp="1" noChangeArrowheads="1"/>
          </p:cNvSpPr>
          <p:nvPr>
            <p:ph type="title" idx="4294967295"/>
          </p:nvPr>
        </p:nvSpPr>
        <p:spPr>
          <a:xfrm>
            <a:off x="457200" y="85725"/>
            <a:ext cx="8229600" cy="561975"/>
          </a:xfrm>
        </p:spPr>
        <p:txBody>
          <a:bodyPr/>
          <a:lstStyle/>
          <a:p>
            <a:r>
              <a:rPr lang="zh-CN" altLang="en-US" dirty="0"/>
              <a:t>位置无关代码（</a:t>
            </a:r>
            <a:r>
              <a:rPr lang="en-US" altLang="zh-CN" dirty="0"/>
              <a:t>PIC</a:t>
            </a:r>
            <a:r>
              <a:rPr lang="zh-CN" altLang="en-US" dirty="0"/>
              <a:t>）</a:t>
            </a:r>
          </a:p>
        </p:txBody>
      </p:sp>
      <p:sp>
        <p:nvSpPr>
          <p:cNvPr id="819203" name="内容占位符 2">
            <a:extLst>
              <a:ext uri="{FF2B5EF4-FFF2-40B4-BE49-F238E27FC236}">
                <a16:creationId xmlns:a16="http://schemas.microsoft.com/office/drawing/2014/main" id="{86B0D3F2-AE3A-45D8-9956-19B4822DBA24}"/>
              </a:ext>
            </a:extLst>
          </p:cNvPr>
          <p:cNvSpPr>
            <a:spLocks noGrp="1" noChangeArrowheads="1"/>
          </p:cNvSpPr>
          <p:nvPr>
            <p:ph idx="4294967295"/>
          </p:nvPr>
        </p:nvSpPr>
        <p:spPr>
          <a:xfrm>
            <a:off x="441325" y="850900"/>
            <a:ext cx="8345488" cy="5567363"/>
          </a:xfrm>
        </p:spPr>
        <p:txBody>
          <a:bodyPr/>
          <a:lstStyle/>
          <a:p>
            <a:pPr>
              <a:spcBef>
                <a:spcPct val="10000"/>
              </a:spcBef>
            </a:pPr>
            <a:r>
              <a:rPr lang="zh-CN" altLang="en-US" sz="2200">
                <a:latin typeface="微软雅黑" panose="020B0503020204020204" pitchFamily="34" charset="-122"/>
                <a:ea typeface="微软雅黑" panose="020B0503020204020204" pitchFamily="34" charset="-122"/>
              </a:rPr>
              <a:t>动态链接用到一个重要概念：</a:t>
            </a:r>
          </a:p>
          <a:p>
            <a:pPr lvl="1">
              <a:spcBef>
                <a:spcPct val="10000"/>
              </a:spcBef>
            </a:pPr>
            <a:r>
              <a:rPr lang="zh-CN" altLang="en-US" sz="2200">
                <a:latin typeface="微软雅黑" panose="020B0503020204020204" pitchFamily="34" charset="-122"/>
                <a:ea typeface="微软雅黑" panose="020B0503020204020204" pitchFamily="34" charset="-122"/>
              </a:rPr>
              <a:t>位置无关代码（</a:t>
            </a:r>
            <a:r>
              <a:rPr lang="en-US" altLang="zh-CN" sz="2200">
                <a:latin typeface="微软雅黑" panose="020B0503020204020204" pitchFamily="34" charset="-122"/>
                <a:ea typeface="微软雅黑" panose="020B0503020204020204" pitchFamily="34" charset="-122"/>
              </a:rPr>
              <a:t>Position-Independent Code</a:t>
            </a:r>
            <a:r>
              <a:rPr lang="zh-CN" altLang="en-US" sz="2200">
                <a:latin typeface="微软雅黑" panose="020B0503020204020204" pitchFamily="34" charset="-122"/>
                <a:ea typeface="微软雅黑" panose="020B0503020204020204" pitchFamily="34" charset="-122"/>
              </a:rPr>
              <a:t>，</a:t>
            </a:r>
            <a:r>
              <a:rPr lang="en-US" altLang="zh-CN" sz="2200">
                <a:latin typeface="微软雅黑" panose="020B0503020204020204" pitchFamily="34" charset="-122"/>
                <a:ea typeface="微软雅黑" panose="020B0503020204020204" pitchFamily="34" charset="-122"/>
              </a:rPr>
              <a:t>PIC</a:t>
            </a:r>
            <a:r>
              <a:rPr lang="zh-CN" altLang="en-US" sz="2200">
                <a:latin typeface="微软雅黑" panose="020B0503020204020204" pitchFamily="34" charset="-122"/>
                <a:ea typeface="微软雅黑" panose="020B0503020204020204" pitchFamily="34" charset="-122"/>
              </a:rPr>
              <a:t>）</a:t>
            </a:r>
            <a:endParaRPr lang="en-US" altLang="zh-CN" sz="2200">
              <a:latin typeface="微软雅黑" panose="020B0503020204020204" pitchFamily="34" charset="-122"/>
              <a:ea typeface="微软雅黑" panose="020B0503020204020204" pitchFamily="34" charset="-122"/>
            </a:endParaRPr>
          </a:p>
          <a:p>
            <a:pPr lvl="1">
              <a:spcBef>
                <a:spcPct val="10000"/>
              </a:spcBef>
            </a:pPr>
            <a:r>
              <a:rPr lang="en-US" altLang="zh-CN" sz="2200">
                <a:latin typeface="微软雅黑" panose="020B0503020204020204" pitchFamily="34" charset="-122"/>
                <a:ea typeface="微软雅黑" panose="020B0503020204020204" pitchFamily="34" charset="-122"/>
              </a:rPr>
              <a:t>GCC</a:t>
            </a:r>
            <a:r>
              <a:rPr lang="zh-CN" altLang="en-US" sz="2200">
                <a:latin typeface="微软雅黑" panose="020B0503020204020204" pitchFamily="34" charset="-122"/>
                <a:ea typeface="微软雅黑" panose="020B0503020204020204" pitchFamily="34" charset="-122"/>
              </a:rPr>
              <a:t>选项</a:t>
            </a:r>
            <a:r>
              <a:rPr lang="en-US" altLang="zh-CN" sz="2200">
                <a:solidFill>
                  <a:srgbClr val="FF0000"/>
                </a:solidFill>
                <a:latin typeface="微软雅黑" panose="020B0503020204020204" pitchFamily="34" charset="-122"/>
                <a:ea typeface="微软雅黑" panose="020B0503020204020204" pitchFamily="34" charset="-122"/>
              </a:rPr>
              <a:t>-fPIC</a:t>
            </a:r>
            <a:r>
              <a:rPr lang="zh-CN" altLang="en-US" sz="2200">
                <a:latin typeface="微软雅黑" panose="020B0503020204020204" pitchFamily="34" charset="-122"/>
                <a:ea typeface="微软雅黑" panose="020B0503020204020204" pitchFamily="34" charset="-122"/>
              </a:rPr>
              <a:t>指示生成</a:t>
            </a:r>
            <a:r>
              <a:rPr lang="en-US" altLang="zh-CN" sz="2200">
                <a:latin typeface="微软雅黑" panose="020B0503020204020204" pitchFamily="34" charset="-122"/>
                <a:ea typeface="微软雅黑" panose="020B0503020204020204" pitchFamily="34" charset="-122"/>
              </a:rPr>
              <a:t>PIC</a:t>
            </a:r>
            <a:r>
              <a:rPr lang="zh-CN" altLang="en-US" sz="2200">
                <a:latin typeface="微软雅黑" panose="020B0503020204020204" pitchFamily="34" charset="-122"/>
                <a:ea typeface="微软雅黑" panose="020B0503020204020204" pitchFamily="34" charset="-122"/>
              </a:rPr>
              <a:t>代码</a:t>
            </a:r>
          </a:p>
          <a:p>
            <a:pPr>
              <a:spcBef>
                <a:spcPct val="10000"/>
              </a:spcBef>
            </a:pPr>
            <a:r>
              <a:rPr lang="zh-CN" altLang="en-US" sz="2200">
                <a:latin typeface="微软雅黑" panose="020B0503020204020204" pitchFamily="34" charset="-122"/>
                <a:ea typeface="微软雅黑" panose="020B0503020204020204" pitchFamily="34" charset="-122"/>
              </a:rPr>
              <a:t>共享库代码是一种</a:t>
            </a:r>
            <a:r>
              <a:rPr lang="en-US" altLang="zh-CN" sz="2200">
                <a:latin typeface="微软雅黑" panose="020B0503020204020204" pitchFamily="34" charset="-122"/>
                <a:ea typeface="微软雅黑" panose="020B0503020204020204" pitchFamily="34" charset="-122"/>
              </a:rPr>
              <a:t>PIC</a:t>
            </a:r>
            <a:endParaRPr lang="zh-CN" altLang="en-US" sz="2200">
              <a:latin typeface="微软雅黑" panose="020B0503020204020204" pitchFamily="34" charset="-122"/>
              <a:ea typeface="微软雅黑" panose="020B0503020204020204" pitchFamily="34" charset="-122"/>
            </a:endParaRPr>
          </a:p>
          <a:p>
            <a:pPr lvl="1">
              <a:spcBef>
                <a:spcPct val="10000"/>
              </a:spcBef>
            </a:pPr>
            <a:r>
              <a:rPr lang="zh-CN" altLang="en-US" sz="2200">
                <a:latin typeface="微软雅黑" panose="020B0503020204020204" pitchFamily="34" charset="-122"/>
                <a:ea typeface="微软雅黑" panose="020B0503020204020204" pitchFamily="34" charset="-122"/>
              </a:rPr>
              <a:t>共享库代码的位置可以是</a:t>
            </a:r>
            <a:r>
              <a:rPr lang="zh-CN" altLang="en-US" sz="2200">
                <a:solidFill>
                  <a:srgbClr val="FF0000"/>
                </a:solidFill>
                <a:latin typeface="微软雅黑" panose="020B0503020204020204" pitchFamily="34" charset="-122"/>
                <a:ea typeface="微软雅黑" panose="020B0503020204020204" pitchFamily="34" charset="-122"/>
              </a:rPr>
              <a:t>不确定的</a:t>
            </a:r>
          </a:p>
          <a:p>
            <a:pPr lvl="1">
              <a:spcBef>
                <a:spcPct val="10000"/>
              </a:spcBef>
            </a:pPr>
            <a:r>
              <a:rPr lang="zh-CN" altLang="en-US" sz="2200">
                <a:latin typeface="微软雅黑" panose="020B0503020204020204" pitchFamily="34" charset="-122"/>
                <a:ea typeface="微软雅黑" panose="020B0503020204020204" pitchFamily="34" charset="-122"/>
              </a:rPr>
              <a:t>即使共享库代码的长度发生变化，也</a:t>
            </a:r>
            <a:r>
              <a:rPr lang="zh-CN" altLang="en-US" sz="2200">
                <a:solidFill>
                  <a:srgbClr val="FF0000"/>
                </a:solidFill>
                <a:latin typeface="微软雅黑" panose="020B0503020204020204" pitchFamily="34" charset="-122"/>
                <a:ea typeface="微软雅黑" panose="020B0503020204020204" pitchFamily="34" charset="-122"/>
              </a:rPr>
              <a:t>不影响</a:t>
            </a:r>
            <a:r>
              <a:rPr lang="zh-CN" altLang="en-US" sz="2200">
                <a:latin typeface="微软雅黑" panose="020B0503020204020204" pitchFamily="34" charset="-122"/>
                <a:ea typeface="微软雅黑" panose="020B0503020204020204" pitchFamily="34" charset="-122"/>
              </a:rPr>
              <a:t>调用它的程序</a:t>
            </a:r>
          </a:p>
          <a:p>
            <a:pPr>
              <a:spcBef>
                <a:spcPct val="10000"/>
              </a:spcBef>
            </a:pPr>
            <a:r>
              <a:rPr lang="zh-CN" altLang="en-US" sz="2200">
                <a:latin typeface="微软雅黑" panose="020B0503020204020204" pitchFamily="34" charset="-122"/>
                <a:ea typeface="微软雅黑" panose="020B0503020204020204" pitchFamily="34" charset="-122"/>
              </a:rPr>
              <a:t>引入</a:t>
            </a:r>
            <a:r>
              <a:rPr lang="en-US" altLang="zh-CN" sz="2200">
                <a:latin typeface="微软雅黑" panose="020B0503020204020204" pitchFamily="34" charset="-122"/>
                <a:ea typeface="微软雅黑" panose="020B0503020204020204" pitchFamily="34" charset="-122"/>
              </a:rPr>
              <a:t>PIC</a:t>
            </a:r>
            <a:r>
              <a:rPr lang="zh-CN" altLang="en-US" sz="2200">
                <a:latin typeface="微软雅黑" panose="020B0503020204020204" pitchFamily="34" charset="-122"/>
                <a:ea typeface="微软雅黑" panose="020B0503020204020204" pitchFamily="34" charset="-122"/>
              </a:rPr>
              <a:t>的目的</a:t>
            </a:r>
          </a:p>
          <a:p>
            <a:pPr lvl="1">
              <a:spcBef>
                <a:spcPct val="10000"/>
              </a:spcBef>
            </a:pPr>
            <a:r>
              <a:rPr lang="zh-CN" altLang="en-US" sz="2200">
                <a:latin typeface="微软雅黑" panose="020B0503020204020204" pitchFamily="34" charset="-122"/>
                <a:ea typeface="微软雅黑" panose="020B0503020204020204" pitchFamily="34" charset="-122"/>
              </a:rPr>
              <a:t>链接器无需修改代码即可将共享库</a:t>
            </a:r>
            <a:r>
              <a:rPr lang="zh-CN" altLang="en-US" sz="2200">
                <a:solidFill>
                  <a:srgbClr val="FF0000"/>
                </a:solidFill>
                <a:latin typeface="微软雅黑" panose="020B0503020204020204" pitchFamily="34" charset="-122"/>
                <a:ea typeface="微软雅黑" panose="020B0503020204020204" pitchFamily="34" charset="-122"/>
              </a:rPr>
              <a:t>加载到任意地址</a:t>
            </a:r>
            <a:r>
              <a:rPr lang="zh-CN" altLang="en-US" sz="2200">
                <a:latin typeface="微软雅黑" panose="020B0503020204020204" pitchFamily="34" charset="-122"/>
                <a:ea typeface="微软雅黑" panose="020B0503020204020204" pitchFamily="34" charset="-122"/>
              </a:rPr>
              <a:t>运行</a:t>
            </a:r>
            <a:endParaRPr lang="en-US" altLang="zh-CN" sz="2200">
              <a:latin typeface="微软雅黑" panose="020B0503020204020204" pitchFamily="34" charset="-122"/>
              <a:ea typeface="微软雅黑" panose="020B0503020204020204" pitchFamily="34" charset="-122"/>
            </a:endParaRPr>
          </a:p>
          <a:p>
            <a:pPr>
              <a:spcBef>
                <a:spcPct val="10000"/>
              </a:spcBef>
            </a:pPr>
            <a:r>
              <a:rPr lang="zh-CN" altLang="en-US" sz="2200">
                <a:latin typeface="微软雅黑" panose="020B0503020204020204" pitchFamily="34" charset="-122"/>
                <a:ea typeface="微软雅黑" panose="020B0503020204020204" pitchFamily="34" charset="-122"/>
              </a:rPr>
              <a:t>所有引用情况</a:t>
            </a:r>
          </a:p>
          <a:p>
            <a:pPr lvl="1">
              <a:spcBef>
                <a:spcPct val="10000"/>
              </a:spcBef>
              <a:buFontTx/>
              <a:buNone/>
            </a:pPr>
            <a:r>
              <a:rPr lang="en-US" altLang="zh-CN" sz="2200">
                <a:latin typeface="微软雅黑" panose="020B0503020204020204" pitchFamily="34" charset="-122"/>
                <a:ea typeface="微软雅黑" panose="020B0503020204020204" pitchFamily="34" charset="-122"/>
              </a:rPr>
              <a:t>(1) </a:t>
            </a:r>
            <a:r>
              <a:rPr lang="zh-CN" altLang="en-US" sz="2200">
                <a:latin typeface="微软雅黑" panose="020B0503020204020204" pitchFamily="34" charset="-122"/>
                <a:ea typeface="微软雅黑" panose="020B0503020204020204" pitchFamily="34" charset="-122"/>
              </a:rPr>
              <a:t>模块内的过程调用、跳转，采用</a:t>
            </a:r>
            <a:r>
              <a:rPr lang="en-US" altLang="zh-CN" sz="2200">
                <a:latin typeface="微软雅黑" panose="020B0503020204020204" pitchFamily="34" charset="-122"/>
                <a:ea typeface="微软雅黑" panose="020B0503020204020204" pitchFamily="34" charset="-122"/>
              </a:rPr>
              <a:t>PC</a:t>
            </a:r>
            <a:r>
              <a:rPr lang="zh-CN" altLang="en-US" sz="2200">
                <a:latin typeface="微软雅黑" panose="020B0503020204020204" pitchFamily="34" charset="-122"/>
                <a:ea typeface="微软雅黑" panose="020B0503020204020204" pitchFamily="34" charset="-122"/>
              </a:rPr>
              <a:t>相对偏移寻址</a:t>
            </a:r>
            <a:endParaRPr lang="en-US" altLang="zh-CN" sz="2200">
              <a:latin typeface="微软雅黑" panose="020B0503020204020204" pitchFamily="34" charset="-122"/>
              <a:ea typeface="微软雅黑" panose="020B0503020204020204" pitchFamily="34" charset="-122"/>
            </a:endParaRPr>
          </a:p>
          <a:p>
            <a:pPr lvl="1">
              <a:spcBef>
                <a:spcPct val="10000"/>
              </a:spcBef>
              <a:buFontTx/>
              <a:buNone/>
            </a:pPr>
            <a:r>
              <a:rPr lang="en-US" altLang="zh-CN" sz="2200">
                <a:latin typeface="微软雅黑" panose="020B0503020204020204" pitchFamily="34" charset="-122"/>
                <a:ea typeface="微软雅黑" panose="020B0503020204020204" pitchFamily="34" charset="-122"/>
              </a:rPr>
              <a:t>(2) </a:t>
            </a:r>
            <a:r>
              <a:rPr lang="zh-CN" altLang="en-US" sz="2200">
                <a:latin typeface="微软雅黑" panose="020B0503020204020204" pitchFamily="34" charset="-122"/>
                <a:ea typeface="微软雅黑" panose="020B0503020204020204" pitchFamily="34" charset="-122"/>
              </a:rPr>
              <a:t>模块内数据访问，如模块内的全局变量和静态变量</a:t>
            </a:r>
          </a:p>
          <a:p>
            <a:pPr lvl="1">
              <a:spcBef>
                <a:spcPct val="10000"/>
              </a:spcBef>
              <a:buFontTx/>
              <a:buNone/>
            </a:pPr>
            <a:r>
              <a:rPr lang="en-US" altLang="zh-CN" sz="2200">
                <a:latin typeface="微软雅黑" panose="020B0503020204020204" pitchFamily="34" charset="-122"/>
                <a:ea typeface="微软雅黑" panose="020B0503020204020204" pitchFamily="34" charset="-122"/>
              </a:rPr>
              <a:t>(3) </a:t>
            </a:r>
            <a:r>
              <a:rPr lang="zh-CN" altLang="en-US" sz="2200">
                <a:latin typeface="微软雅黑" panose="020B0503020204020204" pitchFamily="34" charset="-122"/>
                <a:ea typeface="微软雅黑" panose="020B0503020204020204" pitchFamily="34" charset="-122"/>
              </a:rPr>
              <a:t>模块外的过程调用、跳转</a:t>
            </a:r>
          </a:p>
          <a:p>
            <a:pPr lvl="1">
              <a:spcBef>
                <a:spcPct val="10000"/>
              </a:spcBef>
              <a:buFontTx/>
              <a:buNone/>
            </a:pPr>
            <a:r>
              <a:rPr lang="en-US" altLang="zh-CN" sz="2200">
                <a:latin typeface="微软雅黑" panose="020B0503020204020204" pitchFamily="34" charset="-122"/>
                <a:ea typeface="微软雅黑" panose="020B0503020204020204" pitchFamily="34" charset="-122"/>
              </a:rPr>
              <a:t>(4) </a:t>
            </a:r>
            <a:r>
              <a:rPr lang="zh-CN" altLang="en-US" sz="2200">
                <a:latin typeface="微软雅黑" panose="020B0503020204020204" pitchFamily="34" charset="-122"/>
                <a:ea typeface="微软雅黑" panose="020B0503020204020204" pitchFamily="34" charset="-122"/>
              </a:rPr>
              <a:t>模块外的数据访问，如外部变量的访问</a:t>
            </a:r>
          </a:p>
        </p:txBody>
      </p:sp>
      <p:sp>
        <p:nvSpPr>
          <p:cNvPr id="819204" name="Text Box 4">
            <a:extLst>
              <a:ext uri="{FF2B5EF4-FFF2-40B4-BE49-F238E27FC236}">
                <a16:creationId xmlns:a16="http://schemas.microsoft.com/office/drawing/2014/main" id="{B7C660F3-7FC7-41FD-BB9F-E558C823A6AD}"/>
              </a:ext>
            </a:extLst>
          </p:cNvPr>
          <p:cNvSpPr txBox="1">
            <a:spLocks noChangeArrowheads="1"/>
          </p:cNvSpPr>
          <p:nvPr/>
        </p:nvSpPr>
        <p:spPr bwMode="auto">
          <a:xfrm>
            <a:off x="6027738" y="1849438"/>
            <a:ext cx="249713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200">
                <a:solidFill>
                  <a:srgbClr val="0A6A0A"/>
                </a:solidFill>
                <a:latin typeface="微软雅黑" panose="020B0503020204020204" pitchFamily="34" charset="-122"/>
                <a:ea typeface="微软雅黑" panose="020B0503020204020204" pitchFamily="34" charset="-122"/>
              </a:rPr>
              <a:t>要实现动态链接，必须生成</a:t>
            </a:r>
            <a:r>
              <a:rPr lang="en-US" altLang="zh-CN" sz="2200">
                <a:solidFill>
                  <a:srgbClr val="0A6A0A"/>
                </a:solidFill>
                <a:latin typeface="微软雅黑" panose="020B0503020204020204" pitchFamily="34" charset="-122"/>
                <a:ea typeface="微软雅黑" panose="020B0503020204020204" pitchFamily="34" charset="-122"/>
              </a:rPr>
              <a:t>PIC</a:t>
            </a:r>
            <a:r>
              <a:rPr lang="zh-CN" altLang="en-US" sz="2200">
                <a:solidFill>
                  <a:srgbClr val="0A6A0A"/>
                </a:solidFill>
                <a:latin typeface="微软雅黑" panose="020B0503020204020204" pitchFamily="34" charset="-122"/>
                <a:ea typeface="微软雅黑" panose="020B0503020204020204" pitchFamily="34" charset="-122"/>
              </a:rPr>
              <a:t>代码</a:t>
            </a:r>
          </a:p>
        </p:txBody>
      </p:sp>
      <p:grpSp>
        <p:nvGrpSpPr>
          <p:cNvPr id="819205" name="Group 5">
            <a:extLst>
              <a:ext uri="{FF2B5EF4-FFF2-40B4-BE49-F238E27FC236}">
                <a16:creationId xmlns:a16="http://schemas.microsoft.com/office/drawing/2014/main" id="{651462CD-F00C-4F28-A89E-38EF98E51489}"/>
              </a:ext>
            </a:extLst>
          </p:cNvPr>
          <p:cNvGrpSpPr>
            <a:grpSpLocks/>
          </p:cNvGrpSpPr>
          <p:nvPr/>
        </p:nvGrpSpPr>
        <p:grpSpPr bwMode="auto">
          <a:xfrm>
            <a:off x="6315075" y="5489575"/>
            <a:ext cx="2828925" cy="768350"/>
            <a:chOff x="2506" y="3392"/>
            <a:chExt cx="2011" cy="484"/>
          </a:xfrm>
        </p:grpSpPr>
        <p:sp>
          <p:nvSpPr>
            <p:cNvPr id="120838" name="Text Box 6">
              <a:extLst>
                <a:ext uri="{FF2B5EF4-FFF2-40B4-BE49-F238E27FC236}">
                  <a16:creationId xmlns:a16="http://schemas.microsoft.com/office/drawing/2014/main" id="{1AAF677E-B445-4F47-BFFD-FFECFB027452}"/>
                </a:ext>
              </a:extLst>
            </p:cNvPr>
            <p:cNvSpPr txBox="1">
              <a:spLocks noChangeArrowheads="1"/>
            </p:cNvSpPr>
            <p:nvPr/>
          </p:nvSpPr>
          <p:spPr bwMode="auto">
            <a:xfrm>
              <a:off x="2697" y="3392"/>
              <a:ext cx="182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000">
                  <a:solidFill>
                    <a:srgbClr val="FF0000"/>
                  </a:solidFill>
                  <a:latin typeface="微软雅黑" panose="020B0503020204020204" pitchFamily="34" charset="-122"/>
                  <a:ea typeface="微软雅黑" panose="020B0503020204020204" pitchFamily="34" charset="-122"/>
                </a:rPr>
                <a:t>要生成</a:t>
              </a:r>
              <a:r>
                <a:rPr lang="en-US" altLang="zh-CN" sz="2000">
                  <a:solidFill>
                    <a:srgbClr val="FF0000"/>
                  </a:solidFill>
                  <a:latin typeface="微软雅黑" panose="020B0503020204020204" pitchFamily="34" charset="-122"/>
                  <a:ea typeface="微软雅黑" panose="020B0503020204020204" pitchFamily="34" charset="-122"/>
                </a:rPr>
                <a:t>PIC</a:t>
              </a:r>
              <a:r>
                <a:rPr lang="zh-CN" altLang="en-US" sz="2000">
                  <a:solidFill>
                    <a:srgbClr val="FF0000"/>
                  </a:solidFill>
                  <a:latin typeface="微软雅黑" panose="020B0503020204020204" pitchFamily="34" charset="-122"/>
                  <a:ea typeface="微软雅黑" panose="020B0503020204020204" pitchFamily="34" charset="-122"/>
                </a:rPr>
                <a:t>代码，主要解决这两个问题</a:t>
              </a:r>
            </a:p>
          </p:txBody>
        </p:sp>
        <p:sp>
          <p:nvSpPr>
            <p:cNvPr id="120839" name="AutoShape 7">
              <a:extLst>
                <a:ext uri="{FF2B5EF4-FFF2-40B4-BE49-F238E27FC236}">
                  <a16:creationId xmlns:a16="http://schemas.microsoft.com/office/drawing/2014/main" id="{C1DF53F3-11C9-49A3-B472-D3D8E656685E}"/>
                </a:ext>
              </a:extLst>
            </p:cNvPr>
            <p:cNvSpPr>
              <a:spLocks/>
            </p:cNvSpPr>
            <p:nvPr/>
          </p:nvSpPr>
          <p:spPr bwMode="auto">
            <a:xfrm>
              <a:off x="2506" y="3409"/>
              <a:ext cx="183" cy="467"/>
            </a:xfrm>
            <a:prstGeom prst="rightBrace">
              <a:avLst>
                <a:gd name="adj1" fmla="val 21266"/>
                <a:gd name="adj2" fmla="val 50000"/>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0"/>
            </a:p>
          </p:txBody>
        </p:sp>
      </p:gr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9D19BE56-9B2E-81A8-DE51-F172C02C7700}"/>
              </a:ext>
            </a:extLst>
          </p:cNvPr>
          <p:cNvSpPr/>
          <p:nvPr/>
        </p:nvSpPr>
        <p:spPr>
          <a:xfrm>
            <a:off x="290945" y="1676400"/>
            <a:ext cx="1600200" cy="3186545"/>
          </a:xfrm>
          <a:prstGeom prst="rect">
            <a:avLst/>
          </a:prstGeom>
          <a:solidFill>
            <a:srgbClr val="006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call  </a:t>
            </a:r>
            <a:r>
              <a:rPr lang="en-US" altLang="zh-CN" dirty="0" err="1"/>
              <a:t>printf@PLT</a:t>
            </a:r>
            <a:endParaRPr lang="en-US" altLang="zh-CN" dirty="0"/>
          </a:p>
          <a:p>
            <a:pPr algn="ctr"/>
            <a:endParaRPr lang="en-US" altLang="zh-CN" dirty="0"/>
          </a:p>
          <a:p>
            <a:pPr algn="ctr"/>
            <a:endParaRPr lang="en-US" altLang="zh-CN" dirty="0"/>
          </a:p>
          <a:p>
            <a:pPr algn="ctr"/>
            <a:r>
              <a:rPr lang="en-US" altLang="zh-CN" dirty="0"/>
              <a:t>Call  </a:t>
            </a:r>
            <a:r>
              <a:rPr lang="en-US" altLang="zh-CN" dirty="0" err="1"/>
              <a:t>scanf@PLT</a:t>
            </a:r>
            <a:endParaRPr lang="zh-CN" altLang="en-US" dirty="0"/>
          </a:p>
        </p:txBody>
      </p:sp>
      <p:sp>
        <p:nvSpPr>
          <p:cNvPr id="7" name="矩形 6">
            <a:extLst>
              <a:ext uri="{FF2B5EF4-FFF2-40B4-BE49-F238E27FC236}">
                <a16:creationId xmlns:a16="http://schemas.microsoft.com/office/drawing/2014/main" id="{AA39057E-E15E-03D9-FF95-725D36CAE909}"/>
              </a:ext>
            </a:extLst>
          </p:cNvPr>
          <p:cNvSpPr/>
          <p:nvPr/>
        </p:nvSpPr>
        <p:spPr>
          <a:xfrm>
            <a:off x="2454322" y="1676399"/>
            <a:ext cx="1792096" cy="3186545"/>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err="1"/>
              <a:t>jmp</a:t>
            </a:r>
            <a:r>
              <a:rPr lang="en-US" altLang="zh-CN" dirty="0"/>
              <a:t>  *GOT[n1]</a:t>
            </a:r>
          </a:p>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r>
              <a:rPr lang="en-US" altLang="zh-CN" dirty="0" err="1"/>
              <a:t>jmp</a:t>
            </a:r>
            <a:r>
              <a:rPr lang="en-US" altLang="zh-CN" dirty="0"/>
              <a:t> *GOT[n2]</a:t>
            </a:r>
          </a:p>
          <a:p>
            <a:pPr algn="ctr"/>
            <a:endParaRPr lang="en-US" altLang="zh-CN" dirty="0"/>
          </a:p>
          <a:p>
            <a:pPr algn="ctr"/>
            <a:endParaRPr lang="en-US" altLang="zh-CN" dirty="0"/>
          </a:p>
        </p:txBody>
      </p:sp>
      <p:sp>
        <p:nvSpPr>
          <p:cNvPr id="8" name="矩形 7">
            <a:extLst>
              <a:ext uri="{FF2B5EF4-FFF2-40B4-BE49-F238E27FC236}">
                <a16:creationId xmlns:a16="http://schemas.microsoft.com/office/drawing/2014/main" id="{2C5B160F-EB4E-8DD9-6C5A-F1A74FF8D238}"/>
              </a:ext>
            </a:extLst>
          </p:cNvPr>
          <p:cNvSpPr/>
          <p:nvPr/>
        </p:nvSpPr>
        <p:spPr>
          <a:xfrm>
            <a:off x="4779817" y="1676400"/>
            <a:ext cx="1600200" cy="31865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tLang="zh-CN" dirty="0">
              <a:solidFill>
                <a:srgbClr val="FF0000"/>
              </a:solidFill>
            </a:endParaRPr>
          </a:p>
          <a:p>
            <a:pPr algn="ctr"/>
            <a:r>
              <a:rPr lang="en-US" altLang="zh-CN" dirty="0" err="1">
                <a:solidFill>
                  <a:srgbClr val="FF0000"/>
                </a:solidFill>
              </a:rPr>
              <a:t>printf</a:t>
            </a:r>
            <a:r>
              <a:rPr lang="zh-CN" altLang="en-US" dirty="0">
                <a:solidFill>
                  <a:srgbClr val="FF0000"/>
                </a:solidFill>
              </a:rPr>
              <a:t>的入口地址</a:t>
            </a:r>
            <a:endParaRPr lang="en-US" altLang="zh-CN" dirty="0">
              <a:solidFill>
                <a:srgbClr val="FF0000"/>
              </a:solidFill>
            </a:endParaRPr>
          </a:p>
          <a:p>
            <a:pPr algn="ctr"/>
            <a:endParaRPr lang="en-US" altLang="zh-CN" dirty="0">
              <a:solidFill>
                <a:srgbClr val="FF0000"/>
              </a:solidFill>
            </a:endParaRPr>
          </a:p>
          <a:p>
            <a:pPr algn="ctr"/>
            <a:endParaRPr lang="en-US" altLang="zh-CN" dirty="0">
              <a:solidFill>
                <a:srgbClr val="FF0000"/>
              </a:solidFill>
            </a:endParaRPr>
          </a:p>
          <a:p>
            <a:pPr algn="ctr"/>
            <a:endParaRPr lang="en-US" altLang="zh-CN" dirty="0">
              <a:solidFill>
                <a:srgbClr val="FF0000"/>
              </a:solidFill>
            </a:endParaRPr>
          </a:p>
          <a:p>
            <a:pPr algn="ctr"/>
            <a:endParaRPr lang="en-US" altLang="zh-CN" dirty="0">
              <a:solidFill>
                <a:srgbClr val="FF0000"/>
              </a:solidFill>
            </a:endParaRPr>
          </a:p>
          <a:p>
            <a:pPr algn="ctr"/>
            <a:r>
              <a:rPr lang="en-US" altLang="zh-CN" dirty="0" err="1">
                <a:solidFill>
                  <a:srgbClr val="FF0000"/>
                </a:solidFill>
              </a:rPr>
              <a:t>Scanf</a:t>
            </a:r>
            <a:r>
              <a:rPr lang="zh-CN" altLang="en-US" dirty="0">
                <a:solidFill>
                  <a:srgbClr val="FF0000"/>
                </a:solidFill>
              </a:rPr>
              <a:t>的入口地址</a:t>
            </a:r>
            <a:endParaRPr lang="en-US" altLang="zh-CN" dirty="0">
              <a:solidFill>
                <a:srgbClr val="FF0000"/>
              </a:solidFill>
            </a:endParaRPr>
          </a:p>
          <a:p>
            <a:pPr algn="ctr"/>
            <a:r>
              <a:rPr lang="en-US" altLang="zh-CN" dirty="0">
                <a:solidFill>
                  <a:srgbClr val="FF0000"/>
                </a:solidFill>
              </a:rPr>
              <a:t>……</a:t>
            </a:r>
          </a:p>
          <a:p>
            <a:pPr algn="ctr"/>
            <a:r>
              <a:rPr lang="en-US" altLang="zh-CN" dirty="0">
                <a:solidFill>
                  <a:srgbClr val="FF0000"/>
                </a:solidFill>
              </a:rPr>
              <a:t>……</a:t>
            </a:r>
          </a:p>
          <a:p>
            <a:pPr algn="ctr"/>
            <a:endParaRPr lang="en-US" altLang="zh-CN" dirty="0">
              <a:solidFill>
                <a:srgbClr val="FF0000"/>
              </a:solidFill>
            </a:endParaRPr>
          </a:p>
          <a:p>
            <a:pPr algn="ctr"/>
            <a:endParaRPr lang="zh-CN" altLang="en-US" dirty="0">
              <a:solidFill>
                <a:srgbClr val="FF0000"/>
              </a:solidFill>
            </a:endParaRPr>
          </a:p>
        </p:txBody>
      </p:sp>
      <p:sp>
        <p:nvSpPr>
          <p:cNvPr id="9" name="矩形 8">
            <a:extLst>
              <a:ext uri="{FF2B5EF4-FFF2-40B4-BE49-F238E27FC236}">
                <a16:creationId xmlns:a16="http://schemas.microsoft.com/office/drawing/2014/main" id="{DFC3680D-B728-1DA6-F99F-1FC5E06F644D}"/>
              </a:ext>
            </a:extLst>
          </p:cNvPr>
          <p:cNvSpPr/>
          <p:nvPr/>
        </p:nvSpPr>
        <p:spPr>
          <a:xfrm>
            <a:off x="7024254" y="1676400"/>
            <a:ext cx="1600200" cy="3186545"/>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rgbClr val="FF0000"/>
                </a:solidFill>
              </a:rPr>
              <a:t>printf</a:t>
            </a:r>
            <a:r>
              <a:rPr lang="en-US" altLang="zh-CN" dirty="0">
                <a:solidFill>
                  <a:srgbClr val="FF0000"/>
                </a:solidFill>
              </a:rPr>
              <a:t>: ……</a:t>
            </a:r>
          </a:p>
          <a:p>
            <a:pPr algn="ctr"/>
            <a:endParaRPr lang="en-US" altLang="zh-CN" dirty="0">
              <a:solidFill>
                <a:srgbClr val="FF0000"/>
              </a:solidFill>
            </a:endParaRPr>
          </a:p>
          <a:p>
            <a:pPr algn="ctr"/>
            <a:r>
              <a:rPr lang="en-US" altLang="zh-CN" dirty="0">
                <a:solidFill>
                  <a:srgbClr val="FF0000"/>
                </a:solidFill>
              </a:rPr>
              <a:t>ret</a:t>
            </a:r>
          </a:p>
          <a:p>
            <a:pPr algn="ctr"/>
            <a:endParaRPr lang="en-US" altLang="zh-CN" dirty="0">
              <a:solidFill>
                <a:srgbClr val="FF0000"/>
              </a:solidFill>
            </a:endParaRPr>
          </a:p>
          <a:p>
            <a:pPr algn="ctr"/>
            <a:endParaRPr lang="en-US" altLang="zh-CN" dirty="0">
              <a:solidFill>
                <a:srgbClr val="FF0000"/>
              </a:solidFill>
            </a:endParaRPr>
          </a:p>
          <a:p>
            <a:pPr algn="ctr"/>
            <a:r>
              <a:rPr lang="en-US" altLang="zh-CN" dirty="0" err="1">
                <a:solidFill>
                  <a:srgbClr val="FF0000"/>
                </a:solidFill>
              </a:rPr>
              <a:t>scanf</a:t>
            </a:r>
            <a:r>
              <a:rPr lang="en-US" altLang="zh-CN" dirty="0">
                <a:solidFill>
                  <a:srgbClr val="FF0000"/>
                </a:solidFill>
              </a:rPr>
              <a:t>:………</a:t>
            </a:r>
          </a:p>
          <a:p>
            <a:pPr algn="ctr"/>
            <a:r>
              <a:rPr lang="en-US" altLang="zh-CN" dirty="0">
                <a:solidFill>
                  <a:srgbClr val="FF0000"/>
                </a:solidFill>
              </a:rPr>
              <a:t>……</a:t>
            </a:r>
          </a:p>
          <a:p>
            <a:pPr algn="ctr"/>
            <a:r>
              <a:rPr lang="en-US" altLang="zh-CN" dirty="0">
                <a:solidFill>
                  <a:srgbClr val="FF0000"/>
                </a:solidFill>
              </a:rPr>
              <a:t>ret</a:t>
            </a:r>
            <a:endParaRPr lang="zh-CN" altLang="en-US" dirty="0">
              <a:solidFill>
                <a:srgbClr val="FF0000"/>
              </a:solidFill>
            </a:endParaRPr>
          </a:p>
        </p:txBody>
      </p:sp>
      <p:sp>
        <p:nvSpPr>
          <p:cNvPr id="11" name="文本框 10">
            <a:extLst>
              <a:ext uri="{FF2B5EF4-FFF2-40B4-BE49-F238E27FC236}">
                <a16:creationId xmlns:a16="http://schemas.microsoft.com/office/drawing/2014/main" id="{2DF2E4FA-FDCB-72BB-6E39-46430500F3B6}"/>
              </a:ext>
            </a:extLst>
          </p:cNvPr>
          <p:cNvSpPr txBox="1"/>
          <p:nvPr/>
        </p:nvSpPr>
        <p:spPr>
          <a:xfrm>
            <a:off x="6900905" y="1073667"/>
            <a:ext cx="1723549" cy="461665"/>
          </a:xfrm>
          <a:prstGeom prst="rect">
            <a:avLst/>
          </a:prstGeom>
          <a:noFill/>
        </p:spPr>
        <p:txBody>
          <a:bodyPr wrap="none" rtlCol="0">
            <a:spAutoFit/>
          </a:bodyPr>
          <a:lstStyle/>
          <a:p>
            <a:r>
              <a:rPr lang="zh-CN" altLang="en-US" sz="2400" b="1" dirty="0"/>
              <a:t>共享库函数</a:t>
            </a:r>
          </a:p>
        </p:txBody>
      </p:sp>
      <p:sp>
        <p:nvSpPr>
          <p:cNvPr id="12" name="文本框 11">
            <a:extLst>
              <a:ext uri="{FF2B5EF4-FFF2-40B4-BE49-F238E27FC236}">
                <a16:creationId xmlns:a16="http://schemas.microsoft.com/office/drawing/2014/main" id="{D214C971-55DB-1667-5CF0-E49020C2329A}"/>
              </a:ext>
            </a:extLst>
          </p:cNvPr>
          <p:cNvSpPr txBox="1"/>
          <p:nvPr/>
        </p:nvSpPr>
        <p:spPr>
          <a:xfrm>
            <a:off x="4856017" y="1039090"/>
            <a:ext cx="1244251" cy="461665"/>
          </a:xfrm>
          <a:prstGeom prst="rect">
            <a:avLst/>
          </a:prstGeom>
          <a:noFill/>
        </p:spPr>
        <p:txBody>
          <a:bodyPr wrap="none" rtlCol="0">
            <a:spAutoFit/>
          </a:bodyPr>
          <a:lstStyle/>
          <a:p>
            <a:r>
              <a:rPr lang="en-US" altLang="zh-CN" sz="2400" b="1" dirty="0"/>
              <a:t>GOT</a:t>
            </a:r>
            <a:r>
              <a:rPr lang="zh-CN" altLang="en-US" sz="2400" b="1" dirty="0"/>
              <a:t> 表</a:t>
            </a:r>
          </a:p>
        </p:txBody>
      </p:sp>
      <p:cxnSp>
        <p:nvCxnSpPr>
          <p:cNvPr id="14" name="直接箭头连接符 13">
            <a:extLst>
              <a:ext uri="{FF2B5EF4-FFF2-40B4-BE49-F238E27FC236}">
                <a16:creationId xmlns:a16="http://schemas.microsoft.com/office/drawing/2014/main" id="{D475E5D5-BD9B-20E3-8593-54B45622633B}"/>
              </a:ext>
            </a:extLst>
          </p:cNvPr>
          <p:cNvCxnSpPr>
            <a:cxnSpLocks/>
          </p:cNvCxnSpPr>
          <p:nvPr/>
        </p:nvCxnSpPr>
        <p:spPr>
          <a:xfrm>
            <a:off x="4163290" y="1946660"/>
            <a:ext cx="3158837" cy="15923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0F061AE1-DC82-E4DB-7243-0EFBEA976A6A}"/>
              </a:ext>
            </a:extLst>
          </p:cNvPr>
          <p:cNvCxnSpPr>
            <a:cxnSpLocks/>
          </p:cNvCxnSpPr>
          <p:nvPr/>
        </p:nvCxnSpPr>
        <p:spPr>
          <a:xfrm flipV="1">
            <a:off x="4163290" y="3803073"/>
            <a:ext cx="3006437" cy="19900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333B79C3-9C3C-CB6D-5426-ECB4A68A219C}"/>
              </a:ext>
            </a:extLst>
          </p:cNvPr>
          <p:cNvSpPr txBox="1"/>
          <p:nvPr/>
        </p:nvSpPr>
        <p:spPr>
          <a:xfrm>
            <a:off x="4736858" y="5038590"/>
            <a:ext cx="2043545" cy="1107996"/>
          </a:xfrm>
          <a:prstGeom prst="rect">
            <a:avLst/>
          </a:prstGeom>
          <a:noFill/>
        </p:spPr>
        <p:txBody>
          <a:bodyPr wrap="square">
            <a:spAutoFit/>
          </a:bodyPr>
          <a:lstStyle/>
          <a:p>
            <a:r>
              <a:rPr lang="en-US" altLang="zh-CN" sz="2200" b="1" dirty="0"/>
              <a:t>Global Offset Table</a:t>
            </a:r>
          </a:p>
          <a:p>
            <a:r>
              <a:rPr lang="zh-CN" altLang="en-US" sz="2200" b="1" dirty="0"/>
              <a:t>全局偏移表</a:t>
            </a:r>
            <a:endParaRPr lang="en-US" altLang="zh-CN" sz="2200" b="1" dirty="0"/>
          </a:p>
        </p:txBody>
      </p:sp>
      <p:sp>
        <p:nvSpPr>
          <p:cNvPr id="19" name="文本框 18">
            <a:extLst>
              <a:ext uri="{FF2B5EF4-FFF2-40B4-BE49-F238E27FC236}">
                <a16:creationId xmlns:a16="http://schemas.microsoft.com/office/drawing/2014/main" id="{7D94B39A-BB02-FE5A-A1AF-70EB2B976F58}"/>
              </a:ext>
            </a:extLst>
          </p:cNvPr>
          <p:cNvSpPr txBox="1"/>
          <p:nvPr/>
        </p:nvSpPr>
        <p:spPr>
          <a:xfrm>
            <a:off x="2653144" y="1029642"/>
            <a:ext cx="1136465" cy="461665"/>
          </a:xfrm>
          <a:prstGeom prst="rect">
            <a:avLst/>
          </a:prstGeom>
          <a:noFill/>
        </p:spPr>
        <p:txBody>
          <a:bodyPr wrap="none" rtlCol="0">
            <a:spAutoFit/>
          </a:bodyPr>
          <a:lstStyle/>
          <a:p>
            <a:r>
              <a:rPr lang="en-US" altLang="zh-CN" sz="2400" b="1" dirty="0"/>
              <a:t>PLT</a:t>
            </a:r>
            <a:r>
              <a:rPr lang="zh-CN" altLang="en-US" sz="2400" b="1" dirty="0"/>
              <a:t> 表</a:t>
            </a:r>
          </a:p>
        </p:txBody>
      </p:sp>
      <p:sp>
        <p:nvSpPr>
          <p:cNvPr id="21" name="文本框 20">
            <a:extLst>
              <a:ext uri="{FF2B5EF4-FFF2-40B4-BE49-F238E27FC236}">
                <a16:creationId xmlns:a16="http://schemas.microsoft.com/office/drawing/2014/main" id="{832A352E-10E0-AC44-0138-8FE92E2185F0}"/>
              </a:ext>
            </a:extLst>
          </p:cNvPr>
          <p:cNvSpPr txBox="1"/>
          <p:nvPr/>
        </p:nvSpPr>
        <p:spPr>
          <a:xfrm>
            <a:off x="2454321" y="5048036"/>
            <a:ext cx="2043545" cy="1107996"/>
          </a:xfrm>
          <a:prstGeom prst="rect">
            <a:avLst/>
          </a:prstGeom>
          <a:noFill/>
        </p:spPr>
        <p:txBody>
          <a:bodyPr wrap="square">
            <a:spAutoFit/>
          </a:bodyPr>
          <a:lstStyle/>
          <a:p>
            <a:r>
              <a:rPr lang="en-US" altLang="zh-CN" sz="2200" b="1" dirty="0"/>
              <a:t>Procedure Linkage Table</a:t>
            </a:r>
          </a:p>
          <a:p>
            <a:r>
              <a:rPr lang="zh-CN" altLang="en-US" sz="2200" b="1" dirty="0"/>
              <a:t>过程链接表</a:t>
            </a:r>
          </a:p>
        </p:txBody>
      </p:sp>
      <p:sp>
        <p:nvSpPr>
          <p:cNvPr id="25" name="文本框 24">
            <a:extLst>
              <a:ext uri="{FF2B5EF4-FFF2-40B4-BE49-F238E27FC236}">
                <a16:creationId xmlns:a16="http://schemas.microsoft.com/office/drawing/2014/main" id="{CBB5046A-55B8-33E3-A30C-70A1CEEAE5E2}"/>
              </a:ext>
            </a:extLst>
          </p:cNvPr>
          <p:cNvSpPr txBox="1"/>
          <p:nvPr/>
        </p:nvSpPr>
        <p:spPr>
          <a:xfrm>
            <a:off x="346362" y="1064277"/>
            <a:ext cx="803425" cy="461665"/>
          </a:xfrm>
          <a:prstGeom prst="rect">
            <a:avLst/>
          </a:prstGeom>
          <a:noFill/>
        </p:spPr>
        <p:txBody>
          <a:bodyPr wrap="none" rtlCol="0">
            <a:spAutoFit/>
          </a:bodyPr>
          <a:lstStyle/>
          <a:p>
            <a:r>
              <a:rPr lang="zh-CN" altLang="en-US" sz="2400" b="1" dirty="0"/>
              <a:t>程序</a:t>
            </a:r>
          </a:p>
        </p:txBody>
      </p:sp>
      <p:cxnSp>
        <p:nvCxnSpPr>
          <p:cNvPr id="26" name="直接箭头连接符 25">
            <a:extLst>
              <a:ext uri="{FF2B5EF4-FFF2-40B4-BE49-F238E27FC236}">
                <a16:creationId xmlns:a16="http://schemas.microsoft.com/office/drawing/2014/main" id="{56D2F201-0647-AFCB-70A7-845B2B51C79A}"/>
              </a:ext>
            </a:extLst>
          </p:cNvPr>
          <p:cNvCxnSpPr>
            <a:cxnSpLocks/>
          </p:cNvCxnSpPr>
          <p:nvPr/>
        </p:nvCxnSpPr>
        <p:spPr>
          <a:xfrm flipV="1">
            <a:off x="1641764" y="2105891"/>
            <a:ext cx="893618" cy="58189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593E9DA6-22F0-8EB8-6ACE-123FD4235CBD}"/>
              </a:ext>
            </a:extLst>
          </p:cNvPr>
          <p:cNvCxnSpPr>
            <a:cxnSpLocks/>
          </p:cNvCxnSpPr>
          <p:nvPr/>
        </p:nvCxnSpPr>
        <p:spPr>
          <a:xfrm>
            <a:off x="1626513" y="3929963"/>
            <a:ext cx="908869" cy="3272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0048" name="直接箭头连接符 130047">
            <a:extLst>
              <a:ext uri="{FF2B5EF4-FFF2-40B4-BE49-F238E27FC236}">
                <a16:creationId xmlns:a16="http://schemas.microsoft.com/office/drawing/2014/main" id="{E36773A7-B6D5-B4CF-A516-EBBA4A96759A}"/>
              </a:ext>
            </a:extLst>
          </p:cNvPr>
          <p:cNvCxnSpPr>
            <a:cxnSpLocks/>
          </p:cNvCxnSpPr>
          <p:nvPr/>
        </p:nvCxnSpPr>
        <p:spPr>
          <a:xfrm flipH="1">
            <a:off x="1461655" y="2822017"/>
            <a:ext cx="5860472" cy="23983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0054" name="直接箭头连接符 130053">
            <a:extLst>
              <a:ext uri="{FF2B5EF4-FFF2-40B4-BE49-F238E27FC236}">
                <a16:creationId xmlns:a16="http://schemas.microsoft.com/office/drawing/2014/main" id="{5CB48937-9E6D-0314-2311-448DE15FF6FA}"/>
              </a:ext>
            </a:extLst>
          </p:cNvPr>
          <p:cNvCxnSpPr>
            <a:cxnSpLocks/>
          </p:cNvCxnSpPr>
          <p:nvPr/>
        </p:nvCxnSpPr>
        <p:spPr>
          <a:xfrm flipH="1" flipV="1">
            <a:off x="1537855" y="4177723"/>
            <a:ext cx="5784272" cy="27651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0062" name="文本框 130061">
            <a:extLst>
              <a:ext uri="{FF2B5EF4-FFF2-40B4-BE49-F238E27FC236}">
                <a16:creationId xmlns:a16="http://schemas.microsoft.com/office/drawing/2014/main" id="{E67B7153-DC06-60E1-897B-B5AED762B2AB}"/>
              </a:ext>
            </a:extLst>
          </p:cNvPr>
          <p:cNvSpPr txBox="1"/>
          <p:nvPr/>
        </p:nvSpPr>
        <p:spPr>
          <a:xfrm>
            <a:off x="1586345" y="6193654"/>
            <a:ext cx="7038109" cy="369332"/>
          </a:xfrm>
          <a:prstGeom prst="rect">
            <a:avLst/>
          </a:prstGeom>
          <a:noFill/>
        </p:spPr>
        <p:txBody>
          <a:bodyPr wrap="square">
            <a:spAutoFit/>
          </a:bodyPr>
          <a:lstStyle/>
          <a:p>
            <a:r>
              <a:rPr lang="zh-CN" altLang="en-US" sz="1800" b="1" dirty="0">
                <a:solidFill>
                  <a:srgbClr val="FF0000"/>
                </a:solidFill>
              </a:rPr>
              <a:t>加载时，只需要填写</a:t>
            </a:r>
            <a:r>
              <a:rPr lang="en-US" altLang="zh-CN" sz="1800" b="1" dirty="0">
                <a:solidFill>
                  <a:srgbClr val="FF0000"/>
                </a:solidFill>
              </a:rPr>
              <a:t>GOT</a:t>
            </a:r>
            <a:r>
              <a:rPr lang="zh-CN" altLang="en-US" sz="1800" b="1" dirty="0">
                <a:solidFill>
                  <a:srgbClr val="FF0000"/>
                </a:solidFill>
              </a:rPr>
              <a:t>表， </a:t>
            </a:r>
            <a:r>
              <a:rPr lang="zh-CN" altLang="en-US" b="1" dirty="0">
                <a:solidFill>
                  <a:srgbClr val="FF0000"/>
                </a:solidFill>
              </a:rPr>
              <a:t>如 第 </a:t>
            </a:r>
            <a:r>
              <a:rPr lang="en-US" altLang="zh-CN" sz="1800" b="1" dirty="0">
                <a:solidFill>
                  <a:srgbClr val="FF0000"/>
                </a:solidFill>
              </a:rPr>
              <a:t>n1</a:t>
            </a:r>
            <a:r>
              <a:rPr lang="zh-CN" altLang="en-US" sz="1800" b="1" dirty="0">
                <a:solidFill>
                  <a:srgbClr val="FF0000"/>
                </a:solidFill>
              </a:rPr>
              <a:t>表项 为 </a:t>
            </a:r>
            <a:r>
              <a:rPr lang="en-US" altLang="zh-CN" sz="1800" b="1" dirty="0" err="1">
                <a:solidFill>
                  <a:srgbClr val="FF0000"/>
                </a:solidFill>
              </a:rPr>
              <a:t>printf</a:t>
            </a:r>
            <a:r>
              <a:rPr lang="zh-CN" altLang="en-US" sz="1800" b="1" dirty="0">
                <a:solidFill>
                  <a:srgbClr val="FF0000"/>
                </a:solidFill>
              </a:rPr>
              <a:t>的入口地址</a:t>
            </a:r>
            <a:r>
              <a:rPr lang="en-US" altLang="zh-CN" sz="1800" b="1" dirty="0">
                <a:solidFill>
                  <a:srgbClr val="FF0000"/>
                </a:solidFill>
              </a:rPr>
              <a:t> </a:t>
            </a:r>
            <a:endParaRPr lang="zh-CN" altLang="en-US" sz="1800" b="1" dirty="0">
              <a:solidFill>
                <a:srgbClr val="FF0000"/>
              </a:solidFill>
            </a:endParaRPr>
          </a:p>
        </p:txBody>
      </p:sp>
      <p:sp>
        <p:nvSpPr>
          <p:cNvPr id="4" name="标题 1">
            <a:extLst>
              <a:ext uri="{FF2B5EF4-FFF2-40B4-BE49-F238E27FC236}">
                <a16:creationId xmlns:a16="http://schemas.microsoft.com/office/drawing/2014/main" id="{6C3D9C3A-F651-608F-69DB-8F9492705249}"/>
              </a:ext>
            </a:extLst>
          </p:cNvPr>
          <p:cNvSpPr txBox="1">
            <a:spLocks noChangeArrowheads="1"/>
          </p:cNvSpPr>
          <p:nvPr/>
        </p:nvSpPr>
        <p:spPr bwMode="auto">
          <a:xfrm>
            <a:off x="346362" y="57450"/>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600" b="1">
                <a:solidFill>
                  <a:srgbClr val="CC3300"/>
                </a:solidFill>
                <a:latin typeface="+mj-lt"/>
                <a:ea typeface="黑体" panose="02010609060101010101" pitchFamily="49" charset="-122"/>
                <a:cs typeface="+mj-cs"/>
              </a:defRPr>
            </a:lvl1pPr>
            <a:lvl2pPr algn="ctr" rtl="0" eaLnBrk="0" fontAlgn="base" hangingPunct="0">
              <a:spcBef>
                <a:spcPct val="0"/>
              </a:spcBef>
              <a:spcAft>
                <a:spcPct val="0"/>
              </a:spcAft>
              <a:defRPr sz="3600" b="1">
                <a:solidFill>
                  <a:srgbClr val="CC3300"/>
                </a:solidFill>
                <a:latin typeface="Arial" charset="0"/>
                <a:ea typeface="黑体" panose="02010609060101010101" pitchFamily="49" charset="-122"/>
              </a:defRPr>
            </a:lvl2pPr>
            <a:lvl3pPr algn="ctr" rtl="0" eaLnBrk="0" fontAlgn="base" hangingPunct="0">
              <a:spcBef>
                <a:spcPct val="0"/>
              </a:spcBef>
              <a:spcAft>
                <a:spcPct val="0"/>
              </a:spcAft>
              <a:defRPr sz="3600" b="1">
                <a:solidFill>
                  <a:srgbClr val="CC3300"/>
                </a:solidFill>
                <a:latin typeface="Arial" charset="0"/>
                <a:ea typeface="黑体" panose="02010609060101010101" pitchFamily="49" charset="-122"/>
              </a:defRPr>
            </a:lvl3pPr>
            <a:lvl4pPr algn="ctr" rtl="0" eaLnBrk="0" fontAlgn="base" hangingPunct="0">
              <a:spcBef>
                <a:spcPct val="0"/>
              </a:spcBef>
              <a:spcAft>
                <a:spcPct val="0"/>
              </a:spcAft>
              <a:defRPr sz="3600" b="1">
                <a:solidFill>
                  <a:srgbClr val="CC3300"/>
                </a:solidFill>
                <a:latin typeface="Arial" charset="0"/>
                <a:ea typeface="黑体" panose="02010609060101010101" pitchFamily="49" charset="-122"/>
              </a:defRPr>
            </a:lvl4pPr>
            <a:lvl5pPr algn="ctr" rtl="0" eaLnBrk="0" fontAlgn="base" hangingPunct="0">
              <a:spcBef>
                <a:spcPct val="0"/>
              </a:spcBef>
              <a:spcAft>
                <a:spcPct val="0"/>
              </a:spcAft>
              <a:defRPr sz="3600" b="1">
                <a:solidFill>
                  <a:srgbClr val="CC3300"/>
                </a:solidFill>
                <a:latin typeface="Arial" charset="0"/>
                <a:ea typeface="黑体" panose="02010609060101010101"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a:lstStyle>
          <a:p>
            <a:r>
              <a:rPr lang="zh-CN" altLang="en-US" kern="0" dirty="0"/>
              <a:t>位置无关代码（</a:t>
            </a:r>
            <a:r>
              <a:rPr lang="en-US" altLang="zh-CN" kern="0" dirty="0"/>
              <a:t>PIC</a:t>
            </a:r>
            <a:r>
              <a:rPr lang="zh-CN" altLang="en-US" kern="0" dirty="0"/>
              <a:t>）</a:t>
            </a:r>
          </a:p>
        </p:txBody>
      </p:sp>
    </p:spTree>
    <p:extLst>
      <p:ext uri="{BB962C8B-B14F-4D97-AF65-F5344CB8AC3E}">
        <p14:creationId xmlns:p14="http://schemas.microsoft.com/office/powerpoint/2010/main" val="138855518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a:extLst>
              <a:ext uri="{FF2B5EF4-FFF2-40B4-BE49-F238E27FC236}">
                <a16:creationId xmlns:a16="http://schemas.microsoft.com/office/drawing/2014/main" id="{F46F3AD0-46FA-4097-8C18-2FE8E98959D7}"/>
              </a:ext>
            </a:extLst>
          </p:cNvPr>
          <p:cNvSpPr>
            <a:spLocks noGrp="1" noChangeArrowheads="1"/>
          </p:cNvSpPr>
          <p:nvPr>
            <p:ph type="title"/>
          </p:nvPr>
        </p:nvSpPr>
        <p:spPr>
          <a:xfrm>
            <a:off x="457200" y="98425"/>
            <a:ext cx="8229600" cy="561975"/>
          </a:xfrm>
        </p:spPr>
        <p:txBody>
          <a:bodyPr/>
          <a:lstStyle/>
          <a:p>
            <a:r>
              <a:rPr lang="zh-CN" altLang="en-US"/>
              <a:t>本章小结</a:t>
            </a:r>
          </a:p>
        </p:txBody>
      </p:sp>
      <p:sp>
        <p:nvSpPr>
          <p:cNvPr id="752643" name="Rectangle 3">
            <a:extLst>
              <a:ext uri="{FF2B5EF4-FFF2-40B4-BE49-F238E27FC236}">
                <a16:creationId xmlns:a16="http://schemas.microsoft.com/office/drawing/2014/main" id="{70D28C05-8397-4BF4-A871-3B7BD330B77C}"/>
              </a:ext>
            </a:extLst>
          </p:cNvPr>
          <p:cNvSpPr>
            <a:spLocks noGrp="1" noChangeArrowheads="1"/>
          </p:cNvSpPr>
          <p:nvPr>
            <p:ph type="body" idx="1"/>
          </p:nvPr>
        </p:nvSpPr>
        <p:spPr>
          <a:xfrm>
            <a:off x="301625" y="820738"/>
            <a:ext cx="8553450" cy="5838825"/>
          </a:xfrm>
        </p:spPr>
        <p:txBody>
          <a:bodyPr/>
          <a:lstStyle/>
          <a:p>
            <a:r>
              <a:rPr lang="zh-CN" altLang="en-US" sz="2000">
                <a:latin typeface="微软雅黑" panose="020B0503020204020204" pitchFamily="34" charset="-122"/>
                <a:ea typeface="微软雅黑" panose="020B0503020204020204" pitchFamily="34" charset="-122"/>
              </a:rPr>
              <a:t>链接处理涉及到三种目标文件格式：可重定位目标文件、可执行目标文件和共享目标文件。共享库文件是一种特殊的目标文件</a:t>
            </a:r>
            <a:r>
              <a:rPr lang="zh-CN" altLang="en-US" sz="2000">
                <a:solidFill>
                  <a:srgbClr val="FF0000"/>
                </a:solidFill>
                <a:latin typeface="微软雅黑" panose="020B0503020204020204" pitchFamily="34" charset="-122"/>
                <a:ea typeface="微软雅黑" panose="020B0503020204020204" pitchFamily="34" charset="-122"/>
              </a:rPr>
              <a:t>（</a:t>
            </a:r>
            <a:r>
              <a:rPr lang="en-US" altLang="zh-CN" sz="2000">
                <a:solidFill>
                  <a:srgbClr val="FF0000"/>
                </a:solidFill>
                <a:latin typeface="微软雅黑" panose="020B0503020204020204" pitchFamily="34" charset="-122"/>
                <a:ea typeface="微软雅黑" panose="020B0503020204020204" pitchFamily="34" charset="-122"/>
              </a:rPr>
              <a:t>PIC</a:t>
            </a:r>
            <a:r>
              <a:rPr lang="zh-CN" altLang="en-US" sz="2000">
                <a:solidFill>
                  <a:srgbClr val="FF0000"/>
                </a:solidFill>
                <a:latin typeface="微软雅黑" panose="020B0503020204020204" pitchFamily="34" charset="-122"/>
                <a:ea typeface="微软雅黑" panose="020B0503020204020204" pitchFamily="34" charset="-122"/>
              </a:rPr>
              <a:t>）</a:t>
            </a:r>
            <a:r>
              <a:rPr lang="zh-CN" altLang="en-US" sz="2000">
                <a:latin typeface="微软雅黑" panose="020B0503020204020204" pitchFamily="34" charset="-122"/>
                <a:ea typeface="微软雅黑" panose="020B0503020204020204" pitchFamily="34" charset="-122"/>
              </a:rPr>
              <a:t>。</a:t>
            </a:r>
          </a:p>
          <a:p>
            <a:r>
              <a:rPr lang="en-US" altLang="zh-CN" sz="2000">
                <a:latin typeface="微软雅黑" panose="020B0503020204020204" pitchFamily="34" charset="-122"/>
                <a:ea typeface="微软雅黑" panose="020B0503020204020204" pitchFamily="34" charset="-122"/>
              </a:rPr>
              <a:t>ELF</a:t>
            </a:r>
            <a:r>
              <a:rPr lang="zh-CN" altLang="en-US" sz="2000">
                <a:latin typeface="微软雅黑" panose="020B0503020204020204" pitchFamily="34" charset="-122"/>
                <a:ea typeface="微软雅黑" panose="020B0503020204020204" pitchFamily="34" charset="-122"/>
              </a:rPr>
              <a:t>目标文件格式有链接视图和执行视图两种，前者是可重定位目标格式，后者是可执行目标格式。</a:t>
            </a:r>
          </a:p>
          <a:p>
            <a:pPr lvl="1"/>
            <a:r>
              <a:rPr lang="zh-CN" altLang="en-US">
                <a:latin typeface="微软雅黑" panose="020B0503020204020204" pitchFamily="34" charset="-122"/>
                <a:ea typeface="微软雅黑" panose="020B0503020204020204" pitchFamily="34" charset="-122"/>
              </a:rPr>
              <a:t>链接视图中包含</a:t>
            </a:r>
            <a:r>
              <a:rPr lang="en-US" altLang="zh-CN">
                <a:latin typeface="微软雅黑" panose="020B0503020204020204" pitchFamily="34" charset="-122"/>
                <a:ea typeface="微软雅黑" panose="020B0503020204020204" pitchFamily="34" charset="-122"/>
              </a:rPr>
              <a:t>ELF</a:t>
            </a:r>
            <a:r>
              <a:rPr lang="zh-CN" altLang="en-US">
                <a:latin typeface="微软雅黑" panose="020B0503020204020204" pitchFamily="34" charset="-122"/>
                <a:ea typeface="微软雅黑" panose="020B0503020204020204" pitchFamily="34" charset="-122"/>
              </a:rPr>
              <a:t>头、各个节以及节头表</a:t>
            </a:r>
          </a:p>
          <a:p>
            <a:pPr lvl="1"/>
            <a:r>
              <a:rPr lang="zh-CN" altLang="en-US">
                <a:latin typeface="微软雅黑" panose="020B0503020204020204" pitchFamily="34" charset="-122"/>
                <a:ea typeface="微软雅黑" panose="020B0503020204020204" pitchFamily="34" charset="-122"/>
              </a:rPr>
              <a:t>执行视图中包含</a:t>
            </a:r>
            <a:r>
              <a:rPr lang="en-US" altLang="zh-CN">
                <a:latin typeface="微软雅黑" panose="020B0503020204020204" pitchFamily="34" charset="-122"/>
                <a:ea typeface="微软雅黑" panose="020B0503020204020204" pitchFamily="34" charset="-122"/>
              </a:rPr>
              <a:t>ELF</a:t>
            </a:r>
            <a:r>
              <a:rPr lang="zh-CN" altLang="en-US">
                <a:latin typeface="微软雅黑" panose="020B0503020204020204" pitchFamily="34" charset="-122"/>
                <a:ea typeface="微软雅黑" panose="020B0503020204020204" pitchFamily="34" charset="-122"/>
              </a:rPr>
              <a:t>头、程序头表（段头表）以及各种节组成的段</a:t>
            </a:r>
          </a:p>
          <a:p>
            <a:r>
              <a:rPr lang="zh-CN" altLang="en-US" sz="2000">
                <a:latin typeface="微软雅黑" panose="020B0503020204020204" pitchFamily="34" charset="-122"/>
                <a:ea typeface="微软雅黑" panose="020B0503020204020204" pitchFamily="34" charset="-122"/>
              </a:rPr>
              <a:t>链接分为静态链接和动态链接两种</a:t>
            </a:r>
          </a:p>
          <a:p>
            <a:pPr lvl="1"/>
            <a:r>
              <a:rPr lang="zh-CN" altLang="en-US">
                <a:latin typeface="微软雅黑" panose="020B0503020204020204" pitchFamily="34" charset="-122"/>
                <a:ea typeface="微软雅黑" panose="020B0503020204020204" pitchFamily="34" charset="-122"/>
              </a:rPr>
              <a:t>静态链接将多个可重定位目标模块中相同类型的节合并起来，以生成完全链接的可执行目标文件，其中所有符号的引用都是在虚拟地址空间中确定的最终地址，因而可以直接被加载执行。</a:t>
            </a:r>
          </a:p>
          <a:p>
            <a:pPr lvl="1"/>
            <a:r>
              <a:rPr lang="zh-CN" altLang="en-US">
                <a:latin typeface="微软雅黑" panose="020B0503020204020204" pitchFamily="34" charset="-122"/>
                <a:ea typeface="微软雅黑" panose="020B0503020204020204" pitchFamily="34" charset="-122"/>
              </a:rPr>
              <a:t>动态链接的可执行目标文件是部分链接的，还有一部分符号的引用地址没有确定，需要利用共享库中定义的符号进行重定位，因而需要由动态链接器来加载共享库并重定位可执行文件中部分符号的引用。</a:t>
            </a:r>
          </a:p>
          <a:p>
            <a:pPr lvl="2"/>
            <a:r>
              <a:rPr lang="zh-CN" altLang="en-US" sz="2000">
                <a:latin typeface="微软雅黑" panose="020B0503020204020204" pitchFamily="34" charset="-122"/>
                <a:ea typeface="微软雅黑" panose="020B0503020204020204" pitchFamily="34" charset="-122"/>
              </a:rPr>
              <a:t>加载时进行共享库的动态链接</a:t>
            </a:r>
          </a:p>
          <a:p>
            <a:pPr lvl="2"/>
            <a:r>
              <a:rPr lang="zh-CN" altLang="en-US" sz="2000">
                <a:latin typeface="微软雅黑" panose="020B0503020204020204" pitchFamily="34" charset="-122"/>
                <a:ea typeface="微软雅黑" panose="020B0503020204020204" pitchFamily="34" charset="-122"/>
              </a:rPr>
              <a:t>执行时进行共享库的动态链接</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52643">
                                            <p:txEl>
                                              <p:pRg st="0" end="0"/>
                                            </p:txEl>
                                          </p:spTgt>
                                        </p:tgtEl>
                                        <p:attrNameLst>
                                          <p:attrName>style.visibility</p:attrName>
                                        </p:attrNameLst>
                                      </p:cBhvr>
                                      <p:to>
                                        <p:strVal val="visible"/>
                                      </p:to>
                                    </p:set>
                                    <p:animEffect transition="in" filter="blinds(horizontal)">
                                      <p:cBhvr>
                                        <p:cTn id="7" dur="500"/>
                                        <p:tgtEl>
                                          <p:spTgt spid="7526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52643">
                                            <p:txEl>
                                              <p:pRg st="1" end="1"/>
                                            </p:txEl>
                                          </p:spTgt>
                                        </p:tgtEl>
                                        <p:attrNameLst>
                                          <p:attrName>style.visibility</p:attrName>
                                        </p:attrNameLst>
                                      </p:cBhvr>
                                      <p:to>
                                        <p:strVal val="visible"/>
                                      </p:to>
                                    </p:set>
                                    <p:animEffect transition="in" filter="blinds(horizontal)">
                                      <p:cBhvr>
                                        <p:cTn id="12" dur="500"/>
                                        <p:tgtEl>
                                          <p:spTgt spid="7526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52643">
                                            <p:txEl>
                                              <p:pRg st="2" end="2"/>
                                            </p:txEl>
                                          </p:spTgt>
                                        </p:tgtEl>
                                        <p:attrNameLst>
                                          <p:attrName>style.visibility</p:attrName>
                                        </p:attrNameLst>
                                      </p:cBhvr>
                                      <p:to>
                                        <p:strVal val="visible"/>
                                      </p:to>
                                    </p:set>
                                    <p:animEffect transition="in" filter="blinds(horizontal)">
                                      <p:cBhvr>
                                        <p:cTn id="17" dur="500"/>
                                        <p:tgtEl>
                                          <p:spTgt spid="7526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52643">
                                            <p:txEl>
                                              <p:pRg st="3" end="3"/>
                                            </p:txEl>
                                          </p:spTgt>
                                        </p:tgtEl>
                                        <p:attrNameLst>
                                          <p:attrName>style.visibility</p:attrName>
                                        </p:attrNameLst>
                                      </p:cBhvr>
                                      <p:to>
                                        <p:strVal val="visible"/>
                                      </p:to>
                                    </p:set>
                                    <p:animEffect transition="in" filter="blinds(horizontal)">
                                      <p:cBhvr>
                                        <p:cTn id="22" dur="500"/>
                                        <p:tgtEl>
                                          <p:spTgt spid="75264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52643">
                                            <p:txEl>
                                              <p:pRg st="4" end="4"/>
                                            </p:txEl>
                                          </p:spTgt>
                                        </p:tgtEl>
                                        <p:attrNameLst>
                                          <p:attrName>style.visibility</p:attrName>
                                        </p:attrNameLst>
                                      </p:cBhvr>
                                      <p:to>
                                        <p:strVal val="visible"/>
                                      </p:to>
                                    </p:set>
                                    <p:animEffect transition="in" filter="blinds(horizontal)">
                                      <p:cBhvr>
                                        <p:cTn id="27" dur="500"/>
                                        <p:tgtEl>
                                          <p:spTgt spid="75264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752643">
                                            <p:txEl>
                                              <p:pRg st="5" end="5"/>
                                            </p:txEl>
                                          </p:spTgt>
                                        </p:tgtEl>
                                        <p:attrNameLst>
                                          <p:attrName>style.visibility</p:attrName>
                                        </p:attrNameLst>
                                      </p:cBhvr>
                                      <p:to>
                                        <p:strVal val="visible"/>
                                      </p:to>
                                    </p:set>
                                    <p:animEffect transition="in" filter="blinds(horizontal)">
                                      <p:cBhvr>
                                        <p:cTn id="32" dur="500"/>
                                        <p:tgtEl>
                                          <p:spTgt spid="75264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752643">
                                            <p:txEl>
                                              <p:pRg st="6" end="6"/>
                                            </p:txEl>
                                          </p:spTgt>
                                        </p:tgtEl>
                                        <p:attrNameLst>
                                          <p:attrName>style.visibility</p:attrName>
                                        </p:attrNameLst>
                                      </p:cBhvr>
                                      <p:to>
                                        <p:strVal val="visible"/>
                                      </p:to>
                                    </p:set>
                                    <p:animEffect transition="in" filter="blinds(horizontal)">
                                      <p:cBhvr>
                                        <p:cTn id="37" dur="500"/>
                                        <p:tgtEl>
                                          <p:spTgt spid="75264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752643">
                                            <p:txEl>
                                              <p:pRg st="7" end="7"/>
                                            </p:txEl>
                                          </p:spTgt>
                                        </p:tgtEl>
                                        <p:attrNameLst>
                                          <p:attrName>style.visibility</p:attrName>
                                        </p:attrNameLst>
                                      </p:cBhvr>
                                      <p:to>
                                        <p:strVal val="visible"/>
                                      </p:to>
                                    </p:set>
                                    <p:animEffect transition="in" filter="blinds(horizontal)">
                                      <p:cBhvr>
                                        <p:cTn id="42" dur="500"/>
                                        <p:tgtEl>
                                          <p:spTgt spid="752643">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752643">
                                            <p:txEl>
                                              <p:pRg st="8" end="8"/>
                                            </p:txEl>
                                          </p:spTgt>
                                        </p:tgtEl>
                                        <p:attrNameLst>
                                          <p:attrName>style.visibility</p:attrName>
                                        </p:attrNameLst>
                                      </p:cBhvr>
                                      <p:to>
                                        <p:strVal val="visible"/>
                                      </p:to>
                                    </p:set>
                                    <p:animEffect transition="in" filter="blinds(horizontal)">
                                      <p:cBhvr>
                                        <p:cTn id="47" dur="500"/>
                                        <p:tgtEl>
                                          <p:spTgt spid="75264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E1F055F9-85C3-4F26-8B11-759C3FABAE4E}"/>
              </a:ext>
            </a:extLst>
          </p:cNvPr>
          <p:cNvSpPr>
            <a:spLocks noGrp="1" noChangeArrowheads="1"/>
          </p:cNvSpPr>
          <p:nvPr>
            <p:ph type="title"/>
          </p:nvPr>
        </p:nvSpPr>
        <p:spPr/>
        <p:txBody>
          <a:bodyPr/>
          <a:lstStyle/>
          <a:p>
            <a:r>
              <a:rPr lang="zh-CN" altLang="en-US" sz="3200"/>
              <a:t>本章小结</a:t>
            </a:r>
          </a:p>
        </p:txBody>
      </p:sp>
      <p:sp>
        <p:nvSpPr>
          <p:cNvPr id="753667" name="Rectangle 3">
            <a:extLst>
              <a:ext uri="{FF2B5EF4-FFF2-40B4-BE49-F238E27FC236}">
                <a16:creationId xmlns:a16="http://schemas.microsoft.com/office/drawing/2014/main" id="{70DD1320-BFF0-4BBE-8F12-74CC865E984D}"/>
              </a:ext>
            </a:extLst>
          </p:cNvPr>
          <p:cNvSpPr>
            <a:spLocks noGrp="1" noChangeArrowheads="1"/>
          </p:cNvSpPr>
          <p:nvPr>
            <p:ph type="body" idx="1"/>
          </p:nvPr>
        </p:nvSpPr>
        <p:spPr>
          <a:xfrm>
            <a:off x="457200" y="779463"/>
            <a:ext cx="7888288" cy="5443537"/>
          </a:xfrm>
        </p:spPr>
        <p:txBody>
          <a:bodyPr/>
          <a:lstStyle/>
          <a:p>
            <a:pPr>
              <a:lnSpc>
                <a:spcPct val="130000"/>
              </a:lnSpc>
            </a:pPr>
            <a:r>
              <a:rPr lang="zh-CN" altLang="en-US" sz="1900">
                <a:ea typeface="微软雅黑" panose="020B0503020204020204" pitchFamily="34" charset="-122"/>
              </a:rPr>
              <a:t>链接过程需要完成符号解析和重定位两方面的工作</a:t>
            </a:r>
          </a:p>
          <a:p>
            <a:pPr lvl="1">
              <a:lnSpc>
                <a:spcPct val="130000"/>
              </a:lnSpc>
            </a:pPr>
            <a:r>
              <a:rPr lang="zh-CN" altLang="en-US" sz="1900">
                <a:ea typeface="微软雅黑" panose="020B0503020204020204" pitchFamily="34" charset="-122"/>
              </a:rPr>
              <a:t>符号解析的目的就是将符号的引用与符号的定义关联起来</a:t>
            </a:r>
          </a:p>
          <a:p>
            <a:pPr lvl="1">
              <a:lnSpc>
                <a:spcPct val="130000"/>
              </a:lnSpc>
            </a:pPr>
            <a:r>
              <a:rPr lang="zh-CN" altLang="en-US" sz="1900">
                <a:ea typeface="微软雅黑" panose="020B0503020204020204" pitchFamily="34" charset="-122"/>
              </a:rPr>
              <a:t>重定位的目的是分别合并代码和数据，并根据代码和数据在虚拟地址空间中的位置，确定每个符号的最终存储地址，然后根据符号的确切地址来修改符号的引用处的地址。</a:t>
            </a:r>
          </a:p>
          <a:p>
            <a:pPr>
              <a:lnSpc>
                <a:spcPct val="130000"/>
              </a:lnSpc>
            </a:pPr>
            <a:r>
              <a:rPr lang="zh-CN" altLang="en-US" sz="1900">
                <a:ea typeface="微软雅黑" panose="020B0503020204020204" pitchFamily="34" charset="-122"/>
              </a:rPr>
              <a:t>在不同目标模块中可能会定义相同符号，因为相同的多个符号只能分配一个地址，因而链接器需要确定以哪个符号为准。</a:t>
            </a:r>
          </a:p>
          <a:p>
            <a:pPr>
              <a:lnSpc>
                <a:spcPct val="130000"/>
              </a:lnSpc>
            </a:pPr>
            <a:r>
              <a:rPr lang="zh-CN" altLang="en-US" sz="1900">
                <a:ea typeface="微软雅黑" panose="020B0503020204020204" pitchFamily="34" charset="-122"/>
              </a:rPr>
              <a:t>编译器通过对定义符号标识其为强符号还是弱符号，由链接器根据一套规则来确定多重定义符号中哪个是唯一的定义符号，如果不了解这些规则，则可能无法理解程序执行的有些结果。</a:t>
            </a:r>
          </a:p>
          <a:p>
            <a:pPr>
              <a:lnSpc>
                <a:spcPct val="130000"/>
              </a:lnSpc>
            </a:pPr>
            <a:r>
              <a:rPr lang="zh-CN" altLang="en-US" sz="1900">
                <a:ea typeface="微软雅黑" panose="020B0503020204020204" pitchFamily="34" charset="-122"/>
              </a:rPr>
              <a:t>加载器在加载可执行目标文件时，实际上只是把可执行目标文件中的只读代码段和可读写数据段通过页表映射到了虚拟地址空间中确定的位置，并没有真正把代码和数据从磁盘装入主存。</a:t>
            </a:r>
            <a:endParaRPr lang="zh-CN" altLang="en-US" sz="19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53667">
                                            <p:txEl>
                                              <p:pRg st="0" end="0"/>
                                            </p:txEl>
                                          </p:spTgt>
                                        </p:tgtEl>
                                        <p:attrNameLst>
                                          <p:attrName>style.visibility</p:attrName>
                                        </p:attrNameLst>
                                      </p:cBhvr>
                                      <p:to>
                                        <p:strVal val="visible"/>
                                      </p:to>
                                    </p:set>
                                    <p:animEffect transition="in" filter="blinds(horizontal)">
                                      <p:cBhvr>
                                        <p:cTn id="7" dur="500"/>
                                        <p:tgtEl>
                                          <p:spTgt spid="7536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53667">
                                            <p:txEl>
                                              <p:pRg st="1" end="1"/>
                                            </p:txEl>
                                          </p:spTgt>
                                        </p:tgtEl>
                                        <p:attrNameLst>
                                          <p:attrName>style.visibility</p:attrName>
                                        </p:attrNameLst>
                                      </p:cBhvr>
                                      <p:to>
                                        <p:strVal val="visible"/>
                                      </p:to>
                                    </p:set>
                                    <p:animEffect transition="in" filter="blinds(horizontal)">
                                      <p:cBhvr>
                                        <p:cTn id="12" dur="500"/>
                                        <p:tgtEl>
                                          <p:spTgt spid="7536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53667">
                                            <p:txEl>
                                              <p:pRg st="2" end="2"/>
                                            </p:txEl>
                                          </p:spTgt>
                                        </p:tgtEl>
                                        <p:attrNameLst>
                                          <p:attrName>style.visibility</p:attrName>
                                        </p:attrNameLst>
                                      </p:cBhvr>
                                      <p:to>
                                        <p:strVal val="visible"/>
                                      </p:to>
                                    </p:set>
                                    <p:animEffect transition="in" filter="blinds(horizontal)">
                                      <p:cBhvr>
                                        <p:cTn id="17" dur="500"/>
                                        <p:tgtEl>
                                          <p:spTgt spid="75366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53667">
                                            <p:txEl>
                                              <p:pRg st="3" end="3"/>
                                            </p:txEl>
                                          </p:spTgt>
                                        </p:tgtEl>
                                        <p:attrNameLst>
                                          <p:attrName>style.visibility</p:attrName>
                                        </p:attrNameLst>
                                      </p:cBhvr>
                                      <p:to>
                                        <p:strVal val="visible"/>
                                      </p:to>
                                    </p:set>
                                    <p:animEffect transition="in" filter="blinds(horizontal)">
                                      <p:cBhvr>
                                        <p:cTn id="22" dur="500"/>
                                        <p:tgtEl>
                                          <p:spTgt spid="75366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53667">
                                            <p:txEl>
                                              <p:pRg st="4" end="4"/>
                                            </p:txEl>
                                          </p:spTgt>
                                        </p:tgtEl>
                                        <p:attrNameLst>
                                          <p:attrName>style.visibility</p:attrName>
                                        </p:attrNameLst>
                                      </p:cBhvr>
                                      <p:to>
                                        <p:strVal val="visible"/>
                                      </p:to>
                                    </p:set>
                                    <p:animEffect transition="in" filter="blinds(horizontal)">
                                      <p:cBhvr>
                                        <p:cTn id="27" dur="500"/>
                                        <p:tgtEl>
                                          <p:spTgt spid="75366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753667">
                                            <p:txEl>
                                              <p:pRg st="5" end="5"/>
                                            </p:txEl>
                                          </p:spTgt>
                                        </p:tgtEl>
                                        <p:attrNameLst>
                                          <p:attrName>style.visibility</p:attrName>
                                        </p:attrNameLst>
                                      </p:cBhvr>
                                      <p:to>
                                        <p:strVal val="visible"/>
                                      </p:to>
                                    </p:set>
                                    <p:animEffect transition="in" filter="blinds(horizontal)">
                                      <p:cBhvr>
                                        <p:cTn id="32" dur="500"/>
                                        <p:tgtEl>
                                          <p:spTgt spid="75366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37503</TotalTime>
  <Words>13574</Words>
  <Application>Microsoft Office PowerPoint</Application>
  <PresentationFormat>全屏显示(4:3)</PresentationFormat>
  <Paragraphs>1635</Paragraphs>
  <Slides>98</Slides>
  <Notes>67</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98</vt:i4>
      </vt:variant>
    </vt:vector>
  </HeadingPairs>
  <TitlesOfParts>
    <vt:vector size="114" baseType="lpstr">
      <vt:lpstr>-apple-system</vt:lpstr>
      <vt:lpstr>Helvetica Neue</vt:lpstr>
      <vt:lpstr>黑体</vt:lpstr>
      <vt:lpstr>宋体</vt:lpstr>
      <vt:lpstr>微软雅黑</vt:lpstr>
      <vt:lpstr>Arial</vt:lpstr>
      <vt:lpstr>Arial</vt:lpstr>
      <vt:lpstr>Arial Black</vt:lpstr>
      <vt:lpstr>Arial Narrow</vt:lpstr>
      <vt:lpstr>Calibri</vt:lpstr>
      <vt:lpstr>Courier New</vt:lpstr>
      <vt:lpstr>Helvetica</vt:lpstr>
      <vt:lpstr>Times New Roman</vt:lpstr>
      <vt:lpstr>Wingdings</vt:lpstr>
      <vt:lpstr>Wingdings 2</vt:lpstr>
      <vt:lpstr>默认设计模板</vt:lpstr>
      <vt:lpstr>程序的链接  </vt:lpstr>
      <vt:lpstr>为什么学习 编译、链接？</vt:lpstr>
      <vt:lpstr> 学习内容</vt:lpstr>
      <vt:lpstr>程序编译、汇编</vt:lpstr>
      <vt:lpstr>一个典型程序的转换处理过程</vt:lpstr>
      <vt:lpstr>一个典型程序的转换处理过程</vt:lpstr>
      <vt:lpstr>一个典型程序的转换处理过程</vt:lpstr>
      <vt:lpstr>一个典型程序的转换处理过程</vt:lpstr>
      <vt:lpstr>一个典型程序的转换处理过程</vt:lpstr>
      <vt:lpstr>一个典型程序的转换处理过程</vt:lpstr>
      <vt:lpstr>一个典型程序的转换处理过程</vt:lpstr>
      <vt:lpstr>一个典型程序的转换处理过程</vt:lpstr>
      <vt:lpstr>一个典型程序的转换处理过程</vt:lpstr>
      <vt:lpstr>一个典型程序的转换处理过程</vt:lpstr>
      <vt:lpstr>一个典型程序的转换处理过程</vt:lpstr>
      <vt:lpstr>一个典型程序的转换处理过程</vt:lpstr>
      <vt:lpstr>一个典型程序的转换处理过程</vt:lpstr>
      <vt:lpstr>一个典型程序的转换处理过程</vt:lpstr>
      <vt:lpstr>一个典型程序的转换处理过程</vt:lpstr>
      <vt:lpstr>一个典型程序的转换处理过程</vt:lpstr>
      <vt:lpstr>程序编译、汇编</vt:lpstr>
      <vt:lpstr>程序编译、汇编</vt:lpstr>
      <vt:lpstr>程序编译、汇编</vt:lpstr>
      <vt:lpstr>程序编译、汇编</vt:lpstr>
      <vt:lpstr>链接</vt:lpstr>
      <vt:lpstr>链接</vt:lpstr>
      <vt:lpstr>链接</vt:lpstr>
      <vt:lpstr>链接</vt:lpstr>
      <vt:lpstr>链接</vt:lpstr>
      <vt:lpstr>目标文件格式</vt:lpstr>
      <vt:lpstr>三类目标文件 </vt:lpstr>
      <vt:lpstr>目标文件的格式</vt:lpstr>
      <vt:lpstr>Executable and Linkable Format (ELF)</vt:lpstr>
      <vt:lpstr>目标文件格式</vt:lpstr>
      <vt:lpstr>PowerPoint 演示文稿</vt:lpstr>
      <vt:lpstr>一些软件工具</vt:lpstr>
      <vt:lpstr>目标文件格式</vt:lpstr>
      <vt:lpstr>目标文件格式</vt:lpstr>
      <vt:lpstr>节头描述项 Elf64_Shdr  解读</vt:lpstr>
      <vt:lpstr>节头描述项 Elf64_Shdr  解读</vt:lpstr>
      <vt:lpstr>ELF 头结构</vt:lpstr>
      <vt:lpstr>ELF头（ELF Header）</vt:lpstr>
      <vt:lpstr>目标文件格式</vt:lpstr>
      <vt:lpstr>目标文件格式</vt:lpstr>
      <vt:lpstr>目标文件格式</vt:lpstr>
      <vt:lpstr>目标文件格式</vt:lpstr>
      <vt:lpstr>目标文件格式</vt:lpstr>
      <vt:lpstr>代码节的重定位信息</vt:lpstr>
      <vt:lpstr>代码节的重定位信息</vt:lpstr>
      <vt:lpstr>代码节的重定位信息</vt:lpstr>
      <vt:lpstr>重定位方式</vt:lpstr>
      <vt:lpstr>重定位方式</vt:lpstr>
      <vt:lpstr>符号表节 .symtab</vt:lpstr>
      <vt:lpstr>符号表 解读</vt:lpstr>
      <vt:lpstr>几个节的整体解读</vt:lpstr>
      <vt:lpstr>几个节的整体解读</vt:lpstr>
      <vt:lpstr>.data节的重定位信息</vt:lpstr>
      <vt:lpstr>.data节的重定位信息</vt:lpstr>
      <vt:lpstr>.data节的重定位信息</vt:lpstr>
      <vt:lpstr>目标文件格式</vt:lpstr>
      <vt:lpstr>可重定位目标文件格式</vt:lpstr>
      <vt:lpstr>执行视图—可执行目标文件</vt:lpstr>
      <vt:lpstr>可执行目标文件格式</vt:lpstr>
      <vt:lpstr>i386 System V ABI规定的存储器映像</vt:lpstr>
      <vt:lpstr>可执行文件中的程序头表</vt:lpstr>
      <vt:lpstr>可执行文件中的程序头表</vt:lpstr>
      <vt:lpstr>可执行文件的存储器映像</vt:lpstr>
      <vt:lpstr>要求思考的问题</vt:lpstr>
      <vt:lpstr>程序的链接</vt:lpstr>
      <vt:lpstr>符号和符号解析</vt:lpstr>
      <vt:lpstr>符号和符号解析</vt:lpstr>
      <vt:lpstr>目标文件中的符号表</vt:lpstr>
      <vt:lpstr>符号解析（Symbol Resolution）</vt:lpstr>
      <vt:lpstr>全局符号的符号解析</vt:lpstr>
      <vt:lpstr>链接器对符号的解析规则</vt:lpstr>
      <vt:lpstr>多重定义符号的解析举例</vt:lpstr>
      <vt:lpstr>多重定义符号的解析举例</vt:lpstr>
      <vt:lpstr>多重定义全局符号的问题</vt:lpstr>
      <vt:lpstr>静态共享库</vt:lpstr>
      <vt:lpstr>静态库的创建</vt:lpstr>
      <vt:lpstr>常用静态库</vt:lpstr>
      <vt:lpstr>自定义一个静态库文件</vt:lpstr>
      <vt:lpstr>链接器中符号解析的全过程 </vt:lpstr>
      <vt:lpstr>链接器中符号解析的全过程 </vt:lpstr>
      <vt:lpstr>链接器中符号解析的全过程 </vt:lpstr>
      <vt:lpstr>使用静态库</vt:lpstr>
      <vt:lpstr>重定位</vt:lpstr>
      <vt:lpstr>R_386_PC32的重定位方式</vt:lpstr>
      <vt:lpstr>可执行文件的加载</vt:lpstr>
      <vt:lpstr>程序的链接</vt:lpstr>
      <vt:lpstr>自定义一个动态共享库文件</vt:lpstr>
      <vt:lpstr>加载时动态链接 </vt:lpstr>
      <vt:lpstr>加载时动态链接</vt:lpstr>
      <vt:lpstr>运行时动态链接</vt:lpstr>
      <vt:lpstr>位置无关代码（PIC）</vt:lpstr>
      <vt:lpstr>PowerPoint 演示文稿</vt:lpstr>
      <vt:lpstr>本章小结</vt:lpstr>
      <vt:lpstr>本章小结</vt:lpstr>
    </vt:vector>
  </TitlesOfParts>
  <Company>Nanjing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《计算机组成原理》 精品课程建设的一点体会</dc:title>
  <dc:creator>Yuan Chunfeng</dc:creator>
  <cp:lastModifiedBy>Jin-Home</cp:lastModifiedBy>
  <cp:revision>3273</cp:revision>
  <dcterms:created xsi:type="dcterms:W3CDTF">2008-04-26T09:05:28Z</dcterms:created>
  <dcterms:modified xsi:type="dcterms:W3CDTF">2024-02-24T11:35:13Z</dcterms:modified>
</cp:coreProperties>
</file>