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1"/>
  </p:notesMasterIdLst>
  <p:handoutMasterIdLst>
    <p:handoutMasterId r:id="rId82"/>
  </p:handoutMasterIdLst>
  <p:sldIdLst>
    <p:sldId id="601" r:id="rId2"/>
    <p:sldId id="630" r:id="rId3"/>
    <p:sldId id="631" r:id="rId4"/>
    <p:sldId id="641" r:id="rId5"/>
    <p:sldId id="642" r:id="rId6"/>
    <p:sldId id="406" r:id="rId7"/>
    <p:sldId id="605" r:id="rId8"/>
    <p:sldId id="506" r:id="rId9"/>
    <p:sldId id="606" r:id="rId10"/>
    <p:sldId id="507" r:id="rId11"/>
    <p:sldId id="508" r:id="rId12"/>
    <p:sldId id="510" r:id="rId13"/>
    <p:sldId id="610" r:id="rId14"/>
    <p:sldId id="632" r:id="rId15"/>
    <p:sldId id="633" r:id="rId16"/>
    <p:sldId id="612" r:id="rId17"/>
    <p:sldId id="613" r:id="rId18"/>
    <p:sldId id="615" r:id="rId19"/>
    <p:sldId id="616" r:id="rId20"/>
    <p:sldId id="511" r:id="rId21"/>
    <p:sldId id="512" r:id="rId22"/>
    <p:sldId id="513" r:id="rId23"/>
    <p:sldId id="582" r:id="rId24"/>
    <p:sldId id="515" r:id="rId25"/>
    <p:sldId id="583" r:id="rId26"/>
    <p:sldId id="516" r:id="rId27"/>
    <p:sldId id="517" r:id="rId28"/>
    <p:sldId id="518" r:id="rId29"/>
    <p:sldId id="520" r:id="rId30"/>
    <p:sldId id="627" r:id="rId31"/>
    <p:sldId id="523" r:id="rId32"/>
    <p:sldId id="599" r:id="rId33"/>
    <p:sldId id="579" r:id="rId34"/>
    <p:sldId id="600" r:id="rId35"/>
    <p:sldId id="514" r:id="rId36"/>
    <p:sldId id="628" r:id="rId37"/>
    <p:sldId id="524" r:id="rId38"/>
    <p:sldId id="602" r:id="rId39"/>
    <p:sldId id="603" r:id="rId40"/>
    <p:sldId id="525" r:id="rId41"/>
    <p:sldId id="584" r:id="rId42"/>
    <p:sldId id="596" r:id="rId43"/>
    <p:sldId id="597" r:id="rId44"/>
    <p:sldId id="595" r:id="rId45"/>
    <p:sldId id="598" r:id="rId46"/>
    <p:sldId id="530" r:id="rId47"/>
    <p:sldId id="634" r:id="rId48"/>
    <p:sldId id="635" r:id="rId49"/>
    <p:sldId id="636" r:id="rId50"/>
    <p:sldId id="639" r:id="rId51"/>
    <p:sldId id="652" r:id="rId52"/>
    <p:sldId id="643" r:id="rId53"/>
    <p:sldId id="640" r:id="rId54"/>
    <p:sldId id="653" r:id="rId55"/>
    <p:sldId id="654" r:id="rId56"/>
    <p:sldId id="655" r:id="rId57"/>
    <p:sldId id="656" r:id="rId58"/>
    <p:sldId id="657" r:id="rId59"/>
    <p:sldId id="658" r:id="rId60"/>
    <p:sldId id="661" r:id="rId61"/>
    <p:sldId id="662" r:id="rId62"/>
    <p:sldId id="659" r:id="rId63"/>
    <p:sldId id="660" r:id="rId64"/>
    <p:sldId id="637" r:id="rId65"/>
    <p:sldId id="638" r:id="rId66"/>
    <p:sldId id="668" r:id="rId67"/>
    <p:sldId id="651" r:id="rId68"/>
    <p:sldId id="664" r:id="rId69"/>
    <p:sldId id="665" r:id="rId70"/>
    <p:sldId id="666" r:id="rId71"/>
    <p:sldId id="667" r:id="rId72"/>
    <p:sldId id="621" r:id="rId73"/>
    <p:sldId id="623" r:id="rId74"/>
    <p:sldId id="669" r:id="rId75"/>
    <p:sldId id="670" r:id="rId76"/>
    <p:sldId id="629" r:id="rId77"/>
    <p:sldId id="644" r:id="rId78"/>
    <p:sldId id="645" r:id="rId79"/>
    <p:sldId id="646" r:id="rId80"/>
  </p:sldIdLst>
  <p:sldSz cx="9144000" cy="6858000" type="screen4x3"/>
  <p:notesSz cx="6854825" cy="9631363"/>
  <p:defaultTextStyle>
    <a:defPPr>
      <a:defRPr lang="zh-CN"/>
    </a:defPPr>
    <a:lvl1pPr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1pPr>
    <a:lvl2pPr marL="4572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2pPr>
    <a:lvl3pPr marL="9144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3pPr>
    <a:lvl4pPr marL="13716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4pPr>
    <a:lvl5pPr marL="18288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5pPr>
    <a:lvl6pPr marL="2286000" algn="l" defTabSz="914400" rtl="0" eaLnBrk="1" latinLnBrk="0" hangingPunct="1">
      <a:defRPr kumimoji="1" sz="2800" b="1" kern="1200">
        <a:solidFill>
          <a:srgbClr val="40458C"/>
        </a:solidFill>
        <a:latin typeface="楷体_GB2312" pitchFamily="49" charset="-122"/>
        <a:ea typeface="楷体_GB2312" pitchFamily="49" charset="-122"/>
        <a:cs typeface="+mn-cs"/>
      </a:defRPr>
    </a:lvl6pPr>
    <a:lvl7pPr marL="2743200" algn="l" defTabSz="914400" rtl="0" eaLnBrk="1" latinLnBrk="0" hangingPunct="1">
      <a:defRPr kumimoji="1" sz="2800" b="1" kern="1200">
        <a:solidFill>
          <a:srgbClr val="40458C"/>
        </a:solidFill>
        <a:latin typeface="楷体_GB2312" pitchFamily="49" charset="-122"/>
        <a:ea typeface="楷体_GB2312" pitchFamily="49" charset="-122"/>
        <a:cs typeface="+mn-cs"/>
      </a:defRPr>
    </a:lvl7pPr>
    <a:lvl8pPr marL="3200400" algn="l" defTabSz="914400" rtl="0" eaLnBrk="1" latinLnBrk="0" hangingPunct="1">
      <a:defRPr kumimoji="1" sz="2800" b="1" kern="1200">
        <a:solidFill>
          <a:srgbClr val="40458C"/>
        </a:solidFill>
        <a:latin typeface="楷体_GB2312" pitchFamily="49" charset="-122"/>
        <a:ea typeface="楷体_GB2312" pitchFamily="49" charset="-122"/>
        <a:cs typeface="+mn-cs"/>
      </a:defRPr>
    </a:lvl8pPr>
    <a:lvl9pPr marL="3657600" algn="l" defTabSz="914400" rtl="0" eaLnBrk="1" latinLnBrk="0" hangingPunct="1">
      <a:defRPr kumimoji="1" sz="2800" b="1" kern="1200">
        <a:solidFill>
          <a:srgbClr val="40458C"/>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000000"/>
    <a:srgbClr val="000066"/>
    <a:srgbClr val="66FFCC"/>
    <a:srgbClr val="99CCFF"/>
    <a:srgbClr val="FF99FF"/>
    <a:srgbClr val="990099"/>
    <a:srgbClr val="FF3300"/>
    <a:srgbClr val="4045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BBC1C6-801D-4563-A135-1BAB8DFFCDB1}" v="2" dt="2024-04-25T08:24:48.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3" autoAdjust="0"/>
    <p:restoredTop sz="89952" autoAdjust="0"/>
  </p:normalViewPr>
  <p:slideViewPr>
    <p:cSldViewPr>
      <p:cViewPr varScale="1">
        <p:scale>
          <a:sx n="85" d="100"/>
          <a:sy n="85" d="100"/>
        </p:scale>
        <p:origin x="1244"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丁丁丁" userId="7d4bc18f-e4c1-4457-988d-c256acc4dcc2" providerId="ADAL" clId="{FDBBC1C6-801D-4563-A135-1BAB8DFFCDB1}"/>
    <pc:docChg chg="modSld">
      <pc:chgData name="丁丁丁" userId="7d4bc18f-e4c1-4457-988d-c256acc4dcc2" providerId="ADAL" clId="{FDBBC1C6-801D-4563-A135-1BAB8DFFCDB1}" dt="2024-04-25T08:24:48.637" v="1" actId="1076"/>
      <pc:docMkLst>
        <pc:docMk/>
      </pc:docMkLst>
      <pc:sldChg chg="modSp">
        <pc:chgData name="丁丁丁" userId="7d4bc18f-e4c1-4457-988d-c256acc4dcc2" providerId="ADAL" clId="{FDBBC1C6-801D-4563-A135-1BAB8DFFCDB1}" dt="2024-04-25T08:21:27.978" v="0" actId="1076"/>
        <pc:sldMkLst>
          <pc:docMk/>
          <pc:sldMk cId="0" sldId="513"/>
        </pc:sldMkLst>
        <pc:spChg chg="mod">
          <ac:chgData name="丁丁丁" userId="7d4bc18f-e4c1-4457-988d-c256acc4dcc2" providerId="ADAL" clId="{FDBBC1C6-801D-4563-A135-1BAB8DFFCDB1}" dt="2024-04-25T08:21:27.978" v="0" actId="1076"/>
          <ac:spMkLst>
            <pc:docMk/>
            <pc:sldMk cId="0" sldId="513"/>
            <ac:spMk id="26627" creationId="{00000000-0000-0000-0000-000000000000}"/>
          </ac:spMkLst>
        </pc:spChg>
      </pc:sldChg>
      <pc:sldChg chg="modSp">
        <pc:chgData name="丁丁丁" userId="7d4bc18f-e4c1-4457-988d-c256acc4dcc2" providerId="ADAL" clId="{FDBBC1C6-801D-4563-A135-1BAB8DFFCDB1}" dt="2024-04-25T08:24:48.637" v="1" actId="1076"/>
        <pc:sldMkLst>
          <pc:docMk/>
          <pc:sldMk cId="0" sldId="582"/>
        </pc:sldMkLst>
        <pc:spChg chg="mod">
          <ac:chgData name="丁丁丁" userId="7d4bc18f-e4c1-4457-988d-c256acc4dcc2" providerId="ADAL" clId="{FDBBC1C6-801D-4563-A135-1BAB8DFFCDB1}" dt="2024-04-25T08:24:48.637" v="1" actId="1076"/>
          <ac:spMkLst>
            <pc:docMk/>
            <pc:sldMk cId="0" sldId="582"/>
            <ac:spMk id="2765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bwMode="auto">
          <a:xfrm>
            <a:off x="0" y="0"/>
            <a:ext cx="297021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endParaRPr lang="en-US" altLang="zh-CN"/>
          </a:p>
        </p:txBody>
      </p:sp>
      <p:sp>
        <p:nvSpPr>
          <p:cNvPr id="183299" name="Rectangle 3"/>
          <p:cNvSpPr>
            <a:spLocks noGrp="1" noChangeArrowheads="1"/>
          </p:cNvSpPr>
          <p:nvPr>
            <p:ph type="dt" sz="quarter" idx="1"/>
          </p:nvPr>
        </p:nvSpPr>
        <p:spPr bwMode="auto">
          <a:xfrm>
            <a:off x="3883025" y="0"/>
            <a:ext cx="297021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endParaRPr lang="en-US" altLang="zh-CN"/>
          </a:p>
        </p:txBody>
      </p:sp>
      <p:sp>
        <p:nvSpPr>
          <p:cNvPr id="183300" name="Rectangle 4"/>
          <p:cNvSpPr>
            <a:spLocks noGrp="1" noChangeArrowheads="1"/>
          </p:cNvSpPr>
          <p:nvPr>
            <p:ph type="ftr" sz="quarter" idx="2"/>
          </p:nvPr>
        </p:nvSpPr>
        <p:spPr bwMode="auto">
          <a:xfrm>
            <a:off x="0" y="9148763"/>
            <a:ext cx="2970213"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endParaRPr lang="en-US" altLang="zh-CN"/>
          </a:p>
        </p:txBody>
      </p:sp>
      <p:sp>
        <p:nvSpPr>
          <p:cNvPr id="183301" name="Rectangle 5"/>
          <p:cNvSpPr>
            <a:spLocks noGrp="1" noChangeArrowheads="1"/>
          </p:cNvSpPr>
          <p:nvPr>
            <p:ph type="sldNum" sz="quarter" idx="3"/>
          </p:nvPr>
        </p:nvSpPr>
        <p:spPr bwMode="auto">
          <a:xfrm>
            <a:off x="3883025" y="9148763"/>
            <a:ext cx="2970213"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fld id="{45D062BD-A9D0-4DB1-A143-A658E4F69D31}" type="slidenum">
              <a:rPr lang="en-US" altLang="zh-CN"/>
              <a:pPr>
                <a:defRPr/>
              </a:pPr>
              <a:t>‹#›</a:t>
            </a:fld>
            <a:endParaRPr lang="en-US" altLang="zh-CN"/>
          </a:p>
        </p:txBody>
      </p:sp>
    </p:spTree>
    <p:extLst>
      <p:ext uri="{BB962C8B-B14F-4D97-AF65-F5344CB8AC3E}">
        <p14:creationId xmlns:p14="http://schemas.microsoft.com/office/powerpoint/2010/main" val="3712371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0213" cy="4826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3025" y="0"/>
            <a:ext cx="2970213" cy="482600"/>
          </a:xfrm>
          <a:prstGeom prst="rect">
            <a:avLst/>
          </a:prstGeom>
        </p:spPr>
        <p:txBody>
          <a:bodyPr vert="horz" lIns="91440" tIns="45720" rIns="91440" bIns="45720" rtlCol="0"/>
          <a:lstStyle>
            <a:lvl1pPr algn="r">
              <a:defRPr sz="1200"/>
            </a:lvl1pPr>
          </a:lstStyle>
          <a:p>
            <a:fld id="{F6277853-C25E-4FCA-91B3-D43720132554}" type="datetimeFigureOut">
              <a:rPr lang="zh-CN" altLang="en-US" smtClean="0"/>
              <a:t>2024/4/25</a:t>
            </a:fld>
            <a:endParaRPr lang="zh-CN" altLang="en-US"/>
          </a:p>
        </p:txBody>
      </p:sp>
      <p:sp>
        <p:nvSpPr>
          <p:cNvPr id="4" name="幻灯片图像占位符 3"/>
          <p:cNvSpPr>
            <a:spLocks noGrp="1" noRot="1" noChangeAspect="1"/>
          </p:cNvSpPr>
          <p:nvPr>
            <p:ph type="sldImg" idx="2"/>
          </p:nvPr>
        </p:nvSpPr>
        <p:spPr>
          <a:xfrm>
            <a:off x="1260475" y="1203325"/>
            <a:ext cx="4333875" cy="32512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635500"/>
            <a:ext cx="5483225" cy="37925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148763"/>
            <a:ext cx="2970213" cy="4826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3025" y="9148763"/>
            <a:ext cx="2970213" cy="482600"/>
          </a:xfrm>
          <a:prstGeom prst="rect">
            <a:avLst/>
          </a:prstGeom>
        </p:spPr>
        <p:txBody>
          <a:bodyPr vert="horz" lIns="91440" tIns="45720" rIns="91440" bIns="45720" rtlCol="0" anchor="b"/>
          <a:lstStyle>
            <a:lvl1pPr algn="r">
              <a:defRPr sz="1200"/>
            </a:lvl1pPr>
          </a:lstStyle>
          <a:p>
            <a:fld id="{231BF739-34C0-4386-BB14-4AA7DABB539E}" type="slidenum">
              <a:rPr lang="zh-CN" altLang="en-US" smtClean="0"/>
              <a:t>‹#›</a:t>
            </a:fld>
            <a:endParaRPr lang="zh-CN" altLang="en-US"/>
          </a:p>
        </p:txBody>
      </p:sp>
    </p:spTree>
    <p:extLst>
      <p:ext uri="{BB962C8B-B14F-4D97-AF65-F5344CB8AC3E}">
        <p14:creationId xmlns:p14="http://schemas.microsoft.com/office/powerpoint/2010/main" val="3896602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t>4</a:t>
            </a:fld>
            <a:endParaRPr lang="zh-CN" altLang="en-US"/>
          </a:p>
        </p:txBody>
      </p:sp>
    </p:spTree>
    <p:extLst>
      <p:ext uri="{BB962C8B-B14F-4D97-AF65-F5344CB8AC3E}">
        <p14:creationId xmlns:p14="http://schemas.microsoft.com/office/powerpoint/2010/main" val="214784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t>10</a:t>
            </a:fld>
            <a:endParaRPr lang="zh-CN" altLang="en-US"/>
          </a:p>
        </p:txBody>
      </p:sp>
    </p:spTree>
    <p:extLst>
      <p:ext uri="{BB962C8B-B14F-4D97-AF65-F5344CB8AC3E}">
        <p14:creationId xmlns:p14="http://schemas.microsoft.com/office/powerpoint/2010/main" val="190379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35000"/>
              </a:lnSpc>
              <a:spcBef>
                <a:spcPts val="0"/>
              </a:spcBef>
            </a:pPr>
            <a:r>
              <a:rPr lang="en-US" altLang="zh-CN" sz="1200" dirty="0">
                <a:latin typeface="宋体" panose="02010600030101010101" pitchFamily="2" charset="-122"/>
                <a:ea typeface="宋体" panose="02010600030101010101" pitchFamily="2" charset="-122"/>
              </a:rPr>
              <a:t>TSS </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Task State Segment,</a:t>
            </a:r>
            <a:r>
              <a:rPr lang="zh-CN" altLang="en-US" sz="1200" dirty="0">
                <a:latin typeface="宋体" panose="02010600030101010101" pitchFamily="2" charset="-122"/>
                <a:ea typeface="宋体" panose="02010600030101010101" pitchFamily="2" charset="-122"/>
              </a:rPr>
              <a:t>是一块</a:t>
            </a:r>
            <a:r>
              <a:rPr lang="en-US" altLang="zh-CN" sz="1200" dirty="0">
                <a:latin typeface="宋体" panose="02010600030101010101" pitchFamily="2" charset="-122"/>
                <a:ea typeface="宋体" panose="02010600030101010101" pitchFamily="2" charset="-122"/>
              </a:rPr>
              <a:t>104</a:t>
            </a:r>
            <a:r>
              <a:rPr lang="zh-CN" altLang="en-US" sz="1200" dirty="0">
                <a:latin typeface="宋体" panose="02010600030101010101" pitchFamily="2" charset="-122"/>
                <a:ea typeface="宋体" panose="02010600030101010101" pitchFamily="2" charset="-122"/>
              </a:rPr>
              <a:t>字节的内存，用于存储大部分寄存器的值。</a:t>
            </a:r>
            <a:endParaRPr lang="en-US" altLang="zh-CN" sz="1200" dirty="0">
              <a:latin typeface="宋体" panose="02010600030101010101" pitchFamily="2" charset="-122"/>
              <a:ea typeface="宋体" panose="02010600030101010101" pitchFamily="2" charset="-122"/>
            </a:endParaRPr>
          </a:p>
          <a:p>
            <a:pPr marL="342900" indent="-342900">
              <a:lnSpc>
                <a:spcPct val="135000"/>
              </a:lnSpc>
              <a:spcBef>
                <a:spcPts val="0"/>
              </a:spcBef>
            </a:pPr>
            <a:r>
              <a:rPr lang="en-US" altLang="zh-CN" sz="1200" dirty="0">
                <a:latin typeface="宋体" panose="02010600030101010101" pitchFamily="2" charset="-122"/>
                <a:ea typeface="宋体" panose="02010600030101010101" pitchFamily="2" charset="-122"/>
              </a:rPr>
              <a:t>TR</a:t>
            </a:r>
            <a:r>
              <a:rPr lang="zh-CN" altLang="en-US" sz="1200" dirty="0">
                <a:latin typeface="宋体" panose="02010600030101010101" pitchFamily="2" charset="-122"/>
                <a:ea typeface="宋体" panose="02010600030101010101" pitchFamily="2" charset="-122"/>
              </a:rPr>
              <a:t>寄存器存储了</a:t>
            </a:r>
            <a:r>
              <a:rPr lang="en-US" altLang="zh-CN" sz="1200" dirty="0">
                <a:latin typeface="宋体" panose="02010600030101010101" pitchFamily="2" charset="-122"/>
                <a:ea typeface="宋体" panose="02010600030101010101" pitchFamily="2" charset="-122"/>
              </a:rPr>
              <a:t>TSS</a:t>
            </a:r>
            <a:r>
              <a:rPr lang="zh-CN" altLang="en-US" sz="1200" dirty="0">
                <a:latin typeface="宋体" panose="02010600030101010101" pitchFamily="2" charset="-122"/>
                <a:ea typeface="宋体" panose="02010600030101010101" pitchFamily="2" charset="-122"/>
              </a:rPr>
              <a:t>的地址，大小和</a:t>
            </a:r>
            <a:r>
              <a:rPr lang="en-US" altLang="zh-CN" sz="1200" dirty="0">
                <a:latin typeface="宋体" panose="02010600030101010101" pitchFamily="2" charset="-122"/>
                <a:ea typeface="宋体" panose="02010600030101010101" pitchFamily="2" charset="-122"/>
              </a:rPr>
              <a:t>TSS</a:t>
            </a:r>
            <a:r>
              <a:rPr lang="zh-CN" altLang="en-US" sz="1200" dirty="0">
                <a:latin typeface="宋体" panose="02010600030101010101" pitchFamily="2" charset="-122"/>
                <a:ea typeface="宋体" panose="02010600030101010101" pitchFamily="2" charset="-122"/>
              </a:rPr>
              <a:t>门描述符选择子；</a:t>
            </a:r>
          </a:p>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t>28</a:t>
            </a:fld>
            <a:endParaRPr lang="zh-CN" altLang="en-US"/>
          </a:p>
        </p:txBody>
      </p:sp>
    </p:spTree>
    <p:extLst>
      <p:ext uri="{BB962C8B-B14F-4D97-AF65-F5344CB8AC3E}">
        <p14:creationId xmlns:p14="http://schemas.microsoft.com/office/powerpoint/2010/main" val="149164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8086 </a:t>
            </a:r>
            <a:r>
              <a:rPr lang="zh-CN" altLang="en-US" dirty="0"/>
              <a:t>的 </a:t>
            </a:r>
            <a:r>
              <a:rPr lang="en-US" altLang="zh-CN" dirty="0"/>
              <a:t>DOS</a:t>
            </a:r>
            <a:r>
              <a:rPr lang="zh-CN" altLang="en-US" dirty="0"/>
              <a:t>，用户可直接编写最底层的中断服务程序，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Windows </a:t>
            </a:r>
            <a:r>
              <a:rPr lang="zh-CN" altLang="en-US" dirty="0"/>
              <a:t>保护机制严密，用户很难编写最底层的中断服务程序。</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a:t>
            </a:r>
            <a:r>
              <a:rPr lang="en-US" altLang="zh-CN" dirty="0"/>
              <a:t>Windows</a:t>
            </a:r>
            <a:r>
              <a:rPr lang="zh-CN" altLang="en-US" dirty="0"/>
              <a:t>提供了一</a:t>
            </a:r>
            <a:r>
              <a:rPr lang="zh-CN" altLang="en-US"/>
              <a:t>种机制，使得用户能够编写异常处理程序。</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t>47</a:t>
            </a:fld>
            <a:endParaRPr lang="zh-CN" altLang="en-US"/>
          </a:p>
        </p:txBody>
      </p:sp>
    </p:spTree>
    <p:extLst>
      <p:ext uri="{BB962C8B-B14F-4D97-AF65-F5344CB8AC3E}">
        <p14:creationId xmlns:p14="http://schemas.microsoft.com/office/powerpoint/2010/main" val="2494442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异常发生后：保存场景信息，</a:t>
            </a:r>
            <a:r>
              <a:rPr lang="en-US" altLang="zh-CN" dirty="0"/>
              <a:t>setjmp </a:t>
            </a:r>
            <a:r>
              <a:rPr lang="zh-CN" altLang="en-US" dirty="0"/>
              <a:t>给出了一个保存场景的示例。还有更复杂的异常信息，需要记录下来，例如异常的编号；异常的参数等等。</a:t>
            </a:r>
            <a:br>
              <a:rPr lang="en-US" altLang="zh-CN" dirty="0"/>
            </a:br>
            <a:r>
              <a:rPr lang="zh-CN" altLang="en-US" dirty="0"/>
              <a:t>如何去找异常处理程序？ 理论上，就是在中断描述符表中找。但是在 </a:t>
            </a:r>
            <a:r>
              <a:rPr lang="en-US" altLang="zh-CN" dirty="0"/>
              <a:t>DOS </a:t>
            </a:r>
            <a:r>
              <a:rPr lang="zh-CN" altLang="en-US" dirty="0"/>
              <a:t>下，我们可以写自己的中断处理程序，可以改中断是量表，使其执行我们的方法去执行异常处理。</a:t>
            </a:r>
            <a:br>
              <a:rPr lang="en-US" altLang="zh-CN" dirty="0"/>
            </a:br>
            <a:r>
              <a:rPr lang="zh-CN" altLang="en-US" dirty="0"/>
              <a:t>但在 </a:t>
            </a:r>
            <a:r>
              <a:rPr lang="en-US" altLang="zh-CN" dirty="0"/>
              <a:t>windows</a:t>
            </a:r>
            <a:r>
              <a:rPr lang="zh-CN" altLang="en-US" dirty="0"/>
              <a:t>下，改操作系统默认的中断处理程序并不容易。对此，操作系统提供了一个接口，即采用 </a:t>
            </a:r>
            <a:r>
              <a:rPr lang="en-US" altLang="zh-CN" dirty="0"/>
              <a:t>SHE </a:t>
            </a:r>
            <a:r>
              <a:rPr lang="zh-CN" altLang="en-US" dirty="0"/>
              <a:t>方式，允许程序员开发自己的异常处理程序，然后将其挂在线程信息块的异常处理链表中；系统将在该链表中搜索自己的异常处理程序。</a:t>
            </a:r>
          </a:p>
        </p:txBody>
      </p:sp>
      <p:sp>
        <p:nvSpPr>
          <p:cNvPr id="4" name="灯片编号占位符 3"/>
          <p:cNvSpPr>
            <a:spLocks noGrp="1"/>
          </p:cNvSpPr>
          <p:nvPr>
            <p:ph type="sldNum" sz="quarter" idx="5"/>
          </p:nvPr>
        </p:nvSpPr>
        <p:spPr/>
        <p:txBody>
          <a:bodyPr/>
          <a:lstStyle/>
          <a:p>
            <a:fld id="{231BF739-34C0-4386-BB14-4AA7DABB539E}" type="slidenum">
              <a:rPr lang="zh-CN" altLang="en-US" smtClean="0"/>
              <a:t>48</a:t>
            </a:fld>
            <a:endParaRPr lang="zh-CN" altLang="en-US"/>
          </a:p>
        </p:txBody>
      </p:sp>
    </p:spTree>
    <p:extLst>
      <p:ext uri="{BB962C8B-B14F-4D97-AF65-F5344CB8AC3E}">
        <p14:creationId xmlns:p14="http://schemas.microsoft.com/office/powerpoint/2010/main" val="487565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函数返回机制：如果返回整数（</a:t>
            </a:r>
            <a:r>
              <a:rPr lang="en-US" altLang="zh-CN" dirty="0"/>
              <a:t>char</a:t>
            </a:r>
            <a:r>
              <a:rPr lang="zh-CN" altLang="en-US" dirty="0"/>
              <a:t>、</a:t>
            </a:r>
            <a:r>
              <a:rPr lang="en-US" altLang="zh-CN" dirty="0"/>
              <a:t>short</a:t>
            </a:r>
            <a:r>
              <a:rPr lang="zh-CN" altLang="en-US" dirty="0"/>
              <a:t>、</a:t>
            </a:r>
            <a:r>
              <a:rPr lang="en-US" altLang="zh-CN" dirty="0"/>
              <a:t>int/long</a:t>
            </a:r>
            <a:r>
              <a:rPr lang="zh-CN" altLang="en-US" dirty="0"/>
              <a:t>、</a:t>
            </a:r>
            <a:r>
              <a:rPr lang="en-US" altLang="zh-CN" dirty="0"/>
              <a:t>long </a:t>
            </a:r>
            <a:r>
              <a:rPr lang="en-US" altLang="zh-CN" dirty="0" err="1"/>
              <a:t>long</a:t>
            </a:r>
            <a:r>
              <a:rPr lang="zh-CN" altLang="en-US" dirty="0"/>
              <a:t>），则使用寄存器</a:t>
            </a:r>
            <a:r>
              <a:rPr lang="en-US" altLang="zh-CN" dirty="0"/>
              <a:t>AL</a:t>
            </a:r>
            <a:r>
              <a:rPr lang="zh-CN" altLang="en-US" dirty="0"/>
              <a:t>、</a:t>
            </a:r>
            <a:r>
              <a:rPr lang="en-US" altLang="zh-CN" dirty="0"/>
              <a:t>AX</a:t>
            </a:r>
            <a:r>
              <a:rPr lang="zh-CN" altLang="en-US" dirty="0"/>
              <a:t>、</a:t>
            </a:r>
            <a:r>
              <a:rPr lang="en-US" altLang="zh-CN" dirty="0"/>
              <a:t>EAX</a:t>
            </a:r>
            <a:r>
              <a:rPr lang="zh-CN" altLang="en-US" dirty="0"/>
              <a:t>、</a:t>
            </a:r>
            <a:r>
              <a:rPr lang="en-US" altLang="zh-CN" dirty="0"/>
              <a:t>(EDX, EAX)</a:t>
            </a:r>
            <a:r>
              <a:rPr lang="zh-CN" altLang="en-US" dirty="0"/>
              <a:t>。</a:t>
            </a:r>
            <a:endParaRPr lang="en-US" altLang="zh-CN" dirty="0"/>
          </a:p>
          <a:p>
            <a:r>
              <a:rPr lang="zh-CN" altLang="en-US" dirty="0"/>
              <a:t>在</a:t>
            </a:r>
            <a:r>
              <a:rPr lang="en-US" altLang="zh-CN" dirty="0"/>
              <a:t>longjmp</a:t>
            </a:r>
            <a:r>
              <a:rPr lang="zh-CN" altLang="en-US" dirty="0"/>
              <a:t>函数内部，只需修稿</a:t>
            </a:r>
            <a:r>
              <a:rPr lang="en-US" altLang="zh-CN" dirty="0"/>
              <a:t>EAX</a:t>
            </a:r>
            <a:r>
              <a:rPr lang="zh-CN" altLang="en-US" dirty="0"/>
              <a:t>的值。</a:t>
            </a:r>
          </a:p>
        </p:txBody>
      </p:sp>
      <p:sp>
        <p:nvSpPr>
          <p:cNvPr id="4" name="灯片编号占位符 3"/>
          <p:cNvSpPr>
            <a:spLocks noGrp="1"/>
          </p:cNvSpPr>
          <p:nvPr>
            <p:ph type="sldNum" sz="quarter" idx="5"/>
          </p:nvPr>
        </p:nvSpPr>
        <p:spPr/>
        <p:txBody>
          <a:bodyPr/>
          <a:lstStyle/>
          <a:p>
            <a:fld id="{231BF739-34C0-4386-BB14-4AA7DABB539E}" type="slidenum">
              <a:rPr lang="zh-CN" altLang="en-US" smtClean="0"/>
              <a:t>50</a:t>
            </a:fld>
            <a:endParaRPr lang="zh-CN" altLang="en-US"/>
          </a:p>
        </p:txBody>
      </p:sp>
    </p:spTree>
    <p:extLst>
      <p:ext uri="{BB962C8B-B14F-4D97-AF65-F5344CB8AC3E}">
        <p14:creationId xmlns:p14="http://schemas.microsoft.com/office/powerpoint/2010/main" val="3154286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t>53</a:t>
            </a:fld>
            <a:endParaRPr lang="zh-CN" altLang="en-US"/>
          </a:p>
        </p:txBody>
      </p:sp>
    </p:spTree>
    <p:extLst>
      <p:ext uri="{BB962C8B-B14F-4D97-AF65-F5344CB8AC3E}">
        <p14:creationId xmlns:p14="http://schemas.microsoft.com/office/powerpoint/2010/main" val="423984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31BF739-34C0-4386-BB14-4AA7DABB539E}" type="slidenum">
              <a:rPr lang="zh-CN" altLang="en-US" smtClean="0"/>
              <a:t>74</a:t>
            </a:fld>
            <a:endParaRPr lang="zh-CN" altLang="en-US"/>
          </a:p>
        </p:txBody>
      </p:sp>
    </p:spTree>
    <p:extLst>
      <p:ext uri="{BB962C8B-B14F-4D97-AF65-F5344CB8AC3E}">
        <p14:creationId xmlns:p14="http://schemas.microsoft.com/office/powerpoint/2010/main" val="36326245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486400"/>
            <a:ext cx="9144000" cy="1371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3"/>
          <p:cNvSpPr>
            <a:spLocks noChangeArrowheads="1"/>
          </p:cNvSpPr>
          <p:nvPr/>
        </p:nvSpPr>
        <p:spPr bwMode="auto">
          <a:xfrm>
            <a:off x="1219200" y="1752600"/>
            <a:ext cx="7391400" cy="10668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4"/>
          <p:cNvGrpSpPr>
            <a:grpSpLocks/>
          </p:cNvGrpSpPr>
          <p:nvPr/>
        </p:nvGrpSpPr>
        <p:grpSpPr bwMode="auto">
          <a:xfrm>
            <a:off x="0" y="0"/>
            <a:ext cx="9144000" cy="6858000"/>
            <a:chOff x="0" y="0"/>
            <a:chExt cx="5760" cy="4320"/>
          </a:xfrm>
        </p:grpSpPr>
        <p:sp>
          <p:nvSpPr>
            <p:cNvPr id="7" name="Rectangle 5"/>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
            <p:cNvGrpSpPr>
              <a:grpSpLocks/>
            </p:cNvGrpSpPr>
            <p:nvPr userDrawn="1"/>
          </p:nvGrpSpPr>
          <p:grpSpPr bwMode="auto">
            <a:xfrm>
              <a:off x="0" y="0"/>
              <a:ext cx="5760" cy="4320"/>
              <a:chOff x="0" y="0"/>
              <a:chExt cx="5760" cy="4320"/>
            </a:xfrm>
          </p:grpSpPr>
          <p:sp>
            <p:nvSpPr>
              <p:cNvPr id="10" name="Line 7"/>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0"/>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1"/>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7"/>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9"/>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0"/>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1"/>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2"/>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3"/>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6"/>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7"/>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8"/>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1"/>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2"/>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Line 59"/>
          <p:cNvSpPr>
            <a:spLocks noChangeShapeType="1"/>
          </p:cNvSpPr>
          <p:nvPr/>
        </p:nvSpPr>
        <p:spPr bwMode="ltGray">
          <a:xfrm>
            <a:off x="803275" y="887413"/>
            <a:ext cx="0" cy="2851150"/>
          </a:xfrm>
          <a:prstGeom prst="line">
            <a:avLst/>
          </a:prstGeom>
          <a:noFill/>
          <a:ln w="57150" cmpd="thinThick">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1"/>
          <p:cNvSpPr>
            <a:spLocks noChangeShapeType="1"/>
          </p:cNvSpPr>
          <p:nvPr/>
        </p:nvSpPr>
        <p:spPr bwMode="ltGray">
          <a:xfrm flipH="1" flipV="1">
            <a:off x="457200" y="1489075"/>
            <a:ext cx="6049963" cy="15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rc 62"/>
          <p:cNvSpPr>
            <a:spLocks/>
          </p:cNvSpPr>
          <p:nvPr/>
        </p:nvSpPr>
        <p:spPr bwMode="ltGray">
          <a:xfrm rot="16200000" flipH="1">
            <a:off x="675482" y="1366044"/>
            <a:ext cx="247650" cy="24923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bg1"/>
              </a:gs>
              <a:gs pos="100000">
                <a:schemeClr val="folHlink"/>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Line 63"/>
          <p:cNvSpPr>
            <a:spLocks noChangeShapeType="1"/>
          </p:cNvSpPr>
          <p:nvPr/>
        </p:nvSpPr>
        <p:spPr bwMode="ltGray">
          <a:xfrm flipV="1">
            <a:off x="2565400" y="5737225"/>
            <a:ext cx="60452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4"/>
          <p:cNvSpPr>
            <a:spLocks noChangeShapeType="1"/>
          </p:cNvSpPr>
          <p:nvPr/>
        </p:nvSpPr>
        <p:spPr bwMode="ltGray">
          <a:xfrm flipH="1">
            <a:off x="8286750" y="3371850"/>
            <a:ext cx="0" cy="2876550"/>
          </a:xfrm>
          <a:prstGeom prst="line">
            <a:avLst/>
          </a:prstGeom>
          <a:noFill/>
          <a:ln w="57150" cmpd="thickThin">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65"/>
          <p:cNvSpPr>
            <a:spLocks/>
          </p:cNvSpPr>
          <p:nvPr/>
        </p:nvSpPr>
        <p:spPr bwMode="ltGray">
          <a:xfrm rot="5400000">
            <a:off x="8166894" y="5585619"/>
            <a:ext cx="247650" cy="249238"/>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57150" cmpd="thickThin">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 name="Rectangle 71"/>
          <p:cNvSpPr>
            <a:spLocks noChangeArrowheads="1"/>
          </p:cNvSpPr>
          <p:nvPr userDrawn="1"/>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8" name="Picture 72" descr="logo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4800" y="6196013"/>
            <a:ext cx="838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4" descr="new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5" descr="图片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27988" y="90488"/>
            <a:ext cx="86836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94" name="Rectangle 66"/>
          <p:cNvSpPr>
            <a:spLocks noGrp="1" noChangeArrowheads="1"/>
          </p:cNvSpPr>
          <p:nvPr>
            <p:ph type="ctrTitle"/>
          </p:nvPr>
        </p:nvSpPr>
        <p:spPr>
          <a:xfrm>
            <a:off x="1143000" y="1752600"/>
            <a:ext cx="7620000" cy="1066800"/>
          </a:xfrm>
        </p:spPr>
        <p:txBody>
          <a:bodyPr/>
          <a:lstStyle>
            <a:lvl1pPr>
              <a:defRPr/>
            </a:lvl1pPr>
          </a:lstStyle>
          <a:p>
            <a:pPr lvl="0"/>
            <a:r>
              <a:rPr lang="zh-CN" altLang="en-US" noProof="0"/>
              <a:t>单击此处编辑母版标题样式</a:t>
            </a:r>
          </a:p>
        </p:txBody>
      </p:sp>
      <p:sp>
        <p:nvSpPr>
          <p:cNvPr id="99395" name="Rectangle 67" descr="Rectangle: Click to edit Master text styles&#10;Second level&#10;Third level&#10;Fourth level&#10;Fifth level"/>
          <p:cNvSpPr>
            <a:spLocks noGrp="1" noChangeArrowheads="1"/>
          </p:cNvSpPr>
          <p:nvPr>
            <p:ph type="subTitle" idx="1"/>
          </p:nvPr>
        </p:nvSpPr>
        <p:spPr>
          <a:xfrm>
            <a:off x="990600" y="3429000"/>
            <a:ext cx="6400800" cy="17526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71" name="Rectangle 68"/>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b="0">
                <a:solidFill>
                  <a:schemeClr val="tx1"/>
                </a:solidFill>
                <a:latin typeface="+mn-lt"/>
                <a:ea typeface="宋体" pitchFamily="2" charset="-122"/>
              </a:defRPr>
            </a:lvl1pPr>
          </a:lstStyle>
          <a:p>
            <a:pPr>
              <a:defRPr/>
            </a:pPr>
            <a:endParaRPr lang="en-US" altLang="zh-CN"/>
          </a:p>
        </p:txBody>
      </p:sp>
      <p:sp>
        <p:nvSpPr>
          <p:cNvPr id="72" name="Rectangle 69"/>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kumimoji="0" sz="1400" b="0">
                <a:solidFill>
                  <a:schemeClr val="tx1"/>
                </a:solidFill>
                <a:latin typeface="+mn-lt"/>
                <a:ea typeface="宋体" pitchFamily="2" charset="-122"/>
              </a:defRPr>
            </a:lvl1pPr>
          </a:lstStyle>
          <a:p>
            <a:pPr>
              <a:defRPr/>
            </a:pPr>
            <a:endParaRPr lang="en-US" altLang="zh-CN"/>
          </a:p>
        </p:txBody>
      </p:sp>
      <p:sp>
        <p:nvSpPr>
          <p:cNvPr id="73" name="Rectangle 70"/>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b="0">
                <a:solidFill>
                  <a:schemeClr val="tx1"/>
                </a:solidFill>
                <a:latin typeface="+mn-lt"/>
                <a:ea typeface="宋体" pitchFamily="2" charset="-122"/>
              </a:defRPr>
            </a:lvl1pPr>
          </a:lstStyle>
          <a:p>
            <a:pPr>
              <a:defRPr/>
            </a:pPr>
            <a:fld id="{7CFAF3F9-A669-4923-8050-D275B302EBBA}" type="slidenum">
              <a:rPr lang="en-US" altLang="zh-CN"/>
              <a:pPr>
                <a:defRPr/>
              </a:pPr>
              <a:t>‹#›</a:t>
            </a:fld>
            <a:endParaRPr lang="en-US" altLang="zh-CN"/>
          </a:p>
        </p:txBody>
      </p:sp>
    </p:spTree>
    <p:extLst>
      <p:ext uri="{BB962C8B-B14F-4D97-AF65-F5344CB8AC3E}">
        <p14:creationId xmlns:p14="http://schemas.microsoft.com/office/powerpoint/2010/main" val="301938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943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76200"/>
            <a:ext cx="61341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598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524000"/>
            <a:ext cx="411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411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272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p>
        </p:txBody>
      </p:sp>
      <p:sp>
        <p:nvSpPr>
          <p:cNvPr id="3" name="表格占位符 2"/>
          <p:cNvSpPr>
            <a:spLocks noGrp="1"/>
          </p:cNvSpPr>
          <p:nvPr>
            <p:ph type="tbl" idx="1"/>
          </p:nvPr>
        </p:nvSpPr>
        <p:spPr>
          <a:xfrm>
            <a:off x="381000" y="1524000"/>
            <a:ext cx="8382000" cy="4495800"/>
          </a:xfrm>
        </p:spPr>
        <p:txBody>
          <a:bodyPr/>
          <a:lstStyle/>
          <a:p>
            <a:pPr lvl="0"/>
            <a:endParaRPr lang="zh-CN" altLang="en-US" noProof="0"/>
          </a:p>
        </p:txBody>
      </p:sp>
    </p:spTree>
    <p:extLst>
      <p:ext uri="{BB962C8B-B14F-4D97-AF65-F5344CB8AC3E}">
        <p14:creationId xmlns:p14="http://schemas.microsoft.com/office/powerpoint/2010/main" val="118302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81000" y="76200"/>
            <a:ext cx="7772400" cy="838200"/>
          </a:xfrm>
        </p:spPr>
        <p:txBody>
          <a:bodyPr/>
          <a:lstStyle/>
          <a:p>
            <a:r>
              <a:rPr lang="zh-CN" altLang="en-US"/>
              <a:t>单击此处编辑母版标题样式</a:t>
            </a:r>
          </a:p>
        </p:txBody>
      </p:sp>
      <p:sp>
        <p:nvSpPr>
          <p:cNvPr id="3" name="内容占位符 2"/>
          <p:cNvSpPr>
            <a:spLocks noGrp="1"/>
          </p:cNvSpPr>
          <p:nvPr>
            <p:ph sz="quarter" idx="1"/>
          </p:nvPr>
        </p:nvSpPr>
        <p:spPr>
          <a:xfrm>
            <a:off x="381000" y="15240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5240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81000" y="38481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8481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01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873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3396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426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774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9667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5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1055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428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5867400"/>
            <a:ext cx="9144000" cy="990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ChangeArrowheads="1"/>
          </p:cNvSpPr>
          <p:nvPr/>
        </p:nvSpPr>
        <p:spPr bwMode="auto">
          <a:xfrm>
            <a:off x="914400" y="304800"/>
            <a:ext cx="7391400" cy="7620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58"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Line 59"/>
          <p:cNvSpPr>
            <a:spLocks noChangeShapeType="1"/>
          </p:cNvSpPr>
          <p:nvPr/>
        </p:nvSpPr>
        <p:spPr bwMode="ltGray">
          <a:xfrm>
            <a:off x="8610600" y="4724400"/>
            <a:ext cx="0" cy="1981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Line 60"/>
          <p:cNvSpPr>
            <a:spLocks noChangeShapeType="1"/>
          </p:cNvSpPr>
          <p:nvPr/>
        </p:nvSpPr>
        <p:spPr bwMode="ltGray">
          <a:xfrm flipH="1">
            <a:off x="196850" y="1435100"/>
            <a:ext cx="1784350" cy="0"/>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Line 61"/>
          <p:cNvSpPr>
            <a:spLocks noChangeShapeType="1"/>
          </p:cNvSpPr>
          <p:nvPr/>
        </p:nvSpPr>
        <p:spPr bwMode="ltGray">
          <a:xfrm>
            <a:off x="390525" y="1184275"/>
            <a:ext cx="0" cy="2320925"/>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6" name="Arc 62"/>
          <p:cNvSpPr>
            <a:spLocks/>
          </p:cNvSpPr>
          <p:nvPr/>
        </p:nvSpPr>
        <p:spPr bwMode="ltGray">
          <a:xfrm flipH="1">
            <a:off x="295275" y="1336675"/>
            <a:ext cx="192088" cy="193675"/>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38100" cmpd="dbl">
            <a:solidFill>
              <a:srgbClr val="BBCBF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33" name="Rectangle 69"/>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63"/>
          <p:cNvSpPr>
            <a:spLocks noGrp="1" noChangeArrowheads="1"/>
          </p:cNvSpPr>
          <p:nvPr>
            <p:ph type="title"/>
          </p:nvPr>
        </p:nvSpPr>
        <p:spPr bwMode="auto">
          <a:xfrm>
            <a:off x="3810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5" name="Rectangle 64" descr="Rectangle: Click to edit Master text styles&#10;Second level&#10;Third level&#10;Fourth level&#10;Fifth level"/>
          <p:cNvSpPr>
            <a:spLocks noGrp="1" noChangeArrowheads="1"/>
          </p:cNvSpPr>
          <p:nvPr>
            <p:ph type="body" idx="1"/>
          </p:nvPr>
        </p:nvSpPr>
        <p:spPr bwMode="auto">
          <a:xfrm>
            <a:off x="381000" y="15240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6" name="Picture 72" descr="new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Line 74"/>
          <p:cNvSpPr>
            <a:spLocks noChangeShapeType="1"/>
          </p:cNvSpPr>
          <p:nvPr/>
        </p:nvSpPr>
        <p:spPr bwMode="ltGray">
          <a:xfrm>
            <a:off x="6629400" y="6400800"/>
            <a:ext cx="2438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8" name="Picture 70" descr="logo3"/>
          <p:cNvPicPr>
            <a:picLocks noChangeAspect="1" noChangeArrowheads="1"/>
          </p:cNvPicPr>
          <p:nvPr/>
        </p:nvPicPr>
        <p:blipFill>
          <a:blip r:embed="rId17">
            <a:clrChange>
              <a:clrFrom>
                <a:srgbClr val="FFFFFF"/>
              </a:clrFrom>
              <a:clrTo>
                <a:srgbClr val="FFFFFF">
                  <a:alpha val="0"/>
                </a:srgbClr>
              </a:clrTo>
            </a:clrChange>
            <a:lum contrast="42000"/>
            <a:extLst>
              <a:ext uri="{28A0092B-C50C-407E-A947-70E740481C1C}">
                <a14:useLocalDpi xmlns:a14="http://schemas.microsoft.com/office/drawing/2010/main" val="0"/>
              </a:ext>
            </a:extLst>
          </a:blip>
          <a:srcRect/>
          <a:stretch>
            <a:fillRect/>
          </a:stretch>
        </p:blipFill>
        <p:spPr bwMode="auto">
          <a:xfrm>
            <a:off x="8077200" y="6119813"/>
            <a:ext cx="9144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75" descr="图片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27988" y="90488"/>
            <a:ext cx="86836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黑体" pitchFamily="2"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9"/>
        </a:buBlip>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rgbClr val="000066"/>
          </a:solidFill>
          <a:latin typeface="+mn-lt"/>
          <a:ea typeface="宋体" pitchFamily="2" charset="-122"/>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rgbClr val="000066"/>
          </a:solidFill>
          <a:latin typeface="+mn-lt"/>
          <a:ea typeface="宋体" pitchFamily="2" charset="-122"/>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rgbClr val="000066"/>
          </a:solidFill>
          <a:latin typeface="+mn-lt"/>
          <a:ea typeface="宋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Text Box 2"/>
          <p:cNvSpPr txBox="1">
            <a:spLocks noChangeArrowheads="1"/>
          </p:cNvSpPr>
          <p:nvPr/>
        </p:nvSpPr>
        <p:spPr bwMode="auto">
          <a:xfrm>
            <a:off x="3176845" y="1808820"/>
            <a:ext cx="300595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sz="4400" b="0" dirty="0">
                <a:solidFill>
                  <a:srgbClr val="FF00FF"/>
                </a:solidFill>
                <a:latin typeface="黑体" pitchFamily="2" charset="-122"/>
                <a:ea typeface="黑体" pitchFamily="2" charset="-122"/>
              </a:rPr>
              <a:t>异常控制流</a:t>
            </a:r>
          </a:p>
        </p:txBody>
      </p:sp>
      <p:sp>
        <p:nvSpPr>
          <p:cNvPr id="479236" name="Text Box 4"/>
          <p:cNvSpPr txBox="1">
            <a:spLocks noChangeArrowheads="1"/>
          </p:cNvSpPr>
          <p:nvPr/>
        </p:nvSpPr>
        <p:spPr bwMode="auto">
          <a:xfrm>
            <a:off x="791369" y="3609020"/>
            <a:ext cx="7561262"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spcAft>
                <a:spcPts val="1200"/>
              </a:spcAft>
              <a:buClrTx/>
              <a:buSzTx/>
              <a:buFontTx/>
              <a:buNone/>
            </a:pPr>
            <a:r>
              <a:rPr lang="zh-CN" altLang="en-US" sz="3600" dirty="0">
                <a:solidFill>
                  <a:srgbClr val="000066"/>
                </a:solidFill>
                <a:latin typeface="华文新魏" pitchFamily="2" charset="-122"/>
                <a:ea typeface="华文新魏" pitchFamily="2" charset="-122"/>
              </a:rPr>
              <a:t>金 良 海</a:t>
            </a:r>
            <a:endParaRPr lang="en-US" altLang="zh-CN" sz="3600" dirty="0">
              <a:solidFill>
                <a:srgbClr val="000066"/>
              </a:solidFill>
              <a:latin typeface="黑体" pitchFamily="2" charset="-122"/>
              <a:ea typeface="黑体" pitchFamily="2" charset="-122"/>
            </a:endParaRPr>
          </a:p>
          <a:p>
            <a:pPr algn="ctr" eaLnBrk="1" hangingPunct="1">
              <a:lnSpc>
                <a:spcPct val="100000"/>
              </a:lnSpc>
              <a:spcBef>
                <a:spcPct val="0"/>
              </a:spcBef>
              <a:buClrTx/>
              <a:buSzTx/>
              <a:buFontTx/>
              <a:buNone/>
            </a:pPr>
            <a:r>
              <a:rPr lang="zh-CN" altLang="en-US" dirty="0">
                <a:solidFill>
                  <a:srgbClr val="000066"/>
                </a:solidFill>
              </a:rPr>
              <a:t>华中科技大学计算机科学与技术学院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p:cTn id="7" dur="500" fill="hold"/>
                                        <p:tgtEl>
                                          <p:spTgt spid="479234"/>
                                        </p:tgtEl>
                                        <p:attrNameLst>
                                          <p:attrName>ppt_w</p:attrName>
                                        </p:attrNameLst>
                                      </p:cBhvr>
                                      <p:tavLst>
                                        <p:tav tm="0">
                                          <p:val>
                                            <p:strVal val="2/3*#ppt_w"/>
                                          </p:val>
                                        </p:tav>
                                        <p:tav tm="100000">
                                          <p:val>
                                            <p:strVal val="#ppt_w"/>
                                          </p:val>
                                        </p:tav>
                                      </p:tavLst>
                                    </p:anim>
                                    <p:anim calcmode="lin" valueType="num">
                                      <p:cBhvr>
                                        <p:cTn id="8" dur="500" fill="hold"/>
                                        <p:tgtEl>
                                          <p:spTgt spid="479234"/>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utoUpdateAnimBg="0"/>
      <p:bldP spid="47923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AutoShape 3"/>
          <p:cNvSpPr>
            <a:spLocks/>
          </p:cNvSpPr>
          <p:nvPr/>
        </p:nvSpPr>
        <p:spPr bwMode="auto">
          <a:xfrm>
            <a:off x="1692275" y="2060278"/>
            <a:ext cx="142875" cy="2665412"/>
          </a:xfrm>
          <a:prstGeom prst="leftBrace">
            <a:avLst>
              <a:gd name="adj1" fmla="val 155463"/>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68" name="Text Box 4"/>
          <p:cNvSpPr txBox="1">
            <a:spLocks noChangeArrowheads="1"/>
          </p:cNvSpPr>
          <p:nvPr/>
        </p:nvSpPr>
        <p:spPr bwMode="auto">
          <a:xfrm>
            <a:off x="1979613" y="2060278"/>
            <a:ext cx="1655762" cy="273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dirty="0">
                <a:solidFill>
                  <a:srgbClr val="FF0000"/>
                </a:solidFill>
                <a:latin typeface="Times New Roman" pitchFamily="18" charset="0"/>
                <a:ea typeface="宋体" pitchFamily="2" charset="-122"/>
              </a:rPr>
              <a:t>外部中断</a:t>
            </a:r>
          </a:p>
          <a:p>
            <a:pPr algn="just" eaLnBrk="1" hangingPunct="1">
              <a:lnSpc>
                <a:spcPct val="100000"/>
              </a:lnSpc>
              <a:spcBef>
                <a:spcPct val="0"/>
              </a:spcBef>
              <a:buClrTx/>
              <a:buSzTx/>
              <a:buFontTx/>
              <a:buNone/>
            </a:pPr>
            <a:r>
              <a:rPr kumimoji="0" lang="zh-CN" altLang="en-US" sz="2000" dirty="0">
                <a:solidFill>
                  <a:srgbClr val="0000FF"/>
                </a:solidFill>
                <a:latin typeface="Times New Roman" pitchFamily="18" charset="0"/>
                <a:ea typeface="宋体" pitchFamily="2" charset="-122"/>
              </a:rPr>
              <a:t>（中断</a:t>
            </a:r>
            <a:r>
              <a:rPr kumimoji="0" lang="zh-CN" altLang="en-US" sz="2000" dirty="0">
                <a:solidFill>
                  <a:schemeClr val="tx1"/>
                </a:solidFill>
                <a:latin typeface="Times New Roman" pitchFamily="18" charset="0"/>
                <a:ea typeface="宋体" pitchFamily="2" charset="-122"/>
              </a:rPr>
              <a:t>，随机性）</a:t>
            </a:r>
            <a:endParaRPr kumimoji="0" lang="zh-CN" altLang="en-US" sz="2000" b="0" dirty="0">
              <a:solidFill>
                <a:schemeClr val="tx1"/>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b="0" dirty="0">
              <a:solidFill>
                <a:schemeClr val="tx1"/>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b="0" dirty="0">
              <a:solidFill>
                <a:schemeClr val="tx1"/>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dirty="0">
              <a:solidFill>
                <a:srgbClr val="FF0000"/>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dirty="0">
              <a:solidFill>
                <a:srgbClr val="FF0000"/>
              </a:solidFill>
              <a:latin typeface="Times New Roman" pitchFamily="18" charset="0"/>
              <a:ea typeface="宋体" pitchFamily="2" charset="-122"/>
            </a:endParaRPr>
          </a:p>
          <a:p>
            <a:pPr algn="just" eaLnBrk="1" hangingPunct="1">
              <a:lnSpc>
                <a:spcPct val="100000"/>
              </a:lnSpc>
              <a:spcBef>
                <a:spcPct val="0"/>
              </a:spcBef>
              <a:buClrTx/>
              <a:buSzTx/>
              <a:buFontTx/>
              <a:buNone/>
            </a:pPr>
            <a:r>
              <a:rPr kumimoji="0" lang="zh-CN" altLang="en-US" sz="2000" dirty="0">
                <a:solidFill>
                  <a:srgbClr val="FF0000"/>
                </a:solidFill>
                <a:latin typeface="Times New Roman" pitchFamily="18" charset="0"/>
                <a:ea typeface="宋体" pitchFamily="2" charset="-122"/>
              </a:rPr>
              <a:t>内部中断</a:t>
            </a:r>
          </a:p>
          <a:p>
            <a:pPr algn="just" eaLnBrk="1" hangingPunct="1">
              <a:lnSpc>
                <a:spcPct val="100000"/>
              </a:lnSpc>
              <a:spcBef>
                <a:spcPct val="0"/>
              </a:spcBef>
              <a:buClrTx/>
              <a:buSzTx/>
              <a:buFontTx/>
              <a:buNone/>
            </a:pPr>
            <a:r>
              <a:rPr kumimoji="0" lang="zh-CN" altLang="en-US" sz="2000" dirty="0">
                <a:solidFill>
                  <a:srgbClr val="0000FF"/>
                </a:solidFill>
                <a:latin typeface="Times New Roman" pitchFamily="18" charset="0"/>
                <a:ea typeface="宋体" pitchFamily="2" charset="-122"/>
              </a:rPr>
              <a:t>（异常</a:t>
            </a:r>
            <a:r>
              <a:rPr kumimoji="0" lang="zh-CN" altLang="en-US" sz="2000" dirty="0">
                <a:solidFill>
                  <a:schemeClr val="tx1"/>
                </a:solidFill>
                <a:latin typeface="Times New Roman" pitchFamily="18" charset="0"/>
                <a:ea typeface="宋体" pitchFamily="2" charset="-122"/>
              </a:rPr>
              <a:t>，与</a:t>
            </a:r>
            <a:r>
              <a:rPr kumimoji="0" lang="en-US" altLang="zh-CN" sz="2000" dirty="0">
                <a:solidFill>
                  <a:schemeClr val="tx1"/>
                </a:solidFill>
                <a:latin typeface="Times New Roman" pitchFamily="18" charset="0"/>
                <a:ea typeface="宋体" pitchFamily="2" charset="-122"/>
              </a:rPr>
              <a:t>CPU</a:t>
            </a:r>
            <a:r>
              <a:rPr kumimoji="0" lang="zh-CN" altLang="en-US" sz="2000" dirty="0">
                <a:solidFill>
                  <a:schemeClr val="tx1"/>
                </a:solidFill>
                <a:latin typeface="Times New Roman" pitchFamily="18" charset="0"/>
                <a:ea typeface="宋体" pitchFamily="2" charset="-122"/>
              </a:rPr>
              <a:t>的状态和当前执行的指令有关）</a:t>
            </a:r>
            <a:endParaRPr kumimoji="0" lang="zh-CN" altLang="en-US" sz="2000" b="0" dirty="0">
              <a:solidFill>
                <a:schemeClr val="tx1"/>
              </a:solidFill>
              <a:latin typeface="Arial" charset="0"/>
              <a:ea typeface="宋体" pitchFamily="2" charset="-122"/>
            </a:endParaRPr>
          </a:p>
        </p:txBody>
      </p:sp>
      <p:sp>
        <p:nvSpPr>
          <p:cNvPr id="369669" name="AutoShape 5"/>
          <p:cNvSpPr>
            <a:spLocks/>
          </p:cNvSpPr>
          <p:nvPr/>
        </p:nvSpPr>
        <p:spPr bwMode="auto">
          <a:xfrm>
            <a:off x="3779838" y="1988840"/>
            <a:ext cx="71437" cy="1295400"/>
          </a:xfrm>
          <a:prstGeom prst="leftBrace">
            <a:avLst>
              <a:gd name="adj1" fmla="val 151112"/>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70" name="AutoShape 6"/>
          <p:cNvSpPr>
            <a:spLocks/>
          </p:cNvSpPr>
          <p:nvPr/>
        </p:nvSpPr>
        <p:spPr bwMode="auto">
          <a:xfrm>
            <a:off x="3779838" y="3933528"/>
            <a:ext cx="144462" cy="1800225"/>
          </a:xfrm>
          <a:prstGeom prst="leftBrace">
            <a:avLst>
              <a:gd name="adj1" fmla="val 10384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71" name="Text Box 7"/>
          <p:cNvSpPr txBox="1">
            <a:spLocks noChangeArrowheads="1"/>
          </p:cNvSpPr>
          <p:nvPr/>
        </p:nvSpPr>
        <p:spPr bwMode="auto">
          <a:xfrm>
            <a:off x="3995738" y="1726514"/>
            <a:ext cx="4356682" cy="2207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dirty="0">
                <a:solidFill>
                  <a:srgbClr val="800080"/>
                </a:solidFill>
                <a:latin typeface="Times New Roman" pitchFamily="18" charset="0"/>
                <a:ea typeface="宋体" pitchFamily="2" charset="-122"/>
              </a:rPr>
              <a:t>不可屏蔽中断</a:t>
            </a:r>
            <a:r>
              <a:rPr kumimoji="0" lang="en-US" altLang="zh-CN" sz="2000" dirty="0">
                <a:solidFill>
                  <a:srgbClr val="800080"/>
                </a:solidFill>
                <a:latin typeface="Times New Roman" pitchFamily="18" charset="0"/>
                <a:ea typeface="宋体" pitchFamily="2" charset="-122"/>
              </a:rPr>
              <a:t>NMI</a:t>
            </a:r>
            <a:r>
              <a:rPr kumimoji="0" lang="en-US" altLang="zh-CN" sz="20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en-US" altLang="zh-CN" sz="2000" dirty="0">
                <a:solidFill>
                  <a:schemeClr val="tx1"/>
                </a:solidFill>
                <a:latin typeface="Times New Roman" pitchFamily="18" charset="0"/>
                <a:ea typeface="宋体" pitchFamily="2" charset="-122"/>
              </a:rPr>
              <a:t>         </a:t>
            </a:r>
            <a:r>
              <a:rPr kumimoji="0" lang="zh-CN" altLang="en-US" sz="2000" dirty="0">
                <a:solidFill>
                  <a:schemeClr val="tx1"/>
                </a:solidFill>
                <a:latin typeface="Times New Roman" pitchFamily="18" charset="0"/>
                <a:ea typeface="宋体" pitchFamily="2" charset="-122"/>
              </a:rPr>
              <a:t>电源掉电、存储器出错</a:t>
            </a:r>
          </a:p>
          <a:p>
            <a:pPr algn="just"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         或者总线奇偶校验错</a:t>
            </a:r>
          </a:p>
          <a:p>
            <a:pPr algn="just" eaLnBrk="1" hangingPunct="1">
              <a:lnSpc>
                <a:spcPct val="100000"/>
              </a:lnSpc>
              <a:spcBef>
                <a:spcPct val="0"/>
              </a:spcBef>
              <a:buClrTx/>
              <a:buSzTx/>
              <a:buFontTx/>
              <a:buNone/>
            </a:pPr>
            <a:r>
              <a:rPr kumimoji="0" lang="zh-CN" altLang="en-US" sz="2000" dirty="0">
                <a:solidFill>
                  <a:srgbClr val="800080"/>
                </a:solidFill>
                <a:latin typeface="Times New Roman" pitchFamily="18" charset="0"/>
                <a:ea typeface="宋体" pitchFamily="2" charset="-122"/>
              </a:rPr>
              <a:t>可屏蔽中断</a:t>
            </a:r>
            <a:r>
              <a:rPr kumimoji="0" lang="en-US" altLang="zh-CN" sz="2000" dirty="0">
                <a:solidFill>
                  <a:srgbClr val="800080"/>
                </a:solidFill>
                <a:latin typeface="Times New Roman" pitchFamily="18" charset="0"/>
                <a:ea typeface="宋体" pitchFamily="2" charset="-122"/>
              </a:rPr>
              <a:t>INTR</a:t>
            </a:r>
            <a:r>
              <a:rPr kumimoji="0" lang="en-US" altLang="zh-CN" sz="20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en-US" altLang="zh-CN" sz="2000" dirty="0">
                <a:solidFill>
                  <a:schemeClr val="tx1"/>
                </a:solidFill>
                <a:latin typeface="Times New Roman" pitchFamily="18" charset="0"/>
                <a:ea typeface="宋体" pitchFamily="2" charset="-122"/>
              </a:rPr>
              <a:t>          </a:t>
            </a:r>
            <a:r>
              <a:rPr kumimoji="0" lang="zh-CN" altLang="en-US" sz="2000" dirty="0">
                <a:solidFill>
                  <a:schemeClr val="tx1"/>
                </a:solidFill>
                <a:latin typeface="Times New Roman" pitchFamily="18" charset="0"/>
                <a:ea typeface="宋体" pitchFamily="2" charset="-122"/>
              </a:rPr>
              <a:t>键盘、鼠标、时钟</a:t>
            </a:r>
            <a:r>
              <a:rPr kumimoji="0" lang="en-US" altLang="zh-CN" sz="20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en-US" altLang="zh-CN" sz="2000" dirty="0">
                <a:solidFill>
                  <a:schemeClr val="tx1"/>
                </a:solidFill>
                <a:latin typeface="Times New Roman" pitchFamily="18" charset="0"/>
                <a:ea typeface="宋体" pitchFamily="2" charset="-122"/>
              </a:rPr>
              <a:t>         </a:t>
            </a:r>
            <a:r>
              <a:rPr kumimoji="0" lang="zh-CN" altLang="en-US" sz="2000" dirty="0">
                <a:solidFill>
                  <a:srgbClr val="FF0000"/>
                </a:solidFill>
                <a:latin typeface="Times New Roman" pitchFamily="18" charset="0"/>
                <a:ea typeface="宋体" pitchFamily="2" charset="-122"/>
              </a:rPr>
              <a:t>开</a:t>
            </a:r>
            <a:r>
              <a:rPr kumimoji="0" lang="zh-CN" altLang="en-US" sz="2000" dirty="0">
                <a:solidFill>
                  <a:schemeClr val="tx1"/>
                </a:solidFill>
                <a:latin typeface="Times New Roman" pitchFamily="18" charset="0"/>
                <a:ea typeface="宋体" pitchFamily="2" charset="-122"/>
              </a:rPr>
              <a:t>中断状态（</a:t>
            </a:r>
            <a:r>
              <a:rPr kumimoji="0" lang="en-US" altLang="zh-CN" sz="2000" dirty="0">
                <a:solidFill>
                  <a:schemeClr val="tx1"/>
                </a:solidFill>
                <a:latin typeface="Times New Roman" pitchFamily="18" charset="0"/>
                <a:ea typeface="宋体" pitchFamily="2" charset="-122"/>
              </a:rPr>
              <a:t>STI</a:t>
            </a:r>
            <a:r>
              <a:rPr kumimoji="0" lang="zh-CN" altLang="en-US" sz="2000" dirty="0">
                <a:solidFill>
                  <a:schemeClr val="tx1"/>
                </a:solidFill>
                <a:latin typeface="Times New Roman" pitchFamily="18" charset="0"/>
                <a:ea typeface="宋体" pitchFamily="2" charset="-122"/>
              </a:rPr>
              <a:t>，</a:t>
            </a:r>
            <a:r>
              <a:rPr kumimoji="0" lang="en-US" altLang="zh-CN" sz="2000" dirty="0">
                <a:solidFill>
                  <a:schemeClr val="tx1"/>
                </a:solidFill>
                <a:latin typeface="Times New Roman" pitchFamily="18" charset="0"/>
                <a:ea typeface="宋体" pitchFamily="2" charset="-122"/>
              </a:rPr>
              <a:t>IF=1</a:t>
            </a:r>
            <a:r>
              <a:rPr kumimoji="0" lang="zh-CN" altLang="en-US" sz="20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         </a:t>
            </a:r>
            <a:r>
              <a:rPr kumimoji="0" lang="zh-CN" altLang="en-US" sz="2000" dirty="0">
                <a:solidFill>
                  <a:srgbClr val="FF0000"/>
                </a:solidFill>
                <a:latin typeface="Times New Roman" pitchFamily="18" charset="0"/>
                <a:ea typeface="宋体" pitchFamily="2" charset="-122"/>
              </a:rPr>
              <a:t>关</a:t>
            </a:r>
            <a:r>
              <a:rPr kumimoji="0" lang="zh-CN" altLang="en-US" sz="2000" dirty="0">
                <a:solidFill>
                  <a:schemeClr val="tx1"/>
                </a:solidFill>
                <a:latin typeface="Times New Roman" pitchFamily="18" charset="0"/>
                <a:ea typeface="宋体" pitchFamily="2" charset="-122"/>
              </a:rPr>
              <a:t>中断状态（</a:t>
            </a:r>
            <a:r>
              <a:rPr kumimoji="0" lang="en-US" altLang="zh-CN" sz="2000" dirty="0">
                <a:solidFill>
                  <a:schemeClr val="tx1"/>
                </a:solidFill>
                <a:latin typeface="Times New Roman" pitchFamily="18" charset="0"/>
                <a:ea typeface="宋体" pitchFamily="2" charset="-122"/>
              </a:rPr>
              <a:t>CLI</a:t>
            </a:r>
            <a:r>
              <a:rPr kumimoji="0" lang="zh-CN" altLang="en-US" sz="2000" dirty="0">
                <a:solidFill>
                  <a:schemeClr val="tx1"/>
                </a:solidFill>
                <a:latin typeface="Times New Roman" pitchFamily="18" charset="0"/>
                <a:ea typeface="宋体" pitchFamily="2" charset="-122"/>
              </a:rPr>
              <a:t>，</a:t>
            </a:r>
            <a:r>
              <a:rPr kumimoji="0" lang="en-US" altLang="zh-CN" sz="2000" dirty="0">
                <a:solidFill>
                  <a:schemeClr val="tx1"/>
                </a:solidFill>
                <a:latin typeface="Times New Roman" pitchFamily="18" charset="0"/>
                <a:ea typeface="宋体" pitchFamily="2" charset="-122"/>
              </a:rPr>
              <a:t>IF=0</a:t>
            </a:r>
            <a:r>
              <a:rPr kumimoji="0" lang="zh-CN" altLang="en-US" sz="2000" dirty="0">
                <a:solidFill>
                  <a:schemeClr val="tx1"/>
                </a:solidFill>
                <a:latin typeface="Times New Roman" pitchFamily="18" charset="0"/>
                <a:ea typeface="宋体" pitchFamily="2" charset="-122"/>
              </a:rPr>
              <a:t>）</a:t>
            </a:r>
          </a:p>
        </p:txBody>
      </p:sp>
      <p:sp>
        <p:nvSpPr>
          <p:cNvPr id="369672" name="Text Box 8"/>
          <p:cNvSpPr txBox="1">
            <a:spLocks noChangeArrowheads="1"/>
          </p:cNvSpPr>
          <p:nvPr/>
        </p:nvSpPr>
        <p:spPr bwMode="auto">
          <a:xfrm>
            <a:off x="4067175" y="4004965"/>
            <a:ext cx="3654425" cy="195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rgbClr val="800080"/>
                </a:solidFill>
                <a:latin typeface="Times New Roman" pitchFamily="18" charset="0"/>
                <a:ea typeface="宋体" pitchFamily="2" charset="-122"/>
              </a:rPr>
              <a:t>CPU</a:t>
            </a:r>
            <a:r>
              <a:rPr kumimoji="0" lang="zh-CN" altLang="en-US" sz="2000">
                <a:solidFill>
                  <a:srgbClr val="800080"/>
                </a:solidFill>
                <a:latin typeface="Times New Roman" pitchFamily="18" charset="0"/>
                <a:ea typeface="宋体" pitchFamily="2" charset="-122"/>
              </a:rPr>
              <a:t>检测</a:t>
            </a:r>
            <a:r>
              <a:rPr kumimoji="0" lang="zh-CN" altLang="en-US" sz="200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        除法出错、单步中断、</a:t>
            </a:r>
          </a:p>
          <a:p>
            <a:pPr algn="just"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        协处理器段超越等。</a:t>
            </a:r>
          </a:p>
          <a:p>
            <a:pPr algn="just" eaLnBrk="1" hangingPunct="1">
              <a:lnSpc>
                <a:spcPct val="100000"/>
              </a:lnSpc>
              <a:spcBef>
                <a:spcPct val="0"/>
              </a:spcBef>
              <a:buClrTx/>
              <a:buSzTx/>
              <a:buFontTx/>
              <a:buNone/>
            </a:pPr>
            <a:r>
              <a:rPr kumimoji="0" lang="zh-CN" altLang="en-US" sz="2000">
                <a:solidFill>
                  <a:srgbClr val="800080"/>
                </a:solidFill>
                <a:latin typeface="Times New Roman" pitchFamily="18" charset="0"/>
                <a:ea typeface="宋体" pitchFamily="2" charset="-122"/>
              </a:rPr>
              <a:t>程序检测</a:t>
            </a:r>
            <a:r>
              <a:rPr kumimoji="0" lang="zh-CN" altLang="en-US" sz="200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        软中断，包括指令</a:t>
            </a:r>
            <a:r>
              <a:rPr kumimoji="0" lang="en-US" altLang="zh-CN" sz="2000">
                <a:solidFill>
                  <a:schemeClr val="tx1"/>
                </a:solidFill>
                <a:latin typeface="Times New Roman" pitchFamily="18" charset="0"/>
                <a:ea typeface="宋体" pitchFamily="2" charset="-122"/>
              </a:rPr>
              <a:t>INTO</a:t>
            </a:r>
            <a:r>
              <a:rPr kumimoji="0" lang="zh-CN" altLang="en-US" sz="200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        </a:t>
            </a:r>
            <a:r>
              <a:rPr kumimoji="0" lang="en-US" altLang="zh-CN" sz="2000">
                <a:solidFill>
                  <a:schemeClr val="tx1"/>
                </a:solidFill>
                <a:latin typeface="Times New Roman" pitchFamily="18" charset="0"/>
                <a:ea typeface="宋体" pitchFamily="2" charset="-122"/>
              </a:rPr>
              <a:t>INT n </a:t>
            </a:r>
            <a:r>
              <a:rPr kumimoji="0" lang="zh-CN" altLang="en-US" sz="2000">
                <a:solidFill>
                  <a:schemeClr val="tx1"/>
                </a:solidFill>
                <a:latin typeface="Times New Roman" pitchFamily="18" charset="0"/>
                <a:ea typeface="宋体" pitchFamily="2" charset="-122"/>
              </a:rPr>
              <a:t>和 </a:t>
            </a:r>
            <a:r>
              <a:rPr kumimoji="0" lang="en-US" altLang="zh-CN" sz="2000">
                <a:solidFill>
                  <a:schemeClr val="tx1"/>
                </a:solidFill>
                <a:latin typeface="Times New Roman" pitchFamily="18" charset="0"/>
                <a:ea typeface="宋体" pitchFamily="2" charset="-122"/>
              </a:rPr>
              <a:t>BOUND</a:t>
            </a:r>
            <a:r>
              <a:rPr kumimoji="0" lang="zh-CN" altLang="en-US" sz="2000">
                <a:solidFill>
                  <a:schemeClr val="tx1"/>
                </a:solidFill>
                <a:latin typeface="Times New Roman" pitchFamily="18" charset="0"/>
                <a:ea typeface="宋体" pitchFamily="2" charset="-122"/>
              </a:rPr>
              <a:t>等。</a:t>
            </a:r>
            <a:endParaRPr kumimoji="0" lang="zh-CN" altLang="en-US" sz="2000" b="0">
              <a:solidFill>
                <a:schemeClr val="tx1"/>
              </a:solidFill>
              <a:latin typeface="Arial" charset="0"/>
              <a:ea typeface="宋体" pitchFamily="2" charset="-122"/>
            </a:endParaRPr>
          </a:p>
        </p:txBody>
      </p:sp>
      <p:sp>
        <p:nvSpPr>
          <p:cNvPr id="369673" name="Text Box 9"/>
          <p:cNvSpPr txBox="1">
            <a:spLocks noChangeArrowheads="1"/>
          </p:cNvSpPr>
          <p:nvPr/>
        </p:nvSpPr>
        <p:spPr bwMode="auto">
          <a:xfrm>
            <a:off x="539750" y="3141365"/>
            <a:ext cx="1008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zh-CN" altLang="en-US" sz="2000">
                <a:solidFill>
                  <a:schemeClr val="tx1"/>
                </a:solidFill>
                <a:latin typeface="Arial" charset="0"/>
                <a:ea typeface="宋体" pitchFamily="2" charset="-122"/>
              </a:rPr>
              <a:t>中断源</a:t>
            </a:r>
          </a:p>
        </p:txBody>
      </p:sp>
      <p:sp>
        <p:nvSpPr>
          <p:cNvPr id="21513" name="Rectangle 10"/>
          <p:cNvSpPr>
            <a:spLocks noChangeArrowheads="1"/>
          </p:cNvSpPr>
          <p:nvPr/>
        </p:nvSpPr>
        <p:spPr bwMode="auto">
          <a:xfrm>
            <a:off x="566738" y="1403350"/>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SzTx/>
              <a:buFontTx/>
              <a:buNone/>
            </a:pPr>
            <a:r>
              <a:rPr lang="zh-CN" altLang="en-US" sz="3600" dirty="0">
                <a:solidFill>
                  <a:srgbClr val="FF3300"/>
                </a:solidFill>
                <a:latin typeface="华文新魏" pitchFamily="2" charset="-122"/>
                <a:ea typeface="华文新魏" pitchFamily="2" charset="-122"/>
              </a:rPr>
              <a:t>中断源分类</a:t>
            </a:r>
          </a:p>
        </p:txBody>
      </p:sp>
      <p:sp>
        <p:nvSpPr>
          <p:cNvPr id="11" name="Rectangle 2">
            <a:extLst>
              <a:ext uri="{FF2B5EF4-FFF2-40B4-BE49-F238E27FC236}">
                <a16:creationId xmlns:a16="http://schemas.microsoft.com/office/drawing/2014/main" id="{C484E343-5796-4CFF-9705-B91E73B4C2B9}"/>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73"/>
                                        </p:tgtEl>
                                        <p:attrNameLst>
                                          <p:attrName>style.visibility</p:attrName>
                                        </p:attrNameLst>
                                      </p:cBhvr>
                                      <p:to>
                                        <p:strVal val="visible"/>
                                      </p:to>
                                    </p:set>
                                    <p:animEffect transition="in" filter="blinds(horizontal)">
                                      <p:cBhvr>
                                        <p:cTn id="7" dur="500"/>
                                        <p:tgtEl>
                                          <p:spTgt spid="3696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9667"/>
                                        </p:tgtEl>
                                        <p:attrNameLst>
                                          <p:attrName>style.visibility</p:attrName>
                                        </p:attrNameLst>
                                      </p:cBhvr>
                                      <p:to>
                                        <p:strVal val="visible"/>
                                      </p:to>
                                    </p:set>
                                    <p:animEffect transition="in" filter="blinds(horizontal)">
                                      <p:cBhvr>
                                        <p:cTn id="10" dur="500"/>
                                        <p:tgtEl>
                                          <p:spTgt spid="3696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9668"/>
                                        </p:tgtEl>
                                        <p:attrNameLst>
                                          <p:attrName>style.visibility</p:attrName>
                                        </p:attrNameLst>
                                      </p:cBhvr>
                                      <p:to>
                                        <p:strVal val="visible"/>
                                      </p:to>
                                    </p:set>
                                    <p:animEffect transition="in" filter="blinds(horizontal)">
                                      <p:cBhvr>
                                        <p:cTn id="13" dur="500"/>
                                        <p:tgtEl>
                                          <p:spTgt spid="3696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9669"/>
                                        </p:tgtEl>
                                        <p:attrNameLst>
                                          <p:attrName>style.visibility</p:attrName>
                                        </p:attrNameLst>
                                      </p:cBhvr>
                                      <p:to>
                                        <p:strVal val="visible"/>
                                      </p:to>
                                    </p:set>
                                    <p:animEffect transition="in" filter="blinds(horizontal)">
                                      <p:cBhvr>
                                        <p:cTn id="18" dur="500"/>
                                        <p:tgtEl>
                                          <p:spTgt spid="36966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9671"/>
                                        </p:tgtEl>
                                        <p:attrNameLst>
                                          <p:attrName>style.visibility</p:attrName>
                                        </p:attrNameLst>
                                      </p:cBhvr>
                                      <p:to>
                                        <p:strVal val="visible"/>
                                      </p:to>
                                    </p:set>
                                    <p:animEffect transition="in" filter="blinds(horizontal)">
                                      <p:cBhvr>
                                        <p:cTn id="21" dur="500"/>
                                        <p:tgtEl>
                                          <p:spTgt spid="3696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69670"/>
                                        </p:tgtEl>
                                        <p:attrNameLst>
                                          <p:attrName>style.visibility</p:attrName>
                                        </p:attrNameLst>
                                      </p:cBhvr>
                                      <p:to>
                                        <p:strVal val="visible"/>
                                      </p:to>
                                    </p:set>
                                    <p:animEffect transition="in" filter="blinds(horizontal)">
                                      <p:cBhvr>
                                        <p:cTn id="26" dur="500"/>
                                        <p:tgtEl>
                                          <p:spTgt spid="36967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9672"/>
                                        </p:tgtEl>
                                        <p:attrNameLst>
                                          <p:attrName>style.visibility</p:attrName>
                                        </p:attrNameLst>
                                      </p:cBhvr>
                                      <p:to>
                                        <p:strVal val="visible"/>
                                      </p:to>
                                    </p:set>
                                    <p:animEffect transition="in" filter="blinds(horizontal)">
                                      <p:cBhvr>
                                        <p:cTn id="29"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animBg="1"/>
      <p:bldP spid="369668" grpId="0"/>
      <p:bldP spid="369669" grpId="0" animBg="1"/>
      <p:bldP spid="369670" grpId="0" animBg="1"/>
      <p:bldP spid="369671" grpId="0"/>
      <p:bldP spid="369672" grpId="0"/>
      <p:bldP spid="3696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Rectangle: Click to edit Master text styles&#10;Second level&#10;Third level&#10;Fourth level&#10;Fifth level"/>
          <p:cNvSpPr>
            <a:spLocks noGrp="1" noChangeArrowheads="1"/>
          </p:cNvSpPr>
          <p:nvPr>
            <p:ph type="body" idx="1"/>
          </p:nvPr>
        </p:nvSpPr>
        <p:spPr>
          <a:xfrm>
            <a:off x="457200" y="765175"/>
            <a:ext cx="8229600" cy="5360988"/>
          </a:xfrm>
        </p:spPr>
        <p:txBody>
          <a:bodyPr/>
          <a:lstStyle/>
          <a:p>
            <a:pPr eaLnBrk="1" hangingPunct="1">
              <a:buFont typeface="Wingdings" pitchFamily="2" charset="2"/>
              <a:buNone/>
            </a:pPr>
            <a:endParaRPr lang="en-US" altLang="zh-CN"/>
          </a:p>
          <a:p>
            <a:pPr eaLnBrk="1" hangingPunct="1">
              <a:buFont typeface="Wingdings" pitchFamily="2" charset="2"/>
              <a:buNone/>
            </a:pPr>
            <a:endParaRPr lang="en-US" altLang="zh-CN"/>
          </a:p>
        </p:txBody>
      </p:sp>
      <p:sp>
        <p:nvSpPr>
          <p:cNvPr id="22531" name="Text Box 3"/>
          <p:cNvSpPr txBox="1">
            <a:spLocks noChangeArrowheads="1"/>
          </p:cNvSpPr>
          <p:nvPr/>
        </p:nvSpPr>
        <p:spPr bwMode="auto">
          <a:xfrm>
            <a:off x="3359150" y="6088063"/>
            <a:ext cx="257175"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900" b="0">
                <a:solidFill>
                  <a:schemeClr val="tx1"/>
                </a:solidFill>
                <a:latin typeface="Times New Roman" pitchFamily="18" charset="0"/>
                <a:ea typeface="宋体" pitchFamily="2" charset="-122"/>
              </a:rPr>
              <a:t>…</a:t>
            </a:r>
            <a:endParaRPr kumimoji="0" lang="en-US" altLang="zh-CN" sz="2400" b="0">
              <a:solidFill>
                <a:schemeClr val="tx1"/>
              </a:solidFill>
              <a:latin typeface="Arial" charset="0"/>
              <a:ea typeface="宋体" pitchFamily="2" charset="-122"/>
            </a:endParaRPr>
          </a:p>
        </p:txBody>
      </p:sp>
      <p:sp>
        <p:nvSpPr>
          <p:cNvPr id="22532" name="Text Box 4"/>
          <p:cNvSpPr txBox="1">
            <a:spLocks noChangeArrowheads="1"/>
          </p:cNvSpPr>
          <p:nvPr/>
        </p:nvSpPr>
        <p:spPr bwMode="auto">
          <a:xfrm>
            <a:off x="971550" y="2373313"/>
            <a:ext cx="3162300" cy="3527425"/>
          </a:xfrm>
          <a:prstGeom prst="rect">
            <a:avLst/>
          </a:prstGeom>
          <a:solidFill>
            <a:srgbClr val="FFFFFF"/>
          </a:solidFill>
          <a:ln w="9525">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endParaRPr kumimoji="0" lang="zh-CN" altLang="zh-CN" sz="2400" b="0">
              <a:solidFill>
                <a:schemeClr val="tx1"/>
              </a:solidFill>
              <a:latin typeface="Arial" charset="0"/>
              <a:ea typeface="宋体" pitchFamily="2" charset="-122"/>
            </a:endParaRPr>
          </a:p>
        </p:txBody>
      </p:sp>
      <p:sp>
        <p:nvSpPr>
          <p:cNvPr id="22533" name="Text Box 5"/>
          <p:cNvSpPr txBox="1">
            <a:spLocks noChangeArrowheads="1"/>
          </p:cNvSpPr>
          <p:nvPr/>
        </p:nvSpPr>
        <p:spPr bwMode="auto">
          <a:xfrm>
            <a:off x="2484438" y="2084388"/>
            <a:ext cx="766762"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NMI</a:t>
            </a:r>
          </a:p>
        </p:txBody>
      </p:sp>
      <p:sp>
        <p:nvSpPr>
          <p:cNvPr id="22534" name="Text Box 6"/>
          <p:cNvSpPr txBox="1">
            <a:spLocks noChangeArrowheads="1"/>
          </p:cNvSpPr>
          <p:nvPr/>
        </p:nvSpPr>
        <p:spPr bwMode="auto">
          <a:xfrm>
            <a:off x="4170363" y="2373313"/>
            <a:ext cx="833437"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INTR</a:t>
            </a:r>
          </a:p>
        </p:txBody>
      </p:sp>
      <p:sp>
        <p:nvSpPr>
          <p:cNvPr id="22535" name="Text Box 7"/>
          <p:cNvSpPr txBox="1">
            <a:spLocks noChangeArrowheads="1"/>
          </p:cNvSpPr>
          <p:nvPr/>
        </p:nvSpPr>
        <p:spPr bwMode="auto">
          <a:xfrm>
            <a:off x="6084888" y="2444750"/>
            <a:ext cx="7175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键盘</a:t>
            </a:r>
            <a:endParaRPr kumimoji="0" lang="zh-CN" altLang="en-US" sz="2000">
              <a:solidFill>
                <a:schemeClr val="tx1"/>
              </a:solidFill>
              <a:latin typeface="Arial" charset="0"/>
              <a:ea typeface="宋体" pitchFamily="2" charset="-122"/>
            </a:endParaRPr>
          </a:p>
        </p:txBody>
      </p:sp>
      <p:sp>
        <p:nvSpPr>
          <p:cNvPr id="22536" name="Text Box 8"/>
          <p:cNvSpPr txBox="1">
            <a:spLocks noChangeArrowheads="1"/>
          </p:cNvSpPr>
          <p:nvPr/>
        </p:nvSpPr>
        <p:spPr bwMode="auto">
          <a:xfrm>
            <a:off x="6084888" y="3236913"/>
            <a:ext cx="82232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鼠标</a:t>
            </a:r>
            <a:endParaRPr kumimoji="0" lang="zh-CN" altLang="en-US" sz="2000">
              <a:solidFill>
                <a:schemeClr val="tx1"/>
              </a:solidFill>
              <a:latin typeface="Arial" charset="0"/>
              <a:ea typeface="宋体" pitchFamily="2" charset="-122"/>
            </a:endParaRPr>
          </a:p>
        </p:txBody>
      </p:sp>
      <p:sp>
        <p:nvSpPr>
          <p:cNvPr id="22537" name="Line 9"/>
          <p:cNvSpPr>
            <a:spLocks noChangeShapeType="1"/>
          </p:cNvSpPr>
          <p:nvPr/>
        </p:nvSpPr>
        <p:spPr bwMode="auto">
          <a:xfrm flipV="1">
            <a:off x="3059113" y="2876550"/>
            <a:ext cx="0" cy="211138"/>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Text Box 10"/>
          <p:cNvSpPr txBox="1">
            <a:spLocks noChangeArrowheads="1"/>
          </p:cNvSpPr>
          <p:nvPr/>
        </p:nvSpPr>
        <p:spPr bwMode="auto">
          <a:xfrm>
            <a:off x="1116013" y="3236913"/>
            <a:ext cx="514350" cy="18684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除法出错处理</a:t>
            </a:r>
            <a:r>
              <a:rPr kumimoji="0" lang="zh-CN" altLang="en-US" sz="2000" b="0">
                <a:solidFill>
                  <a:schemeClr val="tx1"/>
                </a:solidFill>
                <a:latin typeface="Times New Roman" pitchFamily="18" charset="0"/>
                <a:ea typeface="宋体" pitchFamily="2" charset="-122"/>
              </a:rPr>
              <a:t> </a:t>
            </a:r>
            <a:endParaRPr kumimoji="0" lang="zh-CN" altLang="en-US" sz="2000" b="0">
              <a:solidFill>
                <a:schemeClr val="tx1"/>
              </a:solidFill>
              <a:latin typeface="Arial" charset="0"/>
              <a:ea typeface="宋体" pitchFamily="2" charset="-122"/>
            </a:endParaRPr>
          </a:p>
        </p:txBody>
      </p:sp>
      <p:sp>
        <p:nvSpPr>
          <p:cNvPr id="22539" name="Text Box 11"/>
          <p:cNvSpPr txBox="1">
            <a:spLocks noChangeArrowheads="1"/>
          </p:cNvSpPr>
          <p:nvPr/>
        </p:nvSpPr>
        <p:spPr bwMode="auto">
          <a:xfrm>
            <a:off x="1762125" y="3233738"/>
            <a:ext cx="506413" cy="187483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溢出中断处理</a:t>
            </a:r>
            <a:r>
              <a:rPr kumimoji="0" lang="zh-CN" altLang="en-US" sz="1400" b="0">
                <a:solidFill>
                  <a:schemeClr val="tx1"/>
                </a:solidFill>
                <a:latin typeface="Times New Roman" pitchFamily="18" charset="0"/>
                <a:ea typeface="宋体" pitchFamily="2" charset="-122"/>
              </a:rPr>
              <a:t> </a:t>
            </a:r>
            <a:endParaRPr kumimoji="0" lang="zh-CN" altLang="en-US" sz="2400" b="0">
              <a:solidFill>
                <a:schemeClr val="tx1"/>
              </a:solidFill>
              <a:latin typeface="Arial" charset="0"/>
              <a:ea typeface="宋体" pitchFamily="2" charset="-122"/>
            </a:endParaRPr>
          </a:p>
        </p:txBody>
      </p:sp>
      <p:sp>
        <p:nvSpPr>
          <p:cNvPr id="22540" name="Text Box 12"/>
          <p:cNvSpPr txBox="1">
            <a:spLocks noChangeArrowheads="1"/>
          </p:cNvSpPr>
          <p:nvPr/>
        </p:nvSpPr>
        <p:spPr bwMode="auto">
          <a:xfrm>
            <a:off x="3276600" y="3236913"/>
            <a:ext cx="533400" cy="18716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单步中断处理</a:t>
            </a:r>
            <a:r>
              <a:rPr kumimoji="0" lang="zh-CN" altLang="en-US" sz="2000" b="0">
                <a:solidFill>
                  <a:schemeClr val="tx1"/>
                </a:solidFill>
                <a:latin typeface="Times New Roman" pitchFamily="18" charset="0"/>
                <a:ea typeface="宋体" pitchFamily="2" charset="-122"/>
              </a:rPr>
              <a:t> </a:t>
            </a:r>
            <a:endParaRPr kumimoji="0" lang="zh-CN" altLang="en-US" sz="2000" b="0">
              <a:solidFill>
                <a:schemeClr val="tx1"/>
              </a:solidFill>
              <a:latin typeface="Arial" charset="0"/>
              <a:ea typeface="宋体" pitchFamily="2" charset="-122"/>
            </a:endParaRPr>
          </a:p>
        </p:txBody>
      </p:sp>
      <p:sp>
        <p:nvSpPr>
          <p:cNvPr id="22541" name="Text Box 13"/>
          <p:cNvSpPr txBox="1">
            <a:spLocks noChangeArrowheads="1"/>
          </p:cNvSpPr>
          <p:nvPr/>
        </p:nvSpPr>
        <p:spPr bwMode="auto">
          <a:xfrm>
            <a:off x="2411413" y="3236913"/>
            <a:ext cx="446087" cy="187166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软 中断处理</a:t>
            </a:r>
            <a:r>
              <a:rPr kumimoji="0" lang="zh-CN" altLang="en-US" sz="1400" b="0">
                <a:solidFill>
                  <a:schemeClr val="tx1"/>
                </a:solidFill>
                <a:latin typeface="Times New Roman" pitchFamily="18" charset="0"/>
                <a:ea typeface="宋体" pitchFamily="2" charset="-122"/>
              </a:rPr>
              <a:t> </a:t>
            </a:r>
            <a:endParaRPr kumimoji="0" lang="zh-CN" altLang="en-US" sz="2400" b="0">
              <a:solidFill>
                <a:schemeClr val="tx1"/>
              </a:solidFill>
              <a:latin typeface="Arial" charset="0"/>
              <a:ea typeface="宋体" pitchFamily="2" charset="-122"/>
            </a:endParaRPr>
          </a:p>
        </p:txBody>
      </p:sp>
      <p:sp>
        <p:nvSpPr>
          <p:cNvPr id="22542" name="Line 14"/>
          <p:cNvSpPr>
            <a:spLocks noChangeShapeType="1"/>
          </p:cNvSpPr>
          <p:nvPr/>
        </p:nvSpPr>
        <p:spPr bwMode="auto">
          <a:xfrm flipV="1">
            <a:off x="2074863" y="2916238"/>
            <a:ext cx="0" cy="27622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3" name="Line 15"/>
          <p:cNvSpPr>
            <a:spLocks noChangeShapeType="1"/>
          </p:cNvSpPr>
          <p:nvPr/>
        </p:nvSpPr>
        <p:spPr bwMode="auto">
          <a:xfrm flipV="1">
            <a:off x="2573338" y="2916238"/>
            <a:ext cx="0" cy="3175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544" name="Group 16"/>
          <p:cNvGrpSpPr>
            <a:grpSpLocks/>
          </p:cNvGrpSpPr>
          <p:nvPr/>
        </p:nvGrpSpPr>
        <p:grpSpPr bwMode="auto">
          <a:xfrm>
            <a:off x="1476375" y="2874963"/>
            <a:ext cx="322263" cy="344487"/>
            <a:chOff x="930" y="1569"/>
            <a:chExt cx="203" cy="217"/>
          </a:xfrm>
        </p:grpSpPr>
        <p:sp>
          <p:nvSpPr>
            <p:cNvPr id="22563" name="Line 17"/>
            <p:cNvSpPr>
              <a:spLocks noChangeShapeType="1"/>
            </p:cNvSpPr>
            <p:nvPr/>
          </p:nvSpPr>
          <p:spPr bwMode="auto">
            <a:xfrm flipV="1">
              <a:off x="1133" y="1569"/>
              <a:ext cx="0" cy="133"/>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4" name="Line 18"/>
            <p:cNvSpPr>
              <a:spLocks noChangeShapeType="1"/>
            </p:cNvSpPr>
            <p:nvPr/>
          </p:nvSpPr>
          <p:spPr bwMode="auto">
            <a:xfrm>
              <a:off x="930" y="1706"/>
              <a:ext cx="0" cy="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5" name="Line 19"/>
            <p:cNvSpPr>
              <a:spLocks noChangeShapeType="1"/>
            </p:cNvSpPr>
            <p:nvPr/>
          </p:nvSpPr>
          <p:spPr bwMode="auto">
            <a:xfrm>
              <a:off x="930" y="1706"/>
              <a:ext cx="1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2545" name="Group 20"/>
          <p:cNvGrpSpPr>
            <a:grpSpLocks/>
          </p:cNvGrpSpPr>
          <p:nvPr/>
        </p:nvGrpSpPr>
        <p:grpSpPr bwMode="auto">
          <a:xfrm>
            <a:off x="3059113" y="3092450"/>
            <a:ext cx="508000" cy="141288"/>
            <a:chOff x="1927" y="1706"/>
            <a:chExt cx="320" cy="89"/>
          </a:xfrm>
        </p:grpSpPr>
        <p:sp>
          <p:nvSpPr>
            <p:cNvPr id="22561" name="Line 21"/>
            <p:cNvSpPr>
              <a:spLocks noChangeShapeType="1"/>
            </p:cNvSpPr>
            <p:nvPr/>
          </p:nvSpPr>
          <p:spPr bwMode="auto">
            <a:xfrm flipH="1">
              <a:off x="2247" y="1715"/>
              <a:ext cx="0" cy="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2" name="Line 22"/>
            <p:cNvSpPr>
              <a:spLocks noChangeShapeType="1"/>
            </p:cNvSpPr>
            <p:nvPr/>
          </p:nvSpPr>
          <p:spPr bwMode="auto">
            <a:xfrm flipV="1">
              <a:off x="1927" y="1706"/>
              <a:ext cx="31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2546" name="Text Box 23"/>
          <p:cNvSpPr txBox="1">
            <a:spLocks noChangeArrowheads="1"/>
          </p:cNvSpPr>
          <p:nvPr/>
        </p:nvSpPr>
        <p:spPr bwMode="auto">
          <a:xfrm>
            <a:off x="1503363" y="2562225"/>
            <a:ext cx="1866900" cy="3333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中断逻辑</a:t>
            </a:r>
            <a:endParaRPr kumimoji="0" lang="zh-CN" altLang="en-US" sz="2000" b="0">
              <a:solidFill>
                <a:schemeClr val="tx1"/>
              </a:solidFill>
              <a:latin typeface="Arial" charset="0"/>
              <a:ea typeface="宋体" pitchFamily="2" charset="-122"/>
            </a:endParaRPr>
          </a:p>
        </p:txBody>
      </p:sp>
      <p:sp>
        <p:nvSpPr>
          <p:cNvPr id="22547" name="Text Box 24"/>
          <p:cNvSpPr txBox="1">
            <a:spLocks noChangeArrowheads="1"/>
          </p:cNvSpPr>
          <p:nvPr/>
        </p:nvSpPr>
        <p:spPr bwMode="auto">
          <a:xfrm>
            <a:off x="1258888" y="1581150"/>
            <a:ext cx="2459037" cy="3825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12000"/>
              </a:lnSpc>
              <a:spcBef>
                <a:spcPct val="0"/>
              </a:spcBef>
              <a:buClrTx/>
              <a:buSzTx/>
              <a:buFontTx/>
              <a:buNone/>
            </a:pPr>
            <a:r>
              <a:rPr kumimoji="0" lang="zh-CN" altLang="en-US" sz="2000">
                <a:solidFill>
                  <a:srgbClr val="0066FF"/>
                </a:solidFill>
                <a:latin typeface="Times New Roman" pitchFamily="18" charset="0"/>
                <a:ea typeface="宋体" pitchFamily="2" charset="-122"/>
              </a:rPr>
              <a:t>不可屏蔽中断请求</a:t>
            </a:r>
          </a:p>
        </p:txBody>
      </p:sp>
      <p:sp>
        <p:nvSpPr>
          <p:cNvPr id="22548" name="Line 25"/>
          <p:cNvSpPr>
            <a:spLocks noChangeShapeType="1"/>
          </p:cNvSpPr>
          <p:nvPr/>
        </p:nvSpPr>
        <p:spPr bwMode="auto">
          <a:xfrm>
            <a:off x="2339975" y="1941513"/>
            <a:ext cx="1588" cy="43815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9" name="Text Box 26"/>
          <p:cNvSpPr txBox="1">
            <a:spLocks noChangeArrowheads="1"/>
          </p:cNvSpPr>
          <p:nvPr/>
        </p:nvSpPr>
        <p:spPr bwMode="auto">
          <a:xfrm>
            <a:off x="4859338" y="2157413"/>
            <a:ext cx="792162" cy="13970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endParaRPr kumimoji="0" lang="en-US" altLang="zh-CN" sz="900" b="0">
              <a:solidFill>
                <a:schemeClr val="tx1"/>
              </a:solidFill>
              <a:latin typeface="Times New Roman" pitchFamily="18" charset="0"/>
              <a:ea typeface="宋体" pitchFamily="2" charset="-122"/>
            </a:endParaRPr>
          </a:p>
          <a:p>
            <a:pPr algn="ct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中断 控制器</a:t>
            </a:r>
            <a:r>
              <a:rPr kumimoji="0" lang="en-US" altLang="zh-CN" sz="2000">
                <a:solidFill>
                  <a:schemeClr val="tx1"/>
                </a:solidFill>
                <a:latin typeface="Times New Roman" pitchFamily="18" charset="0"/>
                <a:ea typeface="宋体" pitchFamily="2" charset="-122"/>
              </a:rPr>
              <a:t>8259A</a:t>
            </a:r>
            <a:endParaRPr kumimoji="0" lang="en-US" altLang="zh-CN" sz="2000" b="0">
              <a:solidFill>
                <a:schemeClr val="tx1"/>
              </a:solidFill>
              <a:latin typeface="Arial" charset="0"/>
              <a:ea typeface="宋体" pitchFamily="2" charset="-122"/>
            </a:endParaRPr>
          </a:p>
        </p:txBody>
      </p:sp>
      <p:sp>
        <p:nvSpPr>
          <p:cNvPr id="22550" name="Line 27"/>
          <p:cNvSpPr>
            <a:spLocks noChangeShapeType="1"/>
          </p:cNvSpPr>
          <p:nvPr/>
        </p:nvSpPr>
        <p:spPr bwMode="auto">
          <a:xfrm flipH="1" flipV="1">
            <a:off x="3443288" y="2789238"/>
            <a:ext cx="1416050" cy="1587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1" name="Line 28"/>
          <p:cNvSpPr>
            <a:spLocks noChangeShapeType="1"/>
          </p:cNvSpPr>
          <p:nvPr/>
        </p:nvSpPr>
        <p:spPr bwMode="auto">
          <a:xfrm flipH="1" flipV="1">
            <a:off x="5651500" y="2228850"/>
            <a:ext cx="396875"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2" name="Line 29"/>
          <p:cNvSpPr>
            <a:spLocks noChangeShapeType="1"/>
          </p:cNvSpPr>
          <p:nvPr/>
        </p:nvSpPr>
        <p:spPr bwMode="auto">
          <a:xfrm flipH="1" flipV="1">
            <a:off x="5651500" y="2589213"/>
            <a:ext cx="322263"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3" name="Line 30"/>
          <p:cNvSpPr>
            <a:spLocks noChangeShapeType="1"/>
          </p:cNvSpPr>
          <p:nvPr/>
        </p:nvSpPr>
        <p:spPr bwMode="auto">
          <a:xfrm flipH="1" flipV="1">
            <a:off x="5649913" y="3381375"/>
            <a:ext cx="39846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4" name="AutoShape 31"/>
          <p:cNvSpPr>
            <a:spLocks/>
          </p:cNvSpPr>
          <p:nvPr/>
        </p:nvSpPr>
        <p:spPr bwMode="auto">
          <a:xfrm>
            <a:off x="6732588" y="2228850"/>
            <a:ext cx="174625" cy="1185863"/>
          </a:xfrm>
          <a:prstGeom prst="rightBrace">
            <a:avLst>
              <a:gd name="adj1" fmla="val 5659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5" name="Text Box 32"/>
          <p:cNvSpPr txBox="1">
            <a:spLocks noChangeArrowheads="1"/>
          </p:cNvSpPr>
          <p:nvPr/>
        </p:nvSpPr>
        <p:spPr bwMode="auto">
          <a:xfrm>
            <a:off x="6877050" y="2517775"/>
            <a:ext cx="14398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rgbClr val="0066FF"/>
                </a:solidFill>
                <a:latin typeface="Times New Roman" pitchFamily="18" charset="0"/>
                <a:ea typeface="宋体" pitchFamily="2" charset="-122"/>
              </a:rPr>
              <a:t>可屏蔽 中断请求</a:t>
            </a:r>
          </a:p>
        </p:txBody>
      </p:sp>
      <p:sp>
        <p:nvSpPr>
          <p:cNvPr id="22556" name="Text Box 33"/>
          <p:cNvSpPr txBox="1">
            <a:spLocks noChangeArrowheads="1"/>
          </p:cNvSpPr>
          <p:nvPr/>
        </p:nvSpPr>
        <p:spPr bwMode="auto">
          <a:xfrm>
            <a:off x="6156325" y="2876550"/>
            <a:ext cx="3238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a:t>
            </a:r>
            <a:endParaRPr kumimoji="0" lang="en-US" altLang="zh-CN" sz="2000">
              <a:solidFill>
                <a:schemeClr val="tx1"/>
              </a:solidFill>
              <a:latin typeface="Arial" charset="0"/>
              <a:ea typeface="宋体" pitchFamily="2" charset="-122"/>
            </a:endParaRPr>
          </a:p>
        </p:txBody>
      </p:sp>
      <p:sp>
        <p:nvSpPr>
          <p:cNvPr id="22557" name="Text Box 34"/>
          <p:cNvSpPr txBox="1">
            <a:spLocks noChangeArrowheads="1"/>
          </p:cNvSpPr>
          <p:nvPr/>
        </p:nvSpPr>
        <p:spPr bwMode="auto">
          <a:xfrm>
            <a:off x="2916238" y="3741738"/>
            <a:ext cx="323850"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Times New Roman" pitchFamily="18" charset="0"/>
                <a:ea typeface="宋体" pitchFamily="2" charset="-122"/>
              </a:rPr>
              <a:t>…</a:t>
            </a:r>
            <a:endParaRPr kumimoji="0" lang="en-US" altLang="zh-CN" sz="2000">
              <a:solidFill>
                <a:schemeClr val="tx1"/>
              </a:solidFill>
              <a:latin typeface="Arial" charset="0"/>
              <a:ea typeface="宋体" pitchFamily="2" charset="-122"/>
            </a:endParaRPr>
          </a:p>
        </p:txBody>
      </p:sp>
      <p:sp>
        <p:nvSpPr>
          <p:cNvPr id="22558" name="Text Box 35"/>
          <p:cNvSpPr txBox="1">
            <a:spLocks noChangeArrowheads="1"/>
          </p:cNvSpPr>
          <p:nvPr/>
        </p:nvSpPr>
        <p:spPr bwMode="auto">
          <a:xfrm>
            <a:off x="1258888" y="5302161"/>
            <a:ext cx="2638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en-US" altLang="zh-CN" sz="2000" dirty="0">
                <a:solidFill>
                  <a:schemeClr val="tx1"/>
                </a:solidFill>
                <a:latin typeface="Arial" charset="0"/>
                <a:ea typeface="宋体" pitchFamily="2" charset="-122"/>
              </a:rPr>
              <a:t>CPU  </a:t>
            </a:r>
            <a:r>
              <a:rPr kumimoji="0" lang="zh-CN" altLang="en-US" sz="2000" dirty="0">
                <a:solidFill>
                  <a:srgbClr val="FF0000"/>
                </a:solidFill>
                <a:latin typeface="Arial" charset="0"/>
                <a:ea typeface="宋体" pitchFamily="2" charset="-122"/>
              </a:rPr>
              <a:t>异常</a:t>
            </a:r>
            <a:r>
              <a:rPr kumimoji="0" lang="en-US" altLang="zh-CN" sz="2000" dirty="0">
                <a:solidFill>
                  <a:schemeClr val="tx1"/>
                </a:solidFill>
                <a:latin typeface="Arial" charset="0"/>
                <a:ea typeface="宋体" pitchFamily="2" charset="-122"/>
              </a:rPr>
              <a:t>/</a:t>
            </a:r>
            <a:r>
              <a:rPr kumimoji="0" lang="zh-CN" altLang="en-US" sz="2000" dirty="0">
                <a:solidFill>
                  <a:schemeClr val="tx1"/>
                </a:solidFill>
                <a:latin typeface="Arial" charset="0"/>
                <a:ea typeface="宋体" pitchFamily="2" charset="-122"/>
              </a:rPr>
              <a:t>内部中断</a:t>
            </a:r>
            <a:endParaRPr kumimoji="0" lang="en-US" altLang="zh-CN" sz="2000" dirty="0">
              <a:solidFill>
                <a:schemeClr val="tx1"/>
              </a:solidFill>
              <a:latin typeface="Arial" charset="0"/>
              <a:ea typeface="宋体" pitchFamily="2" charset="-122"/>
            </a:endParaRPr>
          </a:p>
        </p:txBody>
      </p:sp>
      <p:sp>
        <p:nvSpPr>
          <p:cNvPr id="22559" name="Text Box 36"/>
          <p:cNvSpPr txBox="1">
            <a:spLocks noChangeArrowheads="1"/>
          </p:cNvSpPr>
          <p:nvPr/>
        </p:nvSpPr>
        <p:spPr bwMode="auto">
          <a:xfrm>
            <a:off x="6075363" y="2084388"/>
            <a:ext cx="792162"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时钟</a:t>
            </a:r>
            <a:endParaRPr kumimoji="0" lang="zh-CN" altLang="en-US" sz="2000">
              <a:solidFill>
                <a:schemeClr val="tx1"/>
              </a:solidFill>
              <a:latin typeface="Arial" charset="0"/>
              <a:ea typeface="宋体" pitchFamily="2" charset="-122"/>
            </a:endParaRPr>
          </a:p>
        </p:txBody>
      </p:sp>
      <p:sp>
        <p:nvSpPr>
          <p:cNvPr id="38" name="Rectangle 5">
            <a:extLst>
              <a:ext uri="{FF2B5EF4-FFF2-40B4-BE49-F238E27FC236}">
                <a16:creationId xmlns:a16="http://schemas.microsoft.com/office/drawing/2014/main" id="{B8153C23-9DED-4305-870F-ED5C2E4D686B}"/>
              </a:ext>
            </a:extLst>
          </p:cNvPr>
          <p:cNvSpPr>
            <a:spLocks noChangeArrowheads="1"/>
          </p:cNvSpPr>
          <p:nvPr/>
        </p:nvSpPr>
        <p:spPr bwMode="auto">
          <a:xfrm>
            <a:off x="4653880" y="4199276"/>
            <a:ext cx="3775075" cy="11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135000"/>
              </a:lnSpc>
              <a:spcBef>
                <a:spcPct val="0"/>
              </a:spcBef>
              <a:buClrTx/>
              <a:buSzTx/>
            </a:pPr>
            <a:r>
              <a:rPr lang="zh-CN" altLang="en-US" dirty="0">
                <a:solidFill>
                  <a:srgbClr val="FF0000"/>
                </a:solidFill>
                <a:latin typeface="宋体" panose="02010600030101010101" pitchFamily="2" charset="-122"/>
                <a:ea typeface="宋体" pitchFamily="2" charset="-122"/>
              </a:rPr>
              <a:t>中断系统：</a:t>
            </a:r>
            <a:r>
              <a:rPr lang="zh-CN" altLang="en-US" dirty="0">
                <a:solidFill>
                  <a:srgbClr val="000066"/>
                </a:solidFill>
                <a:latin typeface="宋体" panose="02010600030101010101" pitchFamily="2" charset="-122"/>
                <a:ea typeface="宋体" pitchFamily="2" charset="-122"/>
              </a:rPr>
              <a:t>实现中断功能的软、硬件装置</a:t>
            </a:r>
            <a:r>
              <a:rPr lang="zh-CN" altLang="en-US" dirty="0">
                <a:solidFill>
                  <a:schemeClr val="tx1"/>
                </a:solidFill>
                <a:latin typeface="宋体" panose="02010600030101010101" pitchFamily="2" charset="-122"/>
                <a:ea typeface="宋体" pitchFamily="2" charset="-122"/>
              </a:rPr>
              <a:t>。    </a:t>
            </a:r>
          </a:p>
        </p:txBody>
      </p:sp>
      <p:sp>
        <p:nvSpPr>
          <p:cNvPr id="39" name="Rectangle 2">
            <a:extLst>
              <a:ext uri="{FF2B5EF4-FFF2-40B4-BE49-F238E27FC236}">
                <a16:creationId xmlns:a16="http://schemas.microsoft.com/office/drawing/2014/main" id="{02422680-580A-46ED-830C-DAF4EDA5DF8F}"/>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2752" name="Group 16"/>
          <p:cNvGraphicFramePr>
            <a:graphicFrameLocks noGrp="1"/>
          </p:cNvGraphicFramePr>
          <p:nvPr>
            <p:ph sz="half" idx="2"/>
          </p:nvPr>
        </p:nvGraphicFramePr>
        <p:xfrm>
          <a:off x="755650" y="2300288"/>
          <a:ext cx="7632700" cy="3738562"/>
        </p:xfrm>
        <a:graphic>
          <a:graphicData uri="http://schemas.openxmlformats.org/drawingml/2006/table">
            <a:tbl>
              <a:tblPr/>
              <a:tblGrid>
                <a:gridCol w="59055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tblGrid>
              <a:tr h="593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rgbClr val="000066"/>
                          </a:solidFill>
                          <a:effectLst/>
                          <a:latin typeface="Tahoma" pitchFamily="34" charset="0"/>
                          <a:ea typeface="华文新魏" pitchFamily="2" charset="-122"/>
                        </a:rPr>
                        <a:t>中断</a:t>
                      </a:r>
                      <a:r>
                        <a:rPr kumimoji="1" lang="en-US" altLang="zh-CN" sz="2400" b="1" i="0" u="none" strike="noStrike" cap="none" normalizeH="0" baseline="0">
                          <a:ln>
                            <a:noFill/>
                          </a:ln>
                          <a:solidFill>
                            <a:srgbClr val="000066"/>
                          </a:solidFill>
                          <a:effectLst/>
                          <a:latin typeface="Tahoma" pitchFamily="34" charset="0"/>
                          <a:ea typeface="华文新魏" pitchFamily="2" charset="-122"/>
                        </a:rPr>
                        <a:t>/</a:t>
                      </a:r>
                      <a:r>
                        <a:rPr kumimoji="1" lang="zh-CN" altLang="en-US" sz="2400" b="1" i="0" u="none" strike="noStrike" cap="none" normalizeH="0" baseline="0">
                          <a:ln>
                            <a:noFill/>
                          </a:ln>
                          <a:solidFill>
                            <a:srgbClr val="000066"/>
                          </a:solidFill>
                          <a:effectLst/>
                          <a:latin typeface="Tahoma" pitchFamily="34" charset="0"/>
                          <a:ea typeface="华文新魏" pitchFamily="2" charset="-122"/>
                        </a:rPr>
                        <a:t>异常类型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rgbClr val="000066"/>
                          </a:solidFill>
                          <a:effectLst/>
                          <a:latin typeface="Tahoma" pitchFamily="34" charset="0"/>
                          <a:ea typeface="华文新魏" pitchFamily="2" charset="-122"/>
                        </a:rPr>
                        <a:t>优先级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483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rgbClr val="000066"/>
                          </a:solidFill>
                          <a:effectLst/>
                          <a:latin typeface="Tahoma" pitchFamily="34" charset="0"/>
                          <a:ea typeface="华文新魏" pitchFamily="2" charset="-122"/>
                        </a:rPr>
                        <a:t>除调试故障以外的异常</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rgbClr val="000066"/>
                          </a:solidFill>
                          <a:effectLst/>
                          <a:latin typeface="Tahoma" pitchFamily="34" charset="0"/>
                          <a:ea typeface="华文新魏" pitchFamily="2" charset="-122"/>
                        </a:rPr>
                        <a:t>异常指令</a:t>
                      </a:r>
                      <a:r>
                        <a:rPr kumimoji="1" lang="en-US" altLang="zh-CN" sz="2400" b="1" i="0" u="none" strike="noStrike" cap="none" normalizeH="0" baseline="0">
                          <a:ln>
                            <a:noFill/>
                          </a:ln>
                          <a:solidFill>
                            <a:srgbClr val="000066"/>
                          </a:solidFill>
                          <a:effectLst/>
                          <a:latin typeface="Tahoma" pitchFamily="34" charset="0"/>
                          <a:ea typeface="华文新魏" pitchFamily="2" charset="-122"/>
                        </a:rPr>
                        <a:t>INTO</a:t>
                      </a:r>
                      <a:r>
                        <a:rPr kumimoji="1" lang="zh-CN" altLang="en-US" sz="2400" b="1" i="0" u="none" strike="noStrike" cap="none" normalizeH="0" baseline="0">
                          <a:ln>
                            <a:noFill/>
                          </a:ln>
                          <a:solidFill>
                            <a:srgbClr val="000066"/>
                          </a:solidFill>
                          <a:effectLst/>
                          <a:latin typeface="Tahoma" pitchFamily="34" charset="0"/>
                          <a:ea typeface="华文新魏" pitchFamily="2" charset="-122"/>
                        </a:rPr>
                        <a:t>、</a:t>
                      </a:r>
                      <a:r>
                        <a:rPr kumimoji="1" lang="en-US" altLang="zh-CN" sz="2400" b="1" i="0" u="none" strike="noStrike" cap="none" normalizeH="0" baseline="0">
                          <a:ln>
                            <a:noFill/>
                          </a:ln>
                          <a:solidFill>
                            <a:srgbClr val="000066"/>
                          </a:solidFill>
                          <a:effectLst/>
                          <a:latin typeface="Tahoma" pitchFamily="34" charset="0"/>
                          <a:ea typeface="华文新魏" pitchFamily="2" charset="-122"/>
                        </a:rPr>
                        <a:t>INT n</a:t>
                      </a:r>
                      <a:r>
                        <a:rPr kumimoji="1" lang="zh-CN" altLang="en-US" sz="2400" b="1" i="0" u="none" strike="noStrike" cap="none" normalizeH="0" baseline="0">
                          <a:ln>
                            <a:noFill/>
                          </a:ln>
                          <a:solidFill>
                            <a:srgbClr val="000066"/>
                          </a:solidFill>
                          <a:effectLst/>
                          <a:latin typeface="Tahoma" pitchFamily="34" charset="0"/>
                          <a:ea typeface="华文新魏" pitchFamily="2" charset="-122"/>
                        </a:rPr>
                        <a:t>、</a:t>
                      </a:r>
                      <a:r>
                        <a:rPr kumimoji="1" lang="en-US" altLang="zh-CN" sz="2400" b="1" i="0" u="none" strike="noStrike" cap="none" normalizeH="0" baseline="0">
                          <a:ln>
                            <a:noFill/>
                          </a:ln>
                          <a:solidFill>
                            <a:srgbClr val="000066"/>
                          </a:solidFill>
                          <a:effectLst/>
                          <a:latin typeface="Tahoma" pitchFamily="34" charset="0"/>
                          <a:ea typeface="华文新魏" pitchFamily="2" charset="-122"/>
                        </a:rPr>
                        <a:t>INT 3</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rgbClr val="000066"/>
                          </a:solidFill>
                          <a:effectLst/>
                          <a:latin typeface="Tahoma" pitchFamily="34" charset="0"/>
                          <a:ea typeface="华文新魏" pitchFamily="2" charset="-122"/>
                        </a:rPr>
                        <a:t>对当前指令的调试异常</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rgbClr val="000066"/>
                          </a:solidFill>
                          <a:effectLst/>
                          <a:latin typeface="Tahoma" pitchFamily="34" charset="0"/>
                          <a:ea typeface="华文新魏" pitchFamily="2" charset="-122"/>
                        </a:rPr>
                        <a:t>对下条指令的调试异常</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400" b="1" i="0" u="none" strike="noStrike" cap="none" normalizeH="0" baseline="0">
                          <a:ln>
                            <a:noFill/>
                          </a:ln>
                          <a:solidFill>
                            <a:srgbClr val="990099"/>
                          </a:solidFill>
                          <a:effectLst/>
                          <a:latin typeface="Tahoma" pitchFamily="34" charset="0"/>
                          <a:ea typeface="华文新魏" pitchFamily="2" charset="-122"/>
                        </a:rPr>
                        <a:t>NMI</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400" b="1" i="0" u="none" strike="noStrike" cap="none" normalizeH="0" baseline="0">
                          <a:ln>
                            <a:noFill/>
                          </a:ln>
                          <a:solidFill>
                            <a:srgbClr val="000066"/>
                          </a:solidFill>
                          <a:effectLst/>
                          <a:latin typeface="Tahoma" pitchFamily="34" charset="0"/>
                          <a:ea typeface="华文新魏" pitchFamily="2" charset="-122"/>
                        </a:rPr>
                        <a:t>INTR</a:t>
                      </a:r>
                      <a:r>
                        <a:rPr kumimoji="1" lang="en-US" altLang="zh-CN" sz="24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800" b="0" i="0" u="none" strike="noStrike" cap="none" normalizeH="0" baseline="0">
                          <a:ln>
                            <a:noFill/>
                          </a:ln>
                          <a:solidFill>
                            <a:srgbClr val="000066"/>
                          </a:solidFill>
                          <a:effectLst/>
                          <a:latin typeface="Tahoma" pitchFamily="34" charset="0"/>
                          <a:ea typeface="华文新魏" pitchFamily="2" charset="-122"/>
                        </a:rPr>
                        <a:t> </a:t>
                      </a:r>
                      <a:r>
                        <a:rPr kumimoji="1" lang="en-US" altLang="zh-CN" sz="2400" b="1" i="0" u="none" strike="noStrike" cap="none" normalizeH="0" baseline="0">
                          <a:ln>
                            <a:noFill/>
                          </a:ln>
                          <a:solidFill>
                            <a:srgbClr val="000066"/>
                          </a:solidFill>
                          <a:effectLst/>
                          <a:latin typeface="Tahoma" pitchFamily="34" charset="0"/>
                          <a:ea typeface="华文新魏" pitchFamily="2" charset="-122"/>
                        </a:rPr>
                        <a:t> </a:t>
                      </a:r>
                      <a:r>
                        <a:rPr kumimoji="1" lang="zh-CN" altLang="en-US" sz="2400" b="1" i="0" u="none" strike="noStrike" cap="none" normalizeH="0" baseline="0">
                          <a:ln>
                            <a:noFill/>
                          </a:ln>
                          <a:solidFill>
                            <a:srgbClr val="FF5050"/>
                          </a:solidFill>
                          <a:effectLst/>
                          <a:latin typeface="Tahoma" pitchFamily="34" charset="0"/>
                          <a:ea typeface="华文新魏" pitchFamily="2" charset="-122"/>
                        </a:rPr>
                        <a:t>最高</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en-US" sz="2400" b="1" i="0" u="none" strike="noStrike" cap="none" normalizeH="0" baseline="0">
                        <a:ln>
                          <a:noFill/>
                        </a:ln>
                        <a:solidFill>
                          <a:srgbClr val="FF5050"/>
                        </a:solidFill>
                        <a:effectLst/>
                        <a:latin typeface="Tahoma" pitchFamily="34" charset="0"/>
                        <a:ea typeface="华文新魏"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en-US" sz="2800" b="0" i="0" u="none" strike="noStrike" cap="none" normalizeH="0" baseline="0">
                        <a:ln>
                          <a:noFill/>
                        </a:ln>
                        <a:solidFill>
                          <a:srgbClr val="000066"/>
                        </a:solidFill>
                        <a:effectLst/>
                        <a:latin typeface="Tahoma" pitchFamily="34" charset="0"/>
                        <a:ea typeface="华文新魏"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en-US" sz="2800" b="0" i="0" u="none" strike="noStrike" cap="none" normalizeH="0" baseline="0">
                        <a:ln>
                          <a:noFill/>
                        </a:ln>
                        <a:solidFill>
                          <a:srgbClr val="000066"/>
                        </a:solidFill>
                        <a:effectLst/>
                        <a:latin typeface="Tahoma" pitchFamily="34" charset="0"/>
                        <a:ea typeface="华文新魏"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800" b="0" i="0" u="none" strike="noStrike" cap="none" normalizeH="0" baseline="0">
                          <a:ln>
                            <a:noFill/>
                          </a:ln>
                          <a:solidFill>
                            <a:srgbClr val="000066"/>
                          </a:solidFill>
                          <a:effectLst/>
                          <a:latin typeface="Tahoma" pitchFamily="34" charset="0"/>
                          <a:ea typeface="华文新魏" pitchFamily="2" charset="-122"/>
                        </a:rPr>
                        <a:t>  </a:t>
                      </a:r>
                      <a:r>
                        <a:rPr kumimoji="1" lang="zh-CN" altLang="en-US" sz="2400" b="1" i="0" u="none" strike="noStrike" cap="none" normalizeH="0" baseline="0">
                          <a:ln>
                            <a:noFill/>
                          </a:ln>
                          <a:solidFill>
                            <a:schemeClr val="accent2"/>
                          </a:solidFill>
                          <a:effectLst/>
                          <a:latin typeface="Tahoma" pitchFamily="34" charset="0"/>
                          <a:ea typeface="华文新魏" pitchFamily="2" charset="-122"/>
                        </a:rPr>
                        <a:t>最低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65" name="Line 14"/>
          <p:cNvSpPr>
            <a:spLocks noChangeShapeType="1"/>
          </p:cNvSpPr>
          <p:nvPr/>
        </p:nvSpPr>
        <p:spPr bwMode="auto">
          <a:xfrm>
            <a:off x="7272338" y="3429000"/>
            <a:ext cx="0" cy="1439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Rectangle 15"/>
          <p:cNvSpPr>
            <a:spLocks noChangeArrowheads="1"/>
          </p:cNvSpPr>
          <p:nvPr/>
        </p:nvSpPr>
        <p:spPr bwMode="auto">
          <a:xfrm>
            <a:off x="701675" y="1535113"/>
            <a:ext cx="2068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SzTx/>
              <a:buFontTx/>
              <a:buNone/>
            </a:pPr>
            <a:r>
              <a:rPr lang="en-US" altLang="zh-CN" sz="3200">
                <a:solidFill>
                  <a:schemeClr val="accent2"/>
                </a:solidFill>
                <a:latin typeface="Tahoma" pitchFamily="34" charset="0"/>
                <a:ea typeface="宋体" pitchFamily="2" charset="-122"/>
              </a:rPr>
              <a:t>1</a:t>
            </a:r>
            <a:r>
              <a:rPr lang="zh-CN" altLang="en-US" sz="3200">
                <a:solidFill>
                  <a:schemeClr val="accent2"/>
                </a:solidFill>
                <a:latin typeface="Tahoma" pitchFamily="34" charset="0"/>
                <a:ea typeface="华文新魏" pitchFamily="2" charset="-122"/>
              </a:rPr>
              <a:t>、优先级</a:t>
            </a:r>
          </a:p>
        </p:txBody>
      </p:sp>
      <p:sp>
        <p:nvSpPr>
          <p:cNvPr id="6" name="Rectangle 2">
            <a:extLst>
              <a:ext uri="{FF2B5EF4-FFF2-40B4-BE49-F238E27FC236}">
                <a16:creationId xmlns:a16="http://schemas.microsoft.com/office/drawing/2014/main" id="{82B3BBD0-A14C-4F98-9A64-57B71BFACFA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76545" y="2618910"/>
            <a:ext cx="8100900" cy="3414396"/>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en-US" sz="2400" dirty="0">
                <a:solidFill>
                  <a:srgbClr val="FF0000"/>
                </a:solidFill>
                <a:latin typeface="宋体" panose="02010600030101010101" pitchFamily="2" charset="-122"/>
                <a:ea typeface="宋体" pitchFamily="2" charset="-122"/>
              </a:rPr>
              <a:t>中断：</a:t>
            </a:r>
            <a:r>
              <a:rPr lang="zh-CN" altLang="en-US" sz="2400" dirty="0">
                <a:solidFill>
                  <a:srgbClr val="000066"/>
                </a:solidFill>
                <a:latin typeface="宋体" panose="02010600030101010101" pitchFamily="2" charset="-122"/>
                <a:ea typeface="宋体" pitchFamily="2" charset="-122"/>
              </a:rPr>
              <a:t>由外部设备触发、与正在执行的指令无关、</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异步事件</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itchFamily="2" charset="-122"/>
              </a:rPr>
              <a:t>异常</a:t>
            </a:r>
            <a:r>
              <a:rPr lang="zh-CN" altLang="en-US" sz="2400" dirty="0">
                <a:solidFill>
                  <a:srgbClr val="FF0000"/>
                </a:solidFill>
                <a:latin typeface="宋体" panose="02010600030101010101" pitchFamily="2" charset="-122"/>
                <a:ea typeface="宋体" pitchFamily="2" charset="-122"/>
              </a:rPr>
              <a:t>：</a:t>
            </a:r>
            <a:r>
              <a:rPr lang="zh-CN" altLang="en-US" sz="2400" dirty="0">
                <a:solidFill>
                  <a:srgbClr val="000066"/>
                </a:solidFill>
                <a:latin typeface="宋体" panose="02010600030101010101" pitchFamily="2" charset="-122"/>
                <a:ea typeface="宋体" pitchFamily="2" charset="-122"/>
              </a:rPr>
              <a:t>与正在执行的指令相关的</a:t>
            </a:r>
            <a:r>
              <a:rPr lang="en-US" altLang="zh-CN" sz="2400" dirty="0">
                <a:solidFill>
                  <a:srgbClr val="000066"/>
                </a:solidFill>
                <a:latin typeface="宋体" panose="02010600030101010101" pitchFamily="2" charset="-122"/>
                <a:ea typeface="宋体" pitchFamily="2" charset="-122"/>
              </a:rPr>
              <a:t> </a:t>
            </a:r>
            <a:r>
              <a:rPr lang="zh-CN" altLang="zh-CN" sz="2400" dirty="0">
                <a:solidFill>
                  <a:srgbClr val="FF0000"/>
                </a:solidFill>
                <a:latin typeface="宋体" panose="02010600030101010101" pitchFamily="2" charset="-122"/>
                <a:ea typeface="宋体" pitchFamily="2" charset="-122"/>
              </a:rPr>
              <a:t>同步</a:t>
            </a:r>
            <a:r>
              <a:rPr lang="zh-CN" altLang="en-US" sz="2400" dirty="0">
                <a:solidFill>
                  <a:srgbClr val="FF0000"/>
                </a:solidFill>
                <a:latin typeface="宋体" panose="02010600030101010101" pitchFamily="2" charset="-122"/>
                <a:ea typeface="宋体" pitchFamily="2" charset="-122"/>
              </a:rPr>
              <a:t>事件</a:t>
            </a:r>
            <a:r>
              <a:rPr lang="zh-CN" altLang="en-US" sz="2400" dirty="0">
                <a:solidFill>
                  <a:srgbClr val="000066"/>
                </a:solidFill>
                <a:latin typeface="宋体" panose="02010600030101010101" pitchFamily="2" charset="-122"/>
                <a:ea typeface="宋体" pitchFamily="2" charset="-122"/>
              </a:rPr>
              <a:t>；</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CPU</a:t>
            </a:r>
            <a:r>
              <a:rPr lang="zh-CN" altLang="zh-CN" sz="2400" dirty="0">
                <a:solidFill>
                  <a:srgbClr val="000066"/>
                </a:solidFill>
                <a:latin typeface="宋体" panose="02010600030101010101" pitchFamily="2" charset="-122"/>
                <a:ea typeface="宋体" pitchFamily="2" charset="-122"/>
              </a:rPr>
              <a:t>内部出现的中断，也称为</a:t>
            </a:r>
            <a:r>
              <a:rPr lang="zh-CN" altLang="zh-CN" sz="2400" dirty="0">
                <a:solidFill>
                  <a:srgbClr val="FF0000"/>
                </a:solidFill>
                <a:latin typeface="宋体" panose="02010600030101010101" pitchFamily="2" charset="-122"/>
                <a:ea typeface="宋体" pitchFamily="2" charset="-122"/>
              </a:rPr>
              <a:t>同步中断</a:t>
            </a:r>
            <a:r>
              <a:rPr lang="zh-CN" altLang="zh-CN" sz="2400" dirty="0">
                <a:solidFill>
                  <a:srgbClr val="000066"/>
                </a:solidFill>
                <a:latin typeface="宋体" panose="02010600030101010101" pitchFamily="2" charset="-122"/>
                <a:ea typeface="宋体" pitchFamily="2" charset="-122"/>
              </a:rPr>
              <a:t>。</a:t>
            </a:r>
            <a:endParaRPr lang="en-US" altLang="zh-CN" sz="2400" dirty="0">
              <a:solidFill>
                <a:srgbClr val="000066"/>
              </a:solidFill>
              <a:latin typeface="宋体" panose="02010600030101010101" pitchFamily="2" charset="-122"/>
              <a:ea typeface="宋体" pitchFamily="2" charset="-122"/>
            </a:endParaRPr>
          </a:p>
          <a:p>
            <a:pPr>
              <a:lnSpc>
                <a:spcPct val="125000"/>
              </a:lnSpc>
              <a:spcBef>
                <a:spcPts val="1200"/>
              </a:spcBef>
              <a:buClrTx/>
              <a:buSzTx/>
            </a:pPr>
            <a:r>
              <a:rPr lang="zh-CN" altLang="zh-CN" sz="2400" dirty="0">
                <a:solidFill>
                  <a:srgbClr val="000066"/>
                </a:solidFill>
                <a:latin typeface="宋体" panose="02010600030101010101" pitchFamily="2" charset="-122"/>
                <a:ea typeface="宋体" pitchFamily="2" charset="-122"/>
              </a:rPr>
              <a:t>一条指令的执行过程中，</a:t>
            </a:r>
            <a:r>
              <a:rPr lang="en-US" altLang="zh-CN" sz="2400" dirty="0">
                <a:solidFill>
                  <a:srgbClr val="000066"/>
                </a:solidFill>
                <a:latin typeface="宋体" panose="02010600030101010101" pitchFamily="2" charset="-122"/>
                <a:ea typeface="宋体" pitchFamily="2" charset="-122"/>
              </a:rPr>
              <a:t>CPU</a:t>
            </a:r>
            <a:r>
              <a:rPr lang="zh-CN" altLang="zh-CN" sz="2400" dirty="0">
                <a:solidFill>
                  <a:srgbClr val="000066"/>
                </a:solidFill>
                <a:latin typeface="宋体" panose="02010600030101010101" pitchFamily="2" charset="-122"/>
                <a:ea typeface="宋体" pitchFamily="2" charset="-122"/>
              </a:rPr>
              <a:t>检测到了某种预先定义条件，产生的一个异常信号，进而调用</a:t>
            </a:r>
            <a:r>
              <a:rPr lang="zh-CN" altLang="zh-CN" sz="2400" dirty="0">
                <a:solidFill>
                  <a:srgbClr val="FF0000"/>
                </a:solidFill>
                <a:latin typeface="宋体" panose="02010600030101010101" pitchFamily="2" charset="-122"/>
                <a:ea typeface="宋体" pitchFamily="2" charset="-122"/>
              </a:rPr>
              <a:t>异常处理程序</a:t>
            </a:r>
            <a:r>
              <a:rPr lang="zh-CN" altLang="zh-CN" sz="2400" dirty="0">
                <a:solidFill>
                  <a:srgbClr val="000066"/>
                </a:solidFill>
                <a:latin typeface="宋体" panose="02010600030101010101" pitchFamily="2" charset="-122"/>
                <a:ea typeface="宋体" pitchFamily="2" charset="-122"/>
              </a:rPr>
              <a:t>对该异常进行处理。</a:t>
            </a:r>
            <a:endParaRPr lang="en-US" altLang="zh-CN" sz="2400" dirty="0">
              <a:solidFill>
                <a:srgbClr val="000066"/>
              </a:solidFill>
              <a:latin typeface="宋体" panose="02010600030101010101" pitchFamily="2" charset="-122"/>
              <a:ea typeface="宋体" pitchFamily="2" charset="-122"/>
            </a:endParaRPr>
          </a:p>
        </p:txBody>
      </p:sp>
      <p:sp>
        <p:nvSpPr>
          <p:cNvPr id="5" name="文本框 4">
            <a:extLst>
              <a:ext uri="{FF2B5EF4-FFF2-40B4-BE49-F238E27FC236}">
                <a16:creationId xmlns:a16="http://schemas.microsoft.com/office/drawing/2014/main" id="{35A2BA1D-1566-4F2D-9C6F-4A926F46BC22}"/>
              </a:ext>
            </a:extLst>
          </p:cNvPr>
          <p:cNvSpPr txBox="1"/>
          <p:nvPr/>
        </p:nvSpPr>
        <p:spPr>
          <a:xfrm>
            <a:off x="793239" y="1358770"/>
            <a:ext cx="6390710" cy="1016817"/>
          </a:xfrm>
          <a:prstGeom prst="rect">
            <a:avLst/>
          </a:prstGeom>
          <a:noFill/>
        </p:spPr>
        <p:txBody>
          <a:bodyPr wrap="square">
            <a:spAutoFit/>
          </a:bodyPr>
          <a:lstStyle/>
          <a:p>
            <a:pPr>
              <a:lnSpc>
                <a:spcPct val="135000"/>
              </a:lnSpc>
              <a:spcBef>
                <a:spcPts val="0"/>
              </a:spcBef>
            </a:pPr>
            <a:r>
              <a:rPr lang="en-US" altLang="zh-CN" sz="2400" dirty="0">
                <a:solidFill>
                  <a:srgbClr val="000066"/>
                </a:solidFill>
                <a:latin typeface="宋体" panose="02010600030101010101" pitchFamily="2" charset="-122"/>
                <a:ea typeface="宋体" pitchFamily="2" charset="-122"/>
              </a:rPr>
              <a:t>Intel</a:t>
            </a:r>
            <a:r>
              <a:rPr lang="zh-CN" altLang="en-US" sz="2400" dirty="0">
                <a:solidFill>
                  <a:srgbClr val="000066"/>
                </a:solidFill>
                <a:latin typeface="宋体" panose="02010600030101010101" pitchFamily="2" charset="-122"/>
                <a:ea typeface="宋体" pitchFamily="2" charset="-122"/>
              </a:rPr>
              <a:t> </a:t>
            </a:r>
            <a:r>
              <a:rPr lang="en-US" altLang="zh-CN" sz="2400" dirty="0">
                <a:solidFill>
                  <a:srgbClr val="000066"/>
                </a:solidFill>
                <a:latin typeface="宋体" panose="02010600030101010101" pitchFamily="2" charset="-122"/>
                <a:ea typeface="宋体" pitchFamily="2" charset="-122"/>
              </a:rPr>
              <a:t>8086/8088 </a:t>
            </a:r>
            <a:r>
              <a:rPr lang="zh-CN" altLang="en-US" sz="2400" dirty="0">
                <a:solidFill>
                  <a:srgbClr val="000066"/>
                </a:solidFill>
                <a:latin typeface="宋体" panose="02010600030101010101" pitchFamily="2" charset="-122"/>
                <a:ea typeface="宋体" pitchFamily="2" charset="-122"/>
              </a:rPr>
              <a:t>称外中断、内中断</a:t>
            </a:r>
            <a:endParaRPr lang="en-US" altLang="zh-CN" sz="2400" dirty="0">
              <a:solidFill>
                <a:srgbClr val="000066"/>
              </a:solidFill>
              <a:latin typeface="宋体" panose="02010600030101010101" pitchFamily="2" charset="-122"/>
              <a:ea typeface="宋体" pitchFamily="2" charset="-122"/>
            </a:endParaRPr>
          </a:p>
          <a:p>
            <a:pPr>
              <a:lnSpc>
                <a:spcPct val="135000"/>
              </a:lnSpc>
              <a:spcBef>
                <a:spcPts val="0"/>
              </a:spcBef>
            </a:pPr>
            <a:r>
              <a:rPr lang="zh-CN" altLang="en-US" sz="2400" dirty="0">
                <a:solidFill>
                  <a:srgbClr val="000066"/>
                </a:solidFill>
                <a:latin typeface="宋体" panose="02010600030101010101" pitchFamily="2" charset="-122"/>
                <a:ea typeface="宋体" pitchFamily="2" charset="-122"/>
              </a:rPr>
              <a:t>从  </a:t>
            </a:r>
            <a:r>
              <a:rPr lang="en-US" altLang="zh-CN" sz="2400" dirty="0">
                <a:solidFill>
                  <a:srgbClr val="000066"/>
                </a:solidFill>
                <a:latin typeface="宋体" panose="02010600030101010101" pitchFamily="2" charset="-122"/>
                <a:ea typeface="宋体" pitchFamily="2" charset="-122"/>
              </a:rPr>
              <a:t>80286 </a:t>
            </a:r>
            <a:r>
              <a:rPr lang="zh-CN" altLang="en-US" sz="2400" dirty="0">
                <a:solidFill>
                  <a:srgbClr val="000066"/>
                </a:solidFill>
                <a:latin typeface="宋体" panose="02010600030101010101" pitchFamily="2" charset="-122"/>
                <a:ea typeface="宋体" pitchFamily="2" charset="-122"/>
              </a:rPr>
              <a:t>开始，称为中断、异  常</a:t>
            </a:r>
          </a:p>
        </p:txBody>
      </p:sp>
    </p:spTree>
    <p:extLst>
      <p:ext uri="{BB962C8B-B14F-4D97-AF65-F5344CB8AC3E}">
        <p14:creationId xmlns:p14="http://schemas.microsoft.com/office/powerpoint/2010/main" val="3686881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31540" y="1448780"/>
            <a:ext cx="8100900" cy="3568285"/>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zh-CN" sz="2400" dirty="0">
                <a:solidFill>
                  <a:srgbClr val="000066"/>
                </a:solidFill>
                <a:latin typeface="宋体" panose="02010600030101010101" pitchFamily="2" charset="-122"/>
                <a:ea typeface="宋体" pitchFamily="2" charset="-122"/>
              </a:rPr>
              <a:t>在</a:t>
            </a:r>
            <a:r>
              <a:rPr lang="en-US" altLang="zh-CN" sz="2400" dirty="0">
                <a:solidFill>
                  <a:srgbClr val="000066"/>
                </a:solidFill>
                <a:latin typeface="宋体" panose="02010600030101010101" pitchFamily="2" charset="-122"/>
                <a:ea typeface="宋体" pitchFamily="2" charset="-122"/>
              </a:rPr>
              <a:t>Intel CPU</a:t>
            </a:r>
            <a:r>
              <a:rPr lang="zh-CN" altLang="zh-CN" sz="2400" dirty="0">
                <a:solidFill>
                  <a:srgbClr val="000066"/>
                </a:solidFill>
                <a:latin typeface="宋体" panose="02010600030101010101" pitchFamily="2" charset="-122"/>
                <a:ea typeface="宋体" pitchFamily="2" charset="-122"/>
              </a:rPr>
              <a:t>中，异常分为三类：</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zh-CN" sz="2400" dirty="0">
                <a:solidFill>
                  <a:srgbClr val="FF0000"/>
                </a:solidFill>
                <a:latin typeface="宋体" panose="02010600030101010101" pitchFamily="2" charset="-122"/>
                <a:ea typeface="宋体" pitchFamily="2" charset="-122"/>
              </a:rPr>
              <a:t>故障</a:t>
            </a:r>
            <a:r>
              <a:rPr lang="zh-CN" altLang="zh-CN" sz="2400" dirty="0">
                <a:solidFill>
                  <a:srgbClr val="000066"/>
                </a:solidFill>
                <a:latin typeface="宋体" panose="02010600030101010101" pitchFamily="2" charset="-122"/>
                <a:ea typeface="宋体" pitchFamily="2" charset="-122"/>
              </a:rPr>
              <a:t>（</a:t>
            </a:r>
            <a:r>
              <a:rPr lang="en-US" altLang="zh-CN" sz="2400" dirty="0">
                <a:solidFill>
                  <a:srgbClr val="000066"/>
                </a:solidFill>
                <a:latin typeface="宋体" panose="02010600030101010101" pitchFamily="2" charset="-122"/>
                <a:ea typeface="宋体" pitchFamily="2" charset="-122"/>
              </a:rPr>
              <a:t>faults</a:t>
            </a:r>
            <a:r>
              <a:rPr lang="zh-CN" altLang="zh-CN" sz="2400" dirty="0">
                <a:solidFill>
                  <a:srgbClr val="000066"/>
                </a:solidFill>
                <a:latin typeface="宋体" panose="02010600030101010101" pitchFamily="2" charset="-122"/>
                <a:ea typeface="宋体" pitchFamily="2" charset="-122"/>
              </a:rPr>
              <a:t>）、</a:t>
            </a:r>
            <a:r>
              <a:rPr lang="zh-CN" altLang="zh-CN" sz="2400" dirty="0">
                <a:solidFill>
                  <a:srgbClr val="FF0000"/>
                </a:solidFill>
                <a:latin typeface="宋体" panose="02010600030101010101" pitchFamily="2" charset="-122"/>
                <a:ea typeface="宋体" pitchFamily="2" charset="-122"/>
              </a:rPr>
              <a:t>陷阱</a:t>
            </a:r>
            <a:r>
              <a:rPr lang="zh-CN" altLang="zh-CN" sz="2400" dirty="0">
                <a:solidFill>
                  <a:srgbClr val="000066"/>
                </a:solidFill>
                <a:latin typeface="宋体" panose="02010600030101010101" pitchFamily="2" charset="-122"/>
                <a:ea typeface="宋体" pitchFamily="2" charset="-122"/>
              </a:rPr>
              <a:t>（</a:t>
            </a:r>
            <a:r>
              <a:rPr lang="en-US" altLang="zh-CN" sz="2400" dirty="0">
                <a:solidFill>
                  <a:srgbClr val="000066"/>
                </a:solidFill>
                <a:latin typeface="宋体" panose="02010600030101010101" pitchFamily="2" charset="-122"/>
                <a:ea typeface="宋体" pitchFamily="2" charset="-122"/>
              </a:rPr>
              <a:t>traps</a:t>
            </a:r>
            <a:r>
              <a:rPr lang="zh-CN" altLang="zh-CN" sz="2400" dirty="0">
                <a:solidFill>
                  <a:srgbClr val="000066"/>
                </a:solidFill>
                <a:latin typeface="宋体" panose="02010600030101010101" pitchFamily="2" charset="-122"/>
                <a:ea typeface="宋体" pitchFamily="2" charset="-122"/>
              </a:rPr>
              <a:t>）、</a:t>
            </a:r>
            <a:r>
              <a:rPr lang="zh-CN" altLang="zh-CN" sz="2400" dirty="0">
                <a:solidFill>
                  <a:srgbClr val="FF0000"/>
                </a:solidFill>
                <a:latin typeface="宋体" panose="02010600030101010101" pitchFamily="2" charset="-122"/>
                <a:ea typeface="宋体" pitchFamily="2" charset="-122"/>
              </a:rPr>
              <a:t>中止</a:t>
            </a:r>
            <a:r>
              <a:rPr lang="zh-CN" altLang="zh-CN" sz="2400" dirty="0">
                <a:solidFill>
                  <a:srgbClr val="000066"/>
                </a:solidFill>
                <a:latin typeface="宋体" panose="02010600030101010101" pitchFamily="2" charset="-122"/>
                <a:ea typeface="宋体" pitchFamily="2" charset="-122"/>
              </a:rPr>
              <a:t>（</a:t>
            </a:r>
            <a:r>
              <a:rPr lang="en-US" altLang="zh-CN" sz="2400" dirty="0">
                <a:solidFill>
                  <a:srgbClr val="000066"/>
                </a:solidFill>
                <a:latin typeface="宋体" panose="02010600030101010101" pitchFamily="2" charset="-122"/>
                <a:ea typeface="宋体" pitchFamily="2" charset="-122"/>
              </a:rPr>
              <a:t>aborts</a:t>
            </a:r>
            <a:r>
              <a:rPr lang="zh-CN" altLang="zh-CN" sz="2400" dirty="0">
                <a:solidFill>
                  <a:srgbClr val="000066"/>
                </a:solidFill>
                <a:latin typeface="宋体" panose="02010600030101010101" pitchFamily="2" charset="-122"/>
                <a:ea typeface="宋体" pitchFamily="2" charset="-122"/>
              </a:rPr>
              <a:t>）。</a:t>
            </a:r>
            <a:endParaRPr lang="zh-CN" altLang="en-US" sz="2400" dirty="0">
              <a:solidFill>
                <a:srgbClr val="000066"/>
              </a:solidFill>
              <a:latin typeface="宋体" panose="02010600030101010101" pitchFamily="2" charset="-122"/>
              <a:ea typeface="宋体" pitchFamily="2" charset="-122"/>
            </a:endParaRPr>
          </a:p>
          <a:p>
            <a:pPr marL="342900" indent="-342900">
              <a:lnSpc>
                <a:spcPct val="125000"/>
              </a:lnSpc>
              <a:spcBef>
                <a:spcPts val="1200"/>
              </a:spcBef>
              <a:buClrTx/>
              <a:buSzTx/>
              <a:buFont typeface="Wingdings" panose="05000000000000000000" pitchFamily="2" charset="2"/>
              <a:buChar char="Ø"/>
            </a:pPr>
            <a:r>
              <a:rPr lang="zh-CN" altLang="zh-CN" sz="2400" dirty="0">
                <a:solidFill>
                  <a:srgbClr val="000066"/>
                </a:solidFill>
                <a:latin typeface="宋体" panose="02010600030101010101" pitchFamily="2" charset="-122"/>
                <a:ea typeface="宋体" pitchFamily="2" charset="-122"/>
              </a:rPr>
              <a:t>在异常处理程序执行后</a:t>
            </a:r>
            <a:r>
              <a:rPr lang="zh-CN" altLang="en-US" sz="2400" dirty="0">
                <a:solidFill>
                  <a:srgbClr val="000066"/>
                </a:solidFill>
                <a:latin typeface="宋体" panose="02010600030101010101" pitchFamily="2" charset="-122"/>
                <a:ea typeface="宋体" pitchFamily="2" charset="-122"/>
              </a:rPr>
              <a:t>，</a:t>
            </a:r>
            <a:r>
              <a:rPr lang="zh-CN" altLang="zh-CN" sz="2400" dirty="0">
                <a:solidFill>
                  <a:srgbClr val="FF0000"/>
                </a:solidFill>
                <a:latin typeface="宋体" panose="02010600030101010101" pitchFamily="2" charset="-122"/>
                <a:ea typeface="宋体" pitchFamily="2" charset="-122"/>
              </a:rPr>
              <a:t>后续操作</a:t>
            </a:r>
            <a:r>
              <a:rPr lang="zh-CN" altLang="zh-CN" sz="2400" dirty="0">
                <a:solidFill>
                  <a:srgbClr val="000066"/>
                </a:solidFill>
                <a:latin typeface="宋体" panose="02010600030101010101" pitchFamily="2" charset="-122"/>
                <a:ea typeface="宋体" pitchFamily="2" charset="-122"/>
              </a:rPr>
              <a:t>取决于异常的类型：</a:t>
            </a:r>
            <a:endParaRPr lang="en-US" altLang="zh-CN" sz="2400" dirty="0">
              <a:solidFill>
                <a:srgbClr val="000066"/>
              </a:solidFill>
              <a:latin typeface="宋体" panose="02010600030101010101" pitchFamily="2" charset="-122"/>
              <a:ea typeface="宋体" pitchFamily="2" charset="-122"/>
            </a:endParaRPr>
          </a:p>
          <a:p>
            <a:pPr marL="720000" indent="-342900">
              <a:lnSpc>
                <a:spcPct val="125000"/>
              </a:lnSpc>
              <a:spcBef>
                <a:spcPct val="0"/>
              </a:spcBef>
              <a:buClrTx/>
              <a:buSzTx/>
              <a:buFont typeface="Wingdings" panose="05000000000000000000" pitchFamily="2" charset="2"/>
              <a:buChar char="p"/>
            </a:pPr>
            <a:r>
              <a:rPr lang="zh-CN" altLang="zh-CN" sz="2400" dirty="0">
                <a:solidFill>
                  <a:srgbClr val="000066"/>
                </a:solidFill>
                <a:latin typeface="宋体" panose="02010600030101010101" pitchFamily="2" charset="-122"/>
                <a:ea typeface="宋体" pitchFamily="2" charset="-122"/>
              </a:rPr>
              <a:t>重新执行引起异常的指令</a:t>
            </a:r>
            <a:r>
              <a:rPr lang="en-US" altLang="zh-CN" sz="2400" dirty="0">
                <a:solidFill>
                  <a:srgbClr val="000066"/>
                </a:solidFill>
                <a:latin typeface="宋体" panose="02010600030101010101" pitchFamily="2" charset="-122"/>
                <a:ea typeface="宋体" pitchFamily="2" charset="-122"/>
              </a:rPr>
              <a:t>      </a:t>
            </a:r>
            <a:r>
              <a:rPr lang="en-US" altLang="zh-CN" sz="2400" dirty="0">
                <a:solidFill>
                  <a:srgbClr val="FF0000"/>
                </a:solidFill>
                <a:latin typeface="宋体" panose="02010600030101010101" pitchFamily="2" charset="-122"/>
                <a:ea typeface="宋体" pitchFamily="2" charset="-122"/>
              </a:rPr>
              <a:t>—— </a:t>
            </a:r>
            <a:r>
              <a:rPr lang="zh-CN" altLang="en-US" sz="2400" dirty="0">
                <a:solidFill>
                  <a:srgbClr val="FF0000"/>
                </a:solidFill>
                <a:latin typeface="宋体" panose="02010600030101010101" pitchFamily="2" charset="-122"/>
                <a:ea typeface="宋体" pitchFamily="2" charset="-122"/>
              </a:rPr>
              <a:t>故障</a:t>
            </a:r>
            <a:endParaRPr lang="en-US" altLang="zh-CN" sz="2400" dirty="0">
              <a:solidFill>
                <a:srgbClr val="000066"/>
              </a:solidFill>
              <a:latin typeface="宋体" panose="02010600030101010101" pitchFamily="2" charset="-122"/>
              <a:ea typeface="宋体" pitchFamily="2" charset="-122"/>
            </a:endParaRPr>
          </a:p>
          <a:p>
            <a:pPr marL="720000" indent="-342900">
              <a:lnSpc>
                <a:spcPct val="125000"/>
              </a:lnSpc>
              <a:spcBef>
                <a:spcPct val="0"/>
              </a:spcBef>
              <a:buClrTx/>
              <a:buSzTx/>
              <a:buFont typeface="Wingdings" panose="05000000000000000000" pitchFamily="2" charset="2"/>
              <a:buChar char="p"/>
            </a:pPr>
            <a:r>
              <a:rPr lang="zh-CN" altLang="zh-CN" sz="2400" dirty="0">
                <a:solidFill>
                  <a:srgbClr val="000066"/>
                </a:solidFill>
                <a:latin typeface="宋体" panose="02010600030101010101" pitchFamily="2" charset="-122"/>
                <a:ea typeface="宋体" pitchFamily="2" charset="-122"/>
              </a:rPr>
              <a:t>执行引起异常指令之下的指令</a:t>
            </a:r>
            <a:r>
              <a:rPr lang="en-US" altLang="zh-CN" sz="2400" dirty="0">
                <a:solidFill>
                  <a:srgbClr val="000066"/>
                </a:solidFill>
                <a:latin typeface="宋体" panose="02010600030101010101" pitchFamily="2" charset="-122"/>
                <a:ea typeface="宋体" pitchFamily="2" charset="-122"/>
              </a:rPr>
              <a:t>  </a:t>
            </a:r>
            <a:r>
              <a:rPr lang="en-US" altLang="zh-CN" sz="2400" dirty="0">
                <a:solidFill>
                  <a:srgbClr val="FF0000"/>
                </a:solidFill>
                <a:latin typeface="宋体" panose="02010600030101010101" pitchFamily="2" charset="-122"/>
                <a:ea typeface="宋体" pitchFamily="2" charset="-122"/>
              </a:rPr>
              <a:t>—— </a:t>
            </a:r>
            <a:r>
              <a:rPr lang="zh-CN" altLang="en-US" sz="2400" dirty="0">
                <a:solidFill>
                  <a:srgbClr val="FF0000"/>
                </a:solidFill>
                <a:latin typeface="宋体" panose="02010600030101010101" pitchFamily="2" charset="-122"/>
                <a:ea typeface="宋体" pitchFamily="2" charset="-122"/>
              </a:rPr>
              <a:t>陷阱</a:t>
            </a:r>
            <a:endParaRPr lang="en-US" altLang="zh-CN" sz="2400" dirty="0">
              <a:solidFill>
                <a:srgbClr val="FF0000"/>
              </a:solidFill>
              <a:latin typeface="宋体" panose="02010600030101010101" pitchFamily="2" charset="-122"/>
              <a:ea typeface="宋体" pitchFamily="2" charset="-122"/>
            </a:endParaRPr>
          </a:p>
          <a:p>
            <a:pPr marL="720000" indent="-342900">
              <a:lnSpc>
                <a:spcPct val="125000"/>
              </a:lnSpc>
              <a:spcBef>
                <a:spcPct val="0"/>
              </a:spcBef>
              <a:buClrTx/>
              <a:buSzTx/>
              <a:buFont typeface="Wingdings" panose="05000000000000000000" pitchFamily="2" charset="2"/>
              <a:buChar char="p"/>
            </a:pPr>
            <a:r>
              <a:rPr lang="zh-CN" altLang="zh-CN" sz="2400" dirty="0">
                <a:solidFill>
                  <a:srgbClr val="000066"/>
                </a:solidFill>
                <a:latin typeface="宋体" panose="02010600030101010101" pitchFamily="2" charset="-122"/>
                <a:ea typeface="宋体" pitchFamily="2" charset="-122"/>
              </a:rPr>
              <a:t>终止程序运行</a:t>
            </a:r>
            <a:r>
              <a:rPr lang="en-US" altLang="zh-CN" sz="2400" dirty="0">
                <a:solidFill>
                  <a:srgbClr val="000066"/>
                </a:solidFill>
                <a:latin typeface="宋体" panose="02010600030101010101" pitchFamily="2" charset="-122"/>
                <a:ea typeface="宋体" pitchFamily="2" charset="-122"/>
              </a:rPr>
              <a:t>    </a:t>
            </a:r>
            <a:r>
              <a:rPr lang="en-US" altLang="zh-CN" sz="2400" dirty="0">
                <a:solidFill>
                  <a:srgbClr val="FF0000"/>
                </a:solidFill>
                <a:latin typeface="宋体" panose="02010600030101010101" pitchFamily="2" charset="-122"/>
                <a:ea typeface="宋体" pitchFamily="2" charset="-122"/>
              </a:rPr>
              <a:t>—— </a:t>
            </a:r>
            <a:r>
              <a:rPr lang="zh-CN" altLang="zh-CN" sz="2400" dirty="0">
                <a:solidFill>
                  <a:srgbClr val="FF0000"/>
                </a:solidFill>
                <a:latin typeface="宋体" panose="02010600030101010101" pitchFamily="2" charset="-122"/>
                <a:ea typeface="宋体" pitchFamily="2" charset="-122"/>
              </a:rPr>
              <a:t>中止</a:t>
            </a:r>
            <a:endParaRPr lang="en-US" altLang="zh-CN" sz="2400" dirty="0">
              <a:solidFill>
                <a:srgbClr val="FF0000"/>
              </a:solidFill>
              <a:latin typeface="宋体" panose="02010600030101010101" pitchFamily="2" charset="-122"/>
              <a:ea typeface="宋体" pitchFamily="2" charset="-122"/>
            </a:endParaRPr>
          </a:p>
          <a:p>
            <a:pPr marL="342900" indent="-342900">
              <a:lnSpc>
                <a:spcPct val="125000"/>
              </a:lnSpc>
              <a:spcBef>
                <a:spcPts val="1200"/>
              </a:spcBef>
              <a:buClrTx/>
              <a:buSzTx/>
              <a:buFont typeface="Wingdings" panose="05000000000000000000" pitchFamily="2" charset="2"/>
              <a:buChar char="Ø"/>
            </a:pPr>
            <a:r>
              <a:rPr lang="zh-CN" altLang="zh-CN" sz="2400" dirty="0">
                <a:solidFill>
                  <a:srgbClr val="FF0000"/>
                </a:solidFill>
                <a:latin typeface="宋体" panose="02010600030101010101" pitchFamily="2" charset="-122"/>
                <a:ea typeface="宋体" pitchFamily="2" charset="-122"/>
              </a:rPr>
              <a:t>中断处理程序执行后会返回到被中断处继续执行</a:t>
            </a:r>
            <a:endParaRPr lang="en-US" altLang="zh-CN" sz="2400" dirty="0">
              <a:solidFill>
                <a:srgbClr val="000066"/>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753892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7">
            <a:extLst>
              <a:ext uri="{FF2B5EF4-FFF2-40B4-BE49-F238E27FC236}">
                <a16:creationId xmlns:a16="http://schemas.microsoft.com/office/drawing/2014/main" id="{8237A303-C1BF-4194-8F90-7669DF8B2A97}"/>
              </a:ext>
            </a:extLst>
          </p:cNvPr>
          <p:cNvSpPr>
            <a:spLocks noChangeArrowheads="1"/>
          </p:cNvSpPr>
          <p:nvPr/>
        </p:nvSpPr>
        <p:spPr bwMode="auto">
          <a:xfrm>
            <a:off x="825500" y="1898650"/>
            <a:ext cx="7570788" cy="2971800"/>
          </a:xfrm>
          <a:prstGeom prst="rect">
            <a:avLst/>
          </a:prstGeom>
          <a:solidFill>
            <a:srgbClr val="E9E1C9"/>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nchor="ctr" anchorCtr="1"/>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endParaRPr lang="en-US" altLang="zh-CN">
              <a:latin typeface="Calibri" panose="020F0502020204030204" pitchFamily="34" charset="0"/>
            </a:endParaRPr>
          </a:p>
        </p:txBody>
      </p:sp>
      <p:sp>
        <p:nvSpPr>
          <p:cNvPr id="6" name="Rectangle 4">
            <a:extLst>
              <a:ext uri="{FF2B5EF4-FFF2-40B4-BE49-F238E27FC236}">
                <a16:creationId xmlns:a16="http://schemas.microsoft.com/office/drawing/2014/main" id="{36AC27AB-5F49-484C-B092-863E249BAA90}"/>
              </a:ext>
            </a:extLst>
          </p:cNvPr>
          <p:cNvSpPr>
            <a:spLocks noChangeArrowheads="1"/>
          </p:cNvSpPr>
          <p:nvPr/>
        </p:nvSpPr>
        <p:spPr bwMode="auto">
          <a:xfrm>
            <a:off x="2419350" y="1970088"/>
            <a:ext cx="1400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a:solidFill>
                  <a:srgbClr val="CC3300"/>
                </a:solidFill>
                <a:latin typeface="Calibri" panose="020F0502020204030204" pitchFamily="34" charset="0"/>
                <a:ea typeface="微软雅黑" panose="020B0503020204020204" pitchFamily="34" charset="-122"/>
              </a:rPr>
              <a:t>用户进程</a:t>
            </a:r>
          </a:p>
        </p:txBody>
      </p:sp>
      <p:sp>
        <p:nvSpPr>
          <p:cNvPr id="7" name="Rectangle 5">
            <a:extLst>
              <a:ext uri="{FF2B5EF4-FFF2-40B4-BE49-F238E27FC236}">
                <a16:creationId xmlns:a16="http://schemas.microsoft.com/office/drawing/2014/main" id="{F40CBB1B-1561-4ED5-A409-53DE926CAB4C}"/>
              </a:ext>
            </a:extLst>
          </p:cNvPr>
          <p:cNvSpPr>
            <a:spLocks noChangeArrowheads="1"/>
          </p:cNvSpPr>
          <p:nvPr/>
        </p:nvSpPr>
        <p:spPr bwMode="auto">
          <a:xfrm>
            <a:off x="5651500" y="2100263"/>
            <a:ext cx="6143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CC3300"/>
                </a:solidFill>
                <a:latin typeface="微软雅黑" panose="020B0503020204020204" pitchFamily="34" charset="-122"/>
                <a:ea typeface="微软雅黑" panose="020B0503020204020204" pitchFamily="34" charset="-122"/>
              </a:rPr>
              <a:t>OS</a:t>
            </a:r>
          </a:p>
        </p:txBody>
      </p:sp>
      <p:sp>
        <p:nvSpPr>
          <p:cNvPr id="8" name="Line 6">
            <a:extLst>
              <a:ext uri="{FF2B5EF4-FFF2-40B4-BE49-F238E27FC236}">
                <a16:creationId xmlns:a16="http://schemas.microsoft.com/office/drawing/2014/main" id="{240FAB69-5DB6-428F-9C2C-9D99C18A41B0}"/>
              </a:ext>
            </a:extLst>
          </p:cNvPr>
          <p:cNvSpPr>
            <a:spLocks noChangeShapeType="1"/>
          </p:cNvSpPr>
          <p:nvPr/>
        </p:nvSpPr>
        <p:spPr bwMode="auto">
          <a:xfrm>
            <a:off x="3233738" y="2492375"/>
            <a:ext cx="0" cy="598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CEDC58D2-ACBE-41B3-B7DE-6EE05FB40DDF}"/>
              </a:ext>
            </a:extLst>
          </p:cNvPr>
          <p:cNvSpPr>
            <a:spLocks noChangeShapeType="1"/>
          </p:cNvSpPr>
          <p:nvPr/>
        </p:nvSpPr>
        <p:spPr bwMode="auto">
          <a:xfrm>
            <a:off x="6053138" y="3103563"/>
            <a:ext cx="0" cy="596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a:extLst>
              <a:ext uri="{FF2B5EF4-FFF2-40B4-BE49-F238E27FC236}">
                <a16:creationId xmlns:a16="http://schemas.microsoft.com/office/drawing/2014/main" id="{6F8D61B3-4129-42D5-8043-E9FBDF24568F}"/>
              </a:ext>
            </a:extLst>
          </p:cNvPr>
          <p:cNvSpPr>
            <a:spLocks noChangeShapeType="1"/>
          </p:cNvSpPr>
          <p:nvPr/>
        </p:nvSpPr>
        <p:spPr bwMode="auto">
          <a:xfrm>
            <a:off x="3233738" y="3194050"/>
            <a:ext cx="0" cy="15128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11">
            <a:extLst>
              <a:ext uri="{FF2B5EF4-FFF2-40B4-BE49-F238E27FC236}">
                <a16:creationId xmlns:a16="http://schemas.microsoft.com/office/drawing/2014/main" id="{DBC27B22-D8B3-476F-B8E4-D2E78133D228}"/>
              </a:ext>
            </a:extLst>
          </p:cNvPr>
          <p:cNvSpPr>
            <a:spLocks noChangeArrowheads="1"/>
          </p:cNvSpPr>
          <p:nvPr/>
        </p:nvSpPr>
        <p:spPr bwMode="auto">
          <a:xfrm>
            <a:off x="3587750" y="2693988"/>
            <a:ext cx="2225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chemeClr val="accent2"/>
                </a:solidFill>
                <a:latin typeface="微软雅黑" panose="020B0503020204020204" pitchFamily="34" charset="-122"/>
                <a:ea typeface="微软雅黑" panose="020B0503020204020204" pitchFamily="34" charset="-122"/>
              </a:rPr>
              <a:t>响应异常</a:t>
            </a:r>
            <a:r>
              <a:rPr lang="en-US" altLang="zh-CN" sz="2000">
                <a:solidFill>
                  <a:schemeClr val="accent2"/>
                </a:solidFill>
                <a:latin typeface="微软雅黑" panose="020B0503020204020204" pitchFamily="34" charset="-122"/>
                <a:ea typeface="微软雅黑" panose="020B0503020204020204" pitchFamily="34" charset="-122"/>
              </a:rPr>
              <a:t>/</a:t>
            </a:r>
            <a:r>
              <a:rPr lang="zh-CN" altLang="en-US" sz="2000">
                <a:solidFill>
                  <a:schemeClr val="accent2"/>
                </a:solidFill>
                <a:latin typeface="微软雅黑" panose="020B0503020204020204" pitchFamily="34" charset="-122"/>
                <a:ea typeface="微软雅黑" panose="020B0503020204020204" pitchFamily="34" charset="-122"/>
              </a:rPr>
              <a:t>中断</a:t>
            </a:r>
          </a:p>
        </p:txBody>
      </p:sp>
      <p:sp>
        <p:nvSpPr>
          <p:cNvPr id="12" name="Rectangle 12">
            <a:extLst>
              <a:ext uri="{FF2B5EF4-FFF2-40B4-BE49-F238E27FC236}">
                <a16:creationId xmlns:a16="http://schemas.microsoft.com/office/drawing/2014/main" id="{266C7002-B302-4AEB-B616-B97F3DF04EB9}"/>
              </a:ext>
            </a:extLst>
          </p:cNvPr>
          <p:cNvSpPr>
            <a:spLocks noChangeArrowheads="1"/>
          </p:cNvSpPr>
          <p:nvPr/>
        </p:nvSpPr>
        <p:spPr bwMode="auto">
          <a:xfrm>
            <a:off x="6215063" y="3043238"/>
            <a:ext cx="1668462"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latin typeface="Calibri" panose="020F0502020204030204" pitchFamily="34" charset="0"/>
                <a:ea typeface="微软雅黑" panose="020B0503020204020204" pitchFamily="34" charset="-122"/>
              </a:rPr>
              <a:t>具体的异常或中断处理</a:t>
            </a:r>
          </a:p>
          <a:p>
            <a:pPr>
              <a:lnSpc>
                <a:spcPct val="100000"/>
              </a:lnSpc>
              <a:spcBef>
                <a:spcPct val="0"/>
              </a:spcBef>
              <a:buFontTx/>
              <a:buNone/>
            </a:pPr>
            <a:endParaRPr lang="en-US" altLang="zh-CN" sz="1800" b="0" i="1">
              <a:latin typeface="Calibri" panose="020F0502020204030204" pitchFamily="34" charset="0"/>
            </a:endParaRPr>
          </a:p>
        </p:txBody>
      </p:sp>
      <p:sp>
        <p:nvSpPr>
          <p:cNvPr id="13" name="Rectangle 13">
            <a:extLst>
              <a:ext uri="{FF2B5EF4-FFF2-40B4-BE49-F238E27FC236}">
                <a16:creationId xmlns:a16="http://schemas.microsoft.com/office/drawing/2014/main" id="{F9E04EC8-0A12-4078-8DB9-52E17E2BE608}"/>
              </a:ext>
            </a:extLst>
          </p:cNvPr>
          <p:cNvSpPr>
            <a:spLocks noChangeArrowheads="1"/>
          </p:cNvSpPr>
          <p:nvPr/>
        </p:nvSpPr>
        <p:spPr bwMode="auto">
          <a:xfrm>
            <a:off x="3471863" y="3508375"/>
            <a:ext cx="187007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pPr>
            <a:r>
              <a:rPr lang="zh-CN" altLang="en-US" sz="2000">
                <a:latin typeface="微软雅黑" panose="020B0503020204020204" pitchFamily="34" charset="-122"/>
                <a:ea typeface="微软雅黑" panose="020B0503020204020204" pitchFamily="34" charset="-122"/>
              </a:rPr>
              <a:t> </a:t>
            </a:r>
            <a:r>
              <a:rPr lang="zh-CN" altLang="en-US" sz="2000">
                <a:solidFill>
                  <a:schemeClr val="accent2"/>
                </a:solidFill>
                <a:latin typeface="微软雅黑" panose="020B0503020204020204" pitchFamily="34" charset="-122"/>
                <a:ea typeface="微软雅黑" panose="020B0503020204020204" pitchFamily="34" charset="-122"/>
              </a:rPr>
              <a:t>返回当前指令</a:t>
            </a:r>
          </a:p>
          <a:p>
            <a:pPr>
              <a:lnSpc>
                <a:spcPct val="100000"/>
              </a:lnSpc>
              <a:spcBef>
                <a:spcPct val="0"/>
              </a:spcBef>
            </a:pPr>
            <a:r>
              <a:rPr lang="zh-CN" altLang="en-US" sz="2000">
                <a:solidFill>
                  <a:schemeClr val="accent2"/>
                </a:solidFill>
                <a:latin typeface="微软雅黑" panose="020B0503020204020204" pitchFamily="34" charset="-122"/>
                <a:ea typeface="微软雅黑" panose="020B0503020204020204" pitchFamily="34" charset="-122"/>
              </a:rPr>
              <a:t> 返回下条指令</a:t>
            </a:r>
          </a:p>
          <a:p>
            <a:pPr>
              <a:lnSpc>
                <a:spcPct val="100000"/>
              </a:lnSpc>
              <a:spcBef>
                <a:spcPct val="0"/>
              </a:spcBef>
            </a:pPr>
            <a:r>
              <a:rPr lang="zh-CN" altLang="en-US" sz="2000">
                <a:solidFill>
                  <a:schemeClr val="accent2"/>
                </a:solidFill>
                <a:latin typeface="微软雅黑" panose="020B0503020204020204" pitchFamily="34" charset="-122"/>
                <a:ea typeface="微软雅黑" panose="020B0503020204020204" pitchFamily="34" charset="-122"/>
              </a:rPr>
              <a:t> 终止</a:t>
            </a:r>
            <a:r>
              <a:rPr lang="en-US" altLang="zh-CN" sz="2000">
                <a:solidFill>
                  <a:schemeClr val="accent2"/>
                </a:solidFill>
                <a:latin typeface="微软雅黑" panose="020B0503020204020204" pitchFamily="34" charset="-122"/>
                <a:ea typeface="微软雅黑" panose="020B0503020204020204" pitchFamily="34" charset="-122"/>
              </a:rPr>
              <a:t>(abort)</a:t>
            </a:r>
          </a:p>
        </p:txBody>
      </p:sp>
      <p:sp>
        <p:nvSpPr>
          <p:cNvPr id="14" name="Rectangle 14">
            <a:extLst>
              <a:ext uri="{FF2B5EF4-FFF2-40B4-BE49-F238E27FC236}">
                <a16:creationId xmlns:a16="http://schemas.microsoft.com/office/drawing/2014/main" id="{91DA29BB-5135-4B75-9452-4F49B9BDB1EA}"/>
              </a:ext>
            </a:extLst>
          </p:cNvPr>
          <p:cNvSpPr>
            <a:spLocks noChangeArrowheads="1"/>
          </p:cNvSpPr>
          <p:nvPr/>
        </p:nvSpPr>
        <p:spPr bwMode="auto">
          <a:xfrm>
            <a:off x="909638" y="2843213"/>
            <a:ext cx="80486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a:solidFill>
                  <a:srgbClr val="C00000"/>
                </a:solidFill>
                <a:latin typeface="Calibri" panose="020F0502020204030204" pitchFamily="34" charset="0"/>
                <a:ea typeface="微软雅黑" panose="020B0503020204020204" pitchFamily="34" charset="-122"/>
              </a:rPr>
              <a:t>事件</a:t>
            </a:r>
          </a:p>
        </p:txBody>
      </p:sp>
      <p:sp>
        <p:nvSpPr>
          <p:cNvPr id="15" name="Text Box 15">
            <a:extLst>
              <a:ext uri="{FF2B5EF4-FFF2-40B4-BE49-F238E27FC236}">
                <a16:creationId xmlns:a16="http://schemas.microsoft.com/office/drawing/2014/main" id="{73000418-5ECF-4619-9010-165932C4D7B3}"/>
              </a:ext>
            </a:extLst>
          </p:cNvPr>
          <p:cNvSpPr txBox="1">
            <a:spLocks noChangeArrowheads="1"/>
          </p:cNvSpPr>
          <p:nvPr/>
        </p:nvSpPr>
        <p:spPr bwMode="auto">
          <a:xfrm>
            <a:off x="2009775" y="2808288"/>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当前指令</a:t>
            </a:r>
          </a:p>
        </p:txBody>
      </p:sp>
      <p:sp>
        <p:nvSpPr>
          <p:cNvPr id="16" name="Text Box 16">
            <a:extLst>
              <a:ext uri="{FF2B5EF4-FFF2-40B4-BE49-F238E27FC236}">
                <a16:creationId xmlns:a16="http://schemas.microsoft.com/office/drawing/2014/main" id="{40B7FAF8-D44F-4AEF-9DC5-C17D645AF4E0}"/>
              </a:ext>
            </a:extLst>
          </p:cNvPr>
          <p:cNvSpPr txBox="1">
            <a:spLocks noChangeArrowheads="1"/>
          </p:cNvSpPr>
          <p:nvPr/>
        </p:nvSpPr>
        <p:spPr bwMode="auto">
          <a:xfrm>
            <a:off x="2019300" y="32146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dirty="0">
                <a:latin typeface="Calibri" panose="020F0502020204030204" pitchFamily="34" charset="0"/>
                <a:ea typeface="微软雅黑" panose="020B0503020204020204" pitchFamily="34" charset="-122"/>
              </a:rPr>
              <a:t>下条指令</a:t>
            </a:r>
          </a:p>
        </p:txBody>
      </p:sp>
      <p:sp>
        <p:nvSpPr>
          <p:cNvPr id="17" name="Line 17">
            <a:extLst>
              <a:ext uri="{FF2B5EF4-FFF2-40B4-BE49-F238E27FC236}">
                <a16:creationId xmlns:a16="http://schemas.microsoft.com/office/drawing/2014/main" id="{A7490028-7E76-4195-9F3E-2670D8F60633}"/>
              </a:ext>
            </a:extLst>
          </p:cNvPr>
          <p:cNvSpPr>
            <a:spLocks noChangeShapeType="1"/>
          </p:cNvSpPr>
          <p:nvPr/>
        </p:nvSpPr>
        <p:spPr bwMode="auto">
          <a:xfrm>
            <a:off x="1658938" y="3028950"/>
            <a:ext cx="409575"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21FED99E-44EB-4871-9E55-6182FC393439}"/>
              </a:ext>
            </a:extLst>
          </p:cNvPr>
          <p:cNvSpPr>
            <a:spLocks noChangeShapeType="1"/>
          </p:cNvSpPr>
          <p:nvPr/>
        </p:nvSpPr>
        <p:spPr bwMode="auto">
          <a:xfrm>
            <a:off x="3208338" y="3074988"/>
            <a:ext cx="2728912" cy="0"/>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2">
            <a:extLst>
              <a:ext uri="{FF2B5EF4-FFF2-40B4-BE49-F238E27FC236}">
                <a16:creationId xmlns:a16="http://schemas.microsoft.com/office/drawing/2014/main" id="{DEDD81D2-FA1B-4DD2-BC68-E9551ECCBE72}"/>
              </a:ext>
            </a:extLst>
          </p:cNvPr>
          <p:cNvSpPr>
            <a:spLocks noChangeShapeType="1"/>
          </p:cNvSpPr>
          <p:nvPr/>
        </p:nvSpPr>
        <p:spPr bwMode="auto">
          <a:xfrm flipH="1" flipV="1">
            <a:off x="3249613" y="3178175"/>
            <a:ext cx="2700337" cy="493713"/>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4">
            <a:extLst>
              <a:ext uri="{FF2B5EF4-FFF2-40B4-BE49-F238E27FC236}">
                <a16:creationId xmlns:a16="http://schemas.microsoft.com/office/drawing/2014/main" id="{0CEA016E-BA05-4239-A920-89137544CCD1}"/>
              </a:ext>
            </a:extLst>
          </p:cNvPr>
          <p:cNvSpPr txBox="1">
            <a:spLocks noChangeArrowheads="1"/>
          </p:cNvSpPr>
          <p:nvPr/>
        </p:nvSpPr>
        <p:spPr bwMode="auto">
          <a:xfrm>
            <a:off x="747712" y="3700463"/>
            <a:ext cx="22526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dirty="0">
                <a:solidFill>
                  <a:srgbClr val="008000"/>
                </a:solidFill>
                <a:ea typeface="微软雅黑" panose="020B0503020204020204" pitchFamily="34" charset="-122"/>
              </a:rPr>
              <a:t>用户进程的正常控制流中插入了一段内核控制路径</a:t>
            </a:r>
          </a:p>
        </p:txBody>
      </p:sp>
      <p:sp>
        <p:nvSpPr>
          <p:cNvPr id="23" name="Rectangle 2">
            <a:extLst>
              <a:ext uri="{FF2B5EF4-FFF2-40B4-BE49-F238E27FC236}">
                <a16:creationId xmlns:a16="http://schemas.microsoft.com/office/drawing/2014/main" id="{C2C0F6A1-5BEC-4409-923A-D7A068DE7398}"/>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Tree>
    <p:extLst>
      <p:ext uri="{BB962C8B-B14F-4D97-AF65-F5344CB8AC3E}">
        <p14:creationId xmlns:p14="http://schemas.microsoft.com/office/powerpoint/2010/main" val="201614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blinds(horizontal)">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linds(horizontal)">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blinds(horizontal)">
                                      <p:cBhvr>
                                        <p:cTn id="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11" grpId="0"/>
      <p:bldP spid="12" grpId="0"/>
      <p:bldP spid="13" grpId="0"/>
      <p:bldP spid="14" grpId="0"/>
      <p:bldP spid="15" grpId="0"/>
      <p:bldP spid="16" grpId="0"/>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31540" y="1448780"/>
            <a:ext cx="8100900" cy="4260782"/>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l"/>
            </a:pPr>
            <a:r>
              <a:rPr lang="zh-CN" altLang="zh-CN" sz="2400" dirty="0">
                <a:solidFill>
                  <a:srgbClr val="FF0000"/>
                </a:solidFill>
                <a:latin typeface="宋体" panose="02010600030101010101" pitchFamily="2" charset="-122"/>
                <a:ea typeface="宋体" pitchFamily="2" charset="-122"/>
              </a:rPr>
              <a:t>异常</a:t>
            </a:r>
            <a:r>
              <a:rPr lang="en-US" altLang="zh-CN" sz="2400" dirty="0">
                <a:solidFill>
                  <a:srgbClr val="FF0000"/>
                </a:solidFill>
                <a:latin typeface="宋体" panose="02010600030101010101" pitchFamily="2" charset="-122"/>
                <a:ea typeface="宋体" pitchFamily="2" charset="-122"/>
              </a:rPr>
              <a:t> —— </a:t>
            </a:r>
            <a:r>
              <a:rPr lang="zh-CN" altLang="en-US" sz="2400" dirty="0">
                <a:solidFill>
                  <a:srgbClr val="FF0000"/>
                </a:solidFill>
                <a:latin typeface="宋体" panose="02010600030101010101" pitchFamily="2" charset="-122"/>
                <a:ea typeface="宋体" pitchFamily="2" charset="-122"/>
              </a:rPr>
              <a:t>故障</a:t>
            </a:r>
            <a:endParaRPr lang="en-US" altLang="zh-CN" sz="2400" dirty="0">
              <a:solidFill>
                <a:srgbClr val="FF0000"/>
              </a:solidFill>
              <a:latin typeface="宋体" panose="02010600030101010101" pitchFamily="2" charset="-122"/>
              <a:ea typeface="宋体" pitchFamily="2" charset="-122"/>
            </a:endParaRPr>
          </a:p>
          <a:p>
            <a:pPr marL="342900" indent="-342900">
              <a:lnSpc>
                <a:spcPct val="125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故障异常是在引起异常的指令之前或者指令执行期间，在检测到故障或者预先定义的条件不能满足时产生。</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常见的故障异常</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除法出错（除数为</a:t>
            </a:r>
            <a:r>
              <a:rPr lang="en-US" altLang="zh-CN" sz="2400" dirty="0">
                <a:solidFill>
                  <a:srgbClr val="000066"/>
                </a:solidFill>
                <a:latin typeface="宋体" panose="02010600030101010101" pitchFamily="2" charset="-122"/>
                <a:ea typeface="宋体" pitchFamily="2" charset="-122"/>
              </a:rPr>
              <a:t>0</a:t>
            </a:r>
            <a:r>
              <a:rPr lang="zh-CN" altLang="en-US" sz="2400" dirty="0">
                <a:solidFill>
                  <a:srgbClr val="000066"/>
                </a:solidFill>
                <a:latin typeface="宋体" panose="02010600030101010101" pitchFamily="2" charset="-122"/>
                <a:ea typeface="宋体" pitchFamily="2" charset="-122"/>
              </a:rPr>
              <a:t>；除数很小被除数很大，商溢出）</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数据访问越界（访问一个不准本程序访问的内存单元）</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缺页</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故障异常通常可以纠正，处理完异常时，</a:t>
            </a:r>
            <a:r>
              <a:rPr lang="zh-CN" altLang="en-US" sz="2400" dirty="0">
                <a:solidFill>
                  <a:srgbClr val="FF0000"/>
                </a:solidFill>
                <a:highlight>
                  <a:srgbClr val="FFFF00"/>
                </a:highlight>
                <a:latin typeface="宋体" panose="02010600030101010101" pitchFamily="2" charset="-122"/>
                <a:ea typeface="宋体" pitchFamily="2" charset="-122"/>
              </a:rPr>
              <a:t>引起故障的指令被重新执行</a:t>
            </a:r>
            <a:endParaRPr lang="en-US" altLang="zh-CN" sz="2400" dirty="0">
              <a:solidFill>
                <a:srgbClr val="FF0000"/>
              </a:solidFill>
              <a:highlight>
                <a:srgbClr val="FFFF00"/>
              </a:highlight>
              <a:latin typeface="宋体" panose="02010600030101010101" pitchFamily="2" charset="-122"/>
              <a:ea typeface="宋体" pitchFamily="2" charset="-122"/>
            </a:endParaRPr>
          </a:p>
        </p:txBody>
      </p:sp>
    </p:spTree>
    <p:extLst>
      <p:ext uri="{BB962C8B-B14F-4D97-AF65-F5344CB8AC3E}">
        <p14:creationId xmlns:p14="http://schemas.microsoft.com/office/powerpoint/2010/main" val="95127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31541" y="1448780"/>
            <a:ext cx="8100900" cy="5095562"/>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l"/>
            </a:pPr>
            <a:r>
              <a:rPr lang="zh-CN" altLang="zh-CN" sz="2400" dirty="0">
                <a:solidFill>
                  <a:srgbClr val="FF0000"/>
                </a:solidFill>
                <a:latin typeface="宋体" panose="02010600030101010101" pitchFamily="2" charset="-122"/>
                <a:ea typeface="宋体" pitchFamily="2" charset="-122"/>
              </a:rPr>
              <a:t>异常</a:t>
            </a:r>
            <a:r>
              <a:rPr lang="en-US" altLang="zh-CN" sz="2400" dirty="0">
                <a:solidFill>
                  <a:srgbClr val="FF0000"/>
                </a:solidFill>
                <a:latin typeface="宋体" panose="02010600030101010101" pitchFamily="2" charset="-122"/>
                <a:ea typeface="宋体" pitchFamily="2" charset="-122"/>
              </a:rPr>
              <a:t> —— </a:t>
            </a:r>
            <a:r>
              <a:rPr lang="zh-CN" altLang="en-US" sz="2400" dirty="0">
                <a:solidFill>
                  <a:srgbClr val="FF0000"/>
                </a:solidFill>
                <a:latin typeface="宋体" panose="02010600030101010101" pitchFamily="2" charset="-122"/>
                <a:ea typeface="宋体" pitchFamily="2" charset="-122"/>
              </a:rPr>
              <a:t>陷阱</a:t>
            </a:r>
            <a:endParaRPr lang="en-US" altLang="zh-CN" sz="2400" dirty="0">
              <a:solidFill>
                <a:srgbClr val="FF0000"/>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在执行引起陷阱异常的指令后，把异常情况通知给系统。</a:t>
            </a:r>
            <a:endParaRPr lang="en-US" altLang="zh-CN" sz="2400" dirty="0">
              <a:solidFill>
                <a:srgbClr val="000066"/>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执行异常处理程序后，回到产生异常信号指令之下的一条语句。</a:t>
            </a:r>
            <a:endParaRPr lang="en-US" altLang="zh-CN" sz="2400" dirty="0">
              <a:solidFill>
                <a:srgbClr val="000066"/>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FF0000"/>
                </a:solidFill>
                <a:latin typeface="宋体" panose="02010600030101010101" pitchFamily="2" charset="-122"/>
                <a:ea typeface="宋体" pitchFamily="2" charset="-122"/>
              </a:rPr>
              <a:t>软中断</a:t>
            </a:r>
            <a:r>
              <a:rPr lang="zh-CN" altLang="en-US" sz="2400" dirty="0">
                <a:solidFill>
                  <a:srgbClr val="000066"/>
                </a:solidFill>
                <a:latin typeface="宋体" panose="02010600030101010101" pitchFamily="2" charset="-122"/>
                <a:ea typeface="宋体" pitchFamily="2" charset="-122"/>
              </a:rPr>
              <a:t>是一种常见的</a:t>
            </a:r>
            <a:r>
              <a:rPr lang="zh-CN" altLang="en-US" sz="2400" dirty="0">
                <a:solidFill>
                  <a:srgbClr val="FF0000"/>
                </a:solidFill>
                <a:latin typeface="宋体" panose="02010600030101010101" pitchFamily="2" charset="-122"/>
                <a:ea typeface="宋体" pitchFamily="2" charset="-122"/>
              </a:rPr>
              <a:t>陷阱</a:t>
            </a:r>
            <a:r>
              <a:rPr lang="zh-CN" altLang="en-US" sz="2400" dirty="0">
                <a:solidFill>
                  <a:srgbClr val="000066"/>
                </a:solidFill>
                <a:latin typeface="宋体" panose="02010600030101010101" pitchFamily="2" charset="-122"/>
                <a:ea typeface="宋体" pitchFamily="2" charset="-122"/>
              </a:rPr>
              <a:t>。所谓软中断就是在程序中写了中断指令，执行该语句就会去调用中断处理程序，中断处理完后又继续运行下面的程序。</a:t>
            </a:r>
            <a:endParaRPr lang="en-US" altLang="zh-CN" sz="2400" dirty="0">
              <a:solidFill>
                <a:srgbClr val="000066"/>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软中断调用与调用一般的子程序非常类似。借助于中断处理这一模式，可以调用操作系统提供的服务程序。</a:t>
            </a:r>
            <a:endParaRPr lang="en-US" altLang="zh-CN" sz="2400" dirty="0">
              <a:solidFill>
                <a:srgbClr val="000066"/>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另外一种常见的陷阱异常是</a:t>
            </a:r>
            <a:r>
              <a:rPr lang="zh-CN" altLang="en-US" sz="2400" dirty="0">
                <a:solidFill>
                  <a:srgbClr val="FF0000"/>
                </a:solidFill>
                <a:latin typeface="宋体" panose="02010600030101010101" pitchFamily="2" charset="-122"/>
                <a:ea typeface="宋体" pitchFamily="2" charset="-122"/>
              </a:rPr>
              <a:t>单步异常</a:t>
            </a:r>
            <a:r>
              <a:rPr lang="zh-CN" altLang="en-US" sz="2400" dirty="0">
                <a:solidFill>
                  <a:srgbClr val="000066"/>
                </a:solidFill>
                <a:latin typeface="宋体" panose="02010600030101010101" pitchFamily="2" charset="-122"/>
                <a:ea typeface="宋体" pitchFamily="2" charset="-122"/>
              </a:rPr>
              <a:t>，用于</a:t>
            </a:r>
            <a:r>
              <a:rPr lang="zh-CN" altLang="en-US" sz="2400" dirty="0">
                <a:solidFill>
                  <a:srgbClr val="FF0000"/>
                </a:solidFill>
                <a:latin typeface="宋体" panose="02010600030101010101" pitchFamily="2" charset="-122"/>
                <a:ea typeface="宋体" pitchFamily="2" charset="-122"/>
              </a:rPr>
              <a:t>防止一步步跟踪程序</a:t>
            </a:r>
            <a:r>
              <a:rPr lang="zh-CN" altLang="en-US" sz="2400" dirty="0">
                <a:solidFill>
                  <a:srgbClr val="000066"/>
                </a:solidFill>
                <a:latin typeface="宋体" panose="02010600030101010101" pitchFamily="2" charset="-122"/>
                <a:ea typeface="宋体" pitchFamily="2" charset="-122"/>
              </a:rPr>
              <a:t>。</a:t>
            </a:r>
            <a:endParaRPr lang="en-US" altLang="zh-CN" sz="2400" dirty="0">
              <a:solidFill>
                <a:srgbClr val="000066"/>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2645672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31540" y="1448780"/>
            <a:ext cx="8100900" cy="3876061"/>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l"/>
            </a:pPr>
            <a:r>
              <a:rPr lang="zh-CN" altLang="zh-CN" sz="2400" dirty="0">
                <a:solidFill>
                  <a:srgbClr val="FF0000"/>
                </a:solidFill>
                <a:latin typeface="宋体" panose="02010600030101010101" pitchFamily="2" charset="-122"/>
                <a:ea typeface="宋体" pitchFamily="2" charset="-122"/>
              </a:rPr>
              <a:t>异常</a:t>
            </a:r>
            <a:r>
              <a:rPr lang="en-US" altLang="zh-CN" sz="2400" dirty="0">
                <a:solidFill>
                  <a:srgbClr val="FF0000"/>
                </a:solidFill>
                <a:latin typeface="宋体" panose="02010600030101010101" pitchFamily="2" charset="-122"/>
                <a:ea typeface="宋体" pitchFamily="2" charset="-122"/>
              </a:rPr>
              <a:t> —— </a:t>
            </a:r>
            <a:r>
              <a:rPr lang="zh-CN" altLang="en-US" sz="2400" dirty="0">
                <a:solidFill>
                  <a:srgbClr val="FF0000"/>
                </a:solidFill>
                <a:latin typeface="宋体" panose="02010600030101010101" pitchFamily="2" charset="-122"/>
                <a:ea typeface="宋体" pitchFamily="2" charset="-122"/>
              </a:rPr>
              <a:t>中止</a:t>
            </a:r>
            <a:endParaRPr lang="en-US" altLang="zh-CN" sz="2400" dirty="0">
              <a:solidFill>
                <a:srgbClr val="FF0000"/>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中止是在系统出现严重问题时通知系统的一种异常。</a:t>
            </a:r>
            <a:endParaRPr lang="en-US" altLang="zh-CN" sz="2400" dirty="0">
              <a:solidFill>
                <a:srgbClr val="000066"/>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引起中止的指令是无法确定的。</a:t>
            </a:r>
            <a:endParaRPr lang="en-US" altLang="zh-CN" sz="2400" dirty="0">
              <a:solidFill>
                <a:srgbClr val="000066"/>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产生中止时，正执行的程序不能被恢复执行。系统接收中止信号后，处理程序要重新建立各种系统表格，并可能重新启动操作系统。</a:t>
            </a:r>
            <a:endParaRPr lang="en-US" altLang="zh-CN" sz="2400" dirty="0">
              <a:solidFill>
                <a:srgbClr val="000066"/>
              </a:solidFill>
              <a:latin typeface="宋体" panose="02010600030101010101" pitchFamily="2" charset="-122"/>
              <a:ea typeface="宋体" pitchFamily="2" charset="-122"/>
            </a:endParaRPr>
          </a:p>
          <a:p>
            <a:pPr marL="342900" indent="-342900">
              <a:lnSpc>
                <a:spcPct val="114000"/>
              </a:lnSpc>
              <a:spcBef>
                <a:spcPts val="60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中止的例子包括硬件故障和系统表中出现非法值或不一致的值。</a:t>
            </a:r>
            <a:endParaRPr lang="en-US" altLang="zh-CN" sz="2400" dirty="0">
              <a:solidFill>
                <a:srgbClr val="000066"/>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521904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E31BFD1-1E26-4638-84AA-3E694B3DB4DF}"/>
              </a:ext>
            </a:extLst>
          </p:cNvPr>
          <p:cNvSpPr txBox="1"/>
          <p:nvPr/>
        </p:nvSpPr>
        <p:spPr>
          <a:xfrm>
            <a:off x="431539" y="1448780"/>
            <a:ext cx="8190911" cy="4645502"/>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每一个中断或异常处理程序都有一个入口地址；</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将中断和异常处理程序的入口地址等信息称为门</a:t>
            </a:r>
            <a:r>
              <a:rPr lang="en-US" altLang="zh-CN" sz="2400" dirty="0">
                <a:solidFill>
                  <a:srgbClr val="000066"/>
                </a:solidFill>
                <a:latin typeface="宋体" panose="02010600030101010101" pitchFamily="2" charset="-122"/>
                <a:ea typeface="宋体" pitchFamily="2" charset="-122"/>
              </a:rPr>
              <a:t>(gate)</a:t>
            </a:r>
            <a:r>
              <a:rPr lang="zh-CN" altLang="en-US" sz="2400" dirty="0">
                <a:solidFill>
                  <a:srgbClr val="000066"/>
                </a:solidFill>
                <a:latin typeface="宋体" panose="02010600030101010101" pitchFamily="2" charset="-122"/>
                <a:ea typeface="宋体" pitchFamily="2" charset="-122"/>
              </a:rPr>
              <a:t>，就像一栋楼房的门代表了该楼房的入口一样；</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根据中断和异常处理程序的类别，将与之连接的中断描述符划分为三种门：</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任务门（执行中断处理程序时将发生任务转移）</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中断门（主要用于处理外部中断）</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陷阱门（主要用于处理异常）</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en-US" altLang="zh-CN" sz="2400" dirty="0">
                <a:solidFill>
                  <a:srgbClr val="000066"/>
                </a:solidFill>
                <a:latin typeface="宋体" panose="02010600030101010101" pitchFamily="2" charset="-122"/>
                <a:ea typeface="宋体" pitchFamily="2" charset="-122"/>
              </a:rPr>
              <a:t>CPU</a:t>
            </a:r>
            <a:r>
              <a:rPr lang="zh-CN" altLang="en-US" sz="2400" dirty="0">
                <a:solidFill>
                  <a:srgbClr val="000066"/>
                </a:solidFill>
                <a:latin typeface="宋体" panose="02010600030101010101" pitchFamily="2" charset="-122"/>
                <a:ea typeface="宋体" pitchFamily="2" charset="-122"/>
              </a:rPr>
              <a:t>根据门提供的信息（由</a:t>
            </a:r>
            <a:r>
              <a:rPr lang="en-US" altLang="zh-CN" sz="2400" dirty="0">
                <a:solidFill>
                  <a:srgbClr val="000066"/>
                </a:solidFill>
                <a:latin typeface="宋体" panose="02010600030101010101" pitchFamily="2" charset="-122"/>
                <a:ea typeface="宋体" pitchFamily="2" charset="-122"/>
              </a:rPr>
              <a:t>IDT</a:t>
            </a:r>
            <a:r>
              <a:rPr lang="zh-CN" altLang="en-US" sz="2400" dirty="0">
                <a:solidFill>
                  <a:srgbClr val="000066"/>
                </a:solidFill>
                <a:latin typeface="宋体" panose="02010600030101010101" pitchFamily="2" charset="-122"/>
                <a:ea typeface="宋体" pitchFamily="2" charset="-122"/>
              </a:rPr>
              <a:t>中的门属性字节提供）进行切换，对不同的门，处理过程是有些差异的。</a:t>
            </a:r>
            <a:endParaRPr lang="en-US" altLang="zh-CN" sz="2400" dirty="0">
              <a:solidFill>
                <a:srgbClr val="000066"/>
              </a:solidFill>
              <a:latin typeface="宋体" panose="02010600030101010101" pitchFamily="2" charset="-122"/>
              <a:ea typeface="宋体" pitchFamily="2" charset="-122"/>
            </a:endParaRPr>
          </a:p>
        </p:txBody>
      </p:sp>
      <p:sp>
        <p:nvSpPr>
          <p:cNvPr id="5" name="Rectangle 70">
            <a:extLst>
              <a:ext uri="{FF2B5EF4-FFF2-40B4-BE49-F238E27FC236}">
                <a16:creationId xmlns:a16="http://schemas.microsoft.com/office/drawing/2014/main" id="{BC00EAEE-5F02-4FCE-92A8-C21C2AD92347}"/>
              </a:ext>
            </a:extLst>
          </p:cNvPr>
          <p:cNvSpPr>
            <a:spLocks noChangeArrowheads="1"/>
          </p:cNvSpPr>
          <p:nvPr/>
        </p:nvSpPr>
        <p:spPr bwMode="auto">
          <a:xfrm>
            <a:off x="566738" y="323850"/>
            <a:ext cx="467307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12.1.2 </a:t>
            </a:r>
            <a:r>
              <a:rPr lang="zh-CN" altLang="en-US" sz="4000" dirty="0">
                <a:solidFill>
                  <a:schemeClr val="bg1"/>
                </a:solidFill>
                <a:latin typeface="Times New Roman" pitchFamily="18" charset="0"/>
                <a:ea typeface="华文新魏" pitchFamily="2" charset="-122"/>
              </a:rPr>
              <a:t>中断描述符表</a:t>
            </a:r>
          </a:p>
        </p:txBody>
      </p:sp>
    </p:spTree>
    <p:extLst>
      <p:ext uri="{BB962C8B-B14F-4D97-AF65-F5344CB8AC3E}">
        <p14:creationId xmlns:p14="http://schemas.microsoft.com/office/powerpoint/2010/main" val="142115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logo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2400" y="6126163"/>
            <a:ext cx="1039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9"/>
          <p:cNvSpPr>
            <a:spLocks noChangeArrowheads="1"/>
          </p:cNvSpPr>
          <p:nvPr/>
        </p:nvSpPr>
        <p:spPr bwMode="auto">
          <a:xfrm>
            <a:off x="476250" y="323850"/>
            <a:ext cx="5423280" cy="6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4000" dirty="0">
                <a:solidFill>
                  <a:schemeClr val="bg1"/>
                </a:solidFill>
                <a:latin typeface="华文新魏" pitchFamily="2" charset="-122"/>
                <a:ea typeface="华文新魏" pitchFamily="2" charset="-122"/>
              </a:rPr>
              <a:t>第</a:t>
            </a:r>
            <a:r>
              <a:rPr lang="en-US" altLang="zh-CN" sz="4000" dirty="0">
                <a:solidFill>
                  <a:schemeClr val="bg1"/>
                </a:solidFill>
                <a:latin typeface="华文新魏" pitchFamily="2" charset="-122"/>
                <a:ea typeface="华文新魏" pitchFamily="2" charset="-122"/>
              </a:rPr>
              <a:t>12</a:t>
            </a:r>
            <a:r>
              <a:rPr lang="zh-CN" altLang="en-US" sz="4000" dirty="0">
                <a:solidFill>
                  <a:schemeClr val="bg1"/>
                </a:solidFill>
                <a:latin typeface="华文新魏" pitchFamily="2" charset="-122"/>
                <a:ea typeface="华文新魏" pitchFamily="2" charset="-122"/>
              </a:rPr>
              <a:t>章 中断和异常处理</a:t>
            </a:r>
          </a:p>
        </p:txBody>
      </p:sp>
      <p:sp>
        <p:nvSpPr>
          <p:cNvPr id="6" name="文本框 5">
            <a:extLst>
              <a:ext uri="{FF2B5EF4-FFF2-40B4-BE49-F238E27FC236}">
                <a16:creationId xmlns:a16="http://schemas.microsoft.com/office/drawing/2014/main" id="{D59562D4-AF75-432E-B75C-32F5A13DFF97}"/>
              </a:ext>
            </a:extLst>
          </p:cNvPr>
          <p:cNvSpPr txBox="1"/>
          <p:nvPr/>
        </p:nvSpPr>
        <p:spPr>
          <a:xfrm>
            <a:off x="460390" y="1444127"/>
            <a:ext cx="5423280" cy="4955203"/>
          </a:xfrm>
          <a:prstGeom prst="rect">
            <a:avLst/>
          </a:prstGeom>
          <a:noFill/>
        </p:spPr>
        <p:txBody>
          <a:bodyPr wrap="square">
            <a:spAutoFit/>
          </a:bodyPr>
          <a:lstStyle/>
          <a:p>
            <a:r>
              <a:rPr lang="en-US" altLang="zh-CN" sz="2000" dirty="0">
                <a:solidFill>
                  <a:srgbClr val="808080"/>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_CRT_SECURE_NO_WARNINGS</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stdio.h</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i,j</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r = 0;</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msg[20];</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=0;i&lt;20000;i++) {</a:t>
            </a:r>
          </a:p>
          <a:p>
            <a:r>
              <a:rPr lang="en-US" altLang="zh-CN" sz="2000" dirty="0">
                <a:solidFill>
                  <a:srgbClr val="000000"/>
                </a:solidFill>
                <a:latin typeface="新宋体" panose="02010609030101010101" pitchFamily="49" charset="-122"/>
                <a:ea typeface="新宋体" panose="02010609030101010101" pitchFamily="49" charset="-122"/>
              </a:rPr>
              <a:t>       r = 0;</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(j = 0;j &lt; 100000;j++)</a:t>
            </a:r>
          </a:p>
          <a:p>
            <a:r>
              <a:rPr lang="en-US" altLang="zh-CN" sz="2000" dirty="0">
                <a:solidFill>
                  <a:srgbClr val="000000"/>
                </a:solidFill>
                <a:latin typeface="新宋体" panose="02010609030101010101" pitchFamily="49" charset="-122"/>
                <a:ea typeface="新宋体" panose="02010609030101010101" pitchFamily="49" charset="-122"/>
              </a:rPr>
              <a:t>          r = r + 1;</a:t>
            </a:r>
          </a:p>
          <a:p>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"finish for ...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scanf</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"%s"</a:t>
            </a:r>
            <a:r>
              <a:rPr lang="en-US" altLang="zh-CN" sz="2000" dirty="0">
                <a:solidFill>
                  <a:srgbClr val="000000"/>
                </a:solidFill>
                <a:latin typeface="新宋体" panose="02010609030101010101" pitchFamily="49" charset="-122"/>
                <a:ea typeface="新宋体" panose="02010609030101010101" pitchFamily="49" charset="-122"/>
              </a:rPr>
              <a:t>, msg);</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"your input : %s \n"</a:t>
            </a:r>
            <a:r>
              <a:rPr lang="en-US" altLang="zh-CN" sz="2000" dirty="0">
                <a:solidFill>
                  <a:srgbClr val="000000"/>
                </a:solidFill>
                <a:latin typeface="新宋体" panose="02010609030101010101" pitchFamily="49" charset="-122"/>
                <a:ea typeface="新宋体" panose="02010609030101010101" pitchFamily="49" charset="-122"/>
              </a:rPr>
              <a:t>, msg);</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r>
              <a:rPr lang="en-US" altLang="zh-CN" sz="2000" dirty="0">
                <a:solidFill>
                  <a:srgbClr val="000000"/>
                </a:solidFill>
                <a:latin typeface="新宋体" panose="02010609030101010101" pitchFamily="49" charset="-122"/>
                <a:ea typeface="新宋体" panose="02010609030101010101" pitchFamily="49" charset="-122"/>
              </a:rPr>
              <a:t>}</a:t>
            </a:r>
          </a:p>
        </p:txBody>
      </p:sp>
      <p:sp>
        <p:nvSpPr>
          <p:cNvPr id="3" name="文本框 2">
            <a:extLst>
              <a:ext uri="{FF2B5EF4-FFF2-40B4-BE49-F238E27FC236}">
                <a16:creationId xmlns:a16="http://schemas.microsoft.com/office/drawing/2014/main" id="{A5986ABA-622C-4398-A1A8-3494358BC732}"/>
              </a:ext>
            </a:extLst>
          </p:cNvPr>
          <p:cNvSpPr txBox="1"/>
          <p:nvPr/>
        </p:nvSpPr>
        <p:spPr>
          <a:xfrm>
            <a:off x="5157065" y="1448780"/>
            <a:ext cx="3796575" cy="3011209"/>
          </a:xfrm>
          <a:prstGeom prst="rect">
            <a:avLst/>
          </a:prstGeom>
          <a:noFill/>
        </p:spPr>
        <p:txBody>
          <a:bodyPr wrap="square" rtlCol="0">
            <a:spAutoFit/>
          </a:bodyPr>
          <a:lstStyle/>
          <a:p>
            <a:pPr>
              <a:lnSpc>
                <a:spcPct val="135000"/>
              </a:lnSpc>
              <a:spcBef>
                <a:spcPts val="0"/>
              </a:spcBef>
            </a:pPr>
            <a:r>
              <a:rPr lang="zh-CN" altLang="en-US" sz="2400" dirty="0">
                <a:solidFill>
                  <a:srgbClr val="000066"/>
                </a:solidFill>
                <a:latin typeface="宋体" panose="02010600030101010101" pitchFamily="2" charset="-122"/>
                <a:ea typeface="宋体" pitchFamily="2" charset="-122"/>
              </a:rPr>
              <a:t>循环语句的执行时间较长，循环执行后显示 </a:t>
            </a:r>
            <a:r>
              <a:rPr lang="en-US" altLang="zh-CN" sz="2400" dirty="0">
                <a:solidFill>
                  <a:srgbClr val="000066"/>
                </a:solidFill>
                <a:latin typeface="宋体" panose="02010600030101010101" pitchFamily="2" charset="-122"/>
                <a:ea typeface="宋体" pitchFamily="2" charset="-122"/>
              </a:rPr>
              <a:t>finish for ...</a:t>
            </a:r>
            <a:r>
              <a:rPr lang="zh-CN" altLang="en-US" sz="2400" dirty="0">
                <a:solidFill>
                  <a:srgbClr val="000066"/>
                </a:solidFill>
                <a:latin typeface="宋体" panose="02010600030101010101" pitchFamily="2" charset="-122"/>
                <a:ea typeface="宋体" pitchFamily="2" charset="-122"/>
              </a:rPr>
              <a:t> </a:t>
            </a:r>
            <a:endParaRPr lang="en-US" altLang="zh-CN" sz="2400" dirty="0">
              <a:solidFill>
                <a:srgbClr val="000066"/>
              </a:solidFill>
              <a:latin typeface="宋体" panose="02010600030101010101" pitchFamily="2" charset="-122"/>
              <a:ea typeface="宋体" pitchFamily="2" charset="-122"/>
            </a:endParaRPr>
          </a:p>
          <a:p>
            <a:pPr>
              <a:lnSpc>
                <a:spcPct val="135000"/>
              </a:lnSpc>
              <a:spcBef>
                <a:spcPts val="0"/>
              </a:spcBef>
            </a:pPr>
            <a:r>
              <a:rPr lang="en-US" altLang="zh-CN" sz="2400" b="0" dirty="0">
                <a:solidFill>
                  <a:srgbClr val="FF0000"/>
                </a:solidFill>
                <a:latin typeface="宋体" panose="02010600030101010101" pitchFamily="2" charset="-122"/>
                <a:ea typeface="宋体" panose="02010600030101010101" pitchFamily="2" charset="-122"/>
              </a:rPr>
              <a:t>Q</a:t>
            </a:r>
            <a:r>
              <a:rPr lang="zh-CN" altLang="en-US" sz="2400" b="0" dirty="0">
                <a:solidFill>
                  <a:srgbClr val="FF0000"/>
                </a:solidFill>
                <a:latin typeface="宋体" panose="02010600030101010101" pitchFamily="2" charset="-122"/>
                <a:ea typeface="宋体" panose="02010600030101010101" pitchFamily="2" charset="-122"/>
              </a:rPr>
              <a:t>：在出现</a:t>
            </a:r>
            <a:r>
              <a:rPr lang="en-US" altLang="zh-CN" sz="2400" b="0" dirty="0">
                <a:solidFill>
                  <a:srgbClr val="FF0000"/>
                </a:solidFill>
                <a:latin typeface="宋体" panose="02010600030101010101" pitchFamily="2" charset="-122"/>
                <a:ea typeface="宋体" panose="02010600030101010101" pitchFamily="2" charset="-122"/>
              </a:rPr>
              <a:t>finish…</a:t>
            </a:r>
            <a:r>
              <a:rPr lang="zh-CN" altLang="en-US" sz="2400" b="0" dirty="0">
                <a:solidFill>
                  <a:srgbClr val="FF0000"/>
                </a:solidFill>
                <a:latin typeface="宋体" panose="02010600030101010101" pitchFamily="2" charset="-122"/>
                <a:ea typeface="宋体" panose="02010600030101010101" pitchFamily="2" charset="-122"/>
              </a:rPr>
              <a:t>之前，</a:t>
            </a:r>
            <a:endParaRPr lang="en-US" altLang="zh-CN" sz="2400" b="0" dirty="0">
              <a:solidFill>
                <a:srgbClr val="FF0000"/>
              </a:solidFill>
              <a:latin typeface="宋体" panose="02010600030101010101" pitchFamily="2" charset="-122"/>
              <a:ea typeface="宋体" panose="02010600030101010101" pitchFamily="2" charset="-122"/>
            </a:endParaRPr>
          </a:p>
          <a:p>
            <a:pPr>
              <a:lnSpc>
                <a:spcPct val="135000"/>
              </a:lnSpc>
              <a:spcBef>
                <a:spcPts val="0"/>
              </a:spcBef>
            </a:pPr>
            <a:r>
              <a:rPr lang="zh-CN" altLang="en-US" sz="2400" b="0" dirty="0">
                <a:solidFill>
                  <a:srgbClr val="FF0000"/>
                </a:solidFill>
                <a:latin typeface="宋体" panose="02010600030101010101" pitchFamily="2" charset="-122"/>
                <a:ea typeface="宋体" panose="02010600030101010101" pitchFamily="2" charset="-122"/>
              </a:rPr>
              <a:t>  输入一行 </a:t>
            </a:r>
            <a:r>
              <a:rPr lang="en-US" altLang="zh-CN" sz="2400" b="0" dirty="0">
                <a:solidFill>
                  <a:srgbClr val="FF0000"/>
                </a:solidFill>
                <a:latin typeface="宋体" panose="02010600030101010101" pitchFamily="2" charset="-122"/>
                <a:ea typeface="宋体" panose="02010600030101010101" pitchFamily="2" charset="-122"/>
              </a:rPr>
              <a:t>123456</a:t>
            </a:r>
            <a:r>
              <a:rPr lang="zh-CN" altLang="en-US" sz="2400" b="0" dirty="0">
                <a:solidFill>
                  <a:srgbClr val="FF0000"/>
                </a:solidFill>
                <a:latin typeface="宋体" panose="02010600030101010101" pitchFamily="2" charset="-122"/>
                <a:ea typeface="宋体" panose="02010600030101010101" pitchFamily="2" charset="-122"/>
              </a:rPr>
              <a:t>，</a:t>
            </a:r>
            <a:endParaRPr lang="en-US" altLang="zh-CN" sz="2400" b="0" dirty="0">
              <a:solidFill>
                <a:srgbClr val="FF0000"/>
              </a:solidFill>
              <a:latin typeface="宋体" panose="02010600030101010101" pitchFamily="2" charset="-122"/>
              <a:ea typeface="宋体" panose="02010600030101010101" pitchFamily="2" charset="-122"/>
            </a:endParaRPr>
          </a:p>
          <a:p>
            <a:pPr>
              <a:lnSpc>
                <a:spcPct val="135000"/>
              </a:lnSpc>
              <a:spcBef>
                <a:spcPts val="0"/>
              </a:spcBef>
            </a:pPr>
            <a:r>
              <a:rPr lang="en-US" altLang="zh-CN" sz="2400" b="0" dirty="0">
                <a:solidFill>
                  <a:srgbClr val="FF0000"/>
                </a:solidFill>
                <a:latin typeface="宋体" panose="02010600030101010101" pitchFamily="2" charset="-122"/>
                <a:ea typeface="宋体" panose="02010600030101010101" pitchFamily="2" charset="-122"/>
              </a:rPr>
              <a:t>  </a:t>
            </a:r>
            <a:r>
              <a:rPr lang="zh-CN" altLang="en-US" sz="2400" b="0" dirty="0">
                <a:solidFill>
                  <a:srgbClr val="FF0000"/>
                </a:solidFill>
                <a:latin typeface="宋体" panose="02010600030101010101" pitchFamily="2" charset="-122"/>
                <a:ea typeface="宋体" panose="02010600030101010101" pitchFamily="2" charset="-122"/>
              </a:rPr>
              <a:t>运行结果结果是什么？</a:t>
            </a:r>
          </a:p>
        </p:txBody>
      </p:sp>
      <p:pic>
        <p:nvPicPr>
          <p:cNvPr id="7" name="图片 6">
            <a:extLst>
              <a:ext uri="{FF2B5EF4-FFF2-40B4-BE49-F238E27FC236}">
                <a16:creationId xmlns:a16="http://schemas.microsoft.com/office/drawing/2014/main" id="{834DBFC8-034A-483D-9BA0-C3E913801E18}"/>
              </a:ext>
            </a:extLst>
          </p:cNvPr>
          <p:cNvPicPr>
            <a:picLocks noChangeAspect="1"/>
          </p:cNvPicPr>
          <p:nvPr/>
        </p:nvPicPr>
        <p:blipFill>
          <a:blip r:embed="rId3"/>
          <a:stretch>
            <a:fillRect/>
          </a:stretch>
        </p:blipFill>
        <p:spPr>
          <a:xfrm>
            <a:off x="5509737" y="4644135"/>
            <a:ext cx="3302476" cy="1415346"/>
          </a:xfrm>
          <a:prstGeom prst="rect">
            <a:avLst/>
          </a:prstGeom>
        </p:spPr>
      </p:pic>
    </p:spTree>
    <p:extLst>
      <p:ext uri="{BB962C8B-B14F-4D97-AF65-F5344CB8AC3E}">
        <p14:creationId xmlns:p14="http://schemas.microsoft.com/office/powerpoint/2010/main" val="259447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Rectangle: Click to edit Master text styles&#10;Second level&#10;Third level&#10;Fourth level&#10;Fifth level"/>
          <p:cNvSpPr>
            <a:spLocks noGrp="1" noChangeArrowheads="1"/>
          </p:cNvSpPr>
          <p:nvPr>
            <p:ph type="body" sz="half" idx="1"/>
          </p:nvPr>
        </p:nvSpPr>
        <p:spPr>
          <a:xfrm>
            <a:off x="468313" y="1493838"/>
            <a:ext cx="8362950" cy="4959350"/>
          </a:xfrm>
        </p:spPr>
        <p:txBody>
          <a:bodyPr/>
          <a:lstStyle/>
          <a:p>
            <a:pPr eaLnBrk="1" hangingPunct="1">
              <a:buFont typeface="Wingdings" pitchFamily="2" charset="2"/>
              <a:buNone/>
            </a:pPr>
            <a:endParaRPr lang="en-US" altLang="zh-CN" sz="2800" b="1">
              <a:solidFill>
                <a:schemeClr val="bg1"/>
              </a:solidFill>
            </a:endParaRPr>
          </a:p>
          <a:p>
            <a:pPr eaLnBrk="1" hangingPunct="1">
              <a:buFont typeface="Wingdings" pitchFamily="2" charset="2"/>
              <a:buNone/>
            </a:pPr>
            <a:endParaRPr lang="en-US" altLang="zh-CN" sz="2800" b="1">
              <a:solidFill>
                <a:schemeClr val="bg1"/>
              </a:solidFill>
            </a:endParaRPr>
          </a:p>
        </p:txBody>
      </p:sp>
      <p:graphicFrame>
        <p:nvGraphicFramePr>
          <p:cNvPr id="373829" name="Group 69"/>
          <p:cNvGraphicFramePr>
            <a:graphicFrameLocks noGrp="1"/>
          </p:cNvGraphicFramePr>
          <p:nvPr>
            <p:ph sz="half" idx="2"/>
            <p:extLst>
              <p:ext uri="{D42A27DB-BD31-4B8C-83A1-F6EECF244321}">
                <p14:modId xmlns:p14="http://schemas.microsoft.com/office/powerpoint/2010/main" val="4121373271"/>
              </p:ext>
            </p:extLst>
          </p:nvPr>
        </p:nvGraphicFramePr>
        <p:xfrm>
          <a:off x="468313" y="1718810"/>
          <a:ext cx="8064500" cy="4322765"/>
        </p:xfrm>
        <a:graphic>
          <a:graphicData uri="http://schemas.openxmlformats.org/drawingml/2006/table">
            <a:tbl>
              <a:tblPr/>
              <a:tblGrid>
                <a:gridCol w="996950">
                  <a:extLst>
                    <a:ext uri="{9D8B030D-6E8A-4147-A177-3AD203B41FA5}">
                      <a16:colId xmlns:a16="http://schemas.microsoft.com/office/drawing/2014/main" val="20000"/>
                    </a:ext>
                  </a:extLst>
                </a:gridCol>
                <a:gridCol w="1709737">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2962275">
                  <a:extLst>
                    <a:ext uri="{9D8B030D-6E8A-4147-A177-3AD203B41FA5}">
                      <a16:colId xmlns:a16="http://schemas.microsoft.com/office/drawing/2014/main" val="20003"/>
                    </a:ext>
                  </a:extLst>
                </a:gridCol>
                <a:gridCol w="1611313">
                  <a:extLst>
                    <a:ext uri="{9D8B030D-6E8A-4147-A177-3AD203B41FA5}">
                      <a16:colId xmlns:a16="http://schemas.microsoft.com/office/drawing/2014/main" val="20004"/>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中断号</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名  称</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dirty="0">
                          <a:ln>
                            <a:noFill/>
                          </a:ln>
                          <a:solidFill>
                            <a:srgbClr val="000066"/>
                          </a:solidFill>
                          <a:effectLst/>
                          <a:latin typeface="Tahoma" pitchFamily="34" charset="0"/>
                          <a:ea typeface="华文新魏" pitchFamily="2" charset="-122"/>
                        </a:rPr>
                        <a:t>类型</a:t>
                      </a:r>
                      <a:r>
                        <a:rPr kumimoji="1" lang="zh-CN" altLang="en-US" sz="2000" b="0" i="0" u="none" strike="noStrike" cap="none" normalizeH="0" baseline="0" dirty="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相关指令</a:t>
                      </a:r>
                      <a:endParaRPr kumimoji="1" lang="zh-CN" altLang="en-US" sz="2000" b="0" i="0" u="none" strike="noStrike" cap="none" normalizeH="0" baseline="0">
                        <a:ln>
                          <a:noFill/>
                        </a:ln>
                        <a:solidFill>
                          <a:srgbClr val="000066"/>
                        </a:solidFill>
                        <a:effectLst/>
                        <a:latin typeface="Tahoma"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DOS</a:t>
                      </a:r>
                      <a:r>
                        <a:rPr kumimoji="1" lang="zh-CN" altLang="en-US" sz="2000" b="1" i="0" u="none" strike="noStrike" cap="none" normalizeH="0" baseline="0">
                          <a:ln>
                            <a:noFill/>
                          </a:ln>
                          <a:solidFill>
                            <a:srgbClr val="000066"/>
                          </a:solidFill>
                          <a:effectLst/>
                          <a:latin typeface="Tahoma" pitchFamily="34" charset="0"/>
                          <a:ea typeface="华文新魏" pitchFamily="2" charset="-122"/>
                        </a:rPr>
                        <a:t>下名称</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除法出错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DIV</a:t>
                      </a:r>
                      <a:r>
                        <a:rPr kumimoji="1" lang="zh-CN" altLang="en-US" sz="2000" b="1" i="0" u="none" strike="noStrike" cap="none" normalizeH="0" baseline="0">
                          <a:ln>
                            <a:noFill/>
                          </a:ln>
                          <a:solidFill>
                            <a:srgbClr val="000066"/>
                          </a:solidFill>
                          <a:effectLst/>
                          <a:latin typeface="Tahoma" pitchFamily="34" charset="0"/>
                          <a:ea typeface="华文新魏" pitchFamily="2" charset="-122"/>
                        </a:rPr>
                        <a:t>，</a:t>
                      </a:r>
                      <a:r>
                        <a:rPr kumimoji="1" lang="en-US" altLang="zh-CN" sz="2000" b="1" i="0" u="none" strike="noStrike" cap="none" normalizeH="0" baseline="0">
                          <a:ln>
                            <a:noFill/>
                          </a:ln>
                          <a:solidFill>
                            <a:srgbClr val="000066"/>
                          </a:solidFill>
                          <a:effectLst/>
                          <a:latin typeface="Tahoma" pitchFamily="34" charset="0"/>
                          <a:ea typeface="华文新魏" pitchFamily="2" charset="-122"/>
                        </a:rPr>
                        <a:t>IDIV</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除法出错</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调试异常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任何指令</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单步</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非屏蔽中断</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中断</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非屏蔽中断</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断点</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INT 3</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断点</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溢出</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INTO</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溢出</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边界检查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BOUND</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打印屏幕</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非法操作码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非法指令编码或操作数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保留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协处理器无效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浮点指令或</a:t>
                      </a:r>
                      <a:r>
                        <a:rPr kumimoji="1" lang="en-US" altLang="zh-CN" sz="2000" b="1" i="0" u="none" strike="noStrike" cap="none" normalizeH="0" baseline="0">
                          <a:ln>
                            <a:noFill/>
                          </a:ln>
                          <a:solidFill>
                            <a:srgbClr val="000066"/>
                          </a:solidFill>
                          <a:effectLst/>
                          <a:latin typeface="Tahoma" pitchFamily="34" charset="0"/>
                          <a:ea typeface="华文新魏" pitchFamily="2" charset="-122"/>
                        </a:rPr>
                        <a:t>WAIT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dirty="0">
                          <a:ln>
                            <a:noFill/>
                          </a:ln>
                          <a:solidFill>
                            <a:srgbClr val="000066"/>
                          </a:solidFill>
                          <a:effectLst/>
                          <a:latin typeface="Tahoma" pitchFamily="34" charset="0"/>
                          <a:ea typeface="华文新魏" pitchFamily="2" charset="-122"/>
                        </a:rPr>
                        <a:t>保留</a:t>
                      </a:r>
                      <a:r>
                        <a:rPr kumimoji="1" lang="zh-CN" altLang="en-US" sz="2000" b="0" i="0" u="none" strike="noStrike" cap="none" normalizeH="0" baseline="0" dirty="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643" name="Rectangle 70"/>
          <p:cNvSpPr>
            <a:spLocks noChangeArrowheads="1"/>
          </p:cNvSpPr>
          <p:nvPr/>
        </p:nvSpPr>
        <p:spPr bwMode="auto">
          <a:xfrm>
            <a:off x="566738" y="323850"/>
            <a:ext cx="467307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74786" name="Group 2"/>
          <p:cNvGraphicFramePr>
            <a:graphicFrameLocks noGrp="1"/>
          </p:cNvGraphicFramePr>
          <p:nvPr>
            <p:ph idx="1"/>
          </p:nvPr>
        </p:nvGraphicFramePr>
        <p:xfrm>
          <a:off x="287338" y="188913"/>
          <a:ext cx="8856662" cy="6326189"/>
        </p:xfrm>
        <a:graphic>
          <a:graphicData uri="http://schemas.openxmlformats.org/drawingml/2006/table">
            <a:tbl>
              <a:tblPr/>
              <a:tblGrid>
                <a:gridCol w="1296987">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2881313">
                  <a:extLst>
                    <a:ext uri="{9D8B030D-6E8A-4147-A177-3AD203B41FA5}">
                      <a16:colId xmlns:a16="http://schemas.microsoft.com/office/drawing/2014/main" val="20003"/>
                    </a:ext>
                  </a:extLst>
                </a:gridCol>
                <a:gridCol w="2087562">
                  <a:extLst>
                    <a:ext uri="{9D8B030D-6E8A-4147-A177-3AD203B41FA5}">
                      <a16:colId xmlns:a16="http://schemas.microsoft.com/office/drawing/2014/main" val="20004"/>
                    </a:ext>
                  </a:extLst>
                </a:gridCol>
              </a:tblGrid>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8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双重故障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任何指令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时钟中断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9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协处理器段超越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访问存储器的浮点指令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键盘中断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835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0DH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通用保护异常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任何访问存储器的指令</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任何特权指令</a:t>
                      </a:r>
                      <a:r>
                        <a:rPr kumimoji="1" lang="zh-CN" altLang="en-US" sz="2800" b="0" i="0" u="none" strike="noStrike" cap="none" normalizeH="0" baseline="0">
                          <a:ln>
                            <a:noFill/>
                          </a:ln>
                          <a:solidFill>
                            <a:srgbClr val="000066"/>
                          </a:solidFill>
                          <a:effectLst/>
                          <a:latin typeface="Tahoma" pitchFamily="34" charset="0"/>
                          <a:ea typeface="华文新魏"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硬盘（并行口）中断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10H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协处理器出错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浮点指令或</a:t>
                      </a:r>
                      <a:r>
                        <a:rPr kumimoji="1" lang="en-US" altLang="zh-CN" sz="2000" b="1" i="0" u="none" strike="noStrike" cap="none" normalizeH="0" baseline="0">
                          <a:ln>
                            <a:noFill/>
                          </a:ln>
                          <a:solidFill>
                            <a:srgbClr val="000066"/>
                          </a:solidFill>
                          <a:effectLst/>
                          <a:latin typeface="Tahoma" pitchFamily="34" charset="0"/>
                          <a:ea typeface="华文新魏" pitchFamily="2" charset="-122"/>
                        </a:rPr>
                        <a:t>WAIT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显示器驱动程序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13H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保留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软盘驱动程序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929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14H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保留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串口驱动程序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16H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保留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键盘驱动程序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17H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r>
                        <a:rPr kumimoji="1" lang="zh-CN" altLang="en-US" sz="2000" b="1" i="0" u="none" strike="noStrike" cap="none" normalizeH="0" baseline="0">
                          <a:ln>
                            <a:noFill/>
                          </a:ln>
                          <a:solidFill>
                            <a:srgbClr val="000000"/>
                          </a:solidFill>
                          <a:effectLst/>
                          <a:latin typeface="Tahoma" pitchFamily="34" charset="0"/>
                          <a:ea typeface="华文新魏"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打印驱动程序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19H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r>
                        <a:rPr kumimoji="1" lang="zh-CN" altLang="en-US" sz="2000" b="1" i="0" u="none" strike="noStrike" cap="none" normalizeH="0" baseline="0">
                          <a:ln>
                            <a:noFill/>
                          </a:ln>
                          <a:solidFill>
                            <a:srgbClr val="000000"/>
                          </a:solidFill>
                          <a:effectLst/>
                          <a:latin typeface="Tahoma" pitchFamily="34" charset="0"/>
                          <a:ea typeface="华文新魏"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系统自举程序</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1AH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时钟管理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1CH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定时处理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70108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20H~2FH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其它软</a:t>
                      </a:r>
                      <a:r>
                        <a:rPr kumimoji="1" lang="en-US" altLang="zh-CN" sz="2000" b="1" i="0" u="none" strike="noStrike" cap="none" normalizeH="0" baseline="0">
                          <a:ln>
                            <a:noFill/>
                          </a:ln>
                          <a:solidFill>
                            <a:srgbClr val="000066"/>
                          </a:solidFill>
                          <a:effectLst/>
                          <a:latin typeface="Tahoma" pitchFamily="34" charset="0"/>
                          <a:ea typeface="华文新魏" pitchFamily="2" charset="-122"/>
                        </a:rPr>
                        <a:t>/</a:t>
                      </a:r>
                      <a:r>
                        <a:rPr kumimoji="1" lang="zh-CN" altLang="en-US" sz="2000" b="1" i="0" u="none" strike="noStrike" cap="none" normalizeH="0" baseline="0">
                          <a:ln>
                            <a:noFill/>
                          </a:ln>
                          <a:solidFill>
                            <a:srgbClr val="000066"/>
                          </a:solidFill>
                          <a:effectLst/>
                          <a:latin typeface="Tahoma" pitchFamily="34" charset="0"/>
                          <a:ea typeface="华文新魏" pitchFamily="2" charset="-122"/>
                        </a:rPr>
                        <a:t>硬件中断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DOS</a:t>
                      </a:r>
                      <a:r>
                        <a:rPr kumimoji="1" lang="zh-CN" altLang="en-US" sz="2000" b="1" i="0" u="none" strike="noStrike" cap="none" normalizeH="0" baseline="0">
                          <a:ln>
                            <a:noFill/>
                          </a:ln>
                          <a:solidFill>
                            <a:srgbClr val="000066"/>
                          </a:solidFill>
                          <a:effectLst/>
                          <a:latin typeface="Tahoma" pitchFamily="34" charset="0"/>
                          <a:ea typeface="华文新魏" pitchFamily="2" charset="-122"/>
                        </a:rPr>
                        <a:t>使用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626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0~0FFH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软中断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INT  n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软中断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4"/>
          <p:cNvSpPr>
            <a:spLocks noChangeArrowheads="1"/>
          </p:cNvSpPr>
          <p:nvPr/>
        </p:nvSpPr>
        <p:spPr bwMode="auto">
          <a:xfrm>
            <a:off x="611981" y="1718810"/>
            <a:ext cx="792003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zh-CN" altLang="en-US" dirty="0">
                <a:solidFill>
                  <a:srgbClr val="FF3300"/>
                </a:solidFill>
                <a:latin typeface="宋体" panose="02010600030101010101" pitchFamily="2" charset="-122"/>
                <a:ea typeface="宋体" panose="02010600030101010101" pitchFamily="2" charset="-122"/>
              </a:rPr>
              <a:t>中断类型码</a:t>
            </a:r>
            <a:r>
              <a:rPr lang="zh-CN" altLang="en-US" dirty="0">
                <a:latin typeface="宋体" panose="02010600030101010101" pitchFamily="2" charset="-122"/>
                <a:ea typeface="宋体" panose="02010600030101010101" pitchFamily="2" charset="-122"/>
              </a:rPr>
              <a:t>与对应的</a:t>
            </a:r>
            <a:r>
              <a:rPr lang="zh-CN" altLang="en-US" dirty="0">
                <a:solidFill>
                  <a:srgbClr val="FF3300"/>
                </a:solidFill>
                <a:latin typeface="宋体" panose="02010600030101010101" pitchFamily="2" charset="-122"/>
                <a:ea typeface="宋体" panose="02010600030101010101" pitchFamily="2" charset="-122"/>
              </a:rPr>
              <a:t>中断处理程序</a:t>
            </a:r>
            <a:r>
              <a:rPr lang="zh-CN" altLang="en-US" dirty="0">
                <a:latin typeface="宋体" panose="02010600030101010101" pitchFamily="2" charset="-122"/>
                <a:ea typeface="宋体" panose="02010600030101010101" pitchFamily="2" charset="-122"/>
              </a:rPr>
              <a:t>之间的连接表，存放的是中断处理程序的入口地址（也称为</a:t>
            </a:r>
            <a:r>
              <a:rPr lang="zh-CN" altLang="en-US" dirty="0">
                <a:solidFill>
                  <a:srgbClr val="FF0000"/>
                </a:solidFill>
                <a:highlight>
                  <a:srgbClr val="FFFF00"/>
                </a:highlight>
                <a:latin typeface="宋体" panose="02010600030101010101" pitchFamily="2" charset="-122"/>
                <a:ea typeface="宋体" panose="02010600030101010101" pitchFamily="2" charset="-122"/>
              </a:rPr>
              <a:t>中断矢量</a:t>
            </a:r>
            <a:r>
              <a:rPr lang="zh-CN" altLang="en-US" dirty="0">
                <a:latin typeface="宋体" panose="02010600030101010101" pitchFamily="2" charset="-122"/>
                <a:ea typeface="宋体" panose="02010600030101010101" pitchFamily="2" charset="-122"/>
              </a:rPr>
              <a:t>或中断向量）。</a:t>
            </a:r>
          </a:p>
        </p:txBody>
      </p:sp>
      <p:sp>
        <p:nvSpPr>
          <p:cNvPr id="4" name="Rectangle 70">
            <a:extLst>
              <a:ext uri="{FF2B5EF4-FFF2-40B4-BE49-F238E27FC236}">
                <a16:creationId xmlns:a16="http://schemas.microsoft.com/office/drawing/2014/main" id="{3CE0F141-540C-4588-926E-34825D05712B}"/>
              </a:ext>
            </a:extLst>
          </p:cNvPr>
          <p:cNvSpPr>
            <a:spLocks noChangeArrowheads="1"/>
          </p:cNvSpPr>
          <p:nvPr/>
        </p:nvSpPr>
        <p:spPr bwMode="auto">
          <a:xfrm>
            <a:off x="566738" y="323850"/>
            <a:ext cx="467307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844550" y="3019425"/>
            <a:ext cx="6697663" cy="2974975"/>
            <a:chOff x="748" y="2055"/>
            <a:chExt cx="4219" cy="1874"/>
          </a:xfrm>
        </p:grpSpPr>
        <p:sp>
          <p:nvSpPr>
            <p:cNvPr id="27654" name="Text Box 3"/>
            <p:cNvSpPr txBox="1">
              <a:spLocks noChangeArrowheads="1"/>
            </p:cNvSpPr>
            <p:nvPr/>
          </p:nvSpPr>
          <p:spPr bwMode="auto">
            <a:xfrm>
              <a:off x="1455" y="2283"/>
              <a:ext cx="1390" cy="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b="0">
                  <a:solidFill>
                    <a:schemeClr val="tx1"/>
                  </a:solidFill>
                  <a:latin typeface="Times New Roman" pitchFamily="18" charset="0"/>
                  <a:ea typeface="宋体" pitchFamily="2" charset="-122"/>
                </a:rPr>
                <a:t>  </a:t>
              </a: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0</a:t>
              </a:r>
              <a:r>
                <a:rPr kumimoji="0" lang="zh-CN" altLang="en-US" sz="1600">
                  <a:solidFill>
                    <a:schemeClr val="tx1"/>
                  </a:solidFill>
                  <a:latin typeface="Times New Roman" pitchFamily="18" charset="0"/>
                  <a:ea typeface="宋体" pitchFamily="2" charset="-122"/>
                </a:rPr>
                <a:t>中断处理程序入口地址  </a:t>
              </a:r>
              <a:endParaRPr kumimoji="0" lang="zh-CN" altLang="en-US" sz="1600" b="0">
                <a:solidFill>
                  <a:schemeClr val="tx1"/>
                </a:solidFill>
                <a:latin typeface="Arial" charset="0"/>
                <a:ea typeface="宋体" pitchFamily="2" charset="-122"/>
              </a:endParaRPr>
            </a:p>
          </p:txBody>
        </p:sp>
        <p:sp>
          <p:nvSpPr>
            <p:cNvPr id="27655" name="Line 4"/>
            <p:cNvSpPr>
              <a:spLocks noChangeShapeType="1"/>
            </p:cNvSpPr>
            <p:nvPr/>
          </p:nvSpPr>
          <p:spPr bwMode="auto">
            <a:xfrm>
              <a:off x="2753" y="2457"/>
              <a:ext cx="50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6" name="Line 5"/>
            <p:cNvSpPr>
              <a:spLocks noChangeShapeType="1"/>
            </p:cNvSpPr>
            <p:nvPr/>
          </p:nvSpPr>
          <p:spPr bwMode="auto">
            <a:xfrm>
              <a:off x="1477" y="2376"/>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7" name="Line 6"/>
            <p:cNvSpPr>
              <a:spLocks noChangeShapeType="1"/>
            </p:cNvSpPr>
            <p:nvPr/>
          </p:nvSpPr>
          <p:spPr bwMode="auto">
            <a:xfrm>
              <a:off x="2798" y="2376"/>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8" name="Line 7"/>
            <p:cNvSpPr>
              <a:spLocks noChangeShapeType="1"/>
            </p:cNvSpPr>
            <p:nvPr/>
          </p:nvSpPr>
          <p:spPr bwMode="auto">
            <a:xfrm>
              <a:off x="1477" y="2538"/>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9" name="Line 8"/>
            <p:cNvSpPr>
              <a:spLocks noChangeShapeType="1"/>
            </p:cNvSpPr>
            <p:nvPr/>
          </p:nvSpPr>
          <p:spPr bwMode="auto">
            <a:xfrm>
              <a:off x="2798" y="2538"/>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0" name="Text Box 9"/>
            <p:cNvSpPr txBox="1">
              <a:spLocks noChangeArrowheads="1"/>
            </p:cNvSpPr>
            <p:nvPr/>
          </p:nvSpPr>
          <p:spPr bwMode="auto">
            <a:xfrm>
              <a:off x="1454" y="2620"/>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b="0">
                  <a:solidFill>
                    <a:schemeClr val="tx1"/>
                  </a:solidFill>
                  <a:latin typeface="Times New Roman" pitchFamily="18" charset="0"/>
                  <a:ea typeface="宋体" pitchFamily="2" charset="-122"/>
                </a:rPr>
                <a:t>   </a:t>
              </a: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1</a:t>
              </a:r>
              <a:r>
                <a:rPr kumimoji="0" lang="zh-CN" altLang="en-US" sz="1600">
                  <a:solidFill>
                    <a:schemeClr val="tx1"/>
                  </a:solidFill>
                  <a:latin typeface="Times New Roman" pitchFamily="18" charset="0"/>
                  <a:ea typeface="宋体" pitchFamily="2" charset="-122"/>
                </a:rPr>
                <a:t>中断处理程序入口地址  </a:t>
              </a:r>
              <a:endParaRPr kumimoji="0" lang="zh-CN" altLang="en-US" sz="2400" b="0">
                <a:solidFill>
                  <a:schemeClr val="tx1"/>
                </a:solidFill>
                <a:latin typeface="Arial" charset="0"/>
                <a:ea typeface="宋体" pitchFamily="2" charset="-122"/>
              </a:endParaRPr>
            </a:p>
          </p:txBody>
        </p:sp>
        <p:sp>
          <p:nvSpPr>
            <p:cNvPr id="27661" name="Line 10"/>
            <p:cNvSpPr>
              <a:spLocks noChangeShapeType="1"/>
            </p:cNvSpPr>
            <p:nvPr/>
          </p:nvSpPr>
          <p:spPr bwMode="auto">
            <a:xfrm>
              <a:off x="1454" y="2782"/>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2" name="Line 11"/>
            <p:cNvSpPr>
              <a:spLocks noChangeShapeType="1"/>
            </p:cNvSpPr>
            <p:nvPr/>
          </p:nvSpPr>
          <p:spPr bwMode="auto">
            <a:xfrm>
              <a:off x="2730" y="2782"/>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3" name="Line 12"/>
            <p:cNvSpPr>
              <a:spLocks noChangeShapeType="1"/>
            </p:cNvSpPr>
            <p:nvPr/>
          </p:nvSpPr>
          <p:spPr bwMode="auto">
            <a:xfrm>
              <a:off x="1477" y="2701"/>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4" name="Line 13"/>
            <p:cNvSpPr>
              <a:spLocks noChangeShapeType="1"/>
            </p:cNvSpPr>
            <p:nvPr/>
          </p:nvSpPr>
          <p:spPr bwMode="auto">
            <a:xfrm>
              <a:off x="2798" y="2701"/>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5" name="Line 14"/>
            <p:cNvSpPr>
              <a:spLocks noChangeShapeType="1"/>
            </p:cNvSpPr>
            <p:nvPr/>
          </p:nvSpPr>
          <p:spPr bwMode="auto">
            <a:xfrm>
              <a:off x="1477" y="286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6" name="Line 15"/>
            <p:cNvSpPr>
              <a:spLocks noChangeShapeType="1"/>
            </p:cNvSpPr>
            <p:nvPr/>
          </p:nvSpPr>
          <p:spPr bwMode="auto">
            <a:xfrm>
              <a:off x="2798" y="286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7" name="Text Box 16"/>
            <p:cNvSpPr txBox="1">
              <a:spLocks noChangeArrowheads="1"/>
            </p:cNvSpPr>
            <p:nvPr/>
          </p:nvSpPr>
          <p:spPr bwMode="auto">
            <a:xfrm>
              <a:off x="1454" y="2944"/>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Times New Roman" pitchFamily="18" charset="0"/>
                  <a:ea typeface="宋体" pitchFamily="2" charset="-122"/>
                </a:rPr>
                <a:t>   </a:t>
              </a: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2</a:t>
              </a:r>
              <a:r>
                <a:rPr kumimoji="0" lang="zh-CN" altLang="en-US" sz="1600">
                  <a:solidFill>
                    <a:schemeClr val="tx1"/>
                  </a:solidFill>
                  <a:latin typeface="Times New Roman" pitchFamily="18" charset="0"/>
                  <a:ea typeface="宋体" pitchFamily="2" charset="-122"/>
                </a:rPr>
                <a:t>中断处理程序入口地址  </a:t>
              </a:r>
              <a:endParaRPr kumimoji="0" lang="zh-CN" altLang="en-US" sz="1600" b="0">
                <a:solidFill>
                  <a:schemeClr val="tx1"/>
                </a:solidFill>
                <a:latin typeface="Arial" charset="0"/>
                <a:ea typeface="宋体" pitchFamily="2" charset="-122"/>
              </a:endParaRPr>
            </a:p>
          </p:txBody>
        </p:sp>
        <p:sp>
          <p:nvSpPr>
            <p:cNvPr id="27668" name="Line 17"/>
            <p:cNvSpPr>
              <a:spLocks noChangeShapeType="1"/>
            </p:cNvSpPr>
            <p:nvPr/>
          </p:nvSpPr>
          <p:spPr bwMode="auto">
            <a:xfrm>
              <a:off x="1454" y="3106"/>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9" name="Line 18"/>
            <p:cNvSpPr>
              <a:spLocks noChangeShapeType="1"/>
            </p:cNvSpPr>
            <p:nvPr/>
          </p:nvSpPr>
          <p:spPr bwMode="auto">
            <a:xfrm>
              <a:off x="2730" y="3106"/>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0" name="Line 19"/>
            <p:cNvSpPr>
              <a:spLocks noChangeShapeType="1"/>
            </p:cNvSpPr>
            <p:nvPr/>
          </p:nvSpPr>
          <p:spPr bwMode="auto">
            <a:xfrm>
              <a:off x="1477" y="302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1" name="Line 20"/>
            <p:cNvSpPr>
              <a:spLocks noChangeShapeType="1"/>
            </p:cNvSpPr>
            <p:nvPr/>
          </p:nvSpPr>
          <p:spPr bwMode="auto">
            <a:xfrm>
              <a:off x="2798" y="302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2" name="Line 21"/>
            <p:cNvSpPr>
              <a:spLocks noChangeShapeType="1"/>
            </p:cNvSpPr>
            <p:nvPr/>
          </p:nvSpPr>
          <p:spPr bwMode="auto">
            <a:xfrm>
              <a:off x="1477" y="3187"/>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3" name="Line 22"/>
            <p:cNvSpPr>
              <a:spLocks noChangeShapeType="1"/>
            </p:cNvSpPr>
            <p:nvPr/>
          </p:nvSpPr>
          <p:spPr bwMode="auto">
            <a:xfrm>
              <a:off x="2798" y="3187"/>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4" name="Text Box 23"/>
            <p:cNvSpPr txBox="1">
              <a:spLocks noChangeArrowheads="1"/>
            </p:cNvSpPr>
            <p:nvPr/>
          </p:nvSpPr>
          <p:spPr bwMode="auto">
            <a:xfrm>
              <a:off x="1463" y="3266"/>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ts val="775"/>
                </a:spcBef>
                <a:buClrTx/>
                <a:buSzTx/>
                <a:buFontTx/>
                <a:buNone/>
              </a:pPr>
              <a:r>
                <a:rPr kumimoji="0" lang="en-US" altLang="zh-CN" sz="900" b="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27675" name="Text Box 24"/>
            <p:cNvSpPr txBox="1">
              <a:spLocks noChangeArrowheads="1"/>
            </p:cNvSpPr>
            <p:nvPr/>
          </p:nvSpPr>
          <p:spPr bwMode="auto">
            <a:xfrm>
              <a:off x="1454" y="3592"/>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Times New Roman" pitchFamily="18" charset="0"/>
                  <a:ea typeface="宋体" pitchFamily="2" charset="-122"/>
                </a:rPr>
                <a:t>  </a:t>
              </a: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255</a:t>
              </a:r>
              <a:r>
                <a:rPr kumimoji="0" lang="zh-CN" altLang="en-US" sz="1600">
                  <a:solidFill>
                    <a:schemeClr val="tx1"/>
                  </a:solidFill>
                  <a:latin typeface="Times New Roman" pitchFamily="18" charset="0"/>
                  <a:ea typeface="宋体" pitchFamily="2" charset="-122"/>
                </a:rPr>
                <a:t>中断处理程序入口地址 </a:t>
              </a:r>
              <a:endParaRPr kumimoji="0" lang="zh-CN" altLang="en-US" sz="2400" b="0">
                <a:solidFill>
                  <a:schemeClr val="tx1"/>
                </a:solidFill>
                <a:latin typeface="Arial" charset="0"/>
                <a:ea typeface="宋体" pitchFamily="2" charset="-122"/>
              </a:endParaRPr>
            </a:p>
          </p:txBody>
        </p:sp>
        <p:sp>
          <p:nvSpPr>
            <p:cNvPr id="27676" name="Line 25"/>
            <p:cNvSpPr>
              <a:spLocks noChangeShapeType="1"/>
            </p:cNvSpPr>
            <p:nvPr/>
          </p:nvSpPr>
          <p:spPr bwMode="auto">
            <a:xfrm>
              <a:off x="1454" y="3754"/>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7" name="Line 26"/>
            <p:cNvSpPr>
              <a:spLocks noChangeShapeType="1"/>
            </p:cNvSpPr>
            <p:nvPr/>
          </p:nvSpPr>
          <p:spPr bwMode="auto">
            <a:xfrm>
              <a:off x="2730" y="3754"/>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8" name="Line 27"/>
            <p:cNvSpPr>
              <a:spLocks noChangeShapeType="1"/>
            </p:cNvSpPr>
            <p:nvPr/>
          </p:nvSpPr>
          <p:spPr bwMode="auto">
            <a:xfrm>
              <a:off x="1477" y="367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9" name="Line 28"/>
            <p:cNvSpPr>
              <a:spLocks noChangeShapeType="1"/>
            </p:cNvSpPr>
            <p:nvPr/>
          </p:nvSpPr>
          <p:spPr bwMode="auto">
            <a:xfrm>
              <a:off x="2798" y="367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0" name="Line 29"/>
            <p:cNvSpPr>
              <a:spLocks noChangeShapeType="1"/>
            </p:cNvSpPr>
            <p:nvPr/>
          </p:nvSpPr>
          <p:spPr bwMode="auto">
            <a:xfrm>
              <a:off x="1477" y="383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1" name="Line 30"/>
            <p:cNvSpPr>
              <a:spLocks noChangeShapeType="1"/>
            </p:cNvSpPr>
            <p:nvPr/>
          </p:nvSpPr>
          <p:spPr bwMode="auto">
            <a:xfrm>
              <a:off x="2798" y="383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2" name="Text Box 31"/>
            <p:cNvSpPr txBox="1">
              <a:spLocks noChangeArrowheads="1"/>
            </p:cNvSpPr>
            <p:nvPr/>
          </p:nvSpPr>
          <p:spPr bwMode="auto">
            <a:xfrm>
              <a:off x="2835" y="2282"/>
              <a:ext cx="410" cy="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a:solidFill>
                    <a:schemeClr val="accent2"/>
                  </a:solidFill>
                  <a:latin typeface="Times New Roman" pitchFamily="18" charset="0"/>
                  <a:ea typeface="宋体" pitchFamily="2" charset="-122"/>
                </a:rPr>
                <a:t>IP </a:t>
              </a:r>
            </a:p>
            <a:p>
              <a:pPr algn="ctr" eaLnBrk="1" hangingPunct="1">
                <a:lnSpc>
                  <a:spcPct val="100000"/>
                </a:lnSpc>
                <a:spcBef>
                  <a:spcPct val="0"/>
                </a:spcBef>
                <a:buClrTx/>
                <a:buSzTx/>
                <a:buFontTx/>
                <a:buNone/>
              </a:pPr>
              <a:r>
                <a:rPr kumimoji="0" lang="en-US" altLang="zh-CN" sz="1600">
                  <a:solidFill>
                    <a:schemeClr val="accent2"/>
                  </a:solidFill>
                  <a:latin typeface="Times New Roman" pitchFamily="18" charset="0"/>
                  <a:ea typeface="宋体" pitchFamily="2" charset="-122"/>
                </a:rPr>
                <a:t>CS</a:t>
              </a:r>
              <a:r>
                <a:rPr kumimoji="0" lang="en-US" altLang="zh-CN" sz="1600" b="0">
                  <a:solidFill>
                    <a:schemeClr val="accent2"/>
                  </a:solidFill>
                  <a:latin typeface="Times New Roman" pitchFamily="18" charset="0"/>
                  <a:ea typeface="宋体" pitchFamily="2" charset="-122"/>
                </a:rPr>
                <a:t> </a:t>
              </a:r>
              <a:endParaRPr kumimoji="0" lang="en-US" altLang="zh-CN" sz="1600" b="0">
                <a:solidFill>
                  <a:schemeClr val="accent2"/>
                </a:solidFill>
                <a:latin typeface="Arial" charset="0"/>
                <a:ea typeface="宋体" pitchFamily="2" charset="-122"/>
              </a:endParaRPr>
            </a:p>
          </p:txBody>
        </p:sp>
        <p:sp>
          <p:nvSpPr>
            <p:cNvPr id="27683" name="Line 32"/>
            <p:cNvSpPr>
              <a:spLocks noChangeShapeType="1"/>
            </p:cNvSpPr>
            <p:nvPr/>
          </p:nvSpPr>
          <p:spPr bwMode="auto">
            <a:xfrm>
              <a:off x="3208" y="2376"/>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4" name="Line 33"/>
            <p:cNvSpPr>
              <a:spLocks noChangeShapeType="1"/>
            </p:cNvSpPr>
            <p:nvPr/>
          </p:nvSpPr>
          <p:spPr bwMode="auto">
            <a:xfrm>
              <a:off x="3208" y="2538"/>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5" name="Text Box 34"/>
            <p:cNvSpPr txBox="1">
              <a:spLocks noChangeArrowheads="1"/>
            </p:cNvSpPr>
            <p:nvPr/>
          </p:nvSpPr>
          <p:spPr bwMode="auto">
            <a:xfrm>
              <a:off x="748" y="2146"/>
              <a:ext cx="683"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00000H </a:t>
              </a:r>
            </a:p>
            <a:p>
              <a:pPr algn="ctr"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00004H </a:t>
              </a:r>
              <a:endParaRPr kumimoji="0" lang="en-US" altLang="zh-CN" sz="2000" b="0">
                <a:solidFill>
                  <a:schemeClr val="tx1"/>
                </a:solidFill>
                <a:latin typeface="Arial" charset="0"/>
                <a:ea typeface="宋体" pitchFamily="2" charset="-122"/>
              </a:endParaRPr>
            </a:p>
          </p:txBody>
        </p:sp>
        <p:sp>
          <p:nvSpPr>
            <p:cNvPr id="27686" name="Text Box 35"/>
            <p:cNvSpPr txBox="1">
              <a:spLocks noChangeArrowheads="1"/>
            </p:cNvSpPr>
            <p:nvPr/>
          </p:nvSpPr>
          <p:spPr bwMode="auto">
            <a:xfrm>
              <a:off x="748" y="3507"/>
              <a:ext cx="683"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003FCH </a:t>
              </a:r>
            </a:p>
            <a:p>
              <a:pPr algn="ctr" eaLnBrk="1" hangingPunct="1">
                <a:lnSpc>
                  <a:spcPct val="100000"/>
                </a:lnSpc>
                <a:spcBef>
                  <a:spcPts val="775"/>
                </a:spcBef>
                <a:buClrTx/>
                <a:buSzTx/>
                <a:buFontTx/>
                <a:buNone/>
              </a:pPr>
              <a:r>
                <a:rPr kumimoji="0" lang="en-US" altLang="zh-CN" sz="2000">
                  <a:solidFill>
                    <a:schemeClr val="tx1"/>
                  </a:solidFill>
                  <a:latin typeface="宋体" pitchFamily="2" charset="-122"/>
                  <a:ea typeface="宋体" pitchFamily="2" charset="-122"/>
                </a:rPr>
                <a:t>003FFH</a:t>
              </a:r>
              <a:r>
                <a:rPr kumimoji="0" lang="en-US" altLang="zh-CN" sz="150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27687" name="Text Box 36"/>
            <p:cNvSpPr txBox="1">
              <a:spLocks noChangeArrowheads="1"/>
            </p:cNvSpPr>
            <p:nvPr/>
          </p:nvSpPr>
          <p:spPr bwMode="auto">
            <a:xfrm>
              <a:off x="748" y="2691"/>
              <a:ext cx="683"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a:t>
              </a:r>
              <a:r>
                <a:rPr kumimoji="0" lang="en-US" altLang="zh-CN" sz="1500" b="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00008H </a:t>
              </a:r>
              <a:endParaRPr kumimoji="0" lang="en-US" altLang="zh-CN" sz="2000" b="0">
                <a:solidFill>
                  <a:schemeClr val="tx1"/>
                </a:solidFill>
                <a:latin typeface="Arial" charset="0"/>
                <a:ea typeface="宋体" pitchFamily="2" charset="-122"/>
              </a:endParaRPr>
            </a:p>
          </p:txBody>
        </p:sp>
        <p:sp>
          <p:nvSpPr>
            <p:cNvPr id="27688" name="Text Box 37"/>
            <p:cNvSpPr txBox="1">
              <a:spLocks noChangeArrowheads="1"/>
            </p:cNvSpPr>
            <p:nvPr/>
          </p:nvSpPr>
          <p:spPr bwMode="auto">
            <a:xfrm>
              <a:off x="884" y="3235"/>
              <a:ext cx="3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b="0">
                  <a:solidFill>
                    <a:schemeClr val="tx1"/>
                  </a:solidFill>
                  <a:latin typeface="宋体" pitchFamily="2" charset="-122"/>
                  <a:ea typeface="宋体" pitchFamily="2" charset="-122"/>
                </a:rPr>
                <a:t>┇ </a:t>
              </a:r>
            </a:p>
            <a:p>
              <a:pPr algn="ctr" eaLnBrk="1" hangingPunct="1">
                <a:lnSpc>
                  <a:spcPct val="100000"/>
                </a:lnSpc>
                <a:spcBef>
                  <a:spcPts val="775"/>
                </a:spcBef>
                <a:buClrTx/>
                <a:buSzTx/>
                <a:buFontTx/>
                <a:buNone/>
              </a:pPr>
              <a:r>
                <a:rPr kumimoji="0" lang="en-US" altLang="zh-CN" sz="2000" b="0">
                  <a:solidFill>
                    <a:schemeClr val="tx1"/>
                  </a:solidFill>
                  <a:latin typeface="宋体" pitchFamily="2" charset="-122"/>
                  <a:ea typeface="宋体" pitchFamily="2" charset="-122"/>
                </a:rPr>
                <a:t> </a:t>
              </a:r>
              <a:endParaRPr kumimoji="0" lang="en-US" altLang="zh-CN" sz="2000" b="0">
                <a:solidFill>
                  <a:schemeClr val="tx1"/>
                </a:solidFill>
                <a:latin typeface="Arial" charset="0"/>
                <a:ea typeface="宋体" pitchFamily="2" charset="-122"/>
              </a:endParaRPr>
            </a:p>
          </p:txBody>
        </p:sp>
        <p:sp>
          <p:nvSpPr>
            <p:cNvPr id="27689" name="Text Box 38"/>
            <p:cNvSpPr txBox="1">
              <a:spLocks noChangeArrowheads="1"/>
            </p:cNvSpPr>
            <p:nvPr/>
          </p:nvSpPr>
          <p:spPr bwMode="auto">
            <a:xfrm>
              <a:off x="1746" y="2055"/>
              <a:ext cx="68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tx1"/>
                  </a:solidFill>
                  <a:latin typeface="宋体" pitchFamily="2" charset="-122"/>
                  <a:ea typeface="宋体" pitchFamily="2" charset="-122"/>
                </a:rPr>
                <a:t>主存</a:t>
              </a:r>
              <a:r>
                <a:rPr kumimoji="0" lang="zh-CN" altLang="en-US" sz="1400">
                  <a:solidFill>
                    <a:schemeClr val="tx1"/>
                  </a:solidFill>
                  <a:latin typeface="宋体" pitchFamily="2" charset="-122"/>
                  <a:ea typeface="宋体" pitchFamily="2" charset="-122"/>
                </a:rPr>
                <a:t>  </a:t>
              </a:r>
              <a:endParaRPr kumimoji="0" lang="zh-CN" altLang="en-US" sz="2400" b="0">
                <a:solidFill>
                  <a:schemeClr val="tx1"/>
                </a:solidFill>
                <a:latin typeface="Arial" charset="0"/>
                <a:ea typeface="宋体" pitchFamily="2" charset="-122"/>
              </a:endParaRPr>
            </a:p>
          </p:txBody>
        </p:sp>
        <p:sp>
          <p:nvSpPr>
            <p:cNvPr id="27690" name="Line 39"/>
            <p:cNvSpPr>
              <a:spLocks noChangeShapeType="1"/>
            </p:cNvSpPr>
            <p:nvPr/>
          </p:nvSpPr>
          <p:spPr bwMode="auto">
            <a:xfrm>
              <a:off x="1477" y="2455"/>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1" name="Text Box 40"/>
            <p:cNvSpPr txBox="1">
              <a:spLocks noChangeArrowheads="1"/>
            </p:cNvSpPr>
            <p:nvPr/>
          </p:nvSpPr>
          <p:spPr bwMode="auto">
            <a:xfrm>
              <a:off x="3833" y="3053"/>
              <a:ext cx="1134" cy="78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中断号为</a:t>
              </a:r>
              <a:r>
                <a:rPr kumimoji="0" lang="en-US" altLang="zh-CN" sz="2000">
                  <a:solidFill>
                    <a:schemeClr val="tx1"/>
                  </a:solidFill>
                  <a:latin typeface="Times New Roman" pitchFamily="18" charset="0"/>
                  <a:ea typeface="宋体" pitchFamily="2" charset="-122"/>
                </a:rPr>
                <a:t>1</a:t>
              </a:r>
              <a:r>
                <a:rPr kumimoji="0" lang="zh-CN" altLang="en-US" sz="2000">
                  <a:solidFill>
                    <a:schemeClr val="tx1"/>
                  </a:solidFill>
                  <a:latin typeface="Times New Roman" pitchFamily="18" charset="0"/>
                  <a:ea typeface="宋体" pitchFamily="2" charset="-122"/>
                </a:rPr>
                <a:t>的中断处理程序的代码段</a:t>
              </a:r>
              <a:endParaRPr kumimoji="0" lang="zh-CN" altLang="en-US" sz="2000" b="0">
                <a:solidFill>
                  <a:schemeClr val="tx1"/>
                </a:solidFill>
                <a:latin typeface="Arial" charset="0"/>
                <a:ea typeface="宋体" pitchFamily="2" charset="-122"/>
              </a:endParaRPr>
            </a:p>
          </p:txBody>
        </p:sp>
        <p:sp>
          <p:nvSpPr>
            <p:cNvPr id="27692" name="Line 41"/>
            <p:cNvSpPr>
              <a:spLocks noChangeShapeType="1"/>
            </p:cNvSpPr>
            <p:nvPr/>
          </p:nvSpPr>
          <p:spPr bwMode="auto">
            <a:xfrm>
              <a:off x="2835" y="2781"/>
              <a:ext cx="907" cy="3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52" name="Rectangle 45"/>
          <p:cNvSpPr>
            <a:spLocks noChangeArrowheads="1"/>
          </p:cNvSpPr>
          <p:nvPr/>
        </p:nvSpPr>
        <p:spPr bwMode="auto">
          <a:xfrm>
            <a:off x="881063" y="2274888"/>
            <a:ext cx="76962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zh-CN" altLang="en-US" dirty="0"/>
              <a:t>大小为</a:t>
            </a:r>
            <a:r>
              <a:rPr lang="en-US" altLang="zh-CN" dirty="0"/>
              <a:t>1KB</a:t>
            </a:r>
            <a:r>
              <a:rPr lang="zh-CN" altLang="en-US" dirty="0"/>
              <a:t>，起始位置固定地从物理地址</a:t>
            </a:r>
            <a:r>
              <a:rPr lang="en-US" altLang="zh-CN" dirty="0"/>
              <a:t>0</a:t>
            </a:r>
            <a:r>
              <a:rPr lang="zh-CN" altLang="en-US" dirty="0"/>
              <a:t>开始</a:t>
            </a:r>
          </a:p>
        </p:txBody>
      </p:sp>
      <p:sp>
        <p:nvSpPr>
          <p:cNvPr id="27653" name="Rectangle 46"/>
          <p:cNvSpPr>
            <a:spLocks noChangeArrowheads="1"/>
          </p:cNvSpPr>
          <p:nvPr/>
        </p:nvSpPr>
        <p:spPr bwMode="auto">
          <a:xfrm>
            <a:off x="844550" y="1582374"/>
            <a:ext cx="40989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20000"/>
              </a:lnSpc>
              <a:spcBef>
                <a:spcPct val="0"/>
              </a:spcBef>
              <a:buClr>
                <a:srgbClr val="FF3300"/>
              </a:buClr>
              <a:buFont typeface="Wingdings" pitchFamily="2" charset="2"/>
              <a:buChar char="Ø"/>
            </a:pPr>
            <a:r>
              <a:rPr lang="zh-CN" altLang="en-US" dirty="0">
                <a:solidFill>
                  <a:srgbClr val="FF3300"/>
                </a:solidFill>
              </a:rPr>
              <a:t>实方式下的中断矢量表</a:t>
            </a:r>
          </a:p>
        </p:txBody>
      </p:sp>
      <p:sp>
        <p:nvSpPr>
          <p:cNvPr id="45" name="Rectangle 70">
            <a:extLst>
              <a:ext uri="{FF2B5EF4-FFF2-40B4-BE49-F238E27FC236}">
                <a16:creationId xmlns:a16="http://schemas.microsoft.com/office/drawing/2014/main" id="{EEAA4E83-4AAA-492C-9FCF-47CD249D06B7}"/>
              </a:ext>
            </a:extLst>
          </p:cNvPr>
          <p:cNvSpPr>
            <a:spLocks noChangeArrowheads="1"/>
          </p:cNvSpPr>
          <p:nvPr/>
        </p:nvSpPr>
        <p:spPr bwMode="auto">
          <a:xfrm>
            <a:off x="566738" y="323850"/>
            <a:ext cx="467307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descr="Rectangle: Click to edit Master text styles&#10;Second level&#10;Third level&#10;Fourth level&#10;Fifth level"/>
          <p:cNvSpPr>
            <a:spLocks noGrp="1" noChangeArrowheads="1"/>
          </p:cNvSpPr>
          <p:nvPr>
            <p:ph type="body" idx="1"/>
          </p:nvPr>
        </p:nvSpPr>
        <p:spPr>
          <a:xfrm>
            <a:off x="296863" y="1196975"/>
            <a:ext cx="8328025" cy="2997200"/>
          </a:xfrm>
        </p:spPr>
        <p:txBody>
          <a:bodyPr/>
          <a:lstStyle/>
          <a:p>
            <a:pPr marL="0" indent="0" eaLnBrk="1" hangingPunct="1">
              <a:buFont typeface="Wingdings" pitchFamily="2" charset="2"/>
              <a:buNone/>
            </a:pPr>
            <a:r>
              <a:rPr lang="en-US" altLang="zh-CN" sz="2400" b="1"/>
              <a:t>       </a:t>
            </a:r>
          </a:p>
        </p:txBody>
      </p:sp>
      <p:sp>
        <p:nvSpPr>
          <p:cNvPr id="29699" name="Rectangle 47"/>
          <p:cNvSpPr>
            <a:spLocks noChangeArrowheads="1"/>
          </p:cNvSpPr>
          <p:nvPr/>
        </p:nvSpPr>
        <p:spPr bwMode="auto">
          <a:xfrm>
            <a:off x="638175" y="1584325"/>
            <a:ext cx="445611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20000"/>
              </a:lnSpc>
              <a:spcBef>
                <a:spcPct val="0"/>
              </a:spcBef>
              <a:buClr>
                <a:srgbClr val="FF3300"/>
              </a:buClr>
              <a:buFont typeface="Wingdings" pitchFamily="2" charset="2"/>
              <a:buChar char="Ø"/>
            </a:pPr>
            <a:r>
              <a:rPr lang="zh-CN" altLang="en-US">
                <a:solidFill>
                  <a:srgbClr val="FF3300"/>
                </a:solidFill>
              </a:rPr>
              <a:t>保护方式下的中断矢量表</a:t>
            </a:r>
          </a:p>
        </p:txBody>
      </p:sp>
      <p:sp>
        <p:nvSpPr>
          <p:cNvPr id="29700" name="Rectangle 48"/>
          <p:cNvSpPr>
            <a:spLocks noChangeArrowheads="1"/>
          </p:cNvSpPr>
          <p:nvPr/>
        </p:nvSpPr>
        <p:spPr bwMode="auto">
          <a:xfrm>
            <a:off x="522288" y="2393950"/>
            <a:ext cx="7920037" cy="34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a:lnSpc>
                <a:spcPct val="120000"/>
              </a:lnSpc>
              <a:spcBef>
                <a:spcPct val="0"/>
              </a:spcBef>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在保护方式下，中断矢量表称作</a:t>
            </a:r>
            <a:r>
              <a:rPr lang="zh-CN" altLang="en-US" dirty="0">
                <a:solidFill>
                  <a:srgbClr val="FF3300"/>
                </a:solidFill>
                <a:latin typeface="宋体" panose="02010600030101010101" pitchFamily="2" charset="-122"/>
                <a:ea typeface="宋体" panose="02010600030101010101" pitchFamily="2" charset="-122"/>
              </a:rPr>
              <a:t>中断描述符表</a:t>
            </a:r>
            <a:r>
              <a:rPr lang="en-US" altLang="zh-CN" dirty="0">
                <a:latin typeface="宋体" panose="02010600030101010101" pitchFamily="2" charset="-122"/>
                <a:ea typeface="宋体" panose="02010600030101010101" pitchFamily="2" charset="-122"/>
              </a:rPr>
              <a:t>(IDT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Interrupt Descriptor Table)</a:t>
            </a:r>
          </a:p>
          <a:p>
            <a:pPr marL="457200" indent="-457200">
              <a:lnSpc>
                <a:spcPct val="120000"/>
              </a:lnSpc>
              <a:spcBef>
                <a:spcPts val="1200"/>
              </a:spcBef>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按照统一的描述符风格定义其中的表项；</a:t>
            </a:r>
            <a:endParaRPr lang="en-US" altLang="zh-CN" dirty="0">
              <a:latin typeface="宋体" panose="02010600030101010101" pitchFamily="2" charset="-122"/>
              <a:ea typeface="宋体" panose="02010600030101010101" pitchFamily="2" charset="-122"/>
            </a:endParaRPr>
          </a:p>
          <a:p>
            <a:pPr marL="457200" indent="-457200">
              <a:lnSpc>
                <a:spcPct val="120000"/>
              </a:lnSpc>
              <a:spcBef>
                <a:spcPts val="1200"/>
              </a:spcBef>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每个表项</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称作</a:t>
            </a:r>
            <a:r>
              <a:rPr lang="zh-CN" altLang="en-US" dirty="0">
                <a:solidFill>
                  <a:srgbClr val="FF3300"/>
                </a:solidFill>
                <a:latin typeface="宋体" panose="02010600030101010101" pitchFamily="2" charset="-122"/>
                <a:ea typeface="宋体" panose="02010600030101010101" pitchFamily="2" charset="-122"/>
              </a:rPr>
              <a:t>门</a:t>
            </a:r>
            <a:r>
              <a:rPr lang="zh-CN" altLang="en-US" dirty="0">
                <a:latin typeface="宋体" panose="02010600030101010101" pitchFamily="2" charset="-122"/>
                <a:ea typeface="宋体" panose="02010600030101010101" pitchFamily="2" charset="-122"/>
              </a:rPr>
              <a:t>描述符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存放中断处理程序的入口地址以及类别、权限等信息，占</a:t>
            </a:r>
            <a:r>
              <a:rPr lang="en-US" altLang="zh-CN" dirty="0">
                <a:latin typeface="宋体" panose="02010600030101010101" pitchFamily="2" charset="-122"/>
                <a:ea typeface="宋体" panose="02010600030101010101" pitchFamily="2" charset="-122"/>
              </a:rPr>
              <a:t>8</a:t>
            </a:r>
            <a:r>
              <a:rPr lang="zh-CN" altLang="en-US" dirty="0">
                <a:latin typeface="宋体" panose="02010600030101010101" pitchFamily="2" charset="-122"/>
                <a:ea typeface="宋体" panose="02010600030101010101" pitchFamily="2" charset="-122"/>
              </a:rPr>
              <a:t>个字节，共占用</a:t>
            </a:r>
            <a:r>
              <a:rPr lang="en-US" altLang="zh-CN" dirty="0">
                <a:latin typeface="宋体" panose="02010600030101010101" pitchFamily="2" charset="-122"/>
                <a:ea typeface="宋体" panose="02010600030101010101" pitchFamily="2" charset="-122"/>
              </a:rPr>
              <a:t>2KB</a:t>
            </a:r>
            <a:r>
              <a:rPr lang="zh-CN" altLang="en-US" dirty="0">
                <a:latin typeface="宋体" panose="02010600030101010101" pitchFamily="2" charset="-122"/>
                <a:ea typeface="宋体" panose="02010600030101010101" pitchFamily="2" charset="-122"/>
              </a:rPr>
              <a:t>的主存空间。</a:t>
            </a:r>
          </a:p>
        </p:txBody>
      </p:sp>
      <p:sp>
        <p:nvSpPr>
          <p:cNvPr id="6" name="Rectangle 70">
            <a:extLst>
              <a:ext uri="{FF2B5EF4-FFF2-40B4-BE49-F238E27FC236}">
                <a16:creationId xmlns:a16="http://schemas.microsoft.com/office/drawing/2014/main" id="{F3202404-E7A4-4FDA-BE89-B56B802A4408}"/>
              </a:ext>
            </a:extLst>
          </p:cNvPr>
          <p:cNvSpPr>
            <a:spLocks noChangeArrowheads="1"/>
          </p:cNvSpPr>
          <p:nvPr/>
        </p:nvSpPr>
        <p:spPr bwMode="auto">
          <a:xfrm>
            <a:off x="566738" y="323850"/>
            <a:ext cx="467307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77858">
                                            <p:txEl>
                                              <p:pRg st="0" end="0"/>
                                            </p:txEl>
                                          </p:spTgt>
                                        </p:tgtEl>
                                        <p:attrNameLst>
                                          <p:attrName>style.visibility</p:attrName>
                                        </p:attrNameLst>
                                      </p:cBhvr>
                                      <p:to>
                                        <p:strVal val="visible"/>
                                      </p:to>
                                    </p:set>
                                    <p:animEffect transition="in" filter="box(in)">
                                      <p:cBhvr>
                                        <p:cTn id="7" dur="500"/>
                                        <p:tgtEl>
                                          <p:spTgt spid="3778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descr="Rectangle: Click to edit Master text styles&#10;Second level&#10;Third level&#10;Fourth level&#10;Fifth level"/>
          <p:cNvSpPr>
            <a:spLocks noGrp="1" noChangeArrowheads="1"/>
          </p:cNvSpPr>
          <p:nvPr>
            <p:ph type="body" idx="1"/>
          </p:nvPr>
        </p:nvSpPr>
        <p:spPr>
          <a:xfrm>
            <a:off x="296863" y="1196975"/>
            <a:ext cx="8328025" cy="2997200"/>
          </a:xfrm>
        </p:spPr>
        <p:txBody>
          <a:bodyPr/>
          <a:lstStyle/>
          <a:p>
            <a:pPr marL="0" indent="0" eaLnBrk="1" hangingPunct="1">
              <a:buFont typeface="Wingdings" pitchFamily="2" charset="2"/>
              <a:buNone/>
            </a:pPr>
            <a:r>
              <a:rPr lang="en-US" altLang="zh-CN" sz="2400" b="1"/>
              <a:t>       </a:t>
            </a:r>
          </a:p>
        </p:txBody>
      </p:sp>
      <p:grpSp>
        <p:nvGrpSpPr>
          <p:cNvPr id="448515" name="Group 3"/>
          <p:cNvGrpSpPr>
            <a:grpSpLocks/>
          </p:cNvGrpSpPr>
          <p:nvPr/>
        </p:nvGrpSpPr>
        <p:grpSpPr bwMode="auto">
          <a:xfrm>
            <a:off x="657225" y="2185988"/>
            <a:ext cx="6840538" cy="3268662"/>
            <a:chOff x="2094" y="1638"/>
            <a:chExt cx="4896" cy="2876"/>
          </a:xfrm>
        </p:grpSpPr>
        <p:sp>
          <p:nvSpPr>
            <p:cNvPr id="30727" name="Text Box 4"/>
            <p:cNvSpPr txBox="1">
              <a:spLocks noChangeArrowheads="1"/>
            </p:cNvSpPr>
            <p:nvPr/>
          </p:nvSpPr>
          <p:spPr bwMode="auto">
            <a:xfrm>
              <a:off x="2838" y="1938"/>
              <a:ext cx="1464" cy="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0</a:t>
              </a:r>
              <a:r>
                <a:rPr kumimoji="0" lang="zh-CN" altLang="en-US" sz="1600">
                  <a:solidFill>
                    <a:schemeClr val="tx1"/>
                  </a:solidFill>
                  <a:latin typeface="Times New Roman" pitchFamily="18" charset="0"/>
                  <a:ea typeface="宋体" pitchFamily="2" charset="-122"/>
                </a:rPr>
                <a:t>中断处理程序入口信息  </a:t>
              </a:r>
              <a:endParaRPr kumimoji="0" lang="zh-CN" altLang="en-US" sz="1600" b="0">
                <a:solidFill>
                  <a:schemeClr val="tx1"/>
                </a:solidFill>
                <a:latin typeface="Arial" charset="0"/>
                <a:ea typeface="宋体" pitchFamily="2" charset="-122"/>
              </a:endParaRPr>
            </a:p>
          </p:txBody>
        </p:sp>
        <p:sp>
          <p:nvSpPr>
            <p:cNvPr id="30728" name="Line 5"/>
            <p:cNvSpPr>
              <a:spLocks noChangeShapeType="1"/>
            </p:cNvSpPr>
            <p:nvPr/>
          </p:nvSpPr>
          <p:spPr bwMode="auto">
            <a:xfrm flipV="1">
              <a:off x="4206" y="2189"/>
              <a:ext cx="1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9" name="Line 6"/>
            <p:cNvSpPr>
              <a:spLocks noChangeShapeType="1"/>
            </p:cNvSpPr>
            <p:nvPr/>
          </p:nvSpPr>
          <p:spPr bwMode="auto">
            <a:xfrm>
              <a:off x="2862" y="2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 name="Line 7"/>
            <p:cNvSpPr>
              <a:spLocks noChangeShapeType="1"/>
            </p:cNvSpPr>
            <p:nvPr/>
          </p:nvSpPr>
          <p:spPr bwMode="auto">
            <a:xfrm>
              <a:off x="4254" y="2064"/>
              <a:ext cx="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1" name="Line 8"/>
            <p:cNvSpPr>
              <a:spLocks noChangeShapeType="1"/>
            </p:cNvSpPr>
            <p:nvPr/>
          </p:nvSpPr>
          <p:spPr bwMode="auto">
            <a:xfrm>
              <a:off x="2862" y="2313"/>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2" name="Line 9"/>
            <p:cNvSpPr>
              <a:spLocks noChangeShapeType="1"/>
            </p:cNvSpPr>
            <p:nvPr/>
          </p:nvSpPr>
          <p:spPr bwMode="auto">
            <a:xfrm>
              <a:off x="4254" y="2313"/>
              <a:ext cx="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3" name="Text Box 10"/>
            <p:cNvSpPr txBox="1">
              <a:spLocks noChangeArrowheads="1"/>
            </p:cNvSpPr>
            <p:nvPr/>
          </p:nvSpPr>
          <p:spPr bwMode="auto">
            <a:xfrm>
              <a:off x="2838" y="2438"/>
              <a:ext cx="1464" cy="50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1</a:t>
              </a:r>
              <a:r>
                <a:rPr kumimoji="0" lang="zh-CN" altLang="en-US" sz="1600">
                  <a:solidFill>
                    <a:schemeClr val="tx1"/>
                  </a:solidFill>
                  <a:latin typeface="Times New Roman" pitchFamily="18" charset="0"/>
                  <a:ea typeface="宋体" pitchFamily="2" charset="-122"/>
                </a:rPr>
                <a:t>中断处理程序入口信息  </a:t>
              </a:r>
              <a:endParaRPr kumimoji="0" lang="zh-CN" altLang="en-US" sz="1600">
                <a:solidFill>
                  <a:schemeClr val="tx1"/>
                </a:solidFill>
                <a:latin typeface="Arial" charset="0"/>
                <a:ea typeface="宋体" pitchFamily="2" charset="-122"/>
              </a:endParaRPr>
            </a:p>
          </p:txBody>
        </p:sp>
        <p:sp>
          <p:nvSpPr>
            <p:cNvPr id="30734" name="Line 11"/>
            <p:cNvSpPr>
              <a:spLocks noChangeShapeType="1"/>
            </p:cNvSpPr>
            <p:nvPr/>
          </p:nvSpPr>
          <p:spPr bwMode="auto">
            <a:xfrm>
              <a:off x="2838" y="26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5" name="Line 12"/>
            <p:cNvSpPr>
              <a:spLocks noChangeShapeType="1"/>
            </p:cNvSpPr>
            <p:nvPr/>
          </p:nvSpPr>
          <p:spPr bwMode="auto">
            <a:xfrm>
              <a:off x="4182" y="26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6" name="Line 13"/>
            <p:cNvSpPr>
              <a:spLocks noChangeShapeType="1"/>
            </p:cNvSpPr>
            <p:nvPr/>
          </p:nvSpPr>
          <p:spPr bwMode="auto">
            <a:xfrm>
              <a:off x="2862" y="2563"/>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7" name="Line 14"/>
            <p:cNvSpPr>
              <a:spLocks noChangeShapeType="1"/>
            </p:cNvSpPr>
            <p:nvPr/>
          </p:nvSpPr>
          <p:spPr bwMode="auto">
            <a:xfrm>
              <a:off x="4254" y="2563"/>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8" name="Line 15"/>
            <p:cNvSpPr>
              <a:spLocks noChangeShapeType="1"/>
            </p:cNvSpPr>
            <p:nvPr/>
          </p:nvSpPr>
          <p:spPr bwMode="auto">
            <a:xfrm>
              <a:off x="2862" y="28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9" name="Line 16"/>
            <p:cNvSpPr>
              <a:spLocks noChangeShapeType="1"/>
            </p:cNvSpPr>
            <p:nvPr/>
          </p:nvSpPr>
          <p:spPr bwMode="auto">
            <a:xfrm>
              <a:off x="4254" y="28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0" name="Text Box 17"/>
            <p:cNvSpPr txBox="1">
              <a:spLocks noChangeArrowheads="1"/>
            </p:cNvSpPr>
            <p:nvPr/>
          </p:nvSpPr>
          <p:spPr bwMode="auto">
            <a:xfrm>
              <a:off x="2837" y="2937"/>
              <a:ext cx="1465" cy="5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2</a:t>
              </a:r>
              <a:r>
                <a:rPr kumimoji="0" lang="zh-CN" altLang="en-US" sz="1600">
                  <a:solidFill>
                    <a:schemeClr val="tx1"/>
                  </a:solidFill>
                  <a:latin typeface="Times New Roman" pitchFamily="18" charset="0"/>
                  <a:ea typeface="宋体" pitchFamily="2" charset="-122"/>
                </a:rPr>
                <a:t>中断处理程序入口信息</a:t>
              </a:r>
              <a:r>
                <a:rPr kumimoji="0" lang="zh-CN" altLang="en-US" sz="1400" b="0">
                  <a:solidFill>
                    <a:schemeClr val="tx1"/>
                  </a:solidFill>
                  <a:latin typeface="Times New Roman" pitchFamily="18" charset="0"/>
                  <a:ea typeface="宋体" pitchFamily="2" charset="-122"/>
                </a:rPr>
                <a:t>  </a:t>
              </a:r>
              <a:endParaRPr kumimoji="0" lang="zh-CN" altLang="en-US" sz="2400" b="0">
                <a:solidFill>
                  <a:schemeClr val="tx1"/>
                </a:solidFill>
                <a:latin typeface="Arial" charset="0"/>
                <a:ea typeface="宋体" pitchFamily="2" charset="-122"/>
              </a:endParaRPr>
            </a:p>
          </p:txBody>
        </p:sp>
        <p:sp>
          <p:nvSpPr>
            <p:cNvPr id="30741" name="Line 18"/>
            <p:cNvSpPr>
              <a:spLocks noChangeShapeType="1"/>
            </p:cNvSpPr>
            <p:nvPr/>
          </p:nvSpPr>
          <p:spPr bwMode="auto">
            <a:xfrm>
              <a:off x="2838" y="3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2" name="Line 19"/>
            <p:cNvSpPr>
              <a:spLocks noChangeShapeType="1"/>
            </p:cNvSpPr>
            <p:nvPr/>
          </p:nvSpPr>
          <p:spPr bwMode="auto">
            <a:xfrm>
              <a:off x="4182" y="3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3" name="Line 20"/>
            <p:cNvSpPr>
              <a:spLocks noChangeShapeType="1"/>
            </p:cNvSpPr>
            <p:nvPr/>
          </p:nvSpPr>
          <p:spPr bwMode="auto">
            <a:xfrm>
              <a:off x="2862" y="3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4" name="Line 21"/>
            <p:cNvSpPr>
              <a:spLocks noChangeShapeType="1"/>
            </p:cNvSpPr>
            <p:nvPr/>
          </p:nvSpPr>
          <p:spPr bwMode="auto">
            <a:xfrm>
              <a:off x="4254" y="3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5" name="Line 22"/>
            <p:cNvSpPr>
              <a:spLocks noChangeShapeType="1"/>
            </p:cNvSpPr>
            <p:nvPr/>
          </p:nvSpPr>
          <p:spPr bwMode="auto">
            <a:xfrm>
              <a:off x="2862" y="33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6" name="Line 23"/>
            <p:cNvSpPr>
              <a:spLocks noChangeShapeType="1"/>
            </p:cNvSpPr>
            <p:nvPr/>
          </p:nvSpPr>
          <p:spPr bwMode="auto">
            <a:xfrm>
              <a:off x="4254" y="3297"/>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7" name="Text Box 24"/>
            <p:cNvSpPr txBox="1">
              <a:spLocks noChangeArrowheads="1"/>
            </p:cNvSpPr>
            <p:nvPr/>
          </p:nvSpPr>
          <p:spPr bwMode="auto">
            <a:xfrm>
              <a:off x="2838" y="3439"/>
              <a:ext cx="1464" cy="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ts val="775"/>
                </a:spcBef>
                <a:buClrTx/>
                <a:buSzTx/>
                <a:buFontTx/>
                <a:buNone/>
              </a:pPr>
              <a:r>
                <a:rPr kumimoji="0" lang="en-US" altLang="zh-CN" sz="900" b="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0748" name="Text Box 25"/>
            <p:cNvSpPr txBox="1">
              <a:spLocks noChangeArrowheads="1"/>
            </p:cNvSpPr>
            <p:nvPr/>
          </p:nvSpPr>
          <p:spPr bwMode="auto">
            <a:xfrm>
              <a:off x="2838" y="3939"/>
              <a:ext cx="1464" cy="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Times New Roman" pitchFamily="18" charset="0"/>
                  <a:ea typeface="宋体" pitchFamily="2" charset="-122"/>
                </a:rPr>
                <a:t>类型</a:t>
              </a:r>
              <a:r>
                <a:rPr kumimoji="0" lang="en-US" altLang="zh-CN" sz="1600">
                  <a:solidFill>
                    <a:schemeClr val="tx1"/>
                  </a:solidFill>
                  <a:latin typeface="Times New Roman" pitchFamily="18" charset="0"/>
                  <a:ea typeface="宋体" pitchFamily="2" charset="-122"/>
                </a:rPr>
                <a:t>255</a:t>
              </a:r>
              <a:r>
                <a:rPr kumimoji="0" lang="zh-CN" altLang="en-US" sz="1600">
                  <a:solidFill>
                    <a:schemeClr val="tx1"/>
                  </a:solidFill>
                  <a:latin typeface="Times New Roman" pitchFamily="18" charset="0"/>
                  <a:ea typeface="宋体" pitchFamily="2" charset="-122"/>
                </a:rPr>
                <a:t>中断处理程序入口信息 </a:t>
              </a:r>
              <a:endParaRPr kumimoji="0" lang="zh-CN" altLang="en-US" sz="1600">
                <a:solidFill>
                  <a:schemeClr val="tx1"/>
                </a:solidFill>
                <a:latin typeface="Arial" charset="0"/>
                <a:ea typeface="宋体" pitchFamily="2" charset="-122"/>
              </a:endParaRPr>
            </a:p>
          </p:txBody>
        </p:sp>
        <p:sp>
          <p:nvSpPr>
            <p:cNvPr id="30749" name="Line 26"/>
            <p:cNvSpPr>
              <a:spLocks noChangeShapeType="1"/>
            </p:cNvSpPr>
            <p:nvPr/>
          </p:nvSpPr>
          <p:spPr bwMode="auto">
            <a:xfrm>
              <a:off x="2838" y="4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0" name="Line 27"/>
            <p:cNvSpPr>
              <a:spLocks noChangeShapeType="1"/>
            </p:cNvSpPr>
            <p:nvPr/>
          </p:nvSpPr>
          <p:spPr bwMode="auto">
            <a:xfrm>
              <a:off x="4182" y="4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1" name="Line 28"/>
            <p:cNvSpPr>
              <a:spLocks noChangeShapeType="1"/>
            </p:cNvSpPr>
            <p:nvPr/>
          </p:nvSpPr>
          <p:spPr bwMode="auto">
            <a:xfrm>
              <a:off x="2862" y="4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2" name="Line 29"/>
            <p:cNvSpPr>
              <a:spLocks noChangeShapeType="1"/>
            </p:cNvSpPr>
            <p:nvPr/>
          </p:nvSpPr>
          <p:spPr bwMode="auto">
            <a:xfrm>
              <a:off x="4254" y="4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3" name="Line 30"/>
            <p:cNvSpPr>
              <a:spLocks noChangeShapeType="1"/>
            </p:cNvSpPr>
            <p:nvPr/>
          </p:nvSpPr>
          <p:spPr bwMode="auto">
            <a:xfrm>
              <a:off x="2862" y="43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4" name="Line 31"/>
            <p:cNvSpPr>
              <a:spLocks noChangeShapeType="1"/>
            </p:cNvSpPr>
            <p:nvPr/>
          </p:nvSpPr>
          <p:spPr bwMode="auto">
            <a:xfrm>
              <a:off x="4254" y="43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5" name="Text Box 32"/>
            <p:cNvSpPr txBox="1">
              <a:spLocks noChangeArrowheads="1"/>
            </p:cNvSpPr>
            <p:nvPr/>
          </p:nvSpPr>
          <p:spPr bwMode="auto">
            <a:xfrm>
              <a:off x="4302" y="1937"/>
              <a:ext cx="2496" cy="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1600">
                  <a:solidFill>
                    <a:schemeClr val="tx1"/>
                  </a:solidFill>
                  <a:latin typeface="Times New Roman" pitchFamily="18" charset="0"/>
                  <a:ea typeface="宋体" pitchFamily="2" charset="-122"/>
                </a:rPr>
                <a:t>偏移值</a:t>
              </a:r>
              <a:r>
                <a:rPr kumimoji="0" lang="en-US" altLang="zh-CN" sz="1600">
                  <a:solidFill>
                    <a:schemeClr val="tx1"/>
                  </a:solidFill>
                  <a:latin typeface="Times New Roman" pitchFamily="18" charset="0"/>
                  <a:ea typeface="宋体" pitchFamily="2" charset="-122"/>
                </a:rPr>
                <a:t>(</a:t>
              </a:r>
              <a:r>
                <a:rPr kumimoji="0" lang="zh-CN" altLang="en-US" sz="1600">
                  <a:solidFill>
                    <a:schemeClr val="tx1"/>
                  </a:solidFill>
                  <a:latin typeface="Times New Roman" pitchFamily="18" charset="0"/>
                  <a:ea typeface="宋体" pitchFamily="2" charset="-122"/>
                </a:rPr>
                <a:t>高</a:t>
              </a:r>
              <a:r>
                <a:rPr kumimoji="0" lang="en-US" altLang="zh-CN" sz="1600">
                  <a:solidFill>
                    <a:schemeClr val="tx1"/>
                  </a:solidFill>
                  <a:latin typeface="Times New Roman" pitchFamily="18" charset="0"/>
                  <a:ea typeface="宋体" pitchFamily="2" charset="-122"/>
                </a:rPr>
                <a:t>16</a:t>
              </a:r>
              <a:r>
                <a:rPr kumimoji="0" lang="zh-CN" altLang="en-US" sz="1600">
                  <a:solidFill>
                    <a:schemeClr val="tx1"/>
                  </a:solidFill>
                  <a:latin typeface="Times New Roman" pitchFamily="18" charset="0"/>
                  <a:ea typeface="宋体" pitchFamily="2" charset="-122"/>
                </a:rPr>
                <a:t>位</a:t>
              </a:r>
              <a:r>
                <a:rPr kumimoji="0" lang="en-US" altLang="zh-CN" sz="1600">
                  <a:solidFill>
                    <a:schemeClr val="tx1"/>
                  </a:solidFill>
                  <a:latin typeface="Times New Roman" pitchFamily="18" charset="0"/>
                  <a:ea typeface="宋体" pitchFamily="2" charset="-122"/>
                </a:rPr>
                <a:t>)</a:t>
              </a:r>
              <a:r>
                <a:rPr kumimoji="0" lang="en-US" altLang="zh-CN" sz="1400">
                  <a:solidFill>
                    <a:schemeClr val="tx1"/>
                  </a:solidFill>
                  <a:latin typeface="Times New Roman" pitchFamily="18" charset="0"/>
                  <a:ea typeface="宋体" pitchFamily="2" charset="-122"/>
                </a:rPr>
                <a:t>              </a:t>
              </a:r>
              <a:r>
                <a:rPr kumimoji="0" lang="zh-CN" altLang="en-US" sz="1600">
                  <a:solidFill>
                    <a:schemeClr val="tx1"/>
                  </a:solidFill>
                  <a:latin typeface="Times New Roman" pitchFamily="18" charset="0"/>
                  <a:ea typeface="宋体" pitchFamily="2" charset="-122"/>
                </a:rPr>
                <a:t>门属性   未用</a:t>
              </a:r>
              <a:r>
                <a:rPr kumimoji="0" lang="zh-CN" altLang="en-US" sz="1400">
                  <a:solidFill>
                    <a:schemeClr val="tx1"/>
                  </a:solidFill>
                  <a:latin typeface="Times New Roman" pitchFamily="18" charset="0"/>
                  <a:ea typeface="宋体" pitchFamily="2" charset="-122"/>
                </a:rPr>
                <a:t>  </a:t>
              </a:r>
              <a:endParaRPr kumimoji="0" lang="zh-CN" altLang="en-US" sz="2400" b="0">
                <a:solidFill>
                  <a:schemeClr val="tx1"/>
                </a:solidFill>
                <a:latin typeface="Arial" charset="0"/>
                <a:ea typeface="宋体" pitchFamily="2" charset="-122"/>
              </a:endParaRPr>
            </a:p>
          </p:txBody>
        </p:sp>
        <p:sp>
          <p:nvSpPr>
            <p:cNvPr id="30756" name="Line 33"/>
            <p:cNvSpPr>
              <a:spLocks noChangeShapeType="1"/>
            </p:cNvSpPr>
            <p:nvPr/>
          </p:nvSpPr>
          <p:spPr bwMode="auto">
            <a:xfrm>
              <a:off x="6750" y="2312"/>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7" name="Text Box 34"/>
            <p:cNvSpPr txBox="1">
              <a:spLocks noChangeArrowheads="1"/>
            </p:cNvSpPr>
            <p:nvPr/>
          </p:nvSpPr>
          <p:spPr bwMode="auto">
            <a:xfrm>
              <a:off x="2094" y="1863"/>
              <a:ext cx="720" cy="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itchFamily="2" charset="-122"/>
                  <a:ea typeface="宋体" pitchFamily="2" charset="-122"/>
                </a:rPr>
                <a:t>00000H </a:t>
              </a:r>
            </a:p>
            <a:p>
              <a:pPr algn="ctr" eaLnBrk="1" hangingPunct="1">
                <a:lnSpc>
                  <a:spcPct val="100000"/>
                </a:lnSpc>
                <a:spcBef>
                  <a:spcPct val="0"/>
                </a:spcBef>
                <a:buClrTx/>
                <a:buSzTx/>
                <a:buFontTx/>
                <a:buNone/>
              </a:pPr>
              <a:r>
                <a:rPr kumimoji="0" lang="en-US" altLang="zh-CN" sz="160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1600">
                  <a:solidFill>
                    <a:schemeClr val="tx1"/>
                  </a:solidFill>
                  <a:latin typeface="宋体" pitchFamily="2" charset="-122"/>
                  <a:ea typeface="宋体" pitchFamily="2" charset="-122"/>
                </a:rPr>
                <a:t>00008H </a:t>
              </a:r>
              <a:endParaRPr kumimoji="0" lang="en-US" altLang="zh-CN" sz="1600">
                <a:solidFill>
                  <a:schemeClr val="tx1"/>
                </a:solidFill>
                <a:latin typeface="Arial" charset="0"/>
                <a:ea typeface="宋体" pitchFamily="2" charset="-122"/>
              </a:endParaRPr>
            </a:p>
          </p:txBody>
        </p:sp>
        <p:sp>
          <p:nvSpPr>
            <p:cNvPr id="30758" name="Text Box 35"/>
            <p:cNvSpPr txBox="1">
              <a:spLocks noChangeArrowheads="1"/>
            </p:cNvSpPr>
            <p:nvPr/>
          </p:nvSpPr>
          <p:spPr bwMode="auto">
            <a:xfrm>
              <a:off x="2094" y="3864"/>
              <a:ext cx="720"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itchFamily="2" charset="-122"/>
                  <a:ea typeface="宋体" pitchFamily="2" charset="-122"/>
                </a:rPr>
                <a:t>007F8H  </a:t>
              </a:r>
            </a:p>
            <a:p>
              <a:pPr algn="ctr" eaLnBrk="1" hangingPunct="1">
                <a:lnSpc>
                  <a:spcPct val="100000"/>
                </a:lnSpc>
                <a:spcBef>
                  <a:spcPts val="775"/>
                </a:spcBef>
                <a:buClrTx/>
                <a:buSzTx/>
                <a:buFontTx/>
                <a:buNone/>
              </a:pPr>
              <a:r>
                <a:rPr kumimoji="0" lang="en-US" altLang="zh-CN" sz="1600">
                  <a:solidFill>
                    <a:schemeClr val="tx1"/>
                  </a:solidFill>
                  <a:latin typeface="宋体" pitchFamily="2" charset="-122"/>
                  <a:ea typeface="宋体" pitchFamily="2" charset="-122"/>
                </a:rPr>
                <a:t>007FFH</a:t>
              </a:r>
              <a:r>
                <a:rPr kumimoji="0" lang="en-US" altLang="zh-CN" sz="1600" b="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0759" name="Text Box 36"/>
            <p:cNvSpPr txBox="1">
              <a:spLocks noChangeArrowheads="1"/>
            </p:cNvSpPr>
            <p:nvPr/>
          </p:nvSpPr>
          <p:spPr bwMode="auto">
            <a:xfrm>
              <a:off x="2094" y="2614"/>
              <a:ext cx="720" cy="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1600">
                  <a:solidFill>
                    <a:schemeClr val="tx1"/>
                  </a:solidFill>
                  <a:latin typeface="宋体" pitchFamily="2" charset="-122"/>
                  <a:ea typeface="宋体" pitchFamily="2" charset="-122"/>
                </a:rPr>
                <a:t>00010H</a:t>
              </a:r>
              <a:r>
                <a:rPr kumimoji="0" lang="en-US" altLang="zh-CN" sz="1600" b="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0760" name="Text Box 37"/>
            <p:cNvSpPr txBox="1">
              <a:spLocks noChangeArrowheads="1"/>
            </p:cNvSpPr>
            <p:nvPr/>
          </p:nvSpPr>
          <p:spPr bwMode="auto">
            <a:xfrm>
              <a:off x="2262" y="3139"/>
              <a:ext cx="408"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a:solidFill>
                    <a:schemeClr val="tx1"/>
                  </a:solidFill>
                  <a:latin typeface="宋体" pitchFamily="2" charset="-122"/>
                  <a:ea typeface="宋体" pitchFamily="2" charset="-122"/>
                </a:rPr>
                <a:t>┇ </a:t>
              </a:r>
            </a:p>
            <a:p>
              <a:pPr algn="ctr" eaLnBrk="1" hangingPunct="1">
                <a:lnSpc>
                  <a:spcPct val="100000"/>
                </a:lnSpc>
                <a:spcBef>
                  <a:spcPts val="775"/>
                </a:spcBef>
                <a:buClrTx/>
                <a:buSzTx/>
                <a:buFontTx/>
                <a:buNone/>
              </a:pPr>
              <a:r>
                <a:rPr kumimoji="0" lang="en-US" altLang="zh-CN" sz="1600">
                  <a:solidFill>
                    <a:schemeClr val="tx1"/>
                  </a:solidFill>
                  <a:latin typeface="宋体" pitchFamily="2" charset="-122"/>
                  <a:ea typeface="宋体" pitchFamily="2" charset="-122"/>
                </a:rPr>
                <a:t>┇ </a:t>
              </a:r>
              <a:endParaRPr kumimoji="0" lang="en-US" altLang="zh-CN" sz="1600">
                <a:solidFill>
                  <a:schemeClr val="tx1"/>
                </a:solidFill>
                <a:latin typeface="Arial" charset="0"/>
                <a:ea typeface="宋体" pitchFamily="2" charset="-122"/>
              </a:endParaRPr>
            </a:p>
          </p:txBody>
        </p:sp>
        <p:sp>
          <p:nvSpPr>
            <p:cNvPr id="30761" name="Text Box 38"/>
            <p:cNvSpPr txBox="1">
              <a:spLocks noChangeArrowheads="1"/>
            </p:cNvSpPr>
            <p:nvPr/>
          </p:nvSpPr>
          <p:spPr bwMode="auto">
            <a:xfrm>
              <a:off x="3174" y="1638"/>
              <a:ext cx="72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1600">
                  <a:solidFill>
                    <a:schemeClr val="tx1"/>
                  </a:solidFill>
                  <a:latin typeface="宋体" pitchFamily="2" charset="-122"/>
                  <a:ea typeface="宋体" pitchFamily="2" charset="-122"/>
                </a:rPr>
                <a:t>主存 </a:t>
              </a:r>
              <a:r>
                <a:rPr kumimoji="0" lang="zh-CN" altLang="en-US" sz="1400">
                  <a:solidFill>
                    <a:schemeClr val="tx1"/>
                  </a:solidFill>
                  <a:latin typeface="宋体" pitchFamily="2" charset="-122"/>
                  <a:ea typeface="宋体" pitchFamily="2" charset="-122"/>
                </a:rPr>
                <a:t> </a:t>
              </a:r>
              <a:endParaRPr kumimoji="0" lang="zh-CN" altLang="en-US" sz="2400" b="0">
                <a:solidFill>
                  <a:schemeClr val="tx1"/>
                </a:solidFill>
                <a:latin typeface="Arial" charset="0"/>
                <a:ea typeface="宋体" pitchFamily="2" charset="-122"/>
              </a:endParaRPr>
            </a:p>
          </p:txBody>
        </p:sp>
        <p:sp>
          <p:nvSpPr>
            <p:cNvPr id="30762" name="Line 39"/>
            <p:cNvSpPr>
              <a:spLocks noChangeShapeType="1"/>
            </p:cNvSpPr>
            <p:nvPr/>
          </p:nvSpPr>
          <p:spPr bwMode="auto">
            <a:xfrm>
              <a:off x="5550" y="1937"/>
              <a:ext cx="0" cy="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3" name="Text Box 40"/>
            <p:cNvSpPr txBox="1">
              <a:spLocks noChangeArrowheads="1"/>
            </p:cNvSpPr>
            <p:nvPr/>
          </p:nvSpPr>
          <p:spPr bwMode="auto">
            <a:xfrm>
              <a:off x="4302" y="2189"/>
              <a:ext cx="2496" cy="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1600">
                  <a:solidFill>
                    <a:schemeClr val="tx1"/>
                  </a:solidFill>
                  <a:latin typeface="宋体" pitchFamily="2" charset="-122"/>
                  <a:ea typeface="宋体" pitchFamily="2" charset="-122"/>
                </a:rPr>
                <a:t>段选择符</a:t>
              </a:r>
              <a:r>
                <a:rPr kumimoji="0" lang="en-US" altLang="zh-CN" sz="1600">
                  <a:solidFill>
                    <a:schemeClr val="tx1"/>
                  </a:solidFill>
                  <a:latin typeface="宋体" pitchFamily="2" charset="-122"/>
                  <a:ea typeface="宋体" pitchFamily="2" charset="-122"/>
                </a:rPr>
                <a:t>(16</a:t>
              </a:r>
              <a:r>
                <a:rPr kumimoji="0" lang="zh-CN" altLang="en-US" sz="1600">
                  <a:solidFill>
                    <a:schemeClr val="tx1"/>
                  </a:solidFill>
                  <a:latin typeface="宋体" pitchFamily="2" charset="-122"/>
                  <a:ea typeface="宋体" pitchFamily="2" charset="-122"/>
                </a:rPr>
                <a:t>位</a:t>
              </a:r>
              <a:r>
                <a:rPr kumimoji="0" lang="en-US" altLang="zh-CN" sz="1600">
                  <a:solidFill>
                    <a:schemeClr val="tx1"/>
                  </a:solidFill>
                  <a:latin typeface="宋体" pitchFamily="2" charset="-122"/>
                  <a:ea typeface="宋体" pitchFamily="2" charset="-122"/>
                </a:rPr>
                <a:t>)</a:t>
              </a:r>
              <a:r>
                <a:rPr kumimoji="0" lang="en-US" altLang="zh-CN" sz="1400">
                  <a:solidFill>
                    <a:schemeClr val="tx1"/>
                  </a:solidFill>
                  <a:latin typeface="宋体" pitchFamily="2" charset="-122"/>
                  <a:ea typeface="宋体" pitchFamily="2" charset="-122"/>
                </a:rPr>
                <a:t>      </a:t>
              </a:r>
              <a:r>
                <a:rPr kumimoji="0" lang="en-US" altLang="zh-CN" sz="1400">
                  <a:solidFill>
                    <a:schemeClr val="tx1"/>
                  </a:solidFill>
                  <a:latin typeface="Times New Roman" pitchFamily="18" charset="0"/>
                  <a:ea typeface="宋体" pitchFamily="2" charset="-122"/>
                </a:rPr>
                <a:t> </a:t>
              </a:r>
              <a:r>
                <a:rPr kumimoji="0" lang="zh-CN" altLang="en-US" sz="1600">
                  <a:solidFill>
                    <a:schemeClr val="tx1"/>
                  </a:solidFill>
                  <a:latin typeface="Times New Roman" pitchFamily="18" charset="0"/>
                  <a:ea typeface="宋体" pitchFamily="2" charset="-122"/>
                </a:rPr>
                <a:t>偏移值</a:t>
              </a:r>
              <a:r>
                <a:rPr kumimoji="0" lang="en-US" altLang="zh-CN" sz="1600">
                  <a:solidFill>
                    <a:schemeClr val="tx1"/>
                  </a:solidFill>
                  <a:latin typeface="Times New Roman" pitchFamily="18" charset="0"/>
                  <a:ea typeface="宋体" pitchFamily="2" charset="-122"/>
                </a:rPr>
                <a:t>(</a:t>
              </a:r>
              <a:r>
                <a:rPr kumimoji="0" lang="zh-CN" altLang="en-US" sz="1600">
                  <a:solidFill>
                    <a:schemeClr val="tx1"/>
                  </a:solidFill>
                  <a:latin typeface="Times New Roman" pitchFamily="18" charset="0"/>
                  <a:ea typeface="宋体" pitchFamily="2" charset="-122"/>
                </a:rPr>
                <a:t>低</a:t>
              </a:r>
              <a:r>
                <a:rPr kumimoji="0" lang="en-US" altLang="zh-CN" sz="1600">
                  <a:solidFill>
                    <a:schemeClr val="tx1"/>
                  </a:solidFill>
                  <a:latin typeface="Times New Roman" pitchFamily="18" charset="0"/>
                  <a:ea typeface="宋体" pitchFamily="2" charset="-122"/>
                </a:rPr>
                <a:t>16</a:t>
              </a:r>
              <a:r>
                <a:rPr kumimoji="0" lang="zh-CN" altLang="en-US" sz="1600">
                  <a:solidFill>
                    <a:schemeClr val="tx1"/>
                  </a:solidFill>
                  <a:latin typeface="Times New Roman" pitchFamily="18" charset="0"/>
                  <a:ea typeface="宋体" pitchFamily="2" charset="-122"/>
                </a:rPr>
                <a:t>位</a:t>
              </a:r>
              <a:r>
                <a:rPr kumimoji="0" lang="en-US" altLang="zh-CN" sz="1400">
                  <a:solidFill>
                    <a:schemeClr val="tx1"/>
                  </a:solidFill>
                  <a:latin typeface="Times New Roman" pitchFamily="18" charset="0"/>
                  <a:ea typeface="宋体" pitchFamily="2" charset="-122"/>
                </a:rPr>
                <a:t>)  </a:t>
              </a:r>
              <a:endParaRPr kumimoji="0" lang="en-US" altLang="zh-CN" sz="2400" b="0">
                <a:solidFill>
                  <a:schemeClr val="tx1"/>
                </a:solidFill>
                <a:latin typeface="Arial" charset="0"/>
                <a:ea typeface="宋体" pitchFamily="2" charset="-122"/>
              </a:endParaRPr>
            </a:p>
          </p:txBody>
        </p:sp>
        <p:sp>
          <p:nvSpPr>
            <p:cNvPr id="30764" name="Line 41"/>
            <p:cNvSpPr>
              <a:spLocks noChangeShapeType="1"/>
            </p:cNvSpPr>
            <p:nvPr/>
          </p:nvSpPr>
          <p:spPr bwMode="auto">
            <a:xfrm>
              <a:off x="5526" y="2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5" name="Line 42"/>
            <p:cNvSpPr>
              <a:spLocks noChangeShapeType="1"/>
            </p:cNvSpPr>
            <p:nvPr/>
          </p:nvSpPr>
          <p:spPr bwMode="auto">
            <a:xfrm>
              <a:off x="5526" y="2312"/>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6" name="Line 43"/>
            <p:cNvSpPr>
              <a:spLocks noChangeShapeType="1"/>
            </p:cNvSpPr>
            <p:nvPr/>
          </p:nvSpPr>
          <p:spPr bwMode="auto">
            <a:xfrm>
              <a:off x="6198" y="1937"/>
              <a:ext cx="0" cy="2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7" name="Text Box 44"/>
            <p:cNvSpPr txBox="1">
              <a:spLocks noChangeArrowheads="1"/>
            </p:cNvSpPr>
            <p:nvPr/>
          </p:nvSpPr>
          <p:spPr bwMode="auto">
            <a:xfrm>
              <a:off x="4230" y="1712"/>
              <a:ext cx="276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12000"/>
                </a:lnSpc>
                <a:spcBef>
                  <a:spcPct val="0"/>
                </a:spcBef>
                <a:buClrTx/>
                <a:buSzTx/>
                <a:buFontTx/>
                <a:buNone/>
              </a:pPr>
              <a:r>
                <a:rPr kumimoji="0" lang="en-US" altLang="zh-CN" sz="1600">
                  <a:solidFill>
                    <a:srgbClr val="FF5050"/>
                  </a:solidFill>
                  <a:latin typeface="宋体" pitchFamily="2" charset="-122"/>
                  <a:ea typeface="宋体" pitchFamily="2" charset="-122"/>
                </a:rPr>
                <a:t>31               15       7       0   </a:t>
              </a:r>
              <a:endParaRPr kumimoji="0" lang="en-US" altLang="zh-CN" sz="2400" b="0">
                <a:solidFill>
                  <a:srgbClr val="FF5050"/>
                </a:solidFill>
                <a:latin typeface="Arial" charset="0"/>
                <a:ea typeface="宋体" pitchFamily="2" charset="-122"/>
              </a:endParaRPr>
            </a:p>
          </p:txBody>
        </p:sp>
        <p:sp>
          <p:nvSpPr>
            <p:cNvPr id="30768" name="Line 45"/>
            <p:cNvSpPr>
              <a:spLocks noChangeShapeType="1"/>
            </p:cNvSpPr>
            <p:nvPr/>
          </p:nvSpPr>
          <p:spPr bwMode="auto">
            <a:xfrm>
              <a:off x="2838" y="2210"/>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0724" name="Rectangle 48"/>
          <p:cNvSpPr>
            <a:spLocks noChangeArrowheads="1"/>
          </p:cNvSpPr>
          <p:nvPr/>
        </p:nvSpPr>
        <p:spPr bwMode="auto">
          <a:xfrm>
            <a:off x="4348163" y="4302125"/>
            <a:ext cx="37719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2400">
                <a:solidFill>
                  <a:srgbClr val="000066"/>
                </a:solidFill>
                <a:latin typeface="Tahoma" pitchFamily="34" charset="0"/>
                <a:ea typeface="华文新魏" pitchFamily="2" charset="-122"/>
              </a:rPr>
              <a:t>IDTR</a:t>
            </a:r>
            <a:r>
              <a:rPr lang="zh-CN" altLang="en-US" sz="2400">
                <a:solidFill>
                  <a:srgbClr val="000066"/>
                </a:solidFill>
                <a:latin typeface="Tahoma" pitchFamily="34" charset="0"/>
                <a:ea typeface="华文新魏" pitchFamily="2" charset="-122"/>
              </a:rPr>
              <a:t>决定</a:t>
            </a:r>
            <a:r>
              <a:rPr lang="en-US" altLang="zh-CN" sz="2400">
                <a:solidFill>
                  <a:srgbClr val="000066"/>
                </a:solidFill>
                <a:latin typeface="Tahoma" pitchFamily="34" charset="0"/>
                <a:ea typeface="华文新魏" pitchFamily="2" charset="-122"/>
              </a:rPr>
              <a:t>IDT</a:t>
            </a:r>
            <a:r>
              <a:rPr lang="zh-CN" altLang="en-US" sz="2400">
                <a:solidFill>
                  <a:srgbClr val="000066"/>
                </a:solidFill>
                <a:latin typeface="Tahoma" pitchFamily="34" charset="0"/>
                <a:ea typeface="华文新魏" pitchFamily="2" charset="-122"/>
              </a:rPr>
              <a:t>的起始</a:t>
            </a:r>
            <a:r>
              <a:rPr lang="en-US" altLang="zh-CN" sz="2400">
                <a:solidFill>
                  <a:srgbClr val="000066"/>
                </a:solidFill>
                <a:latin typeface="Tahoma" pitchFamily="34" charset="0"/>
                <a:ea typeface="华文新魏" pitchFamily="2" charset="-122"/>
              </a:rPr>
              <a:t>PA</a:t>
            </a:r>
            <a:r>
              <a:rPr lang="zh-CN" altLang="en-US" sz="2400">
                <a:solidFill>
                  <a:srgbClr val="000066"/>
                </a:solidFill>
                <a:latin typeface="Tahoma" pitchFamily="34" charset="0"/>
                <a:ea typeface="华文新魏" pitchFamily="2" charset="-122"/>
              </a:rPr>
              <a:t>。</a:t>
            </a:r>
          </a:p>
        </p:txBody>
      </p:sp>
      <p:sp>
        <p:nvSpPr>
          <p:cNvPr id="30726" name="Rectangle 50"/>
          <p:cNvSpPr>
            <a:spLocks noChangeArrowheads="1"/>
          </p:cNvSpPr>
          <p:nvPr/>
        </p:nvSpPr>
        <p:spPr bwMode="auto">
          <a:xfrm>
            <a:off x="836613" y="1547813"/>
            <a:ext cx="44513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a:solidFill>
                  <a:srgbClr val="FF3300"/>
                </a:solidFill>
                <a:latin typeface="Tahoma" pitchFamily="34" charset="0"/>
                <a:ea typeface="华文新魏" pitchFamily="2" charset="-122"/>
              </a:rPr>
              <a:t>保护方式下的中断描述符表</a:t>
            </a:r>
          </a:p>
        </p:txBody>
      </p:sp>
      <p:sp>
        <p:nvSpPr>
          <p:cNvPr id="49" name="Rectangle 70">
            <a:extLst>
              <a:ext uri="{FF2B5EF4-FFF2-40B4-BE49-F238E27FC236}">
                <a16:creationId xmlns:a16="http://schemas.microsoft.com/office/drawing/2014/main" id="{5782BB41-3F9B-4A2C-883D-FAB354A1CC09}"/>
              </a:ext>
            </a:extLst>
          </p:cNvPr>
          <p:cNvSpPr>
            <a:spLocks noChangeArrowheads="1"/>
          </p:cNvSpPr>
          <p:nvPr/>
        </p:nvSpPr>
        <p:spPr bwMode="auto">
          <a:xfrm>
            <a:off x="566738" y="323850"/>
            <a:ext cx="467307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48514">
                                            <p:txEl>
                                              <p:pRg st="0" end="0"/>
                                            </p:txEl>
                                          </p:spTgt>
                                        </p:tgtEl>
                                        <p:attrNameLst>
                                          <p:attrName>style.visibility</p:attrName>
                                        </p:attrNameLst>
                                      </p:cBhvr>
                                      <p:to>
                                        <p:strVal val="visible"/>
                                      </p:to>
                                    </p:set>
                                    <p:animEffect transition="in" filter="box(in)">
                                      <p:cBhvr>
                                        <p:cTn id="7" dur="500"/>
                                        <p:tgtEl>
                                          <p:spTgt spid="448514">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48515"/>
                                        </p:tgtEl>
                                        <p:attrNameLst>
                                          <p:attrName>style.visibility</p:attrName>
                                        </p:attrNameLst>
                                      </p:cBhvr>
                                      <p:to>
                                        <p:strVal val="visible"/>
                                      </p:to>
                                    </p:set>
                                    <p:animEffect transition="in" filter="blinds(horizontal)">
                                      <p:cBhvr>
                                        <p:cTn id="11" dur="500"/>
                                        <p:tgtEl>
                                          <p:spTgt spid="44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8948" name="Group 68"/>
          <p:cNvGraphicFramePr>
            <a:graphicFrameLocks noGrp="1"/>
          </p:cNvGraphicFramePr>
          <p:nvPr>
            <p:ph sz="half" idx="1"/>
          </p:nvPr>
        </p:nvGraphicFramePr>
        <p:xfrm>
          <a:off x="4351338" y="2165350"/>
          <a:ext cx="1255712" cy="2746377"/>
        </p:xfrm>
        <a:graphic>
          <a:graphicData uri="http://schemas.openxmlformats.org/drawingml/2006/table">
            <a:tbl>
              <a:tblPr/>
              <a:tblGrid>
                <a:gridCol w="1255712">
                  <a:extLst>
                    <a:ext uri="{9D8B030D-6E8A-4147-A177-3AD203B41FA5}">
                      <a16:colId xmlns:a16="http://schemas.microsoft.com/office/drawing/2014/main" val="20000"/>
                    </a:ext>
                  </a:extLst>
                </a:gridCol>
              </a:tblGrid>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17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8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chemeClr val="accent2"/>
                          </a:solidFill>
                          <a:effectLst/>
                          <a:latin typeface="Tahoma" pitchFamily="34" charset="0"/>
                          <a:ea typeface="华文新魏" pitchFamily="2" charset="-122"/>
                        </a:rPr>
                        <a:t>段描述符</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78902" name="Text Box 22"/>
          <p:cNvSpPr txBox="1">
            <a:spLocks noChangeArrowheads="1"/>
          </p:cNvSpPr>
          <p:nvPr/>
        </p:nvSpPr>
        <p:spPr bwMode="auto">
          <a:xfrm>
            <a:off x="835025" y="3756025"/>
            <a:ext cx="792163"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chemeClr val="accent2"/>
                </a:solidFill>
                <a:latin typeface="宋体" pitchFamily="2" charset="-122"/>
                <a:ea typeface="宋体" pitchFamily="2" charset="-122"/>
              </a:rPr>
              <a:t>n*8</a:t>
            </a:r>
            <a:r>
              <a:rPr kumimoji="0" lang="en-US" altLang="zh-CN" sz="160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78903" name="Text Box 23"/>
          <p:cNvSpPr txBox="1">
            <a:spLocks noChangeArrowheads="1"/>
          </p:cNvSpPr>
          <p:nvPr/>
        </p:nvSpPr>
        <p:spPr bwMode="auto">
          <a:xfrm>
            <a:off x="2232025" y="2225675"/>
            <a:ext cx="811213"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400">
                <a:solidFill>
                  <a:srgbClr val="FF5050"/>
                </a:solidFill>
                <a:latin typeface="宋体" pitchFamily="2" charset="-122"/>
                <a:ea typeface="宋体" pitchFamily="2" charset="-122"/>
              </a:rPr>
              <a:t>IDT</a:t>
            </a:r>
            <a:r>
              <a:rPr kumimoji="0" lang="en-US" altLang="zh-CN" sz="240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78904" name="Text Box 24"/>
          <p:cNvSpPr txBox="1">
            <a:spLocks noChangeArrowheads="1"/>
          </p:cNvSpPr>
          <p:nvPr/>
        </p:nvSpPr>
        <p:spPr bwMode="auto">
          <a:xfrm>
            <a:off x="4392613" y="1584325"/>
            <a:ext cx="1141412"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rgbClr val="FF5050"/>
                </a:solidFill>
                <a:latin typeface="宋体" pitchFamily="2" charset="-122"/>
                <a:ea typeface="宋体" pitchFamily="2" charset="-122"/>
              </a:rPr>
              <a:t>LDT</a:t>
            </a:r>
            <a:r>
              <a:rPr kumimoji="0" lang="zh-CN" altLang="en-US" sz="2000">
                <a:solidFill>
                  <a:srgbClr val="FF5050"/>
                </a:solidFill>
                <a:latin typeface="宋体" pitchFamily="2" charset="-122"/>
                <a:ea typeface="宋体" pitchFamily="2" charset="-122"/>
              </a:rPr>
              <a:t>或</a:t>
            </a:r>
            <a:r>
              <a:rPr kumimoji="0" lang="en-US" altLang="zh-CN" sz="2000">
                <a:solidFill>
                  <a:srgbClr val="FF5050"/>
                </a:solidFill>
                <a:latin typeface="宋体" pitchFamily="2" charset="-122"/>
                <a:ea typeface="宋体" pitchFamily="2" charset="-122"/>
              </a:rPr>
              <a:t>GDT</a:t>
            </a:r>
          </a:p>
        </p:txBody>
      </p:sp>
      <p:sp>
        <p:nvSpPr>
          <p:cNvPr id="378905" name="Line 25"/>
          <p:cNvSpPr>
            <a:spLocks noChangeShapeType="1"/>
          </p:cNvSpPr>
          <p:nvPr/>
        </p:nvSpPr>
        <p:spPr bwMode="auto">
          <a:xfrm>
            <a:off x="3779838" y="3395663"/>
            <a:ext cx="5619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06" name="Text Box 26"/>
          <p:cNvSpPr txBox="1">
            <a:spLocks noChangeArrowheads="1"/>
          </p:cNvSpPr>
          <p:nvPr/>
        </p:nvSpPr>
        <p:spPr bwMode="auto">
          <a:xfrm>
            <a:off x="7137400" y="2243138"/>
            <a:ext cx="1295400" cy="21336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900" b="0">
                <a:solidFill>
                  <a:schemeClr val="tx1"/>
                </a:solidFill>
                <a:latin typeface="Times New Roman" pitchFamily="18" charset="0"/>
                <a:ea typeface="宋体" pitchFamily="2" charset="-122"/>
              </a:rPr>
              <a:t>              </a:t>
            </a:r>
          </a:p>
          <a:p>
            <a:pPr algn="just" eaLnBrk="1" hangingPunct="1">
              <a:lnSpc>
                <a:spcPct val="100000"/>
              </a:lnSpc>
              <a:spcBef>
                <a:spcPct val="0"/>
              </a:spcBef>
              <a:buClrTx/>
              <a:buSzTx/>
              <a:buFontTx/>
              <a:buNone/>
            </a:pPr>
            <a:r>
              <a:rPr kumimoji="0" lang="en-US" altLang="zh-CN" sz="900" b="0">
                <a:solidFill>
                  <a:schemeClr val="tx1"/>
                </a:solidFill>
                <a:latin typeface="Times New Roman" pitchFamily="18" charset="0"/>
                <a:ea typeface="宋体" pitchFamily="2" charset="-122"/>
              </a:rPr>
              <a:t>               </a:t>
            </a:r>
          </a:p>
          <a:p>
            <a:pPr algn="ctr" eaLnBrk="1" hangingPunct="1">
              <a:lnSpc>
                <a:spcPct val="100000"/>
              </a:lnSpc>
              <a:spcBef>
                <a:spcPct val="0"/>
              </a:spcBef>
              <a:buClrTx/>
              <a:buSzTx/>
              <a:buFontTx/>
              <a:buNone/>
            </a:pPr>
            <a:endParaRPr kumimoji="0" lang="en-US" altLang="zh-CN" sz="2000">
              <a:solidFill>
                <a:schemeClr val="accent2"/>
              </a:solidFill>
              <a:latin typeface="Times New Roman" pitchFamily="18" charset="0"/>
              <a:ea typeface="宋体" pitchFamily="2" charset="-122"/>
            </a:endParaRPr>
          </a:p>
          <a:p>
            <a:pPr algn="ctr" eaLnBrk="1" hangingPunct="1">
              <a:lnSpc>
                <a:spcPct val="100000"/>
              </a:lnSpc>
              <a:spcBef>
                <a:spcPct val="0"/>
              </a:spcBef>
              <a:buClrTx/>
              <a:buSzTx/>
              <a:buFontTx/>
              <a:buNone/>
            </a:pPr>
            <a:endParaRPr kumimoji="0" lang="en-US" altLang="zh-CN" sz="2000">
              <a:solidFill>
                <a:schemeClr val="accent2"/>
              </a:solidFill>
              <a:latin typeface="Times New Roman" pitchFamily="18" charset="0"/>
              <a:ea typeface="宋体" pitchFamily="2" charset="-122"/>
            </a:endParaRPr>
          </a:p>
          <a:p>
            <a:pPr algn="ctr"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入口点    </a:t>
            </a:r>
          </a:p>
          <a:p>
            <a:pPr algn="ctr"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a:t>
            </a:r>
            <a:r>
              <a:rPr kumimoji="0" lang="zh-CN" altLang="en-US" sz="2000">
                <a:solidFill>
                  <a:schemeClr val="accent2"/>
                </a:solidFill>
                <a:latin typeface="Times New Roman" pitchFamily="18" charset="0"/>
                <a:ea typeface="宋体" pitchFamily="2" charset="-122"/>
              </a:rPr>
              <a:t>处理代码</a:t>
            </a:r>
            <a:r>
              <a:rPr kumimoji="0" lang="en-US" altLang="zh-CN" sz="2000">
                <a:solidFill>
                  <a:schemeClr val="accent2"/>
                </a:solidFill>
                <a:latin typeface="Times New Roman" pitchFamily="18" charset="0"/>
                <a:ea typeface="宋体" pitchFamily="2" charset="-122"/>
              </a:rPr>
              <a:t>)</a:t>
            </a:r>
            <a:r>
              <a:rPr kumimoji="0" lang="en-US" altLang="zh-CN" sz="900" b="0">
                <a:solidFill>
                  <a:schemeClr val="tx1"/>
                </a:solidFill>
                <a:latin typeface="Times New Roman" pitchFamily="18" charset="0"/>
                <a:ea typeface="宋体" pitchFamily="2" charset="-122"/>
              </a:rPr>
              <a:t>  </a:t>
            </a:r>
            <a:endParaRPr kumimoji="0" lang="en-US" altLang="zh-CN" sz="2400" b="0">
              <a:solidFill>
                <a:schemeClr val="tx1"/>
              </a:solidFill>
              <a:latin typeface="Arial" charset="0"/>
              <a:ea typeface="宋体" pitchFamily="2" charset="-122"/>
            </a:endParaRPr>
          </a:p>
        </p:txBody>
      </p:sp>
      <p:sp>
        <p:nvSpPr>
          <p:cNvPr id="378907" name="Text Box 27"/>
          <p:cNvSpPr txBox="1">
            <a:spLocks noChangeArrowheads="1"/>
          </p:cNvSpPr>
          <p:nvPr/>
        </p:nvSpPr>
        <p:spPr bwMode="auto">
          <a:xfrm>
            <a:off x="6992938" y="1668463"/>
            <a:ext cx="1081087"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宋体" pitchFamily="2" charset="-122"/>
                <a:ea typeface="宋体" pitchFamily="2" charset="-122"/>
              </a:rPr>
              <a:t>可执行段</a:t>
            </a:r>
          </a:p>
        </p:txBody>
      </p:sp>
      <p:sp>
        <p:nvSpPr>
          <p:cNvPr id="378908" name="Line 28"/>
          <p:cNvSpPr>
            <a:spLocks noChangeShapeType="1"/>
          </p:cNvSpPr>
          <p:nvPr/>
        </p:nvSpPr>
        <p:spPr bwMode="auto">
          <a:xfrm flipV="1">
            <a:off x="6057900" y="2387600"/>
            <a:ext cx="10795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09" name="Text Box 29"/>
          <p:cNvSpPr txBox="1">
            <a:spLocks noChangeArrowheads="1"/>
          </p:cNvSpPr>
          <p:nvPr/>
        </p:nvSpPr>
        <p:spPr bwMode="auto">
          <a:xfrm>
            <a:off x="6200775" y="1811338"/>
            <a:ext cx="601663"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宋体" pitchFamily="2" charset="-122"/>
                <a:ea typeface="宋体" pitchFamily="2" charset="-122"/>
              </a:rPr>
              <a:t>基址</a:t>
            </a:r>
          </a:p>
        </p:txBody>
      </p:sp>
      <p:sp>
        <p:nvSpPr>
          <p:cNvPr id="378910" name="Line 30"/>
          <p:cNvSpPr>
            <a:spLocks noChangeShapeType="1"/>
          </p:cNvSpPr>
          <p:nvPr/>
        </p:nvSpPr>
        <p:spPr bwMode="auto">
          <a:xfrm flipV="1">
            <a:off x="6489700" y="3611563"/>
            <a:ext cx="6477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1" name="Line 31"/>
          <p:cNvSpPr>
            <a:spLocks noChangeShapeType="1"/>
          </p:cNvSpPr>
          <p:nvPr/>
        </p:nvSpPr>
        <p:spPr bwMode="auto">
          <a:xfrm>
            <a:off x="5697538" y="3395663"/>
            <a:ext cx="3683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2" name="Line 32"/>
          <p:cNvSpPr>
            <a:spLocks noChangeShapeType="1"/>
          </p:cNvSpPr>
          <p:nvPr/>
        </p:nvSpPr>
        <p:spPr bwMode="auto">
          <a:xfrm flipV="1">
            <a:off x="6057900" y="2387600"/>
            <a:ext cx="0" cy="9890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3" name="Line 33"/>
          <p:cNvSpPr>
            <a:spLocks noChangeShapeType="1"/>
          </p:cNvSpPr>
          <p:nvPr/>
        </p:nvSpPr>
        <p:spPr bwMode="auto">
          <a:xfrm>
            <a:off x="6462713" y="3609975"/>
            <a:ext cx="0" cy="18732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4" name="Line 34"/>
          <p:cNvSpPr>
            <a:spLocks noChangeShapeType="1"/>
          </p:cNvSpPr>
          <p:nvPr/>
        </p:nvSpPr>
        <p:spPr bwMode="auto">
          <a:xfrm>
            <a:off x="3762375" y="5499100"/>
            <a:ext cx="27003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5" name="Line 35"/>
          <p:cNvSpPr>
            <a:spLocks noChangeShapeType="1"/>
          </p:cNvSpPr>
          <p:nvPr/>
        </p:nvSpPr>
        <p:spPr bwMode="auto">
          <a:xfrm>
            <a:off x="3348038" y="4043363"/>
            <a:ext cx="431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6" name="Line 36"/>
          <p:cNvSpPr>
            <a:spLocks noChangeShapeType="1"/>
          </p:cNvSpPr>
          <p:nvPr/>
        </p:nvSpPr>
        <p:spPr bwMode="auto">
          <a:xfrm>
            <a:off x="3779838" y="4043363"/>
            <a:ext cx="0" cy="14414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7" name="Line 37"/>
          <p:cNvSpPr>
            <a:spLocks noChangeShapeType="1"/>
          </p:cNvSpPr>
          <p:nvPr/>
        </p:nvSpPr>
        <p:spPr bwMode="auto">
          <a:xfrm>
            <a:off x="3348038" y="3900488"/>
            <a:ext cx="431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8" name="Line 38"/>
          <p:cNvSpPr>
            <a:spLocks noChangeShapeType="1"/>
          </p:cNvSpPr>
          <p:nvPr/>
        </p:nvSpPr>
        <p:spPr bwMode="auto">
          <a:xfrm flipH="1" flipV="1">
            <a:off x="3779838" y="3395663"/>
            <a:ext cx="14287" cy="4921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9" name="Text Box 39"/>
          <p:cNvSpPr txBox="1">
            <a:spLocks noChangeArrowheads="1"/>
          </p:cNvSpPr>
          <p:nvPr/>
        </p:nvSpPr>
        <p:spPr bwMode="auto">
          <a:xfrm>
            <a:off x="6200775" y="3251200"/>
            <a:ext cx="844550" cy="16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宋体" pitchFamily="2" charset="-122"/>
                <a:ea typeface="宋体" pitchFamily="2" charset="-122"/>
              </a:rPr>
              <a:t>偏移</a:t>
            </a:r>
          </a:p>
        </p:txBody>
      </p:sp>
      <p:sp>
        <p:nvSpPr>
          <p:cNvPr id="378920" name="Text Box 40"/>
          <p:cNvSpPr txBox="1">
            <a:spLocks noChangeArrowheads="1"/>
          </p:cNvSpPr>
          <p:nvPr/>
        </p:nvSpPr>
        <p:spPr bwMode="auto">
          <a:xfrm>
            <a:off x="3779838" y="2603500"/>
            <a:ext cx="4254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rgbClr val="FF5050"/>
                </a:solidFill>
                <a:latin typeface="宋体" pitchFamily="2" charset="-122"/>
                <a:ea typeface="宋体" pitchFamily="2" charset="-122"/>
              </a:rPr>
              <a:t>CS</a:t>
            </a:r>
          </a:p>
        </p:txBody>
      </p:sp>
      <p:sp>
        <p:nvSpPr>
          <p:cNvPr id="378921" name="Text Box 41"/>
          <p:cNvSpPr txBox="1">
            <a:spLocks noChangeArrowheads="1"/>
          </p:cNvSpPr>
          <p:nvPr/>
        </p:nvSpPr>
        <p:spPr bwMode="auto">
          <a:xfrm>
            <a:off x="4067175" y="5051425"/>
            <a:ext cx="427038" cy="277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rgbClr val="FF5050"/>
                </a:solidFill>
                <a:latin typeface="宋体" pitchFamily="2" charset="-122"/>
                <a:ea typeface="宋体" pitchFamily="2" charset="-122"/>
              </a:rPr>
              <a:t>EIP</a:t>
            </a:r>
          </a:p>
        </p:txBody>
      </p:sp>
      <p:sp>
        <p:nvSpPr>
          <p:cNvPr id="378922" name="Rectangle 42"/>
          <p:cNvSpPr>
            <a:spLocks noChangeArrowheads="1"/>
          </p:cNvSpPr>
          <p:nvPr/>
        </p:nvSpPr>
        <p:spPr bwMode="auto">
          <a:xfrm>
            <a:off x="522288" y="2676525"/>
            <a:ext cx="922337" cy="4318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00000"/>
              </a:lnSpc>
              <a:spcBef>
                <a:spcPct val="0"/>
              </a:spcBef>
              <a:buClrTx/>
              <a:buSzTx/>
              <a:buFontTx/>
              <a:buNone/>
            </a:pPr>
            <a:r>
              <a:rPr kumimoji="0" lang="en-US" altLang="zh-CN" sz="2000">
                <a:solidFill>
                  <a:srgbClr val="FF5050"/>
                </a:solidFill>
                <a:latin typeface="Times New Roman" pitchFamily="18" charset="0"/>
                <a:ea typeface="宋体" pitchFamily="2" charset="-122"/>
              </a:rPr>
              <a:t>IDTR</a:t>
            </a:r>
          </a:p>
        </p:txBody>
      </p:sp>
      <p:sp>
        <p:nvSpPr>
          <p:cNvPr id="378923" name="Line 43"/>
          <p:cNvSpPr>
            <a:spLocks noChangeShapeType="1"/>
          </p:cNvSpPr>
          <p:nvPr/>
        </p:nvSpPr>
        <p:spPr bwMode="auto">
          <a:xfrm flipV="1">
            <a:off x="1511300" y="2765425"/>
            <a:ext cx="358775"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24" name="Line 44"/>
          <p:cNvSpPr>
            <a:spLocks noChangeShapeType="1"/>
          </p:cNvSpPr>
          <p:nvPr/>
        </p:nvSpPr>
        <p:spPr bwMode="auto">
          <a:xfrm flipV="1">
            <a:off x="1555750" y="3971925"/>
            <a:ext cx="36036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78947" name="Group 67"/>
          <p:cNvGraphicFramePr>
            <a:graphicFrameLocks noGrp="1"/>
          </p:cNvGraphicFramePr>
          <p:nvPr>
            <p:ph sz="half" idx="2"/>
          </p:nvPr>
        </p:nvGraphicFramePr>
        <p:xfrm>
          <a:off x="2006600" y="2736850"/>
          <a:ext cx="1319213" cy="3171824"/>
        </p:xfrm>
        <a:graphic>
          <a:graphicData uri="http://schemas.openxmlformats.org/drawingml/2006/table">
            <a:tbl>
              <a:tblPr/>
              <a:tblGrid>
                <a:gridCol w="1319213">
                  <a:extLst>
                    <a:ext uri="{9D8B030D-6E8A-4147-A177-3AD203B41FA5}">
                      <a16:colId xmlns:a16="http://schemas.microsoft.com/office/drawing/2014/main" val="20000"/>
                    </a:ext>
                  </a:extLst>
                </a:gridCol>
              </a:tblGrid>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6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3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chemeClr val="accent2"/>
                          </a:solidFill>
                          <a:effectLst/>
                          <a:latin typeface="Tahoma" pitchFamily="34" charset="0"/>
                          <a:ea typeface="华文新魏" pitchFamily="2" charset="-122"/>
                        </a:rPr>
                        <a:t>中断门</a:t>
                      </a:r>
                      <a:r>
                        <a:rPr kumimoji="1" lang="en-US" altLang="zh-CN" sz="2000" b="1" i="0" u="none" strike="noStrike" cap="none" normalizeH="0" baseline="0">
                          <a:ln>
                            <a:noFill/>
                          </a:ln>
                          <a:solidFill>
                            <a:schemeClr val="accent2"/>
                          </a:solidFill>
                          <a:effectLst/>
                          <a:latin typeface="Tahoma" pitchFamily="34" charset="0"/>
                          <a:ea typeface="华文新魏" pitchFamily="2" charset="-122"/>
                        </a:rPr>
                        <a:t>/</a:t>
                      </a:r>
                      <a:r>
                        <a:rPr kumimoji="1" lang="zh-CN" altLang="en-US" sz="2000" b="1" i="0" u="none" strike="noStrike" cap="none" normalizeH="0" baseline="0">
                          <a:ln>
                            <a:noFill/>
                          </a:ln>
                          <a:solidFill>
                            <a:schemeClr val="accent2"/>
                          </a:solidFill>
                          <a:effectLst/>
                          <a:latin typeface="Tahoma" pitchFamily="34" charset="0"/>
                          <a:ea typeface="华文新魏" pitchFamily="2" charset="-122"/>
                        </a:rPr>
                        <a:t>陷阱门</a:t>
                      </a:r>
                      <a:r>
                        <a:rPr kumimoji="1" lang="zh-CN" altLang="en-US" sz="2800" b="0" i="0" u="none" strike="noStrike" cap="none" normalizeH="0" baseline="0">
                          <a:ln>
                            <a:noFill/>
                          </a:ln>
                          <a:solidFill>
                            <a:srgbClr val="000066"/>
                          </a:solidFill>
                          <a:effectLst/>
                          <a:latin typeface="Tahoma" pitchFamily="34" charset="0"/>
                          <a:ea typeface="华文新魏" pitchFamily="2" charset="-122"/>
                        </a:rPr>
                        <a:t> </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4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1810" name="Text Box 69"/>
          <p:cNvSpPr txBox="1">
            <a:spLocks noChangeArrowheads="1"/>
          </p:cNvSpPr>
          <p:nvPr/>
        </p:nvSpPr>
        <p:spPr bwMode="auto">
          <a:xfrm>
            <a:off x="1844292" y="6056929"/>
            <a:ext cx="58991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dirty="0">
                <a:latin typeface="宋体" panose="02010600030101010101" pitchFamily="2" charset="-122"/>
                <a:ea typeface="宋体" panose="02010600030101010101" pitchFamily="2" charset="-122"/>
              </a:rPr>
              <a:t>从中断号到中断处理程序的转换过程</a:t>
            </a:r>
          </a:p>
        </p:txBody>
      </p:sp>
      <p:sp>
        <p:nvSpPr>
          <p:cNvPr id="29" name="Rectangle 70">
            <a:extLst>
              <a:ext uri="{FF2B5EF4-FFF2-40B4-BE49-F238E27FC236}">
                <a16:creationId xmlns:a16="http://schemas.microsoft.com/office/drawing/2014/main" id="{F882BD86-3212-4A5C-8A41-CA65DAE286FE}"/>
              </a:ext>
            </a:extLst>
          </p:cNvPr>
          <p:cNvSpPr>
            <a:spLocks noChangeArrowheads="1"/>
          </p:cNvSpPr>
          <p:nvPr/>
        </p:nvSpPr>
        <p:spPr bwMode="auto">
          <a:xfrm>
            <a:off x="566738" y="323850"/>
            <a:ext cx="467307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78947"/>
                                        </p:tgtEl>
                                        <p:attrNameLst>
                                          <p:attrName>style.visibility</p:attrName>
                                        </p:attrNameLst>
                                      </p:cBhvr>
                                      <p:to>
                                        <p:strVal val="visible"/>
                                      </p:to>
                                    </p:set>
                                    <p:animEffect transition="in" filter="blinds(horizontal)">
                                      <p:cBhvr>
                                        <p:cTn id="7" dur="500"/>
                                        <p:tgtEl>
                                          <p:spTgt spid="37894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8903"/>
                                        </p:tgtEl>
                                        <p:attrNameLst>
                                          <p:attrName>style.visibility</p:attrName>
                                        </p:attrNameLst>
                                      </p:cBhvr>
                                      <p:to>
                                        <p:strVal val="visible"/>
                                      </p:to>
                                    </p:set>
                                    <p:animEffect transition="in" filter="blinds(horizontal)">
                                      <p:cBhvr>
                                        <p:cTn id="11" dur="500"/>
                                        <p:tgtEl>
                                          <p:spTgt spid="378903"/>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78922"/>
                                        </p:tgtEl>
                                        <p:attrNameLst>
                                          <p:attrName>style.visibility</p:attrName>
                                        </p:attrNameLst>
                                      </p:cBhvr>
                                      <p:to>
                                        <p:strVal val="visible"/>
                                      </p:to>
                                    </p:set>
                                    <p:animEffect transition="in" filter="blinds(horizontal)">
                                      <p:cBhvr>
                                        <p:cTn id="15" dur="500"/>
                                        <p:tgtEl>
                                          <p:spTgt spid="378922"/>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78923"/>
                                        </p:tgtEl>
                                        <p:attrNameLst>
                                          <p:attrName>style.visibility</p:attrName>
                                        </p:attrNameLst>
                                      </p:cBhvr>
                                      <p:to>
                                        <p:strVal val="visible"/>
                                      </p:to>
                                    </p:set>
                                    <p:animEffect transition="in" filter="blinds(horizontal)">
                                      <p:cBhvr>
                                        <p:cTn id="19" dur="500"/>
                                        <p:tgtEl>
                                          <p:spTgt spid="378923"/>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78924"/>
                                        </p:tgtEl>
                                        <p:attrNameLst>
                                          <p:attrName>style.visibility</p:attrName>
                                        </p:attrNameLst>
                                      </p:cBhvr>
                                      <p:to>
                                        <p:strVal val="visible"/>
                                      </p:to>
                                    </p:set>
                                    <p:animEffect transition="in" filter="blinds(horizontal)">
                                      <p:cBhvr>
                                        <p:cTn id="23" dur="500"/>
                                        <p:tgtEl>
                                          <p:spTgt spid="378924"/>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78902"/>
                                        </p:tgtEl>
                                        <p:attrNameLst>
                                          <p:attrName>style.visibility</p:attrName>
                                        </p:attrNameLst>
                                      </p:cBhvr>
                                      <p:to>
                                        <p:strVal val="visible"/>
                                      </p:to>
                                    </p:set>
                                    <p:animEffect transition="in" filter="blinds(horizontal)">
                                      <p:cBhvr>
                                        <p:cTn id="27" dur="500"/>
                                        <p:tgtEl>
                                          <p:spTgt spid="378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17"/>
                                        </p:tgtEl>
                                        <p:attrNameLst>
                                          <p:attrName>style.visibility</p:attrName>
                                        </p:attrNameLst>
                                      </p:cBhvr>
                                      <p:to>
                                        <p:strVal val="visible"/>
                                      </p:to>
                                    </p:set>
                                    <p:animEffect transition="in" filter="blinds(horizontal)">
                                      <p:cBhvr>
                                        <p:cTn id="32" dur="500"/>
                                        <p:tgtEl>
                                          <p:spTgt spid="378917"/>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378918"/>
                                        </p:tgtEl>
                                        <p:attrNameLst>
                                          <p:attrName>style.visibility</p:attrName>
                                        </p:attrNameLst>
                                      </p:cBhvr>
                                      <p:to>
                                        <p:strVal val="visible"/>
                                      </p:to>
                                    </p:set>
                                    <p:animEffect transition="in" filter="blinds(horizontal)">
                                      <p:cBhvr>
                                        <p:cTn id="36" dur="500"/>
                                        <p:tgtEl>
                                          <p:spTgt spid="378918"/>
                                        </p:tgtEl>
                                      </p:cBhvr>
                                    </p:animEffect>
                                  </p:childTnLst>
                                </p:cTn>
                              </p:par>
                            </p:childTnLst>
                          </p:cTn>
                        </p:par>
                        <p:par>
                          <p:cTn id="37" fill="hold" nodeType="afterGroup">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378905"/>
                                        </p:tgtEl>
                                        <p:attrNameLst>
                                          <p:attrName>style.visibility</p:attrName>
                                        </p:attrNameLst>
                                      </p:cBhvr>
                                      <p:to>
                                        <p:strVal val="visible"/>
                                      </p:to>
                                    </p:set>
                                    <p:animEffect transition="in" filter="blinds(horizontal)">
                                      <p:cBhvr>
                                        <p:cTn id="40" dur="500"/>
                                        <p:tgtEl>
                                          <p:spTgt spid="378905"/>
                                        </p:tgtEl>
                                      </p:cBhvr>
                                    </p:animEffect>
                                  </p:childTnLst>
                                </p:cTn>
                              </p:par>
                            </p:childTnLst>
                          </p:cTn>
                        </p:par>
                        <p:par>
                          <p:cTn id="41" fill="hold" nodeType="afterGroup">
                            <p:stCondLst>
                              <p:cond delay="1500"/>
                            </p:stCondLst>
                            <p:childTnLst>
                              <p:par>
                                <p:cTn id="42" presetID="3" presetClass="entr" presetSubtype="10" fill="hold" grpId="0" nodeType="afterEffect">
                                  <p:stCondLst>
                                    <p:cond delay="0"/>
                                  </p:stCondLst>
                                  <p:childTnLst>
                                    <p:set>
                                      <p:cBhvr>
                                        <p:cTn id="43" dur="1" fill="hold">
                                          <p:stCondLst>
                                            <p:cond delay="0"/>
                                          </p:stCondLst>
                                        </p:cTn>
                                        <p:tgtEl>
                                          <p:spTgt spid="378920"/>
                                        </p:tgtEl>
                                        <p:attrNameLst>
                                          <p:attrName>style.visibility</p:attrName>
                                        </p:attrNameLst>
                                      </p:cBhvr>
                                      <p:to>
                                        <p:strVal val="visible"/>
                                      </p:to>
                                    </p:set>
                                    <p:animEffect transition="in" filter="blinds(horizontal)">
                                      <p:cBhvr>
                                        <p:cTn id="44" dur="500"/>
                                        <p:tgtEl>
                                          <p:spTgt spid="378920"/>
                                        </p:tgtEl>
                                      </p:cBhvr>
                                    </p:animEffect>
                                  </p:childTnLst>
                                </p:cTn>
                              </p:par>
                            </p:childTnLst>
                          </p:cTn>
                        </p:par>
                        <p:par>
                          <p:cTn id="45" fill="hold" nodeType="afterGroup">
                            <p:stCondLst>
                              <p:cond delay="2000"/>
                            </p:stCondLst>
                            <p:childTnLst>
                              <p:par>
                                <p:cTn id="46" presetID="3" presetClass="entr" presetSubtype="10" fill="hold" nodeType="afterEffect">
                                  <p:stCondLst>
                                    <p:cond delay="0"/>
                                  </p:stCondLst>
                                  <p:childTnLst>
                                    <p:set>
                                      <p:cBhvr>
                                        <p:cTn id="47" dur="1" fill="hold">
                                          <p:stCondLst>
                                            <p:cond delay="0"/>
                                          </p:stCondLst>
                                        </p:cTn>
                                        <p:tgtEl>
                                          <p:spTgt spid="378948"/>
                                        </p:tgtEl>
                                        <p:attrNameLst>
                                          <p:attrName>style.visibility</p:attrName>
                                        </p:attrNameLst>
                                      </p:cBhvr>
                                      <p:to>
                                        <p:strVal val="visible"/>
                                      </p:to>
                                    </p:set>
                                    <p:animEffect transition="in" filter="blinds(horizontal)">
                                      <p:cBhvr>
                                        <p:cTn id="48" dur="500"/>
                                        <p:tgtEl>
                                          <p:spTgt spid="378948"/>
                                        </p:tgtEl>
                                      </p:cBhvr>
                                    </p:animEffect>
                                  </p:childTnLst>
                                </p:cTn>
                              </p:par>
                            </p:childTnLst>
                          </p:cTn>
                        </p:par>
                        <p:par>
                          <p:cTn id="49" fill="hold" nodeType="afterGroup">
                            <p:stCondLst>
                              <p:cond delay="2500"/>
                            </p:stCondLst>
                            <p:childTnLst>
                              <p:par>
                                <p:cTn id="50" presetID="3" presetClass="entr" presetSubtype="10" fill="hold" grpId="0" nodeType="afterEffect">
                                  <p:stCondLst>
                                    <p:cond delay="0"/>
                                  </p:stCondLst>
                                  <p:childTnLst>
                                    <p:set>
                                      <p:cBhvr>
                                        <p:cTn id="51" dur="1" fill="hold">
                                          <p:stCondLst>
                                            <p:cond delay="0"/>
                                          </p:stCondLst>
                                        </p:cTn>
                                        <p:tgtEl>
                                          <p:spTgt spid="378904"/>
                                        </p:tgtEl>
                                        <p:attrNameLst>
                                          <p:attrName>style.visibility</p:attrName>
                                        </p:attrNameLst>
                                      </p:cBhvr>
                                      <p:to>
                                        <p:strVal val="visible"/>
                                      </p:to>
                                    </p:set>
                                    <p:animEffect transition="in" filter="blinds(horizontal)">
                                      <p:cBhvr>
                                        <p:cTn id="52" dur="500"/>
                                        <p:tgtEl>
                                          <p:spTgt spid="3789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8915"/>
                                        </p:tgtEl>
                                        <p:attrNameLst>
                                          <p:attrName>style.visibility</p:attrName>
                                        </p:attrNameLst>
                                      </p:cBhvr>
                                      <p:to>
                                        <p:strVal val="visible"/>
                                      </p:to>
                                    </p:set>
                                    <p:animEffect transition="in" filter="blinds(horizontal)">
                                      <p:cBhvr>
                                        <p:cTn id="57" dur="500"/>
                                        <p:tgtEl>
                                          <p:spTgt spid="378915"/>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378916"/>
                                        </p:tgtEl>
                                        <p:attrNameLst>
                                          <p:attrName>style.visibility</p:attrName>
                                        </p:attrNameLst>
                                      </p:cBhvr>
                                      <p:to>
                                        <p:strVal val="visible"/>
                                      </p:to>
                                    </p:set>
                                    <p:animEffect transition="in" filter="blinds(horizontal)">
                                      <p:cBhvr>
                                        <p:cTn id="61" dur="500"/>
                                        <p:tgtEl>
                                          <p:spTgt spid="378916"/>
                                        </p:tgtEl>
                                      </p:cBhvr>
                                    </p:animEffect>
                                  </p:childTnLst>
                                </p:cTn>
                              </p:par>
                            </p:childTnLst>
                          </p:cTn>
                        </p:par>
                        <p:par>
                          <p:cTn id="62" fill="hold" nodeType="afterGroup">
                            <p:stCondLst>
                              <p:cond delay="1000"/>
                            </p:stCondLst>
                            <p:childTnLst>
                              <p:par>
                                <p:cTn id="63" presetID="3" presetClass="entr" presetSubtype="10" fill="hold" grpId="0" nodeType="afterEffect">
                                  <p:stCondLst>
                                    <p:cond delay="0"/>
                                  </p:stCondLst>
                                  <p:childTnLst>
                                    <p:set>
                                      <p:cBhvr>
                                        <p:cTn id="64" dur="1" fill="hold">
                                          <p:stCondLst>
                                            <p:cond delay="0"/>
                                          </p:stCondLst>
                                        </p:cTn>
                                        <p:tgtEl>
                                          <p:spTgt spid="378921"/>
                                        </p:tgtEl>
                                        <p:attrNameLst>
                                          <p:attrName>style.visibility</p:attrName>
                                        </p:attrNameLst>
                                      </p:cBhvr>
                                      <p:to>
                                        <p:strVal val="visible"/>
                                      </p:to>
                                    </p:set>
                                    <p:animEffect transition="in" filter="blinds(horizontal)">
                                      <p:cBhvr>
                                        <p:cTn id="65" dur="500"/>
                                        <p:tgtEl>
                                          <p:spTgt spid="378921"/>
                                        </p:tgtEl>
                                      </p:cBhvr>
                                    </p:animEffect>
                                  </p:childTnLst>
                                </p:cTn>
                              </p:par>
                            </p:childTnLst>
                          </p:cTn>
                        </p:par>
                        <p:par>
                          <p:cTn id="66" fill="hold" nodeType="afterGroup">
                            <p:stCondLst>
                              <p:cond delay="1500"/>
                            </p:stCondLst>
                            <p:childTnLst>
                              <p:par>
                                <p:cTn id="67" presetID="3" presetClass="entr" presetSubtype="10" fill="hold" grpId="0" nodeType="afterEffect">
                                  <p:stCondLst>
                                    <p:cond delay="0"/>
                                  </p:stCondLst>
                                  <p:childTnLst>
                                    <p:set>
                                      <p:cBhvr>
                                        <p:cTn id="68" dur="1" fill="hold">
                                          <p:stCondLst>
                                            <p:cond delay="0"/>
                                          </p:stCondLst>
                                        </p:cTn>
                                        <p:tgtEl>
                                          <p:spTgt spid="378914"/>
                                        </p:tgtEl>
                                        <p:attrNameLst>
                                          <p:attrName>style.visibility</p:attrName>
                                        </p:attrNameLst>
                                      </p:cBhvr>
                                      <p:to>
                                        <p:strVal val="visible"/>
                                      </p:to>
                                    </p:set>
                                    <p:animEffect transition="in" filter="blinds(horizontal)">
                                      <p:cBhvr>
                                        <p:cTn id="69" dur="500"/>
                                        <p:tgtEl>
                                          <p:spTgt spid="378914"/>
                                        </p:tgtEl>
                                      </p:cBhvr>
                                    </p:animEffect>
                                  </p:childTnLst>
                                </p:cTn>
                              </p:par>
                            </p:childTnLst>
                          </p:cTn>
                        </p:par>
                        <p:par>
                          <p:cTn id="70" fill="hold" nodeType="afterGroup">
                            <p:stCondLst>
                              <p:cond delay="2000"/>
                            </p:stCondLst>
                            <p:childTnLst>
                              <p:par>
                                <p:cTn id="71" presetID="3" presetClass="entr" presetSubtype="10" fill="hold" grpId="0" nodeType="afterEffect">
                                  <p:stCondLst>
                                    <p:cond delay="0"/>
                                  </p:stCondLst>
                                  <p:childTnLst>
                                    <p:set>
                                      <p:cBhvr>
                                        <p:cTn id="72" dur="1" fill="hold">
                                          <p:stCondLst>
                                            <p:cond delay="0"/>
                                          </p:stCondLst>
                                        </p:cTn>
                                        <p:tgtEl>
                                          <p:spTgt spid="378913"/>
                                        </p:tgtEl>
                                        <p:attrNameLst>
                                          <p:attrName>style.visibility</p:attrName>
                                        </p:attrNameLst>
                                      </p:cBhvr>
                                      <p:to>
                                        <p:strVal val="visible"/>
                                      </p:to>
                                    </p:set>
                                    <p:animEffect transition="in" filter="blinds(horizontal)">
                                      <p:cBhvr>
                                        <p:cTn id="73" dur="500"/>
                                        <p:tgtEl>
                                          <p:spTgt spid="378913"/>
                                        </p:tgtEl>
                                      </p:cBhvr>
                                    </p:animEffect>
                                  </p:childTnLst>
                                </p:cTn>
                              </p:par>
                            </p:childTnLst>
                          </p:cTn>
                        </p:par>
                        <p:par>
                          <p:cTn id="74" fill="hold" nodeType="afterGroup">
                            <p:stCondLst>
                              <p:cond delay="2500"/>
                            </p:stCondLst>
                            <p:childTnLst>
                              <p:par>
                                <p:cTn id="75" presetID="3" presetClass="entr" presetSubtype="10" fill="hold" grpId="0" nodeType="afterEffect">
                                  <p:stCondLst>
                                    <p:cond delay="0"/>
                                  </p:stCondLst>
                                  <p:childTnLst>
                                    <p:set>
                                      <p:cBhvr>
                                        <p:cTn id="76" dur="1" fill="hold">
                                          <p:stCondLst>
                                            <p:cond delay="0"/>
                                          </p:stCondLst>
                                        </p:cTn>
                                        <p:tgtEl>
                                          <p:spTgt spid="378910"/>
                                        </p:tgtEl>
                                        <p:attrNameLst>
                                          <p:attrName>style.visibility</p:attrName>
                                        </p:attrNameLst>
                                      </p:cBhvr>
                                      <p:to>
                                        <p:strVal val="visible"/>
                                      </p:to>
                                    </p:set>
                                    <p:animEffect transition="in" filter="blinds(horizontal)">
                                      <p:cBhvr>
                                        <p:cTn id="77" dur="500"/>
                                        <p:tgtEl>
                                          <p:spTgt spid="378910"/>
                                        </p:tgtEl>
                                      </p:cBhvr>
                                    </p:animEffect>
                                  </p:childTnLst>
                                </p:cTn>
                              </p:par>
                            </p:childTnLst>
                          </p:cTn>
                        </p:par>
                        <p:par>
                          <p:cTn id="78" fill="hold" nodeType="afterGroup">
                            <p:stCondLst>
                              <p:cond delay="3000"/>
                            </p:stCondLst>
                            <p:childTnLst>
                              <p:par>
                                <p:cTn id="79" presetID="3" presetClass="entr" presetSubtype="10" fill="hold" grpId="0" nodeType="afterEffect">
                                  <p:stCondLst>
                                    <p:cond delay="0"/>
                                  </p:stCondLst>
                                  <p:childTnLst>
                                    <p:set>
                                      <p:cBhvr>
                                        <p:cTn id="80" dur="1" fill="hold">
                                          <p:stCondLst>
                                            <p:cond delay="0"/>
                                          </p:stCondLst>
                                        </p:cTn>
                                        <p:tgtEl>
                                          <p:spTgt spid="378919"/>
                                        </p:tgtEl>
                                        <p:attrNameLst>
                                          <p:attrName>style.visibility</p:attrName>
                                        </p:attrNameLst>
                                      </p:cBhvr>
                                      <p:to>
                                        <p:strVal val="visible"/>
                                      </p:to>
                                    </p:set>
                                    <p:animEffect transition="in" filter="blinds(horizontal)">
                                      <p:cBhvr>
                                        <p:cTn id="81" dur="500"/>
                                        <p:tgtEl>
                                          <p:spTgt spid="378919"/>
                                        </p:tgtEl>
                                      </p:cBhvr>
                                    </p:animEffect>
                                  </p:childTnLst>
                                </p:cTn>
                              </p:par>
                            </p:childTnLst>
                          </p:cTn>
                        </p:par>
                        <p:par>
                          <p:cTn id="82" fill="hold" nodeType="afterGroup">
                            <p:stCondLst>
                              <p:cond delay="3500"/>
                            </p:stCondLst>
                            <p:childTnLst>
                              <p:par>
                                <p:cTn id="83" presetID="3" presetClass="entr" presetSubtype="10" fill="hold" grpId="0" nodeType="afterEffect">
                                  <p:stCondLst>
                                    <p:cond delay="0"/>
                                  </p:stCondLst>
                                  <p:childTnLst>
                                    <p:set>
                                      <p:cBhvr>
                                        <p:cTn id="84" dur="1" fill="hold">
                                          <p:stCondLst>
                                            <p:cond delay="0"/>
                                          </p:stCondLst>
                                        </p:cTn>
                                        <p:tgtEl>
                                          <p:spTgt spid="378911"/>
                                        </p:tgtEl>
                                        <p:attrNameLst>
                                          <p:attrName>style.visibility</p:attrName>
                                        </p:attrNameLst>
                                      </p:cBhvr>
                                      <p:to>
                                        <p:strVal val="visible"/>
                                      </p:to>
                                    </p:set>
                                    <p:animEffect transition="in" filter="blinds(horizontal)">
                                      <p:cBhvr>
                                        <p:cTn id="85" dur="500"/>
                                        <p:tgtEl>
                                          <p:spTgt spid="378911"/>
                                        </p:tgtEl>
                                      </p:cBhvr>
                                    </p:animEffect>
                                  </p:childTnLst>
                                </p:cTn>
                              </p:par>
                            </p:childTnLst>
                          </p:cTn>
                        </p:par>
                        <p:par>
                          <p:cTn id="86" fill="hold" nodeType="afterGroup">
                            <p:stCondLst>
                              <p:cond delay="4000"/>
                            </p:stCondLst>
                            <p:childTnLst>
                              <p:par>
                                <p:cTn id="87" presetID="3" presetClass="entr" presetSubtype="10" fill="hold" grpId="0" nodeType="afterEffect">
                                  <p:stCondLst>
                                    <p:cond delay="0"/>
                                  </p:stCondLst>
                                  <p:childTnLst>
                                    <p:set>
                                      <p:cBhvr>
                                        <p:cTn id="88" dur="1" fill="hold">
                                          <p:stCondLst>
                                            <p:cond delay="0"/>
                                          </p:stCondLst>
                                        </p:cTn>
                                        <p:tgtEl>
                                          <p:spTgt spid="378912"/>
                                        </p:tgtEl>
                                        <p:attrNameLst>
                                          <p:attrName>style.visibility</p:attrName>
                                        </p:attrNameLst>
                                      </p:cBhvr>
                                      <p:to>
                                        <p:strVal val="visible"/>
                                      </p:to>
                                    </p:set>
                                    <p:animEffect transition="in" filter="blinds(horizontal)">
                                      <p:cBhvr>
                                        <p:cTn id="89" dur="500"/>
                                        <p:tgtEl>
                                          <p:spTgt spid="378912"/>
                                        </p:tgtEl>
                                      </p:cBhvr>
                                    </p:animEffect>
                                  </p:childTnLst>
                                </p:cTn>
                              </p:par>
                            </p:childTnLst>
                          </p:cTn>
                        </p:par>
                        <p:par>
                          <p:cTn id="90" fill="hold" nodeType="afterGroup">
                            <p:stCondLst>
                              <p:cond delay="4500"/>
                            </p:stCondLst>
                            <p:childTnLst>
                              <p:par>
                                <p:cTn id="91" presetID="3" presetClass="entr" presetSubtype="10" fill="hold" grpId="0" nodeType="afterEffect">
                                  <p:stCondLst>
                                    <p:cond delay="0"/>
                                  </p:stCondLst>
                                  <p:childTnLst>
                                    <p:set>
                                      <p:cBhvr>
                                        <p:cTn id="92" dur="1" fill="hold">
                                          <p:stCondLst>
                                            <p:cond delay="0"/>
                                          </p:stCondLst>
                                        </p:cTn>
                                        <p:tgtEl>
                                          <p:spTgt spid="378908"/>
                                        </p:tgtEl>
                                        <p:attrNameLst>
                                          <p:attrName>style.visibility</p:attrName>
                                        </p:attrNameLst>
                                      </p:cBhvr>
                                      <p:to>
                                        <p:strVal val="visible"/>
                                      </p:to>
                                    </p:set>
                                    <p:animEffect transition="in" filter="blinds(horizontal)">
                                      <p:cBhvr>
                                        <p:cTn id="93" dur="500"/>
                                        <p:tgtEl>
                                          <p:spTgt spid="378908"/>
                                        </p:tgtEl>
                                      </p:cBhvr>
                                    </p:animEffect>
                                  </p:childTnLst>
                                </p:cTn>
                              </p:par>
                            </p:childTnLst>
                          </p:cTn>
                        </p:par>
                        <p:par>
                          <p:cTn id="94" fill="hold" nodeType="afterGroup">
                            <p:stCondLst>
                              <p:cond delay="5000"/>
                            </p:stCondLst>
                            <p:childTnLst>
                              <p:par>
                                <p:cTn id="95" presetID="3" presetClass="entr" presetSubtype="10" fill="hold" grpId="0" nodeType="afterEffect">
                                  <p:stCondLst>
                                    <p:cond delay="0"/>
                                  </p:stCondLst>
                                  <p:childTnLst>
                                    <p:set>
                                      <p:cBhvr>
                                        <p:cTn id="96" dur="1" fill="hold">
                                          <p:stCondLst>
                                            <p:cond delay="0"/>
                                          </p:stCondLst>
                                        </p:cTn>
                                        <p:tgtEl>
                                          <p:spTgt spid="378909"/>
                                        </p:tgtEl>
                                        <p:attrNameLst>
                                          <p:attrName>style.visibility</p:attrName>
                                        </p:attrNameLst>
                                      </p:cBhvr>
                                      <p:to>
                                        <p:strVal val="visible"/>
                                      </p:to>
                                    </p:set>
                                    <p:animEffect transition="in" filter="blinds(horizontal)">
                                      <p:cBhvr>
                                        <p:cTn id="97" dur="500"/>
                                        <p:tgtEl>
                                          <p:spTgt spid="378909"/>
                                        </p:tgtEl>
                                      </p:cBhvr>
                                    </p:animEffect>
                                  </p:childTnLst>
                                </p:cTn>
                              </p:par>
                            </p:childTnLst>
                          </p:cTn>
                        </p:par>
                        <p:par>
                          <p:cTn id="98" fill="hold" nodeType="afterGroup">
                            <p:stCondLst>
                              <p:cond delay="5500"/>
                            </p:stCondLst>
                            <p:childTnLst>
                              <p:par>
                                <p:cTn id="99" presetID="3" presetClass="entr" presetSubtype="10" fill="hold" grpId="0" nodeType="afterEffect">
                                  <p:stCondLst>
                                    <p:cond delay="0"/>
                                  </p:stCondLst>
                                  <p:childTnLst>
                                    <p:set>
                                      <p:cBhvr>
                                        <p:cTn id="100" dur="1" fill="hold">
                                          <p:stCondLst>
                                            <p:cond delay="0"/>
                                          </p:stCondLst>
                                        </p:cTn>
                                        <p:tgtEl>
                                          <p:spTgt spid="378907"/>
                                        </p:tgtEl>
                                        <p:attrNameLst>
                                          <p:attrName>style.visibility</p:attrName>
                                        </p:attrNameLst>
                                      </p:cBhvr>
                                      <p:to>
                                        <p:strVal val="visible"/>
                                      </p:to>
                                    </p:set>
                                    <p:animEffect transition="in" filter="blinds(horizontal)">
                                      <p:cBhvr>
                                        <p:cTn id="101" dur="500"/>
                                        <p:tgtEl>
                                          <p:spTgt spid="378907"/>
                                        </p:tgtEl>
                                      </p:cBhvr>
                                    </p:animEffect>
                                  </p:childTnLst>
                                </p:cTn>
                              </p:par>
                            </p:childTnLst>
                          </p:cTn>
                        </p:par>
                        <p:par>
                          <p:cTn id="102" fill="hold" nodeType="afterGroup">
                            <p:stCondLst>
                              <p:cond delay="6000"/>
                            </p:stCondLst>
                            <p:childTnLst>
                              <p:par>
                                <p:cTn id="103" presetID="3" presetClass="entr" presetSubtype="10" fill="hold" grpId="0" nodeType="afterEffect">
                                  <p:stCondLst>
                                    <p:cond delay="0"/>
                                  </p:stCondLst>
                                  <p:childTnLst>
                                    <p:set>
                                      <p:cBhvr>
                                        <p:cTn id="104" dur="1" fill="hold">
                                          <p:stCondLst>
                                            <p:cond delay="0"/>
                                          </p:stCondLst>
                                        </p:cTn>
                                        <p:tgtEl>
                                          <p:spTgt spid="378906"/>
                                        </p:tgtEl>
                                        <p:attrNameLst>
                                          <p:attrName>style.visibility</p:attrName>
                                        </p:attrNameLst>
                                      </p:cBhvr>
                                      <p:to>
                                        <p:strVal val="visible"/>
                                      </p:to>
                                    </p:set>
                                    <p:animEffect transition="in" filter="blinds(horizontal)">
                                      <p:cBhvr>
                                        <p:cTn id="105" dur="500"/>
                                        <p:tgtEl>
                                          <p:spTgt spid="37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2" grpId="0" autoUpdateAnimBg="0"/>
      <p:bldP spid="378903" grpId="0" autoUpdateAnimBg="0"/>
      <p:bldP spid="378904" grpId="0" autoUpdateAnimBg="0"/>
      <p:bldP spid="378905" grpId="0" animBg="1"/>
      <p:bldP spid="378906" grpId="0" animBg="1" autoUpdateAnimBg="0"/>
      <p:bldP spid="378907" grpId="0" autoUpdateAnimBg="0"/>
      <p:bldP spid="378908" grpId="0" animBg="1"/>
      <p:bldP spid="378909" grpId="0" autoUpdateAnimBg="0"/>
      <p:bldP spid="378910" grpId="0" animBg="1"/>
      <p:bldP spid="378911" grpId="0" animBg="1"/>
      <p:bldP spid="378912" grpId="0" animBg="1"/>
      <p:bldP spid="378913" grpId="0" animBg="1"/>
      <p:bldP spid="378914" grpId="0" animBg="1"/>
      <p:bldP spid="378915" grpId="0" animBg="1"/>
      <p:bldP spid="378916" grpId="0" animBg="1"/>
      <p:bldP spid="378917" grpId="0" animBg="1"/>
      <p:bldP spid="378918" grpId="0" animBg="1"/>
      <p:bldP spid="378919" grpId="0" autoUpdateAnimBg="0"/>
      <p:bldP spid="378920" grpId="0" autoUpdateAnimBg="0"/>
      <p:bldP spid="378921" grpId="0" autoUpdateAnimBg="0"/>
      <p:bldP spid="378922" grpId="0" animBg="1" autoUpdateAnimBg="0"/>
      <p:bldP spid="378923" grpId="0" animBg="1"/>
      <p:bldP spid="3789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746125" y="2933700"/>
            <a:ext cx="7561263" cy="29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5000"/>
              </a:lnSpc>
              <a:spcBef>
                <a:spcPts val="0"/>
              </a:spcBef>
            </a:pPr>
            <a:r>
              <a:rPr lang="en-US" altLang="zh-CN" dirty="0">
                <a:solidFill>
                  <a:srgbClr val="000066"/>
                </a:solidFill>
                <a:latin typeface="宋体" panose="02010600030101010101" pitchFamily="2" charset="-122"/>
                <a:ea typeface="宋体" panose="02010600030101010101" pitchFamily="2" charset="-122"/>
              </a:rPr>
              <a:t>1. </a:t>
            </a:r>
            <a:r>
              <a:rPr lang="zh-CN" altLang="en-US" dirty="0">
                <a:solidFill>
                  <a:schemeClr val="accent2"/>
                </a:solidFill>
                <a:latin typeface="宋体" panose="02010600030101010101" pitchFamily="2" charset="-122"/>
                <a:ea typeface="宋体" panose="02010600030101010101" pitchFamily="2" charset="-122"/>
              </a:rPr>
              <a:t>软中断指令</a:t>
            </a:r>
          </a:p>
          <a:p>
            <a:pPr marL="342900" indent="-342900">
              <a:lnSpc>
                <a:spcPct val="135000"/>
              </a:lnSpc>
              <a:spcBef>
                <a:spcPts val="0"/>
              </a:spcBef>
            </a:pPr>
            <a:r>
              <a:rPr lang="zh-CN" altLang="en-US" dirty="0">
                <a:solidFill>
                  <a:srgbClr val="000066"/>
                </a:solidFill>
                <a:latin typeface="宋体" panose="02010600030101010101" pitchFamily="2" charset="-122"/>
                <a:ea typeface="宋体" panose="02010600030101010101" pitchFamily="2" charset="-122"/>
              </a:rPr>
              <a:t>    格式：</a:t>
            </a:r>
            <a:r>
              <a:rPr lang="en-US" altLang="zh-CN" dirty="0">
                <a:solidFill>
                  <a:schemeClr val="accent2"/>
                </a:solidFill>
                <a:latin typeface="宋体" panose="02010600030101010101" pitchFamily="2" charset="-122"/>
                <a:ea typeface="宋体" panose="02010600030101010101" pitchFamily="2" charset="-122"/>
              </a:rPr>
              <a:t>INT  n</a:t>
            </a:r>
            <a:r>
              <a:rPr lang="en-US" altLang="zh-CN" dirty="0">
                <a:solidFill>
                  <a:srgbClr val="000066"/>
                </a:solidFill>
                <a:latin typeface="宋体" panose="02010600030101010101" pitchFamily="2" charset="-122"/>
                <a:ea typeface="宋体" panose="02010600030101010101" pitchFamily="2" charset="-122"/>
              </a:rPr>
              <a:t>	</a:t>
            </a:r>
          </a:p>
          <a:p>
            <a:pPr marL="342900" indent="-342900">
              <a:lnSpc>
                <a:spcPct val="135000"/>
              </a:lnSpc>
              <a:spcBef>
                <a:spcPts val="0"/>
              </a:spcBef>
            </a:pPr>
            <a:r>
              <a:rPr lang="en-US" altLang="zh-CN" dirty="0">
                <a:solidFill>
                  <a:srgbClr val="000066"/>
                </a:solidFill>
                <a:latin typeface="宋体" panose="02010600030101010101" pitchFamily="2" charset="-122"/>
                <a:ea typeface="宋体" panose="02010600030101010101" pitchFamily="2" charset="-122"/>
              </a:rPr>
              <a:t>    </a:t>
            </a:r>
            <a:r>
              <a:rPr lang="zh-CN" altLang="en-US" dirty="0">
                <a:solidFill>
                  <a:srgbClr val="000066"/>
                </a:solidFill>
                <a:latin typeface="宋体" panose="02010600030101010101" pitchFamily="2" charset="-122"/>
                <a:ea typeface="宋体" panose="02010600030101010101" pitchFamily="2" charset="-122"/>
              </a:rPr>
              <a:t>功能：</a:t>
            </a:r>
          </a:p>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EFLAGS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a:t>
            </a: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0→TF</a:t>
            </a:r>
            <a:r>
              <a:rPr lang="zh-CN" altLang="en-US" dirty="0">
                <a:latin typeface="宋体" panose="02010600030101010101" pitchFamily="2" charset="-122"/>
                <a:ea typeface="宋体" panose="02010600030101010101" pitchFamily="2" charset="-122"/>
              </a:rPr>
              <a:t>， 中断门还要将</a:t>
            </a:r>
            <a:r>
              <a:rPr lang="en-US" altLang="zh-CN" dirty="0">
                <a:latin typeface="宋体" panose="02010600030101010101" pitchFamily="2" charset="-122"/>
                <a:ea typeface="宋体" panose="02010600030101010101" pitchFamily="2" charset="-122"/>
              </a:rPr>
              <a:t>0→IF</a:t>
            </a:r>
          </a:p>
        </p:txBody>
      </p:sp>
      <p:sp>
        <p:nvSpPr>
          <p:cNvPr id="32772" name="Rectangle 6"/>
          <p:cNvSpPr>
            <a:spLocks noChangeArrowheads="1"/>
          </p:cNvSpPr>
          <p:nvPr/>
        </p:nvSpPr>
        <p:spPr bwMode="auto">
          <a:xfrm>
            <a:off x="657226" y="1673225"/>
            <a:ext cx="783021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00000"/>
              </a:lnSpc>
            </a:pPr>
            <a:r>
              <a:rPr lang="zh-CN" altLang="en-US" dirty="0">
                <a:solidFill>
                  <a:srgbClr val="000066"/>
                </a:solidFill>
                <a:latin typeface="Tahoma" pitchFamily="34" charset="0"/>
                <a:ea typeface="华文新魏" pitchFamily="2" charset="-122"/>
              </a:rPr>
              <a:t>软中断通过程序中的</a:t>
            </a:r>
            <a:r>
              <a:rPr lang="zh-CN" altLang="en-US" dirty="0">
                <a:solidFill>
                  <a:schemeClr val="accent2"/>
                </a:solidFill>
                <a:latin typeface="Tahoma" pitchFamily="34" charset="0"/>
                <a:ea typeface="华文新魏" pitchFamily="2" charset="-122"/>
              </a:rPr>
              <a:t>软中断指令</a:t>
            </a:r>
            <a:r>
              <a:rPr lang="zh-CN" altLang="en-US" dirty="0">
                <a:solidFill>
                  <a:srgbClr val="000066"/>
                </a:solidFill>
                <a:latin typeface="Tahoma" pitchFamily="34" charset="0"/>
                <a:ea typeface="华文新魏" pitchFamily="2" charset="-122"/>
              </a:rPr>
              <a:t>实现，所以又称它为</a:t>
            </a:r>
            <a:r>
              <a:rPr lang="zh-CN" altLang="en-US" dirty="0">
                <a:solidFill>
                  <a:srgbClr val="FF5050"/>
                </a:solidFill>
                <a:latin typeface="Tahoma" pitchFamily="34" charset="0"/>
                <a:ea typeface="华文新魏" pitchFamily="2" charset="-122"/>
              </a:rPr>
              <a:t>程序自中断。</a:t>
            </a:r>
          </a:p>
        </p:txBody>
      </p:sp>
      <p:sp>
        <p:nvSpPr>
          <p:cNvPr id="7" name="Rectangle 70">
            <a:extLst>
              <a:ext uri="{FF2B5EF4-FFF2-40B4-BE49-F238E27FC236}">
                <a16:creationId xmlns:a16="http://schemas.microsoft.com/office/drawing/2014/main" id="{BD3FFACA-025A-4A6A-B4B7-0EDA199C1FC6}"/>
              </a:ext>
            </a:extLst>
          </p:cNvPr>
          <p:cNvSpPr>
            <a:spLocks noChangeArrowheads="1"/>
          </p:cNvSpPr>
          <p:nvPr/>
        </p:nvSpPr>
        <p:spPr bwMode="auto">
          <a:xfrm>
            <a:off x="566738" y="323850"/>
            <a:ext cx="4160113"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12.1.4 </a:t>
            </a:r>
            <a:r>
              <a:rPr lang="zh-CN" altLang="en-US" sz="4000" dirty="0">
                <a:solidFill>
                  <a:schemeClr val="bg1"/>
                </a:solidFill>
                <a:latin typeface="Times New Roman" pitchFamily="18" charset="0"/>
                <a:ea typeface="华文新魏" pitchFamily="2" charset="-122"/>
              </a:rPr>
              <a:t>软中断指令</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476250" y="1358770"/>
            <a:ext cx="7966179" cy="11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②</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CS</a:t>
            </a:r>
            <a:r>
              <a:rPr lang="zh-CN" altLang="en-US" dirty="0">
                <a:latin typeface="宋体" panose="02010600030101010101" pitchFamily="2" charset="-122"/>
                <a:ea typeface="宋体" panose="02010600030101010101" pitchFamily="2" charset="-122"/>
              </a:rPr>
              <a:t>）扩展成</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位→↓（</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	</a:t>
            </a: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从门或</a:t>
            </a:r>
            <a:r>
              <a:rPr lang="en-US" altLang="zh-CN" dirty="0">
                <a:latin typeface="宋体" panose="02010600030101010101" pitchFamily="2" charset="-122"/>
                <a:ea typeface="宋体" panose="02010600030101010101" pitchFamily="2" charset="-122"/>
              </a:rPr>
              <a:t>TSS</a:t>
            </a:r>
            <a:r>
              <a:rPr lang="zh-CN" altLang="en-US" dirty="0">
                <a:latin typeface="宋体" panose="02010600030101010101" pitchFamily="2" charset="-122"/>
                <a:ea typeface="宋体" panose="02010600030101010101" pitchFamily="2" charset="-122"/>
              </a:rPr>
              <a:t>描述符中分离出的段选择符→</a:t>
            </a:r>
            <a:r>
              <a:rPr lang="en-US" altLang="zh-CN" dirty="0">
                <a:latin typeface="宋体" panose="02010600030101010101" pitchFamily="2" charset="-122"/>
                <a:ea typeface="宋体" panose="02010600030101010101" pitchFamily="2" charset="-122"/>
              </a:rPr>
              <a:t>CS</a:t>
            </a:r>
          </a:p>
        </p:txBody>
      </p:sp>
      <p:sp>
        <p:nvSpPr>
          <p:cNvPr id="33795" name="Rectangle 4"/>
          <p:cNvSpPr>
            <a:spLocks noChangeArrowheads="1"/>
          </p:cNvSpPr>
          <p:nvPr/>
        </p:nvSpPr>
        <p:spPr bwMode="auto">
          <a:xfrm>
            <a:off x="476250" y="2996347"/>
            <a:ext cx="7650163" cy="11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③</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EIP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a:t>
            </a: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从门或</a:t>
            </a:r>
            <a:r>
              <a:rPr lang="en-US" altLang="zh-CN" dirty="0">
                <a:latin typeface="宋体" panose="02010600030101010101" pitchFamily="2" charset="-122"/>
                <a:ea typeface="宋体" panose="02010600030101010101" pitchFamily="2" charset="-122"/>
              </a:rPr>
              <a:t>TSS</a:t>
            </a:r>
            <a:r>
              <a:rPr lang="zh-CN" altLang="en-US" dirty="0">
                <a:latin typeface="宋体" panose="02010600030101010101" pitchFamily="2" charset="-122"/>
                <a:ea typeface="宋体" panose="02010600030101010101" pitchFamily="2" charset="-122"/>
              </a:rPr>
              <a:t>描述符中分离出的偏移值→</a:t>
            </a:r>
            <a:r>
              <a:rPr lang="en-US" altLang="zh-CN" dirty="0">
                <a:latin typeface="宋体" panose="02010600030101010101" pitchFamily="2" charset="-122"/>
                <a:ea typeface="宋体" panose="02010600030101010101" pitchFamily="2" charset="-122"/>
              </a:rPr>
              <a:t>EIP</a:t>
            </a:r>
          </a:p>
        </p:txBody>
      </p:sp>
      <p:sp>
        <p:nvSpPr>
          <p:cNvPr id="5" name="Rectangle 70">
            <a:extLst>
              <a:ext uri="{FF2B5EF4-FFF2-40B4-BE49-F238E27FC236}">
                <a16:creationId xmlns:a16="http://schemas.microsoft.com/office/drawing/2014/main" id="{AA254556-75C0-4350-A759-98926652F763}"/>
              </a:ext>
            </a:extLst>
          </p:cNvPr>
          <p:cNvSpPr>
            <a:spLocks noChangeArrowheads="1"/>
          </p:cNvSpPr>
          <p:nvPr/>
        </p:nvSpPr>
        <p:spPr bwMode="auto">
          <a:xfrm>
            <a:off x="566738" y="323850"/>
            <a:ext cx="4160113"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12.1.4 </a:t>
            </a:r>
            <a:r>
              <a:rPr lang="zh-CN" altLang="en-US" sz="4000" dirty="0">
                <a:solidFill>
                  <a:schemeClr val="bg1"/>
                </a:solidFill>
                <a:latin typeface="Times New Roman" pitchFamily="18" charset="0"/>
                <a:ea typeface="华文新魏" pitchFamily="2" charset="-122"/>
              </a:rPr>
              <a:t>软中断指令</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AutoShape 3"/>
          <p:cNvSpPr>
            <a:spLocks/>
          </p:cNvSpPr>
          <p:nvPr/>
        </p:nvSpPr>
        <p:spPr bwMode="auto">
          <a:xfrm>
            <a:off x="6090315" y="2332830"/>
            <a:ext cx="88900" cy="1484313"/>
          </a:xfrm>
          <a:prstGeom prst="rightBrace">
            <a:avLst>
              <a:gd name="adj1" fmla="val 13913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2980" name="AutoShape 4"/>
          <p:cNvSpPr>
            <a:spLocks/>
          </p:cNvSpPr>
          <p:nvPr/>
        </p:nvSpPr>
        <p:spPr bwMode="auto">
          <a:xfrm>
            <a:off x="6073926" y="4297363"/>
            <a:ext cx="168275" cy="487363"/>
          </a:xfrm>
          <a:prstGeom prst="rightBrace">
            <a:avLst>
              <a:gd name="adj1" fmla="val 24135"/>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2981" name="Text Box 5"/>
          <p:cNvSpPr txBox="1">
            <a:spLocks noChangeArrowheads="1"/>
          </p:cNvSpPr>
          <p:nvPr/>
        </p:nvSpPr>
        <p:spPr bwMode="auto">
          <a:xfrm>
            <a:off x="6391275" y="2663823"/>
            <a:ext cx="1152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zh-CN" altLang="en-US" sz="2400" dirty="0">
                <a:solidFill>
                  <a:srgbClr val="FF5050"/>
                </a:solidFill>
                <a:latin typeface="Arial" charset="0"/>
                <a:ea typeface="宋体" pitchFamily="2" charset="-122"/>
              </a:rPr>
              <a:t>恢复断点地址</a:t>
            </a:r>
          </a:p>
        </p:txBody>
      </p:sp>
      <p:sp>
        <p:nvSpPr>
          <p:cNvPr id="382982" name="Text Box 6"/>
          <p:cNvSpPr txBox="1">
            <a:spLocks noChangeArrowheads="1"/>
          </p:cNvSpPr>
          <p:nvPr/>
        </p:nvSpPr>
        <p:spPr bwMode="auto">
          <a:xfrm>
            <a:off x="6395884" y="4158456"/>
            <a:ext cx="172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zh-CN" altLang="en-US" sz="2400" dirty="0">
                <a:solidFill>
                  <a:srgbClr val="FF5050"/>
                </a:solidFill>
                <a:latin typeface="Arial" charset="0"/>
                <a:ea typeface="宋体" pitchFamily="2" charset="-122"/>
              </a:rPr>
              <a:t>恢复标志寄存器的内容</a:t>
            </a:r>
          </a:p>
        </p:txBody>
      </p:sp>
      <p:sp>
        <p:nvSpPr>
          <p:cNvPr id="382983" name="Rectangle 7"/>
          <p:cNvSpPr>
            <a:spLocks noChangeArrowheads="1"/>
          </p:cNvSpPr>
          <p:nvPr/>
        </p:nvSpPr>
        <p:spPr bwMode="auto">
          <a:xfrm>
            <a:off x="0" y="3005138"/>
            <a:ext cx="63912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en-US" altLang="zh-CN" sz="2400">
              <a:solidFill>
                <a:schemeClr val="accent2"/>
              </a:solidFill>
              <a:latin typeface="Tahoma" pitchFamily="34" charset="0"/>
              <a:ea typeface="华文新魏" pitchFamily="2" charset="-122"/>
            </a:endParaRPr>
          </a:p>
          <a:p>
            <a:pPr>
              <a:lnSpc>
                <a:spcPct val="90000"/>
              </a:lnSpc>
            </a:pPr>
            <a:endParaRPr kumimoji="0" lang="en-US" altLang="zh-CN" sz="1800" b="0">
              <a:solidFill>
                <a:schemeClr val="tx1"/>
              </a:solidFill>
              <a:latin typeface="Arial" charset="0"/>
              <a:ea typeface="宋体" pitchFamily="2" charset="-122"/>
            </a:endParaRPr>
          </a:p>
        </p:txBody>
      </p:sp>
      <p:sp>
        <p:nvSpPr>
          <p:cNvPr id="35847" name="Rectangle 8"/>
          <p:cNvSpPr>
            <a:spLocks noChangeArrowheads="1"/>
          </p:cNvSpPr>
          <p:nvPr/>
        </p:nvSpPr>
        <p:spPr bwMode="auto">
          <a:xfrm>
            <a:off x="566738" y="1403350"/>
            <a:ext cx="307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sz="3200">
                <a:solidFill>
                  <a:srgbClr val="FF3300"/>
                </a:solidFill>
                <a:latin typeface="华文新魏" pitchFamily="2" charset="-122"/>
                <a:ea typeface="华文新魏" pitchFamily="2" charset="-122"/>
              </a:rPr>
              <a:t>2. </a:t>
            </a:r>
            <a:r>
              <a:rPr lang="zh-CN" altLang="en-US" sz="3200">
                <a:solidFill>
                  <a:srgbClr val="FF3300"/>
                </a:solidFill>
                <a:latin typeface="华文新魏" pitchFamily="2" charset="-122"/>
                <a:ea typeface="华文新魏" pitchFamily="2" charset="-122"/>
              </a:rPr>
              <a:t>中断返回指令</a:t>
            </a:r>
          </a:p>
        </p:txBody>
      </p:sp>
      <p:sp>
        <p:nvSpPr>
          <p:cNvPr id="35848" name="Rectangle 10"/>
          <p:cNvSpPr>
            <a:spLocks noChangeArrowheads="1"/>
          </p:cNvSpPr>
          <p:nvPr/>
        </p:nvSpPr>
        <p:spPr bwMode="auto">
          <a:xfrm>
            <a:off x="476250" y="2124075"/>
            <a:ext cx="5490905" cy="154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zh-CN" altLang="en-US" sz="2400" dirty="0">
                <a:solidFill>
                  <a:srgbClr val="000066"/>
                </a:solidFill>
                <a:latin typeface="宋体" panose="02010600030101010101" pitchFamily="2" charset="-122"/>
                <a:ea typeface="宋体" panose="02010600030101010101" pitchFamily="2" charset="-122"/>
              </a:rPr>
              <a:t>格式：</a:t>
            </a:r>
            <a:r>
              <a:rPr lang="en-US" altLang="zh-CN" sz="2400" dirty="0">
                <a:solidFill>
                  <a:srgbClr val="FF5050"/>
                </a:solidFill>
                <a:latin typeface="宋体" panose="02010600030101010101" pitchFamily="2" charset="-122"/>
                <a:ea typeface="宋体" panose="02010600030101010101" pitchFamily="2" charset="-122"/>
              </a:rPr>
              <a:t>IRET</a:t>
            </a:r>
          </a:p>
          <a:p>
            <a:pPr marL="342900" indent="-342900">
              <a:lnSpc>
                <a:spcPct val="135000"/>
              </a:lnSpc>
              <a:spcBef>
                <a:spcPts val="0"/>
              </a:spcBef>
            </a:pPr>
            <a:r>
              <a:rPr lang="zh-CN" altLang="en-US" sz="2400" dirty="0">
                <a:solidFill>
                  <a:srgbClr val="000066"/>
                </a:solidFill>
                <a:latin typeface="宋体" panose="02010600030101010101" pitchFamily="2" charset="-122"/>
                <a:ea typeface="宋体" panose="02010600030101010101" pitchFamily="2" charset="-122"/>
              </a:rPr>
              <a:t>功能：</a:t>
            </a:r>
            <a:r>
              <a:rPr lang="zh-CN" altLang="en-US" sz="2400" dirty="0">
                <a:solidFill>
                  <a:schemeClr val="accent2"/>
                </a:solidFill>
                <a:latin typeface="宋体" panose="02010600030101010101" pitchFamily="2" charset="-122"/>
                <a:ea typeface="宋体" panose="02010600030101010101" pitchFamily="2" charset="-122"/>
              </a:rPr>
              <a:t>①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EIP</a:t>
            </a:r>
          </a:p>
          <a:p>
            <a:pPr marL="342900" indent="-342900">
              <a:lnSpc>
                <a:spcPct val="135000"/>
              </a:lnSpc>
              <a:spcBef>
                <a:spcPts val="0"/>
              </a:spcBef>
            </a:pPr>
            <a:r>
              <a:rPr lang="en-US" altLang="zh-CN" sz="2400" dirty="0">
                <a:solidFill>
                  <a:schemeClr val="accent2"/>
                </a:solidFill>
                <a:latin typeface="宋体" panose="02010600030101010101" pitchFamily="2" charset="-122"/>
                <a:ea typeface="宋体" panose="02010600030101010101" pitchFamily="2" charset="-122"/>
              </a:rPr>
              <a:t> 		②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）取低</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位→</a:t>
            </a:r>
            <a:r>
              <a:rPr lang="en-US" altLang="zh-CN" sz="2400" dirty="0">
                <a:latin typeface="宋体" panose="02010600030101010101" pitchFamily="2" charset="-122"/>
                <a:ea typeface="宋体" panose="02010600030101010101" pitchFamily="2" charset="-122"/>
              </a:rPr>
              <a:t>CS</a:t>
            </a:r>
            <a:r>
              <a:rPr lang="en-US" altLang="zh-CN" sz="2400" dirty="0">
                <a:solidFill>
                  <a:schemeClr val="accent2"/>
                </a:solidFill>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p:sp>
        <p:nvSpPr>
          <p:cNvPr id="35850" name="Rectangle 13"/>
          <p:cNvSpPr>
            <a:spLocks noChangeArrowheads="1"/>
          </p:cNvSpPr>
          <p:nvPr/>
        </p:nvSpPr>
        <p:spPr bwMode="auto">
          <a:xfrm>
            <a:off x="1376364" y="4297363"/>
            <a:ext cx="4410772" cy="51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en-US" altLang="zh-CN" sz="2400" dirty="0">
                <a:solidFill>
                  <a:schemeClr val="accent2"/>
                </a:solidFill>
                <a:latin typeface="宋体" panose="02010600030101010101" pitchFamily="2" charset="-122"/>
                <a:ea typeface="宋体" panose="02010600030101010101" pitchFamily="2" charset="-122"/>
              </a:rPr>
              <a:t>③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EFLAGS</a:t>
            </a:r>
          </a:p>
        </p:txBody>
      </p:sp>
      <p:sp>
        <p:nvSpPr>
          <p:cNvPr id="11" name="Rectangle 70">
            <a:extLst>
              <a:ext uri="{FF2B5EF4-FFF2-40B4-BE49-F238E27FC236}">
                <a16:creationId xmlns:a16="http://schemas.microsoft.com/office/drawing/2014/main" id="{1BEA1793-E9B4-493B-9EED-DD1608CCE38A}"/>
              </a:ext>
            </a:extLst>
          </p:cNvPr>
          <p:cNvSpPr>
            <a:spLocks noChangeArrowheads="1"/>
          </p:cNvSpPr>
          <p:nvPr/>
        </p:nvSpPr>
        <p:spPr bwMode="auto">
          <a:xfrm>
            <a:off x="566738" y="323850"/>
            <a:ext cx="4160113"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12.1.4 </a:t>
            </a:r>
            <a:r>
              <a:rPr lang="zh-CN" altLang="en-US" sz="4000" dirty="0">
                <a:solidFill>
                  <a:schemeClr val="bg1"/>
                </a:solidFill>
                <a:latin typeface="Times New Roman" pitchFamily="18" charset="0"/>
                <a:ea typeface="华文新魏" pitchFamily="2" charset="-122"/>
              </a:rPr>
              <a:t>软中断指令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blinds(horizontal)">
                                      <p:cBhvr>
                                        <p:cTn id="7" dur="500"/>
                                        <p:tgtEl>
                                          <p:spTgt spid="3829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2981"/>
                                        </p:tgtEl>
                                        <p:attrNameLst>
                                          <p:attrName>style.visibility</p:attrName>
                                        </p:attrNameLst>
                                      </p:cBhvr>
                                      <p:to>
                                        <p:strVal val="visible"/>
                                      </p:to>
                                    </p:set>
                                    <p:animEffect transition="in" filter="blinds(horizontal)">
                                      <p:cBhvr>
                                        <p:cTn id="10" dur="500"/>
                                        <p:tgtEl>
                                          <p:spTgt spid="3829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2980"/>
                                        </p:tgtEl>
                                        <p:attrNameLst>
                                          <p:attrName>style.visibility</p:attrName>
                                        </p:attrNameLst>
                                      </p:cBhvr>
                                      <p:to>
                                        <p:strVal val="visible"/>
                                      </p:to>
                                    </p:set>
                                    <p:animEffect transition="in" filter="blinds(horizontal)">
                                      <p:cBhvr>
                                        <p:cTn id="13" dur="500"/>
                                        <p:tgtEl>
                                          <p:spTgt spid="38298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2982"/>
                                        </p:tgtEl>
                                        <p:attrNameLst>
                                          <p:attrName>style.visibility</p:attrName>
                                        </p:attrNameLst>
                                      </p:cBhvr>
                                      <p:to>
                                        <p:strVal val="visible"/>
                                      </p:to>
                                    </p:set>
                                    <p:animEffect transition="in" filter="blinds(horizontal)">
                                      <p:cBhvr>
                                        <p:cTn id="16" dur="500"/>
                                        <p:tgtEl>
                                          <p:spTgt spid="3829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nodePh="1">
                                  <p:stCondLst>
                                    <p:cond delay="0"/>
                                  </p:stCondLst>
                                  <p:endCondLst>
                                    <p:cond evt="begin" delay="0">
                                      <p:tn val="19"/>
                                    </p:cond>
                                  </p:endCondLst>
                                  <p:childTnLst>
                                    <p:set>
                                      <p:cBhvr>
                                        <p:cTn id="20" dur="1" fill="hold">
                                          <p:stCondLst>
                                            <p:cond delay="0"/>
                                          </p:stCondLst>
                                        </p:cTn>
                                        <p:tgtEl>
                                          <p:spTgt spid="382983"/>
                                        </p:tgtEl>
                                        <p:attrNameLst>
                                          <p:attrName>style.visibility</p:attrName>
                                        </p:attrNameLst>
                                      </p:cBhvr>
                                      <p:to>
                                        <p:strVal val="visible"/>
                                      </p:to>
                                    </p:set>
                                    <p:animEffect transition="in" filter="box(in)">
                                      <p:cBhvr>
                                        <p:cTn id="21" dur="500"/>
                                        <p:tgtEl>
                                          <p:spTgt spid="382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animBg="1"/>
      <p:bldP spid="382980" grpId="0" animBg="1"/>
      <p:bldP spid="382981" grpId="0"/>
      <p:bldP spid="382982" grpId="0"/>
      <p:bldP spid="3829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logo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2400" y="6126163"/>
            <a:ext cx="1039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9"/>
          <p:cNvSpPr>
            <a:spLocks noChangeArrowheads="1"/>
          </p:cNvSpPr>
          <p:nvPr/>
        </p:nvSpPr>
        <p:spPr bwMode="auto">
          <a:xfrm>
            <a:off x="476250" y="323850"/>
            <a:ext cx="5423280" cy="6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4000" dirty="0">
                <a:solidFill>
                  <a:schemeClr val="bg1"/>
                </a:solidFill>
                <a:latin typeface="华文新魏" pitchFamily="2" charset="-122"/>
                <a:ea typeface="华文新魏" pitchFamily="2" charset="-122"/>
              </a:rPr>
              <a:t>第</a:t>
            </a:r>
            <a:r>
              <a:rPr lang="en-US" altLang="zh-CN" sz="4000" dirty="0">
                <a:solidFill>
                  <a:schemeClr val="bg1"/>
                </a:solidFill>
                <a:latin typeface="华文新魏" pitchFamily="2" charset="-122"/>
                <a:ea typeface="华文新魏" pitchFamily="2" charset="-122"/>
              </a:rPr>
              <a:t>12</a:t>
            </a:r>
            <a:r>
              <a:rPr lang="zh-CN" altLang="en-US" sz="4000" dirty="0">
                <a:solidFill>
                  <a:schemeClr val="bg1"/>
                </a:solidFill>
                <a:latin typeface="华文新魏" pitchFamily="2" charset="-122"/>
                <a:ea typeface="华文新魏" pitchFamily="2" charset="-122"/>
              </a:rPr>
              <a:t>章 中断和异常处理</a:t>
            </a:r>
          </a:p>
        </p:txBody>
      </p:sp>
      <p:sp>
        <p:nvSpPr>
          <p:cNvPr id="6" name="文本框 5">
            <a:extLst>
              <a:ext uri="{FF2B5EF4-FFF2-40B4-BE49-F238E27FC236}">
                <a16:creationId xmlns:a16="http://schemas.microsoft.com/office/drawing/2014/main" id="{D59562D4-AF75-432E-B75C-32F5A13DFF97}"/>
              </a:ext>
            </a:extLst>
          </p:cNvPr>
          <p:cNvSpPr txBox="1"/>
          <p:nvPr/>
        </p:nvSpPr>
        <p:spPr>
          <a:xfrm>
            <a:off x="341530" y="1444127"/>
            <a:ext cx="5191730" cy="4924425"/>
          </a:xfrm>
          <a:prstGeom prst="rect">
            <a:avLst/>
          </a:prstGeom>
          <a:noFill/>
        </p:spPr>
        <p:txBody>
          <a:bodyPr wrap="square">
            <a:spAutoFit/>
          </a:bodyPr>
          <a:lstStyle/>
          <a:p>
            <a:r>
              <a:rPr lang="en-US" altLang="zh-CN" sz="2000" dirty="0">
                <a:solidFill>
                  <a:srgbClr val="808080"/>
                </a:solidFill>
                <a:latin typeface="新宋体" panose="02010609030101010101" pitchFamily="49" charset="-122"/>
                <a:ea typeface="新宋体" panose="02010609030101010101" pitchFamily="49" charset="-122"/>
              </a:rPr>
              <a:t>#define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_CRT_SECURE_NO_WARNINGS</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stdio.h</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i,j</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r = 0;</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char</a:t>
            </a:r>
            <a:r>
              <a:rPr lang="en-US" altLang="zh-CN" sz="2000" dirty="0">
                <a:solidFill>
                  <a:srgbClr val="000000"/>
                </a:solidFill>
                <a:latin typeface="新宋体" panose="02010609030101010101" pitchFamily="49" charset="-122"/>
                <a:ea typeface="新宋体" panose="02010609030101010101" pitchFamily="49" charset="-122"/>
              </a:rPr>
              <a:t> msg[20];</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for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i</a:t>
            </a:r>
            <a:r>
              <a:rPr lang="en-US" altLang="zh-CN" sz="2000" dirty="0">
                <a:solidFill>
                  <a:srgbClr val="000000"/>
                </a:solidFill>
                <a:latin typeface="新宋体" panose="02010609030101010101" pitchFamily="49" charset="-122"/>
                <a:ea typeface="新宋体" panose="02010609030101010101" pitchFamily="49" charset="-122"/>
              </a:rPr>
              <a:t>=0;i&lt;20000;i++) {</a:t>
            </a:r>
          </a:p>
          <a:p>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"finish for ...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err="1">
                <a:solidFill>
                  <a:srgbClr val="000000"/>
                </a:solidFill>
                <a:latin typeface="新宋体" panose="02010609030101010101" pitchFamily="49" charset="-122"/>
                <a:ea typeface="新宋体" panose="02010609030101010101" pitchFamily="49" charset="-122"/>
              </a:rPr>
              <a:t>scanf</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A31515"/>
                </a:solidFill>
                <a:latin typeface="新宋体" panose="02010609030101010101" pitchFamily="49" charset="-122"/>
                <a:ea typeface="新宋体" panose="02010609030101010101" pitchFamily="49" charset="-122"/>
              </a:rPr>
              <a:t>"%s"</a:t>
            </a:r>
            <a:r>
              <a:rPr lang="en-US" altLang="zh-CN" sz="2000" dirty="0">
                <a:solidFill>
                  <a:srgbClr val="000000"/>
                </a:solidFill>
                <a:latin typeface="新宋体" panose="02010609030101010101" pitchFamily="49" charset="-122"/>
                <a:ea typeface="新宋体" panose="02010609030101010101" pitchFamily="49" charset="-122"/>
              </a:rPr>
              <a:t>, msg);</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"your input : %s \n"</a:t>
            </a:r>
            <a:r>
              <a:rPr lang="en-US" altLang="zh-CN" sz="2000" dirty="0">
                <a:solidFill>
                  <a:srgbClr val="000000"/>
                </a:solidFill>
                <a:latin typeface="新宋体" panose="02010609030101010101" pitchFamily="49" charset="-122"/>
                <a:ea typeface="新宋体" panose="02010609030101010101" pitchFamily="49" charset="-122"/>
              </a:rPr>
              <a:t>, msg);</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scanf</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A31515"/>
                </a:solidFill>
                <a:latin typeface="新宋体" panose="02010609030101010101" pitchFamily="49" charset="-122"/>
                <a:ea typeface="新宋体" panose="02010609030101010101" pitchFamily="49" charset="-122"/>
              </a:rPr>
              <a:t>"%s"</a:t>
            </a:r>
            <a:r>
              <a:rPr lang="en-US" altLang="zh-CN" sz="1800" dirty="0">
                <a:solidFill>
                  <a:srgbClr val="000000"/>
                </a:solidFill>
                <a:latin typeface="新宋体" panose="02010609030101010101" pitchFamily="49" charset="-122"/>
                <a:ea typeface="新宋体" panose="02010609030101010101" pitchFamily="49" charset="-122"/>
              </a:rPr>
              <a:t>, msg);</a:t>
            </a:r>
          </a:p>
          <a:p>
            <a:r>
              <a:rPr lang="en-US" altLang="zh-CN" sz="1800" dirty="0">
                <a:solidFill>
                  <a:srgbClr val="000000"/>
                </a:solidFill>
                <a:latin typeface="新宋体" panose="02010609030101010101" pitchFamily="49" charset="-122"/>
                <a:ea typeface="新宋体" panose="02010609030101010101" pitchFamily="49" charset="-122"/>
              </a:rPr>
              <a:t>     printf(</a:t>
            </a:r>
            <a:r>
              <a:rPr lang="en-US" altLang="zh-CN" sz="1800" dirty="0">
                <a:solidFill>
                  <a:srgbClr val="A31515"/>
                </a:solidFill>
                <a:latin typeface="新宋体" panose="02010609030101010101" pitchFamily="49" charset="-122"/>
                <a:ea typeface="新宋体" panose="02010609030101010101" pitchFamily="49" charset="-122"/>
              </a:rPr>
              <a:t>"second input : %s \n"</a:t>
            </a:r>
            <a:r>
              <a:rPr lang="en-US" altLang="zh-CN" sz="1800" dirty="0">
                <a:solidFill>
                  <a:srgbClr val="000000"/>
                </a:solidFill>
                <a:latin typeface="新宋体" panose="02010609030101010101" pitchFamily="49" charset="-122"/>
                <a:ea typeface="新宋体" panose="02010609030101010101" pitchFamily="49" charset="-122"/>
              </a:rPr>
              <a:t>, msg);</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r>
              <a:rPr lang="en-US" altLang="zh-CN" sz="2000" dirty="0">
                <a:solidFill>
                  <a:srgbClr val="000000"/>
                </a:solidFill>
                <a:latin typeface="新宋体" panose="02010609030101010101" pitchFamily="49" charset="-122"/>
                <a:ea typeface="新宋体" panose="02010609030101010101" pitchFamily="49" charset="-122"/>
              </a:rPr>
              <a:t>}</a:t>
            </a:r>
          </a:p>
        </p:txBody>
      </p:sp>
      <p:sp>
        <p:nvSpPr>
          <p:cNvPr id="3" name="文本框 2">
            <a:extLst>
              <a:ext uri="{FF2B5EF4-FFF2-40B4-BE49-F238E27FC236}">
                <a16:creationId xmlns:a16="http://schemas.microsoft.com/office/drawing/2014/main" id="{A5986ABA-622C-4398-A1A8-3494358BC732}"/>
              </a:ext>
            </a:extLst>
          </p:cNvPr>
          <p:cNvSpPr txBox="1"/>
          <p:nvPr/>
        </p:nvSpPr>
        <p:spPr>
          <a:xfrm>
            <a:off x="5157065" y="1448780"/>
            <a:ext cx="3796575" cy="2014013"/>
          </a:xfrm>
          <a:prstGeom prst="rect">
            <a:avLst/>
          </a:prstGeom>
          <a:noFill/>
        </p:spPr>
        <p:txBody>
          <a:bodyPr wrap="square" rtlCol="0">
            <a:spAutoFit/>
          </a:bodyPr>
          <a:lstStyle/>
          <a:p>
            <a:pPr>
              <a:lnSpc>
                <a:spcPct val="135000"/>
              </a:lnSpc>
              <a:spcBef>
                <a:spcPts val="0"/>
              </a:spcBef>
            </a:pPr>
            <a:r>
              <a:rPr lang="en-US" altLang="zh-CN" sz="2400" b="0" dirty="0">
                <a:solidFill>
                  <a:srgbClr val="FF0000"/>
                </a:solidFill>
                <a:latin typeface="宋体" panose="02010600030101010101" pitchFamily="2" charset="-122"/>
                <a:ea typeface="宋体" panose="02010600030101010101" pitchFamily="2" charset="-122"/>
              </a:rPr>
              <a:t>Q</a:t>
            </a:r>
            <a:r>
              <a:rPr lang="zh-CN" altLang="en-US" sz="2400" b="0" dirty="0">
                <a:solidFill>
                  <a:srgbClr val="FF0000"/>
                </a:solidFill>
                <a:latin typeface="宋体" panose="02010600030101010101" pitchFamily="2" charset="-122"/>
                <a:ea typeface="宋体" panose="02010600030101010101" pitchFamily="2" charset="-122"/>
              </a:rPr>
              <a:t>：在出现</a:t>
            </a:r>
            <a:r>
              <a:rPr lang="en-US" altLang="zh-CN" sz="2400" b="0" dirty="0">
                <a:solidFill>
                  <a:srgbClr val="FF0000"/>
                </a:solidFill>
                <a:latin typeface="宋体" panose="02010600030101010101" pitchFamily="2" charset="-122"/>
                <a:ea typeface="宋体" panose="02010600030101010101" pitchFamily="2" charset="-122"/>
              </a:rPr>
              <a:t>finish…</a:t>
            </a:r>
            <a:r>
              <a:rPr lang="zh-CN" altLang="en-US" sz="2400" b="0" dirty="0">
                <a:solidFill>
                  <a:srgbClr val="FF0000"/>
                </a:solidFill>
                <a:latin typeface="宋体" panose="02010600030101010101" pitchFamily="2" charset="-122"/>
                <a:ea typeface="宋体" panose="02010600030101010101" pitchFamily="2" charset="-122"/>
              </a:rPr>
              <a:t>之前，</a:t>
            </a:r>
            <a:endParaRPr lang="en-US" altLang="zh-CN" sz="2400" b="0" dirty="0">
              <a:solidFill>
                <a:srgbClr val="FF0000"/>
              </a:solidFill>
              <a:latin typeface="宋体" panose="02010600030101010101" pitchFamily="2" charset="-122"/>
              <a:ea typeface="宋体" panose="02010600030101010101" pitchFamily="2" charset="-122"/>
            </a:endParaRPr>
          </a:p>
          <a:p>
            <a:pPr>
              <a:lnSpc>
                <a:spcPct val="135000"/>
              </a:lnSpc>
              <a:spcBef>
                <a:spcPts val="0"/>
              </a:spcBef>
            </a:pPr>
            <a:r>
              <a:rPr lang="zh-CN" altLang="en-US" sz="2400" b="0" dirty="0">
                <a:solidFill>
                  <a:srgbClr val="FF0000"/>
                </a:solidFill>
                <a:latin typeface="宋体" panose="02010600030101010101" pitchFamily="2" charset="-122"/>
                <a:ea typeface="宋体" panose="02010600030101010101" pitchFamily="2" charset="-122"/>
              </a:rPr>
              <a:t>  输入一行 </a:t>
            </a:r>
            <a:r>
              <a:rPr lang="en-US" altLang="zh-CN" sz="2400" b="0" dirty="0">
                <a:solidFill>
                  <a:srgbClr val="FF0000"/>
                </a:solidFill>
                <a:latin typeface="宋体" panose="02010600030101010101" pitchFamily="2" charset="-122"/>
                <a:ea typeface="宋体" panose="02010600030101010101" pitchFamily="2" charset="-122"/>
              </a:rPr>
              <a:t>1234</a:t>
            </a:r>
            <a:r>
              <a:rPr lang="zh-CN" altLang="en-US" sz="2400" b="0" dirty="0">
                <a:solidFill>
                  <a:srgbClr val="FF0000"/>
                </a:solidFill>
                <a:latin typeface="宋体" panose="02010600030101010101" pitchFamily="2" charset="-122"/>
                <a:ea typeface="宋体" panose="02010600030101010101" pitchFamily="2" charset="-122"/>
              </a:rPr>
              <a:t>，</a:t>
            </a:r>
            <a:endParaRPr lang="en-US" altLang="zh-CN" sz="2400" b="0" dirty="0">
              <a:solidFill>
                <a:srgbClr val="FF0000"/>
              </a:solidFill>
              <a:latin typeface="宋体" panose="02010600030101010101" pitchFamily="2" charset="-122"/>
              <a:ea typeface="宋体" panose="02010600030101010101" pitchFamily="2" charset="-122"/>
            </a:endParaRPr>
          </a:p>
          <a:p>
            <a:pPr>
              <a:lnSpc>
                <a:spcPct val="135000"/>
              </a:lnSpc>
              <a:spcBef>
                <a:spcPts val="0"/>
              </a:spcBef>
            </a:pPr>
            <a:r>
              <a:rPr lang="en-US" altLang="zh-CN" sz="2400" b="0" dirty="0">
                <a:solidFill>
                  <a:srgbClr val="FF0000"/>
                </a:solidFill>
                <a:latin typeface="宋体" panose="02010600030101010101" pitchFamily="2" charset="-122"/>
                <a:ea typeface="宋体" panose="02010600030101010101" pitchFamily="2" charset="-122"/>
              </a:rPr>
              <a:t>  </a:t>
            </a:r>
            <a:r>
              <a:rPr lang="zh-CN" altLang="en-US" sz="2400" b="0" dirty="0">
                <a:solidFill>
                  <a:srgbClr val="FF0000"/>
                </a:solidFill>
                <a:latin typeface="宋体" panose="02010600030101010101" pitchFamily="2" charset="-122"/>
                <a:ea typeface="宋体" panose="02010600030101010101" pitchFamily="2" charset="-122"/>
              </a:rPr>
              <a:t>再输入一行 ：</a:t>
            </a:r>
            <a:r>
              <a:rPr lang="en-US" altLang="zh-CN" sz="2400" b="0" dirty="0">
                <a:solidFill>
                  <a:srgbClr val="FF0000"/>
                </a:solidFill>
                <a:latin typeface="宋体" panose="02010600030101010101" pitchFamily="2" charset="-122"/>
                <a:ea typeface="宋体" panose="02010600030101010101" pitchFamily="2" charset="-122"/>
              </a:rPr>
              <a:t>98766</a:t>
            </a:r>
          </a:p>
          <a:p>
            <a:pPr>
              <a:lnSpc>
                <a:spcPct val="135000"/>
              </a:lnSpc>
              <a:spcBef>
                <a:spcPts val="0"/>
              </a:spcBef>
            </a:pPr>
            <a:r>
              <a:rPr lang="en-US" altLang="zh-CN" sz="2400" b="0" dirty="0">
                <a:solidFill>
                  <a:srgbClr val="FF0000"/>
                </a:solidFill>
                <a:latin typeface="宋体" panose="02010600030101010101" pitchFamily="2" charset="-122"/>
                <a:ea typeface="宋体" panose="02010600030101010101" pitchFamily="2" charset="-122"/>
              </a:rPr>
              <a:t>  </a:t>
            </a:r>
            <a:r>
              <a:rPr lang="zh-CN" altLang="en-US" sz="2400" b="0" dirty="0">
                <a:solidFill>
                  <a:srgbClr val="FF0000"/>
                </a:solidFill>
                <a:latin typeface="宋体" panose="02010600030101010101" pitchFamily="2" charset="-122"/>
                <a:ea typeface="宋体" panose="02010600030101010101" pitchFamily="2" charset="-122"/>
              </a:rPr>
              <a:t>运行结果结果是什么？</a:t>
            </a:r>
          </a:p>
        </p:txBody>
      </p:sp>
      <p:pic>
        <p:nvPicPr>
          <p:cNvPr id="4" name="图片 3">
            <a:extLst>
              <a:ext uri="{FF2B5EF4-FFF2-40B4-BE49-F238E27FC236}">
                <a16:creationId xmlns:a16="http://schemas.microsoft.com/office/drawing/2014/main" id="{73772DA3-483A-460E-B51D-9504192EFA26}"/>
              </a:ext>
            </a:extLst>
          </p:cNvPr>
          <p:cNvPicPr>
            <a:picLocks noChangeAspect="1"/>
          </p:cNvPicPr>
          <p:nvPr/>
        </p:nvPicPr>
        <p:blipFill>
          <a:blip r:embed="rId3"/>
          <a:stretch>
            <a:fillRect/>
          </a:stretch>
        </p:blipFill>
        <p:spPr>
          <a:xfrm>
            <a:off x="5472100" y="3609020"/>
            <a:ext cx="3577099" cy="2025225"/>
          </a:xfrm>
          <a:prstGeom prst="rect">
            <a:avLst/>
          </a:prstGeom>
        </p:spPr>
      </p:pic>
      <p:sp>
        <p:nvSpPr>
          <p:cNvPr id="9" name="文本框 8">
            <a:extLst>
              <a:ext uri="{FF2B5EF4-FFF2-40B4-BE49-F238E27FC236}">
                <a16:creationId xmlns:a16="http://schemas.microsoft.com/office/drawing/2014/main" id="{09AC6922-CE09-448E-B545-03C1B9D92773}"/>
              </a:ext>
            </a:extLst>
          </p:cNvPr>
          <p:cNvSpPr txBox="1"/>
          <p:nvPr/>
        </p:nvSpPr>
        <p:spPr>
          <a:xfrm>
            <a:off x="1871700" y="6015931"/>
            <a:ext cx="5805645" cy="518219"/>
          </a:xfrm>
          <a:prstGeom prst="rect">
            <a:avLst/>
          </a:prstGeom>
          <a:noFill/>
        </p:spPr>
        <p:txBody>
          <a:bodyPr wrap="square" rtlCol="0">
            <a:spAutoFit/>
          </a:bodyPr>
          <a:lstStyle/>
          <a:p>
            <a:pPr>
              <a:lnSpc>
                <a:spcPct val="135000"/>
              </a:lnSpc>
              <a:spcBef>
                <a:spcPts val="0"/>
              </a:spcBef>
            </a:pPr>
            <a:r>
              <a:rPr lang="en-US" altLang="zh-CN" sz="2400" dirty="0">
                <a:solidFill>
                  <a:srgbClr val="FF0000"/>
                </a:solidFill>
                <a:latin typeface="宋体" panose="02010600030101010101" pitchFamily="2" charset="-122"/>
                <a:ea typeface="宋体" panose="02010600030101010101" pitchFamily="2" charset="-122"/>
              </a:rPr>
              <a:t>Q</a:t>
            </a:r>
            <a:r>
              <a:rPr lang="zh-CN" altLang="en-US" sz="2400" dirty="0">
                <a:solidFill>
                  <a:srgbClr val="FF0000"/>
                </a:solidFill>
                <a:latin typeface="宋体" panose="02010600030101010101" pitchFamily="2" charset="-122"/>
                <a:ea typeface="宋体" panose="02010600030101010101" pitchFamily="2" charset="-122"/>
              </a:rPr>
              <a:t>：如何解释看到的现象？</a:t>
            </a:r>
            <a:endParaRPr lang="en-US" altLang="zh-CN" sz="2400"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6886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
        <p:nvSpPr>
          <p:cNvPr id="38915" name="Rectangle 6"/>
          <p:cNvSpPr>
            <a:spLocks noChangeArrowheads="1"/>
          </p:cNvSpPr>
          <p:nvPr/>
        </p:nvSpPr>
        <p:spPr bwMode="auto">
          <a:xfrm>
            <a:off x="6335832" y="1268760"/>
            <a:ext cx="1967205"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Clr>
                <a:srgbClr val="000066"/>
              </a:buClr>
              <a:buFont typeface="Wingdings" pitchFamily="2" charset="2"/>
              <a:buChar char="n"/>
            </a:pPr>
            <a:r>
              <a:rPr lang="zh-CN" altLang="en-US" dirty="0"/>
              <a:t>上机演示</a:t>
            </a:r>
          </a:p>
        </p:txBody>
      </p:sp>
      <p:sp>
        <p:nvSpPr>
          <p:cNvPr id="38916" name="Rectangle 7"/>
          <p:cNvSpPr>
            <a:spLocks noChangeArrowheads="1"/>
          </p:cNvSpPr>
          <p:nvPr/>
        </p:nvSpPr>
        <p:spPr bwMode="auto">
          <a:xfrm>
            <a:off x="386535" y="1808820"/>
            <a:ext cx="8125942" cy="36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lnSpc>
                <a:spcPct val="120000"/>
              </a:lnSpc>
              <a:spcBef>
                <a:spcPts val="0"/>
              </a:spcBef>
              <a:buClr>
                <a:srgbClr val="000066"/>
              </a:buClr>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查看 </a:t>
            </a:r>
            <a:r>
              <a:rPr lang="en-US" altLang="zh-CN" dirty="0">
                <a:latin typeface="宋体" panose="02010600030101010101" pitchFamily="2" charset="-122"/>
                <a:ea typeface="宋体" panose="02010600030101010101" pitchFamily="2" charset="-122"/>
              </a:rPr>
              <a:t>INT 21H </a:t>
            </a:r>
            <a:r>
              <a:rPr lang="zh-CN" altLang="en-US" dirty="0">
                <a:latin typeface="宋体" panose="02010600030101010101" pitchFamily="2" charset="-122"/>
                <a:ea typeface="宋体" panose="02010600030101010101" pitchFamily="2" charset="-122"/>
              </a:rPr>
              <a:t>中断处理程序的入口地址</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内存的最低端，</a:t>
            </a:r>
            <a:r>
              <a:rPr lang="en-US" altLang="zh-CN" dirty="0">
                <a:latin typeface="宋体" panose="02010600030101010101" pitchFamily="2" charset="-122"/>
                <a:ea typeface="宋体" panose="02010600030101010101" pitchFamily="2" charset="-122"/>
              </a:rPr>
              <a:t>84H</a:t>
            </a:r>
            <a:r>
              <a:rPr lang="zh-CN" altLang="en-US" dirty="0">
                <a:latin typeface="宋体" panose="02010600030101010101" pitchFamily="2" charset="-122"/>
                <a:ea typeface="宋体" panose="02010600030101010101" pitchFamily="2" charset="-122"/>
              </a:rPr>
              <a:t>处</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数据区   显示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84 </a:t>
            </a:r>
            <a:r>
              <a:rPr lang="zh-CN" altLang="en-US" dirty="0">
                <a:latin typeface="宋体" panose="02010600030101010101" pitchFamily="2" charset="-122"/>
                <a:ea typeface="宋体" panose="02010600030101010101" pitchFamily="2" charset="-122"/>
              </a:rPr>
              <a:t>处的内容 </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endParaRPr lang="en-US" altLang="zh-CN" dirty="0">
              <a:latin typeface="宋体" panose="02010600030101010101" pitchFamily="2" charset="-122"/>
              <a:ea typeface="宋体" panose="02010600030101010101" pitchFamily="2" charset="-122"/>
            </a:endParaRPr>
          </a:p>
          <a:p>
            <a:pPr marL="514350" indent="-514350">
              <a:lnSpc>
                <a:spcPct val="120000"/>
              </a:lnSpc>
              <a:spcBef>
                <a:spcPts val="0"/>
              </a:spcBef>
              <a:buClr>
                <a:srgbClr val="000066"/>
              </a:buClr>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跟踪进入 中断处理程序 （</a:t>
            </a:r>
            <a:r>
              <a:rPr lang="en-US" altLang="zh-CN" dirty="0">
                <a:latin typeface="宋体" panose="02010600030101010101" pitchFamily="2" charset="-122"/>
                <a:ea typeface="宋体" panose="02010600030101010101" pitchFamily="2" charset="-122"/>
              </a:rPr>
              <a:t>Alt+F7</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查看 </a:t>
            </a:r>
            <a:r>
              <a:rPr lang="en-US" altLang="zh-CN" dirty="0">
                <a:latin typeface="宋体" panose="02010600030101010101" pitchFamily="2" charset="-122"/>
                <a:ea typeface="宋体" panose="02010600030101010101" pitchFamily="2" charset="-122"/>
              </a:rPr>
              <a:t>CS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是否为 上一步看到的程序入口地址</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查看 堆栈是否存放的</a:t>
            </a:r>
            <a:r>
              <a:rPr lang="en-US" altLang="zh-CN" dirty="0">
                <a:latin typeface="宋体" panose="02010600030101010101" pitchFamily="2" charset="-122"/>
                <a:ea typeface="宋体" panose="02010600030101010101" pitchFamily="2" charset="-122"/>
              </a:rPr>
              <a:t>INT 21H </a:t>
            </a:r>
            <a:r>
              <a:rPr lang="zh-CN" altLang="en-US" dirty="0">
                <a:latin typeface="宋体" panose="02010600030101010101" pitchFamily="2" charset="-122"/>
                <a:ea typeface="宋体" panose="02010600030101010101" pitchFamily="2" charset="-122"/>
              </a:rPr>
              <a:t>之下的断点地址</a:t>
            </a:r>
          </a:p>
        </p:txBody>
      </p:sp>
    </p:spTree>
    <p:extLst>
      <p:ext uri="{BB962C8B-B14F-4D97-AF65-F5344CB8AC3E}">
        <p14:creationId xmlns:p14="http://schemas.microsoft.com/office/powerpoint/2010/main" val="41640610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
        <p:nvSpPr>
          <p:cNvPr id="38915" name="Rectangle 6"/>
          <p:cNvSpPr>
            <a:spLocks noChangeArrowheads="1"/>
          </p:cNvSpPr>
          <p:nvPr/>
        </p:nvSpPr>
        <p:spPr bwMode="auto">
          <a:xfrm>
            <a:off x="566738" y="1627188"/>
            <a:ext cx="4098925"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Clr>
                <a:srgbClr val="000066"/>
              </a:buClr>
              <a:buFont typeface="Wingdings" pitchFamily="2" charset="2"/>
              <a:buChar char="n"/>
            </a:pPr>
            <a:r>
              <a:rPr lang="zh-CN" altLang="en-US" dirty="0"/>
              <a:t>新增一个中断处理程序</a:t>
            </a:r>
          </a:p>
        </p:txBody>
      </p:sp>
      <p:sp>
        <p:nvSpPr>
          <p:cNvPr id="38916" name="Rectangle 7"/>
          <p:cNvSpPr>
            <a:spLocks noChangeArrowheads="1"/>
          </p:cNvSpPr>
          <p:nvPr/>
        </p:nvSpPr>
        <p:spPr bwMode="auto">
          <a:xfrm>
            <a:off x="566738" y="2281238"/>
            <a:ext cx="65722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Clr>
                <a:srgbClr val="000066"/>
              </a:buClr>
              <a:buFont typeface="Wingdings" pitchFamily="2" charset="2"/>
              <a:buChar char="n"/>
            </a:pPr>
            <a:r>
              <a:rPr lang="zh-CN" altLang="en-US"/>
              <a:t>修改已有的中断处理程序以扩充其功能</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solidFill>
                  <a:srgbClr val="FF3300"/>
                </a:solidFill>
              </a:rPr>
              <a:t>1</a:t>
            </a:r>
            <a:r>
              <a:rPr lang="zh-CN" altLang="en-US">
                <a:solidFill>
                  <a:srgbClr val="FF3300"/>
                </a:solidFill>
              </a:rPr>
              <a:t>．新增一个中断处理程序的步骤</a:t>
            </a:r>
          </a:p>
        </p:txBody>
      </p:sp>
      <p:sp>
        <p:nvSpPr>
          <p:cNvPr id="477187" name="Rectangle 3"/>
          <p:cNvSpPr>
            <a:spLocks noChangeArrowheads="1"/>
          </p:cNvSpPr>
          <p:nvPr/>
        </p:nvSpPr>
        <p:spPr bwMode="auto">
          <a:xfrm>
            <a:off x="881063" y="4462463"/>
            <a:ext cx="7559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t>③</a:t>
            </a:r>
            <a:r>
              <a:rPr lang="zh-CN" altLang="en-US"/>
              <a:t>将新中断处理程序装入内存，将其入口地址送入中断矢量表</a:t>
            </a:r>
            <a:r>
              <a:rPr lang="en-US" altLang="zh-CN"/>
              <a:t>4*m - 4*m+3</a:t>
            </a:r>
            <a:r>
              <a:rPr lang="zh-CN" altLang="en-US"/>
              <a:t>的四个字节中。</a:t>
            </a:r>
          </a:p>
        </p:txBody>
      </p:sp>
      <p:sp>
        <p:nvSpPr>
          <p:cNvPr id="477188" name="Rectangle 4"/>
          <p:cNvSpPr>
            <a:spLocks noChangeArrowheads="1"/>
          </p:cNvSpPr>
          <p:nvPr/>
        </p:nvSpPr>
        <p:spPr bwMode="auto">
          <a:xfrm>
            <a:off x="881063" y="2214563"/>
            <a:ext cx="76057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spcBef>
                <a:spcPct val="0"/>
              </a:spcBef>
              <a:buClrTx/>
              <a:buSzTx/>
              <a:buFontTx/>
              <a:buNone/>
            </a:pPr>
            <a:r>
              <a:rPr lang="en-US" altLang="zh-CN"/>
              <a:t>① </a:t>
            </a:r>
            <a:r>
              <a:rPr lang="zh-CN" altLang="en-US"/>
              <a:t>编制中断处理程序。</a:t>
            </a:r>
          </a:p>
          <a:p>
            <a:pPr eaLnBrk="0" hangingPunct="0">
              <a:lnSpc>
                <a:spcPct val="100000"/>
              </a:lnSpc>
              <a:spcBef>
                <a:spcPct val="0"/>
              </a:spcBef>
              <a:buClrTx/>
              <a:buSzTx/>
              <a:buFontTx/>
              <a:buNone/>
            </a:pPr>
            <a:r>
              <a:rPr lang="zh-CN" altLang="en-US"/>
              <a:t>   与子程序的编制方法类似，远过程</a:t>
            </a:r>
            <a:r>
              <a:rPr lang="en-US" altLang="zh-CN"/>
              <a:t>, IRET</a:t>
            </a:r>
            <a:r>
              <a:rPr lang="zh-CN" altLang="en-US"/>
              <a:t>。</a:t>
            </a:r>
          </a:p>
        </p:txBody>
      </p:sp>
      <p:sp>
        <p:nvSpPr>
          <p:cNvPr id="477189" name="Rectangle 5"/>
          <p:cNvSpPr>
            <a:spLocks noChangeArrowheads="1"/>
          </p:cNvSpPr>
          <p:nvPr/>
        </p:nvSpPr>
        <p:spPr bwMode="auto">
          <a:xfrm>
            <a:off x="881063" y="3292475"/>
            <a:ext cx="73802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t>② </a:t>
            </a:r>
            <a:r>
              <a:rPr lang="zh-CN" altLang="en-US"/>
              <a:t>为软中断找到一个空闲的中断号</a:t>
            </a:r>
            <a:r>
              <a:rPr lang="en-US" altLang="zh-CN"/>
              <a:t>m</a:t>
            </a:r>
            <a:r>
              <a:rPr lang="zh-CN" altLang="en-US"/>
              <a:t>；</a:t>
            </a:r>
          </a:p>
          <a:p>
            <a:pPr marL="342900" indent="-342900">
              <a:lnSpc>
                <a:spcPct val="100000"/>
              </a:lnSpc>
              <a:spcBef>
                <a:spcPct val="0"/>
              </a:spcBef>
            </a:pPr>
            <a:r>
              <a:rPr lang="zh-CN" altLang="en-US"/>
              <a:t>   或根据 硬件确定中断号。</a:t>
            </a:r>
          </a:p>
        </p:txBody>
      </p:sp>
      <p:sp>
        <p:nvSpPr>
          <p:cNvPr id="7" name="Rectangle 4">
            <a:extLst>
              <a:ext uri="{FF2B5EF4-FFF2-40B4-BE49-F238E27FC236}">
                <a16:creationId xmlns:a16="http://schemas.microsoft.com/office/drawing/2014/main" id="{AF9CBF44-1679-4BAB-949B-D0533931B2FB}"/>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7188"/>
                                        </p:tgtEl>
                                        <p:attrNameLst>
                                          <p:attrName>style.visibility</p:attrName>
                                        </p:attrNameLst>
                                      </p:cBhvr>
                                      <p:to>
                                        <p:strVal val="visible"/>
                                      </p:to>
                                    </p:set>
                                    <p:animEffect transition="in" filter="blinds(horizontal)">
                                      <p:cBhvr>
                                        <p:cTn id="7" dur="500"/>
                                        <p:tgtEl>
                                          <p:spTgt spid="4771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7189"/>
                                        </p:tgtEl>
                                        <p:attrNameLst>
                                          <p:attrName>style.visibility</p:attrName>
                                        </p:attrNameLst>
                                      </p:cBhvr>
                                      <p:to>
                                        <p:strVal val="visible"/>
                                      </p:to>
                                    </p:set>
                                    <p:animEffect transition="in" filter="blinds(horizontal)">
                                      <p:cBhvr>
                                        <p:cTn id="12" dur="500"/>
                                        <p:tgtEl>
                                          <p:spTgt spid="4771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77187"/>
                                        </p:tgtEl>
                                        <p:attrNameLst>
                                          <p:attrName>style.visibility</p:attrName>
                                        </p:attrNameLst>
                                      </p:cBhvr>
                                      <p:to>
                                        <p:strVal val="visible"/>
                                      </p:to>
                                    </p:set>
                                    <p:animEffect transition="in" filter="box(in)">
                                      <p:cBhvr>
                                        <p:cTn id="17" dur="500"/>
                                        <p:tgtEl>
                                          <p:spTgt spid="47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7" grpId="0"/>
      <p:bldP spid="477188" grpId="0"/>
      <p:bldP spid="47718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a:solidFill>
                  <a:srgbClr val="FF3300"/>
                </a:solidFill>
              </a:rPr>
              <a:t>1</a:t>
            </a:r>
            <a:r>
              <a:rPr lang="zh-CN" altLang="en-US">
                <a:solidFill>
                  <a:srgbClr val="FF3300"/>
                </a:solidFill>
              </a:rPr>
              <a:t>．新增一个中断处理程序的步骤</a:t>
            </a:r>
          </a:p>
        </p:txBody>
      </p:sp>
      <p:sp>
        <p:nvSpPr>
          <p:cNvPr id="443401" name="Text Box 9"/>
          <p:cNvSpPr txBox="1">
            <a:spLocks noChangeArrowheads="1"/>
          </p:cNvSpPr>
          <p:nvPr/>
        </p:nvSpPr>
        <p:spPr bwMode="auto">
          <a:xfrm>
            <a:off x="792163" y="2303463"/>
            <a:ext cx="6400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a:solidFill>
                  <a:srgbClr val="FF3300"/>
                </a:solidFill>
              </a:rPr>
              <a:t>Q: </a:t>
            </a:r>
            <a:r>
              <a:rPr lang="zh-CN" altLang="en-US">
                <a:solidFill>
                  <a:srgbClr val="FF3300"/>
                </a:solidFill>
              </a:rPr>
              <a:t>如何得到新中断处理程序的入口地址</a:t>
            </a:r>
            <a:r>
              <a:rPr lang="en-US" altLang="zh-CN">
                <a:solidFill>
                  <a:srgbClr val="FF3300"/>
                </a:solidFill>
              </a:rPr>
              <a:t>?</a:t>
            </a:r>
          </a:p>
        </p:txBody>
      </p:sp>
      <p:sp>
        <p:nvSpPr>
          <p:cNvPr id="443404" name="Text Box 12"/>
          <p:cNvSpPr txBox="1">
            <a:spLocks noChangeArrowheads="1"/>
          </p:cNvSpPr>
          <p:nvPr/>
        </p:nvSpPr>
        <p:spPr bwMode="auto">
          <a:xfrm>
            <a:off x="1511300" y="2954338"/>
            <a:ext cx="5104154"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dirty="0"/>
              <a:t>方法一</a:t>
            </a:r>
            <a:r>
              <a:rPr lang="en-US" altLang="zh-CN" dirty="0"/>
              <a:t>:  SEG    </a:t>
            </a:r>
            <a:r>
              <a:rPr lang="zh-CN" altLang="en-US" dirty="0"/>
              <a:t>子程序的名称</a:t>
            </a:r>
          </a:p>
          <a:p>
            <a:pPr eaLnBrk="1" hangingPunct="1"/>
            <a:r>
              <a:rPr lang="zh-CN" altLang="en-US" dirty="0"/>
              <a:t>             </a:t>
            </a:r>
            <a:r>
              <a:rPr lang="en-US" altLang="zh-CN" dirty="0"/>
              <a:t>OFFSET  </a:t>
            </a:r>
            <a:r>
              <a:rPr lang="zh-CN" altLang="en-US" dirty="0"/>
              <a:t>子程序的名称</a:t>
            </a:r>
          </a:p>
        </p:txBody>
      </p:sp>
      <p:sp>
        <p:nvSpPr>
          <p:cNvPr id="443405" name="Text Box 13"/>
          <p:cNvSpPr txBox="1">
            <a:spLocks noChangeArrowheads="1"/>
          </p:cNvSpPr>
          <p:nvPr/>
        </p:nvSpPr>
        <p:spPr bwMode="auto">
          <a:xfrm>
            <a:off x="1511300" y="3895725"/>
            <a:ext cx="65786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a:t>方法二</a:t>
            </a:r>
            <a:r>
              <a:rPr lang="en-US" altLang="zh-CN"/>
              <a:t>:  INTP_ADDRESS </a:t>
            </a:r>
            <a:r>
              <a:rPr lang="en-US" altLang="zh-CN">
                <a:solidFill>
                  <a:schemeClr val="accent2"/>
                </a:solidFill>
              </a:rPr>
              <a:t>DD</a:t>
            </a:r>
            <a:r>
              <a:rPr lang="en-US" altLang="zh-CN"/>
              <a:t> </a:t>
            </a:r>
            <a:r>
              <a:rPr lang="zh-CN" altLang="en-US"/>
              <a:t>子程序的名称</a:t>
            </a:r>
          </a:p>
        </p:txBody>
      </p:sp>
      <p:sp>
        <p:nvSpPr>
          <p:cNvPr id="443406" name="Text Box 14"/>
          <p:cNvSpPr txBox="1">
            <a:spLocks noChangeArrowheads="1"/>
          </p:cNvSpPr>
          <p:nvPr/>
        </p:nvSpPr>
        <p:spPr bwMode="auto">
          <a:xfrm>
            <a:off x="1503363" y="4464050"/>
            <a:ext cx="684847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dirty="0"/>
              <a:t>方法三</a:t>
            </a:r>
            <a:r>
              <a:rPr lang="en-US" altLang="zh-CN" dirty="0"/>
              <a:t>:  </a:t>
            </a:r>
            <a:r>
              <a:rPr lang="zh-CN" altLang="en-US" dirty="0"/>
              <a:t>直接使用</a:t>
            </a:r>
            <a:r>
              <a:rPr lang="en-US" altLang="zh-CN" dirty="0"/>
              <a:t>CS, </a:t>
            </a:r>
            <a:r>
              <a:rPr lang="zh-CN" altLang="en-US" dirty="0"/>
              <a:t>当子程序与主程序在</a:t>
            </a:r>
          </a:p>
          <a:p>
            <a:pPr marL="0" indent="0" eaLnBrk="1" hangingPunct="1"/>
            <a:r>
              <a:rPr lang="zh-CN" altLang="en-US" dirty="0"/>
              <a:t>             同一个段时</a:t>
            </a:r>
          </a:p>
        </p:txBody>
      </p:sp>
      <p:sp>
        <p:nvSpPr>
          <p:cNvPr id="8" name="Rectangle 4">
            <a:extLst>
              <a:ext uri="{FF2B5EF4-FFF2-40B4-BE49-F238E27FC236}">
                <a16:creationId xmlns:a16="http://schemas.microsoft.com/office/drawing/2014/main" id="{306E96C9-D039-4CF1-BF6B-1D2430D3A975}"/>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3401"/>
                                        </p:tgtEl>
                                        <p:attrNameLst>
                                          <p:attrName>style.visibility</p:attrName>
                                        </p:attrNameLst>
                                      </p:cBhvr>
                                      <p:to>
                                        <p:strVal val="visible"/>
                                      </p:to>
                                    </p:set>
                                    <p:animEffect transition="in" filter="blinds(horizontal)">
                                      <p:cBhvr>
                                        <p:cTn id="7" dur="500"/>
                                        <p:tgtEl>
                                          <p:spTgt spid="4434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3404"/>
                                        </p:tgtEl>
                                        <p:attrNameLst>
                                          <p:attrName>style.visibility</p:attrName>
                                        </p:attrNameLst>
                                      </p:cBhvr>
                                      <p:to>
                                        <p:strVal val="visible"/>
                                      </p:to>
                                    </p:set>
                                    <p:animEffect transition="in" filter="blinds(horizontal)">
                                      <p:cBhvr>
                                        <p:cTn id="12" dur="500"/>
                                        <p:tgtEl>
                                          <p:spTgt spid="443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43405"/>
                                        </p:tgtEl>
                                        <p:attrNameLst>
                                          <p:attrName>style.visibility</p:attrName>
                                        </p:attrNameLst>
                                      </p:cBhvr>
                                      <p:to>
                                        <p:strVal val="visible"/>
                                      </p:to>
                                    </p:set>
                                    <p:animEffect transition="in" filter="blinds(horizontal)">
                                      <p:cBhvr>
                                        <p:cTn id="17" dur="500"/>
                                        <p:tgtEl>
                                          <p:spTgt spid="4434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3406"/>
                                        </p:tgtEl>
                                        <p:attrNameLst>
                                          <p:attrName>style.visibility</p:attrName>
                                        </p:attrNameLst>
                                      </p:cBhvr>
                                      <p:to>
                                        <p:strVal val="visible"/>
                                      </p:to>
                                    </p:set>
                                    <p:animEffect transition="in" filter="blinds(horizontal)">
                                      <p:cBhvr>
                                        <p:cTn id="22" dur="500"/>
                                        <p:tgtEl>
                                          <p:spTgt spid="443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401" grpId="0"/>
      <p:bldP spid="443404" grpId="0"/>
      <p:bldP spid="443405" grpId="0"/>
      <p:bldP spid="4434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dirty="0">
                <a:solidFill>
                  <a:srgbClr val="FF3300"/>
                </a:solidFill>
              </a:rPr>
              <a:t>1</a:t>
            </a:r>
            <a:r>
              <a:rPr lang="zh-CN" altLang="en-US" dirty="0">
                <a:solidFill>
                  <a:srgbClr val="FF3300"/>
                </a:solidFill>
              </a:rPr>
              <a:t>．新增一个中断处理程序的步骤</a:t>
            </a:r>
          </a:p>
        </p:txBody>
      </p:sp>
      <p:sp>
        <p:nvSpPr>
          <p:cNvPr id="41988" name="Text Box 4"/>
          <p:cNvSpPr txBox="1">
            <a:spLocks noChangeArrowheads="1"/>
          </p:cNvSpPr>
          <p:nvPr/>
        </p:nvSpPr>
        <p:spPr bwMode="auto">
          <a:xfrm>
            <a:off x="792163" y="2303463"/>
            <a:ext cx="6400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dirty="0">
                <a:solidFill>
                  <a:srgbClr val="FF3300"/>
                </a:solidFill>
              </a:rPr>
              <a:t>Q: </a:t>
            </a:r>
            <a:r>
              <a:rPr lang="zh-CN" altLang="en-US" dirty="0">
                <a:solidFill>
                  <a:srgbClr val="FF3300"/>
                </a:solidFill>
              </a:rPr>
              <a:t>如何得到新中断处理程序的入口地址</a:t>
            </a:r>
            <a:r>
              <a:rPr lang="en-US" altLang="zh-CN" dirty="0">
                <a:solidFill>
                  <a:srgbClr val="FF3300"/>
                </a:solidFill>
              </a:rPr>
              <a:t>?</a:t>
            </a:r>
          </a:p>
        </p:txBody>
      </p:sp>
      <p:sp>
        <p:nvSpPr>
          <p:cNvPr id="41989" name="Text Box 5"/>
          <p:cNvSpPr txBox="1">
            <a:spLocks noChangeArrowheads="1"/>
          </p:cNvSpPr>
          <p:nvPr/>
        </p:nvSpPr>
        <p:spPr bwMode="auto">
          <a:xfrm>
            <a:off x="792163" y="2889250"/>
            <a:ext cx="60452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a:solidFill>
                  <a:srgbClr val="FF3300"/>
                </a:solidFill>
              </a:rPr>
              <a:t>Q: </a:t>
            </a:r>
            <a:r>
              <a:rPr lang="zh-CN" altLang="en-US">
                <a:solidFill>
                  <a:srgbClr val="FF3300"/>
                </a:solidFill>
              </a:rPr>
              <a:t>如何将该入口地址写入中断矢量表</a:t>
            </a:r>
            <a:r>
              <a:rPr lang="en-US" altLang="zh-CN">
                <a:solidFill>
                  <a:srgbClr val="FF3300"/>
                </a:solidFill>
              </a:rPr>
              <a:t>?</a:t>
            </a:r>
          </a:p>
        </p:txBody>
      </p:sp>
      <p:sp>
        <p:nvSpPr>
          <p:cNvPr id="478218" name="Text Box 10"/>
          <p:cNvSpPr txBox="1">
            <a:spLocks noChangeArrowheads="1"/>
          </p:cNvSpPr>
          <p:nvPr/>
        </p:nvSpPr>
        <p:spPr bwMode="auto">
          <a:xfrm>
            <a:off x="1466850" y="3584575"/>
            <a:ext cx="64008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dirty="0"/>
              <a:t>方法</a:t>
            </a:r>
            <a:r>
              <a:rPr lang="en-US" altLang="zh-CN" dirty="0"/>
              <a:t>1 </a:t>
            </a:r>
            <a:r>
              <a:rPr lang="zh-CN" altLang="en-US" dirty="0"/>
              <a:t>：直接写中断矢量表的相关位置；</a:t>
            </a:r>
          </a:p>
          <a:p>
            <a:pPr eaLnBrk="1" hangingPunct="1"/>
            <a:r>
              <a:rPr lang="zh-CN" altLang="en-US" dirty="0"/>
              <a:t>方法</a:t>
            </a:r>
            <a:r>
              <a:rPr lang="en-US" altLang="zh-CN" dirty="0"/>
              <a:t>2 </a:t>
            </a:r>
            <a:r>
              <a:rPr lang="zh-CN" altLang="en-US" dirty="0"/>
              <a:t>：</a:t>
            </a:r>
            <a:r>
              <a:rPr lang="en-US" altLang="zh-CN" dirty="0"/>
              <a:t>DOS</a:t>
            </a:r>
            <a:r>
              <a:rPr lang="zh-CN" altLang="en-US" dirty="0"/>
              <a:t>系统功能调用 </a:t>
            </a:r>
          </a:p>
        </p:txBody>
      </p:sp>
      <p:sp>
        <p:nvSpPr>
          <p:cNvPr id="8" name="Rectangle 4">
            <a:extLst>
              <a:ext uri="{FF2B5EF4-FFF2-40B4-BE49-F238E27FC236}">
                <a16:creationId xmlns:a16="http://schemas.microsoft.com/office/drawing/2014/main" id="{299A5D95-EC5E-4D63-A1F3-2B3F0E790E16}"/>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8218"/>
                                        </p:tgtEl>
                                        <p:attrNameLst>
                                          <p:attrName>style.visibility</p:attrName>
                                        </p:attrNameLst>
                                      </p:cBhvr>
                                      <p:to>
                                        <p:strVal val="visible"/>
                                      </p:to>
                                    </p:set>
                                    <p:animEffect transition="in" filter="blinds(horizontal)">
                                      <p:cBhvr>
                                        <p:cTn id="7" dur="500"/>
                                        <p:tgtEl>
                                          <p:spTgt spid="478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11198" y="2032249"/>
            <a:ext cx="7426325" cy="48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zh-CN" altLang="en-US" sz="2400" dirty="0">
                <a:solidFill>
                  <a:srgbClr val="FF0000"/>
                </a:solidFill>
                <a:latin typeface="宋体" panose="02010600030101010101" pitchFamily="2" charset="-122"/>
                <a:ea typeface="宋体" panose="02010600030101010101" pitchFamily="2" charset="-122"/>
              </a:rPr>
              <a:t>方法</a:t>
            </a:r>
            <a:r>
              <a:rPr lang="en-US" altLang="zh-CN" sz="2400" dirty="0">
                <a:solidFill>
                  <a:srgbClr val="FF0000"/>
                </a:solidFill>
                <a:latin typeface="宋体" panose="02010600030101010101" pitchFamily="2" charset="-122"/>
                <a:ea typeface="宋体" panose="02010600030101010101" pitchFamily="2" charset="-122"/>
              </a:rPr>
              <a:t>1</a:t>
            </a:r>
            <a:r>
              <a:rPr lang="zh-CN" altLang="en-US" sz="2400" dirty="0">
                <a:solidFill>
                  <a:srgbClr val="FF0000"/>
                </a:solidFill>
                <a:latin typeface="宋体" panose="02010600030101010101" pitchFamily="2" charset="-122"/>
                <a:ea typeface="宋体" panose="02010600030101010101" pitchFamily="2" charset="-122"/>
              </a:rPr>
              <a:t>：直接读中断矢量表的相关位置</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376839" name="Rectangle 7"/>
          <p:cNvSpPr>
            <a:spLocks noChangeArrowheads="1"/>
          </p:cNvSpPr>
          <p:nvPr/>
        </p:nvSpPr>
        <p:spPr bwMode="auto">
          <a:xfrm>
            <a:off x="877042" y="2534280"/>
            <a:ext cx="7561262" cy="192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sz="2400" dirty="0">
                <a:latin typeface="宋体" panose="02010600030101010101" pitchFamily="2" charset="-122"/>
                <a:ea typeface="宋体" panose="02010600030101010101" pitchFamily="2" charset="-122"/>
              </a:rPr>
              <a:t>MOV  AX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a:t>
            </a:r>
          </a:p>
          <a:p>
            <a:pPr marL="342900" indent="-342900"/>
            <a:r>
              <a:rPr lang="en-US" altLang="zh-CN" sz="2400" dirty="0">
                <a:latin typeface="宋体" panose="02010600030101010101" pitchFamily="2" charset="-122"/>
                <a:ea typeface="宋体" panose="02010600030101010101" pitchFamily="2" charset="-122"/>
              </a:rPr>
              <a:t>MOV  DS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AX</a:t>
            </a:r>
          </a:p>
          <a:p>
            <a:pPr marL="342900" indent="-342900"/>
            <a:r>
              <a:rPr lang="en-US" altLang="zh-CN" sz="2400" dirty="0">
                <a:latin typeface="宋体" panose="02010600030101010101" pitchFamily="2" charset="-122"/>
                <a:ea typeface="宋体" panose="02010600030101010101" pitchFamily="2" charset="-122"/>
              </a:rPr>
              <a:t>MOV  AX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ds:[0020H]    </a:t>
            </a:r>
            <a:r>
              <a:rPr lang="zh-CN" altLang="en-US" sz="2400" dirty="0">
                <a:latin typeface="宋体" panose="02010600030101010101" pitchFamily="2" charset="-122"/>
                <a:ea typeface="宋体" panose="02010600030101010101" pitchFamily="2" charset="-122"/>
              </a:rPr>
              <a:t>；访问</a:t>
            </a:r>
            <a:r>
              <a:rPr lang="en-US" altLang="zh-CN" sz="2400" dirty="0">
                <a:latin typeface="宋体" panose="02010600030101010101" pitchFamily="2" charset="-122"/>
                <a:ea typeface="宋体" panose="02010600030101010101" pitchFamily="2" charset="-122"/>
              </a:rPr>
              <a:t>DS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[08H*4]</a:t>
            </a:r>
            <a:r>
              <a:rPr lang="zh-CN" altLang="en-US" sz="2400" dirty="0">
                <a:latin typeface="宋体" panose="02010600030101010101" pitchFamily="2" charset="-122"/>
                <a:ea typeface="宋体" panose="02010600030101010101" pitchFamily="2" charset="-122"/>
              </a:rPr>
              <a:t>单元</a:t>
            </a:r>
          </a:p>
          <a:p>
            <a:pPr marL="342900" indent="-342900"/>
            <a:r>
              <a:rPr lang="zh-CN" altLang="en-US" sz="2400" dirty="0">
                <a:latin typeface="宋体" panose="02010600030101010101" pitchFamily="2" charset="-122"/>
                <a:ea typeface="宋体" panose="02010600030101010101" pitchFamily="2" charset="-122"/>
              </a:rPr>
              <a:t>                       ；即</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0084H</a:t>
            </a:r>
            <a:r>
              <a:rPr lang="zh-CN" altLang="en-US" sz="2400" dirty="0">
                <a:latin typeface="宋体" panose="02010600030101010101" pitchFamily="2" charset="-122"/>
                <a:ea typeface="宋体" panose="02010600030101010101" pitchFamily="2" charset="-122"/>
              </a:rPr>
              <a:t>单元</a:t>
            </a:r>
          </a:p>
          <a:p>
            <a:pPr marL="342900" indent="-342900"/>
            <a:r>
              <a:rPr lang="en-US" altLang="zh-CN" sz="2400" dirty="0">
                <a:latin typeface="宋体" panose="02010600030101010101" pitchFamily="2" charset="-122"/>
                <a:ea typeface="宋体" panose="02010600030101010101" pitchFamily="2" charset="-122"/>
              </a:rPr>
              <a:t>MOV  BX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ds:[0034]</a:t>
            </a:r>
          </a:p>
        </p:txBody>
      </p:sp>
      <p:sp>
        <p:nvSpPr>
          <p:cNvPr id="28678" name="Rectangle 9"/>
          <p:cNvSpPr>
            <a:spLocks noChangeArrowheads="1"/>
          </p:cNvSpPr>
          <p:nvPr/>
        </p:nvSpPr>
        <p:spPr bwMode="auto">
          <a:xfrm>
            <a:off x="701570" y="1493785"/>
            <a:ext cx="7241085"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dirty="0"/>
              <a:t>例：读出 </a:t>
            </a:r>
            <a:r>
              <a:rPr lang="en-US" altLang="zh-CN" dirty="0"/>
              <a:t>08H </a:t>
            </a:r>
            <a:r>
              <a:rPr lang="zh-CN" altLang="en-US" dirty="0"/>
              <a:t>号中断处理程序的入口地址。</a:t>
            </a:r>
          </a:p>
        </p:txBody>
      </p:sp>
      <p:sp>
        <p:nvSpPr>
          <p:cNvPr id="8" name="Rectangle 4">
            <a:extLst>
              <a:ext uri="{FF2B5EF4-FFF2-40B4-BE49-F238E27FC236}">
                <a16:creationId xmlns:a16="http://schemas.microsoft.com/office/drawing/2014/main" id="{739467EF-62B2-4C28-8123-6A7930AF2F43}"/>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
        <p:nvSpPr>
          <p:cNvPr id="10" name="Rectangle 4">
            <a:extLst>
              <a:ext uri="{FF2B5EF4-FFF2-40B4-BE49-F238E27FC236}">
                <a16:creationId xmlns:a16="http://schemas.microsoft.com/office/drawing/2014/main" id="{800CDB01-7642-44CD-8BAD-974D0EE7D864}"/>
              </a:ext>
            </a:extLst>
          </p:cNvPr>
          <p:cNvSpPr>
            <a:spLocks noChangeArrowheads="1"/>
          </p:cNvSpPr>
          <p:nvPr/>
        </p:nvSpPr>
        <p:spPr bwMode="auto">
          <a:xfrm>
            <a:off x="701570" y="4376286"/>
            <a:ext cx="7426325" cy="49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zh-CN" altLang="en-US" sz="2400" dirty="0">
                <a:solidFill>
                  <a:srgbClr val="FF0000"/>
                </a:solidFill>
                <a:latin typeface="宋体" panose="02010600030101010101" pitchFamily="2" charset="-122"/>
                <a:ea typeface="宋体" panose="02010600030101010101" pitchFamily="2" charset="-122"/>
              </a:rPr>
              <a:t>方法</a:t>
            </a:r>
            <a:r>
              <a:rPr lang="en-US" altLang="zh-CN" sz="2400" dirty="0">
                <a:solidFill>
                  <a:srgbClr val="FF0000"/>
                </a:solidFill>
                <a:latin typeface="宋体" panose="02010600030101010101" pitchFamily="2" charset="-122"/>
                <a:ea typeface="宋体" panose="02010600030101010101" pitchFamily="2" charset="-122"/>
              </a:rPr>
              <a:t>2</a:t>
            </a:r>
            <a:r>
              <a:rPr lang="zh-CN" altLang="en-US"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 DOS</a:t>
            </a:r>
            <a:r>
              <a:rPr lang="zh-CN" altLang="en-US" sz="2400" dirty="0">
                <a:solidFill>
                  <a:srgbClr val="FF0000"/>
                </a:solidFill>
                <a:latin typeface="宋体" panose="02010600030101010101" pitchFamily="2" charset="-122"/>
                <a:ea typeface="宋体" panose="02010600030101010101" pitchFamily="2" charset="-122"/>
              </a:rPr>
              <a:t>系统功能调用 </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11" name="Rectangle 7">
            <a:extLst>
              <a:ext uri="{FF2B5EF4-FFF2-40B4-BE49-F238E27FC236}">
                <a16:creationId xmlns:a16="http://schemas.microsoft.com/office/drawing/2014/main" id="{BC07826E-942D-47FA-A075-763FA51DEF9E}"/>
              </a:ext>
            </a:extLst>
          </p:cNvPr>
          <p:cNvSpPr>
            <a:spLocks noChangeArrowheads="1"/>
          </p:cNvSpPr>
          <p:nvPr/>
        </p:nvSpPr>
        <p:spPr bwMode="auto">
          <a:xfrm>
            <a:off x="719263" y="4956535"/>
            <a:ext cx="7561262"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pt-BR" altLang="zh-CN" sz="2400" dirty="0">
                <a:latin typeface="宋体" panose="02010600030101010101" pitchFamily="2" charset="-122"/>
                <a:ea typeface="宋体" panose="02010600030101010101" pitchFamily="2" charset="-122"/>
              </a:rPr>
              <a:t>MOV   AX, 3508H</a:t>
            </a:r>
          </a:p>
          <a:p>
            <a:pPr marL="342900" indent="-342900"/>
            <a:r>
              <a:rPr lang="pt-BR" altLang="zh-CN" sz="2400" dirty="0">
                <a:latin typeface="宋体" panose="02010600030101010101" pitchFamily="2" charset="-122"/>
                <a:ea typeface="宋体" panose="02010600030101010101" pitchFamily="2" charset="-122"/>
              </a:rPr>
              <a:t>INT   21H</a:t>
            </a:r>
          </a:p>
          <a:p>
            <a:pPr marL="342900" indent="-342900"/>
            <a:r>
              <a:rPr lang="pt-BR" altLang="zh-CN" sz="2400" dirty="0">
                <a:latin typeface="宋体" panose="02010600030101010101" pitchFamily="2" charset="-122"/>
                <a:ea typeface="宋体" panose="02010600030101010101" pitchFamily="2" charset="-122"/>
              </a:rPr>
              <a:t>     (ES):</a:t>
            </a:r>
            <a:r>
              <a:rPr lang="en-US" altLang="zh-CN" sz="2400" dirty="0">
                <a:latin typeface="宋体" panose="02010600030101010101" pitchFamily="2" charset="-122"/>
                <a:ea typeface="宋体" panose="02010600030101010101" pitchFamily="2" charset="-122"/>
              </a:rPr>
              <a:t>(BX)</a:t>
            </a:r>
            <a:r>
              <a:rPr lang="zh-CN" altLang="en-US" sz="2400" dirty="0">
                <a:latin typeface="宋体" panose="02010600030101010101" pitchFamily="2" charset="-122"/>
                <a:ea typeface="宋体" panose="02010600030101010101" pitchFamily="2" charset="-122"/>
              </a:rPr>
              <a:t> 为 中断 </a:t>
            </a:r>
            <a:r>
              <a:rPr lang="en-US" altLang="zh-CN" sz="2400" dirty="0">
                <a:latin typeface="宋体" panose="02010600030101010101" pitchFamily="2" charset="-122"/>
                <a:ea typeface="宋体" panose="02010600030101010101" pitchFamily="2" charset="-122"/>
              </a:rPr>
              <a:t>08H </a:t>
            </a:r>
            <a:r>
              <a:rPr lang="zh-CN" altLang="en-US" sz="2400" dirty="0">
                <a:latin typeface="宋体" panose="02010600030101010101" pitchFamily="2" charset="-122"/>
                <a:ea typeface="宋体" panose="02010600030101010101" pitchFamily="2" charset="-122"/>
              </a:rPr>
              <a:t>服务程序的入口地址</a:t>
            </a:r>
            <a:endParaRPr lang="en-US" altLang="zh-CN" sz="24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6839"/>
                                        </p:tgtEl>
                                        <p:attrNameLst>
                                          <p:attrName>style.visibility</p:attrName>
                                        </p:attrNameLst>
                                      </p:cBhvr>
                                      <p:to>
                                        <p:strVal val="visible"/>
                                      </p:to>
                                    </p:set>
                                    <p:anim calcmode="lin" valueType="num">
                                      <p:cBhvr additive="base">
                                        <p:cTn id="7" dur="500" fill="hold"/>
                                        <p:tgtEl>
                                          <p:spTgt spid="376839"/>
                                        </p:tgtEl>
                                        <p:attrNameLst>
                                          <p:attrName>ppt_x</p:attrName>
                                        </p:attrNameLst>
                                      </p:cBhvr>
                                      <p:tavLst>
                                        <p:tav tm="0">
                                          <p:val>
                                            <p:strVal val="#ppt_x"/>
                                          </p:val>
                                        </p:tav>
                                        <p:tav tm="100000">
                                          <p:val>
                                            <p:strVal val="#ppt_x"/>
                                          </p:val>
                                        </p:tav>
                                      </p:tavLst>
                                    </p:anim>
                                    <p:anim calcmode="lin" valueType="num">
                                      <p:cBhvr additive="base">
                                        <p:cTn id="8" dur="500" fill="hold"/>
                                        <p:tgtEl>
                                          <p:spTgt spid="3768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46125" y="2024063"/>
            <a:ext cx="74263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en-US" altLang="zh-CN" sz="2400">
                <a:solidFill>
                  <a:srgbClr val="000066"/>
                </a:solidFill>
                <a:latin typeface="Tahoma" pitchFamily="34" charset="0"/>
                <a:ea typeface="华文新魏" pitchFamily="2" charset="-122"/>
              </a:rPr>
              <a:t>	</a:t>
            </a:r>
          </a:p>
        </p:txBody>
      </p:sp>
      <p:sp>
        <p:nvSpPr>
          <p:cNvPr id="8" name="Rectangle 4">
            <a:extLst>
              <a:ext uri="{FF2B5EF4-FFF2-40B4-BE49-F238E27FC236}">
                <a16:creationId xmlns:a16="http://schemas.microsoft.com/office/drawing/2014/main" id="{739467EF-62B2-4C28-8123-6A7930AF2F43}"/>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
        <p:nvSpPr>
          <p:cNvPr id="9" name="Text Box 6">
            <a:extLst>
              <a:ext uri="{FF2B5EF4-FFF2-40B4-BE49-F238E27FC236}">
                <a16:creationId xmlns:a16="http://schemas.microsoft.com/office/drawing/2014/main" id="{A089A0FD-5339-4206-B1EC-2A93E223358C}"/>
              </a:ext>
            </a:extLst>
          </p:cNvPr>
          <p:cNvSpPr txBox="1">
            <a:spLocks noChangeArrowheads="1"/>
          </p:cNvSpPr>
          <p:nvPr/>
        </p:nvSpPr>
        <p:spPr bwMode="auto">
          <a:xfrm>
            <a:off x="806510" y="3535363"/>
            <a:ext cx="5334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dirty="0">
                <a:solidFill>
                  <a:srgbClr val="FF3300"/>
                </a:solidFill>
              </a:rPr>
              <a:t>Q: </a:t>
            </a:r>
            <a:r>
              <a:rPr lang="zh-CN" altLang="en-US" dirty="0">
                <a:solidFill>
                  <a:srgbClr val="FF3300"/>
                </a:solidFill>
              </a:rPr>
              <a:t>如何调用新的中断处理程序呢</a:t>
            </a:r>
            <a:r>
              <a:rPr lang="en-US" altLang="zh-CN" dirty="0">
                <a:solidFill>
                  <a:srgbClr val="FF3300"/>
                </a:solidFill>
              </a:rPr>
              <a:t>?</a:t>
            </a:r>
          </a:p>
        </p:txBody>
      </p:sp>
      <p:sp>
        <p:nvSpPr>
          <p:cNvPr id="7" name="Rectangle 2">
            <a:extLst>
              <a:ext uri="{FF2B5EF4-FFF2-40B4-BE49-F238E27FC236}">
                <a16:creationId xmlns:a16="http://schemas.microsoft.com/office/drawing/2014/main" id="{50B98B56-DF83-49F2-AACB-B7A4B4B5D7CA}"/>
              </a:ext>
            </a:extLst>
          </p:cNvPr>
          <p:cNvSpPr>
            <a:spLocks noChangeArrowheads="1"/>
          </p:cNvSpPr>
          <p:nvPr/>
        </p:nvSpPr>
        <p:spPr bwMode="auto">
          <a:xfrm>
            <a:off x="611188" y="1538288"/>
            <a:ext cx="783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00000"/>
              </a:lnSpc>
              <a:spcBef>
                <a:spcPct val="0"/>
              </a:spcBef>
            </a:pPr>
            <a:r>
              <a:rPr lang="en-US" altLang="zh-CN" dirty="0">
                <a:solidFill>
                  <a:srgbClr val="FF3300"/>
                </a:solidFill>
              </a:rPr>
              <a:t>1</a:t>
            </a:r>
            <a:r>
              <a:rPr lang="zh-CN" altLang="en-US" dirty="0">
                <a:solidFill>
                  <a:srgbClr val="FF3300"/>
                </a:solidFill>
              </a:rPr>
              <a:t>．新增一个中断处理程序的步骤</a:t>
            </a:r>
          </a:p>
        </p:txBody>
      </p:sp>
      <p:sp>
        <p:nvSpPr>
          <p:cNvPr id="10" name="Text Box 4">
            <a:extLst>
              <a:ext uri="{FF2B5EF4-FFF2-40B4-BE49-F238E27FC236}">
                <a16:creationId xmlns:a16="http://schemas.microsoft.com/office/drawing/2014/main" id="{8F94A151-B08D-4753-8DAA-44C5D596C633}"/>
              </a:ext>
            </a:extLst>
          </p:cNvPr>
          <p:cNvSpPr txBox="1">
            <a:spLocks noChangeArrowheads="1"/>
          </p:cNvSpPr>
          <p:nvPr/>
        </p:nvSpPr>
        <p:spPr bwMode="auto">
          <a:xfrm>
            <a:off x="792163" y="2303463"/>
            <a:ext cx="6400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dirty="0">
                <a:solidFill>
                  <a:srgbClr val="FF3300"/>
                </a:solidFill>
              </a:rPr>
              <a:t>Q: </a:t>
            </a:r>
            <a:r>
              <a:rPr lang="zh-CN" altLang="en-US" dirty="0">
                <a:solidFill>
                  <a:srgbClr val="FF3300"/>
                </a:solidFill>
              </a:rPr>
              <a:t>如何得到新中断处理程序的入口地址</a:t>
            </a:r>
            <a:r>
              <a:rPr lang="en-US" altLang="zh-CN" dirty="0">
                <a:solidFill>
                  <a:srgbClr val="FF3300"/>
                </a:solidFill>
              </a:rPr>
              <a:t>?</a:t>
            </a:r>
          </a:p>
        </p:txBody>
      </p:sp>
      <p:sp>
        <p:nvSpPr>
          <p:cNvPr id="11" name="Text Box 5">
            <a:extLst>
              <a:ext uri="{FF2B5EF4-FFF2-40B4-BE49-F238E27FC236}">
                <a16:creationId xmlns:a16="http://schemas.microsoft.com/office/drawing/2014/main" id="{BF1436BB-7BE1-4153-99D5-8BAEB43192C3}"/>
              </a:ext>
            </a:extLst>
          </p:cNvPr>
          <p:cNvSpPr txBox="1">
            <a:spLocks noChangeArrowheads="1"/>
          </p:cNvSpPr>
          <p:nvPr/>
        </p:nvSpPr>
        <p:spPr bwMode="auto">
          <a:xfrm>
            <a:off x="792163" y="2889250"/>
            <a:ext cx="60452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a:solidFill>
                  <a:srgbClr val="FF3300"/>
                </a:solidFill>
              </a:rPr>
              <a:t>Q: </a:t>
            </a:r>
            <a:r>
              <a:rPr lang="zh-CN" altLang="en-US">
                <a:solidFill>
                  <a:srgbClr val="FF3300"/>
                </a:solidFill>
              </a:rPr>
              <a:t>如何将该入口地址写入中断矢量表</a:t>
            </a:r>
            <a:r>
              <a:rPr lang="en-US" altLang="zh-CN">
                <a:solidFill>
                  <a:srgbClr val="FF3300"/>
                </a:solidFill>
              </a:rPr>
              <a:t>?</a:t>
            </a:r>
          </a:p>
        </p:txBody>
      </p:sp>
    </p:spTree>
    <p:extLst>
      <p:ext uri="{BB962C8B-B14F-4D97-AF65-F5344CB8AC3E}">
        <p14:creationId xmlns:p14="http://schemas.microsoft.com/office/powerpoint/2010/main" val="73161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ChangeArrowheads="1"/>
          </p:cNvSpPr>
          <p:nvPr/>
        </p:nvSpPr>
        <p:spPr bwMode="auto">
          <a:xfrm>
            <a:off x="746125" y="2214563"/>
            <a:ext cx="7470775"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buClr>
                <a:srgbClr val="40458C"/>
              </a:buClr>
              <a:buFont typeface="Wingdings" pitchFamily="2" charset="2"/>
              <a:buChar char="Ø"/>
            </a:pPr>
            <a:r>
              <a:rPr lang="zh-CN" altLang="en-US"/>
              <a:t>编制程序段</a:t>
            </a:r>
            <a:r>
              <a:rPr lang="en-US" altLang="zh-CN"/>
              <a:t>(</a:t>
            </a:r>
            <a:r>
              <a:rPr lang="zh-CN" altLang="en-US"/>
              <a:t>根据扩充功能的要求，应注意调用原来的中断处理程序</a:t>
            </a:r>
            <a:r>
              <a:rPr lang="en-US" altLang="zh-CN"/>
              <a:t>)</a:t>
            </a:r>
          </a:p>
          <a:p>
            <a:pPr marL="342900" indent="-342900">
              <a:lnSpc>
                <a:spcPct val="120000"/>
              </a:lnSpc>
              <a:spcBef>
                <a:spcPct val="0"/>
              </a:spcBef>
              <a:buClr>
                <a:srgbClr val="40458C"/>
              </a:buClr>
              <a:buFont typeface="Wingdings" pitchFamily="2" charset="2"/>
              <a:buChar char="Ø"/>
            </a:pPr>
            <a:r>
              <a:rPr lang="zh-CN" altLang="en-US"/>
              <a:t>将新编制的程序段装入内存</a:t>
            </a:r>
            <a:r>
              <a:rPr lang="en-US" altLang="zh-CN"/>
              <a:t>;</a:t>
            </a:r>
          </a:p>
          <a:p>
            <a:pPr marL="342900" indent="-342900">
              <a:lnSpc>
                <a:spcPct val="120000"/>
              </a:lnSpc>
              <a:spcBef>
                <a:spcPct val="0"/>
              </a:spcBef>
              <a:buClr>
                <a:srgbClr val="40458C"/>
              </a:buClr>
              <a:buFont typeface="Wingdings" pitchFamily="2" charset="2"/>
              <a:buChar char="Ø"/>
            </a:pPr>
            <a:r>
              <a:rPr lang="zh-CN" altLang="en-US"/>
              <a:t>用新编制程序段的入口地址取代中断矢量表中已有中断处理程序的入口地址。</a:t>
            </a:r>
          </a:p>
        </p:txBody>
      </p:sp>
      <p:sp>
        <p:nvSpPr>
          <p:cNvPr id="43011" name="Rectangle 4"/>
          <p:cNvSpPr>
            <a:spLocks noChangeArrowheads="1"/>
          </p:cNvSpPr>
          <p:nvPr/>
        </p:nvSpPr>
        <p:spPr bwMode="auto">
          <a:xfrm>
            <a:off x="611188" y="1577975"/>
            <a:ext cx="645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a:solidFill>
                  <a:srgbClr val="FF3300"/>
                </a:solidFill>
                <a:latin typeface="Tahoma" pitchFamily="34" charset="0"/>
                <a:ea typeface="华文新魏" pitchFamily="2" charset="-122"/>
              </a:rPr>
              <a:t>2</a:t>
            </a:r>
            <a:r>
              <a:rPr lang="zh-CN" altLang="en-US">
                <a:solidFill>
                  <a:srgbClr val="FF3300"/>
                </a:solidFill>
                <a:latin typeface="Tahoma" pitchFamily="34" charset="0"/>
                <a:ea typeface="华文新魏" pitchFamily="2" charset="-122"/>
              </a:rPr>
              <a:t>．修改已有中断处理程序以扩充其功能</a:t>
            </a:r>
          </a:p>
        </p:txBody>
      </p:sp>
      <p:sp>
        <p:nvSpPr>
          <p:cNvPr id="387080" name="Text Box 8"/>
          <p:cNvSpPr txBox="1">
            <a:spLocks noChangeArrowheads="1"/>
          </p:cNvSpPr>
          <p:nvPr/>
        </p:nvSpPr>
        <p:spPr bwMode="auto">
          <a:xfrm>
            <a:off x="881063" y="5095875"/>
            <a:ext cx="5689600"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dirty="0">
                <a:solidFill>
                  <a:srgbClr val="FF3300"/>
                </a:solidFill>
              </a:rPr>
              <a:t>Q: </a:t>
            </a:r>
            <a:r>
              <a:rPr lang="zh-CN" altLang="en-US" dirty="0">
                <a:solidFill>
                  <a:srgbClr val="FF3300"/>
                </a:solidFill>
              </a:rPr>
              <a:t>如何调用老的中断处理程序呢？</a:t>
            </a:r>
          </a:p>
          <a:p>
            <a:pPr eaLnBrk="1" hangingPunct="1"/>
            <a:r>
              <a:rPr lang="zh-CN" altLang="en-US" dirty="0">
                <a:solidFill>
                  <a:srgbClr val="FF3300"/>
                </a:solidFill>
              </a:rPr>
              <a:t>     直接使用 </a:t>
            </a:r>
            <a:r>
              <a:rPr lang="en-US" altLang="zh-CN" dirty="0">
                <a:solidFill>
                  <a:srgbClr val="FF3300"/>
                </a:solidFill>
              </a:rPr>
              <a:t>INT *** </a:t>
            </a:r>
            <a:r>
              <a:rPr lang="zh-CN" altLang="en-US" dirty="0">
                <a:solidFill>
                  <a:srgbClr val="FF3300"/>
                </a:solidFill>
              </a:rPr>
              <a:t>，行不行呢？</a:t>
            </a:r>
          </a:p>
        </p:txBody>
      </p:sp>
      <p:sp>
        <p:nvSpPr>
          <p:cNvPr id="6" name="Rectangle 4">
            <a:extLst>
              <a:ext uri="{FF2B5EF4-FFF2-40B4-BE49-F238E27FC236}">
                <a16:creationId xmlns:a16="http://schemas.microsoft.com/office/drawing/2014/main" id="{1FBD4E9D-69CA-42C8-9D3F-0F5499FE8E03}"/>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7080"/>
                                        </p:tgtEl>
                                        <p:attrNameLst>
                                          <p:attrName>style.visibility</p:attrName>
                                        </p:attrNameLst>
                                      </p:cBhvr>
                                      <p:to>
                                        <p:strVal val="visible"/>
                                      </p:to>
                                    </p:set>
                                    <p:animEffect transition="in" filter="blinds(horizontal)">
                                      <p:cBhvr>
                                        <p:cTn id="7" dur="500"/>
                                        <p:tgtEl>
                                          <p:spTgt spid="38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8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46125" y="2214563"/>
            <a:ext cx="74707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buClr>
                <a:srgbClr val="40458C"/>
              </a:buClr>
            </a:pPr>
            <a:r>
              <a:rPr lang="zh-CN" altLang="en-US"/>
              <a:t>要求：</a:t>
            </a:r>
          </a:p>
          <a:p>
            <a:pPr marL="342900" indent="-342900">
              <a:lnSpc>
                <a:spcPct val="120000"/>
              </a:lnSpc>
              <a:spcBef>
                <a:spcPct val="0"/>
              </a:spcBef>
              <a:buClr>
                <a:srgbClr val="40458C"/>
              </a:buClr>
              <a:buFont typeface="Wingdings" pitchFamily="2" charset="2"/>
              <a:buChar char="Ø"/>
            </a:pPr>
            <a:r>
              <a:rPr lang="zh-CN" altLang="en-US"/>
              <a:t>扩充后的程序 调用原来的中断处理程序</a:t>
            </a:r>
          </a:p>
          <a:p>
            <a:pPr marL="342900" indent="-342900">
              <a:lnSpc>
                <a:spcPct val="120000"/>
              </a:lnSpc>
              <a:spcBef>
                <a:spcPct val="0"/>
              </a:spcBef>
              <a:buClr>
                <a:srgbClr val="40458C"/>
              </a:buClr>
            </a:pPr>
            <a:r>
              <a:rPr lang="zh-CN" altLang="en-US"/>
              <a:t>  即保留原有程序的功能</a:t>
            </a:r>
          </a:p>
          <a:p>
            <a:pPr marL="342900" indent="-342900">
              <a:lnSpc>
                <a:spcPct val="120000"/>
              </a:lnSpc>
              <a:spcBef>
                <a:spcPct val="0"/>
              </a:spcBef>
              <a:buClr>
                <a:srgbClr val="40458C"/>
              </a:buClr>
              <a:buFont typeface="Wingdings" pitchFamily="2" charset="2"/>
              <a:buChar char="Ø"/>
            </a:pPr>
            <a:r>
              <a:rPr lang="zh-CN" altLang="en-US"/>
              <a:t>不能改原有的中断处理程序</a:t>
            </a:r>
          </a:p>
        </p:txBody>
      </p:sp>
      <p:sp>
        <p:nvSpPr>
          <p:cNvPr id="44035" name="Rectangle 3"/>
          <p:cNvSpPr>
            <a:spLocks noChangeArrowheads="1"/>
          </p:cNvSpPr>
          <p:nvPr/>
        </p:nvSpPr>
        <p:spPr bwMode="auto">
          <a:xfrm>
            <a:off x="611188" y="1577975"/>
            <a:ext cx="645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a:solidFill>
                  <a:srgbClr val="FF3300"/>
                </a:solidFill>
                <a:latin typeface="Tahoma" pitchFamily="34" charset="0"/>
                <a:ea typeface="华文新魏" pitchFamily="2" charset="-122"/>
              </a:rPr>
              <a:t>2</a:t>
            </a:r>
            <a:r>
              <a:rPr lang="zh-CN" altLang="en-US">
                <a:solidFill>
                  <a:srgbClr val="FF3300"/>
                </a:solidFill>
                <a:latin typeface="Tahoma" pitchFamily="34" charset="0"/>
                <a:ea typeface="华文新魏" pitchFamily="2" charset="-122"/>
              </a:rPr>
              <a:t>．修改已有中断处理程序以扩充其功能</a:t>
            </a:r>
          </a:p>
        </p:txBody>
      </p:sp>
      <p:sp>
        <p:nvSpPr>
          <p:cNvPr id="44037" name="Text Box 8"/>
          <p:cNvSpPr txBox="1">
            <a:spLocks noChangeArrowheads="1"/>
          </p:cNvSpPr>
          <p:nvPr/>
        </p:nvSpPr>
        <p:spPr bwMode="auto">
          <a:xfrm>
            <a:off x="4527550" y="4643438"/>
            <a:ext cx="1844675" cy="1709737"/>
          </a:xfrm>
          <a:prstGeom prst="rect">
            <a:avLst/>
          </a:prstGeom>
          <a:solidFill>
            <a:srgbClr val="FFFF00"/>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spcBef>
                <a:spcPct val="50000"/>
              </a:spcBef>
            </a:pPr>
            <a:endParaRPr lang="zh-CN" altLang="zh-CN"/>
          </a:p>
        </p:txBody>
      </p:sp>
      <p:sp>
        <p:nvSpPr>
          <p:cNvPr id="44038" name="Text Box 9"/>
          <p:cNvSpPr txBox="1">
            <a:spLocks noChangeArrowheads="1"/>
          </p:cNvSpPr>
          <p:nvPr/>
        </p:nvSpPr>
        <p:spPr bwMode="auto">
          <a:xfrm>
            <a:off x="1647825" y="4689475"/>
            <a:ext cx="1844675" cy="1709738"/>
          </a:xfrm>
          <a:prstGeom prst="rect">
            <a:avLst/>
          </a:prstGeom>
          <a:solidFill>
            <a:srgbClr val="FF99CC"/>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spcBef>
                <a:spcPct val="50000"/>
              </a:spcBef>
            </a:pPr>
            <a:endParaRPr lang="zh-CN" altLang="zh-CN"/>
          </a:p>
        </p:txBody>
      </p:sp>
      <p:sp>
        <p:nvSpPr>
          <p:cNvPr id="44039" name="Text Box 10"/>
          <p:cNvSpPr txBox="1">
            <a:spLocks noChangeArrowheads="1"/>
          </p:cNvSpPr>
          <p:nvPr/>
        </p:nvSpPr>
        <p:spPr bwMode="auto">
          <a:xfrm>
            <a:off x="1838325" y="5159375"/>
            <a:ext cx="14287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a:t>新增程序</a:t>
            </a:r>
          </a:p>
        </p:txBody>
      </p:sp>
      <p:sp>
        <p:nvSpPr>
          <p:cNvPr id="44040" name="Text Box 11"/>
          <p:cNvSpPr txBox="1">
            <a:spLocks noChangeArrowheads="1"/>
          </p:cNvSpPr>
          <p:nvPr/>
        </p:nvSpPr>
        <p:spPr bwMode="auto">
          <a:xfrm>
            <a:off x="4618038" y="4914900"/>
            <a:ext cx="1665287" cy="128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r>
              <a:rPr lang="zh-CN" altLang="en-US"/>
              <a:t>原有中断</a:t>
            </a:r>
          </a:p>
          <a:p>
            <a:pPr algn="ctr" eaLnBrk="1" hangingPunct="1"/>
            <a:r>
              <a:rPr lang="zh-CN" altLang="en-US"/>
              <a:t>处理程序</a:t>
            </a:r>
          </a:p>
          <a:p>
            <a:pPr algn="ctr" eaLnBrk="1" hangingPunct="1"/>
            <a:r>
              <a:rPr lang="en-US" altLang="zh-CN"/>
              <a:t>IRET</a:t>
            </a:r>
          </a:p>
        </p:txBody>
      </p:sp>
      <p:sp>
        <p:nvSpPr>
          <p:cNvPr id="9" name="Rectangle 4">
            <a:extLst>
              <a:ext uri="{FF2B5EF4-FFF2-40B4-BE49-F238E27FC236}">
                <a16:creationId xmlns:a16="http://schemas.microsoft.com/office/drawing/2014/main" id="{4FD47746-93AB-427E-B968-14F847AB7A7F}"/>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ChangeArrowheads="1"/>
          </p:cNvSpPr>
          <p:nvPr/>
        </p:nvSpPr>
        <p:spPr bwMode="auto">
          <a:xfrm>
            <a:off x="611188" y="1358900"/>
            <a:ext cx="6456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a:solidFill>
                  <a:srgbClr val="FF3300"/>
                </a:solidFill>
                <a:latin typeface="Tahoma" pitchFamily="34" charset="0"/>
                <a:ea typeface="华文新魏" pitchFamily="2" charset="-122"/>
              </a:rPr>
              <a:t>2</a:t>
            </a:r>
            <a:r>
              <a:rPr lang="zh-CN" altLang="en-US">
                <a:solidFill>
                  <a:srgbClr val="FF3300"/>
                </a:solidFill>
                <a:latin typeface="Tahoma" pitchFamily="34" charset="0"/>
                <a:ea typeface="华文新魏" pitchFamily="2" charset="-122"/>
              </a:rPr>
              <a:t>．修改已有中断处理程序以扩充其功能</a:t>
            </a:r>
          </a:p>
        </p:txBody>
      </p:sp>
      <p:grpSp>
        <p:nvGrpSpPr>
          <p:cNvPr id="45060" name="Group 14"/>
          <p:cNvGrpSpPr>
            <a:grpSpLocks/>
          </p:cNvGrpSpPr>
          <p:nvPr/>
        </p:nvGrpSpPr>
        <p:grpSpPr bwMode="auto">
          <a:xfrm>
            <a:off x="2862263" y="2168525"/>
            <a:ext cx="4724400" cy="1755775"/>
            <a:chOff x="1038" y="1366"/>
            <a:chExt cx="2976" cy="1106"/>
          </a:xfrm>
        </p:grpSpPr>
        <p:sp>
          <p:nvSpPr>
            <p:cNvPr id="45081" name="Text Box 5"/>
            <p:cNvSpPr txBox="1">
              <a:spLocks noChangeArrowheads="1"/>
            </p:cNvSpPr>
            <p:nvPr/>
          </p:nvSpPr>
          <p:spPr bwMode="auto">
            <a:xfrm>
              <a:off x="2852" y="1366"/>
              <a:ext cx="1162" cy="1077"/>
            </a:xfrm>
            <a:prstGeom prst="rect">
              <a:avLst/>
            </a:prstGeom>
            <a:solidFill>
              <a:srgbClr val="FFFF00"/>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spcBef>
                  <a:spcPct val="50000"/>
                </a:spcBef>
              </a:pPr>
              <a:endParaRPr lang="zh-CN" altLang="zh-CN"/>
            </a:p>
          </p:txBody>
        </p:sp>
        <p:sp>
          <p:nvSpPr>
            <p:cNvPr id="45082" name="Text Box 6"/>
            <p:cNvSpPr txBox="1">
              <a:spLocks noChangeArrowheads="1"/>
            </p:cNvSpPr>
            <p:nvPr/>
          </p:nvSpPr>
          <p:spPr bwMode="auto">
            <a:xfrm>
              <a:off x="1038" y="1395"/>
              <a:ext cx="1162" cy="1077"/>
            </a:xfrm>
            <a:prstGeom prst="rect">
              <a:avLst/>
            </a:prstGeom>
            <a:solidFill>
              <a:srgbClr val="FF99CC"/>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spcBef>
                  <a:spcPct val="50000"/>
                </a:spcBef>
              </a:pPr>
              <a:endParaRPr lang="zh-CN" altLang="zh-CN"/>
            </a:p>
          </p:txBody>
        </p:sp>
        <p:sp>
          <p:nvSpPr>
            <p:cNvPr id="45083" name="Text Box 7"/>
            <p:cNvSpPr txBox="1">
              <a:spLocks noChangeArrowheads="1"/>
            </p:cNvSpPr>
            <p:nvPr/>
          </p:nvSpPr>
          <p:spPr bwMode="auto">
            <a:xfrm>
              <a:off x="1158" y="1691"/>
              <a:ext cx="90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a:t>新增程序</a:t>
              </a:r>
            </a:p>
          </p:txBody>
        </p:sp>
        <p:sp>
          <p:nvSpPr>
            <p:cNvPr id="45084" name="Text Box 8"/>
            <p:cNvSpPr txBox="1">
              <a:spLocks noChangeArrowheads="1"/>
            </p:cNvSpPr>
            <p:nvPr/>
          </p:nvSpPr>
          <p:spPr bwMode="auto">
            <a:xfrm>
              <a:off x="2909" y="1537"/>
              <a:ext cx="1049"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r>
                <a:rPr lang="zh-CN" altLang="en-US"/>
                <a:t>原有中断</a:t>
              </a:r>
            </a:p>
            <a:p>
              <a:pPr algn="ctr" eaLnBrk="1" hangingPunct="1"/>
              <a:r>
                <a:rPr lang="zh-CN" altLang="en-US"/>
                <a:t>处理程序</a:t>
              </a:r>
            </a:p>
            <a:p>
              <a:pPr algn="ctr" eaLnBrk="1" hangingPunct="1"/>
              <a:r>
                <a:rPr lang="en-US" altLang="zh-CN"/>
                <a:t>IRET</a:t>
              </a:r>
            </a:p>
          </p:txBody>
        </p:sp>
      </p:grpSp>
      <p:grpSp>
        <p:nvGrpSpPr>
          <p:cNvPr id="481293" name="Group 13"/>
          <p:cNvGrpSpPr>
            <a:grpSpLocks/>
          </p:cNvGrpSpPr>
          <p:nvPr/>
        </p:nvGrpSpPr>
        <p:grpSpPr bwMode="auto">
          <a:xfrm>
            <a:off x="2951163" y="4554538"/>
            <a:ext cx="4724400" cy="1755775"/>
            <a:chOff x="1094" y="2869"/>
            <a:chExt cx="2976" cy="1106"/>
          </a:xfrm>
        </p:grpSpPr>
        <p:sp>
          <p:nvSpPr>
            <p:cNvPr id="45077" name="Text Box 9"/>
            <p:cNvSpPr txBox="1">
              <a:spLocks noChangeArrowheads="1"/>
            </p:cNvSpPr>
            <p:nvPr/>
          </p:nvSpPr>
          <p:spPr bwMode="auto">
            <a:xfrm>
              <a:off x="2908" y="2869"/>
              <a:ext cx="1162" cy="1077"/>
            </a:xfrm>
            <a:prstGeom prst="rect">
              <a:avLst/>
            </a:prstGeom>
            <a:solidFill>
              <a:srgbClr val="FFFF00"/>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spcBef>
                  <a:spcPct val="50000"/>
                </a:spcBef>
              </a:pPr>
              <a:endParaRPr lang="zh-CN" altLang="zh-CN"/>
            </a:p>
          </p:txBody>
        </p:sp>
        <p:sp>
          <p:nvSpPr>
            <p:cNvPr id="45078" name="Text Box 10"/>
            <p:cNvSpPr txBox="1">
              <a:spLocks noChangeArrowheads="1"/>
            </p:cNvSpPr>
            <p:nvPr/>
          </p:nvSpPr>
          <p:spPr bwMode="auto">
            <a:xfrm>
              <a:off x="1094" y="2898"/>
              <a:ext cx="1162" cy="1077"/>
            </a:xfrm>
            <a:prstGeom prst="rect">
              <a:avLst/>
            </a:prstGeom>
            <a:solidFill>
              <a:srgbClr val="FF99CC"/>
            </a:solidFill>
            <a:ln w="9525">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spcBef>
                  <a:spcPct val="50000"/>
                </a:spcBef>
              </a:pPr>
              <a:endParaRPr lang="zh-CN" altLang="zh-CN"/>
            </a:p>
          </p:txBody>
        </p:sp>
        <p:sp>
          <p:nvSpPr>
            <p:cNvPr id="45079" name="Text Box 11"/>
            <p:cNvSpPr txBox="1">
              <a:spLocks noChangeArrowheads="1"/>
            </p:cNvSpPr>
            <p:nvPr/>
          </p:nvSpPr>
          <p:spPr bwMode="auto">
            <a:xfrm>
              <a:off x="1214" y="3194"/>
              <a:ext cx="900"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a:t>新增程序</a:t>
              </a:r>
            </a:p>
          </p:txBody>
        </p:sp>
        <p:sp>
          <p:nvSpPr>
            <p:cNvPr id="45080" name="Text Box 12"/>
            <p:cNvSpPr txBox="1">
              <a:spLocks noChangeArrowheads="1"/>
            </p:cNvSpPr>
            <p:nvPr/>
          </p:nvSpPr>
          <p:spPr bwMode="auto">
            <a:xfrm>
              <a:off x="2965" y="3040"/>
              <a:ext cx="1049" cy="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r>
                <a:rPr lang="zh-CN" altLang="en-US"/>
                <a:t>原有中断</a:t>
              </a:r>
            </a:p>
            <a:p>
              <a:pPr algn="ctr" eaLnBrk="1" hangingPunct="1"/>
              <a:r>
                <a:rPr lang="zh-CN" altLang="en-US"/>
                <a:t>处理程序</a:t>
              </a:r>
            </a:p>
            <a:p>
              <a:pPr algn="ctr" eaLnBrk="1" hangingPunct="1"/>
              <a:r>
                <a:rPr lang="en-US" altLang="zh-CN"/>
                <a:t>IRET</a:t>
              </a:r>
            </a:p>
          </p:txBody>
        </p:sp>
      </p:grpSp>
      <p:sp>
        <p:nvSpPr>
          <p:cNvPr id="481300" name="Line 20"/>
          <p:cNvSpPr>
            <a:spLocks noChangeShapeType="1"/>
          </p:cNvSpPr>
          <p:nvPr/>
        </p:nvSpPr>
        <p:spPr bwMode="auto">
          <a:xfrm>
            <a:off x="2051050" y="4643438"/>
            <a:ext cx="855663"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81301" name="Line 21"/>
          <p:cNvSpPr>
            <a:spLocks noChangeShapeType="1"/>
          </p:cNvSpPr>
          <p:nvPr/>
        </p:nvSpPr>
        <p:spPr bwMode="auto">
          <a:xfrm flipV="1">
            <a:off x="4841875" y="4554538"/>
            <a:ext cx="900113" cy="1709737"/>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81302" name="Line 22"/>
          <p:cNvSpPr>
            <a:spLocks noChangeShapeType="1"/>
          </p:cNvSpPr>
          <p:nvPr/>
        </p:nvSpPr>
        <p:spPr bwMode="auto">
          <a:xfrm flipH="1">
            <a:off x="2051050" y="6354763"/>
            <a:ext cx="3779838" cy="4445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grpSp>
        <p:nvGrpSpPr>
          <p:cNvPr id="481307" name="Group 27"/>
          <p:cNvGrpSpPr>
            <a:grpSpLocks/>
          </p:cNvGrpSpPr>
          <p:nvPr/>
        </p:nvGrpSpPr>
        <p:grpSpPr bwMode="auto">
          <a:xfrm>
            <a:off x="1916113" y="1854200"/>
            <a:ext cx="855662" cy="433388"/>
            <a:chOff x="442" y="1168"/>
            <a:chExt cx="539" cy="273"/>
          </a:xfrm>
        </p:grpSpPr>
        <p:sp>
          <p:nvSpPr>
            <p:cNvPr id="45075" name="Line 15"/>
            <p:cNvSpPr>
              <a:spLocks noChangeShapeType="1"/>
            </p:cNvSpPr>
            <p:nvPr/>
          </p:nvSpPr>
          <p:spPr bwMode="auto">
            <a:xfrm>
              <a:off x="442" y="1423"/>
              <a:ext cx="539"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6" name="Text Box 23"/>
            <p:cNvSpPr txBox="1">
              <a:spLocks noChangeArrowheads="1"/>
            </p:cNvSpPr>
            <p:nvPr/>
          </p:nvSpPr>
          <p:spPr bwMode="auto">
            <a:xfrm>
              <a:off x="669" y="1168"/>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a:t>1</a:t>
              </a:r>
            </a:p>
          </p:txBody>
        </p:sp>
      </p:grpSp>
      <p:grpSp>
        <p:nvGrpSpPr>
          <p:cNvPr id="481308" name="Group 28"/>
          <p:cNvGrpSpPr>
            <a:grpSpLocks/>
          </p:cNvGrpSpPr>
          <p:nvPr/>
        </p:nvGrpSpPr>
        <p:grpSpPr bwMode="auto">
          <a:xfrm>
            <a:off x="4706938" y="2214563"/>
            <a:ext cx="900112" cy="1709737"/>
            <a:chOff x="2200" y="1395"/>
            <a:chExt cx="567" cy="1077"/>
          </a:xfrm>
        </p:grpSpPr>
        <p:sp>
          <p:nvSpPr>
            <p:cNvPr id="45073" name="Line 19"/>
            <p:cNvSpPr>
              <a:spLocks noChangeShapeType="1"/>
            </p:cNvSpPr>
            <p:nvPr/>
          </p:nvSpPr>
          <p:spPr bwMode="auto">
            <a:xfrm flipV="1">
              <a:off x="2200" y="1395"/>
              <a:ext cx="567" cy="1077"/>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4" name="Text Box 24"/>
            <p:cNvSpPr txBox="1">
              <a:spLocks noChangeArrowheads="1"/>
            </p:cNvSpPr>
            <p:nvPr/>
          </p:nvSpPr>
          <p:spPr bwMode="auto">
            <a:xfrm>
              <a:off x="2341" y="1691"/>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a:t>2</a:t>
              </a:r>
            </a:p>
          </p:txBody>
        </p:sp>
      </p:grpSp>
      <p:grpSp>
        <p:nvGrpSpPr>
          <p:cNvPr id="481309" name="Group 29"/>
          <p:cNvGrpSpPr>
            <a:grpSpLocks/>
          </p:cNvGrpSpPr>
          <p:nvPr/>
        </p:nvGrpSpPr>
        <p:grpSpPr bwMode="auto">
          <a:xfrm>
            <a:off x="4660900" y="3494088"/>
            <a:ext cx="1079500" cy="520700"/>
            <a:chOff x="2171" y="2201"/>
            <a:chExt cx="680" cy="328"/>
          </a:xfrm>
        </p:grpSpPr>
        <p:sp>
          <p:nvSpPr>
            <p:cNvPr id="45071" name="Line 18"/>
            <p:cNvSpPr>
              <a:spLocks noChangeShapeType="1"/>
            </p:cNvSpPr>
            <p:nvPr/>
          </p:nvSpPr>
          <p:spPr bwMode="auto">
            <a:xfrm flipH="1">
              <a:off x="2171" y="2444"/>
              <a:ext cx="680" cy="85"/>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2" name="Text Box 25"/>
            <p:cNvSpPr txBox="1">
              <a:spLocks noChangeArrowheads="1"/>
            </p:cNvSpPr>
            <p:nvPr/>
          </p:nvSpPr>
          <p:spPr bwMode="auto">
            <a:xfrm>
              <a:off x="2511" y="2201"/>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a:t>3</a:t>
              </a:r>
            </a:p>
          </p:txBody>
        </p:sp>
      </p:grpSp>
      <p:grpSp>
        <p:nvGrpSpPr>
          <p:cNvPr id="481310" name="Group 30"/>
          <p:cNvGrpSpPr>
            <a:grpSpLocks/>
          </p:cNvGrpSpPr>
          <p:nvPr/>
        </p:nvGrpSpPr>
        <p:grpSpPr bwMode="auto">
          <a:xfrm>
            <a:off x="2051050" y="3629025"/>
            <a:ext cx="2655888" cy="474663"/>
            <a:chOff x="527" y="2286"/>
            <a:chExt cx="1673" cy="299"/>
          </a:xfrm>
        </p:grpSpPr>
        <p:sp>
          <p:nvSpPr>
            <p:cNvPr id="45069" name="Line 17"/>
            <p:cNvSpPr>
              <a:spLocks noChangeShapeType="1"/>
            </p:cNvSpPr>
            <p:nvPr/>
          </p:nvSpPr>
          <p:spPr bwMode="auto">
            <a:xfrm flipH="1">
              <a:off x="527" y="2585"/>
              <a:ext cx="1673"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endParaRPr lang="zh-CN" altLang="en-US"/>
            </a:p>
          </p:txBody>
        </p:sp>
        <p:sp>
          <p:nvSpPr>
            <p:cNvPr id="45070" name="Text Box 26"/>
            <p:cNvSpPr txBox="1">
              <a:spLocks noChangeArrowheads="1"/>
            </p:cNvSpPr>
            <p:nvPr/>
          </p:nvSpPr>
          <p:spPr bwMode="auto">
            <a:xfrm>
              <a:off x="725" y="2286"/>
              <a:ext cx="113"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en-US" altLang="zh-CN"/>
                <a:t>4</a:t>
              </a:r>
            </a:p>
          </p:txBody>
        </p:sp>
      </p:grpSp>
      <p:sp>
        <p:nvSpPr>
          <p:cNvPr id="29" name="Rectangle 4">
            <a:extLst>
              <a:ext uri="{FF2B5EF4-FFF2-40B4-BE49-F238E27FC236}">
                <a16:creationId xmlns:a16="http://schemas.microsoft.com/office/drawing/2014/main" id="{16919552-1779-4839-AB53-07DCAED8007F}"/>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07"/>
                                        </p:tgtEl>
                                        <p:attrNameLst>
                                          <p:attrName>style.visibility</p:attrName>
                                        </p:attrNameLst>
                                      </p:cBhvr>
                                      <p:to>
                                        <p:strVal val="visible"/>
                                      </p:to>
                                    </p:set>
                                    <p:animEffect transition="in" filter="blinds(horizontal)">
                                      <p:cBhvr>
                                        <p:cTn id="7" dur="500"/>
                                        <p:tgtEl>
                                          <p:spTgt spid="481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308"/>
                                        </p:tgtEl>
                                        <p:attrNameLst>
                                          <p:attrName>style.visibility</p:attrName>
                                        </p:attrNameLst>
                                      </p:cBhvr>
                                      <p:to>
                                        <p:strVal val="visible"/>
                                      </p:to>
                                    </p:set>
                                    <p:animEffect transition="in" filter="blinds(horizontal)">
                                      <p:cBhvr>
                                        <p:cTn id="12" dur="500"/>
                                        <p:tgtEl>
                                          <p:spTgt spid="4813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309"/>
                                        </p:tgtEl>
                                        <p:attrNameLst>
                                          <p:attrName>style.visibility</p:attrName>
                                        </p:attrNameLst>
                                      </p:cBhvr>
                                      <p:to>
                                        <p:strVal val="visible"/>
                                      </p:to>
                                    </p:set>
                                    <p:animEffect transition="in" filter="blinds(horizontal)">
                                      <p:cBhvr>
                                        <p:cTn id="17" dur="500"/>
                                        <p:tgtEl>
                                          <p:spTgt spid="4813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10"/>
                                        </p:tgtEl>
                                        <p:attrNameLst>
                                          <p:attrName>style.visibility</p:attrName>
                                        </p:attrNameLst>
                                      </p:cBhvr>
                                      <p:to>
                                        <p:strVal val="visible"/>
                                      </p:to>
                                    </p:set>
                                    <p:animEffect transition="in" filter="blinds(horizontal)">
                                      <p:cBhvr>
                                        <p:cTn id="22" dur="500"/>
                                        <p:tgtEl>
                                          <p:spTgt spid="4813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1293"/>
                                        </p:tgtEl>
                                        <p:attrNameLst>
                                          <p:attrName>style.visibility</p:attrName>
                                        </p:attrNameLst>
                                      </p:cBhvr>
                                      <p:to>
                                        <p:strVal val="visible"/>
                                      </p:to>
                                    </p:set>
                                    <p:animEffect transition="in" filter="blinds(horizontal)">
                                      <p:cBhvr>
                                        <p:cTn id="27" dur="500"/>
                                        <p:tgtEl>
                                          <p:spTgt spid="4812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300"/>
                                        </p:tgtEl>
                                        <p:attrNameLst>
                                          <p:attrName>style.visibility</p:attrName>
                                        </p:attrNameLst>
                                      </p:cBhvr>
                                      <p:to>
                                        <p:strVal val="visible"/>
                                      </p:to>
                                    </p:set>
                                    <p:animEffect transition="in" filter="blinds(horizontal)">
                                      <p:cBhvr>
                                        <p:cTn id="32" dur="500"/>
                                        <p:tgtEl>
                                          <p:spTgt spid="481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1301"/>
                                        </p:tgtEl>
                                        <p:attrNameLst>
                                          <p:attrName>style.visibility</p:attrName>
                                        </p:attrNameLst>
                                      </p:cBhvr>
                                      <p:to>
                                        <p:strVal val="visible"/>
                                      </p:to>
                                    </p:set>
                                    <p:animEffect transition="in" filter="blinds(horizontal)">
                                      <p:cBhvr>
                                        <p:cTn id="37" dur="500"/>
                                        <p:tgtEl>
                                          <p:spTgt spid="4813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1302"/>
                                        </p:tgtEl>
                                        <p:attrNameLst>
                                          <p:attrName>style.visibility</p:attrName>
                                        </p:attrNameLst>
                                      </p:cBhvr>
                                      <p:to>
                                        <p:strVal val="visible"/>
                                      </p:to>
                                    </p:set>
                                    <p:animEffect transition="in" filter="blinds(horizontal)">
                                      <p:cBhvr>
                                        <p:cTn id="42" dur="500"/>
                                        <p:tgtEl>
                                          <p:spTgt spid="48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0" grpId="0" animBg="1"/>
      <p:bldP spid="481301" grpId="0" animBg="1"/>
      <p:bldP spid="48130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9"/>
          <p:cNvSpPr>
            <a:spLocks noChangeArrowheads="1"/>
          </p:cNvSpPr>
          <p:nvPr/>
        </p:nvSpPr>
        <p:spPr bwMode="auto">
          <a:xfrm>
            <a:off x="476250" y="323850"/>
            <a:ext cx="5423280" cy="6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4000" dirty="0">
                <a:solidFill>
                  <a:schemeClr val="bg1"/>
                </a:solidFill>
                <a:latin typeface="华文新魏" pitchFamily="2" charset="-122"/>
                <a:ea typeface="华文新魏" pitchFamily="2" charset="-122"/>
              </a:rPr>
              <a:t>第</a:t>
            </a:r>
            <a:r>
              <a:rPr lang="en-US" altLang="zh-CN" sz="4000" dirty="0">
                <a:solidFill>
                  <a:schemeClr val="bg1"/>
                </a:solidFill>
                <a:latin typeface="华文新魏" pitchFamily="2" charset="-122"/>
                <a:ea typeface="华文新魏" pitchFamily="2" charset="-122"/>
              </a:rPr>
              <a:t>12</a:t>
            </a:r>
            <a:r>
              <a:rPr lang="zh-CN" altLang="en-US" sz="4000" dirty="0">
                <a:solidFill>
                  <a:schemeClr val="bg1"/>
                </a:solidFill>
                <a:latin typeface="华文新魏" pitchFamily="2" charset="-122"/>
                <a:ea typeface="华文新魏" pitchFamily="2" charset="-122"/>
              </a:rPr>
              <a:t>章 中断和异常处理</a:t>
            </a:r>
          </a:p>
        </p:txBody>
      </p:sp>
      <p:sp>
        <p:nvSpPr>
          <p:cNvPr id="5" name="文本框 4">
            <a:extLst>
              <a:ext uri="{FF2B5EF4-FFF2-40B4-BE49-F238E27FC236}">
                <a16:creationId xmlns:a16="http://schemas.microsoft.com/office/drawing/2014/main" id="{C0E042BA-A883-D480-A473-C17D47ED6A7D}"/>
              </a:ext>
            </a:extLst>
          </p:cNvPr>
          <p:cNvSpPr txBox="1"/>
          <p:nvPr/>
        </p:nvSpPr>
        <p:spPr>
          <a:xfrm>
            <a:off x="431540" y="1080795"/>
            <a:ext cx="8101195" cy="6020110"/>
          </a:xfrm>
          <a:prstGeom prst="rect">
            <a:avLst/>
          </a:prstGeom>
          <a:noFill/>
        </p:spPr>
        <p:txBody>
          <a:bodyPr wrap="square">
            <a:spAutoFit/>
          </a:bodyPr>
          <a:lstStyle/>
          <a:p>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&lt;iostream&gt;</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808080"/>
                </a:solidFill>
                <a:latin typeface="新宋体" panose="02010609030101010101" pitchFamily="49" charset="-122"/>
                <a:ea typeface="新宋体" panose="02010609030101010101" pitchFamily="49" charset="-122"/>
              </a:rPr>
              <a:t>#include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A31515"/>
                </a:solidFill>
                <a:latin typeface="新宋体" panose="02010609030101010101" pitchFamily="49" charset="-122"/>
                <a:ea typeface="新宋体" panose="02010609030101010101" pitchFamily="49" charset="-122"/>
              </a:rPr>
              <a:t>&lt;</a:t>
            </a:r>
            <a:r>
              <a:rPr lang="en-US" altLang="zh-CN" sz="1800" dirty="0" err="1">
                <a:solidFill>
                  <a:srgbClr val="A31515"/>
                </a:solidFill>
                <a:latin typeface="新宋体" panose="02010609030101010101" pitchFamily="49" charset="-122"/>
                <a:ea typeface="新宋体" panose="02010609030101010101" pitchFamily="49" charset="-122"/>
              </a:rPr>
              <a:t>windows.h</a:t>
            </a:r>
            <a:r>
              <a:rPr lang="en-US" altLang="zh-CN" sz="1800" dirty="0">
                <a:solidFill>
                  <a:srgbClr val="A31515"/>
                </a:solidFill>
                <a:latin typeface="新宋体" panose="02010609030101010101" pitchFamily="49" charset="-122"/>
                <a:ea typeface="新宋体" panose="02010609030101010101" pitchFamily="49" charset="-122"/>
              </a:rPr>
              <a:t>&gt;</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FF"/>
                </a:solidFill>
                <a:latin typeface="新宋体" panose="02010609030101010101" pitchFamily="49" charset="-122"/>
                <a:ea typeface="新宋体" panose="02010609030101010101" pitchFamily="49" charset="-122"/>
              </a:rPr>
              <a:t>using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namespace</a:t>
            </a:r>
            <a:r>
              <a:rPr lang="en-US" altLang="zh-CN" sz="1800" dirty="0">
                <a:solidFill>
                  <a:srgbClr val="000000"/>
                </a:solidFill>
                <a:latin typeface="新宋体" panose="02010609030101010101" pitchFamily="49" charset="-122"/>
                <a:ea typeface="新宋体" panose="02010609030101010101" pitchFamily="49" charset="-122"/>
              </a:rPr>
              <a:t> std;</a:t>
            </a:r>
          </a:p>
          <a:p>
            <a:r>
              <a:rPr lang="fr-FR" altLang="zh-CN" sz="1800" dirty="0">
                <a:solidFill>
                  <a:srgbClr val="808080"/>
                </a:solidFill>
                <a:latin typeface="新宋体" panose="02010609030101010101" pitchFamily="49" charset="-122"/>
                <a:ea typeface="新宋体" panose="02010609030101010101" pitchFamily="49" charset="-122"/>
              </a:rPr>
              <a:t>#pragma</a:t>
            </a:r>
            <a:r>
              <a:rPr lang="fr-FR" altLang="zh-CN" sz="1800" dirty="0">
                <a:solidFill>
                  <a:srgbClr val="000000"/>
                </a:solidFill>
                <a:latin typeface="新宋体" panose="02010609030101010101" pitchFamily="49" charset="-122"/>
                <a:ea typeface="新宋体" panose="02010609030101010101" pitchFamily="49" charset="-122"/>
              </a:rPr>
              <a:t> </a:t>
            </a:r>
            <a:r>
              <a:rPr lang="fr-FR" altLang="zh-CN" sz="1800" dirty="0">
                <a:solidFill>
                  <a:srgbClr val="808080"/>
                </a:solidFill>
                <a:latin typeface="新宋体" panose="02010609030101010101" pitchFamily="49" charset="-122"/>
                <a:ea typeface="新宋体" panose="02010609030101010101" pitchFamily="49" charset="-122"/>
              </a:rPr>
              <a:t>comment</a:t>
            </a:r>
            <a:r>
              <a:rPr lang="fr-FR" altLang="zh-CN" sz="1800" dirty="0">
                <a:solidFill>
                  <a:srgbClr val="000000"/>
                </a:solidFill>
                <a:latin typeface="新宋体" panose="02010609030101010101" pitchFamily="49" charset="-122"/>
                <a:ea typeface="新宋体" panose="02010609030101010101" pitchFamily="49" charset="-122"/>
              </a:rPr>
              <a:t>(</a:t>
            </a:r>
            <a:r>
              <a:rPr lang="fr-FR" altLang="zh-CN" sz="1800" dirty="0">
                <a:solidFill>
                  <a:srgbClr val="808080"/>
                </a:solidFill>
                <a:latin typeface="新宋体" panose="02010609030101010101" pitchFamily="49" charset="-122"/>
                <a:ea typeface="新宋体" panose="02010609030101010101" pitchFamily="49" charset="-122"/>
              </a:rPr>
              <a:t>lib</a:t>
            </a:r>
            <a:r>
              <a:rPr lang="fr-FR" altLang="zh-CN" sz="1800" dirty="0">
                <a:solidFill>
                  <a:srgbClr val="000000"/>
                </a:solidFill>
                <a:latin typeface="新宋体" panose="02010609030101010101" pitchFamily="49" charset="-122"/>
                <a:ea typeface="新宋体" panose="02010609030101010101" pitchFamily="49" charset="-122"/>
              </a:rPr>
              <a:t>,</a:t>
            </a:r>
            <a:r>
              <a:rPr lang="fr-FR" altLang="zh-CN" sz="1800" dirty="0">
                <a:solidFill>
                  <a:srgbClr val="A31515"/>
                </a:solidFill>
                <a:latin typeface="新宋体" panose="02010609030101010101" pitchFamily="49" charset="-122"/>
                <a:ea typeface="新宋体" panose="02010609030101010101" pitchFamily="49" charset="-122"/>
              </a:rPr>
              <a:t>"Winmm.lib"</a:t>
            </a:r>
            <a:r>
              <a:rPr lang="fr-FR"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808080"/>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6F008A"/>
                </a:solidFill>
                <a:latin typeface="新宋体" panose="02010609030101010101" pitchFamily="49" charset="-122"/>
                <a:ea typeface="新宋体" panose="02010609030101010101" pitchFamily="49" charset="-122"/>
              </a:rPr>
              <a:t>delaytime</a:t>
            </a:r>
            <a:r>
              <a:rPr lang="en-US" altLang="zh-CN" sz="1800" dirty="0">
                <a:solidFill>
                  <a:srgbClr val="000000"/>
                </a:solidFill>
                <a:latin typeface="新宋体" panose="02010609030101010101" pitchFamily="49" charset="-122"/>
                <a:ea typeface="新宋体" panose="02010609030101010101" pitchFamily="49" charset="-122"/>
              </a:rPr>
              <a:t> 100</a:t>
            </a:r>
          </a:p>
          <a:p>
            <a:r>
              <a:rPr lang="en-US" altLang="zh-CN" sz="1800" dirty="0">
                <a:solidFill>
                  <a:srgbClr val="0000FF"/>
                </a:solidFill>
                <a:latin typeface="新宋体" panose="02010609030101010101" pitchFamily="49" charset="-122"/>
                <a:ea typeface="新宋体" panose="02010609030101010101" pitchFamily="49" charset="-122"/>
              </a:rPr>
              <a:t>void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CALLBACK</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TimeEvent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2B91AF"/>
                </a:solidFill>
                <a:latin typeface="新宋体" panose="02010609030101010101" pitchFamily="49" charset="-122"/>
                <a:ea typeface="新宋体" panose="02010609030101010101" pitchFamily="49" charset="-122"/>
              </a:rPr>
              <a:t>UINT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uTimerID</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UINT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uMsg</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DWORD_PTR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808080"/>
                </a:solidFill>
                <a:latin typeface="新宋体" panose="02010609030101010101" pitchFamily="49" charset="-122"/>
                <a:ea typeface="新宋体" panose="02010609030101010101" pitchFamily="49" charset="-122"/>
              </a:rPr>
              <a:t>dwUser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DWORD_PTR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dw1</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DWORD_PTR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808080"/>
                </a:solidFill>
                <a:latin typeface="新宋体" panose="02010609030101010101" pitchFamily="49" charset="-122"/>
                <a:ea typeface="新宋体" panose="02010609030101010101" pitchFamily="49" charset="-122"/>
              </a:rPr>
              <a:t>dw2</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printf(</a:t>
            </a:r>
            <a:r>
              <a:rPr lang="en-US" altLang="zh-CN" sz="1800" dirty="0">
                <a:solidFill>
                  <a:srgbClr val="A31515"/>
                </a:solidFill>
                <a:latin typeface="新宋体" panose="02010609030101010101" pitchFamily="49" charset="-122"/>
                <a:ea typeface="新宋体" panose="02010609030101010101" pitchFamily="49" charset="-122"/>
              </a:rPr>
              <a:t>"\</a:t>
            </a:r>
            <a:r>
              <a:rPr lang="en-US" altLang="zh-CN" sz="1800" dirty="0" err="1">
                <a:solidFill>
                  <a:srgbClr val="A31515"/>
                </a:solidFill>
                <a:latin typeface="新宋体" panose="02010609030101010101" pitchFamily="49" charset="-122"/>
                <a:ea typeface="新宋体" panose="02010609030101010101" pitchFamily="49" charset="-122"/>
              </a:rPr>
              <a:t>nHello</a:t>
            </a:r>
            <a:r>
              <a:rPr lang="en-US" altLang="zh-CN" sz="1800" dirty="0">
                <a:solidFill>
                  <a:srgbClr val="A31515"/>
                </a:solidFill>
                <a:latin typeface="新宋体" panose="02010609030101010101" pitchFamily="49" charset="-122"/>
                <a:ea typeface="新宋体" panose="02010609030101010101" pitchFamily="49" charset="-122"/>
              </a:rPr>
              <a:t>\n"</a:t>
            </a:r>
            <a:r>
              <a:rPr lang="en-US" altLang="zh-CN"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main()</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int</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a:t>
            </a:r>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timeID</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timeID</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err="1">
                <a:solidFill>
                  <a:srgbClr val="000000"/>
                </a:solidFill>
                <a:latin typeface="新宋体" panose="02010609030101010101" pitchFamily="49" charset="-122"/>
                <a:ea typeface="新宋体" panose="02010609030101010101" pitchFamily="49" charset="-122"/>
              </a:rPr>
              <a:t>timeSetEvent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a:solidFill>
                  <a:srgbClr val="6F008A"/>
                </a:solidFill>
                <a:latin typeface="新宋体" panose="02010609030101010101" pitchFamily="49" charset="-122"/>
                <a:ea typeface="新宋体" panose="02010609030101010101" pitchFamily="49" charset="-122"/>
              </a:rPr>
              <a:t>delaytime</a:t>
            </a:r>
            <a:r>
              <a:rPr lang="en-US" altLang="zh-CN" sz="1800" dirty="0">
                <a:solidFill>
                  <a:srgbClr val="000000"/>
                </a:solidFill>
                <a:latin typeface="新宋体" panose="02010609030101010101" pitchFamily="49" charset="-122"/>
                <a:ea typeface="新宋体" panose="02010609030101010101" pitchFamily="49" charset="-122"/>
              </a:rPr>
              <a:t>,10, //</a:t>
            </a:r>
            <a:r>
              <a:rPr lang="zh-CN" altLang="en-US" sz="1800" dirty="0">
                <a:solidFill>
                  <a:srgbClr val="000000"/>
                </a:solidFill>
                <a:latin typeface="新宋体" panose="02010609030101010101" pitchFamily="49" charset="-122"/>
                <a:ea typeface="新宋体" panose="02010609030101010101" pitchFamily="49" charset="-122"/>
              </a:rPr>
              <a:t>每</a:t>
            </a:r>
            <a:r>
              <a:rPr lang="en-US" altLang="zh-CN" sz="1800" dirty="0">
                <a:solidFill>
                  <a:srgbClr val="000000"/>
                </a:solidFill>
                <a:latin typeface="新宋体" panose="02010609030101010101" pitchFamily="49" charset="-122"/>
                <a:ea typeface="新宋体" panose="02010609030101010101" pitchFamily="49" charset="-122"/>
              </a:rPr>
              <a:t>100ms</a:t>
            </a:r>
            <a:r>
              <a:rPr lang="zh-CN" altLang="en-US" sz="1800" dirty="0">
                <a:solidFill>
                  <a:srgbClr val="000000"/>
                </a:solidFill>
                <a:latin typeface="新宋体" panose="02010609030101010101" pitchFamily="49" charset="-122"/>
                <a:ea typeface="新宋体" panose="02010609030101010101" pitchFamily="49" charset="-122"/>
              </a:rPr>
              <a:t>中断</a:t>
            </a:r>
            <a:r>
              <a:rPr lang="en-US" altLang="zh-CN" sz="1800" dirty="0">
                <a:solidFill>
                  <a:srgbClr val="000000"/>
                </a:solidFill>
                <a:latin typeface="新宋体" panose="02010609030101010101" pitchFamily="49" charset="-122"/>
                <a:ea typeface="新宋体" panose="02010609030101010101" pitchFamily="49" charset="-122"/>
              </a:rPr>
              <a:t>1</a:t>
            </a:r>
            <a:r>
              <a:rPr lang="zh-CN" altLang="en-US" sz="1800" dirty="0">
                <a:solidFill>
                  <a:srgbClr val="000000"/>
                </a:solidFill>
                <a:latin typeface="新宋体" panose="02010609030101010101" pitchFamily="49" charset="-122"/>
                <a:ea typeface="新宋体" panose="02010609030101010101" pitchFamily="49" charset="-122"/>
              </a:rPr>
              <a:t>次</a:t>
            </a:r>
            <a:r>
              <a:rPr lang="en-US" altLang="zh-CN" sz="1800" dirty="0">
                <a:solidFill>
                  <a:srgbClr val="000000"/>
                </a:solidFill>
                <a:latin typeface="新宋体" panose="02010609030101010101" pitchFamily="49" charset="-122"/>
                <a:ea typeface="新宋体" panose="02010609030101010101" pitchFamily="49" charset="-122"/>
              </a:rPr>
              <a:t>,10</a:t>
            </a:r>
            <a:r>
              <a:rPr lang="zh-CN" altLang="en-US" sz="1800" dirty="0">
                <a:solidFill>
                  <a:srgbClr val="000000"/>
                </a:solidFill>
                <a:latin typeface="新宋体" panose="02010609030101010101" pitchFamily="49" charset="-122"/>
                <a:ea typeface="新宋体" panose="02010609030101010101" pitchFamily="49" charset="-122"/>
              </a:rPr>
              <a:t>表示精度</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2B91AF"/>
                </a:solidFill>
                <a:latin typeface="新宋体" panose="02010609030101010101" pitchFamily="49" charset="-122"/>
                <a:ea typeface="新宋体" panose="02010609030101010101" pitchFamily="49" charset="-122"/>
              </a:rPr>
              <a:t>LPTIMECALLBACK</a:t>
            </a:r>
            <a:r>
              <a:rPr lang="en-US" altLang="zh-CN" sz="1800" dirty="0">
                <a:solidFill>
                  <a:srgbClr val="000000"/>
                </a:solidFill>
                <a:latin typeface="新宋体" panose="02010609030101010101" pitchFamily="49" charset="-122"/>
                <a:ea typeface="新宋体" panose="02010609030101010101" pitchFamily="49" charset="-122"/>
              </a:rPr>
              <a:t>)TimeEvent,1,</a:t>
            </a:r>
            <a:r>
              <a:rPr lang="en-US" altLang="zh-CN" sz="1800" dirty="0">
                <a:solidFill>
                  <a:srgbClr val="6F008A"/>
                </a:solidFill>
                <a:latin typeface="新宋体" panose="02010609030101010101" pitchFamily="49" charset="-122"/>
                <a:ea typeface="新宋体" panose="02010609030101010101" pitchFamily="49" charset="-122"/>
              </a:rPr>
              <a:t>TIME_PERIODIC</a:t>
            </a:r>
            <a:r>
              <a:rPr lang="en-US" altLang="zh-CN" sz="1800" dirty="0">
                <a:solidFill>
                  <a:srgbClr val="000000"/>
                </a:solidFill>
                <a:latin typeface="新宋体" panose="02010609030101010101" pitchFamily="49" charset="-122"/>
                <a:ea typeface="新宋体" panose="02010609030101010101" pitchFamily="49" charset="-122"/>
              </a:rPr>
              <a:t>); //1</a:t>
            </a:r>
            <a:r>
              <a:rPr lang="zh-CN" altLang="en-US" sz="1800" dirty="0">
                <a:solidFill>
                  <a:srgbClr val="000000"/>
                </a:solidFill>
                <a:latin typeface="新宋体" panose="02010609030101010101" pitchFamily="49" charset="-122"/>
                <a:ea typeface="新宋体" panose="02010609030101010101" pitchFamily="49" charset="-122"/>
              </a:rPr>
              <a:t>为回调参数</a:t>
            </a:r>
            <a:endParaRPr lang="en-US" altLang="zh-CN" sz="1800" dirty="0">
              <a:solidFill>
                <a:srgbClr val="000000"/>
              </a:solidFill>
              <a:latin typeface="新宋体" panose="02010609030101010101" pitchFamily="49" charset="-122"/>
              <a:ea typeface="新宋体" panose="02010609030101010101" pitchFamily="49" charset="-122"/>
            </a:endParaRP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char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displaychar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for</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i</a:t>
            </a:r>
            <a:r>
              <a:rPr lang="en-US" altLang="zh-CN" sz="1800" dirty="0">
                <a:solidFill>
                  <a:srgbClr val="000000"/>
                </a:solidFill>
                <a:latin typeface="新宋体" panose="02010609030101010101" pitchFamily="49" charset="-122"/>
                <a:ea typeface="新宋体" panose="02010609030101010101" pitchFamily="49" charset="-122"/>
              </a:rPr>
              <a:t> = 0;i &lt; 5000;i++) {</a:t>
            </a:r>
          </a:p>
          <a:p>
            <a:r>
              <a:rPr lang="en-US" altLang="zh-CN" sz="1800" dirty="0">
                <a:solidFill>
                  <a:srgbClr val="000000"/>
                </a:solidFill>
                <a:latin typeface="新宋体" panose="02010609030101010101" pitchFamily="49" charset="-122"/>
                <a:ea typeface="新宋体" panose="02010609030101010101" pitchFamily="49" charset="-122"/>
              </a:rPr>
              <a:t>        printf(</a:t>
            </a:r>
            <a:r>
              <a:rPr lang="en-US" altLang="zh-CN" sz="1800" dirty="0">
                <a:solidFill>
                  <a:srgbClr val="A31515"/>
                </a:solidFill>
                <a:latin typeface="新宋体" panose="02010609030101010101" pitchFamily="49" charset="-122"/>
                <a:ea typeface="新宋体" panose="02010609030101010101" pitchFamily="49" charset="-122"/>
              </a:rPr>
              <a:t>"%c"</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displaychar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displaychar</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FF"/>
                </a:solidFill>
                <a:latin typeface="新宋体" panose="02010609030101010101" pitchFamily="49" charset="-122"/>
                <a:ea typeface="新宋体" panose="02010609030101010101" pitchFamily="49" charset="-122"/>
              </a:rPr>
              <a:t>if</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displaychar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'z'</a:t>
            </a:r>
            <a:r>
              <a:rPr lang="en-US" altLang="zh-CN" sz="1800" dirty="0">
                <a:solidFill>
                  <a:srgbClr val="000000"/>
                </a:solidFill>
                <a:latin typeface="新宋体" panose="02010609030101010101" pitchFamily="49" charset="-122"/>
                <a:ea typeface="新宋体" panose="02010609030101010101" pitchFamily="49" charset="-122"/>
              </a:rPr>
              <a:t> + 1) </a:t>
            </a:r>
            <a:r>
              <a:rPr lang="en-US" altLang="zh-CN" sz="1800" dirty="0" err="1">
                <a:solidFill>
                  <a:srgbClr val="000000"/>
                </a:solidFill>
                <a:latin typeface="新宋体" panose="02010609030101010101" pitchFamily="49" charset="-122"/>
                <a:ea typeface="新宋体" panose="02010609030101010101" pitchFamily="49" charset="-122"/>
              </a:rPr>
              <a:t>displaychar</a:t>
            </a:r>
            <a:r>
              <a:rPr lang="en-US" altLang="zh-CN" sz="1800" dirty="0">
                <a:solidFill>
                  <a:srgbClr val="000000"/>
                </a:solidFill>
                <a:latin typeface="新宋体" panose="02010609030101010101" pitchFamily="49" charset="-122"/>
                <a:ea typeface="新宋体" panose="02010609030101010101" pitchFamily="49" charset="-122"/>
              </a:rPr>
              <a:t> = </a:t>
            </a:r>
            <a:r>
              <a:rPr lang="en-US" altLang="zh-CN" sz="1800" dirty="0">
                <a:solidFill>
                  <a:srgbClr val="A31515"/>
                </a:solidFill>
                <a:latin typeface="新宋体" panose="02010609030101010101" pitchFamily="49" charset="-122"/>
                <a:ea typeface="新宋体" panose="02010609030101010101" pitchFamily="49" charset="-122"/>
              </a:rPr>
              <a:t>'A'</a:t>
            </a:r>
            <a:r>
              <a:rPr lang="en-US" altLang="zh-CN" sz="1800" dirty="0">
                <a:solidFill>
                  <a:srgbClr val="000000"/>
                </a:solidFill>
                <a:latin typeface="新宋体" panose="02010609030101010101" pitchFamily="49" charset="-122"/>
                <a:ea typeface="新宋体" panose="02010609030101010101" pitchFamily="49" charset="-122"/>
              </a:rPr>
              <a:t>;</a:t>
            </a:r>
          </a:p>
          <a:p>
            <a:r>
              <a:rPr lang="zh-CN" altLang="en-US"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000000"/>
                </a:solidFill>
                <a:latin typeface="新宋体" panose="02010609030101010101" pitchFamily="49" charset="-122"/>
                <a:ea typeface="新宋体" panose="02010609030101010101" pitchFamily="49" charset="-122"/>
              </a:rPr>
              <a:t>}</a:t>
            </a:r>
            <a:r>
              <a:rPr lang="zh-CN" altLang="en-US" sz="1800" dirty="0">
                <a:solidFill>
                  <a:srgbClr val="000000"/>
                </a:solidFill>
                <a:latin typeface="新宋体" panose="02010609030101010101" pitchFamily="49" charset="-122"/>
                <a:ea typeface="新宋体" panose="02010609030101010101" pitchFamily="49" charset="-122"/>
              </a:rPr>
              <a:t>   </a:t>
            </a:r>
          </a:p>
          <a:p>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err="1">
                <a:solidFill>
                  <a:srgbClr val="000000"/>
                </a:solidFill>
                <a:latin typeface="新宋体" panose="02010609030101010101" pitchFamily="49" charset="-122"/>
                <a:ea typeface="新宋体" panose="02010609030101010101" pitchFamily="49" charset="-122"/>
              </a:rPr>
              <a:t>timeKillEvent</a:t>
            </a:r>
            <a:r>
              <a:rPr lang="en-US" altLang="zh-CN" sz="1800" dirty="0">
                <a:solidFill>
                  <a:srgbClr val="000000"/>
                </a:solidFill>
                <a:latin typeface="新宋体" panose="02010609030101010101" pitchFamily="49" charset="-122"/>
                <a:ea typeface="新宋体" panose="02010609030101010101" pitchFamily="49" charset="-122"/>
              </a:rPr>
              <a:t>(</a:t>
            </a:r>
            <a:r>
              <a:rPr lang="en-US" altLang="zh-CN" sz="1800" dirty="0" err="1">
                <a:solidFill>
                  <a:srgbClr val="000000"/>
                </a:solidFill>
                <a:latin typeface="新宋体" panose="02010609030101010101" pitchFamily="49" charset="-122"/>
                <a:ea typeface="新宋体" panose="02010609030101010101" pitchFamily="49" charset="-122"/>
              </a:rPr>
              <a:t>timeID</a:t>
            </a:r>
            <a:r>
              <a:rPr lang="en-US" altLang="zh-CN" sz="1800" dirty="0">
                <a:solidFill>
                  <a:srgbClr val="000000"/>
                </a:solidFill>
                <a:latin typeface="新宋体" panose="02010609030101010101" pitchFamily="49" charset="-122"/>
                <a:ea typeface="新宋体" panose="02010609030101010101" pitchFamily="49" charset="-122"/>
              </a:rPr>
              <a:t>);</a:t>
            </a:r>
          </a:p>
          <a:p>
            <a:r>
              <a:rPr lang="en-US" altLang="zh-CN" sz="1800" dirty="0">
                <a:solidFill>
                  <a:srgbClr val="0000FF"/>
                </a:solidFill>
                <a:latin typeface="新宋体" panose="02010609030101010101" pitchFamily="49" charset="-122"/>
                <a:ea typeface="新宋体" panose="02010609030101010101" pitchFamily="49" charset="-122"/>
              </a:rPr>
              <a:t>    return</a:t>
            </a:r>
            <a:r>
              <a:rPr lang="en-US" altLang="zh-CN" sz="1800" dirty="0">
                <a:solidFill>
                  <a:srgbClr val="000000"/>
                </a:solidFill>
                <a:latin typeface="新宋体" panose="02010609030101010101" pitchFamily="49" charset="-122"/>
                <a:ea typeface="新宋体" panose="02010609030101010101" pitchFamily="49" charset="-122"/>
              </a:rPr>
              <a:t> 0;</a:t>
            </a:r>
          </a:p>
          <a:p>
            <a:r>
              <a:rPr lang="en-US" altLang="zh-CN" sz="1800" dirty="0">
                <a:solidFill>
                  <a:srgbClr val="000000"/>
                </a:solidFill>
                <a:latin typeface="新宋体" panose="02010609030101010101" pitchFamily="49" charset="-122"/>
                <a:ea typeface="新宋体" panose="02010609030101010101" pitchFamily="49" charset="-122"/>
              </a:rPr>
              <a:t>}</a:t>
            </a:r>
            <a:endParaRPr lang="zh-CN" altLang="en-US" sz="1800" dirty="0"/>
          </a:p>
        </p:txBody>
      </p:sp>
    </p:spTree>
    <p:extLst>
      <p:ext uri="{BB962C8B-B14F-4D97-AF65-F5344CB8AC3E}">
        <p14:creationId xmlns:p14="http://schemas.microsoft.com/office/powerpoint/2010/main" val="180673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9" name="Text Box 3"/>
          <p:cNvSpPr txBox="1">
            <a:spLocks noChangeArrowheads="1"/>
          </p:cNvSpPr>
          <p:nvPr/>
        </p:nvSpPr>
        <p:spPr bwMode="auto">
          <a:xfrm>
            <a:off x="3594100" y="2293938"/>
            <a:ext cx="1738313" cy="3587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完成新增功能</a:t>
            </a:r>
          </a:p>
        </p:txBody>
      </p:sp>
      <p:sp>
        <p:nvSpPr>
          <p:cNvPr id="388100" name="Line 4"/>
          <p:cNvSpPr>
            <a:spLocks noChangeShapeType="1"/>
          </p:cNvSpPr>
          <p:nvPr/>
        </p:nvSpPr>
        <p:spPr bwMode="auto">
          <a:xfrm>
            <a:off x="4341813" y="2081213"/>
            <a:ext cx="0" cy="1984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1" name="Text Box 5"/>
          <p:cNvSpPr txBox="1">
            <a:spLocks noChangeArrowheads="1"/>
          </p:cNvSpPr>
          <p:nvPr/>
        </p:nvSpPr>
        <p:spPr bwMode="auto">
          <a:xfrm>
            <a:off x="2627313" y="1700213"/>
            <a:ext cx="3240087"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rgbClr val="FF5050"/>
                </a:solidFill>
                <a:latin typeface="Times New Roman" pitchFamily="18" charset="0"/>
                <a:ea typeface="宋体" pitchFamily="2" charset="-122"/>
              </a:rPr>
              <a:t>中断响应 </a:t>
            </a:r>
            <a:r>
              <a:rPr kumimoji="0" lang="en-US" altLang="zh-CN" sz="2000">
                <a:solidFill>
                  <a:srgbClr val="FF5050"/>
                </a:solidFill>
                <a:latin typeface="Times New Roman" pitchFamily="18" charset="0"/>
                <a:ea typeface="宋体" pitchFamily="2" charset="-122"/>
              </a:rPr>
              <a:t>=》 </a:t>
            </a:r>
            <a:r>
              <a:rPr kumimoji="0" lang="zh-CN" altLang="en-US" sz="2000">
                <a:solidFill>
                  <a:srgbClr val="FF5050"/>
                </a:solidFill>
                <a:latin typeface="Times New Roman" pitchFamily="18" charset="0"/>
                <a:ea typeface="宋体" pitchFamily="2" charset="-122"/>
              </a:rPr>
              <a:t>新中断矢量</a:t>
            </a:r>
          </a:p>
        </p:txBody>
      </p:sp>
      <p:sp>
        <p:nvSpPr>
          <p:cNvPr id="388102" name="Line 6"/>
          <p:cNvSpPr>
            <a:spLocks noChangeShapeType="1"/>
          </p:cNvSpPr>
          <p:nvPr/>
        </p:nvSpPr>
        <p:spPr bwMode="auto">
          <a:xfrm flipH="1">
            <a:off x="3016250" y="2636838"/>
            <a:ext cx="547688" cy="3349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3" name="Line 7"/>
          <p:cNvSpPr>
            <a:spLocks noChangeShapeType="1"/>
          </p:cNvSpPr>
          <p:nvPr/>
        </p:nvSpPr>
        <p:spPr bwMode="auto">
          <a:xfrm>
            <a:off x="2771775" y="3644900"/>
            <a:ext cx="0" cy="24606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4" name="Text Box 8"/>
          <p:cNvSpPr txBox="1">
            <a:spLocks noChangeArrowheads="1"/>
          </p:cNvSpPr>
          <p:nvPr/>
        </p:nvSpPr>
        <p:spPr bwMode="auto">
          <a:xfrm>
            <a:off x="684213" y="2997200"/>
            <a:ext cx="3959225" cy="6413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PUSHF</a:t>
            </a:r>
          </a:p>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CALL  DWORD   PTR   OLD_INT</a:t>
            </a:r>
            <a:endParaRPr kumimoji="0" lang="en-US" altLang="zh-CN" sz="2000" b="0">
              <a:solidFill>
                <a:schemeClr val="accent2"/>
              </a:solidFill>
              <a:latin typeface="Arial" charset="0"/>
              <a:ea typeface="宋体" pitchFamily="2" charset="-122"/>
            </a:endParaRPr>
          </a:p>
        </p:txBody>
      </p:sp>
      <p:sp>
        <p:nvSpPr>
          <p:cNvPr id="388105" name="Text Box 9"/>
          <p:cNvSpPr txBox="1">
            <a:spLocks noChangeArrowheads="1"/>
          </p:cNvSpPr>
          <p:nvPr/>
        </p:nvSpPr>
        <p:spPr bwMode="auto">
          <a:xfrm>
            <a:off x="4787900" y="3079750"/>
            <a:ext cx="3671888" cy="4937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ts val="775"/>
              </a:spcBef>
              <a:buClrTx/>
              <a:buSzTx/>
              <a:buFontTx/>
              <a:buNone/>
            </a:pPr>
            <a:r>
              <a:rPr kumimoji="0" lang="en-US" altLang="zh-CN" sz="2000">
                <a:solidFill>
                  <a:schemeClr val="accent2"/>
                </a:solidFill>
                <a:latin typeface="Times New Roman" pitchFamily="18" charset="0"/>
                <a:ea typeface="宋体" pitchFamily="2" charset="-122"/>
              </a:rPr>
              <a:t>JMP  DWORD  PTR  OLD_INT</a:t>
            </a:r>
          </a:p>
        </p:txBody>
      </p:sp>
      <p:sp>
        <p:nvSpPr>
          <p:cNvPr id="388106" name="Text Box 10"/>
          <p:cNvSpPr txBox="1">
            <a:spLocks noChangeArrowheads="1"/>
          </p:cNvSpPr>
          <p:nvPr/>
        </p:nvSpPr>
        <p:spPr bwMode="auto">
          <a:xfrm>
            <a:off x="827088" y="5300663"/>
            <a:ext cx="3816350" cy="3968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IRET</a:t>
            </a:r>
            <a:r>
              <a:rPr kumimoji="0" lang="zh-CN" altLang="en-US" sz="2000">
                <a:solidFill>
                  <a:schemeClr val="tx1"/>
                </a:solidFill>
                <a:latin typeface="宋体" pitchFamily="2" charset="-122"/>
                <a:ea typeface="宋体" pitchFamily="2" charset="-122"/>
              </a:rPr>
              <a:t>（真正退出中断处理程序）</a:t>
            </a:r>
            <a:endParaRPr kumimoji="0" lang="zh-CN" altLang="en-US" sz="2000" b="0">
              <a:solidFill>
                <a:schemeClr val="tx1"/>
              </a:solidFill>
              <a:latin typeface="Arial" charset="0"/>
              <a:ea typeface="宋体" pitchFamily="2" charset="-122"/>
            </a:endParaRPr>
          </a:p>
        </p:txBody>
      </p:sp>
      <p:sp>
        <p:nvSpPr>
          <p:cNvPr id="388107" name="Line 11"/>
          <p:cNvSpPr>
            <a:spLocks noChangeShapeType="1"/>
          </p:cNvSpPr>
          <p:nvPr/>
        </p:nvSpPr>
        <p:spPr bwMode="auto">
          <a:xfrm>
            <a:off x="5332413" y="2652713"/>
            <a:ext cx="731837" cy="4111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08" name="Text Box 12"/>
          <p:cNvSpPr txBox="1">
            <a:spLocks noChangeArrowheads="1"/>
          </p:cNvSpPr>
          <p:nvPr/>
        </p:nvSpPr>
        <p:spPr bwMode="auto">
          <a:xfrm>
            <a:off x="4932363" y="4076700"/>
            <a:ext cx="3527425" cy="1439863"/>
          </a:xfrm>
          <a:prstGeom prst="rect">
            <a:avLst/>
          </a:prstGeom>
          <a:solidFill>
            <a:srgbClr val="FF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chemeClr val="tx1"/>
                </a:solidFill>
                <a:latin typeface="宋体" pitchFamily="2" charset="-122"/>
                <a:ea typeface="宋体" pitchFamily="2" charset="-122"/>
              </a:rPr>
              <a:t>进入已有中断处理程序，完成原有功能</a:t>
            </a:r>
          </a:p>
          <a:p>
            <a:pPr algn="just"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a:t>
            </a:r>
            <a:r>
              <a:rPr kumimoji="0" lang="zh-CN" altLang="en-US" sz="2000">
                <a:solidFill>
                  <a:schemeClr val="tx1"/>
                </a:solidFill>
                <a:latin typeface="宋体" pitchFamily="2" charset="-122"/>
                <a:ea typeface="宋体" pitchFamily="2" charset="-122"/>
              </a:rPr>
              <a:t>最后执行</a:t>
            </a:r>
            <a:r>
              <a:rPr kumimoji="0" lang="en-US" altLang="zh-CN" sz="2000">
                <a:solidFill>
                  <a:schemeClr val="tx1"/>
                </a:solidFill>
                <a:latin typeface="宋体" pitchFamily="2" charset="-122"/>
                <a:ea typeface="宋体" pitchFamily="2" charset="-122"/>
              </a:rPr>
              <a:t>IRET</a:t>
            </a:r>
            <a:r>
              <a:rPr kumimoji="0" lang="zh-CN" altLang="en-US" sz="2000">
                <a:solidFill>
                  <a:schemeClr val="tx1"/>
                </a:solidFill>
                <a:latin typeface="宋体" pitchFamily="2" charset="-122"/>
                <a:ea typeface="宋体" pitchFamily="2" charset="-122"/>
              </a:rPr>
              <a:t>退出中断处理程序</a:t>
            </a:r>
            <a:r>
              <a:rPr kumimoji="0" lang="en-US" altLang="zh-CN" sz="2000">
                <a:solidFill>
                  <a:schemeClr val="tx1"/>
                </a:solidFill>
                <a:latin typeface="宋体" pitchFamily="2" charset="-122"/>
                <a:ea typeface="宋体" pitchFamily="2" charset="-122"/>
              </a:rPr>
              <a:t>)</a:t>
            </a:r>
            <a:endParaRPr kumimoji="0" lang="en-US" altLang="zh-CN" sz="2000" b="0">
              <a:solidFill>
                <a:schemeClr val="tx1"/>
              </a:solidFill>
              <a:latin typeface="Arial" charset="0"/>
              <a:ea typeface="宋体" pitchFamily="2" charset="-122"/>
            </a:endParaRPr>
          </a:p>
        </p:txBody>
      </p:sp>
      <p:sp>
        <p:nvSpPr>
          <p:cNvPr id="388109" name="Line 13"/>
          <p:cNvSpPr>
            <a:spLocks noChangeShapeType="1"/>
          </p:cNvSpPr>
          <p:nvPr/>
        </p:nvSpPr>
        <p:spPr bwMode="auto">
          <a:xfrm flipH="1">
            <a:off x="6659563" y="3573463"/>
            <a:ext cx="0" cy="5048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8110" name="Text Box 14"/>
          <p:cNvSpPr txBox="1">
            <a:spLocks noChangeArrowheads="1"/>
          </p:cNvSpPr>
          <p:nvPr/>
        </p:nvSpPr>
        <p:spPr bwMode="auto">
          <a:xfrm>
            <a:off x="684213" y="3933825"/>
            <a:ext cx="3959225" cy="1008063"/>
          </a:xfrm>
          <a:prstGeom prst="rect">
            <a:avLst/>
          </a:prstGeom>
          <a:solidFill>
            <a:srgbClr val="FF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chemeClr val="tx1"/>
                </a:solidFill>
                <a:latin typeface="Times New Roman" pitchFamily="18" charset="0"/>
                <a:ea typeface="宋体" pitchFamily="2" charset="-122"/>
              </a:rPr>
              <a:t>进入已有中断处理程序，完成原有功能（最后执行</a:t>
            </a:r>
            <a:r>
              <a:rPr kumimoji="0" lang="en-US" altLang="zh-CN" sz="2000">
                <a:solidFill>
                  <a:schemeClr val="tx1"/>
                </a:solidFill>
                <a:latin typeface="Times New Roman" pitchFamily="18" charset="0"/>
                <a:ea typeface="宋体" pitchFamily="2" charset="-122"/>
              </a:rPr>
              <a:t>IRET</a:t>
            </a:r>
            <a:r>
              <a:rPr kumimoji="0" lang="zh-CN" altLang="en-US" sz="2000">
                <a:solidFill>
                  <a:schemeClr val="tx1"/>
                </a:solidFill>
                <a:latin typeface="Times New Roman" pitchFamily="18" charset="0"/>
                <a:ea typeface="宋体" pitchFamily="2" charset="-122"/>
              </a:rPr>
              <a:t>返回到新增程序段）</a:t>
            </a:r>
            <a:endParaRPr kumimoji="0" lang="zh-CN" altLang="en-US" sz="2000" b="0">
              <a:solidFill>
                <a:schemeClr val="tx1"/>
              </a:solidFill>
              <a:latin typeface="Arial" charset="0"/>
              <a:ea typeface="宋体" pitchFamily="2" charset="-122"/>
            </a:endParaRPr>
          </a:p>
        </p:txBody>
      </p:sp>
      <p:sp>
        <p:nvSpPr>
          <p:cNvPr id="388111" name="Text Box 15"/>
          <p:cNvSpPr txBox="1">
            <a:spLocks noChangeArrowheads="1"/>
          </p:cNvSpPr>
          <p:nvPr/>
        </p:nvSpPr>
        <p:spPr bwMode="auto">
          <a:xfrm>
            <a:off x="2268538" y="2500313"/>
            <a:ext cx="111283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方法</a:t>
            </a:r>
            <a:r>
              <a:rPr kumimoji="0" lang="en-US" altLang="zh-CN" sz="2000">
                <a:solidFill>
                  <a:schemeClr val="accent2"/>
                </a:solidFill>
                <a:latin typeface="Times New Roman" pitchFamily="18" charset="0"/>
                <a:ea typeface="宋体" pitchFamily="2" charset="-122"/>
              </a:rPr>
              <a:t>1</a:t>
            </a:r>
          </a:p>
        </p:txBody>
      </p:sp>
      <p:sp>
        <p:nvSpPr>
          <p:cNvPr id="388112" name="Text Box 16"/>
          <p:cNvSpPr txBox="1">
            <a:spLocks noChangeArrowheads="1"/>
          </p:cNvSpPr>
          <p:nvPr/>
        </p:nvSpPr>
        <p:spPr bwMode="auto">
          <a:xfrm>
            <a:off x="5724525" y="2492375"/>
            <a:ext cx="12477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方法</a:t>
            </a:r>
            <a:r>
              <a:rPr kumimoji="0" lang="en-US" altLang="zh-CN" sz="2000">
                <a:solidFill>
                  <a:schemeClr val="accent2"/>
                </a:solidFill>
                <a:latin typeface="Times New Roman" pitchFamily="18" charset="0"/>
                <a:ea typeface="宋体" pitchFamily="2" charset="-122"/>
              </a:rPr>
              <a:t>2</a:t>
            </a:r>
          </a:p>
        </p:txBody>
      </p:sp>
      <p:sp>
        <p:nvSpPr>
          <p:cNvPr id="388113" name="Line 17"/>
          <p:cNvSpPr>
            <a:spLocks noChangeShapeType="1"/>
          </p:cNvSpPr>
          <p:nvPr/>
        </p:nvSpPr>
        <p:spPr bwMode="auto">
          <a:xfrm>
            <a:off x="2700338" y="4941888"/>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097" name="Rectangle 18"/>
          <p:cNvSpPr>
            <a:spLocks noChangeArrowheads="1"/>
          </p:cNvSpPr>
          <p:nvPr/>
        </p:nvSpPr>
        <p:spPr bwMode="auto">
          <a:xfrm>
            <a:off x="6102350" y="1358900"/>
            <a:ext cx="2622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200">
                <a:solidFill>
                  <a:srgbClr val="FF3300"/>
                </a:solidFill>
                <a:latin typeface="Tahoma" pitchFamily="34" charset="0"/>
                <a:ea typeface="华文新魏" pitchFamily="2" charset="-122"/>
              </a:rPr>
              <a:t>两种切换方法</a:t>
            </a:r>
          </a:p>
        </p:txBody>
      </p:sp>
      <p:sp>
        <p:nvSpPr>
          <p:cNvPr id="19" name="Rectangle 4">
            <a:extLst>
              <a:ext uri="{FF2B5EF4-FFF2-40B4-BE49-F238E27FC236}">
                <a16:creationId xmlns:a16="http://schemas.microsoft.com/office/drawing/2014/main" id="{E08AC7A8-8B0E-45A9-BBC0-BC9F04EBB119}"/>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88101"/>
                                        </p:tgtEl>
                                        <p:attrNameLst>
                                          <p:attrName>style.visibility</p:attrName>
                                        </p:attrNameLst>
                                      </p:cBhvr>
                                      <p:to>
                                        <p:strVal val="visible"/>
                                      </p:to>
                                    </p:set>
                                    <p:animEffect transition="in" filter="blinds(horizontal)">
                                      <p:cBhvr>
                                        <p:cTn id="7" dur="500"/>
                                        <p:tgtEl>
                                          <p:spTgt spid="38810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8100"/>
                                        </p:tgtEl>
                                        <p:attrNameLst>
                                          <p:attrName>style.visibility</p:attrName>
                                        </p:attrNameLst>
                                      </p:cBhvr>
                                      <p:to>
                                        <p:strVal val="visible"/>
                                      </p:to>
                                    </p:set>
                                    <p:animEffect transition="in" filter="blinds(horizontal)">
                                      <p:cBhvr>
                                        <p:cTn id="10" dur="500"/>
                                        <p:tgtEl>
                                          <p:spTgt spid="38810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8099"/>
                                        </p:tgtEl>
                                        <p:attrNameLst>
                                          <p:attrName>style.visibility</p:attrName>
                                        </p:attrNameLst>
                                      </p:cBhvr>
                                      <p:to>
                                        <p:strVal val="visible"/>
                                      </p:to>
                                    </p:set>
                                    <p:animEffect transition="in" filter="blinds(horizontal)">
                                      <p:cBhvr>
                                        <p:cTn id="13" dur="500"/>
                                        <p:tgtEl>
                                          <p:spTgt spid="38809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88111"/>
                                        </p:tgtEl>
                                        <p:attrNameLst>
                                          <p:attrName>style.visibility</p:attrName>
                                        </p:attrNameLst>
                                      </p:cBhvr>
                                      <p:to>
                                        <p:strVal val="visible"/>
                                      </p:to>
                                    </p:set>
                                    <p:animEffect transition="in" filter="blinds(horizontal)">
                                      <p:cBhvr>
                                        <p:cTn id="18" dur="500"/>
                                        <p:tgtEl>
                                          <p:spTgt spid="3881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88102"/>
                                        </p:tgtEl>
                                        <p:attrNameLst>
                                          <p:attrName>style.visibility</p:attrName>
                                        </p:attrNameLst>
                                      </p:cBhvr>
                                      <p:to>
                                        <p:strVal val="visible"/>
                                      </p:to>
                                    </p:set>
                                    <p:animEffect transition="in" filter="blinds(horizontal)">
                                      <p:cBhvr>
                                        <p:cTn id="21" dur="500"/>
                                        <p:tgtEl>
                                          <p:spTgt spid="38810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88104"/>
                                        </p:tgtEl>
                                        <p:attrNameLst>
                                          <p:attrName>style.visibility</p:attrName>
                                        </p:attrNameLst>
                                      </p:cBhvr>
                                      <p:to>
                                        <p:strVal val="visible"/>
                                      </p:to>
                                    </p:set>
                                    <p:animEffect transition="in" filter="blinds(horizontal)">
                                      <p:cBhvr>
                                        <p:cTn id="24" dur="500"/>
                                        <p:tgtEl>
                                          <p:spTgt spid="3881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88103"/>
                                        </p:tgtEl>
                                        <p:attrNameLst>
                                          <p:attrName>style.visibility</p:attrName>
                                        </p:attrNameLst>
                                      </p:cBhvr>
                                      <p:to>
                                        <p:strVal val="visible"/>
                                      </p:to>
                                    </p:set>
                                    <p:animEffect transition="in" filter="blinds(horizontal)">
                                      <p:cBhvr>
                                        <p:cTn id="29" dur="500"/>
                                        <p:tgtEl>
                                          <p:spTgt spid="38810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88110"/>
                                        </p:tgtEl>
                                        <p:attrNameLst>
                                          <p:attrName>style.visibility</p:attrName>
                                        </p:attrNameLst>
                                      </p:cBhvr>
                                      <p:to>
                                        <p:strVal val="visible"/>
                                      </p:to>
                                    </p:set>
                                    <p:animEffect transition="in" filter="blinds(horizontal)">
                                      <p:cBhvr>
                                        <p:cTn id="32" dur="500"/>
                                        <p:tgtEl>
                                          <p:spTgt spid="3881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8113"/>
                                        </p:tgtEl>
                                        <p:attrNameLst>
                                          <p:attrName>style.visibility</p:attrName>
                                        </p:attrNameLst>
                                      </p:cBhvr>
                                      <p:to>
                                        <p:strVal val="visible"/>
                                      </p:to>
                                    </p:set>
                                    <p:animEffect transition="in" filter="blinds(horizontal)">
                                      <p:cBhvr>
                                        <p:cTn id="37" dur="500"/>
                                        <p:tgtEl>
                                          <p:spTgt spid="38811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88106"/>
                                        </p:tgtEl>
                                        <p:attrNameLst>
                                          <p:attrName>style.visibility</p:attrName>
                                        </p:attrNameLst>
                                      </p:cBhvr>
                                      <p:to>
                                        <p:strVal val="visible"/>
                                      </p:to>
                                    </p:set>
                                    <p:animEffect transition="in" filter="blinds(horizontal)">
                                      <p:cBhvr>
                                        <p:cTn id="40" dur="500"/>
                                        <p:tgtEl>
                                          <p:spTgt spid="38810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88107"/>
                                        </p:tgtEl>
                                        <p:attrNameLst>
                                          <p:attrName>style.visibility</p:attrName>
                                        </p:attrNameLst>
                                      </p:cBhvr>
                                      <p:to>
                                        <p:strVal val="visible"/>
                                      </p:to>
                                    </p:set>
                                    <p:animEffect transition="in" filter="blinds(horizontal)">
                                      <p:cBhvr>
                                        <p:cTn id="45" dur="500"/>
                                        <p:tgtEl>
                                          <p:spTgt spid="38810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88112"/>
                                        </p:tgtEl>
                                        <p:attrNameLst>
                                          <p:attrName>style.visibility</p:attrName>
                                        </p:attrNameLst>
                                      </p:cBhvr>
                                      <p:to>
                                        <p:strVal val="visible"/>
                                      </p:to>
                                    </p:set>
                                    <p:animEffect transition="in" filter="blinds(horizontal)">
                                      <p:cBhvr>
                                        <p:cTn id="48" dur="500"/>
                                        <p:tgtEl>
                                          <p:spTgt spid="38811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88105"/>
                                        </p:tgtEl>
                                        <p:attrNameLst>
                                          <p:attrName>style.visibility</p:attrName>
                                        </p:attrNameLst>
                                      </p:cBhvr>
                                      <p:to>
                                        <p:strVal val="visible"/>
                                      </p:to>
                                    </p:set>
                                    <p:animEffect transition="in" filter="blinds(horizontal)">
                                      <p:cBhvr>
                                        <p:cTn id="51" dur="500"/>
                                        <p:tgtEl>
                                          <p:spTgt spid="38810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88109"/>
                                        </p:tgtEl>
                                        <p:attrNameLst>
                                          <p:attrName>style.visibility</p:attrName>
                                        </p:attrNameLst>
                                      </p:cBhvr>
                                      <p:to>
                                        <p:strVal val="visible"/>
                                      </p:to>
                                    </p:set>
                                    <p:animEffect transition="in" filter="blinds(horizontal)">
                                      <p:cBhvr>
                                        <p:cTn id="56" dur="500"/>
                                        <p:tgtEl>
                                          <p:spTgt spid="388109"/>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88108"/>
                                        </p:tgtEl>
                                        <p:attrNameLst>
                                          <p:attrName>style.visibility</p:attrName>
                                        </p:attrNameLst>
                                      </p:cBhvr>
                                      <p:to>
                                        <p:strVal val="visible"/>
                                      </p:to>
                                    </p:set>
                                    <p:animEffect transition="in" filter="blinds(horizontal)">
                                      <p:cBhvr>
                                        <p:cTn id="59" dur="500"/>
                                        <p:tgtEl>
                                          <p:spTgt spid="38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9" grpId="0" animBg="1"/>
      <p:bldP spid="388100" grpId="0" animBg="1"/>
      <p:bldP spid="388101" grpId="0"/>
      <p:bldP spid="388102" grpId="0" animBg="1"/>
      <p:bldP spid="388103" grpId="0" animBg="1"/>
      <p:bldP spid="388104" grpId="0" animBg="1"/>
      <p:bldP spid="388105" grpId="0" animBg="1"/>
      <p:bldP spid="388106" grpId="0" animBg="1"/>
      <p:bldP spid="388107" grpId="0" animBg="1"/>
      <p:bldP spid="388108" grpId="0" animBg="1"/>
      <p:bldP spid="388109" grpId="0" animBg="1"/>
      <p:bldP spid="388110" grpId="0" animBg="1"/>
      <p:bldP spid="388111" grpId="0"/>
      <p:bldP spid="388112" grpId="0"/>
      <p:bldP spid="3881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476250" y="1584325"/>
            <a:ext cx="779621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dirty="0"/>
              <a:t>例</a:t>
            </a:r>
            <a:r>
              <a:rPr lang="en-US" altLang="zh-CN" dirty="0"/>
              <a:t>: </a:t>
            </a:r>
            <a:r>
              <a:rPr lang="zh-CN" altLang="en-US" dirty="0"/>
              <a:t>编制时钟显示程序</a:t>
            </a:r>
            <a:r>
              <a:rPr lang="en-US" altLang="zh-CN" dirty="0"/>
              <a:t>.</a:t>
            </a:r>
          </a:p>
          <a:p>
            <a:pPr eaLnBrk="1" hangingPunct="1">
              <a:lnSpc>
                <a:spcPct val="100000"/>
              </a:lnSpc>
              <a:spcBef>
                <a:spcPct val="0"/>
              </a:spcBef>
              <a:buClrTx/>
              <a:buSzTx/>
              <a:buFontTx/>
              <a:buNone/>
            </a:pPr>
            <a:r>
              <a:rPr lang="en-US" altLang="zh-CN" dirty="0"/>
              <a:t>    </a:t>
            </a:r>
            <a:r>
              <a:rPr lang="zh-CN" altLang="en-US" dirty="0"/>
              <a:t>要求每隔</a:t>
            </a:r>
            <a:r>
              <a:rPr lang="en-US" altLang="zh-CN" dirty="0"/>
              <a:t>1</a:t>
            </a:r>
            <a:r>
              <a:rPr lang="zh-CN" altLang="en-US" dirty="0"/>
              <a:t>秒在屏幕的右上角显示时间。</a:t>
            </a:r>
          </a:p>
          <a:p>
            <a:pPr eaLnBrk="1" hangingPunct="1">
              <a:lnSpc>
                <a:spcPct val="100000"/>
              </a:lnSpc>
              <a:spcBef>
                <a:spcPct val="0"/>
              </a:spcBef>
              <a:buClrTx/>
              <a:buSzTx/>
              <a:buFontTx/>
              <a:buNone/>
            </a:pPr>
            <a:r>
              <a:rPr lang="zh-CN" altLang="en-US" dirty="0"/>
              <a:t>   （扩充原中断的功能）</a:t>
            </a:r>
          </a:p>
          <a:p>
            <a:pPr eaLnBrk="1" hangingPunct="1">
              <a:lnSpc>
                <a:spcPct val="100000"/>
              </a:lnSpc>
              <a:spcBef>
                <a:spcPct val="0"/>
              </a:spcBef>
              <a:buClrTx/>
              <a:buSzTx/>
              <a:buFontTx/>
              <a:buNone/>
            </a:pPr>
            <a:r>
              <a:rPr lang="zh-CN" altLang="en-US" dirty="0"/>
              <a:t>   </a:t>
            </a:r>
            <a:endParaRPr lang="en-US" altLang="zh-CN" dirty="0"/>
          </a:p>
          <a:p>
            <a:pPr eaLnBrk="1" hangingPunct="1">
              <a:lnSpc>
                <a:spcPct val="100000"/>
              </a:lnSpc>
              <a:spcBef>
                <a:spcPct val="0"/>
              </a:spcBef>
              <a:buClrTx/>
              <a:buSzTx/>
              <a:buFontTx/>
              <a:buNone/>
            </a:pPr>
            <a:endParaRPr lang="en-US" altLang="zh-CN" dirty="0"/>
          </a:p>
          <a:p>
            <a:pPr eaLnBrk="1" hangingPunct="1">
              <a:lnSpc>
                <a:spcPct val="100000"/>
              </a:lnSpc>
              <a:spcBef>
                <a:spcPct val="0"/>
              </a:spcBef>
              <a:buClrTx/>
              <a:buSzTx/>
              <a:buFontTx/>
              <a:buNone/>
            </a:pPr>
            <a:r>
              <a:rPr lang="en-US" altLang="zh-CN" dirty="0"/>
              <a:t>   </a:t>
            </a:r>
            <a:r>
              <a:rPr lang="zh-CN" altLang="en-US" dirty="0"/>
              <a:t>在该程序运行结束后，时间显示仍然继续。</a:t>
            </a:r>
          </a:p>
          <a:p>
            <a:pPr eaLnBrk="1" hangingPunct="1">
              <a:lnSpc>
                <a:spcPct val="100000"/>
              </a:lnSpc>
              <a:spcBef>
                <a:spcPct val="0"/>
              </a:spcBef>
              <a:buClrTx/>
              <a:buSzTx/>
              <a:buFontTx/>
              <a:buNone/>
            </a:pPr>
            <a:r>
              <a:rPr lang="zh-CN" altLang="en-US" dirty="0"/>
              <a:t>   在运行其它程序时，还看得到显示的时间。</a:t>
            </a:r>
          </a:p>
        </p:txBody>
      </p:sp>
      <p:sp>
        <p:nvSpPr>
          <p:cNvPr id="5" name="Rectangle 4">
            <a:extLst>
              <a:ext uri="{FF2B5EF4-FFF2-40B4-BE49-F238E27FC236}">
                <a16:creationId xmlns:a16="http://schemas.microsoft.com/office/drawing/2014/main" id="{3CE79DD0-E52C-4AA9-AD72-78F9C8D90859}"/>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55625" y="1604963"/>
            <a:ext cx="779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a:t>程序涉及的知识要点分析</a:t>
            </a:r>
            <a:r>
              <a:rPr lang="en-US" altLang="zh-CN"/>
              <a:t>:</a:t>
            </a:r>
          </a:p>
        </p:txBody>
      </p:sp>
      <p:sp>
        <p:nvSpPr>
          <p:cNvPr id="48132" name="Rectangle 5"/>
          <p:cNvSpPr>
            <a:spLocks noChangeArrowheads="1"/>
          </p:cNvSpPr>
          <p:nvPr/>
        </p:nvSpPr>
        <p:spPr bwMode="auto">
          <a:xfrm>
            <a:off x="657225" y="2393950"/>
            <a:ext cx="7785100"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15000"/>
              </a:lnSpc>
              <a:spcBef>
                <a:spcPct val="0"/>
              </a:spcBef>
            </a:pPr>
            <a:r>
              <a:rPr lang="en-US" altLang="zh-CN" dirty="0">
                <a:solidFill>
                  <a:srgbClr val="FF3300"/>
                </a:solidFill>
              </a:rPr>
              <a:t>(1)</a:t>
            </a:r>
            <a:r>
              <a:rPr lang="zh-CN" altLang="en-US" dirty="0">
                <a:solidFill>
                  <a:srgbClr val="FF3300"/>
                </a:solidFill>
              </a:rPr>
              <a:t>如何知道是否到达</a:t>
            </a:r>
            <a:r>
              <a:rPr lang="en-US" altLang="zh-CN" dirty="0">
                <a:solidFill>
                  <a:srgbClr val="FF3300"/>
                </a:solidFill>
              </a:rPr>
              <a:t>1</a:t>
            </a:r>
            <a:r>
              <a:rPr lang="zh-CN" altLang="en-US" dirty="0">
                <a:solidFill>
                  <a:srgbClr val="FF3300"/>
                </a:solidFill>
              </a:rPr>
              <a:t>秒？用什么中断合适</a:t>
            </a:r>
            <a:r>
              <a:rPr lang="en-US" altLang="zh-CN" dirty="0">
                <a:solidFill>
                  <a:srgbClr val="FF3300"/>
                </a:solidFill>
              </a:rPr>
              <a:t>?</a:t>
            </a:r>
          </a:p>
          <a:p>
            <a:pPr marL="342900" indent="-342900">
              <a:lnSpc>
                <a:spcPct val="115000"/>
              </a:lnSpc>
              <a:spcBef>
                <a:spcPct val="0"/>
              </a:spcBef>
            </a:pPr>
            <a:r>
              <a:rPr lang="en-US" altLang="zh-CN" dirty="0">
                <a:solidFill>
                  <a:srgbClr val="FF3300"/>
                </a:solidFill>
              </a:rPr>
              <a:t>(2)</a:t>
            </a:r>
            <a:r>
              <a:rPr lang="zh-CN" altLang="en-US" dirty="0">
                <a:solidFill>
                  <a:srgbClr val="FF3300"/>
                </a:solidFill>
              </a:rPr>
              <a:t>如何取当前时间？</a:t>
            </a:r>
          </a:p>
          <a:p>
            <a:pPr marL="342900" indent="-342900">
              <a:lnSpc>
                <a:spcPct val="115000"/>
              </a:lnSpc>
              <a:spcBef>
                <a:spcPct val="0"/>
              </a:spcBef>
            </a:pPr>
            <a:r>
              <a:rPr lang="en-US" altLang="zh-CN" dirty="0">
                <a:solidFill>
                  <a:srgbClr val="FF3300"/>
                </a:solidFill>
              </a:rPr>
              <a:t>(3)</a:t>
            </a:r>
            <a:r>
              <a:rPr lang="zh-CN" altLang="en-US" dirty="0">
                <a:solidFill>
                  <a:srgbClr val="FF3300"/>
                </a:solidFill>
              </a:rPr>
              <a:t>如何在指定位置显示时间？</a:t>
            </a:r>
          </a:p>
          <a:p>
            <a:pPr marL="342900" indent="-342900">
              <a:lnSpc>
                <a:spcPct val="115000"/>
              </a:lnSpc>
              <a:spcBef>
                <a:spcPct val="0"/>
              </a:spcBef>
            </a:pPr>
            <a:r>
              <a:rPr lang="en-US" altLang="zh-CN" dirty="0">
                <a:solidFill>
                  <a:srgbClr val="FF3300"/>
                </a:solidFill>
              </a:rPr>
              <a:t>(4)</a:t>
            </a:r>
            <a:r>
              <a:rPr lang="zh-CN" altLang="en-US" dirty="0">
                <a:solidFill>
                  <a:srgbClr val="FF3300"/>
                </a:solidFill>
              </a:rPr>
              <a:t>如何在显示时间后（改变了光标的位置），</a:t>
            </a:r>
          </a:p>
          <a:p>
            <a:pPr marL="342900" indent="-342900">
              <a:lnSpc>
                <a:spcPct val="115000"/>
              </a:lnSpc>
              <a:spcBef>
                <a:spcPct val="0"/>
              </a:spcBef>
            </a:pPr>
            <a:r>
              <a:rPr lang="zh-CN" altLang="en-US" dirty="0">
                <a:solidFill>
                  <a:srgbClr val="FF3300"/>
                </a:solidFill>
              </a:rPr>
              <a:t>     不影响其他程序的运行？</a:t>
            </a:r>
          </a:p>
          <a:p>
            <a:pPr marL="342900" indent="-342900">
              <a:lnSpc>
                <a:spcPct val="115000"/>
              </a:lnSpc>
              <a:spcBef>
                <a:spcPct val="0"/>
              </a:spcBef>
            </a:pPr>
            <a:r>
              <a:rPr lang="en-US" altLang="zh-CN" dirty="0">
                <a:solidFill>
                  <a:srgbClr val="FF3300"/>
                </a:solidFill>
              </a:rPr>
              <a:t>(5)</a:t>
            </a:r>
            <a:r>
              <a:rPr lang="zh-CN" altLang="en-US" dirty="0">
                <a:solidFill>
                  <a:srgbClr val="FF3300"/>
                </a:solidFill>
              </a:rPr>
              <a:t>如何在退出程序后，仍能显示时间？</a:t>
            </a:r>
          </a:p>
        </p:txBody>
      </p:sp>
      <p:sp>
        <p:nvSpPr>
          <p:cNvPr id="5" name="Rectangle 4">
            <a:extLst>
              <a:ext uri="{FF2B5EF4-FFF2-40B4-BE49-F238E27FC236}">
                <a16:creationId xmlns:a16="http://schemas.microsoft.com/office/drawing/2014/main" id="{9D30DA84-3151-409C-B836-8B18FEC2FC1E}"/>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55625" y="1604963"/>
            <a:ext cx="779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a:t>程序涉及的知识要点分析</a:t>
            </a:r>
            <a:r>
              <a:rPr lang="en-US" altLang="zh-CN"/>
              <a:t>:</a:t>
            </a:r>
          </a:p>
        </p:txBody>
      </p:sp>
      <p:sp>
        <p:nvSpPr>
          <p:cNvPr id="49156" name="Rectangle 4"/>
          <p:cNvSpPr>
            <a:spLocks noChangeArrowheads="1"/>
          </p:cNvSpPr>
          <p:nvPr/>
        </p:nvSpPr>
        <p:spPr bwMode="auto">
          <a:xfrm>
            <a:off x="657225" y="2393950"/>
            <a:ext cx="301466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r>
              <a:rPr lang="en-US" altLang="zh-CN">
                <a:solidFill>
                  <a:srgbClr val="FF3300"/>
                </a:solidFill>
              </a:rPr>
              <a:t>(1)</a:t>
            </a:r>
            <a:r>
              <a:rPr lang="zh-CN" altLang="en-US">
                <a:solidFill>
                  <a:srgbClr val="FF3300"/>
                </a:solidFill>
              </a:rPr>
              <a:t>每隔</a:t>
            </a:r>
            <a:r>
              <a:rPr lang="en-US" altLang="zh-CN">
                <a:solidFill>
                  <a:srgbClr val="FF3300"/>
                </a:solidFill>
              </a:rPr>
              <a:t>1</a:t>
            </a:r>
            <a:r>
              <a:rPr lang="zh-CN" altLang="en-US">
                <a:solidFill>
                  <a:srgbClr val="FF3300"/>
                </a:solidFill>
              </a:rPr>
              <a:t>秒</a:t>
            </a:r>
          </a:p>
        </p:txBody>
      </p:sp>
      <p:sp>
        <p:nvSpPr>
          <p:cNvPr id="49157" name="Text Box 5"/>
          <p:cNvSpPr txBox="1">
            <a:spLocks noChangeArrowheads="1"/>
          </p:cNvSpPr>
          <p:nvPr/>
        </p:nvSpPr>
        <p:spPr bwMode="auto">
          <a:xfrm>
            <a:off x="1168400" y="2905125"/>
            <a:ext cx="7273925" cy="194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10000"/>
              </a:lnSpc>
              <a:spcBef>
                <a:spcPct val="0"/>
              </a:spcBef>
            </a:pPr>
            <a:r>
              <a:rPr lang="zh-CN" altLang="en-US" dirty="0"/>
              <a:t>定时中断，时钟中断</a:t>
            </a:r>
            <a:endParaRPr lang="en-US" altLang="zh-CN" dirty="0"/>
          </a:p>
          <a:p>
            <a:pPr eaLnBrk="1" hangingPunct="1">
              <a:lnSpc>
                <a:spcPct val="110000"/>
              </a:lnSpc>
              <a:spcBef>
                <a:spcPct val="0"/>
              </a:spcBef>
            </a:pPr>
            <a:r>
              <a:rPr lang="en-US" altLang="zh-CN" dirty="0"/>
              <a:t>&lt;PC</a:t>
            </a:r>
            <a:r>
              <a:rPr lang="zh-CN" altLang="en-US" dirty="0"/>
              <a:t>中断大全 </a:t>
            </a:r>
            <a:r>
              <a:rPr lang="en-US" altLang="zh-CN" dirty="0"/>
              <a:t>BIOS,DOS</a:t>
            </a:r>
            <a:r>
              <a:rPr lang="zh-CN" altLang="en-US" dirty="0"/>
              <a:t>及第三方调用的程序员参考资料</a:t>
            </a:r>
            <a:r>
              <a:rPr lang="en-US" altLang="zh-CN" dirty="0"/>
              <a:t>&gt;</a:t>
            </a:r>
          </a:p>
          <a:p>
            <a:pPr eaLnBrk="1" hangingPunct="1"/>
            <a:r>
              <a:rPr lang="en-US" altLang="zh-CN" dirty="0"/>
              <a:t>&lt;PC</a:t>
            </a:r>
            <a:r>
              <a:rPr lang="zh-CN" altLang="en-US" dirty="0"/>
              <a:t>中断调用大全</a:t>
            </a:r>
            <a:r>
              <a:rPr lang="en-US" altLang="zh-CN" dirty="0"/>
              <a:t>&gt;</a:t>
            </a:r>
          </a:p>
        </p:txBody>
      </p:sp>
      <p:sp>
        <p:nvSpPr>
          <p:cNvPr id="475142" name="Rectangle 6"/>
          <p:cNvSpPr>
            <a:spLocks noChangeArrowheads="1"/>
          </p:cNvSpPr>
          <p:nvPr/>
        </p:nvSpPr>
        <p:spPr bwMode="auto">
          <a:xfrm>
            <a:off x="792163" y="5003800"/>
            <a:ext cx="7650162"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10000"/>
              </a:lnSpc>
              <a:spcBef>
                <a:spcPct val="0"/>
              </a:spcBef>
            </a:pPr>
            <a:r>
              <a:rPr lang="en-US" altLang="zh-CN"/>
              <a:t>  </a:t>
            </a:r>
            <a:r>
              <a:rPr lang="zh-CN" altLang="en-US"/>
              <a:t>由</a:t>
            </a:r>
            <a:r>
              <a:rPr lang="en-US" altLang="zh-CN"/>
              <a:t>8254</a:t>
            </a:r>
            <a:r>
              <a:rPr lang="zh-CN" altLang="en-US"/>
              <a:t>系统定时器的</a:t>
            </a:r>
            <a:r>
              <a:rPr lang="en-US" altLang="zh-CN"/>
              <a:t>0</a:t>
            </a:r>
            <a:r>
              <a:rPr lang="zh-CN" altLang="en-US"/>
              <a:t>通道每秒产生</a:t>
            </a:r>
            <a:r>
              <a:rPr lang="en-US" altLang="zh-CN"/>
              <a:t>18.2</a:t>
            </a:r>
            <a:r>
              <a:rPr lang="zh-CN" altLang="en-US"/>
              <a:t>次，该中断用于时钟更新。</a:t>
            </a:r>
          </a:p>
        </p:txBody>
      </p:sp>
      <p:sp>
        <p:nvSpPr>
          <p:cNvPr id="7" name="Rectangle 4">
            <a:extLst>
              <a:ext uri="{FF2B5EF4-FFF2-40B4-BE49-F238E27FC236}">
                <a16:creationId xmlns:a16="http://schemas.microsoft.com/office/drawing/2014/main" id="{464AE55A-1AB2-4934-BDBA-0DE7412D837B}"/>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42"/>
                                        </p:tgtEl>
                                        <p:attrNameLst>
                                          <p:attrName>style.visibility</p:attrName>
                                        </p:attrNameLst>
                                      </p:cBhvr>
                                      <p:to>
                                        <p:strVal val="visible"/>
                                      </p:to>
                                    </p:set>
                                    <p:animEffect transition="in" filter="blinds(horizontal)">
                                      <p:cBhvr>
                                        <p:cTn id="7" dur="500"/>
                                        <p:tgtEl>
                                          <p:spTgt spid="475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55625" y="1604963"/>
            <a:ext cx="7796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a:t>程序涉及的知识要点分析</a:t>
            </a:r>
            <a:r>
              <a:rPr lang="en-US" altLang="zh-CN"/>
              <a:t>:</a:t>
            </a:r>
          </a:p>
        </p:txBody>
      </p:sp>
      <p:sp>
        <p:nvSpPr>
          <p:cNvPr id="50180" name="Rectangle 5"/>
          <p:cNvSpPr>
            <a:spLocks noChangeArrowheads="1"/>
          </p:cNvSpPr>
          <p:nvPr/>
        </p:nvSpPr>
        <p:spPr bwMode="auto">
          <a:xfrm>
            <a:off x="657225" y="2393950"/>
            <a:ext cx="17891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marL="342900" indent="-342900"/>
            <a:r>
              <a:rPr lang="en-US" altLang="zh-CN">
                <a:solidFill>
                  <a:srgbClr val="FF3300"/>
                </a:solidFill>
              </a:rPr>
              <a:t>(1)</a:t>
            </a:r>
            <a:r>
              <a:rPr lang="zh-CN" altLang="en-US">
                <a:solidFill>
                  <a:srgbClr val="FF3300"/>
                </a:solidFill>
              </a:rPr>
              <a:t>每隔</a:t>
            </a:r>
            <a:r>
              <a:rPr lang="en-US" altLang="zh-CN">
                <a:solidFill>
                  <a:srgbClr val="FF3300"/>
                </a:solidFill>
              </a:rPr>
              <a:t>1</a:t>
            </a:r>
            <a:r>
              <a:rPr lang="zh-CN" altLang="en-US">
                <a:solidFill>
                  <a:srgbClr val="FF3300"/>
                </a:solidFill>
              </a:rPr>
              <a:t>秒</a:t>
            </a:r>
          </a:p>
        </p:txBody>
      </p:sp>
      <p:sp>
        <p:nvSpPr>
          <p:cNvPr id="473094" name="Rectangle 6"/>
          <p:cNvSpPr>
            <a:spLocks noChangeArrowheads="1"/>
          </p:cNvSpPr>
          <p:nvPr/>
        </p:nvSpPr>
        <p:spPr bwMode="auto">
          <a:xfrm>
            <a:off x="836613" y="4525963"/>
            <a:ext cx="46228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marL="342900" indent="-342900"/>
            <a:r>
              <a:rPr lang="en-US" altLang="zh-CN">
                <a:solidFill>
                  <a:srgbClr val="FF3300"/>
                </a:solidFill>
              </a:rPr>
              <a:t>(2) </a:t>
            </a:r>
            <a:r>
              <a:rPr lang="zh-CN" altLang="en-US">
                <a:solidFill>
                  <a:srgbClr val="FF3300"/>
                </a:solidFill>
              </a:rPr>
              <a:t>在屏幕的右上角显示时间</a:t>
            </a:r>
          </a:p>
        </p:txBody>
      </p:sp>
      <p:sp>
        <p:nvSpPr>
          <p:cNvPr id="50182" name="Text Box 8"/>
          <p:cNvSpPr txBox="1">
            <a:spLocks noChangeArrowheads="1"/>
          </p:cNvSpPr>
          <p:nvPr/>
        </p:nvSpPr>
        <p:spPr bwMode="auto">
          <a:xfrm>
            <a:off x="1150938" y="3024188"/>
            <a:ext cx="7500937"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a:t>引入一个变量，记录进入中断处理程序的次数。</a:t>
            </a:r>
          </a:p>
          <a:p>
            <a:pPr eaLnBrk="1" hangingPunct="1"/>
            <a:r>
              <a:rPr lang="zh-CN" altLang="en-US"/>
              <a:t>当达到</a:t>
            </a:r>
            <a:r>
              <a:rPr lang="en-US" altLang="zh-CN"/>
              <a:t>18</a:t>
            </a:r>
            <a:r>
              <a:rPr lang="zh-CN" altLang="en-US"/>
              <a:t>次时，取时间，然后显示时间。</a:t>
            </a:r>
          </a:p>
        </p:txBody>
      </p:sp>
      <p:sp>
        <p:nvSpPr>
          <p:cNvPr id="473097" name="Text Box 9"/>
          <p:cNvSpPr txBox="1">
            <a:spLocks noChangeArrowheads="1"/>
          </p:cNvSpPr>
          <p:nvPr/>
        </p:nvSpPr>
        <p:spPr bwMode="auto">
          <a:xfrm>
            <a:off x="1557338" y="5249863"/>
            <a:ext cx="5286704"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dirty="0"/>
              <a:t>常用</a:t>
            </a:r>
            <a:r>
              <a:rPr lang="en-US" altLang="zh-CN" dirty="0"/>
              <a:t>BIOS</a:t>
            </a:r>
            <a:r>
              <a:rPr lang="zh-CN" altLang="en-US" dirty="0"/>
              <a:t>子程序</a:t>
            </a:r>
            <a:r>
              <a:rPr lang="en-US" altLang="zh-CN" dirty="0"/>
              <a:t>,</a:t>
            </a:r>
            <a:r>
              <a:rPr lang="zh-CN" altLang="en-US" dirty="0"/>
              <a:t>显示器驱动程序</a:t>
            </a:r>
            <a:endParaRPr lang="en-US" altLang="zh-CN" dirty="0"/>
          </a:p>
        </p:txBody>
      </p:sp>
      <p:sp>
        <p:nvSpPr>
          <p:cNvPr id="8" name="Rectangle 4">
            <a:extLst>
              <a:ext uri="{FF2B5EF4-FFF2-40B4-BE49-F238E27FC236}">
                <a16:creationId xmlns:a16="http://schemas.microsoft.com/office/drawing/2014/main" id="{B0D4AE36-F50F-4D55-9ABA-DDA9AB2B2AED}"/>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3094"/>
                                        </p:tgtEl>
                                        <p:attrNameLst>
                                          <p:attrName>style.visibility</p:attrName>
                                        </p:attrNameLst>
                                      </p:cBhvr>
                                      <p:to>
                                        <p:strVal val="visible"/>
                                      </p:to>
                                    </p:set>
                                    <p:animEffect transition="in" filter="blinds(horizontal)">
                                      <p:cBhvr>
                                        <p:cTn id="7" dur="500"/>
                                        <p:tgtEl>
                                          <p:spTgt spid="473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3097"/>
                                        </p:tgtEl>
                                        <p:attrNameLst>
                                          <p:attrName>style.visibility</p:attrName>
                                        </p:attrNameLst>
                                      </p:cBhvr>
                                      <p:to>
                                        <p:strVal val="visible"/>
                                      </p:to>
                                    </p:set>
                                    <p:animEffect transition="in" filter="blinds(horizontal)">
                                      <p:cBhvr>
                                        <p:cTn id="12" dur="500"/>
                                        <p:tgtEl>
                                          <p:spTgt spid="473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4" grpId="0"/>
      <p:bldP spid="47309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ChangeArrowheads="1"/>
          </p:cNvSpPr>
          <p:nvPr/>
        </p:nvSpPr>
        <p:spPr bwMode="auto">
          <a:xfrm>
            <a:off x="611188" y="2124075"/>
            <a:ext cx="7875587"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20000"/>
              </a:lnSpc>
              <a:spcBef>
                <a:spcPct val="0"/>
              </a:spcBef>
            </a:pPr>
            <a:r>
              <a:rPr lang="en-US" altLang="zh-CN">
                <a:solidFill>
                  <a:srgbClr val="FF3300"/>
                </a:solidFill>
              </a:rPr>
              <a:t>(3) </a:t>
            </a:r>
            <a:r>
              <a:rPr lang="zh-CN" altLang="en-US">
                <a:solidFill>
                  <a:srgbClr val="FF3300"/>
                </a:solidFill>
              </a:rPr>
              <a:t>程序驻留</a:t>
            </a:r>
          </a:p>
          <a:p>
            <a:pPr marL="342900" indent="-342900">
              <a:lnSpc>
                <a:spcPct val="120000"/>
              </a:lnSpc>
              <a:spcBef>
                <a:spcPct val="0"/>
              </a:spcBef>
            </a:pPr>
            <a:r>
              <a:rPr lang="zh-CN" altLang="en-US"/>
              <a:t>  一个程序所占的主存储空间，在该程序运行结束后，不被回收。</a:t>
            </a:r>
          </a:p>
        </p:txBody>
      </p:sp>
      <p:sp>
        <p:nvSpPr>
          <p:cNvPr id="4" name="Rectangle 4">
            <a:extLst>
              <a:ext uri="{FF2B5EF4-FFF2-40B4-BE49-F238E27FC236}">
                <a16:creationId xmlns:a16="http://schemas.microsoft.com/office/drawing/2014/main" id="{FAF85C81-F287-4ED8-808C-4C4927ED0E29}"/>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3348038" y="2435225"/>
            <a:ext cx="3744912" cy="28273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ts val="775"/>
              </a:spcBef>
              <a:buClrTx/>
              <a:buSzTx/>
              <a:buFontTx/>
              <a:buNone/>
            </a:pPr>
            <a:r>
              <a:rPr kumimoji="0" lang="en-US" altLang="zh-CN" sz="1400" b="0">
                <a:solidFill>
                  <a:schemeClr val="tx1"/>
                </a:solidFill>
                <a:latin typeface="宋体" pitchFamily="2" charset="-122"/>
                <a:ea typeface="宋体" pitchFamily="2" charset="-122"/>
              </a:rPr>
              <a:t>┇</a:t>
            </a:r>
          </a:p>
          <a:p>
            <a:pPr algn="ctr" eaLnBrk="1" hangingPunct="1">
              <a:lnSpc>
                <a:spcPct val="100000"/>
              </a:lnSpc>
              <a:spcBef>
                <a:spcPts val="775"/>
              </a:spcBef>
              <a:buClrTx/>
              <a:buSzTx/>
              <a:buFontTx/>
              <a:buNone/>
            </a:pPr>
            <a:r>
              <a:rPr kumimoji="0" lang="zh-CN" altLang="en-US" sz="1600">
                <a:solidFill>
                  <a:schemeClr val="tx1"/>
                </a:solidFill>
                <a:latin typeface="宋体" pitchFamily="2" charset="-122"/>
                <a:ea typeface="宋体" pitchFamily="2" charset="-122"/>
              </a:rPr>
              <a:t>操作系统为用户程序分配的程序段前缀（</a:t>
            </a:r>
            <a:r>
              <a:rPr kumimoji="0" lang="en-US" altLang="zh-CN" sz="1600">
                <a:solidFill>
                  <a:schemeClr val="tx1"/>
                </a:solidFill>
                <a:latin typeface="宋体" pitchFamily="2" charset="-122"/>
                <a:ea typeface="宋体" pitchFamily="2" charset="-122"/>
              </a:rPr>
              <a:t>PSP</a:t>
            </a:r>
            <a:r>
              <a:rPr kumimoji="0" lang="zh-CN" altLang="en-US" sz="1600">
                <a:solidFill>
                  <a:schemeClr val="tx1"/>
                </a:solidFill>
                <a:latin typeface="宋体" pitchFamily="2" charset="-122"/>
                <a:ea typeface="宋体" pitchFamily="2" charset="-122"/>
              </a:rPr>
              <a:t>），共</a:t>
            </a:r>
            <a:r>
              <a:rPr kumimoji="0" lang="en-US" altLang="zh-CN" sz="1600">
                <a:solidFill>
                  <a:schemeClr val="tx1"/>
                </a:solidFill>
                <a:latin typeface="宋体" pitchFamily="2" charset="-122"/>
                <a:ea typeface="宋体" pitchFamily="2" charset="-122"/>
              </a:rPr>
              <a:t>100H</a:t>
            </a:r>
            <a:r>
              <a:rPr kumimoji="0" lang="zh-CN" altLang="en-US" sz="1600">
                <a:solidFill>
                  <a:schemeClr val="tx1"/>
                </a:solidFill>
                <a:latin typeface="宋体" pitchFamily="2" charset="-122"/>
                <a:ea typeface="宋体" pitchFamily="2" charset="-122"/>
              </a:rPr>
              <a:t>个字节</a:t>
            </a:r>
          </a:p>
          <a:p>
            <a:pPr algn="ctr" eaLnBrk="1" hangingPunct="1">
              <a:lnSpc>
                <a:spcPct val="100000"/>
              </a:lnSpc>
              <a:spcBef>
                <a:spcPts val="775"/>
              </a:spcBef>
              <a:buClrTx/>
              <a:buSzTx/>
              <a:buFontTx/>
              <a:buNone/>
            </a:pPr>
            <a:r>
              <a:rPr kumimoji="0" lang="zh-CN" altLang="en-US" sz="1600">
                <a:solidFill>
                  <a:schemeClr val="tx1"/>
                </a:solidFill>
                <a:latin typeface="宋体" pitchFamily="2" charset="-122"/>
                <a:ea typeface="宋体" pitchFamily="2" charset="-122"/>
              </a:rPr>
              <a:t>用户程序若在中断处理程序前定义了其他段（如数据段、堆栈段等），则在此占用空间</a:t>
            </a:r>
          </a:p>
          <a:p>
            <a:pPr algn="ctr" eaLnBrk="1" hangingPunct="1">
              <a:lnSpc>
                <a:spcPct val="100000"/>
              </a:lnSpc>
              <a:spcBef>
                <a:spcPts val="775"/>
              </a:spcBef>
              <a:buClrTx/>
              <a:buSzTx/>
              <a:buFontTx/>
              <a:buNone/>
            </a:pPr>
            <a:r>
              <a:rPr kumimoji="0" lang="zh-CN" altLang="en-US" sz="1600">
                <a:solidFill>
                  <a:schemeClr val="tx1"/>
                </a:solidFill>
                <a:latin typeface="宋体" pitchFamily="2" charset="-122"/>
                <a:ea typeface="宋体" pitchFamily="2" charset="-122"/>
              </a:rPr>
              <a:t>用户编制的中断处理程序占用的空间</a:t>
            </a:r>
          </a:p>
          <a:p>
            <a:pPr algn="ctr" eaLnBrk="1" hangingPunct="1">
              <a:lnSpc>
                <a:spcPct val="100000"/>
              </a:lnSpc>
              <a:spcBef>
                <a:spcPts val="775"/>
              </a:spcBef>
              <a:buClrTx/>
              <a:buSzTx/>
              <a:buFontTx/>
              <a:buNone/>
            </a:pPr>
            <a:r>
              <a:rPr kumimoji="0" lang="zh-CN" altLang="en-US" sz="1600">
                <a:solidFill>
                  <a:schemeClr val="tx1"/>
                </a:solidFill>
                <a:latin typeface="宋体" pitchFamily="2" charset="-122"/>
                <a:ea typeface="宋体" pitchFamily="2" charset="-122"/>
              </a:rPr>
              <a:t>用户程序其他部分占用的空间</a:t>
            </a:r>
          </a:p>
          <a:p>
            <a:pPr algn="ctr" eaLnBrk="1" hangingPunct="1">
              <a:lnSpc>
                <a:spcPct val="100000"/>
              </a:lnSpc>
              <a:spcBef>
                <a:spcPts val="775"/>
              </a:spcBef>
              <a:buClrTx/>
              <a:buSzTx/>
              <a:buFontTx/>
              <a:buNone/>
            </a:pPr>
            <a:r>
              <a:rPr kumimoji="0" lang="zh-CN" altLang="en-US" sz="1600">
                <a:solidFill>
                  <a:schemeClr val="tx1"/>
                </a:solidFill>
                <a:latin typeface="宋体" pitchFamily="2" charset="-122"/>
                <a:ea typeface="宋体" pitchFamily="2" charset="-122"/>
              </a:rPr>
              <a:t>┇</a:t>
            </a:r>
            <a:endParaRPr kumimoji="0" lang="zh-CN" altLang="en-US" sz="1600" b="0">
              <a:solidFill>
                <a:schemeClr val="tx1"/>
              </a:solidFill>
              <a:latin typeface="Arial" charset="0"/>
              <a:ea typeface="宋体" pitchFamily="2" charset="-122"/>
            </a:endParaRPr>
          </a:p>
        </p:txBody>
      </p:sp>
      <p:sp>
        <p:nvSpPr>
          <p:cNvPr id="52228" name="Line 4"/>
          <p:cNvSpPr>
            <a:spLocks noChangeShapeType="1"/>
          </p:cNvSpPr>
          <p:nvPr/>
        </p:nvSpPr>
        <p:spPr bwMode="auto">
          <a:xfrm>
            <a:off x="3348038" y="2795588"/>
            <a:ext cx="3744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29" name="Line 5"/>
          <p:cNvSpPr>
            <a:spLocks noChangeShapeType="1"/>
          </p:cNvSpPr>
          <p:nvPr/>
        </p:nvSpPr>
        <p:spPr bwMode="auto">
          <a:xfrm>
            <a:off x="3348038" y="3371850"/>
            <a:ext cx="3744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0" name="Line 6"/>
          <p:cNvSpPr>
            <a:spLocks noChangeShapeType="1"/>
          </p:cNvSpPr>
          <p:nvPr/>
        </p:nvSpPr>
        <p:spPr bwMode="auto">
          <a:xfrm>
            <a:off x="3348038" y="4164013"/>
            <a:ext cx="3744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1" name="Line 7"/>
          <p:cNvSpPr>
            <a:spLocks noChangeShapeType="1"/>
          </p:cNvSpPr>
          <p:nvPr/>
        </p:nvSpPr>
        <p:spPr bwMode="auto">
          <a:xfrm>
            <a:off x="3348038" y="4524375"/>
            <a:ext cx="3744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2" name="Line 8"/>
          <p:cNvSpPr>
            <a:spLocks noChangeShapeType="1"/>
          </p:cNvSpPr>
          <p:nvPr/>
        </p:nvSpPr>
        <p:spPr bwMode="auto">
          <a:xfrm>
            <a:off x="3348038" y="4883150"/>
            <a:ext cx="37449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3" name="Text Box 9"/>
          <p:cNvSpPr txBox="1">
            <a:spLocks noChangeArrowheads="1"/>
          </p:cNvSpPr>
          <p:nvPr/>
        </p:nvSpPr>
        <p:spPr bwMode="auto">
          <a:xfrm>
            <a:off x="1908175" y="3298825"/>
            <a:ext cx="974725"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1600">
                <a:solidFill>
                  <a:schemeClr val="accent2"/>
                </a:solidFill>
                <a:latin typeface="Times New Roman" pitchFamily="18" charset="0"/>
                <a:ea typeface="宋体" pitchFamily="2" charset="-122"/>
              </a:rPr>
              <a:t>需要驻留的空间</a:t>
            </a:r>
          </a:p>
        </p:txBody>
      </p:sp>
      <p:sp>
        <p:nvSpPr>
          <p:cNvPr id="52234" name="Text Box 10"/>
          <p:cNvSpPr txBox="1">
            <a:spLocks noChangeArrowheads="1"/>
          </p:cNvSpPr>
          <p:nvPr/>
        </p:nvSpPr>
        <p:spPr bwMode="auto">
          <a:xfrm>
            <a:off x="7462838" y="3644900"/>
            <a:ext cx="717550"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1600">
                <a:solidFill>
                  <a:schemeClr val="accent2"/>
                </a:solidFill>
                <a:latin typeface="Times New Roman" pitchFamily="18" charset="0"/>
                <a:ea typeface="宋体" pitchFamily="2" charset="-122"/>
              </a:rPr>
              <a:t>用户程序占用的空间</a:t>
            </a:r>
          </a:p>
        </p:txBody>
      </p:sp>
      <p:sp>
        <p:nvSpPr>
          <p:cNvPr id="52235" name="AutoShape 11"/>
          <p:cNvSpPr>
            <a:spLocks/>
          </p:cNvSpPr>
          <p:nvPr/>
        </p:nvSpPr>
        <p:spPr bwMode="auto">
          <a:xfrm>
            <a:off x="3059113" y="2867025"/>
            <a:ext cx="198437" cy="1616075"/>
          </a:xfrm>
          <a:prstGeom prst="leftBrace">
            <a:avLst>
              <a:gd name="adj1" fmla="val 6786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36" name="AutoShape 12"/>
          <p:cNvSpPr>
            <a:spLocks/>
          </p:cNvSpPr>
          <p:nvPr/>
        </p:nvSpPr>
        <p:spPr bwMode="auto">
          <a:xfrm>
            <a:off x="7219950" y="3373438"/>
            <a:ext cx="198438" cy="1390650"/>
          </a:xfrm>
          <a:prstGeom prst="rightBrace">
            <a:avLst>
              <a:gd name="adj1" fmla="val 58400"/>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237" name="Group 13"/>
          <p:cNvGrpSpPr>
            <a:grpSpLocks/>
          </p:cNvGrpSpPr>
          <p:nvPr/>
        </p:nvGrpSpPr>
        <p:grpSpPr bwMode="auto">
          <a:xfrm>
            <a:off x="468313" y="3933825"/>
            <a:ext cx="1295400" cy="2159000"/>
            <a:chOff x="1878" y="4998"/>
            <a:chExt cx="1536" cy="3264"/>
          </a:xfrm>
        </p:grpSpPr>
        <p:sp>
          <p:nvSpPr>
            <p:cNvPr id="52240" name="Text Box 14"/>
            <p:cNvSpPr txBox="1">
              <a:spLocks noChangeArrowheads="1"/>
            </p:cNvSpPr>
            <p:nvPr/>
          </p:nvSpPr>
          <p:spPr bwMode="auto">
            <a:xfrm>
              <a:off x="1878" y="4998"/>
              <a:ext cx="1536" cy="326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1600">
                  <a:solidFill>
                    <a:schemeClr val="accent2"/>
                  </a:solidFill>
                  <a:latin typeface="Times New Roman" pitchFamily="18" charset="0"/>
                  <a:ea typeface="宋体" pitchFamily="2" charset="-122"/>
                </a:rPr>
                <a:t>中断矢量表</a:t>
              </a:r>
            </a:p>
            <a:p>
              <a:pPr algn="just" eaLnBrk="1" hangingPunct="1">
                <a:lnSpc>
                  <a:spcPct val="100000"/>
                </a:lnSpc>
                <a:spcBef>
                  <a:spcPct val="0"/>
                </a:spcBef>
                <a:buClrTx/>
                <a:buSzTx/>
                <a:buFontTx/>
                <a:buNone/>
              </a:pPr>
              <a:endParaRPr kumimoji="0" lang="zh-CN" altLang="en-US" sz="1600">
                <a:solidFill>
                  <a:schemeClr val="accent2"/>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1600">
                <a:solidFill>
                  <a:schemeClr val="accent2"/>
                </a:solidFill>
                <a:latin typeface="Times New Roman" pitchFamily="18" charset="0"/>
                <a:ea typeface="宋体" pitchFamily="2" charset="-122"/>
              </a:endParaRPr>
            </a:p>
            <a:p>
              <a:pPr algn="just" eaLnBrk="1" hangingPunct="1">
                <a:lnSpc>
                  <a:spcPct val="100000"/>
                </a:lnSpc>
                <a:spcBef>
                  <a:spcPct val="0"/>
                </a:spcBef>
                <a:buClrTx/>
                <a:buSzTx/>
                <a:buFontTx/>
                <a:buNone/>
              </a:pPr>
              <a:r>
                <a:rPr kumimoji="0" lang="zh-CN" altLang="en-US" sz="1600">
                  <a:solidFill>
                    <a:schemeClr val="accent2"/>
                  </a:solidFill>
                  <a:latin typeface="Times New Roman" pitchFamily="18" charset="0"/>
                  <a:ea typeface="宋体" pitchFamily="2" charset="-122"/>
                </a:rPr>
                <a:t>中断矢量</a:t>
              </a:r>
            </a:p>
          </p:txBody>
        </p:sp>
        <p:sp>
          <p:nvSpPr>
            <p:cNvPr id="52241" name="Line 15"/>
            <p:cNvSpPr>
              <a:spLocks noChangeShapeType="1"/>
            </p:cNvSpPr>
            <p:nvPr/>
          </p:nvSpPr>
          <p:spPr bwMode="auto">
            <a:xfrm>
              <a:off x="1878" y="6630"/>
              <a:ext cx="14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2" name="Line 16"/>
            <p:cNvSpPr>
              <a:spLocks noChangeShapeType="1"/>
            </p:cNvSpPr>
            <p:nvPr/>
          </p:nvSpPr>
          <p:spPr bwMode="auto">
            <a:xfrm>
              <a:off x="1902" y="6102"/>
              <a:ext cx="1512" cy="2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38" name="Line 17"/>
          <p:cNvSpPr>
            <a:spLocks noChangeShapeType="1"/>
          </p:cNvSpPr>
          <p:nvPr/>
        </p:nvSpPr>
        <p:spPr bwMode="auto">
          <a:xfrm flipV="1">
            <a:off x="1619250" y="4235450"/>
            <a:ext cx="1746250" cy="633413"/>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Rectangle 4">
            <a:extLst>
              <a:ext uri="{FF2B5EF4-FFF2-40B4-BE49-F238E27FC236}">
                <a16:creationId xmlns:a16="http://schemas.microsoft.com/office/drawing/2014/main" id="{036FF5C5-3EBB-4929-A7C1-610ABC941B6F}"/>
              </a:ext>
            </a:extLst>
          </p:cNvPr>
          <p:cNvSpPr>
            <a:spLocks noChangeArrowheads="1"/>
          </p:cNvSpPr>
          <p:nvPr/>
        </p:nvSpPr>
        <p:spPr bwMode="auto">
          <a:xfrm>
            <a:off x="611188" y="312738"/>
            <a:ext cx="57246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600" dirty="0">
                <a:solidFill>
                  <a:schemeClr val="bg1"/>
                </a:solidFill>
                <a:latin typeface="Times New Roman" pitchFamily="18" charset="0"/>
                <a:ea typeface="华文新魏" pitchFamily="2" charset="-122"/>
              </a:rPr>
              <a:t>实方式下中断处理程序示例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4" name="文本框 3">
            <a:extLst>
              <a:ext uri="{FF2B5EF4-FFF2-40B4-BE49-F238E27FC236}">
                <a16:creationId xmlns:a16="http://schemas.microsoft.com/office/drawing/2014/main" id="{2C387224-9980-437B-B13E-1E627781C4EE}"/>
              </a:ext>
            </a:extLst>
          </p:cNvPr>
          <p:cNvSpPr txBox="1"/>
          <p:nvPr/>
        </p:nvSpPr>
        <p:spPr>
          <a:xfrm>
            <a:off x="544144" y="1493785"/>
            <a:ext cx="8055712" cy="4327147"/>
          </a:xfrm>
          <a:prstGeom prst="rect">
            <a:avLst/>
          </a:prstGeom>
          <a:noFill/>
        </p:spPr>
        <p:txBody>
          <a:bodyPr wrap="square">
            <a:spAutoFit/>
          </a:bodyPr>
          <a:lstStyle/>
          <a:p>
            <a:pPr>
              <a:lnSpc>
                <a:spcPct val="125000"/>
              </a:lnSpc>
              <a:spcBef>
                <a:spcPts val="0"/>
              </a:spcBef>
            </a:pPr>
            <a:r>
              <a:rPr lang="en-US" altLang="zh-CN" dirty="0">
                <a:solidFill>
                  <a:srgbClr val="000066"/>
                </a:solidFill>
                <a:latin typeface="宋体" panose="02010600030101010101" pitchFamily="2" charset="-122"/>
                <a:ea typeface="宋体" panose="02010600030101010101" pitchFamily="2" charset="-122"/>
              </a:rPr>
              <a:t>Windows</a:t>
            </a:r>
            <a:r>
              <a:rPr lang="zh-CN" altLang="zh-CN" dirty="0">
                <a:solidFill>
                  <a:srgbClr val="000066"/>
                </a:solidFill>
                <a:latin typeface="宋体" panose="02010600030101010101" pitchFamily="2" charset="-122"/>
                <a:ea typeface="宋体" panose="02010600030101010101" pitchFamily="2" charset="-122"/>
              </a:rPr>
              <a:t>系统</a:t>
            </a:r>
            <a:r>
              <a:rPr lang="zh-CN" altLang="en-US" dirty="0">
                <a:solidFill>
                  <a:srgbClr val="000066"/>
                </a:solidFill>
                <a:latin typeface="宋体" panose="02010600030101010101" pitchFamily="2" charset="-122"/>
                <a:ea typeface="宋体" panose="02010600030101010101" pitchFamily="2" charset="-122"/>
              </a:rPr>
              <a:t>：</a:t>
            </a:r>
            <a:r>
              <a:rPr lang="zh-CN" altLang="zh-CN" dirty="0">
                <a:solidFill>
                  <a:srgbClr val="000066"/>
                </a:solidFill>
                <a:latin typeface="宋体" panose="02010600030101010101" pitchFamily="2" charset="-122"/>
                <a:ea typeface="宋体" panose="02010600030101010101" pitchFamily="2" charset="-122"/>
              </a:rPr>
              <a:t>结构化异常处理</a:t>
            </a:r>
            <a:r>
              <a:rPr lang="en-US" altLang="zh-CN" dirty="0">
                <a:solidFill>
                  <a:srgbClr val="000066"/>
                </a:solidFill>
                <a:latin typeface="宋体" panose="02010600030101010101" pitchFamily="2" charset="-122"/>
                <a:ea typeface="宋体" panose="02010600030101010101" pitchFamily="2" charset="-122"/>
              </a:rPr>
              <a:t> </a:t>
            </a:r>
          </a:p>
          <a:p>
            <a:pPr>
              <a:lnSpc>
                <a:spcPct val="125000"/>
              </a:lnSpc>
              <a:spcBef>
                <a:spcPts val="0"/>
              </a:spcBef>
            </a:pPr>
            <a:r>
              <a:rPr lang="en-US" altLang="zh-CN" dirty="0">
                <a:solidFill>
                  <a:srgbClr val="000066"/>
                </a:solidFill>
                <a:latin typeface="宋体" panose="02010600030101010101" pitchFamily="2" charset="-122"/>
                <a:ea typeface="宋体" panose="02010600030101010101" pitchFamily="2" charset="-122"/>
              </a:rPr>
              <a:t>     Structured Exception Handling</a:t>
            </a:r>
            <a:r>
              <a:rPr lang="zh-CN" altLang="zh-CN" dirty="0">
                <a:solidFill>
                  <a:srgbClr val="000066"/>
                </a:solidFill>
                <a:latin typeface="宋体" panose="02010600030101010101" pitchFamily="2" charset="-122"/>
                <a:ea typeface="宋体" panose="02010600030101010101" pitchFamily="2" charset="-122"/>
              </a:rPr>
              <a:t>，</a:t>
            </a:r>
            <a:r>
              <a:rPr lang="en-US" altLang="zh-CN" dirty="0">
                <a:solidFill>
                  <a:srgbClr val="000066"/>
                </a:solidFill>
                <a:latin typeface="宋体" panose="02010600030101010101" pitchFamily="2" charset="-122"/>
                <a:ea typeface="宋体" panose="02010600030101010101" pitchFamily="2" charset="-122"/>
              </a:rPr>
              <a:t>SEH</a:t>
            </a:r>
          </a:p>
          <a:p>
            <a:pPr>
              <a:lnSpc>
                <a:spcPct val="125000"/>
              </a:lnSpc>
              <a:spcBef>
                <a:spcPts val="0"/>
              </a:spcBef>
            </a:pPr>
            <a:endParaRPr lang="en-US" altLang="zh-CN" dirty="0">
              <a:solidFill>
                <a:srgbClr val="000066"/>
              </a:solidFill>
              <a:latin typeface="宋体" panose="02010600030101010101" pitchFamily="2" charset="-122"/>
              <a:ea typeface="宋体" panose="02010600030101010101" pitchFamily="2" charset="-122"/>
            </a:endParaRPr>
          </a:p>
          <a:p>
            <a:pPr>
              <a:lnSpc>
                <a:spcPct val="125000"/>
              </a:lnSpc>
              <a:spcBef>
                <a:spcPts val="0"/>
              </a:spcBef>
            </a:pPr>
            <a:r>
              <a:rPr lang="en-US" altLang="zh-CN" dirty="0">
                <a:solidFill>
                  <a:srgbClr val="000066"/>
                </a:solidFill>
                <a:latin typeface="宋体" panose="02010600030101010101" pitchFamily="2" charset="-122"/>
                <a:ea typeface="宋体" panose="02010600030101010101" pitchFamily="2" charset="-122"/>
              </a:rPr>
              <a:t>Windows XP</a:t>
            </a:r>
            <a:r>
              <a:rPr lang="zh-CN" altLang="en-US" dirty="0">
                <a:solidFill>
                  <a:srgbClr val="000066"/>
                </a:solidFill>
                <a:latin typeface="宋体" panose="02010600030101010101" pitchFamily="2" charset="-122"/>
                <a:ea typeface="宋体" panose="02010600030101010101" pitchFamily="2" charset="-122"/>
              </a:rPr>
              <a:t>： 向量化异常处理</a:t>
            </a:r>
            <a:endParaRPr lang="en-US" altLang="zh-CN" dirty="0">
              <a:solidFill>
                <a:srgbClr val="000066"/>
              </a:solidFill>
              <a:latin typeface="宋体" panose="02010600030101010101" pitchFamily="2" charset="-122"/>
              <a:ea typeface="宋体" panose="02010600030101010101" pitchFamily="2" charset="-122"/>
            </a:endParaRPr>
          </a:p>
          <a:p>
            <a:pPr>
              <a:lnSpc>
                <a:spcPct val="125000"/>
              </a:lnSpc>
              <a:spcBef>
                <a:spcPts val="0"/>
              </a:spcBef>
            </a:pPr>
            <a:r>
              <a:rPr lang="en-US" altLang="zh-CN" dirty="0">
                <a:solidFill>
                  <a:srgbClr val="000066"/>
                </a:solidFill>
                <a:latin typeface="宋体" panose="02010600030101010101" pitchFamily="2" charset="-122"/>
                <a:ea typeface="宋体" panose="02010600030101010101" pitchFamily="2" charset="-122"/>
              </a:rPr>
              <a:t>     Vectored Exception Handling</a:t>
            </a:r>
            <a:r>
              <a:rPr lang="zh-CN" altLang="en-US" dirty="0">
                <a:solidFill>
                  <a:srgbClr val="000066"/>
                </a:solidFill>
                <a:latin typeface="宋体" panose="02010600030101010101" pitchFamily="2" charset="-122"/>
                <a:ea typeface="宋体" panose="02010600030101010101" pitchFamily="2" charset="-122"/>
              </a:rPr>
              <a:t>，</a:t>
            </a:r>
            <a:r>
              <a:rPr lang="en-US" altLang="zh-CN" dirty="0">
                <a:solidFill>
                  <a:srgbClr val="000066"/>
                </a:solidFill>
                <a:latin typeface="宋体" panose="02010600030101010101" pitchFamily="2" charset="-122"/>
                <a:ea typeface="宋体" panose="02010600030101010101" pitchFamily="2" charset="-122"/>
              </a:rPr>
              <a:t>VEH</a:t>
            </a:r>
          </a:p>
          <a:p>
            <a:pPr>
              <a:lnSpc>
                <a:spcPct val="125000"/>
              </a:lnSpc>
              <a:spcBef>
                <a:spcPts val="0"/>
              </a:spcBef>
            </a:pPr>
            <a:endParaRPr lang="en-US" altLang="zh-CN" dirty="0">
              <a:solidFill>
                <a:srgbClr val="000066"/>
              </a:solidFill>
              <a:latin typeface="宋体" panose="02010600030101010101" pitchFamily="2" charset="-122"/>
              <a:ea typeface="宋体" panose="02010600030101010101" pitchFamily="2" charset="-122"/>
            </a:endParaRPr>
          </a:p>
          <a:p>
            <a:pPr>
              <a:lnSpc>
                <a:spcPct val="125000"/>
              </a:lnSpc>
              <a:spcBef>
                <a:spcPts val="0"/>
              </a:spcBef>
            </a:pPr>
            <a:r>
              <a:rPr lang="en-US" altLang="zh-CN" dirty="0">
                <a:solidFill>
                  <a:srgbClr val="000066"/>
                </a:solidFill>
                <a:latin typeface="宋体" panose="02010600030101010101" pitchFamily="2" charset="-122"/>
                <a:ea typeface="宋体" panose="02010600030101010101" pitchFamily="2" charset="-122"/>
              </a:rPr>
              <a:t>C++</a:t>
            </a:r>
            <a:r>
              <a:rPr lang="zh-CN" altLang="zh-CN" dirty="0">
                <a:solidFill>
                  <a:srgbClr val="000066"/>
                </a:solidFill>
                <a:latin typeface="宋体" panose="02010600030101010101" pitchFamily="2" charset="-122"/>
                <a:ea typeface="宋体" panose="02010600030101010101" pitchFamily="2" charset="-122"/>
              </a:rPr>
              <a:t>异常处理</a:t>
            </a:r>
            <a:endParaRPr lang="en-US" altLang="zh-CN" dirty="0">
              <a:solidFill>
                <a:srgbClr val="000066"/>
              </a:solidFill>
              <a:latin typeface="宋体" panose="02010600030101010101" pitchFamily="2" charset="-122"/>
              <a:ea typeface="宋体" panose="02010600030101010101" pitchFamily="2" charset="-122"/>
            </a:endParaRPr>
          </a:p>
          <a:p>
            <a:pPr>
              <a:lnSpc>
                <a:spcPct val="125000"/>
              </a:lnSpc>
              <a:spcBef>
                <a:spcPts val="0"/>
              </a:spcBef>
            </a:pPr>
            <a:r>
              <a:rPr lang="en-US" altLang="zh-CN" dirty="0">
                <a:solidFill>
                  <a:srgbClr val="000066"/>
                </a:solidFill>
                <a:latin typeface="宋体" panose="02010600030101010101" pitchFamily="2" charset="-122"/>
                <a:ea typeface="宋体" panose="02010600030101010101" pitchFamily="2" charset="-122"/>
              </a:rPr>
              <a:t>     C++ Exception Handler</a:t>
            </a:r>
            <a:r>
              <a:rPr lang="zh-CN" altLang="zh-CN" dirty="0">
                <a:solidFill>
                  <a:srgbClr val="000066"/>
                </a:solidFill>
                <a:latin typeface="宋体" panose="02010600030101010101" pitchFamily="2" charset="-122"/>
                <a:ea typeface="宋体" panose="02010600030101010101" pitchFamily="2" charset="-122"/>
              </a:rPr>
              <a:t>，</a:t>
            </a:r>
            <a:r>
              <a:rPr lang="en-US" altLang="zh-CN" dirty="0">
                <a:solidFill>
                  <a:srgbClr val="000066"/>
                </a:solidFill>
                <a:latin typeface="宋体" panose="02010600030101010101" pitchFamily="2" charset="-122"/>
                <a:ea typeface="宋体" panose="02010600030101010101" pitchFamily="2" charset="-122"/>
              </a:rPr>
              <a:t>C++EH </a:t>
            </a:r>
            <a:endParaRPr lang="zh-CN" altLang="en-US" dirty="0">
              <a:solidFill>
                <a:srgbClr val="00006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97628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4" name="文本框 3">
            <a:extLst>
              <a:ext uri="{FF2B5EF4-FFF2-40B4-BE49-F238E27FC236}">
                <a16:creationId xmlns:a16="http://schemas.microsoft.com/office/drawing/2014/main" id="{2C387224-9980-437B-B13E-1E627781C4EE}"/>
              </a:ext>
            </a:extLst>
          </p:cNvPr>
          <p:cNvSpPr txBox="1"/>
          <p:nvPr/>
        </p:nvSpPr>
        <p:spPr>
          <a:xfrm>
            <a:off x="476545" y="1572775"/>
            <a:ext cx="7718266" cy="3249929"/>
          </a:xfrm>
          <a:prstGeom prst="rect">
            <a:avLst/>
          </a:prstGeom>
          <a:noFill/>
        </p:spPr>
        <p:txBody>
          <a:bodyPr wrap="square">
            <a:spAutoFit/>
          </a:bodyPr>
          <a:lstStyle/>
          <a:p>
            <a:pPr marL="457200" indent="-457200">
              <a:lnSpc>
                <a:spcPct val="125000"/>
              </a:lnSpc>
              <a:spcBef>
                <a:spcPts val="0"/>
              </a:spcBef>
              <a:buFont typeface="Wingdings" panose="05000000000000000000" pitchFamily="2" charset="2"/>
              <a:buChar char="Ø"/>
            </a:pPr>
            <a:r>
              <a:rPr lang="zh-CN" altLang="en-US" dirty="0">
                <a:solidFill>
                  <a:srgbClr val="0000FF"/>
                </a:solidFill>
                <a:latin typeface="宋体" panose="02010600030101010101" pitchFamily="2" charset="-122"/>
                <a:ea typeface="宋体" panose="02010600030101010101" pitchFamily="2" charset="-122"/>
              </a:rPr>
              <a:t>如何感知到出现了异常？</a:t>
            </a:r>
            <a:endParaRPr lang="en-US" altLang="zh-CN" dirty="0">
              <a:solidFill>
                <a:srgbClr val="0000FF"/>
              </a:solidFill>
              <a:latin typeface="宋体" panose="02010600030101010101" pitchFamily="2" charset="-122"/>
              <a:ea typeface="宋体" panose="02010600030101010101" pitchFamily="2" charset="-122"/>
            </a:endParaRPr>
          </a:p>
          <a:p>
            <a:pPr marL="457200" indent="-457200">
              <a:lnSpc>
                <a:spcPct val="125000"/>
              </a:lnSpc>
              <a:spcBef>
                <a:spcPts val="0"/>
              </a:spcBef>
              <a:buFont typeface="Wingdings" panose="05000000000000000000" pitchFamily="2" charset="2"/>
              <a:buChar char="Ø"/>
            </a:pPr>
            <a:r>
              <a:rPr lang="zh-CN" altLang="en-US" dirty="0">
                <a:solidFill>
                  <a:srgbClr val="0000FF"/>
                </a:solidFill>
                <a:latin typeface="宋体" panose="02010600030101010101" pitchFamily="2" charset="-122"/>
                <a:ea typeface="宋体" panose="02010600030101010101" pitchFamily="2" charset="-122"/>
              </a:rPr>
              <a:t>异常发生后如何处理？</a:t>
            </a:r>
            <a:endParaRPr lang="en-US" altLang="zh-CN" dirty="0">
              <a:solidFill>
                <a:srgbClr val="0000FF"/>
              </a:solidFill>
              <a:latin typeface="宋体" panose="02010600030101010101" pitchFamily="2" charset="-122"/>
              <a:ea typeface="宋体" panose="02010600030101010101" pitchFamily="2" charset="-122"/>
            </a:endParaRPr>
          </a:p>
          <a:p>
            <a:pPr marL="457200" indent="-457200">
              <a:lnSpc>
                <a:spcPct val="125000"/>
              </a:lnSpc>
              <a:spcBef>
                <a:spcPts val="0"/>
              </a:spcBef>
              <a:buFont typeface="Wingdings" panose="05000000000000000000" pitchFamily="2" charset="2"/>
              <a:buChar char="Ø"/>
            </a:pPr>
            <a:r>
              <a:rPr lang="zh-CN" altLang="en-US" dirty="0">
                <a:solidFill>
                  <a:srgbClr val="0000FF"/>
                </a:solidFill>
                <a:latin typeface="宋体" panose="02010600030101010101" pitchFamily="2" charset="-122"/>
                <a:ea typeface="宋体" panose="02010600030101010101" pitchFamily="2" charset="-122"/>
              </a:rPr>
              <a:t>如何去找到异常处理程序？ </a:t>
            </a:r>
            <a:endParaRPr lang="en-US" altLang="zh-CN" dirty="0">
              <a:solidFill>
                <a:srgbClr val="0000FF"/>
              </a:solidFill>
              <a:latin typeface="宋体" panose="02010600030101010101" pitchFamily="2" charset="-122"/>
              <a:ea typeface="宋体" panose="02010600030101010101" pitchFamily="2" charset="-122"/>
            </a:endParaRPr>
          </a:p>
          <a:p>
            <a:pPr marL="457200" indent="-457200">
              <a:lnSpc>
                <a:spcPct val="125000"/>
              </a:lnSpc>
              <a:spcBef>
                <a:spcPts val="0"/>
              </a:spcBef>
              <a:buFont typeface="Wingdings" panose="05000000000000000000" pitchFamily="2" charset="2"/>
              <a:buChar char="Ø"/>
            </a:pPr>
            <a:r>
              <a:rPr lang="zh-CN" altLang="en-US" dirty="0">
                <a:solidFill>
                  <a:srgbClr val="0000FF"/>
                </a:solidFill>
                <a:latin typeface="宋体" panose="02010600030101010101" pitchFamily="2" charset="-122"/>
                <a:ea typeface="宋体" panose="02010600030101010101" pitchFamily="2" charset="-122"/>
              </a:rPr>
              <a:t>如何编写异常处理程序？</a:t>
            </a:r>
            <a:endParaRPr lang="en-US" altLang="zh-CN" dirty="0">
              <a:solidFill>
                <a:srgbClr val="0000FF"/>
              </a:solidFill>
              <a:latin typeface="宋体" panose="02010600030101010101" pitchFamily="2" charset="-122"/>
              <a:ea typeface="宋体" panose="02010600030101010101" pitchFamily="2" charset="-122"/>
            </a:endParaRPr>
          </a:p>
          <a:p>
            <a:pPr marL="457200" indent="-457200">
              <a:lnSpc>
                <a:spcPct val="125000"/>
              </a:lnSpc>
              <a:spcBef>
                <a:spcPts val="0"/>
              </a:spcBef>
              <a:buFont typeface="Wingdings" panose="05000000000000000000" pitchFamily="2" charset="2"/>
              <a:buChar char="Ø"/>
            </a:pPr>
            <a:r>
              <a:rPr lang="zh-CN" altLang="en-US" dirty="0">
                <a:solidFill>
                  <a:srgbClr val="0000FF"/>
                </a:solidFill>
                <a:latin typeface="宋体" panose="02010600030101010101" pitchFamily="2" charset="-122"/>
                <a:ea typeface="宋体" panose="02010600030101010101" pitchFamily="2" charset="-122"/>
              </a:rPr>
              <a:t>如何让系统找到自己的编写的异常处理程序？</a:t>
            </a:r>
            <a:endParaRPr lang="en-US" altLang="zh-CN" dirty="0">
              <a:solidFill>
                <a:srgbClr val="0000FF"/>
              </a:solidFill>
              <a:latin typeface="宋体" panose="02010600030101010101" pitchFamily="2" charset="-122"/>
              <a:ea typeface="宋体" panose="02010600030101010101" pitchFamily="2" charset="-122"/>
            </a:endParaRPr>
          </a:p>
          <a:p>
            <a:pPr marL="457200" indent="-457200">
              <a:lnSpc>
                <a:spcPct val="125000"/>
              </a:lnSpc>
              <a:spcBef>
                <a:spcPts val="0"/>
              </a:spcBef>
              <a:buFont typeface="Wingdings" panose="05000000000000000000" pitchFamily="2" charset="2"/>
              <a:buChar char="Ø"/>
            </a:pPr>
            <a:r>
              <a:rPr lang="zh-CN" altLang="en-US" dirty="0">
                <a:solidFill>
                  <a:srgbClr val="0000FF"/>
                </a:solidFill>
                <a:latin typeface="宋体" panose="02010600030101010101" pitchFamily="2" charset="-122"/>
                <a:ea typeface="宋体" panose="02010600030101010101" pitchFamily="2" charset="-122"/>
              </a:rPr>
              <a:t>异常处理程序执行后，再做什么？</a:t>
            </a:r>
            <a:endParaRPr lang="en-US" altLang="zh-CN" dirty="0">
              <a:solidFill>
                <a:srgbClr val="0000FF"/>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94494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5" name="文本框 4">
            <a:extLst>
              <a:ext uri="{FF2B5EF4-FFF2-40B4-BE49-F238E27FC236}">
                <a16:creationId xmlns:a16="http://schemas.microsoft.com/office/drawing/2014/main" id="{FFA6804E-B505-4965-AF56-A83DC1F0C44C}"/>
              </a:ext>
            </a:extLst>
          </p:cNvPr>
          <p:cNvSpPr txBox="1"/>
          <p:nvPr/>
        </p:nvSpPr>
        <p:spPr>
          <a:xfrm>
            <a:off x="319027" y="1451386"/>
            <a:ext cx="8505945" cy="5262979"/>
          </a:xfrm>
          <a:prstGeom prst="rect">
            <a:avLst/>
          </a:prstGeom>
          <a:noFill/>
        </p:spPr>
        <p:txBody>
          <a:bodyPr wrap="square">
            <a:spAutoFit/>
          </a:bodyPr>
          <a:lstStyle/>
          <a:p>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&lt;signal.h&gt;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a:t>
            </a:r>
            <a:r>
              <a:rPr lang="en-US" altLang="zh-CN" sz="2000" dirty="0" err="1">
                <a:solidFill>
                  <a:srgbClr val="A31515"/>
                </a:solidFill>
                <a:latin typeface="新宋体" panose="02010609030101010101" pitchFamily="49" charset="-122"/>
                <a:ea typeface="新宋体" panose="02010609030101010101" pitchFamily="49" charset="-122"/>
              </a:rPr>
              <a:t>setjmp.h</a:t>
            </a:r>
            <a:r>
              <a:rPr lang="en-US" altLang="zh-CN" sz="2000" dirty="0">
                <a:solidFill>
                  <a:srgbClr val="A31515"/>
                </a:solidFill>
                <a:latin typeface="新宋体" panose="02010609030101010101" pitchFamily="49" charset="-122"/>
                <a:ea typeface="新宋体" panose="02010609030101010101" pitchFamily="49" charset="-122"/>
              </a:rPr>
              <a:t>&gt;</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&lt;stdio.h&gt;        </a:t>
            </a:r>
            <a:r>
              <a:rPr lang="en-US" altLang="zh-CN" sz="2000" dirty="0">
                <a:solidFill>
                  <a:srgbClr val="808080"/>
                </a:solidFill>
                <a:latin typeface="新宋体" panose="02010609030101010101" pitchFamily="49" charset="-122"/>
                <a:ea typeface="新宋体" panose="02010609030101010101" pitchFamily="49" charset="-122"/>
              </a:rPr>
              <a:t>#include</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A31515"/>
                </a:solidFill>
                <a:latin typeface="新宋体" panose="02010609030101010101" pitchFamily="49" charset="-122"/>
                <a:ea typeface="新宋体" panose="02010609030101010101" pitchFamily="49" charset="-122"/>
              </a:rPr>
              <a:t>&lt;Windows.h&gt;</a:t>
            </a:r>
            <a:endParaRPr lang="en-US" altLang="zh-CN" sz="2000" dirty="0">
              <a:solidFill>
                <a:srgbClr val="000000"/>
              </a:solidFill>
              <a:latin typeface="新宋体" panose="02010609030101010101" pitchFamily="49" charset="-122"/>
              <a:ea typeface="新宋体" panose="02010609030101010101" pitchFamily="49" charset="-122"/>
            </a:endParaRPr>
          </a:p>
          <a:p>
            <a:r>
              <a:rPr lang="en-US" altLang="zh-CN" sz="2000" dirty="0">
                <a:solidFill>
                  <a:srgbClr val="2B91AF"/>
                </a:solidFill>
                <a:latin typeface="新宋体" panose="02010609030101010101" pitchFamily="49" charset="-122"/>
                <a:ea typeface="新宋体" panose="02010609030101010101" pitchFamily="49" charset="-122"/>
              </a:rPr>
              <a:t>jmp_buf</a:t>
            </a:r>
            <a:r>
              <a:rPr lang="en-US" altLang="zh-CN" sz="2000" dirty="0">
                <a:solidFill>
                  <a:srgbClr val="000000"/>
                </a:solidFill>
                <a:latin typeface="新宋体" panose="02010609030101010101" pitchFamily="49" charset="-122"/>
                <a:ea typeface="新宋体" panose="02010609030101010101" pitchFamily="49" charset="-122"/>
              </a:rPr>
              <a:t>  buf;</a:t>
            </a:r>
          </a:p>
          <a:p>
            <a:r>
              <a:rPr lang="en-US" altLang="zh-CN" sz="2000" dirty="0">
                <a:solidFill>
                  <a:srgbClr val="2B91A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WINAPI</a:t>
            </a:r>
            <a:r>
              <a:rPr lang="en-US" altLang="zh-CN" sz="2000" dirty="0">
                <a:solidFill>
                  <a:srgbClr val="000000"/>
                </a:solidFill>
                <a:latin typeface="新宋体" panose="02010609030101010101" pitchFamily="49" charset="-122"/>
                <a:ea typeface="新宋体" panose="02010609030101010101" pitchFamily="49" charset="-122"/>
              </a:rPr>
              <a:t> Exceptionhandler(</a:t>
            </a:r>
            <a:r>
              <a:rPr lang="en-US" altLang="zh-CN" sz="2000" dirty="0">
                <a:solidFill>
                  <a:srgbClr val="2B91AF"/>
                </a:solidFill>
                <a:latin typeface="新宋体" panose="02010609030101010101" pitchFamily="49" charset="-122"/>
                <a:ea typeface="新宋体" panose="02010609030101010101" pitchFamily="49" charset="-122"/>
              </a:rPr>
              <a:t>EXCEPTION_POINTERS </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808080"/>
                </a:solidFill>
                <a:latin typeface="新宋体" panose="02010609030101010101" pitchFamily="49" charset="-122"/>
                <a:ea typeface="新宋体" panose="02010609030101010101" pitchFamily="49" charset="-122"/>
              </a:rPr>
              <a:t>ExceptionInfo</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"error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longjmp(buf, 1);</a:t>
            </a:r>
          </a:p>
          <a:p>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setjmp</a:t>
            </a:r>
            <a:r>
              <a:rPr lang="en-US" altLang="zh-CN" sz="2000" dirty="0">
                <a:solidFill>
                  <a:srgbClr val="000000"/>
                </a:solidFill>
                <a:latin typeface="新宋体" panose="02010609030101010101" pitchFamily="49" charset="-122"/>
                <a:ea typeface="新宋体" panose="02010609030101010101" pitchFamily="49" charset="-122"/>
              </a:rPr>
              <a:t>(buf) ) {</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"then  begin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Exceptionhandler(</a:t>
            </a:r>
            <a:r>
              <a:rPr lang="en-US" altLang="zh-CN" sz="2000" dirty="0">
                <a:solidFill>
                  <a:srgbClr val="6F008A"/>
                </a:solidFill>
                <a:latin typeface="新宋体" panose="02010609030101010101" pitchFamily="49" charset="-122"/>
                <a:ea typeface="新宋体" panose="02010609030101010101" pitchFamily="49" charset="-122"/>
              </a:rPr>
              <a:t>NULL</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"then  over ...\n"</a:t>
            </a:r>
            <a:r>
              <a:rPr lang="en-US" altLang="zh-CN" sz="2000" dirty="0">
                <a:solidFill>
                  <a:srgbClr val="000000"/>
                </a:solidFill>
                <a:latin typeface="新宋体" panose="02010609030101010101" pitchFamily="49" charset="-122"/>
                <a:ea typeface="新宋体" panose="02010609030101010101" pitchFamily="49" charset="-122"/>
              </a:rPr>
              <a:t>);</a:t>
            </a:r>
          </a:p>
          <a:p>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else</a:t>
            </a:r>
            <a:r>
              <a:rPr lang="en-US" altLang="zh-CN" sz="2000" dirty="0">
                <a:solidFill>
                  <a:srgbClr val="000000"/>
                </a:solidFill>
                <a:latin typeface="新宋体" panose="02010609030101010101" pitchFamily="49" charset="-122"/>
                <a:ea typeface="新宋体" panose="02010609030101010101" pitchFamily="49" charset="-122"/>
              </a:rPr>
              <a:t> { printf(</a:t>
            </a:r>
            <a:r>
              <a:rPr lang="en-US" altLang="zh-CN" sz="2000" dirty="0">
                <a:solidFill>
                  <a:srgbClr val="A31515"/>
                </a:solidFill>
                <a:latin typeface="新宋体" panose="02010609030101010101" pitchFamily="49" charset="-122"/>
                <a:ea typeface="新宋体" panose="02010609030101010101" pitchFamily="49" charset="-122"/>
              </a:rPr>
              <a:t>"else branch ...\n"</a:t>
            </a:r>
            <a:r>
              <a:rPr lang="en-US" altLang="zh-CN" sz="2000" dirty="0">
                <a:solidFill>
                  <a:srgbClr val="000000"/>
                </a:solidFill>
                <a:latin typeface="新宋体" panose="02010609030101010101" pitchFamily="49" charset="-122"/>
                <a:ea typeface="新宋体" panose="02010609030101010101" pitchFamily="49" charset="-122"/>
              </a:rPr>
              <a:t>); }</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"finish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pic>
        <p:nvPicPr>
          <p:cNvPr id="7" name="图片 6">
            <a:extLst>
              <a:ext uri="{FF2B5EF4-FFF2-40B4-BE49-F238E27FC236}">
                <a16:creationId xmlns:a16="http://schemas.microsoft.com/office/drawing/2014/main" id="{A2BFFA75-16C1-470C-BD3D-FF59705F1CCE}"/>
              </a:ext>
            </a:extLst>
          </p:cNvPr>
          <p:cNvPicPr>
            <a:picLocks noChangeAspect="1"/>
          </p:cNvPicPr>
          <p:nvPr/>
        </p:nvPicPr>
        <p:blipFill>
          <a:blip r:embed="rId2"/>
          <a:stretch>
            <a:fillRect/>
          </a:stretch>
        </p:blipFill>
        <p:spPr>
          <a:xfrm>
            <a:off x="5652120" y="3203975"/>
            <a:ext cx="2971953" cy="1854295"/>
          </a:xfrm>
          <a:prstGeom prst="rect">
            <a:avLst/>
          </a:prstGeom>
        </p:spPr>
      </p:pic>
    </p:spTree>
    <p:extLst>
      <p:ext uri="{BB962C8B-B14F-4D97-AF65-F5344CB8AC3E}">
        <p14:creationId xmlns:p14="http://schemas.microsoft.com/office/powerpoint/2010/main" val="15860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9"/>
          <p:cNvSpPr>
            <a:spLocks noChangeArrowheads="1"/>
          </p:cNvSpPr>
          <p:nvPr/>
        </p:nvSpPr>
        <p:spPr bwMode="auto">
          <a:xfrm>
            <a:off x="476250" y="323850"/>
            <a:ext cx="5423280" cy="6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4000" dirty="0">
                <a:solidFill>
                  <a:schemeClr val="bg1"/>
                </a:solidFill>
                <a:latin typeface="华文新魏" pitchFamily="2" charset="-122"/>
                <a:ea typeface="华文新魏" pitchFamily="2" charset="-122"/>
              </a:rPr>
              <a:t>第</a:t>
            </a:r>
            <a:r>
              <a:rPr lang="en-US" altLang="zh-CN" sz="4000" dirty="0">
                <a:solidFill>
                  <a:schemeClr val="bg1"/>
                </a:solidFill>
                <a:latin typeface="华文新魏" pitchFamily="2" charset="-122"/>
                <a:ea typeface="华文新魏" pitchFamily="2" charset="-122"/>
              </a:rPr>
              <a:t>12</a:t>
            </a:r>
            <a:r>
              <a:rPr lang="zh-CN" altLang="en-US" sz="4000" dirty="0">
                <a:solidFill>
                  <a:schemeClr val="bg1"/>
                </a:solidFill>
                <a:latin typeface="华文新魏" pitchFamily="2" charset="-122"/>
                <a:ea typeface="华文新魏" pitchFamily="2" charset="-122"/>
              </a:rPr>
              <a:t>章 中断和异常处理</a:t>
            </a:r>
          </a:p>
        </p:txBody>
      </p:sp>
      <p:pic>
        <p:nvPicPr>
          <p:cNvPr id="3" name="图片 2">
            <a:extLst>
              <a:ext uri="{FF2B5EF4-FFF2-40B4-BE49-F238E27FC236}">
                <a16:creationId xmlns:a16="http://schemas.microsoft.com/office/drawing/2014/main" id="{A65EAEE8-B232-E148-96B3-02D409810D11}"/>
              </a:ext>
            </a:extLst>
          </p:cNvPr>
          <p:cNvPicPr>
            <a:picLocks noChangeAspect="1"/>
          </p:cNvPicPr>
          <p:nvPr/>
        </p:nvPicPr>
        <p:blipFill>
          <a:blip r:embed="rId2"/>
          <a:stretch>
            <a:fillRect/>
          </a:stretch>
        </p:blipFill>
        <p:spPr>
          <a:xfrm>
            <a:off x="450050" y="2044172"/>
            <a:ext cx="8172400" cy="1762298"/>
          </a:xfrm>
          <a:prstGeom prst="rect">
            <a:avLst/>
          </a:prstGeom>
        </p:spPr>
      </p:pic>
      <p:pic>
        <p:nvPicPr>
          <p:cNvPr id="6" name="图片 5">
            <a:extLst>
              <a:ext uri="{FF2B5EF4-FFF2-40B4-BE49-F238E27FC236}">
                <a16:creationId xmlns:a16="http://schemas.microsoft.com/office/drawing/2014/main" id="{6FB15663-B7B9-D9AA-A7AE-94C7B87C0705}"/>
              </a:ext>
            </a:extLst>
          </p:cNvPr>
          <p:cNvPicPr>
            <a:picLocks noChangeAspect="1"/>
          </p:cNvPicPr>
          <p:nvPr/>
        </p:nvPicPr>
        <p:blipFill>
          <a:blip r:embed="rId3"/>
          <a:stretch>
            <a:fillRect/>
          </a:stretch>
        </p:blipFill>
        <p:spPr>
          <a:xfrm>
            <a:off x="450050" y="4159407"/>
            <a:ext cx="8172400" cy="1474838"/>
          </a:xfrm>
          <a:prstGeom prst="rect">
            <a:avLst/>
          </a:prstGeom>
        </p:spPr>
      </p:pic>
      <p:sp>
        <p:nvSpPr>
          <p:cNvPr id="8" name="文本框 7">
            <a:extLst>
              <a:ext uri="{FF2B5EF4-FFF2-40B4-BE49-F238E27FC236}">
                <a16:creationId xmlns:a16="http://schemas.microsoft.com/office/drawing/2014/main" id="{1062E77F-F176-3901-6BA1-460C1A810370}"/>
              </a:ext>
            </a:extLst>
          </p:cNvPr>
          <p:cNvSpPr txBox="1"/>
          <p:nvPr/>
        </p:nvSpPr>
        <p:spPr>
          <a:xfrm>
            <a:off x="386535" y="1497336"/>
            <a:ext cx="2031325" cy="387798"/>
          </a:xfrm>
          <a:prstGeom prst="rect">
            <a:avLst/>
          </a:prstGeom>
          <a:noFill/>
        </p:spPr>
        <p:txBody>
          <a:bodyPr wrap="none" rtlCol="0">
            <a:spAutoFit/>
          </a:bodyPr>
          <a:lstStyle/>
          <a:p>
            <a:r>
              <a:rPr lang="zh-CN" altLang="en-US" sz="2400" dirty="0"/>
              <a:t>运行结果片段</a:t>
            </a:r>
          </a:p>
        </p:txBody>
      </p:sp>
    </p:spTree>
    <p:extLst>
      <p:ext uri="{BB962C8B-B14F-4D97-AF65-F5344CB8AC3E}">
        <p14:creationId xmlns:p14="http://schemas.microsoft.com/office/powerpoint/2010/main" val="387906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8" name="文本框 7">
            <a:extLst>
              <a:ext uri="{FF2B5EF4-FFF2-40B4-BE49-F238E27FC236}">
                <a16:creationId xmlns:a16="http://schemas.microsoft.com/office/drawing/2014/main" id="{69917DF6-3848-4ABC-B874-880E96006D79}"/>
              </a:ext>
            </a:extLst>
          </p:cNvPr>
          <p:cNvSpPr txBox="1"/>
          <p:nvPr/>
        </p:nvSpPr>
        <p:spPr>
          <a:xfrm>
            <a:off x="544144" y="1538790"/>
            <a:ext cx="8078306" cy="4869090"/>
          </a:xfrm>
          <a:prstGeom prst="rect">
            <a:avLst/>
          </a:prstGeom>
          <a:noFill/>
        </p:spPr>
        <p:txBody>
          <a:bodyPr wrap="square">
            <a:spAutoFit/>
          </a:bodyPr>
          <a:lstStyle/>
          <a:p>
            <a:pPr algn="just">
              <a:lnSpc>
                <a:spcPct val="114000"/>
              </a:lnSpc>
            </a:pP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longjmp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配合使用，可以实现</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近</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程</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远程</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GOTO</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功能（在</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函数内部</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函数之间转跳）。</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函数调用的下一条语句就是需要转跳的目的地（</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Label</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longjmp </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可以实现 </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GOGO Label</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（必须在调用</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longjmp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之前先调用</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将上下文信息（包括</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EIP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）保存到一个结构变量中，</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longjmp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从这个结构变量中恢复上下文信息（</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EIP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被恢复，也就是实现了</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GOTO</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功能）。</a:t>
            </a:r>
          </a:p>
          <a:p>
            <a:pPr algn="just">
              <a:lnSpc>
                <a:spcPct val="114000"/>
              </a:lnSpc>
            </a:pP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int setjmp(jmp_buf env)</a:t>
            </a:r>
            <a:endParaRPr lang="zh-CN" alt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4000"/>
              </a:lnSpc>
            </a:pP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功能：将当前程序位置的上下文信息保存到</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env</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a:t>
            </a:r>
          </a:p>
          <a:p>
            <a:pPr algn="just">
              <a:lnSpc>
                <a:spcPct val="114000"/>
              </a:lnSpc>
              <a:spcBef>
                <a:spcPts val="0"/>
              </a:spcBef>
            </a:pP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返回：返回</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以后</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调用</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longjmp</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时就会</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GOTO</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sejmp</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的下一条语句</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相当于直接从</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setjmp</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返回</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并将</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longjmp</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函数的参数</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a:t>
            </a:r>
            <a:r>
              <a:rPr lang="en-US" altLang="zh-CN" sz="2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sejmp</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返回值。</a:t>
            </a:r>
          </a:p>
          <a:p>
            <a:pPr algn="just">
              <a:lnSpc>
                <a:spcPct val="114000"/>
              </a:lnSpc>
            </a:pP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void longjmp(jmp_buf env, int </a:t>
            </a:r>
            <a:r>
              <a:rPr lang="en-US" altLang="zh-CN" sz="2000" b="1" kern="100" dirty="0" err="1">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val</a:t>
            </a:r>
            <a:r>
              <a:rPr lang="en-US" altLang="zh-CN" sz="2000" b="1"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803275" indent="-803275" algn="just">
              <a:lnSpc>
                <a:spcPct val="114000"/>
              </a:lnSpc>
            </a:pP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功能：从</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env</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中恢复上下文信息</a:t>
            </a:r>
            <a:r>
              <a:rPr lang="zh-CN" altLang="en-US"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EIP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被恢复），</a:t>
            </a:r>
            <a:r>
              <a:rPr lang="en-US" altLang="zh-CN" sz="2000" kern="100" dirty="0" err="1">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val</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作为</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setjmp</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函数的返回值。</a:t>
            </a:r>
            <a:endPar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71896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8" name="文本框 7">
            <a:extLst>
              <a:ext uri="{FF2B5EF4-FFF2-40B4-BE49-F238E27FC236}">
                <a16:creationId xmlns:a16="http://schemas.microsoft.com/office/drawing/2014/main" id="{69917DF6-3848-4ABC-B874-880E96006D79}"/>
              </a:ext>
            </a:extLst>
          </p:cNvPr>
          <p:cNvSpPr txBox="1"/>
          <p:nvPr/>
        </p:nvSpPr>
        <p:spPr>
          <a:xfrm>
            <a:off x="566738" y="1898830"/>
            <a:ext cx="6424779" cy="4339650"/>
          </a:xfrm>
          <a:prstGeom prst="rect">
            <a:avLst/>
          </a:prstGeom>
          <a:noFill/>
        </p:spPr>
        <p:txBody>
          <a:bodyPr wrap="square">
            <a:spAutoFit/>
          </a:bodyPr>
          <a:lstStyle/>
          <a:p>
            <a:r>
              <a:rPr lang="en-US" altLang="zh-CN" sz="2000" dirty="0">
                <a:solidFill>
                  <a:srgbClr val="0000FF"/>
                </a:solidFill>
                <a:latin typeface="新宋体" panose="02010609030101010101" pitchFamily="49" charset="-122"/>
                <a:ea typeface="新宋体" panose="02010609030101010101" pitchFamily="49" charset="-122"/>
              </a:rPr>
              <a:t>typedef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struct</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2B91AF"/>
                </a:solidFill>
                <a:latin typeface="新宋体" panose="02010609030101010101" pitchFamily="49" charset="-122"/>
                <a:ea typeface="新宋体" panose="02010609030101010101" pitchFamily="49" charset="-122"/>
              </a:rPr>
              <a:t>__JUMP_BUFFER</a:t>
            </a:r>
            <a:endParaRPr lang="en-US" altLang="zh-CN" sz="2000" dirty="0">
              <a:solidFill>
                <a:srgbClr val="000000"/>
              </a:solidFill>
              <a:latin typeface="新宋体" panose="02010609030101010101" pitchFamily="49" charset="-122"/>
              <a:ea typeface="新宋体" panose="02010609030101010101" pitchFamily="49" charset="-122"/>
            </a:endParaRPr>
          </a:p>
          <a:p>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Ebp;</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Ebx;</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Edi;</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Esi;</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Esp;</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Eip;          </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Registration;</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TryLevel;</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Cookie;</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UnwindFunc;</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unsigned</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UnwindData[6];</a:t>
            </a:r>
          </a:p>
          <a:p>
            <a:r>
              <a:rPr lang="en-US" altLang="zh-CN" sz="2000" dirty="0">
                <a:solidFill>
                  <a:srgbClr val="000000"/>
                </a:solidFill>
                <a:latin typeface="新宋体" panose="02010609030101010101" pitchFamily="49" charset="-122"/>
                <a:ea typeface="新宋体" panose="02010609030101010101" pitchFamily="49" charset="-122"/>
              </a:rPr>
              <a:t>    } </a:t>
            </a:r>
            <a:r>
              <a:rPr lang="en-US" altLang="zh-CN" sz="2000" dirty="0">
                <a:solidFill>
                  <a:srgbClr val="2B91AF"/>
                </a:solidFill>
                <a:latin typeface="新宋体" panose="02010609030101010101" pitchFamily="49" charset="-122"/>
                <a:ea typeface="新宋体" panose="02010609030101010101" pitchFamily="49" charset="-122"/>
              </a:rPr>
              <a:t>_JUMP_BUFFER</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FF0000"/>
                </a:solidFill>
                <a:highlight>
                  <a:srgbClr val="FFFF00"/>
                </a:highlight>
                <a:latin typeface="新宋体" panose="02010609030101010101" pitchFamily="49" charset="-122"/>
                <a:ea typeface="新宋体" panose="02010609030101010101" pitchFamily="49" charset="-122"/>
              </a:rPr>
              <a:t>//jmp_buf</a:t>
            </a:r>
            <a:endParaRPr lang="zh-CN" altLang="en-US" sz="2000" dirty="0">
              <a:solidFill>
                <a:srgbClr val="FF0000"/>
              </a:solidFill>
              <a:highlight>
                <a:srgbClr val="FFFF00"/>
              </a:highlight>
            </a:endParaRPr>
          </a:p>
        </p:txBody>
      </p:sp>
    </p:spTree>
    <p:extLst>
      <p:ext uri="{BB962C8B-B14F-4D97-AF65-F5344CB8AC3E}">
        <p14:creationId xmlns:p14="http://schemas.microsoft.com/office/powerpoint/2010/main" val="2823099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pic>
        <p:nvPicPr>
          <p:cNvPr id="4" name="图片 3">
            <a:extLst>
              <a:ext uri="{FF2B5EF4-FFF2-40B4-BE49-F238E27FC236}">
                <a16:creationId xmlns:a16="http://schemas.microsoft.com/office/drawing/2014/main" id="{2A3630ED-48D3-EC5F-F07A-BF9457271CB1}"/>
              </a:ext>
            </a:extLst>
          </p:cNvPr>
          <p:cNvPicPr>
            <a:picLocks noChangeAspect="1"/>
          </p:cNvPicPr>
          <p:nvPr/>
        </p:nvPicPr>
        <p:blipFill>
          <a:blip r:embed="rId2"/>
          <a:stretch>
            <a:fillRect/>
          </a:stretch>
        </p:blipFill>
        <p:spPr>
          <a:xfrm>
            <a:off x="3199945" y="1375187"/>
            <a:ext cx="5805645" cy="2616334"/>
          </a:xfrm>
          <a:prstGeom prst="rect">
            <a:avLst/>
          </a:prstGeom>
        </p:spPr>
      </p:pic>
      <p:pic>
        <p:nvPicPr>
          <p:cNvPr id="7" name="图片 6">
            <a:extLst>
              <a:ext uri="{FF2B5EF4-FFF2-40B4-BE49-F238E27FC236}">
                <a16:creationId xmlns:a16="http://schemas.microsoft.com/office/drawing/2014/main" id="{2EE770C6-5232-35ED-1B98-DABFCEEF04F6}"/>
              </a:ext>
            </a:extLst>
          </p:cNvPr>
          <p:cNvPicPr>
            <a:picLocks noChangeAspect="1"/>
          </p:cNvPicPr>
          <p:nvPr/>
        </p:nvPicPr>
        <p:blipFill>
          <a:blip r:embed="rId3"/>
          <a:stretch>
            <a:fillRect/>
          </a:stretch>
        </p:blipFill>
        <p:spPr>
          <a:xfrm>
            <a:off x="3196606" y="4494118"/>
            <a:ext cx="5195700" cy="1231963"/>
          </a:xfrm>
          <a:prstGeom prst="rect">
            <a:avLst/>
          </a:prstGeom>
        </p:spPr>
      </p:pic>
      <p:pic>
        <p:nvPicPr>
          <p:cNvPr id="9" name="图片 8">
            <a:extLst>
              <a:ext uri="{FF2B5EF4-FFF2-40B4-BE49-F238E27FC236}">
                <a16:creationId xmlns:a16="http://schemas.microsoft.com/office/drawing/2014/main" id="{3C025DA6-A396-67AD-D459-21F01BECDEFB}"/>
              </a:ext>
            </a:extLst>
          </p:cNvPr>
          <p:cNvPicPr>
            <a:picLocks noChangeAspect="1"/>
          </p:cNvPicPr>
          <p:nvPr/>
        </p:nvPicPr>
        <p:blipFill>
          <a:blip r:embed="rId4"/>
          <a:stretch>
            <a:fillRect/>
          </a:stretch>
        </p:blipFill>
        <p:spPr>
          <a:xfrm>
            <a:off x="218662" y="1529269"/>
            <a:ext cx="2835315" cy="2269291"/>
          </a:xfrm>
          <a:prstGeom prst="rect">
            <a:avLst/>
          </a:prstGeom>
        </p:spPr>
      </p:pic>
      <p:sp>
        <p:nvSpPr>
          <p:cNvPr id="11" name="文本框 10">
            <a:extLst>
              <a:ext uri="{FF2B5EF4-FFF2-40B4-BE49-F238E27FC236}">
                <a16:creationId xmlns:a16="http://schemas.microsoft.com/office/drawing/2014/main" id="{D559C48F-A37A-D10E-C12A-37395D8EAB64}"/>
              </a:ext>
            </a:extLst>
          </p:cNvPr>
          <p:cNvSpPr txBox="1"/>
          <p:nvPr/>
        </p:nvSpPr>
        <p:spPr>
          <a:xfrm>
            <a:off x="476545" y="3978185"/>
            <a:ext cx="2160240" cy="954107"/>
          </a:xfrm>
          <a:prstGeom prst="rect">
            <a:avLst/>
          </a:prstGeom>
          <a:noFill/>
        </p:spPr>
        <p:txBody>
          <a:bodyPr wrap="square">
            <a:spAutoFit/>
          </a:bodyPr>
          <a:lstStyle/>
          <a:p>
            <a:r>
              <a:rPr kumimoji="1" lang="en-US" altLang="zh-CN" sz="20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buf[0]: </a:t>
            </a:r>
            <a:r>
              <a:rPr kumimoji="1" lang="en-US" altLang="zh-CN" sz="20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ebp</a:t>
            </a:r>
            <a:endParaRPr kumimoji="1" lang="en-US" altLang="zh-CN" sz="20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r>
              <a:rPr lang="en-US" altLang="zh-CN" sz="2000" dirty="0">
                <a:solidFill>
                  <a:srgbClr val="000000"/>
                </a:solidFill>
                <a:latin typeface="新宋体" panose="02010609030101010101" pitchFamily="49" charset="-122"/>
                <a:ea typeface="新宋体" panose="02010609030101010101" pitchFamily="49" charset="-122"/>
              </a:rPr>
              <a:t>buf[4]: </a:t>
            </a:r>
            <a:r>
              <a:rPr lang="en-US" altLang="zh-CN" sz="2000" dirty="0" err="1">
                <a:solidFill>
                  <a:srgbClr val="000000"/>
                </a:solidFill>
                <a:latin typeface="新宋体" panose="02010609030101010101" pitchFamily="49" charset="-122"/>
                <a:ea typeface="新宋体" panose="02010609030101010101" pitchFamily="49" charset="-122"/>
              </a:rPr>
              <a:t>esp</a:t>
            </a:r>
            <a:endParaRPr kumimoji="1" lang="en-US" altLang="zh-CN" sz="20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endParaRPr>
          </a:p>
          <a:p>
            <a:r>
              <a:rPr kumimoji="1" lang="en-US" altLang="zh-CN" sz="2000" b="1" i="0" u="none" strike="noStrike" kern="1200" cap="none" spc="0" normalizeH="0" baseline="0" noProof="0" dirty="0">
                <a:ln>
                  <a:noFill/>
                </a:ln>
                <a:solidFill>
                  <a:srgbClr val="000000"/>
                </a:solidFill>
                <a:effectLst/>
                <a:uLnTx/>
                <a:uFillTx/>
                <a:latin typeface="新宋体" panose="02010609030101010101" pitchFamily="49" charset="-122"/>
                <a:ea typeface="新宋体" panose="02010609030101010101" pitchFamily="49" charset="-122"/>
                <a:cs typeface="+mn-cs"/>
              </a:rPr>
              <a:t>buf[5]: </a:t>
            </a:r>
            <a:r>
              <a:rPr kumimoji="1" lang="en-US" altLang="zh-CN" sz="2000" b="1" i="0" u="none" strike="noStrike" kern="1200" cap="none" spc="0" normalizeH="0" baseline="0" noProof="0" dirty="0" err="1">
                <a:ln>
                  <a:noFill/>
                </a:ln>
                <a:solidFill>
                  <a:srgbClr val="000000"/>
                </a:solidFill>
                <a:effectLst/>
                <a:uLnTx/>
                <a:uFillTx/>
                <a:latin typeface="新宋体" panose="02010609030101010101" pitchFamily="49" charset="-122"/>
                <a:ea typeface="新宋体" panose="02010609030101010101" pitchFamily="49" charset="-122"/>
                <a:cs typeface="+mn-cs"/>
              </a:rPr>
              <a:t>eip</a:t>
            </a:r>
            <a:endParaRPr lang="zh-CN" altLang="en-US" dirty="0"/>
          </a:p>
        </p:txBody>
      </p:sp>
      <p:cxnSp>
        <p:nvCxnSpPr>
          <p:cNvPr id="3" name="直接连接符 2">
            <a:extLst>
              <a:ext uri="{FF2B5EF4-FFF2-40B4-BE49-F238E27FC236}">
                <a16:creationId xmlns:a16="http://schemas.microsoft.com/office/drawing/2014/main" id="{EF8B30DE-0EDA-F187-928F-A4970B0B2EF5}"/>
              </a:ext>
            </a:extLst>
          </p:cNvPr>
          <p:cNvCxnSpPr/>
          <p:nvPr/>
        </p:nvCxnSpPr>
        <p:spPr bwMode="auto">
          <a:xfrm>
            <a:off x="3491880" y="2663915"/>
            <a:ext cx="4770530"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5" name="文本框 4">
            <a:extLst>
              <a:ext uri="{FF2B5EF4-FFF2-40B4-BE49-F238E27FC236}">
                <a16:creationId xmlns:a16="http://schemas.microsoft.com/office/drawing/2014/main" id="{93A77C2D-77AC-00A3-D945-7E162F594FB5}"/>
              </a:ext>
            </a:extLst>
          </p:cNvPr>
          <p:cNvSpPr txBox="1"/>
          <p:nvPr/>
        </p:nvSpPr>
        <p:spPr>
          <a:xfrm>
            <a:off x="386535" y="5188844"/>
            <a:ext cx="2515843" cy="1052596"/>
          </a:xfrm>
          <a:prstGeom prst="rect">
            <a:avLst/>
          </a:prstGeom>
          <a:noFill/>
        </p:spPr>
        <p:txBody>
          <a:bodyPr wrap="square" rtlCol="0">
            <a:spAutoFit/>
          </a:bodyPr>
          <a:lstStyle/>
          <a:p>
            <a:r>
              <a:rPr lang="en-US" altLang="zh-CN" sz="2400" dirty="0">
                <a:solidFill>
                  <a:srgbClr val="000000"/>
                </a:solidFill>
                <a:latin typeface="新宋体" panose="02010609030101010101" pitchFamily="49" charset="-122"/>
                <a:ea typeface="新宋体" panose="02010609030101010101" pitchFamily="49" charset="-122"/>
              </a:rPr>
              <a:t>setjmp </a:t>
            </a:r>
            <a:r>
              <a:rPr lang="zh-CN" altLang="en-US" sz="2400" dirty="0">
                <a:solidFill>
                  <a:srgbClr val="000000"/>
                </a:solidFill>
                <a:latin typeface="新宋体" panose="02010609030101010101" pitchFamily="49" charset="-122"/>
                <a:ea typeface="新宋体" panose="02010609030101010101" pitchFamily="49" charset="-122"/>
              </a:rPr>
              <a:t>保存现场；返回</a:t>
            </a:r>
            <a:r>
              <a:rPr lang="en-US" altLang="zh-CN" sz="2400" dirty="0" err="1">
                <a:solidFill>
                  <a:srgbClr val="000000"/>
                </a:solidFill>
                <a:latin typeface="新宋体" panose="02010609030101010101" pitchFamily="49" charset="-122"/>
                <a:ea typeface="新宋体" panose="02010609030101010101" pitchFamily="49" charset="-122"/>
              </a:rPr>
              <a:t>eax</a:t>
            </a:r>
            <a:r>
              <a:rPr lang="zh-CN" altLang="en-US" sz="2400" dirty="0">
                <a:solidFill>
                  <a:srgbClr val="000000"/>
                </a:solidFill>
                <a:latin typeface="新宋体" panose="02010609030101010101" pitchFamily="49" charset="-122"/>
                <a:ea typeface="新宋体" panose="02010609030101010101" pitchFamily="49" charset="-122"/>
              </a:rPr>
              <a:t>为 </a:t>
            </a:r>
            <a:r>
              <a:rPr lang="en-US" altLang="zh-CN" sz="2400" dirty="0">
                <a:solidFill>
                  <a:srgbClr val="000000"/>
                </a:solidFill>
                <a:latin typeface="新宋体" panose="02010609030101010101" pitchFamily="49" charset="-122"/>
                <a:ea typeface="新宋体" panose="02010609030101010101" pitchFamily="49" charset="-122"/>
              </a:rPr>
              <a:t>0</a:t>
            </a:r>
            <a:r>
              <a:rPr lang="zh-CN" altLang="en-US" sz="2400" dirty="0">
                <a:solidFill>
                  <a:srgbClr val="000000"/>
                </a:solidFill>
                <a:latin typeface="新宋体" panose="02010609030101010101" pitchFamily="49" charset="-122"/>
                <a:ea typeface="新宋体" panose="02010609030101010101" pitchFamily="49" charset="-122"/>
              </a:rPr>
              <a:t>；</a:t>
            </a:r>
            <a:endParaRPr lang="en-US" altLang="zh-CN" sz="2400" dirty="0">
              <a:solidFill>
                <a:srgbClr val="000000"/>
              </a:solidFill>
              <a:latin typeface="新宋体" panose="02010609030101010101" pitchFamily="49" charset="-122"/>
              <a:ea typeface="新宋体" panose="02010609030101010101" pitchFamily="49" charset="-122"/>
            </a:endParaRPr>
          </a:p>
          <a:p>
            <a:r>
              <a:rPr lang="zh-CN" altLang="en-US" sz="2400" dirty="0">
                <a:solidFill>
                  <a:srgbClr val="000000"/>
                </a:solidFill>
                <a:latin typeface="新宋体" panose="02010609030101010101" pitchFamily="49" charset="-122"/>
                <a:ea typeface="新宋体" panose="02010609030101010101" pitchFamily="49" charset="-122"/>
              </a:rPr>
              <a:t>之上有 </a:t>
            </a:r>
            <a:r>
              <a:rPr lang="en-US" altLang="zh-CN" sz="2400" dirty="0">
                <a:solidFill>
                  <a:srgbClr val="000000"/>
                </a:solidFill>
                <a:latin typeface="新宋体" panose="02010609030101010101" pitchFamily="49" charset="-122"/>
                <a:ea typeface="新宋体" panose="02010609030101010101" pitchFamily="49" charset="-122"/>
              </a:rPr>
              <a:t>push 0 </a:t>
            </a:r>
            <a:r>
              <a:rPr lang="en-US" altLang="zh-CN" sz="2000" dirty="0">
                <a:solidFill>
                  <a:srgbClr val="000000"/>
                </a:solidFill>
                <a:latin typeface="新宋体" panose="02010609030101010101" pitchFamily="49" charset="-122"/>
                <a:ea typeface="新宋体" panose="02010609030101010101" pitchFamily="49" charset="-122"/>
              </a:rPr>
              <a:t> </a:t>
            </a:r>
            <a:endParaRPr lang="zh-CN" altLang="en-US" sz="2000" dirty="0">
              <a:solidFill>
                <a:srgbClr val="000000"/>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542237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pic>
        <p:nvPicPr>
          <p:cNvPr id="13" name="图片 12">
            <a:extLst>
              <a:ext uri="{FF2B5EF4-FFF2-40B4-BE49-F238E27FC236}">
                <a16:creationId xmlns:a16="http://schemas.microsoft.com/office/drawing/2014/main" id="{A70B33DD-E4F4-7A39-E3EC-133D3BBCC9F2}"/>
              </a:ext>
            </a:extLst>
          </p:cNvPr>
          <p:cNvPicPr>
            <a:picLocks noChangeAspect="1"/>
          </p:cNvPicPr>
          <p:nvPr/>
        </p:nvPicPr>
        <p:blipFill>
          <a:blip r:embed="rId3"/>
          <a:stretch>
            <a:fillRect/>
          </a:stretch>
        </p:blipFill>
        <p:spPr>
          <a:xfrm>
            <a:off x="3619850" y="2033845"/>
            <a:ext cx="5100853" cy="1568531"/>
          </a:xfrm>
          <a:prstGeom prst="rect">
            <a:avLst/>
          </a:prstGeom>
        </p:spPr>
      </p:pic>
      <p:pic>
        <p:nvPicPr>
          <p:cNvPr id="15" name="图片 14">
            <a:extLst>
              <a:ext uri="{FF2B5EF4-FFF2-40B4-BE49-F238E27FC236}">
                <a16:creationId xmlns:a16="http://schemas.microsoft.com/office/drawing/2014/main" id="{4A177157-6CD2-4B1D-825B-950967CF2620}"/>
              </a:ext>
            </a:extLst>
          </p:cNvPr>
          <p:cNvPicPr>
            <a:picLocks noChangeAspect="1"/>
          </p:cNvPicPr>
          <p:nvPr/>
        </p:nvPicPr>
        <p:blipFill>
          <a:blip r:embed="rId4"/>
          <a:stretch>
            <a:fillRect/>
          </a:stretch>
        </p:blipFill>
        <p:spPr>
          <a:xfrm>
            <a:off x="158085" y="1764332"/>
            <a:ext cx="3038521" cy="2969813"/>
          </a:xfrm>
          <a:prstGeom prst="rect">
            <a:avLst/>
          </a:prstGeom>
        </p:spPr>
      </p:pic>
      <p:pic>
        <p:nvPicPr>
          <p:cNvPr id="17" name="图片 16">
            <a:extLst>
              <a:ext uri="{FF2B5EF4-FFF2-40B4-BE49-F238E27FC236}">
                <a16:creationId xmlns:a16="http://schemas.microsoft.com/office/drawing/2014/main" id="{F1029B26-AFFC-07EF-38B1-61123788A996}"/>
              </a:ext>
            </a:extLst>
          </p:cNvPr>
          <p:cNvPicPr>
            <a:picLocks noChangeAspect="1"/>
          </p:cNvPicPr>
          <p:nvPr/>
        </p:nvPicPr>
        <p:blipFill>
          <a:blip r:embed="rId5"/>
          <a:stretch>
            <a:fillRect/>
          </a:stretch>
        </p:blipFill>
        <p:spPr>
          <a:xfrm>
            <a:off x="3610450" y="3969060"/>
            <a:ext cx="4937776" cy="2050474"/>
          </a:xfrm>
          <a:prstGeom prst="rect">
            <a:avLst/>
          </a:prstGeom>
        </p:spPr>
      </p:pic>
      <p:sp>
        <p:nvSpPr>
          <p:cNvPr id="18" name="文本框 17">
            <a:extLst>
              <a:ext uri="{FF2B5EF4-FFF2-40B4-BE49-F238E27FC236}">
                <a16:creationId xmlns:a16="http://schemas.microsoft.com/office/drawing/2014/main" id="{E7BBEED6-44BF-3DB3-1F38-08F19D0271F2}"/>
              </a:ext>
            </a:extLst>
          </p:cNvPr>
          <p:cNvSpPr txBox="1"/>
          <p:nvPr/>
        </p:nvSpPr>
        <p:spPr>
          <a:xfrm>
            <a:off x="791580" y="5188844"/>
            <a:ext cx="2110797" cy="1274195"/>
          </a:xfrm>
          <a:prstGeom prst="rect">
            <a:avLst/>
          </a:prstGeom>
          <a:noFill/>
        </p:spPr>
        <p:txBody>
          <a:bodyPr wrap="square" rtlCol="0">
            <a:spAutoFit/>
          </a:bodyPr>
          <a:lstStyle/>
          <a:p>
            <a:r>
              <a:rPr lang="en-US" altLang="zh-CN" sz="2400" dirty="0">
                <a:solidFill>
                  <a:srgbClr val="000000"/>
                </a:solidFill>
                <a:latin typeface="新宋体" panose="02010609030101010101" pitchFamily="49" charset="-122"/>
                <a:ea typeface="新宋体" panose="02010609030101010101" pitchFamily="49" charset="-122"/>
              </a:rPr>
              <a:t>Longjmp </a:t>
            </a:r>
            <a:r>
              <a:rPr lang="zh-CN" altLang="en-US" sz="2400" dirty="0">
                <a:solidFill>
                  <a:srgbClr val="000000"/>
                </a:solidFill>
                <a:latin typeface="新宋体" panose="02010609030101010101" pitchFamily="49" charset="-122"/>
                <a:ea typeface="新宋体" panose="02010609030101010101" pitchFamily="49" charset="-122"/>
              </a:rPr>
              <a:t>跳转成 </a:t>
            </a:r>
            <a:r>
              <a:rPr lang="en-US" altLang="zh-CN" sz="2400" dirty="0">
                <a:solidFill>
                  <a:srgbClr val="000000"/>
                </a:solidFill>
                <a:latin typeface="新宋体" panose="02010609030101010101" pitchFamily="49" charset="-122"/>
                <a:ea typeface="新宋体" panose="02010609030101010101" pitchFamily="49" charset="-122"/>
              </a:rPr>
              <a:t>buf </a:t>
            </a:r>
            <a:r>
              <a:rPr lang="zh-CN" altLang="en-US" sz="2400" dirty="0">
                <a:solidFill>
                  <a:srgbClr val="000000"/>
                </a:solidFill>
                <a:latin typeface="新宋体" panose="02010609030101010101" pitchFamily="49" charset="-122"/>
                <a:ea typeface="新宋体" panose="02010609030101010101" pitchFamily="49" charset="-122"/>
              </a:rPr>
              <a:t>的状态；但 </a:t>
            </a:r>
            <a:r>
              <a:rPr lang="en-US" altLang="zh-CN" sz="2400" dirty="0" err="1">
                <a:solidFill>
                  <a:srgbClr val="000000"/>
                </a:solidFill>
                <a:latin typeface="新宋体" panose="02010609030101010101" pitchFamily="49" charset="-122"/>
                <a:ea typeface="新宋体" panose="02010609030101010101" pitchFamily="49" charset="-122"/>
              </a:rPr>
              <a:t>eax</a:t>
            </a:r>
            <a:r>
              <a:rPr lang="en-US" altLang="zh-CN" sz="2400" dirty="0">
                <a:solidFill>
                  <a:srgbClr val="000000"/>
                </a:solidFill>
                <a:latin typeface="新宋体" panose="02010609030101010101" pitchFamily="49" charset="-122"/>
                <a:ea typeface="新宋体" panose="02010609030101010101" pitchFamily="49" charset="-122"/>
              </a:rPr>
              <a:t> </a:t>
            </a:r>
            <a:r>
              <a:rPr lang="zh-CN" altLang="en-US" sz="2400" dirty="0">
                <a:solidFill>
                  <a:srgbClr val="000000"/>
                </a:solidFill>
                <a:latin typeface="新宋体" panose="02010609030101010101" pitchFamily="49" charset="-122"/>
                <a:ea typeface="新宋体" panose="02010609030101010101" pitchFamily="49" charset="-122"/>
              </a:rPr>
              <a:t>置成了参数 </a:t>
            </a:r>
            <a:r>
              <a:rPr lang="en-US" altLang="zh-CN" sz="2400" dirty="0">
                <a:solidFill>
                  <a:srgbClr val="000000"/>
                </a:solidFill>
                <a:latin typeface="新宋体" panose="02010609030101010101" pitchFamily="49" charset="-122"/>
                <a:ea typeface="新宋体" panose="02010609030101010101" pitchFamily="49" charset="-122"/>
              </a:rPr>
              <a:t>1 </a:t>
            </a:r>
            <a:r>
              <a:rPr lang="en-US" altLang="zh-CN" sz="2000" dirty="0">
                <a:solidFill>
                  <a:srgbClr val="000000"/>
                </a:solidFill>
                <a:latin typeface="新宋体" panose="02010609030101010101" pitchFamily="49" charset="-122"/>
                <a:ea typeface="新宋体" panose="02010609030101010101" pitchFamily="49" charset="-122"/>
              </a:rPr>
              <a:t> </a:t>
            </a:r>
            <a:endParaRPr lang="zh-CN" altLang="en-US" sz="2000" dirty="0">
              <a:solidFill>
                <a:srgbClr val="000000"/>
              </a:solidFill>
              <a:latin typeface="新宋体" panose="02010609030101010101" pitchFamily="49" charset="-122"/>
              <a:ea typeface="新宋体" panose="02010609030101010101" pitchFamily="49" charset="-122"/>
            </a:endParaRPr>
          </a:p>
        </p:txBody>
      </p:sp>
      <p:cxnSp>
        <p:nvCxnSpPr>
          <p:cNvPr id="19" name="直接连接符 18">
            <a:extLst>
              <a:ext uri="{FF2B5EF4-FFF2-40B4-BE49-F238E27FC236}">
                <a16:creationId xmlns:a16="http://schemas.microsoft.com/office/drawing/2014/main" id="{F69BE207-7939-1394-A06C-62004F268502}"/>
              </a:ext>
            </a:extLst>
          </p:cNvPr>
          <p:cNvCxnSpPr/>
          <p:nvPr/>
        </p:nvCxnSpPr>
        <p:spPr bwMode="auto">
          <a:xfrm>
            <a:off x="3851920" y="3338990"/>
            <a:ext cx="4770530"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0" name="直接连接符 19">
            <a:extLst>
              <a:ext uri="{FF2B5EF4-FFF2-40B4-BE49-F238E27FC236}">
                <a16:creationId xmlns:a16="http://schemas.microsoft.com/office/drawing/2014/main" id="{AB618B37-C351-E884-A3C4-D70CE3327CEE}"/>
              </a:ext>
            </a:extLst>
          </p:cNvPr>
          <p:cNvCxnSpPr/>
          <p:nvPr/>
        </p:nvCxnSpPr>
        <p:spPr bwMode="auto">
          <a:xfrm>
            <a:off x="3777696" y="5274205"/>
            <a:ext cx="4770530"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21" name="椭圆 20">
            <a:extLst>
              <a:ext uri="{FF2B5EF4-FFF2-40B4-BE49-F238E27FC236}">
                <a16:creationId xmlns:a16="http://schemas.microsoft.com/office/drawing/2014/main" id="{1AB47A54-58DE-5DC7-4636-755E50CDC083}"/>
              </a:ext>
            </a:extLst>
          </p:cNvPr>
          <p:cNvSpPr/>
          <p:nvPr/>
        </p:nvSpPr>
        <p:spPr bwMode="auto">
          <a:xfrm>
            <a:off x="6147175" y="2303875"/>
            <a:ext cx="360040" cy="31503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1" lang="zh-CN" altLang="en-US" sz="2800" b="1" i="0" u="none" strike="noStrike" cap="none" normalizeH="0" baseline="0">
              <a:ln>
                <a:noFill/>
              </a:ln>
              <a:solidFill>
                <a:srgbClr val="40458C"/>
              </a:solidFill>
              <a:effectLst/>
              <a:latin typeface="楷体_GB2312" pitchFamily="49" charset="-122"/>
              <a:ea typeface="楷体_GB2312" pitchFamily="49" charset="-122"/>
            </a:endParaRPr>
          </a:p>
        </p:txBody>
      </p:sp>
      <p:sp>
        <p:nvSpPr>
          <p:cNvPr id="22" name="椭圆 21">
            <a:extLst>
              <a:ext uri="{FF2B5EF4-FFF2-40B4-BE49-F238E27FC236}">
                <a16:creationId xmlns:a16="http://schemas.microsoft.com/office/drawing/2014/main" id="{FDE46009-C134-3A58-43B7-6CFEF4FAF72E}"/>
              </a:ext>
            </a:extLst>
          </p:cNvPr>
          <p:cNvSpPr/>
          <p:nvPr/>
        </p:nvSpPr>
        <p:spPr bwMode="auto">
          <a:xfrm>
            <a:off x="6147175" y="2258870"/>
            <a:ext cx="495055" cy="36003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rtlCol="0" anchor="t" anchorCtr="0" compatLnSpc="1">
            <a:prstTxWarp prst="textNoShape">
              <a:avLst/>
            </a:prstTxWarp>
            <a:spAutoFit/>
          </a:bodyPr>
          <a:lstStyle/>
          <a:p>
            <a: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pPr>
            <a:endParaRPr kumimoji="1" lang="zh-CN" altLang="en-US" sz="2800" b="1" i="0" u="none" strike="noStrike" cap="none" normalizeH="0" baseline="0">
              <a:ln>
                <a:noFill/>
              </a:ln>
              <a:solidFill>
                <a:srgbClr val="40458C"/>
              </a:solidFill>
              <a:effectLst/>
              <a:latin typeface="楷体_GB2312" pitchFamily="49" charset="-122"/>
              <a:ea typeface="楷体_GB2312" pitchFamily="49" charset="-122"/>
            </a:endParaRPr>
          </a:p>
        </p:txBody>
      </p:sp>
      <p:cxnSp>
        <p:nvCxnSpPr>
          <p:cNvPr id="23" name="直接连接符 22">
            <a:extLst>
              <a:ext uri="{FF2B5EF4-FFF2-40B4-BE49-F238E27FC236}">
                <a16:creationId xmlns:a16="http://schemas.microsoft.com/office/drawing/2014/main" id="{1C956D91-D0A5-BFCC-AD14-91C92FB092A0}"/>
              </a:ext>
            </a:extLst>
          </p:cNvPr>
          <p:cNvCxnSpPr>
            <a:cxnSpLocks/>
          </p:cNvCxnSpPr>
          <p:nvPr/>
        </p:nvCxnSpPr>
        <p:spPr bwMode="auto">
          <a:xfrm>
            <a:off x="4797025" y="2663915"/>
            <a:ext cx="1845205" cy="0"/>
          </a:xfrm>
          <a:prstGeom prst="line">
            <a:avLst/>
          </a:prstGeom>
          <a:ln w="28575"/>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2778830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50" y="1448780"/>
            <a:ext cx="7830686" cy="4503092"/>
          </a:xfrm>
          <a:prstGeom prst="rect">
            <a:avLst/>
          </a:prstGeom>
          <a:noFill/>
        </p:spPr>
        <p:txBody>
          <a:bodyPr wrap="square">
            <a:spAutoFit/>
          </a:bodyPr>
          <a:lstStyle/>
          <a:p>
            <a:pPr>
              <a:lnSpc>
                <a:spcPct val="125000"/>
              </a:lnSpc>
              <a:spcBef>
                <a:spcPts val="0"/>
              </a:spcBef>
              <a:spcAft>
                <a:spcPts val="1200"/>
              </a:spcAft>
            </a:pPr>
            <a:r>
              <a:rPr lang="en-US" altLang="zh-CN"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异常处理机制</a:t>
            </a:r>
            <a:endParaRPr lang="en-US" altLang="zh-CN" sz="2400" dirty="0">
              <a:solidFill>
                <a:srgbClr val="000066"/>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a:lnSpc>
                <a:spcPct val="105000"/>
              </a:lnSpc>
              <a:spcBef>
                <a:spcPts val="0"/>
              </a:spcBef>
            </a:pPr>
            <a:r>
              <a:rPr lang="zh-CN" altLang="en-US" sz="23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发生异常时，操作系统可以调用用户编写的异常处理函数。</a:t>
            </a:r>
            <a:endParaRPr lang="en-US" altLang="zh-CN" sz="23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marL="271463" indent="-271463" algn="just">
              <a:lnSpc>
                <a:spcPct val="114000"/>
              </a:lnSpc>
              <a:spcBef>
                <a:spcPts val="600"/>
              </a:spcBef>
              <a:buFont typeface="Wingdings" panose="05000000000000000000" pitchFamily="2" charset="2"/>
              <a:buChar char="l"/>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C++</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语言</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的</a:t>
            </a:r>
            <a:r>
              <a:rPr lang="zh-CN" altLang="en-US" sz="2300" kern="100" dirty="0">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关键字</a:t>
            </a:r>
            <a:r>
              <a:rPr lang="en-US" altLang="zh-CN" sz="23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try ... </a:t>
            </a:r>
            <a:r>
              <a:rPr lang="en-US" altLang="zh-CN" sz="2300" kern="100"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c</a:t>
            </a:r>
            <a:r>
              <a:rPr lang="en-US" altLang="zh-CN" sz="23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atch</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只能捕捉</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处理用语句</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throw</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显式抛出的异常（不能捕捉其他异常）。</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271463" indent="-271463" algn="just">
              <a:lnSpc>
                <a:spcPct val="114000"/>
              </a:lnSpc>
              <a:spcBef>
                <a:spcPts val="600"/>
              </a:spcBef>
              <a:buFont typeface="Wingdings" panose="05000000000000000000" pitchFamily="2" charset="2"/>
              <a:buChar char="l"/>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VC++</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自己定义</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了另外的语句</a:t>
            </a:r>
            <a:r>
              <a:rPr lang="en-US" altLang="zh-CN" sz="23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_try ... __except</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（不是</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C++</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的关键字）</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，用于</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捕捉</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处理</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Windows</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所有的异常。</a:t>
            </a:r>
            <a:endPar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271463" indent="-271463" algn="just">
              <a:lnSpc>
                <a:spcPct val="114000"/>
              </a:lnSpc>
              <a:spcBef>
                <a:spcPts val="600"/>
              </a:spcBef>
              <a:buFont typeface="Wingdings" panose="05000000000000000000" pitchFamily="2" charset="2"/>
              <a:buChar char="l"/>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try...catch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和</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_try..._except</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的实现都是基于</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Windows </a:t>
            </a:r>
            <a:r>
              <a:rPr lang="en-US" altLang="zh-CN" sz="23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的</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Structured Exception Handling</a:t>
            </a:r>
            <a:r>
              <a:rPr lang="zh-CN" altLang="en-US" sz="2300" kern="100"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a:t>
            </a:r>
            <a:r>
              <a:rPr lang="zh-CN" altLang="zh-CN" sz="2300" kern="100"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结构化异常</a:t>
            </a:r>
            <a:r>
              <a:rPr lang="zh-CN" altLang="en-US" sz="2300" kern="100"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处理</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按照</a:t>
            </a:r>
            <a:r>
              <a:rPr lang="en-US" altLang="zh-CN" sz="2300" kern="100"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的规则</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把异常处理部分加入到当前线程的</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异常处理链中</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1473036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50" y="1448780"/>
            <a:ext cx="7830686" cy="1479572"/>
          </a:xfrm>
          <a:prstGeom prst="rect">
            <a:avLst/>
          </a:prstGeom>
          <a:noFill/>
        </p:spPr>
        <p:txBody>
          <a:bodyPr wrap="square">
            <a:spAutoFit/>
          </a:bodyPr>
          <a:lstStyle/>
          <a:p>
            <a:pPr>
              <a:lnSpc>
                <a:spcPct val="125000"/>
              </a:lnSpc>
              <a:spcBef>
                <a:spcPts val="0"/>
              </a:spcBef>
              <a:spcAft>
                <a:spcPts val="1200"/>
              </a:spcAft>
            </a:pPr>
            <a:r>
              <a:rPr lang="en-US" altLang="zh-CN"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异常处理机制</a:t>
            </a:r>
            <a:endParaRPr lang="en-US" altLang="zh-CN" sz="2400" dirty="0">
              <a:solidFill>
                <a:srgbClr val="000066"/>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marL="271463" indent="-271463" algn="just">
              <a:lnSpc>
                <a:spcPct val="114000"/>
              </a:lnSpc>
              <a:spcBef>
                <a:spcPts val="0"/>
              </a:spcBef>
              <a:buFont typeface="Wingdings" panose="05000000000000000000" pitchFamily="2" charset="2"/>
              <a:buChar char="l"/>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_try ..._except </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能够处理的所有的</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Windows</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异常</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 C++</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的</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try ..catch </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只能捕捉</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用</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throw</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显式抛出的</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异常。</a:t>
            </a: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6" name="文本框 5">
            <a:extLst>
              <a:ext uri="{FF2B5EF4-FFF2-40B4-BE49-F238E27FC236}">
                <a16:creationId xmlns:a16="http://schemas.microsoft.com/office/drawing/2014/main" id="{0FAD49B5-538E-47E0-9C08-DE3DB5C24C4A}"/>
              </a:ext>
            </a:extLst>
          </p:cNvPr>
          <p:cNvSpPr txBox="1"/>
          <p:nvPr/>
        </p:nvSpPr>
        <p:spPr>
          <a:xfrm>
            <a:off x="780293" y="3203975"/>
            <a:ext cx="3510391" cy="3023007"/>
          </a:xfrm>
          <a:prstGeom prst="rect">
            <a:avLst/>
          </a:prstGeom>
          <a:noFill/>
        </p:spPr>
        <p:txBody>
          <a:bodyPr wrap="square">
            <a:spAutoFit/>
          </a:bodyPr>
          <a:lstStyle/>
          <a:p>
            <a:pPr algn="just">
              <a:lnSpc>
                <a:spcPct val="114000"/>
              </a:lnSpc>
              <a:spcBef>
                <a:spcPts val="0"/>
              </a:spcBef>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try {</a:t>
            </a:r>
          </a:p>
          <a:p>
            <a:pPr algn="just">
              <a:lnSpc>
                <a:spcPct val="114000"/>
              </a:lnSpc>
              <a:spcBef>
                <a:spcPts val="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int *p = NULL;</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 = 0;</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catch (...) {</a:t>
            </a:r>
            <a:endParaRPr lang="zh-CN" altLang="zh-CN" sz="21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printf(“An exception.");</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a:t>
            </a:r>
          </a:p>
          <a:p>
            <a:pPr algn="just"/>
            <a:r>
              <a:rPr lang="en-US" altLang="zh-CN" sz="24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捕捉不到上面的异常</a:t>
            </a:r>
            <a:endParaRPr lang="zh-CN" altLang="zh-CN" sz="2200" kern="100" dirty="0">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41409522-ADD9-4896-9976-912CBC94F7C8}"/>
              </a:ext>
            </a:extLst>
          </p:cNvPr>
          <p:cNvSpPr txBox="1"/>
          <p:nvPr/>
        </p:nvSpPr>
        <p:spPr>
          <a:xfrm>
            <a:off x="4631309" y="3203975"/>
            <a:ext cx="3735415" cy="3038396"/>
          </a:xfrm>
          <a:prstGeom prst="rect">
            <a:avLst/>
          </a:prstGeom>
          <a:noFill/>
        </p:spPr>
        <p:txBody>
          <a:bodyPr wrap="square">
            <a:spAutoFit/>
          </a:bodyPr>
          <a:lstStyle/>
          <a:p>
            <a:pPr algn="just">
              <a:lnSpc>
                <a:spcPct val="114000"/>
              </a:lnSpc>
              <a:spcBef>
                <a:spcPts val="0"/>
              </a:spcBef>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__try {</a:t>
            </a:r>
          </a:p>
          <a:p>
            <a:pPr algn="just">
              <a:lnSpc>
                <a:spcPct val="114000"/>
              </a:lnSpc>
              <a:spcBef>
                <a:spcPts val="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int *p = NULL;</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 = 0;</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__except (</a:t>
            </a:r>
            <a:r>
              <a:rPr lang="en-US" altLang="zh-CN" sz="2300" dirty="0">
                <a:solidFill>
                  <a:srgbClr val="C00000"/>
                </a:solidFill>
                <a:effectLst/>
                <a:latin typeface="Times New Roman" panose="02020603050405020304" pitchFamily="18" charset="0"/>
                <a:ea typeface="新宋体" panose="02010609030101010101" pitchFamily="49" charset="-122"/>
              </a:rPr>
              <a:t>exception filter</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a:t>
            </a:r>
            <a:endParaRPr lang="zh-CN" altLang="zh-CN" sz="21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printf(“An exception.");</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a:t>
            </a:r>
          </a:p>
          <a:p>
            <a:pPr algn="just"/>
            <a:r>
              <a:rPr lang="en-US" altLang="zh-CN" sz="2400" kern="100" dirty="0">
                <a:solidFill>
                  <a:srgbClr val="C0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400" kern="100" dirty="0">
                <a:solidFill>
                  <a:srgbClr val="C0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可以</a:t>
            </a:r>
            <a:r>
              <a:rPr lang="zh-CN" altLang="zh-CN" sz="2200" kern="100" dirty="0">
                <a:solidFill>
                  <a:srgbClr val="C0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捕捉到</a:t>
            </a:r>
            <a:r>
              <a:rPr lang="zh-CN" altLang="en-US" sz="2200" kern="100" dirty="0">
                <a:solidFill>
                  <a:srgbClr val="C0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任何</a:t>
            </a:r>
            <a:r>
              <a:rPr lang="zh-CN" altLang="zh-CN" sz="2200" kern="100" dirty="0">
                <a:solidFill>
                  <a:srgbClr val="C0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异常</a:t>
            </a:r>
          </a:p>
        </p:txBody>
      </p:sp>
    </p:spTree>
    <p:extLst>
      <p:ext uri="{BB962C8B-B14F-4D97-AF65-F5344CB8AC3E}">
        <p14:creationId xmlns:p14="http://schemas.microsoft.com/office/powerpoint/2010/main" val="5055925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50" y="1448780"/>
            <a:ext cx="8145906" cy="3590727"/>
          </a:xfrm>
          <a:prstGeom prst="rect">
            <a:avLst/>
          </a:prstGeom>
          <a:noFill/>
        </p:spPr>
        <p:txBody>
          <a:bodyPr wrap="square">
            <a:spAutoFit/>
          </a:bodyPr>
          <a:lstStyle/>
          <a:p>
            <a:pPr>
              <a:lnSpc>
                <a:spcPct val="125000"/>
              </a:lnSpc>
              <a:spcBef>
                <a:spcPts val="0"/>
              </a:spcBef>
              <a:spcAft>
                <a:spcPts val="1200"/>
              </a:spcAft>
            </a:pPr>
            <a:r>
              <a:rPr lang="en-US" altLang="zh-CN"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异常处理机制</a:t>
            </a:r>
            <a:endParaRPr lang="en-US" altLang="zh-CN" sz="2400" dirty="0">
              <a:solidFill>
                <a:srgbClr val="000066"/>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marL="269875" indent="-255588" algn="just">
              <a:lnSpc>
                <a:spcPct val="114000"/>
              </a:lnSpc>
              <a:spcBef>
                <a:spcPts val="0"/>
              </a:spcBef>
              <a:buFont typeface="Wingdings" panose="05000000000000000000" pitchFamily="2" charset="2"/>
              <a:buChar char="l"/>
            </a:pP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对于</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VC++</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的</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_try ..._except,</a:t>
            </a:r>
            <a:r>
              <a:rPr lang="en-US" altLang="zh-CN" sz="2300" dirty="0">
                <a:solidFill>
                  <a:srgbClr val="C00000"/>
                </a:solidFill>
                <a:effectLst/>
                <a:latin typeface="Times New Roman" panose="02020603050405020304" pitchFamily="18" charset="0"/>
                <a:ea typeface="新宋体" panose="02010609030101010101" pitchFamily="49" charset="-122"/>
              </a:rPr>
              <a:t> exception filter</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是一个表达式或者函数调用，表达式的值（函数调用的返回值）</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决定了处理异常后的下一步操作：</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269875" algn="just">
              <a:lnSpc>
                <a:spcPct val="114000"/>
              </a:lnSpc>
              <a:spcBef>
                <a:spcPts val="300"/>
              </a:spcBef>
            </a:pP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EXCEPTION_EXECUTE_HANDLER  </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已经处理异常</a:t>
            </a: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进程终止</a:t>
            </a:r>
          </a:p>
          <a:p>
            <a:pPr marL="5295900" indent="-5026025" algn="just">
              <a:lnSpc>
                <a:spcPct val="114000"/>
              </a:lnSpc>
              <a:spcBef>
                <a:spcPts val="300"/>
              </a:spcBef>
            </a:pP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EXCEPTION_CONTINUE_EXECUTION </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已经处理异常</a:t>
            </a: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从</a:t>
            </a:r>
            <a:r>
              <a:rPr lang="zh-CN" altLang="en-US" sz="2100" kern="100" dirty="0">
                <a:effectLst/>
                <a:latin typeface="Times New Roman" panose="02020603050405020304" pitchFamily="18" charset="0"/>
                <a:ea typeface="新宋体" panose="02010609030101010101" pitchFamily="49" charset="-122"/>
                <a:cs typeface="Times New Roman" panose="02020603050405020304" pitchFamily="18" charset="0"/>
              </a:rPr>
              <a:t>产生</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异常</a:t>
            </a:r>
            <a:r>
              <a:rPr lang="zh-CN" altLang="en-US" sz="2100" kern="100" dirty="0">
                <a:effectLst/>
                <a:latin typeface="Times New Roman" panose="02020603050405020304" pitchFamily="18" charset="0"/>
                <a:ea typeface="新宋体" panose="02010609030101010101" pitchFamily="49" charset="-122"/>
                <a:cs typeface="Times New Roman" panose="02020603050405020304" pitchFamily="18" charset="0"/>
              </a:rPr>
              <a:t>的指令</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继续执行</a:t>
            </a:r>
          </a:p>
          <a:p>
            <a:pPr marL="269875" algn="just">
              <a:lnSpc>
                <a:spcPct val="114000"/>
              </a:lnSpc>
              <a:spcBef>
                <a:spcPts val="300"/>
              </a:spcBef>
            </a:pP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EXCEPTION_CONTINUE_SEARCH  </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不处理</a:t>
            </a: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交给</a:t>
            </a: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Windows</a:t>
            </a:r>
            <a:r>
              <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处理</a:t>
            </a: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19476567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7830871" cy="4610493"/>
          </a:xfrm>
          <a:prstGeom prst="rect">
            <a:avLst/>
          </a:prstGeom>
          <a:noFill/>
        </p:spPr>
        <p:txBody>
          <a:bodyPr wrap="square">
            <a:spAutoFit/>
          </a:bodyPr>
          <a:lstStyle/>
          <a:p>
            <a:pPr>
              <a:lnSpc>
                <a:spcPct val="125000"/>
              </a:lnSpc>
              <a:spcBef>
                <a:spcPts val="0"/>
              </a:spcBef>
              <a:spcAft>
                <a:spcPts val="600"/>
              </a:spcAft>
            </a:pPr>
            <a:r>
              <a:rPr lang="en-US" altLang="zh-CN"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处理异常的步骤：</a:t>
            </a:r>
          </a:p>
          <a:p>
            <a:pPr marL="357188" indent="-357188"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(1)</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首先交给调试程序进行处理（调试器优先级最高），如果不是调试状态则转</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(2)</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p>
          <a:p>
            <a:pPr marL="357188" indent="-357188" algn="just">
              <a:lnSpc>
                <a:spcPct val="114000"/>
              </a:lnSpc>
              <a:spcBef>
                <a:spcPts val="60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(2)</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在当前函数中的</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try</a:t>
            </a: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catch (_try-_except)</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中</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查找是否处理该异常。如果没有</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try-catch (_try-_except) </a:t>
            </a:r>
            <a:r>
              <a:rPr lang="zh-CN" altLang="zh-CN" sz="2200" kern="100" dirty="0">
                <a:solidFill>
                  <a:srgbClr val="C00000"/>
                </a:solidFill>
                <a:effectLst/>
                <a:latin typeface="Times New Roman" panose="02020603050405020304" pitchFamily="18" charset="0"/>
                <a:ea typeface="新宋体" panose="02010609030101010101" pitchFamily="49" charset="-122"/>
                <a:cs typeface="Times New Roman" panose="02020603050405020304" pitchFamily="18" charset="0"/>
              </a:rPr>
              <a:t>或者</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try-catch (_try-_except) </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没有捕捉该异常</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200" kern="100" dirty="0">
                <a:solidFill>
                  <a:srgbClr val="C00000"/>
                </a:solidFill>
                <a:effectLst/>
                <a:latin typeface="Times New Roman" panose="02020603050405020304" pitchFamily="18" charset="0"/>
                <a:ea typeface="新宋体" panose="02010609030101010101" pitchFamily="49" charset="-122"/>
                <a:cs typeface="Times New Roman" panose="02020603050405020304" pitchFamily="18" charset="0"/>
              </a:rPr>
              <a:t>或者</a:t>
            </a: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_try-_except</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中表达式的值为 </a:t>
            </a: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EXCEPTION_ CONTINUE_SEARCH</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，则转</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(3)</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p>
          <a:p>
            <a:pPr marL="357188" indent="-357188" algn="just">
              <a:lnSpc>
                <a:spcPct val="114000"/>
              </a:lnSpc>
              <a:spcBef>
                <a:spcPts val="60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(3)</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在当前进程的</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处理链中查找能处理当前异常的节点（</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Windows</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为每个线程建立一个</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异常处理链</a:t>
            </a:r>
            <a:r>
              <a:rPr lang="zh-CN" altLang="zh-CN" sz="2200" kern="100" dirty="0">
                <a:latin typeface="Times New Roman" panose="02020603050405020304" pitchFamily="18" charset="0"/>
                <a:ea typeface="新宋体" panose="02010609030101010101" pitchFamily="49" charset="-122"/>
                <a:cs typeface="Times New Roman" panose="02020603050405020304" pitchFamily="18" charset="0"/>
              </a:rPr>
              <a:t>）。如果</a:t>
            </a: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200" kern="100" dirty="0">
                <a:latin typeface="Times New Roman" panose="02020603050405020304" pitchFamily="18" charset="0"/>
                <a:ea typeface="新宋体" panose="02010609030101010101" pitchFamily="49" charset="-122"/>
                <a:cs typeface="Times New Roman" panose="02020603050405020304" pitchFamily="18" charset="0"/>
              </a:rPr>
              <a:t>处理链中没有处理当前异常的回调函数，或者</a:t>
            </a: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en-US" sz="2200" kern="100" dirty="0">
                <a:latin typeface="Times New Roman" panose="02020603050405020304" pitchFamily="18" charset="0"/>
                <a:ea typeface="新宋体" panose="02010609030101010101" pitchFamily="49" charset="-122"/>
                <a:cs typeface="Times New Roman" panose="02020603050405020304" pitchFamily="18" charset="0"/>
              </a:rPr>
              <a:t>的</a:t>
            </a:r>
            <a:r>
              <a:rPr lang="zh-CN" altLang="zh-CN" sz="2200" kern="100" dirty="0">
                <a:latin typeface="Times New Roman" panose="02020603050405020304" pitchFamily="18" charset="0"/>
                <a:ea typeface="新宋体" panose="02010609030101010101" pitchFamily="49" charset="-122"/>
                <a:cs typeface="Times New Roman" panose="02020603050405020304" pitchFamily="18" charset="0"/>
              </a:rPr>
              <a:t>回调函数的返回值是</a:t>
            </a: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ExceptionContinueSearch</a:t>
            </a:r>
            <a:r>
              <a:rPr lang="zh-CN" altLang="zh-CN" sz="2200" kern="100" dirty="0">
                <a:latin typeface="Times New Roman" panose="02020603050405020304" pitchFamily="18" charset="0"/>
                <a:ea typeface="新宋体" panose="02010609030101010101" pitchFamily="49" charset="-122"/>
                <a:cs typeface="Times New Roman" panose="02020603050405020304" pitchFamily="18" charset="0"/>
              </a:rPr>
              <a:t>，则转</a:t>
            </a: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(4)</a:t>
            </a:r>
            <a:r>
              <a:rPr lang="zh-CN" altLang="en-US" sz="2200" kern="100" dirty="0">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solidFill>
                <a:srgbClr val="C00000"/>
              </a:solidFill>
              <a:effectLs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19944288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325925" cy="4687437"/>
          </a:xfrm>
          <a:prstGeom prst="rect">
            <a:avLst/>
          </a:prstGeom>
          <a:noFill/>
        </p:spPr>
        <p:txBody>
          <a:bodyPr wrap="square">
            <a:spAutoFit/>
          </a:bodyPr>
          <a:lstStyle/>
          <a:p>
            <a:pPr>
              <a:lnSpc>
                <a:spcPct val="125000"/>
              </a:lnSpc>
              <a:spcBef>
                <a:spcPts val="0"/>
              </a:spcBef>
              <a:spcAft>
                <a:spcPts val="600"/>
              </a:spcAft>
            </a:pPr>
            <a:r>
              <a:rPr lang="en-US" altLang="zh-CN"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Windows</a:t>
            </a:r>
            <a:r>
              <a:rPr lang="zh-CN" altLang="en-US" sz="24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处理异常的步骤：</a:t>
            </a:r>
          </a:p>
          <a:p>
            <a:pPr marL="342000" indent="-324000" algn="just">
              <a:lnSpc>
                <a:spcPct val="114000"/>
              </a:lnSpc>
              <a:spcBef>
                <a:spcPts val="60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(4)</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系统再次检测进程是否正在被调试，如果被调试的话，则再一次通知调试器</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，如果</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调试器</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还是没有处理该异常，则转</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(5)</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342000" indent="-324000" algn="just">
              <a:lnSpc>
                <a:spcPct val="114000"/>
              </a:lnSpc>
              <a:spcBef>
                <a:spcPts val="60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(5)</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系统检查</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是否</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有安装筛选器回调函数，如果有则调用它</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。如果没有</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筛选器回调函数</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或者</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筛选器回调函数</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的</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返回值为</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EXCEPTION_CONTINUE_SEARCH</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，系统</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则</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直接调用默认的异常处理程序终止进程（也就是崩溃的界面）</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342000" indent="-324000" algn="just">
              <a:lnSpc>
                <a:spcPct val="114000"/>
              </a:lnSpc>
              <a:spcBef>
                <a:spcPts val="0"/>
              </a:spcBef>
            </a:pP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   </a:t>
            </a:r>
            <a:r>
              <a:rPr lang="zh-CN" altLang="en-US" sz="2200" kern="100" dirty="0">
                <a:latin typeface="Times New Roman" panose="02020603050405020304" pitchFamily="18" charset="0"/>
                <a:ea typeface="新宋体" panose="02010609030101010101" pitchFamily="49" charset="-122"/>
                <a:cs typeface="Times New Roman" panose="02020603050405020304" pitchFamily="18" charset="0"/>
              </a:rPr>
              <a:t>（</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筛选器回调函数使用</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SetUnhandledExceptionFilter()</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安装</a:t>
            </a:r>
            <a:r>
              <a:rPr lang="zh-CN" altLang="en-US" sz="2200" kern="100" dirty="0">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342000" indent="-324000" algn="just">
              <a:lnSpc>
                <a:spcPct val="114000"/>
              </a:lnSpc>
              <a:spcBef>
                <a:spcPts val="60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(6)</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如果</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处理链</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没有处理当前异常（即使</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筛选器回调函数</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处理了当前异常），那么</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在终结之前</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系统会</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展开</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链表，依次调用</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链表中的回调函数（最后清理的机会）。</a:t>
            </a: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317735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50" y="1448780"/>
            <a:ext cx="7515836" cy="3887474"/>
          </a:xfrm>
          <a:prstGeom prst="rect">
            <a:avLst/>
          </a:prstGeom>
          <a:noFill/>
        </p:spPr>
        <p:txBody>
          <a:bodyPr wrap="square">
            <a:spAutoFit/>
          </a:bodyPr>
          <a:lstStyle/>
          <a:p>
            <a:pPr>
              <a:lnSpc>
                <a:spcPct val="125000"/>
              </a:lnSpc>
              <a:spcBef>
                <a:spcPts val="0"/>
              </a:spcBef>
              <a:spcAft>
                <a:spcPts val="600"/>
              </a:spcAft>
            </a:pP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异常处理的编程方法：</a:t>
            </a:r>
          </a:p>
          <a:p>
            <a:pPr indent="17463" algn="just">
              <a:lnSpc>
                <a:spcPct val="114000"/>
              </a:lnSpc>
              <a:spcBef>
                <a:spcPts val="600"/>
              </a:spcBef>
            </a:pP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根据</a:t>
            </a: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Windows</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的异常处理机制，用户程序有</a:t>
            </a: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种方法去捕捉和处理异常：</a:t>
            </a:r>
            <a:endPar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endParaRPr>
          </a:p>
          <a:p>
            <a:pPr marL="357188" indent="-357188" algn="just">
              <a:lnSpc>
                <a:spcPct val="114000"/>
              </a:lnSpc>
              <a:spcBef>
                <a:spcPts val="600"/>
              </a:spcBef>
            </a:pP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(1) C++</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规范的</a:t>
            </a: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 try...catch </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和 </a:t>
            </a: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VC++</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的 </a:t>
            </a: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_try ..._except</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endParaRPr>
          </a:p>
          <a:p>
            <a:pPr marL="357188" indent="-357188" algn="just">
              <a:lnSpc>
                <a:spcPct val="114000"/>
              </a:lnSpc>
              <a:spcBef>
                <a:spcPts val="600"/>
              </a:spcBef>
            </a:pP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(2)</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使用</a:t>
            </a:r>
            <a:r>
              <a:rPr lang="en-US" altLang="zh-CN" sz="2400" kern="100" dirty="0">
                <a:latin typeface="Times New Roman" panose="02020603050405020304" pitchFamily="18" charset="0"/>
                <a:ea typeface="新宋体" panose="02010609030101010101" pitchFamily="49" charset="-122"/>
                <a:cs typeface="Times New Roman" panose="02020603050405020304" pitchFamily="18" charset="0"/>
              </a:rPr>
              <a:t>API</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函数</a:t>
            </a:r>
            <a:r>
              <a:rPr lang="en-US" altLang="zh-CN" sz="2400" kern="100" dirty="0">
                <a:effectLst/>
                <a:latin typeface="Times New Roman" panose="02020603050405020304" pitchFamily="18" charset="0"/>
                <a:ea typeface="新宋体" panose="02010609030101010101" pitchFamily="49" charset="-122"/>
                <a:cs typeface="Times New Roman" panose="02020603050405020304" pitchFamily="18" charset="0"/>
              </a:rPr>
              <a:t>SetUnhandledExceptionFilter</a:t>
            </a:r>
            <a:r>
              <a:rPr lang="zh-CN" altLang="en-US" sz="2400" kern="100" dirty="0">
                <a:effectLst/>
                <a:latin typeface="Times New Roman" panose="02020603050405020304" pitchFamily="18" charset="0"/>
                <a:ea typeface="新宋体" panose="02010609030101010101" pitchFamily="49" charset="-122"/>
                <a:cs typeface="Times New Roman" panose="02020603050405020304" pitchFamily="18" charset="0"/>
              </a:rPr>
              <a:t>去</a:t>
            </a:r>
            <a:r>
              <a:rPr lang="zh-CN" altLang="en-US" sz="2400" kern="100" dirty="0">
                <a:latin typeface="Times New Roman" panose="02020603050405020304" pitchFamily="18" charset="0"/>
                <a:ea typeface="新宋体" panose="02010609030101010101" pitchFamily="49" charset="-122"/>
                <a:cs typeface="Times New Roman" panose="02020603050405020304" pitchFamily="18" charset="0"/>
              </a:rPr>
              <a:t>注册用于处理异常的</a:t>
            </a:r>
            <a:r>
              <a:rPr lang="zh-CN" altLang="zh-CN" sz="2400" kern="100" dirty="0">
                <a:effectLst/>
                <a:latin typeface="Times New Roman" panose="02020603050405020304" pitchFamily="18" charset="0"/>
                <a:ea typeface="新宋体" panose="02010609030101010101" pitchFamily="49" charset="-122"/>
                <a:cs typeface="Times New Roman" panose="02020603050405020304" pitchFamily="18" charset="0"/>
              </a:rPr>
              <a:t>筛选器回调函数</a:t>
            </a:r>
            <a:r>
              <a:rPr lang="zh-CN" altLang="en-US" sz="24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4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357188" indent="-357188" algn="just">
              <a:lnSpc>
                <a:spcPct val="114000"/>
              </a:lnSpc>
              <a:spcBef>
                <a:spcPts val="600"/>
              </a:spcBef>
            </a:pPr>
            <a:r>
              <a:rPr lang="en-US" altLang="zh-CN" sz="2400" kern="100" dirty="0">
                <a:effectLst/>
                <a:latin typeface="Times New Roman" panose="02020603050405020304" pitchFamily="18" charset="0"/>
                <a:ea typeface="新宋体" panose="02010609030101010101" pitchFamily="49" charset="-122"/>
                <a:cs typeface="Times New Roman" panose="02020603050405020304" pitchFamily="18" charset="0"/>
              </a:rPr>
              <a:t>(2)</a:t>
            </a:r>
            <a:r>
              <a:rPr lang="zh-CN" altLang="en-US" sz="2400" kern="100" dirty="0">
                <a:effectLst/>
                <a:latin typeface="Times New Roman" panose="02020603050405020304" pitchFamily="18" charset="0"/>
                <a:ea typeface="新宋体" panose="02010609030101010101" pitchFamily="49" charset="-122"/>
                <a:cs typeface="Times New Roman" panose="02020603050405020304" pitchFamily="18" charset="0"/>
              </a:rPr>
              <a:t>在</a:t>
            </a:r>
            <a:r>
              <a:rPr lang="en-US" altLang="zh-CN" sz="2400" kern="100" dirty="0">
                <a:effectLs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400" kern="100" dirty="0">
                <a:effectLs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400" kern="100" dirty="0">
                <a:effectLst/>
                <a:latin typeface="Times New Roman" panose="02020603050405020304" pitchFamily="18" charset="0"/>
                <a:ea typeface="新宋体" panose="02010609030101010101" pitchFamily="49" charset="-122"/>
                <a:cs typeface="Times New Roman" panose="02020603050405020304" pitchFamily="18" charset="0"/>
              </a:rPr>
              <a:t>的表头插入一个新的结点（新的异常处理函数）。</a:t>
            </a:r>
            <a:endParaRPr lang="zh-CN" altLang="zh-CN" sz="2400" kern="100" dirty="0">
              <a:effectLs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390592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logo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2400" y="6126163"/>
            <a:ext cx="1039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9"/>
          <p:cNvSpPr>
            <a:spLocks noChangeArrowheads="1"/>
          </p:cNvSpPr>
          <p:nvPr/>
        </p:nvSpPr>
        <p:spPr bwMode="auto">
          <a:xfrm>
            <a:off x="476250" y="323850"/>
            <a:ext cx="5423280" cy="6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4000" dirty="0">
                <a:solidFill>
                  <a:schemeClr val="bg1"/>
                </a:solidFill>
                <a:latin typeface="华文新魏" pitchFamily="2" charset="-122"/>
                <a:ea typeface="华文新魏" pitchFamily="2" charset="-122"/>
              </a:rPr>
              <a:t>第</a:t>
            </a:r>
            <a:r>
              <a:rPr lang="en-US" altLang="zh-CN" sz="4000" dirty="0">
                <a:solidFill>
                  <a:schemeClr val="bg1"/>
                </a:solidFill>
                <a:latin typeface="华文新魏" pitchFamily="2" charset="-122"/>
                <a:ea typeface="华文新魏" pitchFamily="2" charset="-122"/>
              </a:rPr>
              <a:t>12</a:t>
            </a:r>
            <a:r>
              <a:rPr lang="zh-CN" altLang="en-US" sz="4000" dirty="0">
                <a:solidFill>
                  <a:schemeClr val="bg1"/>
                </a:solidFill>
                <a:latin typeface="华文新魏" pitchFamily="2" charset="-122"/>
                <a:ea typeface="华文新魏" pitchFamily="2" charset="-122"/>
              </a:rPr>
              <a:t>章 中断和异常处理</a:t>
            </a:r>
          </a:p>
        </p:txBody>
      </p:sp>
      <p:sp>
        <p:nvSpPr>
          <p:cNvPr id="5" name="Text Box 8">
            <a:extLst>
              <a:ext uri="{FF2B5EF4-FFF2-40B4-BE49-F238E27FC236}">
                <a16:creationId xmlns:a16="http://schemas.microsoft.com/office/drawing/2014/main" id="{C0B2C4C4-D4C6-44B8-BE7E-C83DF7DC654F}"/>
              </a:ext>
            </a:extLst>
          </p:cNvPr>
          <p:cNvSpPr txBox="1">
            <a:spLocks noChangeArrowheads="1"/>
          </p:cNvSpPr>
          <p:nvPr/>
        </p:nvSpPr>
        <p:spPr bwMode="auto">
          <a:xfrm>
            <a:off x="386535" y="1448780"/>
            <a:ext cx="7155795" cy="466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35000"/>
              </a:lnSpc>
              <a:spcBef>
                <a:spcPct val="0"/>
              </a:spcBef>
              <a:buClrTx/>
              <a:buSzTx/>
              <a:buFontTx/>
              <a:buNone/>
            </a:pPr>
            <a:r>
              <a:rPr lang="en-US" altLang="zh-CN" dirty="0">
                <a:solidFill>
                  <a:srgbClr val="000066"/>
                </a:solidFill>
                <a:latin typeface="宋体" panose="02010600030101010101" pitchFamily="2" charset="-122"/>
                <a:ea typeface="宋体" pitchFamily="2" charset="-122"/>
              </a:rPr>
              <a:t>12.1 </a:t>
            </a:r>
            <a:r>
              <a:rPr lang="zh-CN" altLang="en-US" dirty="0">
                <a:solidFill>
                  <a:srgbClr val="000066"/>
                </a:solidFill>
                <a:latin typeface="宋体" panose="02010600030101010101" pitchFamily="2" charset="-122"/>
                <a:ea typeface="宋体" pitchFamily="2" charset="-122"/>
              </a:rPr>
              <a:t>中断与异常的基础知识</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zh-CN" altLang="en-US" dirty="0">
                <a:solidFill>
                  <a:srgbClr val="000066"/>
                </a:solidFill>
                <a:latin typeface="宋体" panose="02010600030101010101" pitchFamily="2" charset="-122"/>
                <a:ea typeface="宋体" pitchFamily="2" charset="-122"/>
              </a:rPr>
              <a:t>     中断和异常的概念、中断描述符表</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zh-CN" altLang="en-US" dirty="0">
                <a:solidFill>
                  <a:srgbClr val="000066"/>
                </a:solidFill>
                <a:latin typeface="宋体" panose="02010600030101010101" pitchFamily="2" charset="-122"/>
                <a:ea typeface="宋体" pitchFamily="2" charset="-122"/>
              </a:rPr>
              <a:t>     中断和异常的响应过程、软中断指令</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en-US" altLang="zh-CN" dirty="0">
                <a:solidFill>
                  <a:srgbClr val="000066"/>
                </a:solidFill>
                <a:latin typeface="宋体" panose="02010600030101010101" pitchFamily="2" charset="-122"/>
                <a:ea typeface="宋体" pitchFamily="2" charset="-122"/>
              </a:rPr>
              <a:t>12.2 Windows</a:t>
            </a:r>
            <a:r>
              <a:rPr lang="zh-CN" altLang="en-US" dirty="0">
                <a:solidFill>
                  <a:srgbClr val="000066"/>
                </a:solidFill>
                <a:latin typeface="宋体" panose="02010600030101010101" pitchFamily="2" charset="-122"/>
                <a:ea typeface="宋体" pitchFamily="2" charset="-122"/>
              </a:rPr>
              <a:t>中的结构化异常处理</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zh-CN" altLang="en-US" dirty="0">
                <a:solidFill>
                  <a:srgbClr val="000066"/>
                </a:solidFill>
                <a:latin typeface="宋体" panose="02010600030101010101" pitchFamily="2" charset="-122"/>
                <a:ea typeface="宋体" pitchFamily="2" charset="-122"/>
              </a:rPr>
              <a:t>	编写异常处理函数</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en-US" altLang="zh-CN" dirty="0">
                <a:solidFill>
                  <a:srgbClr val="000066"/>
                </a:solidFill>
                <a:latin typeface="宋体" panose="02010600030101010101" pitchFamily="2" charset="-122"/>
                <a:ea typeface="宋体" pitchFamily="2" charset="-122"/>
              </a:rPr>
              <a:t>     </a:t>
            </a:r>
            <a:r>
              <a:rPr lang="zh-CN" altLang="en-US" dirty="0">
                <a:solidFill>
                  <a:srgbClr val="000066"/>
                </a:solidFill>
                <a:latin typeface="宋体" panose="02010600030101010101" pitchFamily="2" charset="-122"/>
                <a:ea typeface="宋体" pitchFamily="2" charset="-122"/>
              </a:rPr>
              <a:t>异常处理程序的注册</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en-US" altLang="zh-CN" dirty="0">
                <a:solidFill>
                  <a:srgbClr val="000066"/>
                </a:solidFill>
                <a:latin typeface="宋体" panose="02010600030101010101" pitchFamily="2" charset="-122"/>
                <a:ea typeface="宋体" pitchFamily="2" charset="-122"/>
              </a:rPr>
              <a:t>     </a:t>
            </a:r>
            <a:r>
              <a:rPr lang="zh-CN" altLang="en-US" dirty="0">
                <a:solidFill>
                  <a:srgbClr val="000066"/>
                </a:solidFill>
                <a:latin typeface="宋体" panose="02010600030101010101" pitchFamily="2" charset="-122"/>
                <a:ea typeface="宋体" pitchFamily="2" charset="-122"/>
              </a:rPr>
              <a:t>全局异常处理程序的注册</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en-US" altLang="zh-CN" dirty="0">
                <a:solidFill>
                  <a:srgbClr val="000066"/>
                </a:solidFill>
                <a:latin typeface="宋体" panose="02010600030101010101" pitchFamily="2" charset="-122"/>
                <a:ea typeface="宋体" pitchFamily="2" charset="-122"/>
              </a:rPr>
              <a:t>12.3 C</a:t>
            </a:r>
            <a:r>
              <a:rPr lang="zh-CN" altLang="en-US" dirty="0">
                <a:solidFill>
                  <a:srgbClr val="000066"/>
                </a:solidFill>
                <a:latin typeface="宋体" panose="02010600030101010101" pitchFamily="2" charset="-122"/>
                <a:ea typeface="宋体" pitchFamily="2" charset="-122"/>
              </a:rPr>
              <a:t>异常处理程序反汇编分析</a:t>
            </a:r>
            <a:endParaRPr lang="en-US" altLang="zh-CN" dirty="0">
              <a:solidFill>
                <a:srgbClr val="000066"/>
              </a:solidFill>
              <a:latin typeface="宋体" panose="02010600030101010101" pitchFamily="2" charset="-122"/>
              <a:ea typeface="宋体"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51" y="1448780"/>
            <a:ext cx="5580620" cy="541559"/>
          </a:xfrm>
          <a:prstGeom prst="rect">
            <a:avLst/>
          </a:prstGeom>
          <a:noFill/>
        </p:spPr>
        <p:txBody>
          <a:bodyPr wrap="square">
            <a:spAutoFit/>
          </a:bodyPr>
          <a:lstStyle/>
          <a:p>
            <a:pPr>
              <a:lnSpc>
                <a:spcPct val="125000"/>
              </a:lnSpc>
              <a:spcBef>
                <a:spcPts val="0"/>
              </a:spcBef>
              <a:spcAft>
                <a:spcPts val="600"/>
              </a:spcAft>
            </a:pP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try...catch</a:t>
            </a: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_try ..._except (1)</a:t>
            </a:r>
            <a:endPar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6" name="文本框 5">
            <a:extLst>
              <a:ext uri="{FF2B5EF4-FFF2-40B4-BE49-F238E27FC236}">
                <a16:creationId xmlns:a16="http://schemas.microsoft.com/office/drawing/2014/main" id="{477FC929-F70E-4510-BF5A-AB5AF05B7300}"/>
              </a:ext>
            </a:extLst>
          </p:cNvPr>
          <p:cNvSpPr txBox="1"/>
          <p:nvPr/>
        </p:nvSpPr>
        <p:spPr>
          <a:xfrm>
            <a:off x="602830" y="2266114"/>
            <a:ext cx="3510391" cy="3023007"/>
          </a:xfrm>
          <a:prstGeom prst="rect">
            <a:avLst/>
          </a:prstGeom>
          <a:noFill/>
          <a:ln w="38100">
            <a:solidFill>
              <a:srgbClr val="0000FF"/>
            </a:solidFill>
          </a:ln>
        </p:spPr>
        <p:txBody>
          <a:bodyPr wrap="square">
            <a:spAutoFit/>
          </a:bodyPr>
          <a:lstStyle/>
          <a:p>
            <a:pPr algn="just">
              <a:lnSpc>
                <a:spcPct val="114000"/>
              </a:lnSpc>
              <a:spcBef>
                <a:spcPts val="0"/>
              </a:spcBef>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try {</a:t>
            </a:r>
          </a:p>
          <a:p>
            <a:pPr algn="just">
              <a:lnSpc>
                <a:spcPct val="114000"/>
              </a:lnSpc>
              <a:spcBef>
                <a:spcPts val="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int *p = NULL;</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 = 0;</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catch (...) {</a:t>
            </a:r>
            <a:endParaRPr lang="zh-CN" altLang="zh-CN" sz="21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printf(“An exception.");</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a:t>
            </a:r>
          </a:p>
          <a:p>
            <a:pPr algn="just"/>
            <a:r>
              <a:rPr lang="en-US" altLang="zh-CN" sz="24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捕捉不到上面的异常</a:t>
            </a:r>
            <a:endParaRPr lang="zh-CN" altLang="zh-CN" sz="2200" kern="100" dirty="0">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B61FDEF4-1C8B-47DD-8626-2302BFB051A8}"/>
              </a:ext>
            </a:extLst>
          </p:cNvPr>
          <p:cNvSpPr txBox="1"/>
          <p:nvPr/>
        </p:nvSpPr>
        <p:spPr>
          <a:xfrm>
            <a:off x="4572000" y="2258870"/>
            <a:ext cx="4059180" cy="3854325"/>
          </a:xfrm>
          <a:prstGeom prst="rect">
            <a:avLst/>
          </a:prstGeom>
          <a:noFill/>
          <a:ln w="38100">
            <a:solidFill>
              <a:srgbClr val="0000FF"/>
            </a:solidFill>
          </a:ln>
        </p:spPr>
        <p:txBody>
          <a:bodyPr wrap="square">
            <a:spAutoFit/>
          </a:bodyPr>
          <a:lstStyle/>
          <a:p>
            <a:pPr algn="just">
              <a:lnSpc>
                <a:spcPct val="114000"/>
              </a:lnSpc>
              <a:spcBef>
                <a:spcPts val="0"/>
              </a:spcBef>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try {</a:t>
            </a:r>
          </a:p>
          <a:p>
            <a:pPr algn="just">
              <a:lnSpc>
                <a:spcPct val="114000"/>
              </a:lnSpc>
              <a:spcBef>
                <a:spcPts val="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int *p = NULL;</a:t>
            </a:r>
          </a:p>
          <a:p>
            <a:pPr algn="just">
              <a:lnSpc>
                <a:spcPct val="114000"/>
              </a:lnSpc>
              <a:spcBef>
                <a:spcPts val="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if(p == NULL) </a:t>
            </a:r>
            <a:r>
              <a:rPr lang="en-US" altLang="zh-CN" sz="23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throw -1;</a:t>
            </a:r>
            <a:endParaRPr lang="zh-CN" altLang="zh-CN" sz="23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else *p = 0;</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catch (...) {</a:t>
            </a:r>
            <a:endParaRPr lang="zh-CN" altLang="zh-CN" sz="21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printf(“An exception.");</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a:t>
            </a:r>
          </a:p>
          <a:p>
            <a:pPr algn="just">
              <a:lnSpc>
                <a:spcPct val="100000"/>
              </a:lnSpc>
            </a:pPr>
            <a:r>
              <a:rPr lang="en-US" altLang="zh-CN" sz="24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使用</a:t>
            </a:r>
            <a:r>
              <a:rPr lang="en-US"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throw</a:t>
            </a:r>
            <a:r>
              <a:rPr lang="zh-CN" altLang="en-US"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显式抛出的异常才能够被</a:t>
            </a:r>
            <a:r>
              <a:rPr lang="en-US"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catch</a:t>
            </a:r>
            <a:r>
              <a:rPr lang="zh-CN"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捕捉</a:t>
            </a:r>
            <a:r>
              <a:rPr lang="zh-CN" altLang="en-US"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到</a:t>
            </a:r>
            <a:endParaRPr lang="zh-CN" altLang="zh-CN" sz="2200" kern="100" dirty="0">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p:txBody>
      </p:sp>
    </p:spTree>
    <p:extLst>
      <p:ext uri="{BB962C8B-B14F-4D97-AF65-F5344CB8AC3E}">
        <p14:creationId xmlns:p14="http://schemas.microsoft.com/office/powerpoint/2010/main" val="65463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6" name="文本框 5">
            <a:extLst>
              <a:ext uri="{FF2B5EF4-FFF2-40B4-BE49-F238E27FC236}">
                <a16:creationId xmlns:a16="http://schemas.microsoft.com/office/drawing/2014/main" id="{477FC929-F70E-4510-BF5A-AB5AF05B7300}"/>
              </a:ext>
            </a:extLst>
          </p:cNvPr>
          <p:cNvSpPr txBox="1"/>
          <p:nvPr/>
        </p:nvSpPr>
        <p:spPr>
          <a:xfrm>
            <a:off x="602830" y="2359919"/>
            <a:ext cx="6984506" cy="3038396"/>
          </a:xfrm>
          <a:prstGeom prst="rect">
            <a:avLst/>
          </a:prstGeom>
          <a:noFill/>
          <a:ln w="38100">
            <a:solidFill>
              <a:srgbClr val="0000FF"/>
            </a:solidFill>
          </a:ln>
        </p:spPr>
        <p:txBody>
          <a:bodyPr wrap="square">
            <a:spAutoFit/>
          </a:bodyPr>
          <a:lstStyle/>
          <a:p>
            <a:pPr algn="just">
              <a:lnSpc>
                <a:spcPct val="114000"/>
              </a:lnSpc>
              <a:spcBef>
                <a:spcPts val="0"/>
              </a:spcBef>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__try {</a:t>
            </a:r>
          </a:p>
          <a:p>
            <a:pPr algn="just">
              <a:lnSpc>
                <a:spcPct val="114000"/>
              </a:lnSpc>
              <a:spcBef>
                <a:spcPts val="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int *p = NULL;</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*p = 0;</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    }</a:t>
            </a:r>
          </a:p>
          <a:p>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__except(EXCEPTION_EXECUTE_HANDLER )  {</a:t>
            </a:r>
          </a:p>
          <a:p>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300" kern="100" dirty="0" err="1">
                <a:latin typeface="Times New Roman" panose="02020603050405020304" pitchFamily="18" charset="0"/>
                <a:ea typeface="新宋体" panose="02010609030101010101" pitchFamily="49" charset="-122"/>
                <a:cs typeface="Times New Roman" panose="02020603050405020304" pitchFamily="18" charset="0"/>
              </a:rPr>
              <a:t>printf</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("An exception.");</a:t>
            </a:r>
          </a:p>
          <a:p>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r>
              <a:rPr lang="en-US" altLang="zh-CN" sz="24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能够</a:t>
            </a:r>
            <a:r>
              <a:rPr lang="zh-CN"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捕捉到</a:t>
            </a:r>
            <a:r>
              <a:rPr lang="zh-CN" altLang="en-US"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任何</a:t>
            </a:r>
            <a:r>
              <a:rPr lang="zh-CN"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异常</a:t>
            </a:r>
            <a:endParaRPr lang="zh-CN" altLang="zh-CN" sz="2200" kern="100" dirty="0">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49EA6B6C-9B6E-442E-B70A-04FECB38DA4B}"/>
              </a:ext>
            </a:extLst>
          </p:cNvPr>
          <p:cNvSpPr txBox="1"/>
          <p:nvPr/>
        </p:nvSpPr>
        <p:spPr>
          <a:xfrm>
            <a:off x="521551" y="1448780"/>
            <a:ext cx="5580620" cy="541559"/>
          </a:xfrm>
          <a:prstGeom prst="rect">
            <a:avLst/>
          </a:prstGeom>
          <a:noFill/>
        </p:spPr>
        <p:txBody>
          <a:bodyPr wrap="square">
            <a:spAutoFit/>
          </a:bodyPr>
          <a:lstStyle/>
          <a:p>
            <a:pPr>
              <a:lnSpc>
                <a:spcPct val="125000"/>
              </a:lnSpc>
              <a:spcBef>
                <a:spcPts val="0"/>
              </a:spcBef>
              <a:spcAft>
                <a:spcPts val="600"/>
              </a:spcAft>
            </a:pP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方法</a:t>
            </a:r>
            <a:r>
              <a:rPr lang="en-US" altLang="zh-CN"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try...catch</a:t>
            </a: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_try ..._except (2)</a:t>
            </a:r>
            <a:endPar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81480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145905" cy="4968348"/>
          </a:xfrm>
          <a:prstGeom prst="rect">
            <a:avLst/>
          </a:prstGeom>
          <a:noFill/>
        </p:spPr>
        <p:txBody>
          <a:bodyPr wrap="square">
            <a:spAutoFit/>
          </a:bodyPr>
          <a:lstStyle/>
          <a:p>
            <a:pPr>
              <a:lnSpc>
                <a:spcPct val="125000"/>
              </a:lnSpc>
              <a:spcBef>
                <a:spcPts val="0"/>
              </a:spcBef>
              <a:spcAft>
                <a:spcPts val="600"/>
              </a:spcAft>
            </a:pP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2</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筛选器回调函数</a:t>
            </a:r>
            <a:endPar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a:p>
            <a:pPr indent="17463" algn="just">
              <a:lnSpc>
                <a:spcPct val="114000"/>
              </a:lnSpc>
              <a:spcBef>
                <a:spcPts val="0"/>
              </a:spcBef>
            </a:pP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安装用于处理异常的</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筛选器回调函数</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14000"/>
              </a:lnSpc>
              <a:spcBef>
                <a:spcPts val="600"/>
              </a:spcBef>
            </a:pP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LPTOP_LEVEL_EXCEPTION_FILTER WINAPI </a:t>
            </a:r>
            <a:endParaRPr lang="zh-CN"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14000"/>
              </a:lnSpc>
              <a:spcBef>
                <a:spcPts val="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SetUnhandledExceptionFilter(LPTOP_LEVEL_EXCEPTION_FILTER  pTopLevelExceptionFilter)</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898525" indent="-898525" algn="just">
              <a:lnSpc>
                <a:spcPct val="114000"/>
              </a:lnSpc>
              <a:spcBef>
                <a:spcPts val="600"/>
              </a:spcBef>
            </a:pP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说明：</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当</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一个</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异常</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没有被处理（</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 try</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和</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且进程</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没有</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处于调试状态（</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不</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在</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VS</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或者别的调试器里运行），操作系统会调用注册的回调函数进行处理。</a:t>
            </a:r>
          </a:p>
          <a:p>
            <a:pPr marL="898525" indent="-898525" algn="just">
              <a:lnSpc>
                <a:spcPct val="114000"/>
              </a:lnSpc>
              <a:spcBef>
                <a:spcPts val="600"/>
              </a:spcBef>
            </a:pP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参数：</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pTopLevelExceptionFilter </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是</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回调函数指针。</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NULL</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表示取消</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已经安装的</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筛选器回调函数。</a:t>
            </a:r>
          </a:p>
          <a:p>
            <a:pPr algn="just">
              <a:lnSpc>
                <a:spcPct val="114000"/>
              </a:lnSpc>
              <a:spcBef>
                <a:spcPts val="600"/>
              </a:spcBef>
            </a:pP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返回：返回以前</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安装</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的回调函数指针。</a:t>
            </a: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17209890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145906" cy="4096571"/>
          </a:xfrm>
          <a:prstGeom prst="rect">
            <a:avLst/>
          </a:prstGeom>
          <a:noFill/>
        </p:spPr>
        <p:txBody>
          <a:bodyPr wrap="square">
            <a:spAutoFit/>
          </a:bodyPr>
          <a:lstStyle/>
          <a:p>
            <a:pPr>
              <a:lnSpc>
                <a:spcPct val="125000"/>
              </a:lnSpc>
              <a:spcBef>
                <a:spcPts val="0"/>
              </a:spcBef>
              <a:spcAft>
                <a:spcPts val="600"/>
              </a:spcAft>
            </a:pPr>
            <a:r>
              <a:rPr lang="zh-CN"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筛选器回调函数</a:t>
            </a:r>
            <a:r>
              <a:rPr lang="zh-CN" altLang="en-US" sz="2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p>
          <a:p>
            <a:pPr indent="17463" algn="just">
              <a:lnSpc>
                <a:spcPct val="114000"/>
              </a:lnSpc>
              <a:spcBef>
                <a:spcPts val="0"/>
              </a:spcBef>
            </a:pP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回调函数原型：</a:t>
            </a:r>
            <a:endPar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14000"/>
              </a:lnSpc>
              <a:spcBef>
                <a:spcPts val="600"/>
              </a:spcBef>
            </a:pP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LONG  WINAPI  TopLevelExceptionFilter ( </a:t>
            </a:r>
          </a:p>
          <a:p>
            <a:pPr algn="just">
              <a:lnSpc>
                <a:spcPct val="114000"/>
              </a:lnSpc>
              <a:spcBef>
                <a:spcPts val="0"/>
              </a:spcBef>
            </a:pP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_I</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n_</a:t>
            </a:r>
            <a:r>
              <a:rPr lang="en-US" altLang="zh-CN" sz="2100" kern="100" dirty="0">
                <a:effectLst/>
                <a:latin typeface="Times New Roman" panose="02020603050405020304" pitchFamily="18" charset="0"/>
                <a:ea typeface="新宋体" panose="02010609030101010101" pitchFamily="49" charset="-122"/>
                <a:cs typeface="Times New Roman" panose="02020603050405020304" pitchFamily="18" charset="0"/>
              </a:rPr>
              <a:t>PEXCEPTION_POINTERS  E</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xceptionInfo)</a:t>
            </a:r>
            <a:endPar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marL="898525" indent="-898525" algn="just">
              <a:lnSpc>
                <a:spcPct val="114000"/>
              </a:lnSpc>
              <a:spcBef>
                <a:spcPts val="600"/>
              </a:spcBef>
            </a:pP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参数：</a:t>
            </a:r>
            <a:r>
              <a:rPr lang="en-US"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ExceptionInfo </a:t>
            </a:r>
            <a:r>
              <a:rPr lang="zh-CN" altLang="en-US" sz="2300" kern="100" dirty="0">
                <a:effectLst/>
                <a:latin typeface="Times New Roman" panose="02020603050405020304" pitchFamily="18" charset="0"/>
                <a:ea typeface="新宋体" panose="02010609030101010101" pitchFamily="49" charset="-122"/>
                <a:cs typeface="Times New Roman" panose="02020603050405020304" pitchFamily="18" charset="0"/>
              </a:rPr>
              <a:t>包含</a:t>
            </a: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异常的详细信息（异常代码、异常地址、异常参数等）。</a:t>
            </a:r>
          </a:p>
          <a:p>
            <a:pPr algn="just">
              <a:lnSpc>
                <a:spcPct val="114000"/>
              </a:lnSpc>
              <a:spcBef>
                <a:spcPts val="600"/>
              </a:spcBef>
            </a:pPr>
            <a:r>
              <a:rPr lang="zh-CN" altLang="zh-CN" sz="2300" kern="100" dirty="0">
                <a:effectLst/>
                <a:latin typeface="Times New Roman" panose="02020603050405020304" pitchFamily="18" charset="0"/>
                <a:ea typeface="新宋体" panose="02010609030101010101" pitchFamily="49" charset="-122"/>
                <a:cs typeface="Times New Roman" panose="02020603050405020304" pitchFamily="18" charset="0"/>
              </a:rPr>
              <a:t>返回：</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EXCEPTION_EXECUTE_HANDLER </a:t>
            </a:r>
            <a:r>
              <a:rPr lang="zh-CN" altLang="en-US" sz="22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（见前面的说明）</a:t>
            </a:r>
            <a:endParaRPr lang="en-US" altLang="zh-CN" sz="22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endParaRPr>
          </a:p>
          <a:p>
            <a:pPr marL="882000"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EXCEPTION_CONTINUE_EXECUTION</a:t>
            </a:r>
          </a:p>
          <a:p>
            <a:pPr marL="882000"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EXCEPTION_CONTINUE_SEARCH</a:t>
            </a: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2343729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
        <p:nvSpPr>
          <p:cNvPr id="9" name="文本框 8">
            <a:extLst>
              <a:ext uri="{FF2B5EF4-FFF2-40B4-BE49-F238E27FC236}">
                <a16:creationId xmlns:a16="http://schemas.microsoft.com/office/drawing/2014/main" id="{2CDA4CAB-4C66-44AF-A03D-C71162EEBC0C}"/>
              </a:ext>
            </a:extLst>
          </p:cNvPr>
          <p:cNvSpPr txBox="1"/>
          <p:nvPr/>
        </p:nvSpPr>
        <p:spPr>
          <a:xfrm>
            <a:off x="431540" y="1278624"/>
            <a:ext cx="8415935" cy="5570756"/>
          </a:xfrm>
          <a:prstGeom prst="rect">
            <a:avLst/>
          </a:prstGeom>
          <a:noFill/>
        </p:spPr>
        <p:txBody>
          <a:bodyPr wrap="square">
            <a:spAutoFit/>
          </a:bodyPr>
          <a:lstStyle/>
          <a:p>
            <a:r>
              <a:rPr lang="en-US" altLang="zh-CN" sz="2000" dirty="0">
                <a:solidFill>
                  <a:srgbClr val="2B91AF"/>
                </a:solidFill>
                <a:latin typeface="新宋体" panose="02010609030101010101" pitchFamily="49" charset="-122"/>
                <a:ea typeface="新宋体" panose="02010609030101010101" pitchFamily="49" charset="-122"/>
              </a:rPr>
              <a:t>jmp_buf</a:t>
            </a:r>
            <a:r>
              <a:rPr lang="en-US" altLang="zh-CN" sz="2000" dirty="0">
                <a:solidFill>
                  <a:srgbClr val="000000"/>
                </a:solidFill>
                <a:latin typeface="新宋体" panose="02010609030101010101" pitchFamily="49" charset="-122"/>
                <a:ea typeface="新宋体" panose="02010609030101010101" pitchFamily="49" charset="-122"/>
              </a:rPr>
              <a:t>  buf;</a:t>
            </a:r>
          </a:p>
          <a:p>
            <a:r>
              <a:rPr lang="en-US" altLang="zh-CN" sz="2000" dirty="0">
                <a:solidFill>
                  <a:srgbClr val="2B91AF"/>
                </a:solidFill>
                <a:latin typeface="新宋体" panose="02010609030101010101" pitchFamily="49" charset="-122"/>
                <a:ea typeface="新宋体" panose="02010609030101010101" pitchFamily="49" charset="-122"/>
              </a:rPr>
              <a:t>LONG</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WINAPI</a:t>
            </a:r>
            <a:r>
              <a:rPr lang="en-US" altLang="zh-CN" sz="2000" dirty="0">
                <a:solidFill>
                  <a:srgbClr val="000000"/>
                </a:solidFill>
                <a:latin typeface="新宋体" panose="02010609030101010101" pitchFamily="49" charset="-122"/>
                <a:ea typeface="新宋体" panose="02010609030101010101" pitchFamily="49" charset="-122"/>
              </a:rPr>
              <a:t> Exceptionhandler(</a:t>
            </a:r>
            <a:r>
              <a:rPr lang="en-US" altLang="zh-CN" sz="2000" dirty="0">
                <a:solidFill>
                  <a:srgbClr val="2B91AF"/>
                </a:solidFill>
                <a:latin typeface="新宋体" panose="02010609030101010101" pitchFamily="49" charset="-122"/>
                <a:ea typeface="新宋体" panose="02010609030101010101" pitchFamily="49" charset="-122"/>
              </a:rPr>
              <a:t>EXCEPTION_POINTERS </a:t>
            </a:r>
            <a:r>
              <a:rPr lang="en-US" altLang="zh-CN" sz="2000" dirty="0">
                <a:solidFill>
                  <a:srgbClr val="000000"/>
                </a:solidFill>
                <a:latin typeface="新宋体" panose="02010609030101010101" pitchFamily="49" charset="-122"/>
                <a:ea typeface="新宋体" panose="02010609030101010101" pitchFamily="49" charset="-122"/>
              </a:rPr>
              <a:t>*</a:t>
            </a:r>
            <a:r>
              <a:rPr lang="en-US" altLang="zh-CN" sz="2000" dirty="0">
                <a:solidFill>
                  <a:srgbClr val="808080"/>
                </a:solidFill>
                <a:latin typeface="新宋体" panose="02010609030101010101" pitchFamily="49" charset="-122"/>
                <a:ea typeface="新宋体" panose="02010609030101010101" pitchFamily="49" charset="-122"/>
              </a:rPr>
              <a:t>ExceptionInfo</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"exception processing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longjmp(buf, 1);</a:t>
            </a:r>
          </a:p>
          <a:p>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main()</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int</a:t>
            </a:r>
            <a:r>
              <a:rPr lang="en-US" altLang="zh-CN" sz="2000" dirty="0">
                <a:solidFill>
                  <a:srgbClr val="000000"/>
                </a:solidFill>
                <a:latin typeface="新宋体" panose="02010609030101010101" pitchFamily="49" charset="-122"/>
                <a:ea typeface="新宋体" panose="02010609030101010101" pitchFamily="49" charset="-122"/>
              </a:rPr>
              <a:t> a,t;</a:t>
            </a:r>
          </a:p>
          <a:p>
            <a:r>
              <a:rPr lang="en-US" altLang="zh-CN" sz="2000" dirty="0">
                <a:solidFill>
                  <a:srgbClr val="000000"/>
                </a:solidFill>
                <a:latin typeface="新宋体" panose="02010609030101010101" pitchFamily="49" charset="-122"/>
                <a:ea typeface="新宋体" panose="02010609030101010101" pitchFamily="49" charset="-122"/>
              </a:rPr>
              <a:t>    SetUnhandledExceptionFilter(Exceptionhandler);</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if</a:t>
            </a:r>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6F008A"/>
                </a:solidFill>
                <a:latin typeface="新宋体" panose="02010609030101010101" pitchFamily="49" charset="-122"/>
                <a:ea typeface="新宋体" panose="02010609030101010101" pitchFamily="49" charset="-122"/>
              </a:rPr>
              <a:t>setjmp</a:t>
            </a:r>
            <a:r>
              <a:rPr lang="en-US" altLang="zh-CN" sz="2000" dirty="0">
                <a:solidFill>
                  <a:srgbClr val="000000"/>
                </a:solidFill>
                <a:latin typeface="新宋体" panose="02010609030101010101" pitchFamily="49" charset="-122"/>
                <a:ea typeface="新宋体" panose="02010609030101010101" pitchFamily="49" charset="-122"/>
              </a:rPr>
              <a:t>(buf)) {</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"then begin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 = 100;  t = 0;</a:t>
            </a:r>
          </a:p>
          <a:p>
            <a:r>
              <a:rPr lang="en-US" altLang="zh-CN" sz="2000" dirty="0">
                <a:solidFill>
                  <a:srgbClr val="000000"/>
                </a:solidFill>
                <a:latin typeface="新宋体" panose="02010609030101010101" pitchFamily="49" charset="-122"/>
                <a:ea typeface="新宋体" panose="02010609030101010101" pitchFamily="49" charset="-122"/>
              </a:rPr>
              <a:t>        a = a / t; </a:t>
            </a:r>
            <a:r>
              <a:rPr lang="en-US" altLang="zh-CN" sz="1800" dirty="0">
                <a:solidFill>
                  <a:srgbClr val="FF0000"/>
                </a:solidFill>
                <a:highlight>
                  <a:srgbClr val="FFFF00"/>
                </a:highlight>
                <a:latin typeface="新宋体" panose="02010609030101010101" pitchFamily="49" charset="-122"/>
                <a:ea typeface="新宋体" panose="02010609030101010101" pitchFamily="49" charset="-122"/>
              </a:rPr>
              <a:t>//</a:t>
            </a:r>
            <a:r>
              <a:rPr lang="zh-CN" altLang="en-US" sz="1800" dirty="0">
                <a:solidFill>
                  <a:srgbClr val="FF0000"/>
                </a:solidFill>
                <a:highlight>
                  <a:srgbClr val="FFFF00"/>
                </a:highlight>
                <a:latin typeface="新宋体" panose="02010609030101010101" pitchFamily="49" charset="-122"/>
                <a:ea typeface="新宋体" panose="02010609030101010101" pitchFamily="49" charset="-122"/>
              </a:rPr>
              <a:t>触发一个异常</a:t>
            </a:r>
            <a:endParaRPr lang="en-US" altLang="zh-CN" sz="1800" dirty="0">
              <a:solidFill>
                <a:srgbClr val="FF0000"/>
              </a:solidFill>
              <a:highlight>
                <a:srgbClr val="FFFF00"/>
              </a:highlight>
              <a:latin typeface="新宋体" panose="02010609030101010101" pitchFamily="49" charset="-122"/>
              <a:ea typeface="新宋体" panose="02010609030101010101" pitchFamily="49" charset="-122"/>
            </a:endParaRP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"then over ...\n"</a:t>
            </a:r>
            <a:r>
              <a:rPr lang="en-US" altLang="zh-CN" sz="2000" dirty="0">
                <a:solidFill>
                  <a:srgbClr val="000000"/>
                </a:solidFill>
                <a:latin typeface="新宋体" panose="02010609030101010101" pitchFamily="49" charset="-122"/>
                <a:ea typeface="新宋体" panose="02010609030101010101" pitchFamily="49" charset="-122"/>
              </a:rPr>
              <a:t>);</a:t>
            </a:r>
          </a:p>
          <a:p>
            <a:r>
              <a:rPr lang="zh-CN" altLang="en-US"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00"/>
                </a:solidFill>
                <a:latin typeface="新宋体" panose="02010609030101010101" pitchFamily="49" charset="-122"/>
                <a:ea typeface="新宋体" panose="02010609030101010101" pitchFamily="49" charset="-122"/>
              </a:rPr>
              <a:t>}</a:t>
            </a:r>
          </a:p>
          <a:p>
            <a:r>
              <a:rPr lang="da-DK" altLang="zh-CN" sz="2000" dirty="0">
                <a:solidFill>
                  <a:srgbClr val="000000"/>
                </a:solidFill>
                <a:latin typeface="新宋体" panose="02010609030101010101" pitchFamily="49" charset="-122"/>
                <a:ea typeface="新宋体" panose="02010609030101010101" pitchFamily="49" charset="-122"/>
              </a:rPr>
              <a:t>    </a:t>
            </a:r>
            <a:r>
              <a:rPr lang="da-DK" altLang="zh-CN" sz="2000" dirty="0">
                <a:solidFill>
                  <a:srgbClr val="0000FF"/>
                </a:solidFill>
                <a:latin typeface="新宋体" panose="02010609030101010101" pitchFamily="49" charset="-122"/>
                <a:ea typeface="新宋体" panose="02010609030101010101" pitchFamily="49" charset="-122"/>
              </a:rPr>
              <a:t>else</a:t>
            </a:r>
            <a:r>
              <a:rPr lang="da-DK" altLang="zh-CN" sz="2000" dirty="0">
                <a:solidFill>
                  <a:srgbClr val="000000"/>
                </a:solidFill>
                <a:latin typeface="新宋体" panose="02010609030101010101" pitchFamily="49" charset="-122"/>
                <a:ea typeface="新宋体" panose="02010609030101010101" pitchFamily="49" charset="-122"/>
              </a:rPr>
              <a:t> printf(</a:t>
            </a:r>
            <a:r>
              <a:rPr lang="da-DK" altLang="zh-CN" sz="2000" dirty="0">
                <a:solidFill>
                  <a:srgbClr val="A31515"/>
                </a:solidFill>
                <a:latin typeface="新宋体" panose="02010609030101010101" pitchFamily="49" charset="-122"/>
                <a:ea typeface="新宋体" panose="02010609030101010101" pitchFamily="49" charset="-122"/>
              </a:rPr>
              <a:t>"else branch ...\n"</a:t>
            </a:r>
            <a:r>
              <a:rPr lang="da-DK"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printf(</a:t>
            </a:r>
            <a:r>
              <a:rPr lang="en-US" altLang="zh-CN" sz="2000" dirty="0">
                <a:solidFill>
                  <a:srgbClr val="A31515"/>
                </a:solidFill>
                <a:latin typeface="新宋体" panose="02010609030101010101" pitchFamily="49" charset="-122"/>
                <a:ea typeface="新宋体" panose="02010609030101010101" pitchFamily="49" charset="-122"/>
              </a:rPr>
              <a:t>"finish ....\n"</a:t>
            </a:r>
            <a:r>
              <a:rPr lang="en-US" altLang="zh-CN" sz="2000" dirty="0">
                <a:solidFill>
                  <a:srgbClr val="000000"/>
                </a:solidFill>
                <a:latin typeface="新宋体" panose="02010609030101010101" pitchFamily="49" charset="-122"/>
                <a:ea typeface="新宋体" panose="02010609030101010101" pitchFamily="49" charset="-122"/>
              </a:rPr>
              <a:t>);</a:t>
            </a:r>
          </a:p>
          <a:p>
            <a:r>
              <a:rPr lang="en-US" altLang="zh-CN" sz="2000" dirty="0">
                <a:solidFill>
                  <a:srgbClr val="000000"/>
                </a:solidFill>
                <a:latin typeface="新宋体" panose="02010609030101010101" pitchFamily="49" charset="-122"/>
                <a:ea typeface="新宋体" panose="02010609030101010101" pitchFamily="49" charset="-122"/>
              </a:rPr>
              <a:t>    </a:t>
            </a:r>
            <a:r>
              <a:rPr lang="en-US" altLang="zh-CN" sz="2000" dirty="0">
                <a:solidFill>
                  <a:srgbClr val="0000FF"/>
                </a:solidFill>
                <a:latin typeface="新宋体" panose="02010609030101010101" pitchFamily="49" charset="-122"/>
                <a:ea typeface="新宋体" panose="02010609030101010101" pitchFamily="49" charset="-122"/>
              </a:rPr>
              <a:t>return</a:t>
            </a:r>
            <a:r>
              <a:rPr lang="en-US" altLang="zh-CN" sz="2000" dirty="0">
                <a:solidFill>
                  <a:srgbClr val="000000"/>
                </a:solidFill>
                <a:latin typeface="新宋体" panose="02010609030101010101" pitchFamily="49" charset="-122"/>
                <a:ea typeface="新宋体" panose="02010609030101010101" pitchFamily="49" charset="-122"/>
              </a:rPr>
              <a:t> 0;</a:t>
            </a:r>
          </a:p>
          <a:p>
            <a:r>
              <a:rPr lang="en-US" altLang="zh-CN" sz="2000" dirty="0">
                <a:solidFill>
                  <a:srgbClr val="000000"/>
                </a:solidFill>
                <a:latin typeface="新宋体" panose="02010609030101010101" pitchFamily="49" charset="-122"/>
                <a:ea typeface="新宋体" panose="02010609030101010101" pitchFamily="49" charset="-122"/>
              </a:rPr>
              <a:t>}</a:t>
            </a:r>
            <a:endParaRPr lang="zh-CN" altLang="en-US" sz="2000" dirty="0"/>
          </a:p>
        </p:txBody>
      </p:sp>
      <p:pic>
        <p:nvPicPr>
          <p:cNvPr id="10" name="图片 9">
            <a:extLst>
              <a:ext uri="{FF2B5EF4-FFF2-40B4-BE49-F238E27FC236}">
                <a16:creationId xmlns:a16="http://schemas.microsoft.com/office/drawing/2014/main" id="{22EBE1AA-8C0D-45F9-97BF-9723DB799A0E}"/>
              </a:ext>
            </a:extLst>
          </p:cNvPr>
          <p:cNvPicPr>
            <a:picLocks noChangeAspect="1"/>
          </p:cNvPicPr>
          <p:nvPr/>
        </p:nvPicPr>
        <p:blipFill>
          <a:blip r:embed="rId2"/>
          <a:stretch>
            <a:fillRect/>
          </a:stretch>
        </p:blipFill>
        <p:spPr>
          <a:xfrm>
            <a:off x="5292080" y="3879050"/>
            <a:ext cx="3735415" cy="1774171"/>
          </a:xfrm>
          <a:prstGeom prst="rect">
            <a:avLst/>
          </a:prstGeom>
        </p:spPr>
      </p:pic>
    </p:spTree>
    <p:extLst>
      <p:ext uri="{BB962C8B-B14F-4D97-AF65-F5344CB8AC3E}">
        <p14:creationId xmlns:p14="http://schemas.microsoft.com/office/powerpoint/2010/main" val="389171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pic>
        <p:nvPicPr>
          <p:cNvPr id="3" name="图片 2">
            <a:extLst>
              <a:ext uri="{FF2B5EF4-FFF2-40B4-BE49-F238E27FC236}">
                <a16:creationId xmlns:a16="http://schemas.microsoft.com/office/drawing/2014/main" id="{23F757BC-6B0D-4967-A864-D01438C11A73}"/>
              </a:ext>
            </a:extLst>
          </p:cNvPr>
          <p:cNvPicPr>
            <a:picLocks noChangeAspect="1"/>
          </p:cNvPicPr>
          <p:nvPr/>
        </p:nvPicPr>
        <p:blipFill>
          <a:blip r:embed="rId2"/>
          <a:stretch>
            <a:fillRect/>
          </a:stretch>
        </p:blipFill>
        <p:spPr>
          <a:xfrm>
            <a:off x="431540" y="1718810"/>
            <a:ext cx="8452284" cy="2959252"/>
          </a:xfrm>
          <a:prstGeom prst="rect">
            <a:avLst/>
          </a:prstGeom>
        </p:spPr>
      </p:pic>
      <p:sp>
        <p:nvSpPr>
          <p:cNvPr id="4" name="文本框 3">
            <a:extLst>
              <a:ext uri="{FF2B5EF4-FFF2-40B4-BE49-F238E27FC236}">
                <a16:creationId xmlns:a16="http://schemas.microsoft.com/office/drawing/2014/main" id="{BC7749C9-A2EB-B94F-8F30-169EF08A7998}"/>
              </a:ext>
            </a:extLst>
          </p:cNvPr>
          <p:cNvSpPr txBox="1"/>
          <p:nvPr/>
        </p:nvSpPr>
        <p:spPr>
          <a:xfrm>
            <a:off x="476545" y="5065869"/>
            <a:ext cx="8100900" cy="952184"/>
          </a:xfrm>
          <a:prstGeom prst="rect">
            <a:avLst/>
          </a:prstGeom>
          <a:noFill/>
        </p:spPr>
        <p:txBody>
          <a:bodyPr wrap="square">
            <a:spAutoFit/>
          </a:bodyPr>
          <a:lstStyle/>
          <a:p>
            <a:pPr>
              <a:lnSpc>
                <a:spcPct val="125000"/>
              </a:lnSpc>
              <a:spcBef>
                <a:spcPts val="0"/>
              </a:spcBef>
            </a:pPr>
            <a:r>
              <a:rPr lang="zh-CN" altLang="en-US" sz="2400" dirty="0">
                <a:latin typeface="宋体" panose="02010600030101010101" pitchFamily="2" charset="-122"/>
                <a:ea typeface="宋体" panose="02010600030101010101" pitchFamily="2" charset="-122"/>
              </a:rPr>
              <a:t>使用</a:t>
            </a:r>
            <a:r>
              <a:rPr lang="en-US" altLang="zh-CN" sz="2400" dirty="0">
                <a:latin typeface="宋体" panose="02010600030101010101" pitchFamily="2" charset="-122"/>
                <a:ea typeface="宋体" panose="02010600030101010101" pitchFamily="2" charset="-122"/>
              </a:rPr>
              <a:t>SetUnhandledExceptionFilter</a:t>
            </a:r>
            <a:r>
              <a:rPr lang="zh-CN" altLang="en-US" sz="2400" dirty="0">
                <a:latin typeface="宋体" panose="02010600030101010101" pitchFamily="2" charset="-122"/>
                <a:ea typeface="宋体" panose="02010600030101010101" pitchFamily="2" charset="-122"/>
              </a:rPr>
              <a:t>函数设置的是一个</a:t>
            </a:r>
            <a:r>
              <a:rPr lang="zh-CN" altLang="en-US" sz="2400" dirty="0">
                <a:solidFill>
                  <a:srgbClr val="FF0000"/>
                </a:solidFill>
                <a:latin typeface="宋体" panose="02010600030101010101" pitchFamily="2" charset="-122"/>
                <a:ea typeface="宋体" panose="02010600030101010101" pitchFamily="2" charset="-122"/>
              </a:rPr>
              <a:t>筛选器</a:t>
            </a:r>
            <a:r>
              <a:rPr lang="zh-CN" altLang="en-US" sz="2400" dirty="0">
                <a:latin typeface="宋体" panose="02010600030101010101" pitchFamily="2" charset="-122"/>
                <a:ea typeface="宋体" panose="02010600030101010101" pitchFamily="2" charset="-122"/>
              </a:rPr>
              <a:t>异常处理回调函数。</a:t>
            </a:r>
          </a:p>
        </p:txBody>
      </p:sp>
    </p:spTree>
    <p:extLst>
      <p:ext uri="{BB962C8B-B14F-4D97-AF65-F5344CB8AC3E}">
        <p14:creationId xmlns:p14="http://schemas.microsoft.com/office/powerpoint/2010/main" val="1578485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145905" cy="4859087"/>
          </a:xfrm>
          <a:prstGeom prst="rect">
            <a:avLst/>
          </a:prstGeom>
          <a:noFill/>
        </p:spPr>
        <p:txBody>
          <a:bodyPr wrap="square">
            <a:spAutoFit/>
          </a:bodyPr>
          <a:lstStyle/>
          <a:p>
            <a:pPr>
              <a:lnSpc>
                <a:spcPct val="125000"/>
              </a:lnSpc>
              <a:spcBef>
                <a:spcPts val="0"/>
              </a:spcBef>
              <a:spcAft>
                <a:spcPts val="600"/>
              </a:spcAft>
            </a:pP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(1)</a:t>
            </a:r>
            <a:endPar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a:p>
            <a:pPr>
              <a:lnSpc>
                <a:spcPct val="125000"/>
              </a:lnSpc>
              <a:spcBef>
                <a:spcPts val="0"/>
              </a:spcBef>
            </a:pP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每个线程都有一个线程信息块</a:t>
            </a: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TIB</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Thread Information Block</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），用于保存线程的相关信息。</a:t>
            </a: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TIB</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的数据结构 </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NT_TIB </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定义在</a:t>
            </a: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winnt.h</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中。</a:t>
            </a: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TIB</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的地址保存在内存单元 </a:t>
            </a: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FS:[0]</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TIB </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的第一个字段为：</a:t>
            </a:r>
          </a:p>
          <a:p>
            <a:pPr>
              <a:lnSpc>
                <a:spcPct val="125000"/>
              </a:lnSpc>
              <a:spcBef>
                <a:spcPts val="600"/>
              </a:spcBef>
            </a:pPr>
            <a:r>
              <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struct _EXCEPTION_REGISTRATION_RECORD  *ExceptionList</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indent="17463" algn="just">
              <a:lnSpc>
                <a:spcPct val="114000"/>
              </a:lnSpc>
              <a:spcBef>
                <a:spcPts val="600"/>
              </a:spcBef>
            </a:pP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该字段指向</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线程</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的结构化</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异常处理</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SEH</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链</a:t>
            </a:r>
            <a:r>
              <a:rPr lang="zh-CN" alt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链表中结点的结构为：</a:t>
            </a:r>
            <a:endParaRPr lang="en-US" altLang="zh-CN" sz="20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05000"/>
              </a:lnSpc>
              <a:spcBef>
                <a:spcPts val="600"/>
              </a:spcBef>
            </a:pPr>
            <a:r>
              <a:rPr lang="en-US"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struct  </a:t>
            </a:r>
            <a:r>
              <a:rPr lang="en-US" altLang="zh-CN" sz="20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EXCEPTION_REGISTRATON  </a:t>
            </a:r>
            <a:r>
              <a:rPr lang="en-US"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05000"/>
              </a:lnSpc>
              <a:spcBef>
                <a:spcPts val="0"/>
              </a:spcBef>
            </a:pPr>
            <a:r>
              <a:rPr lang="en-US"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prev	       dd  ?   //</a:t>
            </a:r>
            <a:r>
              <a:rPr lang="zh-CN"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前一个节点的指针</a:t>
            </a:r>
          </a:p>
          <a:p>
            <a:pPr indent="266700" algn="just">
              <a:lnSpc>
                <a:spcPct val="105000"/>
              </a:lnSpc>
              <a:spcBef>
                <a:spcPts val="0"/>
              </a:spcBef>
            </a:pPr>
            <a:r>
              <a:rPr lang="en-US"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handler    dd  ?   //</a:t>
            </a:r>
            <a:r>
              <a:rPr lang="zh-CN"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指向</a:t>
            </a:r>
            <a:r>
              <a:rPr lang="en-US"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_except_handler</a:t>
            </a:r>
            <a:r>
              <a:rPr lang="zh-CN"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回调函数的指针</a:t>
            </a:r>
          </a:p>
          <a:p>
            <a:pPr algn="just">
              <a:lnSpc>
                <a:spcPct val="105000"/>
              </a:lnSpc>
              <a:spcBef>
                <a:spcPts val="0"/>
              </a:spcBef>
            </a:pPr>
            <a:r>
              <a:rPr lang="en-US" altLang="zh-CN" sz="2000" kern="100" dirty="0">
                <a:effectLst/>
                <a:latin typeface="Times New Roman" panose="02020603050405020304" pitchFamily="18" charset="0"/>
                <a:ea typeface="新宋体" panose="02010609030101010101" pitchFamily="49" charset="-122"/>
                <a:cs typeface="Times New Roman" panose="02020603050405020304" pitchFamily="18" charset="0"/>
              </a:rPr>
              <a:t>}</a:t>
            </a:r>
          </a:p>
          <a:p>
            <a:pPr algn="just">
              <a:lnSpc>
                <a:spcPct val="105000"/>
              </a:lnSpc>
              <a:spcBef>
                <a:spcPts val="1200"/>
              </a:spcBef>
            </a:pPr>
            <a:r>
              <a:rPr lang="zh-CN" altLang="en-US" sz="20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为了增加一个异常处理程序，需要创建一个新的结点，新结点中的</a:t>
            </a:r>
            <a:r>
              <a:rPr lang="en-US" altLang="zh-CN" sz="20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handler</a:t>
            </a:r>
            <a:r>
              <a:rPr lang="zh-CN" altLang="en-US" sz="20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指向新的异常处理程序，然后将该结点插入到</a:t>
            </a:r>
            <a:r>
              <a:rPr lang="en-US" altLang="zh-CN" sz="20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SHE</a:t>
            </a:r>
            <a:r>
              <a:rPr lang="zh-CN" altLang="en-US" sz="20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链表头部。</a:t>
            </a:r>
            <a:endParaRPr lang="zh-CN" altLang="zh-CN" sz="2000" kern="100" dirty="0">
              <a:solidFill>
                <a:srgbClr val="C00000"/>
              </a:solidFill>
              <a:effectLs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9158124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5609228"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12.2.2 </a:t>
            </a:r>
            <a:r>
              <a:rPr lang="zh-CN" altLang="en-US" sz="3600" dirty="0">
                <a:solidFill>
                  <a:schemeClr val="bg1"/>
                </a:solidFill>
                <a:latin typeface="Times New Roman" pitchFamily="18" charset="0"/>
                <a:ea typeface="华文新魏" pitchFamily="2" charset="-122"/>
              </a:rPr>
              <a:t>异常处理程序的注册</a:t>
            </a:r>
          </a:p>
        </p:txBody>
      </p:sp>
      <p:sp>
        <p:nvSpPr>
          <p:cNvPr id="3" name="文本框 2">
            <a:extLst>
              <a:ext uri="{FF2B5EF4-FFF2-40B4-BE49-F238E27FC236}">
                <a16:creationId xmlns:a16="http://schemas.microsoft.com/office/drawing/2014/main" id="{9E677E08-5481-FE01-1970-414C94803D3A}"/>
              </a:ext>
            </a:extLst>
          </p:cNvPr>
          <p:cNvSpPr txBox="1"/>
          <p:nvPr/>
        </p:nvSpPr>
        <p:spPr>
          <a:xfrm>
            <a:off x="476545" y="1594531"/>
            <a:ext cx="7785865" cy="4939814"/>
          </a:xfrm>
          <a:prstGeom prst="rect">
            <a:avLst/>
          </a:prstGeom>
          <a:noFill/>
        </p:spPr>
        <p:txBody>
          <a:bodyPr wrap="square">
            <a:spAutoFit/>
          </a:bodyPr>
          <a:lstStyle/>
          <a:p>
            <a:r>
              <a:rPr lang="zh-CN" altLang="en-US" sz="24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4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4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4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4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4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4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4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(2)</a:t>
            </a:r>
            <a:endParaRPr lang="zh-CN" altLang="en-US" sz="24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a:p>
            <a:pPr>
              <a:spcBef>
                <a:spcPts val="1200"/>
              </a:spcBef>
            </a:pPr>
            <a:r>
              <a:rPr lang="en-US" altLang="zh-CN" sz="18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typedef</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struct</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_NT_TIB</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struct</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_EXCEPTION_REGISTRATION_RECORD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*ExceptionList;</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PVOID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StackBase</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PVOID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StackLimit</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PVOID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SubSystemTib</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pPr>
              <a:spcBef>
                <a:spcPts val="600"/>
              </a:spcBef>
            </a:pPr>
            <a:r>
              <a:rPr lang="en-US" altLang="zh-CN" sz="18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#if</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defined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6F008A"/>
                </a:solidFill>
                <a:latin typeface="Times New Roman" panose="02020603050405020304" pitchFamily="18" charset="0"/>
                <a:ea typeface="新宋体" panose="02010609030101010101" pitchFamily="49" charset="-122"/>
                <a:cs typeface="Times New Roman" panose="02020603050405020304" pitchFamily="18" charset="0"/>
              </a:rPr>
              <a:t>_MSC_EXTENSIONS </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union</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PVOID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FiberData</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DWORD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Version;</a:t>
            </a:r>
          </a:p>
          <a:p>
            <a:r>
              <a:rPr lang="zh-CN" altLang="en-US"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8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#else</a:t>
            </a:r>
            <a:endPar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PVOID  </a:t>
            </a:r>
            <a:r>
              <a:rPr lang="en-US" altLang="zh-CN" sz="18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FiberData</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800" dirty="0">
                <a:solidFill>
                  <a:srgbClr val="808080"/>
                </a:solidFill>
                <a:latin typeface="Times New Roman" panose="02020603050405020304" pitchFamily="18" charset="0"/>
                <a:ea typeface="新宋体" panose="02010609030101010101" pitchFamily="49" charset="-122"/>
                <a:cs typeface="Times New Roman" panose="02020603050405020304" pitchFamily="18" charset="0"/>
              </a:rPr>
              <a:t>#endif</a:t>
            </a:r>
            <a:endPar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endParaRP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PVOID</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err="1">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ArbitraryUserPointer</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0000FF"/>
                </a:solidFill>
                <a:latin typeface="Times New Roman" panose="02020603050405020304" pitchFamily="18" charset="0"/>
                <a:ea typeface="新宋体" panose="02010609030101010101" pitchFamily="49" charset="-122"/>
                <a:cs typeface="Times New Roman" panose="02020603050405020304" pitchFamily="18" charset="0"/>
              </a:rPr>
              <a:t>struct</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_NT_TIB</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*Self;</a:t>
            </a:r>
          </a:p>
          <a:p>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 </a:t>
            </a:r>
            <a:r>
              <a:rPr lang="en-US" altLang="zh-CN" sz="1800" dirty="0">
                <a:solidFill>
                  <a:srgbClr val="2B91AF"/>
                </a:solidFill>
                <a:latin typeface="Times New Roman" panose="02020603050405020304" pitchFamily="18" charset="0"/>
                <a:ea typeface="新宋体" panose="02010609030101010101" pitchFamily="49" charset="-122"/>
                <a:cs typeface="Times New Roman" panose="02020603050405020304" pitchFamily="18" charset="0"/>
              </a:rPr>
              <a:t>NT_TIB</a:t>
            </a:r>
            <a:r>
              <a:rPr lang="en-US" altLang="zh-CN" sz="1800" dirty="0">
                <a:solidFill>
                  <a:srgbClr val="000000"/>
                </a:solidFill>
                <a:latin typeface="Times New Roman" panose="02020603050405020304" pitchFamily="18" charset="0"/>
                <a:ea typeface="新宋体" panose="02010609030101010101" pitchFamily="49" charset="-122"/>
                <a:cs typeface="Times New Roman" panose="02020603050405020304" pitchFamily="18" charset="0"/>
              </a:rPr>
              <a:t>;</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2590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145905" cy="4496487"/>
          </a:xfrm>
          <a:prstGeom prst="rect">
            <a:avLst/>
          </a:prstGeom>
          <a:noFill/>
        </p:spPr>
        <p:txBody>
          <a:bodyPr wrap="square">
            <a:spAutoFit/>
          </a:bodyPr>
          <a:lstStyle/>
          <a:p>
            <a:pPr>
              <a:lnSpc>
                <a:spcPct val="125000"/>
              </a:lnSpc>
              <a:spcBef>
                <a:spcPts val="0"/>
              </a:spcBef>
              <a:spcAft>
                <a:spcPts val="600"/>
              </a:spcAft>
            </a:pP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endPar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a:p>
            <a:pPr indent="17463" algn="just">
              <a:lnSpc>
                <a:spcPct val="114000"/>
              </a:lnSpc>
              <a:spcBef>
                <a:spcPts val="600"/>
              </a:spcBef>
              <a:spcAft>
                <a:spcPts val="600"/>
              </a:spcAft>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处理链是建立在堆栈上的，所以必须在堆栈上创建新的</a:t>
            </a: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EXCEPTION_REGISTARTION</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节点，并插入到</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处理链的头部，如下面的代码：</a:t>
            </a:r>
          </a:p>
          <a:p>
            <a:pPr marL="628650" algn="just">
              <a:lnSpc>
                <a:spcPct val="114000"/>
              </a:lnSpc>
              <a:spcBef>
                <a:spcPts val="0"/>
              </a:spcBef>
            </a:pPr>
            <a:r>
              <a:rPr lang="en-US" altLang="zh-CN" sz="23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push handler   </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新的异常处理函数地址</a:t>
            </a:r>
          </a:p>
          <a:p>
            <a:pPr marL="628650" algn="just">
              <a:lnSpc>
                <a:spcPct val="114000"/>
              </a:lnSpc>
              <a:spcBef>
                <a:spcPts val="0"/>
              </a:spcBef>
            </a:pPr>
            <a:r>
              <a:rPr lang="en-US" altLang="zh-CN" sz="23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push FS:[0]</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指向原来的</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处理链</a:t>
            </a:r>
          </a:p>
          <a:p>
            <a:pPr marL="628650" algn="just">
              <a:lnSpc>
                <a:spcPct val="114000"/>
              </a:lnSpc>
              <a:spcBef>
                <a:spcPts val="0"/>
              </a:spcBef>
            </a:pPr>
            <a:r>
              <a:rPr lang="en-US" altLang="zh-CN" sz="2300" kern="100" dirty="0">
                <a:solidFill>
                  <a:srgbClr val="C00000"/>
                </a:solidFill>
                <a:latin typeface="Times New Roman" panose="02020603050405020304" pitchFamily="18" charset="0"/>
                <a:ea typeface="新宋体" panose="02010609030101010101" pitchFamily="49" charset="-122"/>
                <a:cs typeface="Times New Roman" panose="02020603050405020304" pitchFamily="18" charset="0"/>
              </a:rPr>
              <a:t>mov  FS:[0], ESP  </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安装新的</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SHE</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链表</a:t>
            </a:r>
            <a:endPar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endParaRPr>
          </a:p>
          <a:p>
            <a:pPr marL="628650" algn="just">
              <a:lnSpc>
                <a:spcPct val="114000"/>
              </a:lnSpc>
              <a:spcBef>
                <a:spcPts val="600"/>
              </a:spcBef>
            </a:pP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前</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2</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个语句实现在堆栈中建立一个新的节点并插入到</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链的头部</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，第</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个语句将新的</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处理链的头部</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节点地址保存到内存单元</a:t>
            </a: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FS:[0]</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17010166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505946" cy="3397597"/>
          </a:xfrm>
          <a:prstGeom prst="rect">
            <a:avLst/>
          </a:prstGeom>
          <a:noFill/>
        </p:spPr>
        <p:txBody>
          <a:bodyPr wrap="square">
            <a:spAutoFit/>
          </a:bodyPr>
          <a:lstStyle/>
          <a:p>
            <a:pPr>
              <a:lnSpc>
                <a:spcPct val="125000"/>
              </a:lnSpc>
              <a:spcBef>
                <a:spcPts val="0"/>
              </a:spcBef>
              <a:spcAft>
                <a:spcPts val="600"/>
              </a:spcAft>
            </a:pP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(4)</a:t>
            </a:r>
            <a:endPar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a:p>
            <a:pPr indent="17463" algn="just">
              <a:lnSpc>
                <a:spcPct val="114000"/>
              </a:lnSpc>
              <a:spcBef>
                <a:spcPts val="600"/>
              </a:spcBef>
              <a:spcAft>
                <a:spcPts val="600"/>
              </a:spcAft>
            </a:pPr>
            <a:r>
              <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处理链</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中</a:t>
            </a:r>
            <a:r>
              <a:rPr lang="zh-CN" altLang="zh-CN" sz="2300" kern="100" dirty="0">
                <a:latin typeface="Times New Roman" panose="02020603050405020304" pitchFamily="18" charset="0"/>
                <a:ea typeface="新宋体" panose="02010609030101010101" pitchFamily="49" charset="-122"/>
                <a:cs typeface="Times New Roman" panose="02020603050405020304" pitchFamily="18" charset="0"/>
              </a:rPr>
              <a:t>的</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异常处理函数原型（</a:t>
            </a:r>
            <a:r>
              <a:rPr lang="en-US" altLang="zh-CN" sz="2400" kern="100" dirty="0" err="1">
                <a:latin typeface="Times New Roman" panose="02020603050405020304" pitchFamily="18" charset="0"/>
                <a:ea typeface="新宋体" panose="02010609030101010101" pitchFamily="49" charset="-122"/>
                <a:cs typeface="Times New Roman" panose="02020603050405020304" pitchFamily="18" charset="0"/>
              </a:rPr>
              <a:t>excht.h</a:t>
            </a:r>
            <a:r>
              <a:rPr lang="zh-CN" altLang="en-US" sz="2300" kern="100" dirty="0">
                <a:latin typeface="Times New Roman" panose="02020603050405020304" pitchFamily="18" charset="0"/>
                <a:ea typeface="新宋体" panose="02010609030101010101" pitchFamily="49" charset="-122"/>
                <a:cs typeface="Times New Roman" panose="02020603050405020304" pitchFamily="18" charset="0"/>
              </a:rPr>
              <a:t>）：</a:t>
            </a:r>
            <a:endParaRPr lang="en-US" altLang="zh-CN" sz="2300" kern="100" dirty="0">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25000"/>
              </a:lnSpc>
              <a:spcBef>
                <a:spcPts val="0"/>
              </a:spcBef>
            </a:pPr>
            <a:r>
              <a:rPr lang="en-US" altLang="zh-CN" sz="22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EXCEPTION_DISPOSITION </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_cdecl _</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except_handler</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 </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1778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struct  </a:t>
            </a:r>
            <a:r>
              <a:rPr lang="en-US" altLang="zh-CN" sz="20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_EXCEPTION_RECORD </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*ExceptionRecord,</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1778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void    *EstablisherFrame, //</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指向</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establisher</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帧结构的指针</a:t>
            </a:r>
            <a:r>
              <a:rPr lang="zh-CN" altLang="en-US" sz="2200" kern="100" dirty="0">
                <a:effectLst/>
                <a:latin typeface="Times New Roman" panose="02020603050405020304" pitchFamily="18" charset="0"/>
                <a:ea typeface="新宋体" panose="02010609030101010101" pitchFamily="49" charset="-122"/>
                <a:cs typeface="Times New Roman" panose="02020603050405020304" pitchFamily="18" charset="0"/>
              </a:rPr>
              <a:t>（重要）</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1778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struct  </a:t>
            </a:r>
            <a:r>
              <a:rPr lang="en-US" altLang="zh-CN" sz="20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_CONTEXT </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*ContextRecord,  //</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包含异常发生时寄存器的值</a:t>
            </a:r>
          </a:p>
          <a:p>
            <a:pPr indent="1778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void    *Dispatchercontext )</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236630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19459" name="Rectangle 4"/>
          <p:cNvSpPr>
            <a:spLocks noChangeArrowheads="1"/>
          </p:cNvSpPr>
          <p:nvPr/>
        </p:nvSpPr>
        <p:spPr bwMode="auto">
          <a:xfrm>
            <a:off x="1736685" y="2301702"/>
            <a:ext cx="4267201" cy="44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r>
              <a:rPr lang="zh-CN" altLang="en-US" dirty="0">
                <a:solidFill>
                  <a:srgbClr val="000066"/>
                </a:solidFill>
                <a:latin typeface="宋体" panose="02010600030101010101" pitchFamily="2" charset="-122"/>
                <a:ea typeface="宋体" pitchFamily="2" charset="-122"/>
              </a:rPr>
              <a:t>日常生活当中的“中断”</a:t>
            </a:r>
          </a:p>
        </p:txBody>
      </p:sp>
      <p:sp>
        <p:nvSpPr>
          <p:cNvPr id="8" name="文本框 7">
            <a:extLst>
              <a:ext uri="{FF2B5EF4-FFF2-40B4-BE49-F238E27FC236}">
                <a16:creationId xmlns:a16="http://schemas.microsoft.com/office/drawing/2014/main" id="{E2C7DFB5-E92D-458C-83B7-E20860A3BD6A}"/>
              </a:ext>
            </a:extLst>
          </p:cNvPr>
          <p:cNvSpPr txBox="1"/>
          <p:nvPr/>
        </p:nvSpPr>
        <p:spPr>
          <a:xfrm>
            <a:off x="528127" y="1572468"/>
            <a:ext cx="4538928" cy="523220"/>
          </a:xfrm>
          <a:prstGeom prst="rect">
            <a:avLst/>
          </a:prstGeom>
          <a:noFill/>
        </p:spPr>
        <p:txBody>
          <a:bodyPr wrap="square">
            <a:spAutoFit/>
          </a:bodyPr>
          <a:lstStyle/>
          <a:p>
            <a:pPr>
              <a:lnSpc>
                <a:spcPct val="100000"/>
              </a:lnSpc>
              <a:spcBef>
                <a:spcPts val="0"/>
              </a:spcBef>
            </a:pPr>
            <a:r>
              <a:rPr lang="en-US" altLang="zh-CN" dirty="0">
                <a:solidFill>
                  <a:srgbClr val="FF0000"/>
                </a:solidFill>
              </a:rPr>
              <a:t>12.1.1 </a:t>
            </a:r>
            <a:r>
              <a:rPr lang="zh-CN" altLang="en-US" dirty="0">
                <a:solidFill>
                  <a:srgbClr val="FF0000"/>
                </a:solidFill>
              </a:rPr>
              <a:t>中断和异常的概念</a:t>
            </a:r>
          </a:p>
        </p:txBody>
      </p:sp>
      <p:sp>
        <p:nvSpPr>
          <p:cNvPr id="9" name="Rectangle 4">
            <a:extLst>
              <a:ext uri="{FF2B5EF4-FFF2-40B4-BE49-F238E27FC236}">
                <a16:creationId xmlns:a16="http://schemas.microsoft.com/office/drawing/2014/main" id="{6733B70E-6AC9-4E16-90D5-19958F55870D}"/>
              </a:ext>
            </a:extLst>
          </p:cNvPr>
          <p:cNvSpPr>
            <a:spLocks noChangeArrowheads="1"/>
          </p:cNvSpPr>
          <p:nvPr/>
        </p:nvSpPr>
        <p:spPr bwMode="auto">
          <a:xfrm>
            <a:off x="1039107" y="3924055"/>
            <a:ext cx="7065785" cy="19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zh-CN" altLang="en-US" dirty="0">
                <a:solidFill>
                  <a:srgbClr val="000066"/>
                </a:solidFill>
                <a:latin typeface="宋体" panose="02010600030101010101" pitchFamily="2" charset="-122"/>
                <a:ea typeface="宋体" pitchFamily="2" charset="-122"/>
              </a:rPr>
              <a:t>中断是</a:t>
            </a:r>
            <a:r>
              <a:rPr lang="en-US" altLang="zh-CN" dirty="0">
                <a:solidFill>
                  <a:srgbClr val="000066"/>
                </a:solidFill>
                <a:latin typeface="宋体" panose="02010600030101010101" pitchFamily="2" charset="-122"/>
                <a:ea typeface="宋体" pitchFamily="2" charset="-122"/>
              </a:rPr>
              <a:t>CPU</a:t>
            </a:r>
            <a:r>
              <a:rPr lang="zh-CN" altLang="en-US" dirty="0">
                <a:solidFill>
                  <a:srgbClr val="000066"/>
                </a:solidFill>
                <a:latin typeface="宋体" panose="02010600030101010101" pitchFamily="2" charset="-122"/>
                <a:ea typeface="宋体" pitchFamily="2" charset="-122"/>
              </a:rPr>
              <a:t>所具有的能打断当前执行的程序，转而为临时出现的事件服务，事后又能自动按要求恢复执行原来程序的一种功能。 </a:t>
            </a:r>
          </a:p>
        </p:txBody>
      </p:sp>
      <p:sp>
        <p:nvSpPr>
          <p:cNvPr id="10" name="Rectangle 4">
            <a:extLst>
              <a:ext uri="{FF2B5EF4-FFF2-40B4-BE49-F238E27FC236}">
                <a16:creationId xmlns:a16="http://schemas.microsoft.com/office/drawing/2014/main" id="{F8571431-0C7C-4FFD-B1E4-9687E042674A}"/>
              </a:ext>
            </a:extLst>
          </p:cNvPr>
          <p:cNvSpPr>
            <a:spLocks noChangeArrowheads="1"/>
          </p:cNvSpPr>
          <p:nvPr/>
        </p:nvSpPr>
        <p:spPr bwMode="auto">
          <a:xfrm>
            <a:off x="1728862" y="3015261"/>
            <a:ext cx="4267201" cy="44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r>
              <a:rPr lang="zh-CN" altLang="en-US" dirty="0">
                <a:solidFill>
                  <a:srgbClr val="000066"/>
                </a:solidFill>
                <a:latin typeface="宋体" panose="02010600030101010101" pitchFamily="2" charset="-122"/>
                <a:ea typeface="宋体" pitchFamily="2" charset="-122"/>
              </a:rPr>
              <a:t>计算机世界中的“中断”</a:t>
            </a:r>
          </a:p>
        </p:txBody>
      </p:sp>
    </p:spTree>
    <p:extLst>
      <p:ext uri="{BB962C8B-B14F-4D97-AF65-F5344CB8AC3E}">
        <p14:creationId xmlns:p14="http://schemas.microsoft.com/office/powerpoint/2010/main" val="39747067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370931" cy="4266489"/>
          </a:xfrm>
          <a:prstGeom prst="rect">
            <a:avLst/>
          </a:prstGeom>
          <a:noFill/>
        </p:spPr>
        <p:txBody>
          <a:bodyPr wrap="square">
            <a:spAutoFit/>
          </a:bodyPr>
          <a:lstStyle/>
          <a:p>
            <a:pPr>
              <a:lnSpc>
                <a:spcPct val="125000"/>
              </a:lnSpc>
              <a:spcBef>
                <a:spcPts val="0"/>
              </a:spcBef>
              <a:spcAft>
                <a:spcPts val="600"/>
              </a:spcAft>
            </a:pP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(5)</a:t>
            </a:r>
            <a:endPar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14000"/>
              </a:lnSpc>
              <a:spcBef>
                <a:spcPts val="60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typedef struct  </a:t>
            </a:r>
            <a:r>
              <a:rPr lang="en-US" altLang="zh-CN" sz="22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_EXCEPTION_RECORD  </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//winnt.h</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Exceptioncode</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异常的代码</a:t>
            </a:r>
          </a:p>
          <a:p>
            <a:pPr indent="266700"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ExceptionFlags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struct      _EXCEPTION_RECORD  *ExceptionRecord;</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PVOID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ExceptionAddress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异常发生的地址</a:t>
            </a:r>
          </a:p>
          <a:p>
            <a:pPr indent="266700"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NumberParameters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ExceptionInformation</a:t>
            </a:r>
            <a:endPar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nSpc>
                <a:spcPct val="114000"/>
              </a:lnSpc>
              <a:spcBef>
                <a:spcPts val="0"/>
              </a:spcBef>
            </a:pPr>
            <a:r>
              <a:rPr lang="en-US" altLang="zh-CN" sz="2200" kern="100" dirty="0">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[EXCEPTION_MAXIMUM_PARAMETERS];</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14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EXCEPTION_RECORD</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3468669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926B82B-C11D-4085-ADA9-5A4366431715}"/>
              </a:ext>
            </a:extLst>
          </p:cNvPr>
          <p:cNvSpPr txBox="1"/>
          <p:nvPr/>
        </p:nvSpPr>
        <p:spPr>
          <a:xfrm>
            <a:off x="521549" y="1448780"/>
            <a:ext cx="8370931" cy="4169218"/>
          </a:xfrm>
          <a:prstGeom prst="rect">
            <a:avLst/>
          </a:prstGeom>
          <a:noFill/>
        </p:spPr>
        <p:txBody>
          <a:bodyPr wrap="square">
            <a:spAutoFit/>
          </a:bodyPr>
          <a:lstStyle/>
          <a:p>
            <a:pPr>
              <a:lnSpc>
                <a:spcPct val="125000"/>
              </a:lnSpc>
              <a:spcBef>
                <a:spcPts val="0"/>
              </a:spcBef>
              <a:spcAft>
                <a:spcPts val="600"/>
              </a:spcAft>
            </a:pP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(6)</a:t>
            </a:r>
            <a:endPar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25000"/>
              </a:lnSpc>
              <a:spcBef>
                <a:spcPts val="60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typedef struct  </a:t>
            </a:r>
            <a:r>
              <a:rPr lang="en-US" altLang="zh-CN" sz="2200" kern="100" dirty="0">
                <a:solidFill>
                  <a:srgbClr val="FF0000"/>
                </a:solidFill>
                <a:effectLst/>
                <a:latin typeface="Times New Roman" panose="02020603050405020304" pitchFamily="18" charset="0"/>
                <a:ea typeface="新宋体" panose="02010609030101010101" pitchFamily="49" charset="-122"/>
                <a:cs typeface="Times New Roman" panose="02020603050405020304" pitchFamily="18" charset="0"/>
              </a:rPr>
              <a:t>_CONTEXT  </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ContextFlags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Dro</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Dr1, Dr2, Dr3, Dr4, Dr5, Dr6, Dr7;</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FLOATING_SAVE_AREA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FloatSave</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SegGs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SegFs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SegEs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SegDs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Edi,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Esi</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Ebx</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Edx</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Ecx</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Eax</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Ebp</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Eip</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indent="266700"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DWORD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SegCs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EFlags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Esp</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kern="100" dirty="0" err="1">
                <a:effectLst/>
                <a:latin typeface="Times New Roman" panose="02020603050405020304" pitchFamily="18" charset="0"/>
                <a:ea typeface="新宋体" panose="02010609030101010101" pitchFamily="49" charset="-122"/>
                <a:cs typeface="Times New Roman" panose="02020603050405020304" pitchFamily="18" charset="0"/>
              </a:rPr>
              <a:t>SegSs</a:t>
            </a: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a:t>
            </a:r>
            <a:endParaRPr lang="zh-CN"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endParaRPr>
          </a:p>
          <a:p>
            <a:pPr algn="just">
              <a:lnSpc>
                <a:spcPct val="125000"/>
              </a:lnSpc>
              <a:spcBef>
                <a:spcPts val="0"/>
              </a:spcBef>
            </a:pPr>
            <a:r>
              <a:rPr lang="en-US" altLang="zh-CN" sz="2200" kern="100" dirty="0">
                <a:effectLst/>
                <a:latin typeface="Times New Roman" panose="02020603050405020304" pitchFamily="18" charset="0"/>
                <a:ea typeface="新宋体" panose="02010609030101010101" pitchFamily="49" charset="-122"/>
                <a:cs typeface="Times New Roman" panose="02020603050405020304" pitchFamily="18" charset="0"/>
              </a:rPr>
              <a:t>} </a:t>
            </a:r>
            <a:r>
              <a:rPr lang="en-US" altLang="zh-CN" sz="22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CONTEXT;</a:t>
            </a:r>
            <a:endParaRPr lang="zh-CN" altLang="zh-CN" sz="22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70">
            <a:extLst>
              <a:ext uri="{FF2B5EF4-FFF2-40B4-BE49-F238E27FC236}">
                <a16:creationId xmlns:a16="http://schemas.microsoft.com/office/drawing/2014/main" id="{A236E441-C851-488E-93D7-F30CBE4261AC}"/>
              </a:ext>
            </a:extLst>
          </p:cNvPr>
          <p:cNvSpPr>
            <a:spLocks noChangeArrowheads="1"/>
          </p:cNvSpPr>
          <p:nvPr/>
        </p:nvSpPr>
        <p:spPr bwMode="auto">
          <a:xfrm>
            <a:off x="566738" y="323850"/>
            <a:ext cx="7092967"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 Windows</a:t>
            </a:r>
            <a:r>
              <a:rPr lang="zh-CN" altLang="en-US" sz="3600" dirty="0">
                <a:solidFill>
                  <a:schemeClr val="bg1"/>
                </a:solidFill>
                <a:latin typeface="Times New Roman" pitchFamily="18" charset="0"/>
                <a:ea typeface="华文新魏" pitchFamily="2" charset="-122"/>
              </a:rPr>
              <a:t>中的结构化异常处理</a:t>
            </a:r>
          </a:p>
        </p:txBody>
      </p:sp>
    </p:spTree>
    <p:extLst>
      <p:ext uri="{BB962C8B-B14F-4D97-AF65-F5344CB8AC3E}">
        <p14:creationId xmlns:p14="http://schemas.microsoft.com/office/powerpoint/2010/main" val="40884033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514756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12.2.1 </a:t>
            </a:r>
            <a:r>
              <a:rPr lang="zh-CN" altLang="en-US" sz="3600" dirty="0">
                <a:solidFill>
                  <a:schemeClr val="bg1"/>
                </a:solidFill>
                <a:latin typeface="Times New Roman" pitchFamily="18" charset="0"/>
                <a:ea typeface="华文新魏" pitchFamily="2" charset="-122"/>
              </a:rPr>
              <a:t>编写异常处理函数</a:t>
            </a:r>
          </a:p>
        </p:txBody>
      </p:sp>
      <p:sp>
        <p:nvSpPr>
          <p:cNvPr id="4" name="文本框 3">
            <a:extLst>
              <a:ext uri="{FF2B5EF4-FFF2-40B4-BE49-F238E27FC236}">
                <a16:creationId xmlns:a16="http://schemas.microsoft.com/office/drawing/2014/main" id="{8926B82B-C11D-4085-ADA9-5A4366431715}"/>
              </a:ext>
            </a:extLst>
          </p:cNvPr>
          <p:cNvSpPr txBox="1"/>
          <p:nvPr/>
        </p:nvSpPr>
        <p:spPr>
          <a:xfrm>
            <a:off x="521550" y="1448780"/>
            <a:ext cx="7290810" cy="4565865"/>
          </a:xfrm>
          <a:prstGeom prst="rect">
            <a:avLst/>
          </a:prstGeom>
          <a:noFill/>
        </p:spPr>
        <p:txBody>
          <a:bodyPr wrap="square">
            <a:spAutoFit/>
          </a:bodyPr>
          <a:lstStyle/>
          <a:p>
            <a:pPr>
              <a:lnSpc>
                <a:spcPct val="125000"/>
              </a:lnSpc>
              <a:spcBef>
                <a:spcPts val="0"/>
              </a:spcBef>
            </a:pP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(7)</a:t>
            </a:r>
            <a:endPar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a:p>
            <a:pPr>
              <a:lnSpc>
                <a:spcPct val="125000"/>
              </a:lnSpc>
              <a:spcBef>
                <a:spcPts val="60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typedef </a:t>
            </a:r>
            <a:r>
              <a:rPr lang="en-US" altLang="zh-CN" sz="2200" dirty="0" err="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enum</a:t>
            </a: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_EXCEPTION_DISPOSITION </a:t>
            </a: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25000"/>
              </a:lnSpc>
              <a:spcBef>
                <a:spcPts val="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ExceptionContinueExecution,</a:t>
            </a:r>
          </a:p>
          <a:p>
            <a:pPr>
              <a:lnSpc>
                <a:spcPct val="100000"/>
              </a:lnSpc>
              <a:spcBef>
                <a:spcPts val="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已经处理了异常，回到异常触发点继续执行</a:t>
            </a:r>
            <a:endPar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ts val="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ExceptionContinueSearch,</a:t>
            </a:r>
          </a:p>
          <a:p>
            <a:pPr>
              <a:lnSpc>
                <a:spcPct val="100000"/>
              </a:lnSpc>
              <a:spcBef>
                <a:spcPts val="0"/>
              </a:spcBef>
            </a:pPr>
            <a:r>
              <a:rPr lang="zh-CN" altLang="en-US"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继续遍历异常链表，寻找其他的异常处理方法</a:t>
            </a:r>
          </a:p>
          <a:p>
            <a:pPr>
              <a:lnSpc>
                <a:spcPct val="125000"/>
              </a:lnSpc>
              <a:spcBef>
                <a:spcPts val="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ExceptionNestedException</a:t>
            </a: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0000"/>
              </a:lnSpc>
              <a:spcBef>
                <a:spcPts val="0"/>
              </a:spcBef>
            </a:pPr>
            <a:r>
              <a:rPr lang="zh-CN" altLang="en-US"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在异常处理过程中再次触发异常</a:t>
            </a:r>
            <a:endPar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ts val="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err="1">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ExceptionCollidedUnwind</a:t>
            </a:r>
            <a:endPar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spcBef>
                <a:spcPts val="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冲突 松开；发生了嵌套的展开操作</a:t>
            </a:r>
            <a:endPar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ts val="0"/>
              </a:spcBef>
            </a:pP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rPr>
              <a:t>EXCEPTION_DISPOSITION</a:t>
            </a:r>
            <a:r>
              <a:rPr lang="en-US" altLang="zh-CN" sz="22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下一步准备采取的动作</a:t>
            </a:r>
            <a:endPar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25060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5609228"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12.2.2 </a:t>
            </a:r>
            <a:r>
              <a:rPr lang="zh-CN" altLang="en-US" sz="3600" dirty="0">
                <a:solidFill>
                  <a:schemeClr val="bg1"/>
                </a:solidFill>
                <a:latin typeface="Times New Roman" pitchFamily="18" charset="0"/>
                <a:ea typeface="华文新魏" pitchFamily="2" charset="-122"/>
              </a:rPr>
              <a:t>异常处理程序的注册</a:t>
            </a:r>
          </a:p>
        </p:txBody>
      </p:sp>
      <p:pic>
        <p:nvPicPr>
          <p:cNvPr id="5" name="图片 4">
            <a:extLst>
              <a:ext uri="{FF2B5EF4-FFF2-40B4-BE49-F238E27FC236}">
                <a16:creationId xmlns:a16="http://schemas.microsoft.com/office/drawing/2014/main" id="{2971E021-73E7-468C-900C-F422F8438A6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182" y="2078850"/>
            <a:ext cx="7650850" cy="4635515"/>
          </a:xfrm>
          <a:prstGeom prst="rect">
            <a:avLst/>
          </a:prstGeom>
          <a:noFill/>
          <a:ln>
            <a:noFill/>
          </a:ln>
        </p:spPr>
      </p:pic>
      <p:sp>
        <p:nvSpPr>
          <p:cNvPr id="7" name="文本框 6">
            <a:extLst>
              <a:ext uri="{FF2B5EF4-FFF2-40B4-BE49-F238E27FC236}">
                <a16:creationId xmlns:a16="http://schemas.microsoft.com/office/drawing/2014/main" id="{9E8A0FDC-B07C-4451-8359-E0992A5151F4}"/>
              </a:ext>
            </a:extLst>
          </p:cNvPr>
          <p:cNvSpPr txBox="1"/>
          <p:nvPr/>
        </p:nvSpPr>
        <p:spPr>
          <a:xfrm>
            <a:off x="519182" y="1576419"/>
            <a:ext cx="6033038" cy="412421"/>
          </a:xfrm>
          <a:prstGeom prst="rect">
            <a:avLst/>
          </a:prstGeom>
          <a:noFill/>
        </p:spPr>
        <p:txBody>
          <a:bodyPr wrap="square">
            <a:spAutoFit/>
          </a:bodyPr>
          <a:lstStyle/>
          <a:p>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6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6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(8)</a:t>
            </a:r>
            <a:endParaRPr lang="zh-CN" altLang="en-US" sz="2600" dirty="0"/>
          </a:p>
        </p:txBody>
      </p:sp>
    </p:spTree>
    <p:extLst>
      <p:ext uri="{BB962C8B-B14F-4D97-AF65-F5344CB8AC3E}">
        <p14:creationId xmlns:p14="http://schemas.microsoft.com/office/powerpoint/2010/main" val="1519339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514756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12.2.1 </a:t>
            </a:r>
            <a:r>
              <a:rPr lang="zh-CN" altLang="en-US" sz="3600" dirty="0">
                <a:solidFill>
                  <a:schemeClr val="bg1"/>
                </a:solidFill>
                <a:latin typeface="Times New Roman" pitchFamily="18" charset="0"/>
                <a:ea typeface="华文新魏" pitchFamily="2" charset="-122"/>
              </a:rPr>
              <a:t>编写异常处理函数</a:t>
            </a:r>
          </a:p>
        </p:txBody>
      </p:sp>
      <p:sp>
        <p:nvSpPr>
          <p:cNvPr id="4" name="文本框 3">
            <a:extLst>
              <a:ext uri="{FF2B5EF4-FFF2-40B4-BE49-F238E27FC236}">
                <a16:creationId xmlns:a16="http://schemas.microsoft.com/office/drawing/2014/main" id="{8926B82B-C11D-4085-ADA9-5A4366431715}"/>
              </a:ext>
            </a:extLst>
          </p:cNvPr>
          <p:cNvSpPr txBox="1"/>
          <p:nvPr/>
        </p:nvSpPr>
        <p:spPr>
          <a:xfrm>
            <a:off x="386535" y="1453592"/>
            <a:ext cx="4275475" cy="437877"/>
          </a:xfrm>
          <a:prstGeom prst="rect">
            <a:avLst/>
          </a:prstGeom>
          <a:noFill/>
        </p:spPr>
        <p:txBody>
          <a:bodyPr wrap="square">
            <a:spAutoFit/>
          </a:bodyPr>
          <a:lstStyle/>
          <a:p>
            <a:pPr>
              <a:lnSpc>
                <a:spcPct val="125000"/>
              </a:lnSpc>
              <a:spcBef>
                <a:spcPts val="0"/>
              </a:spcBef>
            </a:pPr>
            <a:r>
              <a:rPr lang="zh-CN" altLang="en-US" sz="20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0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0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0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0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0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0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(9)</a:t>
            </a:r>
            <a:endParaRPr lang="zh-CN" altLang="en-US" sz="20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B9A3E940-0C9B-41B7-954D-3C7C08C2DF9D}"/>
              </a:ext>
            </a:extLst>
          </p:cNvPr>
          <p:cNvSpPr txBox="1"/>
          <p:nvPr/>
        </p:nvSpPr>
        <p:spPr>
          <a:xfrm>
            <a:off x="441993" y="2142772"/>
            <a:ext cx="4085002" cy="4024179"/>
          </a:xfrm>
          <a:prstGeom prst="rect">
            <a:avLst/>
          </a:prstGeom>
          <a:noFill/>
        </p:spPr>
        <p:txBody>
          <a:bodyPr wrap="square">
            <a:spAutoFit/>
          </a:bodyPr>
          <a:lstStyle/>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#include &lt;stdio.h&gt;   </a:t>
            </a:r>
            <a:r>
              <a:rPr lang="en-US" altLang="zh-CN" sz="1700" dirty="0">
                <a:solidFill>
                  <a:srgbClr val="C0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//Run in x86 debug     </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#include &lt;windows.h&gt;</a:t>
            </a:r>
          </a:p>
          <a:p>
            <a:pPr>
              <a:lnSpc>
                <a:spcPct val="100000"/>
              </a:lnSpc>
              <a:spcBef>
                <a:spcPts val="600"/>
              </a:spcBef>
            </a:pP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EXCEPTION_DISPOSITION </a:t>
            </a: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__cdecl SEH_handler(</a:t>
            </a:r>
          </a:p>
          <a:p>
            <a:pPr>
              <a:lnSpc>
                <a:spcPct val="100000"/>
              </a:lnSpc>
              <a:spcBef>
                <a:spcPts val="0"/>
              </a:spcBef>
            </a:pPr>
            <a:r>
              <a:rPr lang="en-US" altLang="zh-CN" sz="15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struct _EXCEPTION_RECORD *ExceptionRecord,  </a:t>
            </a:r>
          </a:p>
          <a:p>
            <a:pPr>
              <a:lnSpc>
                <a:spcPct val="100000"/>
              </a:lnSpc>
              <a:spcBef>
                <a:spcPts val="0"/>
              </a:spcBef>
            </a:pPr>
            <a:r>
              <a:rPr lang="en-US" altLang="zh-CN" sz="15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void  *EstablisherFrame,</a:t>
            </a:r>
          </a:p>
          <a:p>
            <a:pPr>
              <a:lnSpc>
                <a:spcPct val="100000"/>
              </a:lnSpc>
              <a:spcBef>
                <a:spcPts val="0"/>
              </a:spcBef>
            </a:pPr>
            <a:r>
              <a:rPr lang="en-US" altLang="zh-CN" sz="15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struct _CONTEXT  *ContextRecord,</a:t>
            </a:r>
          </a:p>
          <a:p>
            <a:pPr>
              <a:lnSpc>
                <a:spcPct val="100000"/>
              </a:lnSpc>
              <a:spcBef>
                <a:spcPts val="0"/>
              </a:spcBef>
            </a:pPr>
            <a:r>
              <a:rPr lang="en-US" altLang="zh-CN" sz="15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void  *Dispatchercontext ) </a:t>
            </a:r>
          </a:p>
          <a:p>
            <a:pPr>
              <a:lnSpc>
                <a:spcPct val="100000"/>
              </a:lnSpc>
              <a:spcBef>
                <a:spcPts val="30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0000"/>
              </a:lnSpc>
              <a:spcBef>
                <a:spcPts val="300"/>
              </a:spcBef>
            </a:pPr>
            <a:r>
              <a:rPr lang="fr-FR"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printf("SEH: exception code = %X\n",</a:t>
            </a:r>
          </a:p>
          <a:p>
            <a:pPr>
              <a:lnSpc>
                <a:spcPct val="100000"/>
              </a:lnSpc>
              <a:spcBef>
                <a:spcPts val="300"/>
              </a:spcBef>
            </a:pPr>
            <a:r>
              <a:rPr lang="fr-FR"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ExceptionRecord-&gt;ExceptionCode);</a:t>
            </a:r>
          </a:p>
          <a:p>
            <a:pPr>
              <a:lnSpc>
                <a:spcPct val="100000"/>
              </a:lnSpc>
              <a:spcBef>
                <a:spcPts val="30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17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ExceptionContinueSearch</a:t>
            </a: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7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p>
          <a:p>
            <a:pPr>
              <a:lnSpc>
                <a:spcPct val="100000"/>
              </a:lnSpc>
              <a:spcBef>
                <a:spcPts val="30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9" name="文本框 8">
            <a:extLst>
              <a:ext uri="{FF2B5EF4-FFF2-40B4-BE49-F238E27FC236}">
                <a16:creationId xmlns:a16="http://schemas.microsoft.com/office/drawing/2014/main" id="{EB9E5309-5928-45BA-9984-329037C0662C}"/>
              </a:ext>
            </a:extLst>
          </p:cNvPr>
          <p:cNvSpPr txBox="1"/>
          <p:nvPr/>
        </p:nvSpPr>
        <p:spPr>
          <a:xfrm>
            <a:off x="4526995" y="1561845"/>
            <a:ext cx="4454075" cy="5095497"/>
          </a:xfrm>
          <a:prstGeom prst="rect">
            <a:avLst/>
          </a:prstGeom>
          <a:noFill/>
        </p:spPr>
        <p:txBody>
          <a:bodyPr wrap="square">
            <a:spAutoFit/>
          </a:bodyPr>
          <a:lstStyle/>
          <a:p>
            <a:pPr>
              <a:lnSpc>
                <a:spcPct val="100000"/>
              </a:lnSpc>
              <a:spcBef>
                <a:spcPts val="600"/>
              </a:spcBef>
            </a:pP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LONG WINAPI  </a:t>
            </a: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ExceptionFilterHandler</a:t>
            </a: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5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(EXCEPTION_POINTERS  *ExceptionInfo) </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printf("ExceptionFilterHandler\n");</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return </a:t>
            </a:r>
            <a:r>
              <a:rPr lang="en-US" altLang="zh-CN" sz="1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EXCEPTION_EXECUTE_HANDLER</a:t>
            </a: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85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a:t>
            </a:r>
          </a:p>
          <a:p>
            <a:pPr>
              <a:lnSpc>
                <a:spcPct val="100000"/>
              </a:lnSpc>
              <a:spcBef>
                <a:spcPts val="80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int main( ) </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SetUnhandledExceptionFilter( </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ExceptionFilterHandler );</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DWORD</a:t>
            </a: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handler = DWORD)SEH_handler;</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_asm  {  //SEH</a:t>
            </a: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结点并插入到</a:t>
            </a: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SEH</a:t>
            </a: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链表头</a:t>
            </a:r>
            <a:endPar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push handler      //handler</a:t>
            </a: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函数的地址</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push FS:[0]         //</a:t>
            </a: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获取前一结点的地址</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mov FS:[0], ESP  //</a:t>
            </a: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安装新的</a:t>
            </a: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SHE</a:t>
            </a: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链表</a:t>
            </a:r>
          </a:p>
          <a:p>
            <a:pPr>
              <a:lnSpc>
                <a:spcPct val="100000"/>
              </a:lnSpc>
              <a:spcBef>
                <a:spcPts val="0"/>
              </a:spcBef>
            </a:pPr>
            <a:r>
              <a:rPr lang="zh-CN" altLang="en-US"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7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int *</a:t>
            </a:r>
            <a:r>
              <a:rPr lang="en-US" altLang="zh-CN" sz="17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 = 0;  //</a:t>
            </a:r>
            <a:r>
              <a:rPr lang="zh-CN" altLang="en-US" sz="17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产生异常</a:t>
            </a:r>
            <a:endParaRPr lang="en-US" altLang="zh-CN" sz="17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printf("Never get here!\n" ) ;</a:t>
            </a:r>
          </a:p>
          <a:p>
            <a:pPr>
              <a:lnSpc>
                <a:spcPct val="100000"/>
              </a:lnSpc>
              <a:spcBef>
                <a:spcPts val="0"/>
              </a:spcBef>
            </a:pPr>
            <a:r>
              <a:rPr lang="en-US" altLang="zh-CN" sz="17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9743880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514756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12.2.1 </a:t>
            </a:r>
            <a:r>
              <a:rPr lang="zh-CN" altLang="en-US" sz="3600" dirty="0">
                <a:solidFill>
                  <a:schemeClr val="bg1"/>
                </a:solidFill>
                <a:latin typeface="Times New Roman" pitchFamily="18" charset="0"/>
                <a:ea typeface="华文新魏" pitchFamily="2" charset="-122"/>
              </a:rPr>
              <a:t>编写异常处理函数</a:t>
            </a:r>
          </a:p>
        </p:txBody>
      </p:sp>
      <p:sp>
        <p:nvSpPr>
          <p:cNvPr id="4" name="文本框 3">
            <a:extLst>
              <a:ext uri="{FF2B5EF4-FFF2-40B4-BE49-F238E27FC236}">
                <a16:creationId xmlns:a16="http://schemas.microsoft.com/office/drawing/2014/main" id="{8926B82B-C11D-4085-ADA9-5A4366431715}"/>
              </a:ext>
            </a:extLst>
          </p:cNvPr>
          <p:cNvSpPr txBox="1"/>
          <p:nvPr/>
        </p:nvSpPr>
        <p:spPr>
          <a:xfrm>
            <a:off x="476545" y="1139571"/>
            <a:ext cx="4846305" cy="472437"/>
          </a:xfrm>
          <a:prstGeom prst="rect">
            <a:avLst/>
          </a:prstGeom>
          <a:noFill/>
        </p:spPr>
        <p:txBody>
          <a:bodyPr wrap="square">
            <a:spAutoFit/>
          </a:bodyPr>
          <a:lstStyle/>
          <a:p>
            <a:pPr>
              <a:lnSpc>
                <a:spcPct val="125000"/>
              </a:lnSpc>
              <a:spcBef>
                <a:spcPts val="0"/>
              </a:spcBef>
            </a:pPr>
            <a:r>
              <a:rPr lang="zh-CN" altLang="en-US"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方法</a:t>
            </a:r>
            <a:r>
              <a:rPr lang="en-US" altLang="zh-CN"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3</a:t>
            </a:r>
            <a:r>
              <a:rPr lang="zh-CN" altLang="en-US" sz="2200" kern="100" dirty="0">
                <a:solidFill>
                  <a:srgbClr val="FF0000"/>
                </a:solidFill>
                <a:effectLst/>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a:t>
            </a:r>
            <a:r>
              <a:rPr lang="zh-CN" altLang="en-US" sz="22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插入</a:t>
            </a:r>
            <a:r>
              <a:rPr lang="en-US" altLang="zh-CN" sz="22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SEH</a:t>
            </a:r>
            <a:r>
              <a:rPr lang="zh-CN" altLang="zh-CN" sz="22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链表</a:t>
            </a:r>
            <a:r>
              <a:rPr lang="zh-CN" altLang="en-US" sz="22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的表头结点 </a:t>
            </a:r>
            <a:r>
              <a:rPr lang="en-US" altLang="zh-CN" sz="22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rPr>
              <a:t>(10)</a:t>
            </a:r>
            <a:endParaRPr lang="zh-CN" altLang="en-US" sz="2200" kern="100" dirty="0">
              <a:solidFill>
                <a:srgbClr val="FF0000"/>
              </a:solidFill>
              <a:highlight>
                <a:srgbClr val="FFFF00"/>
              </a:highlight>
              <a:latin typeface="Times New Roman" panose="02020603050405020304" pitchFamily="18" charset="0"/>
              <a:ea typeface="新宋体" panose="0201060903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B9BD8739-3DD1-41C0-9EAA-3323772AB765}"/>
              </a:ext>
            </a:extLst>
          </p:cNvPr>
          <p:cNvPicPr>
            <a:picLocks noChangeAspect="1"/>
          </p:cNvPicPr>
          <p:nvPr/>
        </p:nvPicPr>
        <p:blipFill>
          <a:blip r:embed="rId2"/>
          <a:stretch>
            <a:fillRect/>
          </a:stretch>
        </p:blipFill>
        <p:spPr>
          <a:xfrm>
            <a:off x="5067055" y="1763815"/>
            <a:ext cx="3410195" cy="1155129"/>
          </a:xfrm>
          <a:prstGeom prst="rect">
            <a:avLst/>
          </a:prstGeom>
        </p:spPr>
      </p:pic>
      <p:pic>
        <p:nvPicPr>
          <p:cNvPr id="8" name="图片 7">
            <a:extLst>
              <a:ext uri="{FF2B5EF4-FFF2-40B4-BE49-F238E27FC236}">
                <a16:creationId xmlns:a16="http://schemas.microsoft.com/office/drawing/2014/main" id="{423E2B67-64AC-4E0E-8E85-566BD7594E89}"/>
              </a:ext>
            </a:extLst>
          </p:cNvPr>
          <p:cNvPicPr>
            <a:picLocks noChangeAspect="1"/>
          </p:cNvPicPr>
          <p:nvPr/>
        </p:nvPicPr>
        <p:blipFill>
          <a:blip r:embed="rId3"/>
          <a:stretch>
            <a:fillRect/>
          </a:stretch>
        </p:blipFill>
        <p:spPr>
          <a:xfrm>
            <a:off x="5067055" y="3157452"/>
            <a:ext cx="3396543" cy="1396673"/>
          </a:xfrm>
          <a:prstGeom prst="rect">
            <a:avLst/>
          </a:prstGeom>
        </p:spPr>
      </p:pic>
      <p:sp>
        <p:nvSpPr>
          <p:cNvPr id="10" name="文本框 9">
            <a:extLst>
              <a:ext uri="{FF2B5EF4-FFF2-40B4-BE49-F238E27FC236}">
                <a16:creationId xmlns:a16="http://schemas.microsoft.com/office/drawing/2014/main" id="{81A891E1-4B84-4250-B989-726543CB6A8B}"/>
              </a:ext>
            </a:extLst>
          </p:cNvPr>
          <p:cNvSpPr txBox="1"/>
          <p:nvPr/>
        </p:nvSpPr>
        <p:spPr>
          <a:xfrm>
            <a:off x="386533" y="4261550"/>
            <a:ext cx="4230471" cy="652615"/>
          </a:xfrm>
          <a:prstGeom prst="rect">
            <a:avLst/>
          </a:prstGeom>
          <a:noFill/>
          <a:ln w="28575">
            <a:solidFill>
              <a:schemeClr val="accent2"/>
            </a:solidFill>
          </a:ln>
        </p:spPr>
        <p:txBody>
          <a:bodyPr wrap="square">
            <a:spAutoFit/>
          </a:bodyPr>
          <a:lstStyle/>
          <a:p>
            <a:pPr>
              <a:lnSpc>
                <a:spcPct val="105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SEH </a:t>
            </a:r>
            <a:r>
              <a:rPr lang="zh-CN" altLang="en-US"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无限循环  </a:t>
            </a: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  </a:t>
            </a:r>
          </a:p>
          <a:p>
            <a:pPr>
              <a:lnSpc>
                <a:spcPct val="105000"/>
              </a:lnSpc>
              <a:spcBef>
                <a:spcPts val="0"/>
              </a:spcBef>
            </a:pPr>
            <a:r>
              <a:rPr lang="zh-CN" altLang="en-US"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不会调用 </a:t>
            </a: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ExceptionFilterHandler !</a:t>
            </a:r>
          </a:p>
        </p:txBody>
      </p:sp>
      <p:sp>
        <p:nvSpPr>
          <p:cNvPr id="12" name="文本框 11">
            <a:extLst>
              <a:ext uri="{FF2B5EF4-FFF2-40B4-BE49-F238E27FC236}">
                <a16:creationId xmlns:a16="http://schemas.microsoft.com/office/drawing/2014/main" id="{9C5B176D-790B-463C-8889-87C6ACF5E903}"/>
              </a:ext>
            </a:extLst>
          </p:cNvPr>
          <p:cNvSpPr txBox="1"/>
          <p:nvPr/>
        </p:nvSpPr>
        <p:spPr>
          <a:xfrm>
            <a:off x="386535" y="1754966"/>
            <a:ext cx="4230469" cy="699102"/>
          </a:xfrm>
          <a:prstGeom prst="rect">
            <a:avLst/>
          </a:prstGeom>
          <a:noFill/>
          <a:ln w="25400">
            <a:solidFill>
              <a:srgbClr val="0000FF"/>
            </a:solidFill>
          </a:ln>
        </p:spPr>
        <p:txBody>
          <a:bodyPr wrap="square">
            <a:spAutoFit/>
          </a:bodyPr>
          <a:lstStyle/>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ExceptionContinueSearch</a:t>
            </a:r>
          </a:p>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 </a:t>
            </a: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EXCEPTION_EXECUTE_HANDLER</a:t>
            </a:r>
          </a:p>
        </p:txBody>
      </p:sp>
      <p:sp>
        <p:nvSpPr>
          <p:cNvPr id="13" name="文本框 12">
            <a:extLst>
              <a:ext uri="{FF2B5EF4-FFF2-40B4-BE49-F238E27FC236}">
                <a16:creationId xmlns:a16="http://schemas.microsoft.com/office/drawing/2014/main" id="{0D98006C-1389-49CB-9CFF-2793EB4DE1DA}"/>
              </a:ext>
            </a:extLst>
          </p:cNvPr>
          <p:cNvSpPr txBox="1"/>
          <p:nvPr/>
        </p:nvSpPr>
        <p:spPr>
          <a:xfrm>
            <a:off x="386534" y="3519010"/>
            <a:ext cx="4230470" cy="699102"/>
          </a:xfrm>
          <a:prstGeom prst="rect">
            <a:avLst/>
          </a:prstGeom>
          <a:noFill/>
          <a:ln w="25400">
            <a:solidFill>
              <a:srgbClr val="0000FF"/>
            </a:solidFill>
          </a:ln>
        </p:spPr>
        <p:txBody>
          <a:bodyPr wrap="square">
            <a:spAutoFit/>
          </a:bodyPr>
          <a:lstStyle/>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ExceptionContinueExecution</a:t>
            </a:r>
          </a:p>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 </a:t>
            </a: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EXCEPTION_EXECUTE_HANDLER</a:t>
            </a:r>
          </a:p>
        </p:txBody>
      </p:sp>
      <p:sp>
        <p:nvSpPr>
          <p:cNvPr id="15" name="文本框 14">
            <a:extLst>
              <a:ext uri="{FF2B5EF4-FFF2-40B4-BE49-F238E27FC236}">
                <a16:creationId xmlns:a16="http://schemas.microsoft.com/office/drawing/2014/main" id="{19F0550D-4D50-4FCF-965B-077A0586B725}"/>
              </a:ext>
            </a:extLst>
          </p:cNvPr>
          <p:cNvSpPr txBox="1"/>
          <p:nvPr/>
        </p:nvSpPr>
        <p:spPr>
          <a:xfrm>
            <a:off x="386533" y="5432263"/>
            <a:ext cx="4230472" cy="1012072"/>
          </a:xfrm>
          <a:prstGeom prst="rect">
            <a:avLst/>
          </a:prstGeom>
          <a:noFill/>
          <a:ln w="25400">
            <a:solidFill>
              <a:srgbClr val="0000FF"/>
            </a:solidFill>
          </a:ln>
        </p:spPr>
        <p:txBody>
          <a:bodyPr wrap="square" lIns="72000" rIns="0">
            <a:spAutoFit/>
          </a:bodyPr>
          <a:lstStyle/>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ExceptionContinueSearch</a:t>
            </a:r>
          </a:p>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 </a:t>
            </a: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EXCEPTION_CONTINUE_EXECUTION</a:t>
            </a:r>
          </a:p>
          <a:p>
            <a:pPr>
              <a:lnSpc>
                <a:spcPct val="114000"/>
              </a:lnSpc>
              <a:spcBef>
                <a:spcPts val="0"/>
              </a:spcBef>
            </a:pPr>
            <a:r>
              <a:rPr lang="zh-CN" altLang="en-US"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无限循环 </a:t>
            </a: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 </a:t>
            </a:r>
          </a:p>
        </p:txBody>
      </p:sp>
      <p:sp>
        <p:nvSpPr>
          <p:cNvPr id="16" name="文本框 15">
            <a:extLst>
              <a:ext uri="{FF2B5EF4-FFF2-40B4-BE49-F238E27FC236}">
                <a16:creationId xmlns:a16="http://schemas.microsoft.com/office/drawing/2014/main" id="{75C99D81-BE4A-4CCA-A613-6A4E064C4E85}"/>
              </a:ext>
            </a:extLst>
          </p:cNvPr>
          <p:cNvSpPr txBox="1"/>
          <p:nvPr/>
        </p:nvSpPr>
        <p:spPr>
          <a:xfrm>
            <a:off x="386535" y="2504873"/>
            <a:ext cx="4230469" cy="699102"/>
          </a:xfrm>
          <a:prstGeom prst="rect">
            <a:avLst/>
          </a:prstGeom>
          <a:noFill/>
          <a:ln w="25400">
            <a:solidFill>
              <a:srgbClr val="0000FF"/>
            </a:solidFill>
          </a:ln>
        </p:spPr>
        <p:txBody>
          <a:bodyPr wrap="square">
            <a:spAutoFit/>
          </a:bodyPr>
          <a:lstStyle/>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ExceptionContinueSearch</a:t>
            </a:r>
          </a:p>
          <a:p>
            <a:pPr>
              <a:lnSpc>
                <a:spcPct val="114000"/>
              </a:lnSpc>
              <a:spcBef>
                <a:spcPts val="0"/>
              </a:spcBef>
            </a:pPr>
            <a:r>
              <a:rPr lang="en-US" altLang="zh-CN" sz="1800" dirty="0">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(2) </a:t>
            </a:r>
            <a:r>
              <a:rPr lang="en-US" altLang="zh-CN" sz="1600"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EXCEPTION_EXECUTE_SEARCH</a:t>
            </a:r>
          </a:p>
        </p:txBody>
      </p:sp>
      <p:pic>
        <p:nvPicPr>
          <p:cNvPr id="18" name="图片 17">
            <a:extLst>
              <a:ext uri="{FF2B5EF4-FFF2-40B4-BE49-F238E27FC236}">
                <a16:creationId xmlns:a16="http://schemas.microsoft.com/office/drawing/2014/main" id="{677C9709-A36F-4385-A4BB-A5C0F4E14B74}"/>
              </a:ext>
            </a:extLst>
          </p:cNvPr>
          <p:cNvPicPr>
            <a:picLocks noChangeAspect="1"/>
          </p:cNvPicPr>
          <p:nvPr/>
        </p:nvPicPr>
        <p:blipFill>
          <a:blip r:embed="rId4"/>
          <a:stretch>
            <a:fillRect/>
          </a:stretch>
        </p:blipFill>
        <p:spPr>
          <a:xfrm>
            <a:off x="5067054" y="4703568"/>
            <a:ext cx="3396544" cy="2055802"/>
          </a:xfrm>
          <a:prstGeom prst="rect">
            <a:avLst/>
          </a:prstGeom>
        </p:spPr>
      </p:pic>
      <p:cxnSp>
        <p:nvCxnSpPr>
          <p:cNvPr id="23" name="直接箭头连接符 22">
            <a:extLst>
              <a:ext uri="{FF2B5EF4-FFF2-40B4-BE49-F238E27FC236}">
                <a16:creationId xmlns:a16="http://schemas.microsoft.com/office/drawing/2014/main" id="{78526E2F-78E2-47D0-A142-0B2E94F35360}"/>
              </a:ext>
            </a:extLst>
          </p:cNvPr>
          <p:cNvCxnSpPr>
            <a:cxnSpLocks/>
          </p:cNvCxnSpPr>
          <p:nvPr/>
        </p:nvCxnSpPr>
        <p:spPr bwMode="auto">
          <a:xfrm>
            <a:off x="4617004" y="5949280"/>
            <a:ext cx="495055" cy="0"/>
          </a:xfrm>
          <a:prstGeom prst="straightConnector1">
            <a:avLst/>
          </a:prstGeom>
          <a:ln w="508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25" name="直接箭头连接符 24">
            <a:extLst>
              <a:ext uri="{FF2B5EF4-FFF2-40B4-BE49-F238E27FC236}">
                <a16:creationId xmlns:a16="http://schemas.microsoft.com/office/drawing/2014/main" id="{C4F7624D-54A7-4898-9066-6AA466CC7BC8}"/>
              </a:ext>
            </a:extLst>
          </p:cNvPr>
          <p:cNvCxnSpPr>
            <a:cxnSpLocks/>
            <a:stCxn id="12" idx="3"/>
          </p:cNvCxnSpPr>
          <p:nvPr/>
        </p:nvCxnSpPr>
        <p:spPr bwMode="auto">
          <a:xfrm>
            <a:off x="4617004" y="2104517"/>
            <a:ext cx="450050" cy="349551"/>
          </a:xfrm>
          <a:prstGeom prst="straightConnector1">
            <a:avLst/>
          </a:prstGeom>
          <a:ln w="508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0" name="直接箭头连接符 29">
            <a:extLst>
              <a:ext uri="{FF2B5EF4-FFF2-40B4-BE49-F238E27FC236}">
                <a16:creationId xmlns:a16="http://schemas.microsoft.com/office/drawing/2014/main" id="{C3193F66-EBBA-431C-ABC8-7242DEFEEAAB}"/>
              </a:ext>
            </a:extLst>
          </p:cNvPr>
          <p:cNvCxnSpPr>
            <a:cxnSpLocks/>
          </p:cNvCxnSpPr>
          <p:nvPr/>
        </p:nvCxnSpPr>
        <p:spPr bwMode="auto">
          <a:xfrm flipV="1">
            <a:off x="4617004" y="2454068"/>
            <a:ext cx="450050" cy="391402"/>
          </a:xfrm>
          <a:prstGeom prst="straightConnector1">
            <a:avLst/>
          </a:prstGeom>
          <a:ln w="50800">
            <a:headEnd type="none"/>
            <a:tailEnd type="triangle"/>
          </a:ln>
        </p:spPr>
        <p:style>
          <a:lnRef idx="1">
            <a:schemeClr val="accent4"/>
          </a:lnRef>
          <a:fillRef idx="0">
            <a:schemeClr val="accent4"/>
          </a:fillRef>
          <a:effectRef idx="0">
            <a:schemeClr val="accent4"/>
          </a:effectRef>
          <a:fontRef idx="minor">
            <a:schemeClr val="tx1"/>
          </a:fontRef>
        </p:style>
      </p:cxnSp>
      <p:cxnSp>
        <p:nvCxnSpPr>
          <p:cNvPr id="33" name="直接箭头连接符 32">
            <a:extLst>
              <a:ext uri="{FF2B5EF4-FFF2-40B4-BE49-F238E27FC236}">
                <a16:creationId xmlns:a16="http://schemas.microsoft.com/office/drawing/2014/main" id="{66E32832-3986-4685-AFFB-BAC6E6EAA6B3}"/>
              </a:ext>
            </a:extLst>
          </p:cNvPr>
          <p:cNvCxnSpPr>
            <a:cxnSpLocks/>
          </p:cNvCxnSpPr>
          <p:nvPr/>
        </p:nvCxnSpPr>
        <p:spPr bwMode="auto">
          <a:xfrm>
            <a:off x="4617004" y="3879050"/>
            <a:ext cx="450050" cy="0"/>
          </a:xfrm>
          <a:prstGeom prst="straightConnector1">
            <a:avLst/>
          </a:prstGeom>
          <a:ln w="50800">
            <a:headEnd type="none"/>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2778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additive="base">
                                        <p:cTn id="29" dur="500" fill="hold"/>
                                        <p:tgtEl>
                                          <p:spTgt spid="33"/>
                                        </p:tgtEl>
                                        <p:attrNameLst>
                                          <p:attrName>ppt_x</p:attrName>
                                        </p:attrNameLst>
                                      </p:cBhvr>
                                      <p:tavLst>
                                        <p:tav tm="0">
                                          <p:val>
                                            <p:strVal val="#ppt_x"/>
                                          </p:val>
                                        </p:tav>
                                        <p:tav tm="100000">
                                          <p:val>
                                            <p:strVal val="#ppt_x"/>
                                          </p:val>
                                        </p:tav>
                                      </p:tavLst>
                                    </p:anim>
                                    <p:anim calcmode="lin" valueType="num">
                                      <p:cBhvr additive="base">
                                        <p:cTn id="30" dur="500" fill="hold"/>
                                        <p:tgtEl>
                                          <p:spTgt spid="33"/>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 calcmode="lin" valueType="num">
                                      <p:cBhvr additive="base">
                                        <p:cTn id="45" dur="500" fill="hold"/>
                                        <p:tgtEl>
                                          <p:spTgt spid="23"/>
                                        </p:tgtEl>
                                        <p:attrNameLst>
                                          <p:attrName>ppt_x</p:attrName>
                                        </p:attrNameLst>
                                      </p:cBhvr>
                                      <p:tavLst>
                                        <p:tav tm="0">
                                          <p:val>
                                            <p:strVal val="#ppt_x"/>
                                          </p:val>
                                        </p:tav>
                                        <p:tav tm="100000">
                                          <p:val>
                                            <p:strVal val="#ppt_x"/>
                                          </p:val>
                                        </p:tav>
                                      </p:tavLst>
                                    </p:anim>
                                    <p:anim calcmode="lin" valueType="num">
                                      <p:cBhvr additive="base">
                                        <p:cTn id="46" dur="500" fill="hold"/>
                                        <p:tgtEl>
                                          <p:spTgt spid="2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P spid="1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1107996"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3600" dirty="0">
                <a:solidFill>
                  <a:schemeClr val="bg1"/>
                </a:solidFill>
                <a:latin typeface="Times New Roman" pitchFamily="18" charset="0"/>
                <a:ea typeface="华文新魏" pitchFamily="2" charset="-122"/>
              </a:rPr>
              <a:t>总结</a:t>
            </a:r>
          </a:p>
        </p:txBody>
      </p:sp>
      <p:sp>
        <p:nvSpPr>
          <p:cNvPr id="4" name="文本框 3">
            <a:extLst>
              <a:ext uri="{FF2B5EF4-FFF2-40B4-BE49-F238E27FC236}">
                <a16:creationId xmlns:a16="http://schemas.microsoft.com/office/drawing/2014/main" id="{CF7EB4B2-D245-432C-AA11-EC24401D8516}"/>
              </a:ext>
            </a:extLst>
          </p:cNvPr>
          <p:cNvSpPr txBox="1"/>
          <p:nvPr/>
        </p:nvSpPr>
        <p:spPr>
          <a:xfrm>
            <a:off x="386535" y="1763815"/>
            <a:ext cx="8370930" cy="3699987"/>
          </a:xfrm>
          <a:prstGeom prst="rect">
            <a:avLst/>
          </a:prstGeom>
          <a:noFill/>
        </p:spPr>
        <p:txBody>
          <a:bodyPr wrap="square">
            <a:spAutoFit/>
          </a:bodyPr>
          <a:lstStyle/>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18" charset="0"/>
                <a:ea typeface="宋体" panose="02010600030101010101" pitchFamily="2" charset="-122"/>
              </a:rPr>
              <a:t>中断和异常</a:t>
            </a:r>
            <a:r>
              <a:rPr lang="zh-CN" altLang="en-US" sz="2800" kern="100" dirty="0">
                <a:effectLst/>
                <a:latin typeface="Times New Roman" panose="02020603050405020304" pitchFamily="18" charset="0"/>
                <a:ea typeface="宋体" panose="02010600030101010101" pitchFamily="2" charset="-122"/>
              </a:rPr>
              <a:t>的概念</a:t>
            </a:r>
            <a:endParaRPr lang="zh-CN" altLang="zh-CN" sz="3600" kern="100" dirty="0">
              <a:effectLst/>
              <a:latin typeface="Times New Roman" panose="02020603050405020304" pitchFamily="18" charset="0"/>
              <a:ea typeface="宋体" panose="02010600030101010101" pitchFamily="2" charset="-122"/>
            </a:endParaRPr>
          </a:p>
          <a:p>
            <a:pPr algn="just">
              <a:lnSpc>
                <a:spcPct val="125000"/>
              </a:lnSpc>
            </a:pP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中断</a:t>
            </a:r>
            <a:r>
              <a:rPr lang="zh-CN" altLang="en-US" sz="2800" kern="100" dirty="0">
                <a:effectLst/>
                <a:latin typeface="Times New Roman" panose="02020603050405020304" pitchFamily="18" charset="0"/>
                <a:ea typeface="宋体" panose="02010600030101010101" pitchFamily="2" charset="-122"/>
              </a:rPr>
              <a:t>源、</a:t>
            </a:r>
            <a:r>
              <a:rPr lang="zh-CN" altLang="zh-CN" sz="2800" kern="100" dirty="0">
                <a:effectLst/>
                <a:latin typeface="Times New Roman" panose="02020603050405020304" pitchFamily="18" charset="0"/>
                <a:ea typeface="宋体" panose="02010600030101010101" pitchFamily="2" charset="-122"/>
              </a:rPr>
              <a:t>中断描述符表</a:t>
            </a:r>
            <a:endParaRPr lang="en-US" altLang="zh-CN" sz="2800" kern="100" dirty="0">
              <a:effectLst/>
              <a:latin typeface="Times New Roman" panose="02020603050405020304" pitchFamily="18"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18" charset="0"/>
                <a:ea typeface="宋体" panose="02010600030101010101" pitchFamily="2" charset="-122"/>
              </a:rPr>
              <a:t>中断和异常响应的过程</a:t>
            </a:r>
            <a:endParaRPr lang="en-US" altLang="zh-CN" sz="2800" kern="100" dirty="0">
              <a:effectLst/>
              <a:latin typeface="Times New Roman" panose="02020603050405020304" pitchFamily="18"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18" charset="0"/>
                <a:ea typeface="宋体" panose="02010600030101010101" pitchFamily="2" charset="-122"/>
              </a:rPr>
              <a:t>中断和异常处理程序的调用</a:t>
            </a:r>
            <a:r>
              <a:rPr lang="zh-CN" altLang="en-US" sz="2800" kern="100" dirty="0">
                <a:effectLst/>
                <a:latin typeface="Times New Roman" panose="02020603050405020304" pitchFamily="18" charset="0"/>
                <a:ea typeface="宋体" panose="02010600030101010101" pitchFamily="2" charset="-122"/>
              </a:rPr>
              <a:t>与返回</a:t>
            </a:r>
            <a:endParaRPr lang="en-US" altLang="zh-CN" sz="2800" kern="100" dirty="0">
              <a:effectLst/>
              <a:latin typeface="Times New Roman" panose="02020603050405020304" pitchFamily="18" charset="0"/>
              <a:ea typeface="宋体" panose="02010600030101010101" pitchFamily="2" charset="-122"/>
            </a:endParaRPr>
          </a:p>
          <a:p>
            <a:pPr algn="just">
              <a:lnSpc>
                <a:spcPct val="125000"/>
              </a:lnSpc>
            </a:pPr>
            <a:r>
              <a:rPr lang="en-US" altLang="zh-CN" kern="100" dirty="0">
                <a:latin typeface="Times New Roman" panose="02020603050405020304" pitchFamily="18" charset="0"/>
                <a:ea typeface="宋体" panose="02010600030101010101" pitchFamily="2" charset="-122"/>
              </a:rPr>
              <a:t>      INT     IRET</a:t>
            </a:r>
            <a:endParaRPr lang="en-US" altLang="zh-CN" sz="2800" kern="100" dirty="0">
              <a:effectLst/>
              <a:latin typeface="Times New Roman" panose="02020603050405020304" pitchFamily="18"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en-US" sz="2800" kern="100" dirty="0">
                <a:effectLst/>
                <a:latin typeface="Times New Roman" panose="02020603050405020304" pitchFamily="18" charset="0"/>
                <a:ea typeface="宋体" panose="02010600030101010101" pitchFamily="2" charset="-122"/>
              </a:rPr>
              <a:t>中断服务程序调用</a:t>
            </a:r>
            <a:r>
              <a:rPr lang="zh-CN" altLang="zh-CN" sz="2800" kern="100" dirty="0">
                <a:effectLst/>
                <a:latin typeface="Times New Roman" panose="02020603050405020304" pitchFamily="18" charset="0"/>
                <a:ea typeface="宋体" panose="02010600030101010101" pitchFamily="2" charset="-122"/>
              </a:rPr>
              <a:t>与一般的子程序调用</a:t>
            </a:r>
            <a:r>
              <a:rPr lang="zh-CN" altLang="en-US" kern="100" dirty="0">
                <a:latin typeface="Times New Roman" panose="02020603050405020304" pitchFamily="18" charset="0"/>
                <a:ea typeface="宋体" panose="02010600030101010101" pitchFamily="2" charset="-122"/>
              </a:rPr>
              <a:t>的异同点</a:t>
            </a:r>
            <a:endParaRPr lang="zh-CN" altLang="zh-CN" sz="3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2723506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2031325"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3600" dirty="0">
                <a:solidFill>
                  <a:schemeClr val="bg1"/>
                </a:solidFill>
                <a:latin typeface="Times New Roman" pitchFamily="18" charset="0"/>
                <a:ea typeface="华文新魏" pitchFamily="2" charset="-122"/>
              </a:rPr>
              <a:t>补充知识</a:t>
            </a:r>
          </a:p>
        </p:txBody>
      </p:sp>
      <p:sp>
        <p:nvSpPr>
          <p:cNvPr id="8" name="文本框 7">
            <a:extLst>
              <a:ext uri="{FF2B5EF4-FFF2-40B4-BE49-F238E27FC236}">
                <a16:creationId xmlns:a16="http://schemas.microsoft.com/office/drawing/2014/main" id="{F11768A4-49CF-1C42-A11D-E30610FE38A5}"/>
              </a:ext>
            </a:extLst>
          </p:cNvPr>
          <p:cNvSpPr txBox="1"/>
          <p:nvPr/>
        </p:nvSpPr>
        <p:spPr>
          <a:xfrm>
            <a:off x="476545" y="1690062"/>
            <a:ext cx="7740860" cy="4764381"/>
          </a:xfrm>
          <a:prstGeom prst="rect">
            <a:avLst/>
          </a:prstGeom>
          <a:noFill/>
        </p:spPr>
        <p:txBody>
          <a:bodyPr wrap="square">
            <a:spAutoFit/>
          </a:bodyPr>
          <a:lstStyle/>
          <a:p>
            <a:r>
              <a:rPr lang="en-US" altLang="zh-CN" sz="2200" dirty="0">
                <a:latin typeface="宋体" panose="02010600030101010101" pitchFamily="2" charset="-122"/>
                <a:ea typeface="宋体" panose="02010600030101010101" pitchFamily="2" charset="-122"/>
              </a:rPr>
              <a:t>EXCEPTION_INT_DIVIDE_BY_ZERO	</a:t>
            </a:r>
          </a:p>
          <a:p>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整数除法的除数是 </a:t>
            </a:r>
            <a:r>
              <a:rPr lang="en-US" altLang="zh-CN" sz="2200" dirty="0">
                <a:latin typeface="宋体" panose="02010600030101010101" pitchFamily="2" charset="-122"/>
                <a:ea typeface="宋体" panose="02010600030101010101" pitchFamily="2" charset="-122"/>
              </a:rPr>
              <a:t>0</a:t>
            </a:r>
          </a:p>
          <a:p>
            <a:r>
              <a:rPr lang="en-US" altLang="zh-CN" sz="2200" dirty="0">
                <a:latin typeface="宋体" panose="02010600030101010101" pitchFamily="2" charset="-122"/>
                <a:ea typeface="宋体" panose="02010600030101010101" pitchFamily="2" charset="-122"/>
              </a:rPr>
              <a:t>EXCEPTION_ACCESS_VIOLATION	</a:t>
            </a:r>
          </a:p>
          <a:p>
            <a:r>
              <a:rPr lang="zh-CN" altLang="en-US" sz="2200" dirty="0">
                <a:latin typeface="宋体" panose="02010600030101010101" pitchFamily="2" charset="-122"/>
                <a:ea typeface="宋体" panose="02010600030101010101" pitchFamily="2" charset="-122"/>
              </a:rPr>
              <a:t>     企图从一个不具有权限的虚拟地址读取或者写入</a:t>
            </a:r>
            <a:endParaRPr lang="en-US" altLang="zh-CN" sz="2200" dirty="0">
              <a:latin typeface="宋体" panose="02010600030101010101" pitchFamily="2" charset="-122"/>
              <a:ea typeface="宋体" panose="02010600030101010101" pitchFamily="2" charset="-122"/>
            </a:endParaRPr>
          </a:p>
          <a:p>
            <a:r>
              <a:rPr lang="en-US" altLang="zh-CN" sz="2200" dirty="0">
                <a:latin typeface="宋体" panose="02010600030101010101" pitchFamily="2" charset="-122"/>
                <a:ea typeface="宋体" panose="02010600030101010101" pitchFamily="2" charset="-122"/>
              </a:rPr>
              <a:t>EXCEPTION_STACK_OVERFLOW	</a:t>
            </a:r>
          </a:p>
          <a:p>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栈溢出</a:t>
            </a:r>
            <a:endParaRPr lang="en-US" altLang="zh-CN" sz="2200" dirty="0">
              <a:latin typeface="宋体" panose="02010600030101010101" pitchFamily="2" charset="-122"/>
              <a:ea typeface="宋体" panose="02010600030101010101" pitchFamily="2" charset="-122"/>
            </a:endParaRPr>
          </a:p>
          <a:p>
            <a:r>
              <a:rPr lang="en-US" altLang="zh-CN" sz="2200" dirty="0">
                <a:latin typeface="宋体" panose="02010600030101010101" pitchFamily="2" charset="-122"/>
                <a:ea typeface="宋体" panose="02010600030101010101" pitchFamily="2" charset="-122"/>
              </a:rPr>
              <a:t>EXCEPTION_ILLEGAL_INSTRUCTION	</a:t>
            </a:r>
          </a:p>
          <a:p>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企图执行一个无效的指令</a:t>
            </a:r>
            <a:endParaRPr lang="en-US" altLang="zh-CN" sz="2200" dirty="0">
              <a:latin typeface="宋体" panose="02010600030101010101" pitchFamily="2" charset="-122"/>
              <a:ea typeface="宋体" panose="02010600030101010101" pitchFamily="2" charset="-122"/>
            </a:endParaRPr>
          </a:p>
          <a:p>
            <a:r>
              <a:rPr lang="en-US" altLang="zh-CN" sz="2200" dirty="0">
                <a:latin typeface="宋体" panose="02010600030101010101" pitchFamily="2" charset="-122"/>
                <a:ea typeface="宋体" panose="02010600030101010101" pitchFamily="2" charset="-122"/>
              </a:rPr>
              <a:t>EXCEPTION_FLT_OVERFLOW	</a:t>
            </a:r>
          </a:p>
          <a:p>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浮点数的指数超过所能表示的最大值</a:t>
            </a:r>
            <a:endParaRPr lang="en-US" altLang="zh-CN" sz="2200" dirty="0">
              <a:latin typeface="宋体" panose="02010600030101010101" pitchFamily="2" charset="-122"/>
              <a:ea typeface="宋体" panose="02010600030101010101" pitchFamily="2" charset="-122"/>
            </a:endParaRPr>
          </a:p>
          <a:p>
            <a:r>
              <a:rPr lang="en-US" altLang="zh-CN" sz="2200" dirty="0">
                <a:latin typeface="宋体" panose="02010600030101010101" pitchFamily="2" charset="-122"/>
                <a:ea typeface="宋体" panose="02010600030101010101" pitchFamily="2" charset="-122"/>
              </a:rPr>
              <a:t>EXCEPTION_ARRAY_BOUNDS_EXCEEDED	</a:t>
            </a:r>
          </a:p>
          <a:p>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企图越界访问数组元素，并且底层硬件支持边界检查</a:t>
            </a:r>
            <a:endParaRPr lang="en-US" altLang="zh-CN" sz="2200" dirty="0">
              <a:latin typeface="宋体" panose="02010600030101010101" pitchFamily="2" charset="-122"/>
              <a:ea typeface="宋体" panose="02010600030101010101" pitchFamily="2" charset="-122"/>
            </a:endParaRPr>
          </a:p>
          <a:p>
            <a:r>
              <a:rPr lang="en-US" altLang="zh-CN" sz="2200" dirty="0">
                <a:latin typeface="宋体" panose="02010600030101010101" pitchFamily="2" charset="-122"/>
                <a:ea typeface="宋体" panose="02010600030101010101" pitchFamily="2" charset="-122"/>
              </a:rPr>
              <a:t>EXCEPTION_BREAKPOINT	</a:t>
            </a:r>
          </a:p>
          <a:p>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断点被触发</a:t>
            </a:r>
          </a:p>
        </p:txBody>
      </p:sp>
      <p:sp>
        <p:nvSpPr>
          <p:cNvPr id="10" name="文本框 9">
            <a:extLst>
              <a:ext uri="{FF2B5EF4-FFF2-40B4-BE49-F238E27FC236}">
                <a16:creationId xmlns:a16="http://schemas.microsoft.com/office/drawing/2014/main" id="{7BB921D5-B1C3-370D-0DC7-1104E108A66D}"/>
              </a:ext>
            </a:extLst>
          </p:cNvPr>
          <p:cNvSpPr txBox="1"/>
          <p:nvPr/>
        </p:nvSpPr>
        <p:spPr>
          <a:xfrm>
            <a:off x="6012160" y="1251032"/>
            <a:ext cx="2025225" cy="437043"/>
          </a:xfrm>
          <a:prstGeom prst="rect">
            <a:avLst/>
          </a:prstGeom>
          <a:noFill/>
        </p:spPr>
        <p:txBody>
          <a:bodyPr wrap="square">
            <a:spAutoFit/>
          </a:bodyPr>
          <a:lstStyle/>
          <a:p>
            <a:r>
              <a:rPr lang="zh-CN" altLang="en-US" sz="2800" dirty="0">
                <a:solidFill>
                  <a:srgbClr val="FF0000"/>
                </a:solidFill>
                <a:highlight>
                  <a:srgbClr val="FFFF00"/>
                </a:highlight>
                <a:latin typeface="宋体" panose="02010600030101010101" pitchFamily="2" charset="-122"/>
                <a:ea typeface="宋体" panose="02010600030101010101" pitchFamily="2" charset="-122"/>
              </a:rPr>
              <a:t>异常示例</a:t>
            </a:r>
            <a:endParaRPr lang="zh-CN" altLang="en-US" dirty="0">
              <a:solidFill>
                <a:srgbClr val="FF0000"/>
              </a:solidFill>
              <a:highlight>
                <a:srgbClr val="FFFF00"/>
              </a:highlight>
            </a:endParaRPr>
          </a:p>
        </p:txBody>
      </p:sp>
    </p:spTree>
    <p:extLst>
      <p:ext uri="{BB962C8B-B14F-4D97-AF65-F5344CB8AC3E}">
        <p14:creationId xmlns:p14="http://schemas.microsoft.com/office/powerpoint/2010/main" val="3697128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2031325"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3600" dirty="0">
                <a:solidFill>
                  <a:schemeClr val="bg1"/>
                </a:solidFill>
                <a:latin typeface="Times New Roman" pitchFamily="18" charset="0"/>
                <a:ea typeface="华文新魏" pitchFamily="2" charset="-122"/>
              </a:rPr>
              <a:t>补充知识</a:t>
            </a:r>
          </a:p>
        </p:txBody>
      </p:sp>
      <p:sp>
        <p:nvSpPr>
          <p:cNvPr id="10" name="文本框 9">
            <a:extLst>
              <a:ext uri="{FF2B5EF4-FFF2-40B4-BE49-F238E27FC236}">
                <a16:creationId xmlns:a16="http://schemas.microsoft.com/office/drawing/2014/main" id="{7BB921D5-B1C3-370D-0DC7-1104E108A66D}"/>
              </a:ext>
            </a:extLst>
          </p:cNvPr>
          <p:cNvSpPr txBox="1"/>
          <p:nvPr/>
        </p:nvSpPr>
        <p:spPr>
          <a:xfrm>
            <a:off x="746575" y="1517718"/>
            <a:ext cx="4815535" cy="437043"/>
          </a:xfrm>
          <a:prstGeom prst="rect">
            <a:avLst/>
          </a:prstGeom>
          <a:noFill/>
        </p:spPr>
        <p:txBody>
          <a:bodyPr wrap="square">
            <a:spAutoFit/>
          </a:bodyPr>
          <a:lstStyle/>
          <a:p>
            <a:r>
              <a:rPr lang="zh-CN" altLang="en-US" sz="2800" dirty="0">
                <a:latin typeface="宋体" panose="02010600030101010101" pitchFamily="2" charset="-122"/>
                <a:ea typeface="宋体" panose="02010600030101010101" pitchFamily="2" charset="-122"/>
              </a:rPr>
              <a:t>异常</a:t>
            </a:r>
            <a:r>
              <a:rPr lang="zh-CN" altLang="en-US" dirty="0">
                <a:latin typeface="宋体" panose="02010600030101010101" pitchFamily="2" charset="-122"/>
                <a:ea typeface="宋体" panose="02010600030101010101" pitchFamily="2" charset="-122"/>
              </a:rPr>
              <a:t>编号示例 ：</a:t>
            </a:r>
            <a:r>
              <a:rPr lang="en-US" altLang="zh-CN" dirty="0">
                <a:latin typeface="宋体" panose="02010600030101010101" pitchFamily="2" charset="-122"/>
                <a:ea typeface="宋体" panose="02010600030101010101" pitchFamily="2" charset="-122"/>
              </a:rPr>
              <a:t>winnt.h</a:t>
            </a:r>
            <a:endParaRPr lang="zh-CN" altLang="en-US" dirty="0"/>
          </a:p>
        </p:txBody>
      </p:sp>
      <p:sp>
        <p:nvSpPr>
          <p:cNvPr id="3" name="文本框 2">
            <a:extLst>
              <a:ext uri="{FF2B5EF4-FFF2-40B4-BE49-F238E27FC236}">
                <a16:creationId xmlns:a16="http://schemas.microsoft.com/office/drawing/2014/main" id="{2831635E-D894-7A29-227C-DD9CB5BA9AFE}"/>
              </a:ext>
            </a:extLst>
          </p:cNvPr>
          <p:cNvSpPr txBox="1"/>
          <p:nvPr/>
        </p:nvSpPr>
        <p:spPr>
          <a:xfrm>
            <a:off x="370449" y="3595398"/>
            <a:ext cx="8223084" cy="363176"/>
          </a:xfrm>
          <a:prstGeom prst="rect">
            <a:avLst/>
          </a:prstGeom>
          <a:noFill/>
        </p:spPr>
        <p:txBody>
          <a:bodyPr wrap="square">
            <a:spAutoFit/>
          </a:bodyPr>
          <a:lstStyle/>
          <a:p>
            <a:r>
              <a:rPr lang="en-US" altLang="zh-CN" sz="2200" dirty="0">
                <a:solidFill>
                  <a:srgbClr val="808080"/>
                </a:solidFill>
                <a:latin typeface="新宋体" panose="02010609030101010101" pitchFamily="49" charset="-122"/>
                <a:ea typeface="新宋体" panose="02010609030101010101" pitchFamily="49" charset="-122"/>
              </a:rPr>
              <a:t>#define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6F008A"/>
                </a:solidFill>
                <a:latin typeface="新宋体" panose="02010609030101010101" pitchFamily="49" charset="-122"/>
                <a:ea typeface="新宋体" panose="02010609030101010101" pitchFamily="49" charset="-122"/>
              </a:rPr>
              <a:t>STATUS_STACK_OVERFLOW</a:t>
            </a:r>
            <a:r>
              <a:rPr lang="en-US" altLang="zh-CN" sz="2200" dirty="0">
                <a:solidFill>
                  <a:srgbClr val="000000"/>
                </a:solidFill>
                <a:latin typeface="新宋体" panose="02010609030101010101" pitchFamily="49" charset="-122"/>
                <a:ea typeface="新宋体" panose="02010609030101010101" pitchFamily="49" charset="-122"/>
              </a:rPr>
              <a:t> ((DWORD)0xC00000FDL) </a:t>
            </a:r>
            <a:endParaRPr lang="zh-CN" altLang="en-US" sz="2200" dirty="0"/>
          </a:p>
        </p:txBody>
      </p:sp>
      <p:sp>
        <p:nvSpPr>
          <p:cNvPr id="5" name="文本框 4">
            <a:extLst>
              <a:ext uri="{FF2B5EF4-FFF2-40B4-BE49-F238E27FC236}">
                <a16:creationId xmlns:a16="http://schemas.microsoft.com/office/drawing/2014/main" id="{2F1E6C5E-EF9F-9C41-9B50-DD1BF20A1B8B}"/>
              </a:ext>
            </a:extLst>
          </p:cNvPr>
          <p:cNvSpPr txBox="1"/>
          <p:nvPr/>
        </p:nvSpPr>
        <p:spPr>
          <a:xfrm>
            <a:off x="364032" y="2381657"/>
            <a:ext cx="8415935" cy="363176"/>
          </a:xfrm>
          <a:prstGeom prst="rect">
            <a:avLst/>
          </a:prstGeom>
          <a:noFill/>
        </p:spPr>
        <p:txBody>
          <a:bodyPr wrap="square">
            <a:spAutoFit/>
          </a:bodyPr>
          <a:lstStyle/>
          <a:p>
            <a:r>
              <a:rPr lang="en-US" altLang="zh-CN" sz="2200" dirty="0">
                <a:solidFill>
                  <a:srgbClr val="808080"/>
                </a:solidFill>
                <a:latin typeface="新宋体" panose="02010609030101010101" pitchFamily="49" charset="-122"/>
                <a:ea typeface="新宋体" panose="02010609030101010101" pitchFamily="49" charset="-122"/>
              </a:rPr>
              <a:t>#define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6F008A"/>
                </a:solidFill>
                <a:latin typeface="新宋体" panose="02010609030101010101" pitchFamily="49" charset="-122"/>
                <a:ea typeface="新宋体" panose="02010609030101010101" pitchFamily="49" charset="-122"/>
              </a:rPr>
              <a:t>STATUS_INTEGER_DIVIDE_BY_ZERO</a:t>
            </a:r>
            <a:r>
              <a:rPr lang="en-US" altLang="zh-CN" sz="2200" dirty="0">
                <a:solidFill>
                  <a:srgbClr val="000000"/>
                </a:solidFill>
                <a:latin typeface="新宋体" panose="02010609030101010101" pitchFamily="49" charset="-122"/>
                <a:ea typeface="新宋体" panose="02010609030101010101" pitchFamily="49" charset="-122"/>
              </a:rPr>
              <a:t> ((DWORD)0xC0000094L) </a:t>
            </a:r>
            <a:endParaRPr lang="zh-CN" altLang="en-US" sz="2200" dirty="0"/>
          </a:p>
        </p:txBody>
      </p:sp>
      <p:sp>
        <p:nvSpPr>
          <p:cNvPr id="9" name="文本框 8">
            <a:extLst>
              <a:ext uri="{FF2B5EF4-FFF2-40B4-BE49-F238E27FC236}">
                <a16:creationId xmlns:a16="http://schemas.microsoft.com/office/drawing/2014/main" id="{170CDBF8-E5E3-AFC0-93F8-34FA69A57356}"/>
              </a:ext>
            </a:extLst>
          </p:cNvPr>
          <p:cNvSpPr txBox="1"/>
          <p:nvPr/>
        </p:nvSpPr>
        <p:spPr>
          <a:xfrm>
            <a:off x="370449" y="4235954"/>
            <a:ext cx="8010890" cy="363176"/>
          </a:xfrm>
          <a:prstGeom prst="rect">
            <a:avLst/>
          </a:prstGeom>
          <a:noFill/>
        </p:spPr>
        <p:txBody>
          <a:bodyPr wrap="square">
            <a:spAutoFit/>
          </a:bodyPr>
          <a:lstStyle/>
          <a:p>
            <a:r>
              <a:rPr lang="en-US" altLang="zh-CN" sz="2200" dirty="0">
                <a:solidFill>
                  <a:srgbClr val="808080"/>
                </a:solidFill>
                <a:latin typeface="新宋体" panose="02010609030101010101" pitchFamily="49" charset="-122"/>
                <a:ea typeface="新宋体" panose="02010609030101010101" pitchFamily="49" charset="-122"/>
              </a:rPr>
              <a:t>#define</a:t>
            </a:r>
            <a:r>
              <a:rPr lang="en-US" altLang="zh-CN" sz="2200" dirty="0">
                <a:solidFill>
                  <a:srgbClr val="000000"/>
                </a:solidFill>
                <a:latin typeface="新宋体" panose="02010609030101010101" pitchFamily="49" charset="-122"/>
                <a:ea typeface="新宋体" panose="02010609030101010101" pitchFamily="49" charset="-122"/>
              </a:rPr>
              <a:t> </a:t>
            </a:r>
            <a:r>
              <a:rPr lang="en-US" altLang="zh-CN" sz="2200" dirty="0">
                <a:solidFill>
                  <a:srgbClr val="6F008A"/>
                </a:solidFill>
                <a:latin typeface="新宋体" panose="02010609030101010101" pitchFamily="49" charset="-122"/>
                <a:ea typeface="新宋体" panose="02010609030101010101" pitchFamily="49" charset="-122"/>
              </a:rPr>
              <a:t>STATUS_ILLEGAL_INSTRUCTION </a:t>
            </a:r>
            <a:r>
              <a:rPr lang="en-US" altLang="zh-CN" sz="2200" dirty="0">
                <a:solidFill>
                  <a:srgbClr val="000000"/>
                </a:solidFill>
                <a:latin typeface="新宋体" panose="02010609030101010101" pitchFamily="49" charset="-122"/>
                <a:ea typeface="新宋体" panose="02010609030101010101" pitchFamily="49" charset="-122"/>
              </a:rPr>
              <a:t> ((DWORD)0xC000001DL)</a:t>
            </a:r>
            <a:endParaRPr lang="zh-CN" altLang="en-US" sz="2200" dirty="0"/>
          </a:p>
        </p:txBody>
      </p:sp>
      <p:sp>
        <p:nvSpPr>
          <p:cNvPr id="12" name="文本框 11">
            <a:extLst>
              <a:ext uri="{FF2B5EF4-FFF2-40B4-BE49-F238E27FC236}">
                <a16:creationId xmlns:a16="http://schemas.microsoft.com/office/drawing/2014/main" id="{CBD265A2-6FF2-1568-0279-B0C5AFD52F96}"/>
              </a:ext>
            </a:extLst>
          </p:cNvPr>
          <p:cNvSpPr txBox="1"/>
          <p:nvPr/>
        </p:nvSpPr>
        <p:spPr>
          <a:xfrm>
            <a:off x="364032" y="3022213"/>
            <a:ext cx="8100901" cy="363176"/>
          </a:xfrm>
          <a:prstGeom prst="rect">
            <a:avLst/>
          </a:prstGeom>
          <a:noFill/>
        </p:spPr>
        <p:txBody>
          <a:bodyPr wrap="square">
            <a:spAutoFit/>
          </a:bodyPr>
          <a:lstStyle/>
          <a:p>
            <a:r>
              <a:rPr lang="en-US" altLang="zh-CN" sz="2200" dirty="0">
                <a:solidFill>
                  <a:srgbClr val="6F008A"/>
                </a:solidFill>
                <a:latin typeface="新宋体" panose="02010609030101010101" pitchFamily="49" charset="-122"/>
                <a:ea typeface="新宋体" panose="02010609030101010101" pitchFamily="49" charset="-122"/>
              </a:rPr>
              <a:t>#define STATUS_ACCESS_VIOLATION ((DWORD)0xC0000005L)</a:t>
            </a:r>
            <a:endParaRPr lang="zh-CN" altLang="en-US" sz="2200" dirty="0">
              <a:solidFill>
                <a:srgbClr val="6F008A"/>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774389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2031325"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3600" dirty="0">
                <a:solidFill>
                  <a:schemeClr val="bg1"/>
                </a:solidFill>
                <a:latin typeface="Times New Roman" pitchFamily="18" charset="0"/>
                <a:ea typeface="华文新魏" pitchFamily="2" charset="-122"/>
              </a:rPr>
              <a:t>补充知识</a:t>
            </a:r>
          </a:p>
        </p:txBody>
      </p:sp>
      <p:sp>
        <p:nvSpPr>
          <p:cNvPr id="10" name="文本框 9">
            <a:extLst>
              <a:ext uri="{FF2B5EF4-FFF2-40B4-BE49-F238E27FC236}">
                <a16:creationId xmlns:a16="http://schemas.microsoft.com/office/drawing/2014/main" id="{7BB921D5-B1C3-370D-0DC7-1104E108A66D}"/>
              </a:ext>
            </a:extLst>
          </p:cNvPr>
          <p:cNvSpPr txBox="1"/>
          <p:nvPr/>
        </p:nvSpPr>
        <p:spPr>
          <a:xfrm>
            <a:off x="746575" y="1517718"/>
            <a:ext cx="6435715" cy="437043"/>
          </a:xfrm>
          <a:prstGeom prst="rect">
            <a:avLst/>
          </a:prstGeom>
          <a:noFill/>
        </p:spPr>
        <p:txBody>
          <a:bodyPr wrap="square">
            <a:spAutoFit/>
          </a:bodyPr>
          <a:lstStyle/>
          <a:p>
            <a:r>
              <a:rPr lang="zh-CN" altLang="en-US" sz="2800" dirty="0">
                <a:latin typeface="宋体" panose="02010600030101010101" pitchFamily="2" charset="-122"/>
                <a:ea typeface="宋体" panose="02010600030101010101" pitchFamily="2" charset="-122"/>
              </a:rPr>
              <a:t>异常</a:t>
            </a:r>
            <a:r>
              <a:rPr lang="zh-CN" altLang="en-US" dirty="0">
                <a:latin typeface="宋体" panose="02010600030101010101" pitchFamily="2" charset="-122"/>
                <a:ea typeface="宋体" panose="02010600030101010101" pitchFamily="2" charset="-122"/>
              </a:rPr>
              <a:t>编号示例 ：</a:t>
            </a:r>
            <a:r>
              <a:rPr lang="en-US" altLang="zh-CN" dirty="0">
                <a:latin typeface="宋体" panose="02010600030101010101" pitchFamily="2" charset="-122"/>
                <a:ea typeface="宋体" panose="02010600030101010101" pitchFamily="2" charset="-122"/>
              </a:rPr>
              <a:t>minwinbase.h</a:t>
            </a:r>
            <a:endParaRPr lang="zh-CN" altLang="en-US" dirty="0"/>
          </a:p>
        </p:txBody>
      </p:sp>
      <p:sp>
        <p:nvSpPr>
          <p:cNvPr id="3" name="文本框 2">
            <a:extLst>
              <a:ext uri="{FF2B5EF4-FFF2-40B4-BE49-F238E27FC236}">
                <a16:creationId xmlns:a16="http://schemas.microsoft.com/office/drawing/2014/main" id="{2831635E-D894-7A29-227C-DD9CB5BA9AFE}"/>
              </a:ext>
            </a:extLst>
          </p:cNvPr>
          <p:cNvSpPr txBox="1"/>
          <p:nvPr/>
        </p:nvSpPr>
        <p:spPr>
          <a:xfrm>
            <a:off x="370449" y="4225468"/>
            <a:ext cx="6059588" cy="757130"/>
          </a:xfrm>
          <a:prstGeom prst="rect">
            <a:avLst/>
          </a:prstGeom>
          <a:noFill/>
        </p:spPr>
        <p:txBody>
          <a:bodyPr wrap="square">
            <a:spAutoFit/>
          </a:bodyPr>
          <a:lstStyle/>
          <a:p>
            <a:r>
              <a:rPr lang="en-US" altLang="zh-CN" sz="2400" dirty="0">
                <a:solidFill>
                  <a:srgbClr val="808080"/>
                </a:solidFill>
                <a:latin typeface="新宋体" panose="02010609030101010101" pitchFamily="49" charset="-122"/>
                <a:ea typeface="新宋体" panose="02010609030101010101" pitchFamily="49" charset="-122"/>
              </a:rPr>
              <a:t>#define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6F008A"/>
                </a:solidFill>
                <a:latin typeface="新宋体" panose="02010609030101010101" pitchFamily="49" charset="-122"/>
                <a:ea typeface="新宋体" panose="02010609030101010101" pitchFamily="49" charset="-122"/>
              </a:rPr>
              <a:t>EXCEPTION_STACK_OVERFLOW</a:t>
            </a:r>
          </a:p>
          <a:p>
            <a:r>
              <a:rPr lang="en-US" altLang="zh-CN" sz="2400" dirty="0">
                <a:solidFill>
                  <a:srgbClr val="6F008A"/>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6F008A"/>
                </a:solidFill>
                <a:latin typeface="新宋体" panose="02010609030101010101" pitchFamily="49" charset="-122"/>
                <a:ea typeface="新宋体" panose="02010609030101010101" pitchFamily="49" charset="-122"/>
              </a:rPr>
              <a:t>STATUS_STACK_OVERFLOW</a:t>
            </a:r>
            <a:endParaRPr lang="zh-CN" altLang="en-US" sz="2200" dirty="0"/>
          </a:p>
        </p:txBody>
      </p:sp>
      <p:sp>
        <p:nvSpPr>
          <p:cNvPr id="5" name="文本框 4">
            <a:extLst>
              <a:ext uri="{FF2B5EF4-FFF2-40B4-BE49-F238E27FC236}">
                <a16:creationId xmlns:a16="http://schemas.microsoft.com/office/drawing/2014/main" id="{2F1E6C5E-EF9F-9C41-9B50-DD1BF20A1B8B}"/>
              </a:ext>
            </a:extLst>
          </p:cNvPr>
          <p:cNvSpPr txBox="1"/>
          <p:nvPr/>
        </p:nvSpPr>
        <p:spPr>
          <a:xfrm>
            <a:off x="364033" y="2381657"/>
            <a:ext cx="6120680" cy="757130"/>
          </a:xfrm>
          <a:prstGeom prst="rect">
            <a:avLst/>
          </a:prstGeom>
          <a:noFill/>
        </p:spPr>
        <p:txBody>
          <a:bodyPr wrap="square">
            <a:spAutoFit/>
          </a:bodyPr>
          <a:lstStyle/>
          <a:p>
            <a:r>
              <a:rPr lang="en-US" altLang="zh-CN" sz="2400" dirty="0">
                <a:solidFill>
                  <a:srgbClr val="808080"/>
                </a:solidFill>
                <a:latin typeface="新宋体" panose="02010609030101010101" pitchFamily="49" charset="-122"/>
                <a:ea typeface="新宋体" panose="02010609030101010101" pitchFamily="49" charset="-122"/>
              </a:rPr>
              <a:t>#define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6F008A"/>
                </a:solidFill>
                <a:latin typeface="新宋体" panose="02010609030101010101" pitchFamily="49" charset="-122"/>
                <a:ea typeface="新宋体" panose="02010609030101010101" pitchFamily="49" charset="-122"/>
              </a:rPr>
              <a:t>EXCEPTION_INT_DIVIDE_BY_ZERO</a:t>
            </a:r>
          </a:p>
          <a:p>
            <a:r>
              <a:rPr lang="en-US" altLang="zh-CN" sz="2400" dirty="0">
                <a:solidFill>
                  <a:srgbClr val="6F008A"/>
                </a:solidFill>
                <a:latin typeface="新宋体" panose="02010609030101010101" pitchFamily="49" charset="-122"/>
                <a:ea typeface="新宋体" panose="02010609030101010101" pitchFamily="49" charset="-122"/>
              </a:rPr>
              <a:t>	  STATUS_INTEGER_DIVIDE_BY_ZERO</a:t>
            </a:r>
            <a:endParaRPr lang="zh-CN" altLang="en-US" sz="2200" dirty="0"/>
          </a:p>
        </p:txBody>
      </p:sp>
      <p:sp>
        <p:nvSpPr>
          <p:cNvPr id="9" name="文本框 8">
            <a:extLst>
              <a:ext uri="{FF2B5EF4-FFF2-40B4-BE49-F238E27FC236}">
                <a16:creationId xmlns:a16="http://schemas.microsoft.com/office/drawing/2014/main" id="{170CDBF8-E5E3-AFC0-93F8-34FA69A57356}"/>
              </a:ext>
            </a:extLst>
          </p:cNvPr>
          <p:cNvSpPr txBox="1"/>
          <p:nvPr/>
        </p:nvSpPr>
        <p:spPr>
          <a:xfrm>
            <a:off x="364032" y="5186112"/>
            <a:ext cx="6120680" cy="757130"/>
          </a:xfrm>
          <a:prstGeom prst="rect">
            <a:avLst/>
          </a:prstGeom>
          <a:noFill/>
        </p:spPr>
        <p:txBody>
          <a:bodyPr wrap="square">
            <a:spAutoFit/>
          </a:bodyPr>
          <a:lstStyle/>
          <a:p>
            <a:r>
              <a:rPr lang="en-US" altLang="zh-CN" sz="2400" dirty="0">
                <a:solidFill>
                  <a:srgbClr val="808080"/>
                </a:solidFill>
                <a:latin typeface="新宋体" panose="02010609030101010101" pitchFamily="49" charset="-122"/>
                <a:ea typeface="新宋体" panose="02010609030101010101" pitchFamily="49" charset="-122"/>
              </a:rPr>
              <a:t>#define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6F008A"/>
                </a:solidFill>
                <a:latin typeface="新宋体" panose="02010609030101010101" pitchFamily="49" charset="-122"/>
                <a:ea typeface="新宋体" panose="02010609030101010101" pitchFamily="49" charset="-122"/>
              </a:rPr>
              <a:t>EXCEPTION_ILLEGAL_INSTRUCTION</a:t>
            </a:r>
          </a:p>
          <a:p>
            <a:r>
              <a:rPr lang="en-US" altLang="zh-CN" sz="2400" dirty="0">
                <a:solidFill>
                  <a:srgbClr val="6F008A"/>
                </a:solidFill>
                <a:latin typeface="新宋体" panose="02010609030101010101" pitchFamily="49" charset="-122"/>
                <a:ea typeface="新宋体" panose="02010609030101010101" pitchFamily="49" charset="-122"/>
              </a:rPr>
              <a:t>        STATUS_ILLEGAL_INSTRUCTION</a:t>
            </a:r>
            <a:endParaRPr lang="zh-CN" altLang="en-US" sz="2200" dirty="0"/>
          </a:p>
        </p:txBody>
      </p:sp>
      <p:sp>
        <p:nvSpPr>
          <p:cNvPr id="12" name="文本框 11">
            <a:extLst>
              <a:ext uri="{FF2B5EF4-FFF2-40B4-BE49-F238E27FC236}">
                <a16:creationId xmlns:a16="http://schemas.microsoft.com/office/drawing/2014/main" id="{CBD265A2-6FF2-1568-0279-B0C5AFD52F96}"/>
              </a:ext>
            </a:extLst>
          </p:cNvPr>
          <p:cNvSpPr txBox="1"/>
          <p:nvPr/>
        </p:nvSpPr>
        <p:spPr>
          <a:xfrm>
            <a:off x="431541" y="3264824"/>
            <a:ext cx="6059588" cy="757130"/>
          </a:xfrm>
          <a:prstGeom prst="rect">
            <a:avLst/>
          </a:prstGeom>
          <a:noFill/>
        </p:spPr>
        <p:txBody>
          <a:bodyPr wrap="square">
            <a:spAutoFit/>
          </a:bodyPr>
          <a:lstStyle/>
          <a:p>
            <a:r>
              <a:rPr lang="en-US" altLang="zh-CN" sz="2400" dirty="0">
                <a:solidFill>
                  <a:srgbClr val="808080"/>
                </a:solidFill>
                <a:latin typeface="新宋体" panose="02010609030101010101" pitchFamily="49" charset="-122"/>
                <a:ea typeface="新宋体" panose="02010609030101010101" pitchFamily="49" charset="-122"/>
              </a:rPr>
              <a:t>#define</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6F008A"/>
                </a:solidFill>
                <a:latin typeface="新宋体" panose="02010609030101010101" pitchFamily="49" charset="-122"/>
                <a:ea typeface="新宋体" panose="02010609030101010101" pitchFamily="49" charset="-122"/>
              </a:rPr>
              <a:t>EXCEPTION_ACCESS_VIOLATION</a:t>
            </a:r>
          </a:p>
          <a:p>
            <a:r>
              <a:rPr lang="en-US" altLang="zh-CN" sz="2400" dirty="0">
                <a:solidFill>
                  <a:srgbClr val="6F008A"/>
                </a:solidFill>
                <a:latin typeface="新宋体" panose="02010609030101010101" pitchFamily="49" charset="-122"/>
                <a:ea typeface="新宋体" panose="02010609030101010101" pitchFamily="49" charset="-122"/>
              </a:rPr>
              <a:t> </a:t>
            </a:r>
            <a:r>
              <a:rPr lang="en-US" altLang="zh-CN" sz="2400" dirty="0">
                <a:solidFill>
                  <a:srgbClr val="000000"/>
                </a:solidFill>
                <a:latin typeface="新宋体" panose="02010609030101010101" pitchFamily="49" charset="-122"/>
                <a:ea typeface="新宋体" panose="02010609030101010101" pitchFamily="49" charset="-122"/>
              </a:rPr>
              <a:t>       </a:t>
            </a:r>
            <a:r>
              <a:rPr lang="en-US" altLang="zh-CN" sz="2400" dirty="0">
                <a:solidFill>
                  <a:srgbClr val="6F008A"/>
                </a:solidFill>
                <a:latin typeface="新宋体" panose="02010609030101010101" pitchFamily="49" charset="-122"/>
                <a:ea typeface="新宋体" panose="02010609030101010101" pitchFamily="49" charset="-122"/>
              </a:rPr>
              <a:t>STATUS_ACCESS_VIOLATION</a:t>
            </a:r>
            <a:endParaRPr lang="zh-CN" altLang="en-US" sz="2200" dirty="0">
              <a:solidFill>
                <a:srgbClr val="6F008A"/>
              </a:solidFill>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35564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1212850" y="2426707"/>
            <a:ext cx="1281113" cy="2028825"/>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ClrTx/>
              <a:buSzTx/>
              <a:buFontTx/>
              <a:buNone/>
            </a:pPr>
            <a:endParaRPr kumimoji="0" lang="en-US" altLang="zh-CN" sz="1400">
              <a:solidFill>
                <a:schemeClr val="tx1"/>
              </a:solidFill>
              <a:latin typeface="宋体" pitchFamily="2" charset="-122"/>
              <a:ea typeface="宋体" pitchFamily="2" charset="-122"/>
            </a:endParaRPr>
          </a:p>
          <a:p>
            <a:pPr algn="ctr">
              <a:lnSpc>
                <a:spcPct val="100000"/>
              </a:lnSpc>
              <a:spcBef>
                <a:spcPct val="0"/>
              </a:spcBef>
              <a:buClrTx/>
              <a:buSzTx/>
              <a:buFontTx/>
              <a:buNone/>
            </a:pPr>
            <a:r>
              <a:rPr kumimoji="0" lang="en-US" altLang="zh-CN" sz="1400">
                <a:solidFill>
                  <a:schemeClr val="tx1"/>
                </a:solidFill>
                <a:latin typeface="宋体" pitchFamily="2" charset="-122"/>
                <a:ea typeface="宋体" pitchFamily="2" charset="-122"/>
              </a:rPr>
              <a:t>  ┇</a:t>
            </a:r>
            <a:endParaRPr kumimoji="0" lang="en-US" altLang="zh-CN" sz="1400">
              <a:solidFill>
                <a:schemeClr val="tx1"/>
              </a:solidFill>
              <a:latin typeface="Times New Roman" pitchFamily="18" charset="0"/>
              <a:ea typeface="宋体" pitchFamily="2" charset="-122"/>
            </a:endParaRPr>
          </a:p>
          <a:p>
            <a:pPr algn="just">
              <a:lnSpc>
                <a:spcPct val="100000"/>
              </a:lnSpc>
              <a:spcBef>
                <a:spcPct val="0"/>
              </a:spcBef>
              <a:buClrTx/>
              <a:buSzTx/>
              <a:buFontTx/>
              <a:buNone/>
            </a:pPr>
            <a:r>
              <a:rPr kumimoji="0" lang="en-US" altLang="zh-CN" sz="2000">
                <a:solidFill>
                  <a:schemeClr val="tx1"/>
                </a:solidFill>
                <a:latin typeface="Times New Roman" pitchFamily="18" charset="0"/>
                <a:ea typeface="宋体" pitchFamily="2" charset="-122"/>
              </a:rPr>
              <a:t>K</a:t>
            </a:r>
            <a:r>
              <a:rPr kumimoji="0" lang="zh-CN" altLang="en-US" sz="2000">
                <a:solidFill>
                  <a:schemeClr val="tx1"/>
                </a:solidFill>
                <a:latin typeface="Times New Roman" pitchFamily="18" charset="0"/>
                <a:ea typeface="宋体" pitchFamily="2" charset="-122"/>
              </a:rPr>
              <a:t>： </a:t>
            </a:r>
            <a:r>
              <a:rPr kumimoji="0" lang="en-US" altLang="zh-CN" sz="2000">
                <a:solidFill>
                  <a:schemeClr val="tx1"/>
                </a:solidFill>
                <a:latin typeface="Times New Roman" pitchFamily="18" charset="0"/>
                <a:ea typeface="宋体" pitchFamily="2" charset="-122"/>
              </a:rPr>
              <a:t>…</a:t>
            </a:r>
          </a:p>
          <a:p>
            <a:pPr algn="just">
              <a:lnSpc>
                <a:spcPct val="100000"/>
              </a:lnSpc>
              <a:spcBef>
                <a:spcPct val="0"/>
              </a:spcBef>
              <a:buClrTx/>
              <a:buSzTx/>
              <a:buFontTx/>
              <a:buNone/>
            </a:pPr>
            <a:r>
              <a:rPr kumimoji="0" lang="en-US" altLang="zh-CN" sz="2000">
                <a:solidFill>
                  <a:schemeClr val="tx1"/>
                </a:solidFill>
                <a:latin typeface="Times New Roman" pitchFamily="18" charset="0"/>
                <a:ea typeface="宋体" pitchFamily="2" charset="-122"/>
              </a:rPr>
              <a:t>DK</a:t>
            </a:r>
            <a:r>
              <a:rPr kumimoji="0" lang="zh-CN" altLang="en-US" sz="2000">
                <a:solidFill>
                  <a:schemeClr val="tx1"/>
                </a:solidFill>
                <a:latin typeface="Times New Roman" pitchFamily="18" charset="0"/>
                <a:ea typeface="宋体" pitchFamily="2" charset="-122"/>
              </a:rPr>
              <a:t>：</a:t>
            </a:r>
            <a:r>
              <a:rPr kumimoji="0" lang="en-US" altLang="zh-CN" sz="2000">
                <a:solidFill>
                  <a:schemeClr val="tx1"/>
                </a:solidFill>
                <a:latin typeface="Times New Roman" pitchFamily="18" charset="0"/>
                <a:ea typeface="宋体" pitchFamily="2" charset="-122"/>
              </a:rPr>
              <a:t>…</a:t>
            </a:r>
          </a:p>
          <a:p>
            <a:pPr algn="ctr">
              <a:lnSpc>
                <a:spcPct val="100000"/>
              </a:lnSpc>
              <a:spcBef>
                <a:spcPct val="0"/>
              </a:spcBef>
              <a:buClrTx/>
              <a:buSzTx/>
              <a:buFontTx/>
              <a:buNone/>
            </a:pPr>
            <a:r>
              <a:rPr kumimoji="0" lang="en-US" altLang="zh-CN" sz="140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20484" name="Rectangle 4"/>
          <p:cNvSpPr>
            <a:spLocks noChangeArrowheads="1"/>
          </p:cNvSpPr>
          <p:nvPr/>
        </p:nvSpPr>
        <p:spPr bwMode="auto">
          <a:xfrm>
            <a:off x="5892800" y="2571170"/>
            <a:ext cx="877888" cy="915987"/>
          </a:xfrm>
          <a:prstGeom prst="rect">
            <a:avLst/>
          </a:prstGeom>
          <a:solidFill>
            <a:srgbClr val="FFFFFF"/>
          </a:solidFill>
          <a:ln w="9525">
            <a:solidFill>
              <a:srgbClr val="000000"/>
            </a:solidFill>
            <a:miter lim="800000"/>
            <a:headEnd/>
            <a:tailEnd/>
          </a:ln>
        </p:spPr>
        <p:txBody>
          <a:bodyPr/>
          <a:lstStyle/>
          <a:p>
            <a:pPr algn="ctr">
              <a:lnSpc>
                <a:spcPct val="100000"/>
              </a:lnSpc>
              <a:spcBef>
                <a:spcPts val="775"/>
              </a:spcBef>
              <a:buClrTx/>
              <a:buSzTx/>
              <a:buFontTx/>
              <a:buNone/>
            </a:pPr>
            <a:r>
              <a:rPr kumimoji="0" lang="en-US" altLang="zh-CN" sz="1400" b="0">
                <a:solidFill>
                  <a:schemeClr val="tx1"/>
                </a:solidFill>
                <a:latin typeface="宋体" pitchFamily="2" charset="-122"/>
                <a:ea typeface="宋体" pitchFamily="2" charset="-122"/>
              </a:rPr>
              <a:t>┇</a:t>
            </a:r>
            <a:endParaRPr kumimoji="0" lang="en-US" altLang="zh-CN" sz="1400" b="0">
              <a:solidFill>
                <a:schemeClr val="tx1"/>
              </a:solidFill>
              <a:latin typeface="Times New Roman" pitchFamily="18" charset="0"/>
              <a:ea typeface="宋体" pitchFamily="2" charset="-122"/>
            </a:endParaRPr>
          </a:p>
          <a:p>
            <a:pPr algn="ctr">
              <a:lnSpc>
                <a:spcPct val="100000"/>
              </a:lnSpc>
              <a:spcBef>
                <a:spcPct val="0"/>
              </a:spcBef>
              <a:buClrTx/>
              <a:buSzTx/>
              <a:buFontTx/>
              <a:buNone/>
            </a:pPr>
            <a:r>
              <a:rPr kumimoji="0" lang="en-US" altLang="zh-CN" sz="1400" b="0">
                <a:solidFill>
                  <a:schemeClr val="tx1"/>
                </a:solidFill>
                <a:latin typeface="宋体" pitchFamily="2" charset="-122"/>
                <a:ea typeface="宋体" pitchFamily="2" charset="-122"/>
              </a:rPr>
              <a:t>┇</a:t>
            </a:r>
            <a:endParaRPr kumimoji="0" lang="en-US" altLang="zh-CN" sz="2400" b="0">
              <a:solidFill>
                <a:schemeClr val="tx1"/>
              </a:solidFill>
              <a:latin typeface="Arial" charset="0"/>
              <a:ea typeface="宋体" pitchFamily="2" charset="-122"/>
            </a:endParaRPr>
          </a:p>
        </p:txBody>
      </p:sp>
      <p:sp>
        <p:nvSpPr>
          <p:cNvPr id="20485" name="Line 5"/>
          <p:cNvSpPr>
            <a:spLocks noChangeShapeType="1"/>
          </p:cNvSpPr>
          <p:nvPr/>
        </p:nvSpPr>
        <p:spPr bwMode="auto">
          <a:xfrm rot="68200" flipV="1">
            <a:off x="2555875" y="2661657"/>
            <a:ext cx="3240088" cy="4333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 name="Line 6"/>
          <p:cNvSpPr>
            <a:spLocks noChangeShapeType="1"/>
          </p:cNvSpPr>
          <p:nvPr/>
        </p:nvSpPr>
        <p:spPr bwMode="auto">
          <a:xfrm rot="140432" flipH="1">
            <a:off x="2554288" y="3310945"/>
            <a:ext cx="3309937" cy="146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7" name="Text Box 7"/>
          <p:cNvSpPr txBox="1">
            <a:spLocks noChangeArrowheads="1"/>
          </p:cNvSpPr>
          <p:nvPr/>
        </p:nvSpPr>
        <p:spPr bwMode="auto">
          <a:xfrm>
            <a:off x="2589213" y="2355270"/>
            <a:ext cx="29448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响应</a:t>
            </a:r>
            <a:r>
              <a:rPr lang="zh-CN" altLang="en-US" dirty="0">
                <a:solidFill>
                  <a:srgbClr val="FF3300"/>
                </a:solidFill>
                <a:latin typeface="Tahoma" pitchFamily="34" charset="0"/>
                <a:ea typeface="华文新魏" pitchFamily="2" charset="-122"/>
              </a:rPr>
              <a:t>随机</a:t>
            </a:r>
            <a:r>
              <a:rPr kumimoji="0" lang="zh-CN" altLang="en-US" sz="2400" dirty="0">
                <a:solidFill>
                  <a:schemeClr val="tx1"/>
                </a:solidFill>
                <a:latin typeface="Times New Roman" pitchFamily="18" charset="0"/>
                <a:ea typeface="宋体" pitchFamily="2" charset="-122"/>
              </a:rPr>
              <a:t>发生的事件</a:t>
            </a:r>
            <a:endParaRPr kumimoji="0" lang="zh-CN" altLang="en-US" sz="2400" b="0" dirty="0">
              <a:solidFill>
                <a:schemeClr val="tx1"/>
              </a:solidFill>
              <a:latin typeface="Arial" charset="0"/>
              <a:ea typeface="宋体" pitchFamily="2" charset="-122"/>
            </a:endParaRPr>
          </a:p>
        </p:txBody>
      </p:sp>
      <p:sp>
        <p:nvSpPr>
          <p:cNvPr id="20488" name="Text Box 8"/>
          <p:cNvSpPr txBox="1">
            <a:spLocks noChangeArrowheads="1"/>
          </p:cNvSpPr>
          <p:nvPr/>
        </p:nvSpPr>
        <p:spPr bwMode="auto">
          <a:xfrm>
            <a:off x="2771775" y="3455407"/>
            <a:ext cx="283368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处理结束，返回断点</a:t>
            </a:r>
            <a:endParaRPr kumimoji="0" lang="zh-CN" altLang="en-US" sz="2400" b="0" dirty="0">
              <a:solidFill>
                <a:schemeClr val="tx1"/>
              </a:solidFill>
              <a:latin typeface="Arial" charset="0"/>
              <a:ea typeface="宋体" pitchFamily="2" charset="-122"/>
            </a:endParaRPr>
          </a:p>
        </p:txBody>
      </p:sp>
      <p:sp>
        <p:nvSpPr>
          <p:cNvPr id="20489" name="Text Box 9"/>
          <p:cNvSpPr txBox="1">
            <a:spLocks noChangeArrowheads="1"/>
          </p:cNvSpPr>
          <p:nvPr/>
        </p:nvSpPr>
        <p:spPr bwMode="auto">
          <a:xfrm>
            <a:off x="5795963" y="2086982"/>
            <a:ext cx="251145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处理事件的程序</a:t>
            </a:r>
            <a:endParaRPr kumimoji="0" lang="zh-CN" altLang="en-US" sz="2400" b="0" dirty="0">
              <a:solidFill>
                <a:schemeClr val="tx1"/>
              </a:solidFill>
              <a:latin typeface="Arial" charset="0"/>
              <a:ea typeface="宋体" pitchFamily="2" charset="-122"/>
            </a:endParaRPr>
          </a:p>
        </p:txBody>
      </p:sp>
      <p:sp>
        <p:nvSpPr>
          <p:cNvPr id="20490" name="Text Box 10"/>
          <p:cNvSpPr txBox="1">
            <a:spLocks noChangeArrowheads="1"/>
          </p:cNvSpPr>
          <p:nvPr/>
        </p:nvSpPr>
        <p:spPr bwMode="auto">
          <a:xfrm>
            <a:off x="1187450" y="4679370"/>
            <a:ext cx="13684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现行程序</a:t>
            </a:r>
            <a:endParaRPr kumimoji="0" lang="zh-CN" altLang="en-US" sz="2400" b="0" dirty="0">
              <a:solidFill>
                <a:schemeClr val="tx1"/>
              </a:solidFill>
              <a:latin typeface="Arial" charset="0"/>
              <a:ea typeface="宋体" pitchFamily="2" charset="-122"/>
            </a:endParaRPr>
          </a:p>
        </p:txBody>
      </p:sp>
      <p:sp>
        <p:nvSpPr>
          <p:cNvPr id="20492" name="Rectangle 13"/>
          <p:cNvSpPr>
            <a:spLocks noChangeArrowheads="1"/>
          </p:cNvSpPr>
          <p:nvPr/>
        </p:nvSpPr>
        <p:spPr bwMode="auto">
          <a:xfrm>
            <a:off x="493713" y="1515482"/>
            <a:ext cx="27701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sz="3200" dirty="0">
                <a:solidFill>
                  <a:srgbClr val="FF3300"/>
                </a:solidFill>
                <a:latin typeface="Tahoma" pitchFamily="34" charset="0"/>
                <a:ea typeface="华文新魏" pitchFamily="2" charset="-122"/>
              </a:rPr>
              <a:t>中断处理过程</a:t>
            </a:r>
            <a:r>
              <a:rPr lang="en-US" altLang="zh-CN" sz="3200" dirty="0">
                <a:solidFill>
                  <a:srgbClr val="FF3300"/>
                </a:solidFill>
                <a:latin typeface="Tahoma" pitchFamily="34" charset="0"/>
                <a:ea typeface="华文新魏" pitchFamily="2" charset="-122"/>
              </a:rPr>
              <a:t>:</a:t>
            </a:r>
          </a:p>
        </p:txBody>
      </p:sp>
      <p:sp>
        <p:nvSpPr>
          <p:cNvPr id="14" name="Rectangle 2">
            <a:extLst>
              <a:ext uri="{FF2B5EF4-FFF2-40B4-BE49-F238E27FC236}">
                <a16:creationId xmlns:a16="http://schemas.microsoft.com/office/drawing/2014/main" id="{8DF8A542-27BF-4657-AA8B-31E4F5509341}"/>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16" name="Rectangle 13">
            <a:extLst>
              <a:ext uri="{FF2B5EF4-FFF2-40B4-BE49-F238E27FC236}">
                <a16:creationId xmlns:a16="http://schemas.microsoft.com/office/drawing/2014/main" id="{04D9C6CA-76AC-498A-AA2F-33563AC38CBB}"/>
              </a:ext>
            </a:extLst>
          </p:cNvPr>
          <p:cNvSpPr>
            <a:spLocks noChangeArrowheads="1"/>
          </p:cNvSpPr>
          <p:nvPr/>
        </p:nvSpPr>
        <p:spPr bwMode="auto">
          <a:xfrm>
            <a:off x="500278" y="5184195"/>
            <a:ext cx="51283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dirty="0">
                <a:solidFill>
                  <a:srgbClr val="FF3300"/>
                </a:solidFill>
                <a:latin typeface="宋体" panose="02010600030101010101" pitchFamily="2" charset="-122"/>
                <a:ea typeface="宋体" panose="02010600030101010101" pitchFamily="2" charset="-122"/>
              </a:rPr>
              <a:t>Q</a:t>
            </a:r>
            <a:r>
              <a:rPr lang="zh-CN" altLang="en-US" dirty="0">
                <a:solidFill>
                  <a:srgbClr val="FF3300"/>
                </a:solidFill>
                <a:latin typeface="宋体" panose="02010600030101010101" pitchFamily="2" charset="-122"/>
                <a:ea typeface="宋体" panose="02010600030101010101" pitchFamily="2" charset="-122"/>
              </a:rPr>
              <a:t>：与子程序调用有什么差别？</a:t>
            </a:r>
            <a:endParaRPr lang="en-US" altLang="zh-CN" dirty="0">
              <a:solidFill>
                <a:srgbClr val="FF3300"/>
              </a:solidFill>
              <a:latin typeface="宋体" panose="02010600030101010101" pitchFamily="2" charset="-122"/>
              <a:ea typeface="宋体" panose="02010600030101010101" pitchFamily="2" charset="-122"/>
            </a:endParaRPr>
          </a:p>
        </p:txBody>
      </p:sp>
      <p:sp>
        <p:nvSpPr>
          <p:cNvPr id="17" name="Rectangle 13">
            <a:extLst>
              <a:ext uri="{FF2B5EF4-FFF2-40B4-BE49-F238E27FC236}">
                <a16:creationId xmlns:a16="http://schemas.microsoft.com/office/drawing/2014/main" id="{DF98AD68-A58A-4ECA-82DE-797663057CFB}"/>
              </a:ext>
            </a:extLst>
          </p:cNvPr>
          <p:cNvSpPr>
            <a:spLocks noChangeArrowheads="1"/>
          </p:cNvSpPr>
          <p:nvPr/>
        </p:nvSpPr>
        <p:spPr bwMode="auto">
          <a:xfrm>
            <a:off x="1097663" y="5715155"/>
            <a:ext cx="5238935"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dirty="0">
                <a:solidFill>
                  <a:srgbClr val="000066"/>
                </a:solidFill>
                <a:latin typeface="宋体" panose="02010600030101010101" pitchFamily="2" charset="-122"/>
                <a:ea typeface="宋体" panose="02010600030101010101" pitchFamily="2" charset="-122"/>
              </a:rPr>
              <a:t>事先安排好的  </a:t>
            </a:r>
            <a:r>
              <a:rPr lang="en-US" altLang="zh-CN" dirty="0">
                <a:solidFill>
                  <a:srgbClr val="000066"/>
                </a:solidFill>
                <a:latin typeface="宋体" panose="02010600030101010101" pitchFamily="2" charset="-122"/>
                <a:ea typeface="宋体" panose="02010600030101010101" pitchFamily="2" charset="-122"/>
              </a:rPr>
              <a:t>VS  </a:t>
            </a:r>
            <a:r>
              <a:rPr lang="zh-CN" altLang="en-US" dirty="0">
                <a:solidFill>
                  <a:srgbClr val="000066"/>
                </a:solidFill>
                <a:latin typeface="宋体" panose="02010600030101010101" pitchFamily="2" charset="-122"/>
                <a:ea typeface="宋体" panose="02010600030101010101" pitchFamily="2" charset="-122"/>
              </a:rPr>
              <a:t>随机发生的</a:t>
            </a:r>
            <a:endParaRPr lang="en-US" altLang="zh-CN" dirty="0">
              <a:solidFill>
                <a:srgbClr val="000066"/>
              </a:solidFill>
              <a:latin typeface="宋体" panose="02010600030101010101" pitchFamily="2" charset="-122"/>
              <a:ea typeface="宋体" panose="02010600030101010101" pitchFamily="2" charset="-122"/>
            </a:endParaRPr>
          </a:p>
          <a:p>
            <a:pPr marL="342900" indent="-342900">
              <a:lnSpc>
                <a:spcPct val="100000"/>
              </a:lnSpc>
            </a:pPr>
            <a:r>
              <a:rPr lang="zh-CN" altLang="en-US" dirty="0">
                <a:solidFill>
                  <a:srgbClr val="000066"/>
                </a:solidFill>
                <a:latin typeface="宋体" panose="02010600030101010101" pitchFamily="2" charset="-122"/>
                <a:ea typeface="宋体" panose="02010600030101010101" pitchFamily="2" charset="-122"/>
              </a:rPr>
              <a:t>有转移指令    </a:t>
            </a:r>
            <a:r>
              <a:rPr lang="en-US" altLang="zh-CN" dirty="0">
                <a:solidFill>
                  <a:srgbClr val="000066"/>
                </a:solidFill>
                <a:latin typeface="宋体" panose="02010600030101010101" pitchFamily="2" charset="-122"/>
                <a:ea typeface="宋体" panose="02010600030101010101" pitchFamily="2" charset="-122"/>
              </a:rPr>
              <a:t>VS  </a:t>
            </a:r>
            <a:r>
              <a:rPr lang="zh-CN" altLang="en-US" dirty="0">
                <a:solidFill>
                  <a:srgbClr val="000066"/>
                </a:solidFill>
                <a:latin typeface="宋体" panose="02010600030101010101" pitchFamily="2" charset="-122"/>
                <a:ea typeface="宋体" panose="02010600030101010101" pitchFamily="2" charset="-122"/>
              </a:rPr>
              <a:t>无转移指令</a:t>
            </a:r>
            <a:endParaRPr lang="en-US" altLang="zh-CN" dirty="0">
              <a:solidFill>
                <a:srgbClr val="000066"/>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12.1 </a:t>
            </a:r>
            <a:r>
              <a:rPr lang="zh-CN" altLang="en-US" sz="4000" b="1" dirty="0">
                <a:solidFill>
                  <a:schemeClr val="bg1"/>
                </a:solidFill>
                <a:latin typeface="Times New Roman" pitchFamily="18" charset="0"/>
                <a:ea typeface="华文新魏" pitchFamily="2" charset="-122"/>
              </a:rPr>
              <a:t>中断与异常的基础知识</a:t>
            </a:r>
          </a:p>
        </p:txBody>
      </p:sp>
      <p:sp>
        <p:nvSpPr>
          <p:cNvPr id="8" name="文本框 7">
            <a:extLst>
              <a:ext uri="{FF2B5EF4-FFF2-40B4-BE49-F238E27FC236}">
                <a16:creationId xmlns:a16="http://schemas.microsoft.com/office/drawing/2014/main" id="{E2C7DFB5-E92D-458C-83B7-E20860A3BD6A}"/>
              </a:ext>
            </a:extLst>
          </p:cNvPr>
          <p:cNvSpPr txBox="1"/>
          <p:nvPr/>
        </p:nvSpPr>
        <p:spPr>
          <a:xfrm>
            <a:off x="528127" y="1572468"/>
            <a:ext cx="4538928" cy="523220"/>
          </a:xfrm>
          <a:prstGeom prst="rect">
            <a:avLst/>
          </a:prstGeom>
          <a:noFill/>
        </p:spPr>
        <p:txBody>
          <a:bodyPr wrap="square">
            <a:spAutoFit/>
          </a:bodyPr>
          <a:lstStyle/>
          <a:p>
            <a:pPr>
              <a:lnSpc>
                <a:spcPct val="100000"/>
              </a:lnSpc>
              <a:spcBef>
                <a:spcPts val="0"/>
              </a:spcBef>
            </a:pPr>
            <a:r>
              <a:rPr lang="en-US" altLang="zh-CN" dirty="0">
                <a:solidFill>
                  <a:srgbClr val="FF0000"/>
                </a:solidFill>
              </a:rPr>
              <a:t>12.1.1 </a:t>
            </a:r>
            <a:r>
              <a:rPr lang="zh-CN" altLang="en-US" dirty="0">
                <a:solidFill>
                  <a:srgbClr val="FF0000"/>
                </a:solidFill>
              </a:rPr>
              <a:t>中断和异常的概念</a:t>
            </a:r>
          </a:p>
        </p:txBody>
      </p:sp>
      <p:sp>
        <p:nvSpPr>
          <p:cNvPr id="9" name="Rectangle 4">
            <a:extLst>
              <a:ext uri="{FF2B5EF4-FFF2-40B4-BE49-F238E27FC236}">
                <a16:creationId xmlns:a16="http://schemas.microsoft.com/office/drawing/2014/main" id="{6733B70E-6AC9-4E16-90D5-19958F55870D}"/>
              </a:ext>
            </a:extLst>
          </p:cNvPr>
          <p:cNvSpPr>
            <a:spLocks noChangeArrowheads="1"/>
          </p:cNvSpPr>
          <p:nvPr/>
        </p:nvSpPr>
        <p:spPr bwMode="auto">
          <a:xfrm>
            <a:off x="926595" y="2123855"/>
            <a:ext cx="7808368" cy="430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en-US" altLang="zh-CN" dirty="0">
                <a:solidFill>
                  <a:srgbClr val="000066"/>
                </a:solidFill>
                <a:latin typeface="宋体" panose="02010600030101010101" pitchFamily="2" charset="-122"/>
                <a:ea typeface="宋体" pitchFamily="2" charset="-122"/>
              </a:rPr>
              <a:t>(1) </a:t>
            </a:r>
            <a:r>
              <a:rPr lang="zh-CN" altLang="en-US" dirty="0">
                <a:solidFill>
                  <a:srgbClr val="000066"/>
                </a:solidFill>
                <a:latin typeface="宋体" panose="02010600030101010101" pitchFamily="2" charset="-122"/>
                <a:ea typeface="宋体" pitchFamily="2" charset="-122"/>
              </a:rPr>
              <a:t>为什么要引入中断机制？</a:t>
            </a:r>
            <a:endParaRPr lang="en-US" altLang="zh-CN" dirty="0">
              <a:solidFill>
                <a:srgbClr val="000066"/>
              </a:solidFill>
              <a:latin typeface="宋体" panose="02010600030101010101" pitchFamily="2" charset="-122"/>
              <a:ea typeface="宋体" pitchFamily="2" charset="-122"/>
            </a:endParaRPr>
          </a:p>
          <a:p>
            <a:pPr>
              <a:lnSpc>
                <a:spcPct val="150000"/>
              </a:lnSpc>
              <a:spcBef>
                <a:spcPts val="0"/>
              </a:spcBef>
            </a:pPr>
            <a:r>
              <a:rPr lang="en-US" altLang="zh-CN" dirty="0">
                <a:solidFill>
                  <a:srgbClr val="000066"/>
                </a:solidFill>
                <a:latin typeface="宋体" panose="02010600030101010101" pitchFamily="2" charset="-122"/>
                <a:ea typeface="宋体" pitchFamily="2" charset="-122"/>
              </a:rPr>
              <a:t>(2) </a:t>
            </a:r>
            <a:r>
              <a:rPr lang="zh-CN" altLang="en-US" dirty="0">
                <a:solidFill>
                  <a:srgbClr val="000066"/>
                </a:solidFill>
                <a:latin typeface="宋体" panose="02010600030101010101" pitchFamily="2" charset="-122"/>
                <a:ea typeface="宋体" pitchFamily="2" charset="-122"/>
              </a:rPr>
              <a:t>有哪些事情会引起中断？  </a:t>
            </a:r>
            <a:r>
              <a:rPr lang="zh-CN" altLang="en-US" dirty="0">
                <a:solidFill>
                  <a:srgbClr val="FF0000"/>
                </a:solidFill>
                <a:latin typeface="宋体" panose="02010600030101010101" pitchFamily="2" charset="-122"/>
                <a:ea typeface="宋体" pitchFamily="2" charset="-122"/>
              </a:rPr>
              <a:t>中断源</a:t>
            </a:r>
            <a:r>
              <a:rPr lang="zh-CN" altLang="en-US" dirty="0">
                <a:solidFill>
                  <a:srgbClr val="000066"/>
                </a:solidFill>
                <a:latin typeface="宋体" panose="02010600030101010101" pitchFamily="2" charset="-122"/>
                <a:ea typeface="宋体" pitchFamily="2" charset="-122"/>
              </a:rPr>
              <a:t>     </a:t>
            </a:r>
          </a:p>
          <a:p>
            <a:pPr>
              <a:lnSpc>
                <a:spcPct val="150000"/>
              </a:lnSpc>
              <a:spcBef>
                <a:spcPts val="0"/>
              </a:spcBef>
            </a:pPr>
            <a:r>
              <a:rPr lang="en-US" altLang="zh-CN" dirty="0">
                <a:solidFill>
                  <a:srgbClr val="000066"/>
                </a:solidFill>
                <a:latin typeface="宋体" panose="02010600030101010101" pitchFamily="2" charset="-122"/>
                <a:ea typeface="宋体" pitchFamily="2" charset="-122"/>
              </a:rPr>
              <a:t>(3)  CPU</a:t>
            </a:r>
            <a:r>
              <a:rPr lang="zh-CN" altLang="en-US" dirty="0">
                <a:solidFill>
                  <a:srgbClr val="000066"/>
                </a:solidFill>
                <a:latin typeface="宋体" panose="02010600030101010101" pitchFamily="2" charset="-122"/>
                <a:ea typeface="宋体" pitchFamily="2" charset="-122"/>
              </a:rPr>
              <a:t>为什么能感知中断？  </a:t>
            </a:r>
            <a:r>
              <a:rPr lang="zh-CN" altLang="en-US" dirty="0">
                <a:solidFill>
                  <a:srgbClr val="FF0000"/>
                </a:solidFill>
                <a:latin typeface="宋体" panose="02010600030101010101" pitchFamily="2" charset="-122"/>
                <a:ea typeface="宋体" pitchFamily="2" charset="-122"/>
              </a:rPr>
              <a:t>中断系统</a:t>
            </a:r>
            <a:r>
              <a:rPr lang="zh-CN" altLang="en-US" dirty="0">
                <a:solidFill>
                  <a:srgbClr val="000066"/>
                </a:solidFill>
                <a:latin typeface="宋体" panose="02010600030101010101" pitchFamily="2" charset="-122"/>
                <a:ea typeface="宋体" pitchFamily="2" charset="-122"/>
              </a:rPr>
              <a:t> </a:t>
            </a:r>
          </a:p>
          <a:p>
            <a:pPr>
              <a:lnSpc>
                <a:spcPct val="150000"/>
              </a:lnSpc>
              <a:spcBef>
                <a:spcPts val="0"/>
              </a:spcBef>
            </a:pPr>
            <a:r>
              <a:rPr lang="en-US" altLang="zh-CN" dirty="0">
                <a:solidFill>
                  <a:srgbClr val="000066"/>
                </a:solidFill>
                <a:latin typeface="宋体" panose="02010600030101010101" pitchFamily="2" charset="-122"/>
                <a:ea typeface="宋体" pitchFamily="2" charset="-122"/>
              </a:rPr>
              <a:t>(4) </a:t>
            </a:r>
            <a:r>
              <a:rPr lang="zh-CN" altLang="en-US" dirty="0">
                <a:solidFill>
                  <a:srgbClr val="000066"/>
                </a:solidFill>
                <a:latin typeface="宋体" panose="02010600030101010101" pitchFamily="2" charset="-122"/>
                <a:ea typeface="宋体" pitchFamily="2" charset="-122"/>
              </a:rPr>
              <a:t>在何处去找中断处理程序？</a:t>
            </a:r>
            <a:r>
              <a:rPr lang="zh-CN" altLang="en-US" dirty="0">
                <a:solidFill>
                  <a:srgbClr val="FF0000"/>
                </a:solidFill>
                <a:latin typeface="宋体" panose="02010600030101010101" pitchFamily="2" charset="-122"/>
                <a:ea typeface="宋体" pitchFamily="2" charset="-122"/>
              </a:rPr>
              <a:t>中断描述符表</a:t>
            </a:r>
            <a:endParaRPr lang="en-US" altLang="zh-CN" dirty="0">
              <a:solidFill>
                <a:srgbClr val="FF0000"/>
              </a:solidFill>
              <a:latin typeface="宋体" panose="02010600030101010101" pitchFamily="2" charset="-122"/>
              <a:ea typeface="宋体" pitchFamily="2" charset="-122"/>
            </a:endParaRPr>
          </a:p>
          <a:p>
            <a:pPr>
              <a:lnSpc>
                <a:spcPct val="100000"/>
              </a:lnSpc>
              <a:spcBef>
                <a:spcPts val="0"/>
              </a:spcBef>
            </a:pPr>
            <a:r>
              <a:rPr lang="en-US" altLang="zh-CN" dirty="0">
                <a:solidFill>
                  <a:srgbClr val="000066"/>
                </a:solidFill>
                <a:latin typeface="宋体" panose="02010600030101010101" pitchFamily="2" charset="-122"/>
                <a:ea typeface="宋体" pitchFamily="2" charset="-122"/>
              </a:rPr>
              <a:t>                            </a:t>
            </a:r>
            <a:r>
              <a:rPr lang="zh-CN" altLang="en-US" dirty="0">
                <a:solidFill>
                  <a:srgbClr val="FF0000"/>
                </a:solidFill>
                <a:latin typeface="宋体" panose="02010600030101010101" pitchFamily="2" charset="-122"/>
                <a:ea typeface="宋体" pitchFamily="2" charset="-122"/>
              </a:rPr>
              <a:t>中断矢量表 </a:t>
            </a:r>
          </a:p>
          <a:p>
            <a:pPr>
              <a:lnSpc>
                <a:spcPct val="150000"/>
              </a:lnSpc>
              <a:spcBef>
                <a:spcPts val="0"/>
              </a:spcBef>
            </a:pPr>
            <a:r>
              <a:rPr lang="en-US" altLang="zh-CN" dirty="0">
                <a:solidFill>
                  <a:srgbClr val="000066"/>
                </a:solidFill>
                <a:latin typeface="宋体" panose="02010600030101010101" pitchFamily="2" charset="-122"/>
                <a:ea typeface="宋体" pitchFamily="2" charset="-122"/>
              </a:rPr>
              <a:t>(5) </a:t>
            </a:r>
            <a:r>
              <a:rPr lang="zh-CN" altLang="en-US" dirty="0">
                <a:solidFill>
                  <a:srgbClr val="000066"/>
                </a:solidFill>
                <a:latin typeface="宋体" panose="02010600030101010101" pitchFamily="2" charset="-122"/>
                <a:ea typeface="宋体" pitchFamily="2" charset="-122"/>
              </a:rPr>
              <a:t>如何从中断处理程序返回？</a:t>
            </a:r>
          </a:p>
          <a:p>
            <a:pPr>
              <a:lnSpc>
                <a:spcPct val="150000"/>
              </a:lnSpc>
              <a:spcBef>
                <a:spcPts val="0"/>
              </a:spcBef>
            </a:pPr>
            <a:r>
              <a:rPr lang="en-US" altLang="zh-CN" dirty="0">
                <a:solidFill>
                  <a:srgbClr val="000066"/>
                </a:solidFill>
                <a:latin typeface="宋体" panose="02010600030101010101" pitchFamily="2" charset="-122"/>
                <a:ea typeface="宋体" pitchFamily="2" charset="-122"/>
              </a:rPr>
              <a:t>(6) </a:t>
            </a:r>
            <a:r>
              <a:rPr lang="zh-CN" altLang="en-US" dirty="0">
                <a:solidFill>
                  <a:srgbClr val="000066"/>
                </a:solidFill>
                <a:latin typeface="宋体" panose="02010600030101010101" pitchFamily="2" charset="-122"/>
                <a:ea typeface="宋体" pitchFamily="2" charset="-122"/>
              </a:rPr>
              <a:t>如何使用中断？</a:t>
            </a:r>
          </a:p>
        </p:txBody>
      </p:sp>
    </p:spTree>
    <p:extLst>
      <p:ext uri="{BB962C8B-B14F-4D97-AF65-F5344CB8AC3E}">
        <p14:creationId xmlns:p14="http://schemas.microsoft.com/office/powerpoint/2010/main" val="2258506247"/>
      </p:ext>
    </p:extLst>
  </p:cSld>
  <p:clrMapOvr>
    <a:masterClrMapping/>
  </p:clrMapOvr>
</p:sld>
</file>

<file path=ppt/theme/theme1.xml><?xml version="1.0" encoding="utf-8"?>
<a:theme xmlns:a="http://schemas.openxmlformats.org/drawingml/2006/main" name="model-3">
  <a:themeElements>
    <a:clrScheme name="model-3 9">
      <a:dk1>
        <a:srgbClr val="003D62"/>
      </a:dk1>
      <a:lt1>
        <a:srgbClr val="FFFFFF"/>
      </a:lt1>
      <a:dk2>
        <a:srgbClr val="FFFFFF"/>
      </a:dk2>
      <a:lt2>
        <a:srgbClr val="C8D1DA"/>
      </a:lt2>
      <a:accent1>
        <a:srgbClr val="9AC0EA"/>
      </a:accent1>
      <a:accent2>
        <a:srgbClr val="FF3300"/>
      </a:accent2>
      <a:accent3>
        <a:srgbClr val="FFFFFF"/>
      </a:accent3>
      <a:accent4>
        <a:srgbClr val="003353"/>
      </a:accent4>
      <a:accent5>
        <a:srgbClr val="CADCF3"/>
      </a:accent5>
      <a:accent6>
        <a:srgbClr val="E72D00"/>
      </a:accent6>
      <a:hlink>
        <a:srgbClr val="81ABCB"/>
      </a:hlink>
      <a:folHlink>
        <a:srgbClr val="B6CBD6"/>
      </a:folHlink>
    </a:clrScheme>
    <a:fontScheme name="model-3">
      <a:majorFont>
        <a:latin typeface="Tahoma"/>
        <a:ea typeface="黑体"/>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0" bIns="45720" numCol="1" anchor="t" anchorCtr="0" compatLnSpc="1">
        <a:prstTxWarp prst="textNoShape">
          <a:avLst/>
        </a:prstTxWarp>
        <a:spAutoFit/>
      </a:bodyPr>
      <a:lstStyle>
        <a:def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defRPr kumimoji="1" lang="zh-CN" altLang="en-US" sz="2800" b="1" i="0" u="none" strike="noStrike" cap="none" normalizeH="0" baseline="0" smtClean="0">
            <a:ln>
              <a:noFill/>
            </a:ln>
            <a:solidFill>
              <a:srgbClr val="40458C"/>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0" bIns="45720" numCol="1" anchor="t" anchorCtr="0" compatLnSpc="1">
        <a:prstTxWarp prst="textNoShape">
          <a:avLst/>
        </a:prstTxWarp>
        <a:spAutoFit/>
      </a:bodyPr>
      <a:lstStyle>
        <a:def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defRPr kumimoji="1" lang="zh-CN" altLang="en-US" sz="2800" b="1" i="0" u="none" strike="noStrike" cap="none" normalizeH="0" baseline="0" smtClean="0">
            <a:ln>
              <a:noFill/>
            </a:ln>
            <a:solidFill>
              <a:srgbClr val="40458C"/>
            </a:solidFill>
            <a:effectLst/>
            <a:latin typeface="楷体_GB2312" pitchFamily="49" charset="-122"/>
            <a:ea typeface="楷体_GB2312" pitchFamily="49" charset="-122"/>
          </a:defRPr>
        </a:defPPr>
      </a:lstStyle>
    </a:lnDef>
  </a:objectDefaults>
  <a:extraClrSchemeLst>
    <a:extraClrScheme>
      <a:clrScheme name="model-3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model-3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model-3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model-3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model-3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model-3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model-3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model-3 9">
        <a:dk1>
          <a:srgbClr val="003D62"/>
        </a:dk1>
        <a:lt1>
          <a:srgbClr val="FFFFFF"/>
        </a:lt1>
        <a:dk2>
          <a:srgbClr val="FFFFFF"/>
        </a:dk2>
        <a:lt2>
          <a:srgbClr val="C8D1DA"/>
        </a:lt2>
        <a:accent1>
          <a:srgbClr val="9AC0EA"/>
        </a:accent1>
        <a:accent2>
          <a:srgbClr val="FF3300"/>
        </a:accent2>
        <a:accent3>
          <a:srgbClr val="FFFFFF"/>
        </a:accent3>
        <a:accent4>
          <a:srgbClr val="003353"/>
        </a:accent4>
        <a:accent5>
          <a:srgbClr val="CADCF3"/>
        </a:accent5>
        <a:accent6>
          <a:srgbClr val="E72D00"/>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E:\Temp\model-3.ppt</Template>
  <TotalTime>10052</TotalTime>
  <Words>6686</Words>
  <Application>Microsoft Office PowerPoint</Application>
  <PresentationFormat>全屏显示(4:3)</PresentationFormat>
  <Paragraphs>907</Paragraphs>
  <Slides>79</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79</vt:i4>
      </vt:variant>
    </vt:vector>
  </HeadingPairs>
  <TitlesOfParts>
    <vt:vector size="92" baseType="lpstr">
      <vt:lpstr>等线</vt:lpstr>
      <vt:lpstr>黑体</vt:lpstr>
      <vt:lpstr>华文新魏</vt:lpstr>
      <vt:lpstr>楷体_GB2312</vt:lpstr>
      <vt:lpstr>宋体</vt:lpstr>
      <vt:lpstr>微软雅黑</vt:lpstr>
      <vt:lpstr>新宋体</vt:lpstr>
      <vt:lpstr>Arial</vt:lpstr>
      <vt:lpstr>Calibri</vt:lpstr>
      <vt:lpstr>Tahoma</vt:lpstr>
      <vt:lpstr>Times New Roman</vt:lpstr>
      <vt:lpstr>Wingdings</vt:lpstr>
      <vt:lpstr>model-3</vt:lpstr>
      <vt:lpstr>PowerPoint 演示文稿</vt:lpstr>
      <vt:lpstr>PowerPoint 演示文稿</vt:lpstr>
      <vt:lpstr>PowerPoint 演示文稿</vt:lpstr>
      <vt:lpstr>PowerPoint 演示文稿</vt:lpstr>
      <vt:lpstr>PowerPoint 演示文稿</vt:lpstr>
      <vt:lpstr>PowerPoint 演示文稿</vt:lpstr>
      <vt:lpstr>12.1 中断与异常的基础知识</vt:lpstr>
      <vt:lpstr>12.1 中断与异常的基础知识</vt:lpstr>
      <vt:lpstr>12.1 中断与异常的基础知识</vt:lpstr>
      <vt:lpstr>12.1 中断与异常的基础知识</vt:lpstr>
      <vt:lpstr>12.1 中断与异常的基础知识</vt:lpstr>
      <vt:lpstr>12.1 中断与异常的基础知识</vt:lpstr>
      <vt:lpstr>12.1 中断与异常的基础知识</vt:lpstr>
      <vt:lpstr>12.1 中断与异常的基础知识</vt:lpstr>
      <vt:lpstr>12.1 中断与异常的基础知识</vt:lpstr>
      <vt:lpstr>12.1 中断与异常的基础知识</vt:lpstr>
      <vt:lpstr>12.1 中断与异常的基础知识</vt:lpstr>
      <vt:lpstr>12.1 中断与异常的基础知识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superman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idleboy</dc:creator>
  <cp:lastModifiedBy>丁丁丁</cp:lastModifiedBy>
  <cp:revision>1024</cp:revision>
  <dcterms:created xsi:type="dcterms:W3CDTF">2003-03-28T03:15:30Z</dcterms:created>
  <dcterms:modified xsi:type="dcterms:W3CDTF">2024-04-25T08:24:59Z</dcterms:modified>
</cp:coreProperties>
</file>