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3"/>
  </p:notesMasterIdLst>
  <p:handoutMasterIdLst>
    <p:handoutMasterId r:id="rId34"/>
  </p:handoutMasterIdLst>
  <p:sldIdLst>
    <p:sldId id="256" r:id="rId2"/>
    <p:sldId id="425" r:id="rId3"/>
    <p:sldId id="489" r:id="rId4"/>
    <p:sldId id="491" r:id="rId5"/>
    <p:sldId id="492" r:id="rId6"/>
    <p:sldId id="493" r:id="rId7"/>
    <p:sldId id="509" r:id="rId8"/>
    <p:sldId id="510" r:id="rId9"/>
    <p:sldId id="511" r:id="rId10"/>
    <p:sldId id="512" r:id="rId11"/>
    <p:sldId id="513" r:id="rId12"/>
    <p:sldId id="494" r:id="rId13"/>
    <p:sldId id="500" r:id="rId14"/>
    <p:sldId id="499" r:id="rId15"/>
    <p:sldId id="514" r:id="rId16"/>
    <p:sldId id="495" r:id="rId17"/>
    <p:sldId id="496" r:id="rId18"/>
    <p:sldId id="497" r:id="rId19"/>
    <p:sldId id="498" r:id="rId20"/>
    <p:sldId id="516" r:id="rId21"/>
    <p:sldId id="517" r:id="rId22"/>
    <p:sldId id="515" r:id="rId23"/>
    <p:sldId id="508" r:id="rId24"/>
    <p:sldId id="501" r:id="rId25"/>
    <p:sldId id="502" r:id="rId26"/>
    <p:sldId id="503" r:id="rId27"/>
    <p:sldId id="504" r:id="rId28"/>
    <p:sldId id="505" r:id="rId29"/>
    <p:sldId id="506" r:id="rId30"/>
    <p:sldId id="507" r:id="rId31"/>
    <p:sldId id="518" r:id="rId3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5pPr>
    <a:lvl6pPr marL="22860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6pPr>
    <a:lvl7pPr marL="27432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7pPr>
    <a:lvl8pPr marL="32004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8pPr>
    <a:lvl9pPr marL="3657600" algn="l" defTabSz="914400" rtl="0" eaLnBrk="1" latinLnBrk="0" hangingPunct="1">
      <a:defRPr kumimoji="1" sz="4400" kern="1200">
        <a:solidFill>
          <a:srgbClr val="FF00FF"/>
        </a:solidFill>
        <a:latin typeface="华文新魏" pitchFamily="2" charset="-122"/>
        <a:ea typeface="华文新魏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99CCFF"/>
    <a:srgbClr val="CCFFFF"/>
    <a:srgbClr val="FF00FF"/>
    <a:srgbClr val="FF6600"/>
    <a:srgbClr val="B03C1C"/>
    <a:srgbClr val="C14C0B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75335" autoAdjust="0"/>
  </p:normalViewPr>
  <p:slideViewPr>
    <p:cSldViewPr>
      <p:cViewPr varScale="1">
        <p:scale>
          <a:sx n="90" d="100"/>
          <a:sy n="90" d="100"/>
        </p:scale>
        <p:origin x="20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5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326"/>
    </p:cViewPr>
  </p:sorterViewPr>
  <p:notesViewPr>
    <p:cSldViewPr>
      <p:cViewPr varScale="1">
        <p:scale>
          <a:sx n="49" d="100"/>
          <a:sy n="49" d="100"/>
        </p:scale>
        <p:origin x="-188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683B90BF-B46B-480A-8214-F5715A4824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618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03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3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93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3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fld id="{CEDB5EB6-3570-41BA-A830-F5AEEB561C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09538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D73130"/>
                </a:solidFill>
                <a:effectLst/>
                <a:latin typeface="arial" panose="020B0604020202020204" pitchFamily="34" charset="0"/>
              </a:rPr>
              <a:t>2019</a:t>
            </a:r>
            <a:r>
              <a:rPr lang="zh-CN" altLang="en-US" b="0" i="0" dirty="0">
                <a:solidFill>
                  <a:srgbClr val="D73130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b="0" i="0" dirty="0">
                <a:solidFill>
                  <a:srgbClr val="D7313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D73130"/>
                </a:solidFill>
                <a:effectLst/>
                <a:latin typeface="arial" panose="020B0604020202020204" pitchFamily="34" charset="0"/>
              </a:rPr>
              <a:t>月发布；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ARM-based</a:t>
            </a:r>
            <a:r>
              <a:rPr lang="zh-CN" altLang="en-US" b="0" i="0" dirty="0">
                <a:solidFill>
                  <a:srgbClr val="D73130"/>
                </a:solidFill>
                <a:effectLst/>
                <a:latin typeface="arial" panose="020B0604020202020204" pitchFamily="34" charset="0"/>
              </a:rPr>
              <a:t>处理器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。该</a:t>
            </a:r>
            <a:r>
              <a:rPr lang="zh-CN" altLang="en-US" b="0" i="0" dirty="0">
                <a:solidFill>
                  <a:srgbClr val="D73130"/>
                </a:solidFill>
                <a:effectLst/>
                <a:latin typeface="arial" panose="020B0604020202020204" pitchFamily="34" charset="0"/>
              </a:rPr>
              <a:t>处理器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采用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7nm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制造工艺 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ARM8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4096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  R0,R2,LSL #3     ;R2 </a:t>
            </a:r>
            <a:r>
              <a:rPr lang="zh-CN" altLang="en-US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的值左移 </a:t>
            </a:r>
            <a:r>
              <a:rPr lang="en-US" altLang="zh-CN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位，结果放入 </a:t>
            </a:r>
            <a:r>
              <a:rPr lang="en-US" altLang="zh-CN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R0 = R2 * 8 </a:t>
            </a:r>
            <a:r>
              <a:rPr lang="zh-CN" altLang="en-US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 </a:t>
            </a:r>
            <a:r>
              <a:rPr lang="en-US" altLang="zh-CN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LSL</a:t>
            </a:r>
            <a:r>
              <a:rPr lang="zh-CN" altLang="en-US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：逻辑左移（</a:t>
            </a:r>
            <a:r>
              <a:rPr lang="en-US" altLang="zh-CN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Logical Shift Left</a:t>
            </a:r>
            <a:r>
              <a:rPr lang="zh-CN" altLang="en-US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1200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比较：寄存器寻址、移位指令、数据传送指令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4971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836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67112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3563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232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07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5015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8767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7603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853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ARM7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采用的是典型的三级流水线结构，包括取指、译码和执行三个部分。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ARM9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采用了更高效的五级流水线设计：</a:t>
            </a:r>
            <a:r>
              <a:rPr lang="zh-CN" altLang="en-US" b="1" i="0" dirty="0">
                <a:solidFill>
                  <a:srgbClr val="262626"/>
                </a:solidFill>
                <a:effectLst/>
                <a:latin typeface="-apple-system"/>
              </a:rPr>
              <a:t>取指、译码、执行、访存、写回</a:t>
            </a:r>
            <a:br>
              <a:rPr lang="en-US" altLang="zh-CN" b="1" i="0" dirty="0">
                <a:solidFill>
                  <a:srgbClr val="262626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LS1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负责加载和存储指令中指定的数据；</a:t>
            </a:r>
            <a:b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</a:b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LS2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负责提取、符号扩展通过字节或半字加载命令加载的数据。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9723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08482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0052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7475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112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210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2431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宽度：指的是数据总线的宽度。在指令和数据在一个存储器中时，使用相同的数据总线、地址总线，故有宽度相同之说。这不是说一个数据占多少个字节，或者一条指令占多少字节。</a:t>
            </a:r>
            <a:endParaRPr lang="en-US" altLang="zh-CN" dirty="0"/>
          </a:p>
          <a:p>
            <a:r>
              <a:rPr lang="en-US" altLang="zh-CN" dirty="0"/>
              <a:t>ARM9 </a:t>
            </a:r>
            <a:r>
              <a:rPr lang="zh-CN" altLang="en-US" dirty="0"/>
              <a:t>指令和数据各自有自己的存储器，两个存储器的地址总线数、数据总线数可以不同。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19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FF0000"/>
                </a:solidFill>
                <a:ea typeface="微软雅黑" panose="020B0503020204020204" pitchFamily="34" charset="-122"/>
              </a:rPr>
              <a:t>load-store</a:t>
            </a:r>
            <a:r>
              <a:rPr lang="zh-CN" altLang="en-US" sz="1200" dirty="0">
                <a:solidFill>
                  <a:srgbClr val="007635"/>
                </a:solidFill>
                <a:ea typeface="微软雅黑" panose="020B0503020204020204" pitchFamily="34" charset="-122"/>
              </a:rPr>
              <a:t>架构：在</a:t>
            </a:r>
            <a:r>
              <a:rPr lang="en-US" altLang="zh-CN" sz="1200" dirty="0">
                <a:solidFill>
                  <a:srgbClr val="007635"/>
                </a:solidFill>
                <a:ea typeface="微软雅黑" panose="020B0503020204020204" pitchFamily="34" charset="-122"/>
              </a:rPr>
              <a:t>RISC</a:t>
            </a:r>
            <a:r>
              <a:rPr lang="zh-CN" altLang="en-US" sz="1200" dirty="0">
                <a:solidFill>
                  <a:srgbClr val="007635"/>
                </a:solidFill>
                <a:ea typeface="微软雅黑" panose="020B0503020204020204" pitchFamily="34" charset="-122"/>
              </a:rPr>
              <a:t>体系结构中很常见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5526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557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因为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ARM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指令是固定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32bit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宽度的，所以不可能直接在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arm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指令中编码进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32bit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的地址。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ARM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不能直接生成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32bit</a:t>
            </a:r>
            <a:r>
              <a:rPr kumimoji="0" lang="zh-CN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宽度的立即数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rPr>
              <a:t>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44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buFont typeface="+mj-lt"/>
              <a:buNone/>
            </a:pPr>
            <a:r>
              <a:rPr lang="en-US" altLang="zh-CN" sz="1800" kern="100" dirty="0" err="1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Adrp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x0, 0x420000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的解释  </a:t>
            </a:r>
            <a:endParaRPr lang="en-US" altLang="zh-CN" sz="1800" kern="100" dirty="0">
              <a:effectLst/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lvl="0" indent="0" algn="just">
              <a:buFont typeface="+mj-lt"/>
              <a:buNone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执行后，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(x0)=0x420000</a:t>
            </a:r>
          </a:p>
          <a:p>
            <a:pPr marL="0" lvl="0" indent="0" algn="just">
              <a:buFont typeface="+mj-lt"/>
              <a:buNone/>
            </a:pPr>
            <a:r>
              <a:rPr lang="zh-CN" altLang="en-US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但是，在机器编码中，看不到 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0x420000,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该值是怎么计算得到的咧？（有一点像指令中存放位移量）</a:t>
            </a:r>
            <a:endParaRPr lang="en-US" altLang="zh-CN" sz="1800" kern="100" dirty="0">
              <a:effectLst/>
              <a:latin typeface="宋体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寄存器的低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位清零（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进制就是后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位），得到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0x****000      (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pc = 0x4006e0 =&gt; 0x400000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中存储当前要执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⾏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的指令地址，低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位清零，代表当前内存页的起始地址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指令机器码中的 </a:t>
            </a:r>
            <a:r>
              <a:rPr lang="en-US" altLang="zh-CN" sz="1800" kern="100" dirty="0"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微软雅黑" panose="020B0503020204020204" pitchFamily="34" charset="-122"/>
              </a:rPr>
              <a:t>value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左移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⽰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距离当前内存页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的页数，每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⼀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页为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4K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⽅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；</a:t>
            </a:r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（详细内容要看指令的机器码）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宋体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将上述步骤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⼀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和步骤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⼆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等线" panose="02010600030101010101" pitchFamily="2" charset="-122"/>
              </a:rPr>
              <a:t>中得到的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数相加，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得到的结果为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0x420000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425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837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 </a:t>
            </a:r>
            <a:r>
              <a:rPr lang="zh-CN" altLang="en-US" dirty="0"/>
              <a:t>位不再分成 字寄存器，字节寄存器。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DB5EB6-3570-41BA-A830-F5AEEB561C72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959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713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5714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fld id="{5FAC1676-E800-4DB1-90C8-4CB8DF6D47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8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66526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24122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2935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05313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8228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03257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2549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6198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9166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692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4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4632" name="Arc 8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1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3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4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5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6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763688" y="3429000"/>
            <a:ext cx="5262979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r>
              <a:rPr lang="zh-CN" altLang="en-US" b="1" dirty="0"/>
              <a:t>华为鲲鹏处理器简介</a:t>
            </a:r>
          </a:p>
        </p:txBody>
      </p:sp>
      <p:sp>
        <p:nvSpPr>
          <p:cNvPr id="3077" name="Text Box 7"/>
          <p:cNvSpPr txBox="1">
            <a:spLocks noChangeArrowheads="1"/>
          </p:cNvSpPr>
          <p:nvPr/>
        </p:nvSpPr>
        <p:spPr bwMode="auto">
          <a:xfrm>
            <a:off x="2627784" y="198241"/>
            <a:ext cx="41243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Tahoma" pitchFamily="34" charset="0"/>
              </a:rPr>
              <a:t>华为智能基座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</a:rPr>
              <a:t>ARM  </a:t>
            </a:r>
            <a:r>
              <a:rPr lang="zh-CN" altLang="en-US" sz="4000" b="1" dirty="0">
                <a:solidFill>
                  <a:schemeClr val="bg1"/>
                </a:solidFill>
              </a:rPr>
              <a:t>与 </a:t>
            </a:r>
            <a:r>
              <a:rPr lang="en-US" altLang="zh-CN" sz="4000" b="1" dirty="0">
                <a:solidFill>
                  <a:schemeClr val="bg1"/>
                </a:solidFill>
              </a:rPr>
              <a:t>X86 </a:t>
            </a:r>
            <a:r>
              <a:rPr lang="zh-CN" altLang="en-US" sz="4000" b="1" dirty="0">
                <a:solidFill>
                  <a:schemeClr val="bg1"/>
                </a:solidFill>
              </a:rPr>
              <a:t>指令集的比较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71DE34-A1F1-9172-F4CB-535766AC7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466091"/>
            <a:ext cx="4470630" cy="1231963"/>
          </a:xfrm>
          <a:prstGeom prst="rect">
            <a:avLst/>
          </a:prstGeom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82F94B10-6B1D-258C-095F-C2CBA74C94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126" y="1499053"/>
            <a:ext cx="3260826" cy="8971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int  u;    //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全局变量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u=20;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66E24D5-F2A0-B63D-3B3A-72995D15E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40" y="4646419"/>
            <a:ext cx="5200917" cy="1320868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77B588CE-B6DF-3328-D1AB-8BC993358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48" y="3950742"/>
            <a:ext cx="2448308" cy="473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u=0x123456;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2F0BD4D-F8F0-C193-2796-893F3BEE0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6096" y="1763028"/>
            <a:ext cx="3240360" cy="2169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x0: 64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位的通用寄存器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前两条语句得到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u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的地址放到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x0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中。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adrp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w1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x1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的低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577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</a:rPr>
              <a:t>ARM  </a:t>
            </a:r>
            <a:r>
              <a:rPr lang="zh-CN" altLang="en-US" sz="4000" b="1" dirty="0">
                <a:solidFill>
                  <a:schemeClr val="bg1"/>
                </a:solidFill>
              </a:rPr>
              <a:t>与 </a:t>
            </a:r>
            <a:r>
              <a:rPr lang="en-US" altLang="zh-CN" sz="4000" b="1" dirty="0">
                <a:solidFill>
                  <a:schemeClr val="bg1"/>
                </a:solidFill>
              </a:rPr>
              <a:t>X86 </a:t>
            </a:r>
            <a:r>
              <a:rPr lang="zh-CN" altLang="en-US" sz="4000" b="1" dirty="0">
                <a:solidFill>
                  <a:schemeClr val="bg1"/>
                </a:solidFill>
              </a:rPr>
              <a:t>指令集的比较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F31741-192F-D41F-5FF3-F35189EE650E}"/>
              </a:ext>
            </a:extLst>
          </p:cNvPr>
          <p:cNvSpPr txBox="1"/>
          <p:nvPr/>
        </p:nvSpPr>
        <p:spPr>
          <a:xfrm>
            <a:off x="395536" y="1484784"/>
            <a:ext cx="8064896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034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X86 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使用分段寻址模型</a:t>
            </a:r>
          </a:p>
          <a:p>
            <a:pPr marL="0" marR="0" lvl="1" algn="l" defTabSz="914034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所有</a:t>
            </a: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x86 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内存</a:t>
            </a: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/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存储器访问都相对于段寄存器之一，因此必须首先设置这些访问。 较大的偏移量需要较大的指令才能对较大的常数进行编码。</a:t>
            </a: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</a:t>
            </a:r>
          </a:p>
          <a:p>
            <a:pPr marL="342900" marR="0" lvl="1" indent="-342900" algn="l" defTabSz="914034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ARM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没有分段寻址的概念，并且没有等效的分段寄存器。</a:t>
            </a:r>
          </a:p>
          <a:p>
            <a:pPr marL="0" marR="0" lvl="1" algn="l" defTabSz="914034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tabLst/>
              <a:defRPr/>
            </a:pPr>
            <a:endParaRPr lang="en-US" altLang="zh-CN" sz="2200" b="1" dirty="0">
              <a:solidFill>
                <a:srgbClr val="00763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0" marR="0" lvl="1" algn="l" defTabSz="914034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DS: Offset(</a:t>
            </a:r>
            <a:r>
              <a:rPr lang="en-US" altLang="zh-CN" sz="2200" b="1" dirty="0" err="1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base,index,scale</a:t>
            </a: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)  </a:t>
            </a: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offset(base)</a:t>
            </a:r>
            <a:endParaRPr lang="zh-CN" altLang="zh-CN" sz="2200" b="1" dirty="0">
              <a:solidFill>
                <a:srgbClr val="00763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385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906AE-9D04-DAF4-F848-F48E7CBDB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16" y="1299582"/>
            <a:ext cx="6336704" cy="63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2"/>
              </a:buBlip>
              <a:defRPr kumimoji="1"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rgbClr val="000066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ARM 64      31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个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64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位的通用寄存器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9AFCA8C-C96E-C841-2CDF-27A509DE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933973"/>
            <a:ext cx="8352928" cy="4708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x0~x7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：传递子程序的参数和返回值，使用时不需要保存，多余的参数用堆栈传递，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64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位的返回结果保存在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x0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中。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x8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：用于保存子程序的返回地址，使用时不需要保存。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x9~x15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：临时寄存器，也叫可变寄存器，子程序使用时不需要保存。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x16~x17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：子程序内部调用寄存器（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IPx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），使用时不需要保存，尽量不要使用。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x18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：平台寄存器，它的使用与平台相关，尽量不要使用。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x19~x28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：临时寄存器，子程序使用时必须保存。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x29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：帧指针寄存器（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FP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），用于连接栈帧，使用时必须保存。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x30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：链接寄存器（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LR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），用于保存子程序的返回地址。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907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906AE-9D04-DAF4-F848-F48E7CBDB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1426457"/>
            <a:ext cx="6336704" cy="63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rgbClr val="000066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ARM 64      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专用寄存器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9AFCA8C-C96E-C841-2CDF-27A509DE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060848"/>
            <a:ext cx="8352928" cy="25922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x31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：堆栈指针寄存器（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SP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），用于指向每个函数栈顶。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pc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：指令指针寄存器 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w0~w30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x0 ~x30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的低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在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gdb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中， 通过  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reg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可以看到 寄存器的名称及相应的值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endParaRPr lang="zh-CN" altLang="en-US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A11018-F200-841F-7828-B654CB43F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135778"/>
            <a:ext cx="4470630" cy="121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82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9AFCA8C-C96E-C841-2CDF-27A509DE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81137"/>
            <a:ext cx="8352928" cy="1745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V0~v31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128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位的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SIMD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寄存器，用于浮点数和向量运算。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Arm64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与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arm32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是两套不同的指令集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SIMD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指令集完全不同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5BAE19-04E3-9279-20B1-3E06FE5C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429000"/>
            <a:ext cx="4654789" cy="254648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5663F26-D128-0FBF-3FC9-CB17B76BEE9F}"/>
              </a:ext>
            </a:extLst>
          </p:cNvPr>
          <p:cNvSpPr txBox="1"/>
          <p:nvPr/>
        </p:nvSpPr>
        <p:spPr>
          <a:xfrm>
            <a:off x="5436096" y="3429000"/>
            <a:ext cx="3312368" cy="236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： 字节   </a:t>
            </a: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8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位</a:t>
            </a:r>
            <a:endParaRPr lang="en-US" altLang="zh-CN" sz="24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H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16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位</a:t>
            </a:r>
            <a:endParaRPr lang="en-US" altLang="zh-CN" sz="24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S    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位</a:t>
            </a:r>
            <a:endParaRPr lang="en-US" altLang="zh-CN" sz="24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D   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64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位</a:t>
            </a:r>
            <a:endParaRPr lang="en-US" altLang="zh-CN" sz="24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Q   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128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位</a:t>
            </a:r>
            <a:endParaRPr lang="en-US" altLang="zh-CN" sz="24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E19F96-430C-1FBC-7CC5-F4BD934F73C9}"/>
              </a:ext>
            </a:extLst>
          </p:cNvPr>
          <p:cNvSpPr txBox="1"/>
          <p:nvPr/>
        </p:nvSpPr>
        <p:spPr>
          <a:xfrm>
            <a:off x="899592" y="5959282"/>
            <a:ext cx="7200800" cy="521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25000"/>
              </a:lnSpc>
              <a:spcBef>
                <a:spcPts val="0"/>
              </a:spcBef>
            </a:pPr>
            <a:r>
              <a:rPr lang="en-US" altLang="zh-CN" sz="24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Vn</a:t>
            </a: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的组成部分 </a:t>
            </a: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Bn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Hn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Sn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Dn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4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Qn</a:t>
            </a: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，可独立使用</a:t>
            </a:r>
          </a:p>
        </p:txBody>
      </p:sp>
    </p:spTree>
    <p:extLst>
      <p:ext uri="{BB962C8B-B14F-4D97-AF65-F5344CB8AC3E}">
        <p14:creationId xmlns:p14="http://schemas.microsoft.com/office/powerpoint/2010/main" val="2224698328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9AFCA8C-C96E-C841-2CDF-27A509DE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481137"/>
            <a:ext cx="8352928" cy="25898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V0~v31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128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位的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SIMD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寄存器，用于浮点数和向量运算。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当使用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V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形式时，寄存器被视为一个向量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SIMD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指令集）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此时它被视为包含多个独立值，而不是单个值。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ADD  V0.2D,  V1.2D,  V2.2D  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整数向量加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FADD V0.2D, V1.2D, V2.2D   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浮点数向量加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5BAE19-04E3-9279-20B1-3E06FE5C5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63" y="4581128"/>
            <a:ext cx="3738402" cy="204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906AE-9D04-DAF4-F848-F48E7CBDB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1124744"/>
            <a:ext cx="5005064" cy="63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rgbClr val="000066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ARM 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的 </a:t>
            </a:r>
            <a:r>
              <a:rPr lang="en-US" altLang="zh-CN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9 </a:t>
            </a:r>
            <a:r>
              <a:rPr lang="zh-CN" altLang="en-US" sz="28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种寻址方式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9AFCA8C-C96E-C841-2CDF-27A509DE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745124"/>
            <a:ext cx="8352928" cy="4708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立即寻址 ：操作数是立即数，以“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#”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为前缀。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寄存器寻址 ：操作数的值在寄存器中。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寄存器偏移寻址 ：寄存器中的值进行移位操作。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寄存器间接寻址 ：寄存器为操作数的地址指针。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基址寻址 ：寄存器的值与偏移量相加，形成操作数的地址。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多寄存器寻址 ：一次传送多个寄存器值，允许一条指令传送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16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个寄存器的任何子集或所有寄存器。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堆栈寻址。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块拷贝寻址 ：将一块数据从存储器的某一位置拷贝到另一位置。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相对寻址 ：基址寻址的一种变通，由程序计数器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PC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提供基准地址、以及偏移量，两者相加后得到有效地址。</a:t>
            </a:r>
          </a:p>
        </p:txBody>
      </p:sp>
    </p:spTree>
    <p:extLst>
      <p:ext uri="{BB962C8B-B14F-4D97-AF65-F5344CB8AC3E}">
        <p14:creationId xmlns:p14="http://schemas.microsoft.com/office/powerpoint/2010/main" val="2945926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curtains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9F48715-1D33-D781-3982-78377CE4D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700808"/>
            <a:ext cx="7272808" cy="456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16967"/>
      </p:ext>
    </p:extLst>
  </p:cSld>
  <p:clrMapOvr>
    <a:masterClrMapping/>
  </p:clrMapOvr>
  <p:transition>
    <p:newsfla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AE010D-2B19-D257-A716-96336263F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628800"/>
            <a:ext cx="8026813" cy="473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97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81" y="1441676"/>
            <a:ext cx="4968552" cy="473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MOV  W0,  #0xa     40  01 80  52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BED00B-23A3-7454-6B40-3E9B94FB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5" y="1981445"/>
            <a:ext cx="8604448" cy="645550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1F16E9C-5511-D7A9-E198-C0DB49F3D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48165"/>
              </p:ext>
            </p:extLst>
          </p:nvPr>
        </p:nvGraphicFramePr>
        <p:xfrm>
          <a:off x="251520" y="2852936"/>
          <a:ext cx="8352960" cy="1127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30">
                  <a:extLst>
                    <a:ext uri="{9D8B030D-6E8A-4147-A177-3AD203B41FA5}">
                      <a16:colId xmlns:a16="http://schemas.microsoft.com/office/drawing/2014/main" val="369226600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425677759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020346303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83582636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17233762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46775299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01340986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87034979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129341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98356253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8307178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69382434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216431523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8046677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184666395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92714173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471991045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71454971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83286165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53034458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50025378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228141293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339210937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92010577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5999628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932755866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57052545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5277838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2299126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39952876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0882494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102759448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2221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r>
                        <a:rPr lang="en-US" altLang="zh-CN" dirty="0"/>
                        <a:t>20                                                     5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CN" dirty="0"/>
                        <a:t>4            0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1826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83844"/>
                  </a:ext>
                </a:extLst>
              </a:tr>
            </a:tbl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1560AFE8-E473-B3A9-55C7-260DB687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27780"/>
            <a:ext cx="8352960" cy="473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5          2            8           0           0            1           4            0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416CB24-12FB-B6C0-F101-B80C50EA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71" y="4581128"/>
            <a:ext cx="8352959" cy="1745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指令  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MOV  Rd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，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#imm 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立即数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imm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rgbClr val="00763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 Rd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使用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位寄存器，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sf=0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位的立即数  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0xa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Rd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用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位二进制编码，为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，表明为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w0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或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x0,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由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sf=0,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确定为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w0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CEC5CD-308B-877A-880A-69AE140260E4}"/>
              </a:ext>
            </a:extLst>
          </p:cNvPr>
          <p:cNvSpPr txBox="1"/>
          <p:nvPr/>
        </p:nvSpPr>
        <p:spPr>
          <a:xfrm>
            <a:off x="114941" y="349827"/>
            <a:ext cx="72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《Arm A64 Instruction Set  </a:t>
            </a:r>
            <a:r>
              <a:rPr lang="en-US" altLang="zh-CN" sz="2400" dirty="0">
                <a:solidFill>
                  <a:schemeClr val="bg1"/>
                </a:solidFill>
              </a:rPr>
              <a:t>for A-profile architecture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7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47518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882977-FF5D-DD94-5106-8B918884E5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193086" cy="4659818"/>
          </a:xfrm>
          <a:prstGeom prst="rect">
            <a:avLst/>
          </a:prstGeom>
        </p:spPr>
      </p:pic>
    </p:spTree>
  </p:cSld>
  <p:clrMapOvr>
    <a:masterClrMapping/>
  </p:clrMapOvr>
  <p:transition>
    <p:newsfla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81" y="1441676"/>
            <a:ext cx="4968552" cy="473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MOV  W0,  #0x14     80  02 80  52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BED00B-23A3-7454-6B40-3E9B94FBE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5" y="1981445"/>
            <a:ext cx="8604448" cy="645550"/>
          </a:xfrm>
          <a:prstGeom prst="rect">
            <a:avLst/>
          </a:prstGeom>
        </p:spPr>
      </p:pic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1F16E9C-5511-D7A9-E198-C0DB49F3D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54111"/>
              </p:ext>
            </p:extLst>
          </p:nvPr>
        </p:nvGraphicFramePr>
        <p:xfrm>
          <a:off x="251520" y="2852936"/>
          <a:ext cx="8352960" cy="1127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30">
                  <a:extLst>
                    <a:ext uri="{9D8B030D-6E8A-4147-A177-3AD203B41FA5}">
                      <a16:colId xmlns:a16="http://schemas.microsoft.com/office/drawing/2014/main" val="369226600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425677759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020346303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83582636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17233762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46775299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01340986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87034979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129341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98356253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8307178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69382434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216431523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8046677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184666395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92714173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471991045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71454971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83286165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53034458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50025378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228141293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339210937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92010577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5999628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932755866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57052545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5277838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2299126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39952876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0882494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102759448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2221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r>
                        <a:rPr lang="en-US" altLang="zh-CN" dirty="0"/>
                        <a:t>20                                                     5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CN" dirty="0"/>
                        <a:t>4            0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1826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83844"/>
                  </a:ext>
                </a:extLst>
              </a:tr>
            </a:tbl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1560AFE8-E473-B3A9-55C7-260DB687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27780"/>
            <a:ext cx="8352960" cy="473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5          2            8           0           0            1           8            0 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416CB24-12FB-B6C0-F101-B80C50EA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71" y="4581128"/>
            <a:ext cx="8352959" cy="17458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指令  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MOV  Rd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，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#imm 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立即数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imm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sz="2200" dirty="0">
                <a:solidFill>
                  <a:srgbClr val="00763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 Rd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使用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位寄存器，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sf=0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位的立即数  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0x14      0…00010100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Rd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用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位二进制编码，为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0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，表明为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w0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或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x0,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由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sf=0,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确定为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w0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CEC5CD-308B-877A-880A-69AE140260E4}"/>
              </a:ext>
            </a:extLst>
          </p:cNvPr>
          <p:cNvSpPr txBox="1"/>
          <p:nvPr/>
        </p:nvSpPr>
        <p:spPr>
          <a:xfrm>
            <a:off x="114941" y="349827"/>
            <a:ext cx="72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《Arm A64 Instruction Set  </a:t>
            </a:r>
            <a:r>
              <a:rPr lang="en-US" altLang="zh-CN" sz="2400" dirty="0">
                <a:solidFill>
                  <a:schemeClr val="bg1"/>
                </a:solidFill>
              </a:rPr>
              <a:t>for A-profile architecture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450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881" y="1441676"/>
            <a:ext cx="4968552" cy="473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str  W0,  [x29,#28]   a0  1f 00  b9</a:t>
            </a:r>
          </a:p>
        </p:txBody>
      </p:sp>
      <p:graphicFrame>
        <p:nvGraphicFramePr>
          <p:cNvPr id="8" name="表格 8">
            <a:extLst>
              <a:ext uri="{FF2B5EF4-FFF2-40B4-BE49-F238E27FC236}">
                <a16:creationId xmlns:a16="http://schemas.microsoft.com/office/drawing/2014/main" id="{81F16E9C-5511-D7A9-E198-C0DB49F3D6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55416"/>
              </p:ext>
            </p:extLst>
          </p:nvPr>
        </p:nvGraphicFramePr>
        <p:xfrm>
          <a:off x="179512" y="2852936"/>
          <a:ext cx="8352960" cy="1127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030">
                  <a:extLst>
                    <a:ext uri="{9D8B030D-6E8A-4147-A177-3AD203B41FA5}">
                      <a16:colId xmlns:a16="http://schemas.microsoft.com/office/drawing/2014/main" val="369226600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425677759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020346303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83582636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17233762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46775299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01340986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87034979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129341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98356253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8307178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69382434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216431523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8046677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184666395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92714173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471991045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714549714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83286165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53034458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50025378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228141293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339210937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92010577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59996282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932755866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257052545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5277838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22991269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399528760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1808824948"/>
                    </a:ext>
                  </a:extLst>
                </a:gridCol>
                <a:gridCol w="261030">
                  <a:extLst>
                    <a:ext uri="{9D8B030D-6E8A-4147-A177-3AD203B41FA5}">
                      <a16:colId xmlns:a16="http://schemas.microsoft.com/office/drawing/2014/main" val="3102759448"/>
                    </a:ext>
                  </a:extLst>
                </a:gridCol>
              </a:tblGrid>
              <a:tr h="48751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CN" dirty="0"/>
                        <a:t>2221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16">
                  <a:txBody>
                    <a:bodyPr/>
                    <a:lstStyle/>
                    <a:p>
                      <a:r>
                        <a:rPr lang="en-US" altLang="zh-CN" dirty="0"/>
                        <a:t>20                                                     5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altLang="zh-CN" dirty="0"/>
                        <a:t>4            0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918266"/>
                  </a:ext>
                </a:extLst>
              </a:tr>
              <a:tr h="487513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783844"/>
                  </a:ext>
                </a:extLst>
              </a:tr>
            </a:tbl>
          </a:graphicData>
        </a:graphic>
      </p:graphicFrame>
      <p:sp>
        <p:nvSpPr>
          <p:cNvPr id="9" name="Text Box 4">
            <a:extLst>
              <a:ext uri="{FF2B5EF4-FFF2-40B4-BE49-F238E27FC236}">
                <a16:creationId xmlns:a16="http://schemas.microsoft.com/office/drawing/2014/main" id="{1560AFE8-E473-B3A9-55C7-260DB687E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027780"/>
            <a:ext cx="8352960" cy="473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b          9            0           0           1            f           a            0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7CEC5CD-308B-877A-880A-69AE140260E4}"/>
              </a:ext>
            </a:extLst>
          </p:cNvPr>
          <p:cNvSpPr txBox="1"/>
          <p:nvPr/>
        </p:nvSpPr>
        <p:spPr>
          <a:xfrm>
            <a:off x="114941" y="349827"/>
            <a:ext cx="7200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《Arm A64 Instruction Set  </a:t>
            </a:r>
            <a:r>
              <a:rPr lang="en-US" altLang="zh-CN" sz="2400" dirty="0">
                <a:solidFill>
                  <a:schemeClr val="bg1"/>
                </a:solidFill>
              </a:rPr>
              <a:t>for A-profile architecture</a:t>
            </a:r>
            <a:r>
              <a:rPr lang="en-US" altLang="zh-CN" sz="2400" dirty="0">
                <a:solidFill>
                  <a:schemeClr val="bg1"/>
                </a:solidFill>
                <a:ea typeface="微软雅黑" panose="020B0503020204020204" pitchFamily="34" charset="-122"/>
              </a:rPr>
              <a:t>》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68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12776"/>
            <a:ext cx="8496944" cy="4282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int  x = 10;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mov  w0, #0xa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str     w0, [x29, #28]</a:t>
            </a: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源操作数是立即数（立即寻址），以“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#”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为前缀，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0x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表示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进制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W0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寄存器寻址，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位寄存器，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x0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的低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变量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的地址表达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[x29, #28]</a:t>
            </a: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x29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：帧指针寄存器（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FP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）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&amp;x = 0xfffffffffffffa0c = x29 + 0x1c (28)</a:t>
            </a: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STR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： 将左边寄存器的值 存放右边地址指定的单元中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          Store   Register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516E59-9DE8-2B04-5B62-CF77D7A5B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64" y="5717645"/>
            <a:ext cx="6182459" cy="95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33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3140968"/>
            <a:ext cx="8496944" cy="8994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源操作数是立即数（立即寻址），以“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#”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为前缀，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0x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表示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进制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W0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寄存器寻址，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位寄存器，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x0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的低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32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3">
            <a:extLst>
              <a:ext uri="{FF2B5EF4-FFF2-40B4-BE49-F238E27FC236}">
                <a16:creationId xmlns:a16="http://schemas.microsoft.com/office/drawing/2014/main" id="{386A6247-E09D-58C8-6D85-AA07E1131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356082"/>
              </p:ext>
            </p:extLst>
          </p:nvPr>
        </p:nvGraphicFramePr>
        <p:xfrm>
          <a:off x="467545" y="1700808"/>
          <a:ext cx="8280919" cy="1152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2989">
                  <a:extLst>
                    <a:ext uri="{9D8B030D-6E8A-4147-A177-3AD203B41FA5}">
                      <a16:colId xmlns:a16="http://schemas.microsoft.com/office/drawing/2014/main" val="2371050739"/>
                    </a:ext>
                  </a:extLst>
                </a:gridCol>
                <a:gridCol w="1015485">
                  <a:extLst>
                    <a:ext uri="{9D8B030D-6E8A-4147-A177-3AD203B41FA5}">
                      <a16:colId xmlns:a16="http://schemas.microsoft.com/office/drawing/2014/main" val="3445824924"/>
                    </a:ext>
                  </a:extLst>
                </a:gridCol>
                <a:gridCol w="1350492">
                  <a:extLst>
                    <a:ext uri="{9D8B030D-6E8A-4147-A177-3AD203B41FA5}">
                      <a16:colId xmlns:a16="http://schemas.microsoft.com/office/drawing/2014/main" val="2729616042"/>
                    </a:ext>
                  </a:extLst>
                </a:gridCol>
                <a:gridCol w="521317">
                  <a:extLst>
                    <a:ext uri="{9D8B030D-6E8A-4147-A177-3AD203B41FA5}">
                      <a16:colId xmlns:a16="http://schemas.microsoft.com/office/drawing/2014/main" val="2851944364"/>
                    </a:ext>
                  </a:extLst>
                </a:gridCol>
                <a:gridCol w="1052659">
                  <a:extLst>
                    <a:ext uri="{9D8B030D-6E8A-4147-A177-3AD203B41FA5}">
                      <a16:colId xmlns:a16="http://schemas.microsoft.com/office/drawing/2014/main" val="3823770324"/>
                    </a:ext>
                  </a:extLst>
                </a:gridCol>
                <a:gridCol w="1052659">
                  <a:extLst>
                    <a:ext uri="{9D8B030D-6E8A-4147-A177-3AD203B41FA5}">
                      <a16:colId xmlns:a16="http://schemas.microsoft.com/office/drawing/2014/main" val="1619446296"/>
                    </a:ext>
                  </a:extLst>
                </a:gridCol>
                <a:gridCol w="2105318">
                  <a:extLst>
                    <a:ext uri="{9D8B030D-6E8A-4147-A177-3AD203B41FA5}">
                      <a16:colId xmlns:a16="http://schemas.microsoft.com/office/drawing/2014/main" val="2728171455"/>
                    </a:ext>
                  </a:extLst>
                </a:gridCol>
              </a:tblGrid>
              <a:tr h="486635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31-28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27-25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24-21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19-16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15-12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11-0</a:t>
                      </a:r>
                      <a:endParaRPr lang="zh-CN" altLang="en-US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175208"/>
                  </a:ext>
                </a:extLst>
              </a:tr>
              <a:tr h="665493">
                <a:tc>
                  <a:txBody>
                    <a:bodyPr/>
                    <a:lstStyle/>
                    <a:p>
                      <a:r>
                        <a:rPr lang="en-US" altLang="zh-CN" dirty="0"/>
                        <a:t>Cond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opcode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Rn 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Shifter_operand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581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562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12776"/>
            <a:ext cx="8496944" cy="2166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int  y = 20;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mov  w0, #0x14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str     w0, [x29, #24]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&amp;x = x29 +0x1c  (#28)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&amp;y = x29 + 0x18 (#24)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D86CEE-5B7D-1DDC-E982-E819346CC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0" y="4221088"/>
            <a:ext cx="6901912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383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12776"/>
            <a:ext cx="8496944" cy="4282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z= 2*x + 3*y;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ldr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w0, [x29, #28]      ; 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LoaD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Register     x -&gt;  w0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lsl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w2,w0, #1            ; Logical Shift Left   w0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左移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-&gt; w2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                            ;  w2 = 2*x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ldr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w1, [x29, #24]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mov w0, w1             ;  w0 = w1 =y;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lsl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w0, w0, #1         ;  w0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左移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-&gt; w0,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即 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w0= 2*y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add w0, w0, w1       ;  w0 + w1 -&gt; w0 ;  w0= 3*y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add w0, w2, w0      ;  w0 + w2 -&gt; w0 ;  w0 = 2*x + 3*y  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str   w0, [x29, #20]  ;  Store   Register  w0 -&gt; z</a:t>
            </a:r>
          </a:p>
        </p:txBody>
      </p:sp>
    </p:spTree>
    <p:extLst>
      <p:ext uri="{BB962C8B-B14F-4D97-AF65-F5344CB8AC3E}">
        <p14:creationId xmlns:p14="http://schemas.microsoft.com/office/powerpoint/2010/main" val="2323366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1412776"/>
            <a:ext cx="8496944" cy="428501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      bl   label1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label2 :  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bl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指令跳转到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label1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处执行，以后遇到第一个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ret,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就会返回到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bl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的下一条指令（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label2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处）继续执行。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函数调用时，一般会使用 该指令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B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跳转指令        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//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相当于  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jmp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endParaRPr lang="zh-CN" altLang="en-US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BL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带返回的跳转指令  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//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相当于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call</a:t>
            </a:r>
            <a:endParaRPr lang="zh-CN" altLang="en-US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B.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条件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用在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cmp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比较后，条件成立时跳转，否则不跳转。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b.lt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label1   //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小于时转移，类似的有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eq; 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ne;gt;ge;lt;le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197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20" y="1556792"/>
            <a:ext cx="8496944" cy="47082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Adrp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指令是给寄存器赋值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.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赋值的规则是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: 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先把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pc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寄存器里的数值先按照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16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进制表示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,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后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位清零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,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再把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adrp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右边的立即数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,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左移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,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也就是在末尾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+3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个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0 .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然后让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个结果相加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.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例：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pc = 0x0000000104ff6754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把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pc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后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位清零 得到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0x0000000104ff6000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adrp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x8,1 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右边的立即数是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1,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左移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,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得到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0x1000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0x0000000104ff6000+0x1000 = 0x0000000104ff7000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把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0x0000000104ff7000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赋值给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x8</a:t>
            </a:r>
          </a:p>
        </p:txBody>
      </p:sp>
    </p:spTree>
    <p:extLst>
      <p:ext uri="{BB962C8B-B14F-4D97-AF65-F5344CB8AC3E}">
        <p14:creationId xmlns:p14="http://schemas.microsoft.com/office/powerpoint/2010/main" val="34932560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20" y="1556792"/>
            <a:ext cx="8496944" cy="51290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add   x0,  x1, #n 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； 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x1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+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立即数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n </a:t>
            </a:r>
            <a:r>
              <a:rPr lang="en-US" altLang="zh-CN" sz="2200" dirty="0">
                <a:solidFill>
                  <a:srgbClr val="00763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x0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add   x0, x1, x2  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； 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x1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+ (x2)</a:t>
            </a:r>
            <a:r>
              <a:rPr lang="en-US" altLang="zh-CN" sz="2200" dirty="0">
                <a:solidFill>
                  <a:srgbClr val="00763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x0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add   x0,x1, x2,  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lsl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#n ;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x1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+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（（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x2) &lt;&lt; n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763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x0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.</a:t>
            </a: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移位运算 与 加法的混合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add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寄存器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+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位扩展操作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  add  w0, w1, w2, 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sxtb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         (w1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+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（（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w2)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的低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8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位扩展）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763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→ w0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  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sxtb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将一个寄存器的值取低八位进行 带符号扩展 为寄存器的位数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;  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uxtb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低八位无符号扩展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sxth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（低十六位带符号扩展）、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uxth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（低十六位无符号扩展）等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5693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220" y="1556792"/>
            <a:ext cx="8496944" cy="42826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多字节加载和存储指令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ldp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stp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>
                <a:solidFill>
                  <a:srgbClr val="007635"/>
                </a:solidFill>
                <a:ea typeface="微软雅黑" panose="020B0503020204020204" pitchFamily="34" charset="-122"/>
              </a:rPr>
              <a:t>ldp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x1,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x2,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[x0]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从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[x0]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处取一个值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送给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x1</a:t>
            </a: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从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[x0+8 ]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处取一个值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,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送给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x2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stp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x1,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x2,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[x0]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(x1)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存储到 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[x0]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处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  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(x2)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存储到 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[x0+8]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处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297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395536" y="1462363"/>
            <a:ext cx="8496944" cy="4459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复杂指令集计算机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CISC—— Complex Instruction Set Computer</a:t>
            </a:r>
            <a:endParaRPr lang="zh-CN" altLang="en-US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b="1" dirty="0" err="1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Inetl</a:t>
            </a:r>
            <a:r>
              <a:rPr lang="en-US" altLang="zh-CN" sz="20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x86</a:t>
            </a:r>
            <a:r>
              <a:rPr lang="en-US" altLang="zh-CN" sz="20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AMD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精简指令集计算机</a:t>
            </a:r>
            <a:endParaRPr lang="en-US" altLang="zh-CN" sz="28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RISC—— Reduced Instruction Set Computer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</a:t>
            </a: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进阶精简指令集机器 </a:t>
            </a:r>
            <a:r>
              <a:rPr lang="en-US" altLang="zh-CN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Advanced RISC Machine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华为鲲鹏处理器 </a:t>
            </a:r>
            <a:r>
              <a:rPr lang="en-US" altLang="zh-CN" sz="2400" b="1" dirty="0">
                <a:solidFill>
                  <a:srgbClr val="00924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ARM based CPU</a:t>
            </a:r>
            <a:endParaRPr lang="zh-CN" altLang="en-US" sz="2400" b="1" dirty="0">
              <a:solidFill>
                <a:srgbClr val="00924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47518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</a:t>
            </a:r>
          </a:p>
        </p:txBody>
      </p:sp>
    </p:spTree>
    <p:extLst>
      <p:ext uri="{BB962C8B-B14F-4D97-AF65-F5344CB8AC3E}">
        <p14:creationId xmlns:p14="http://schemas.microsoft.com/office/powerpoint/2010/main" val="281590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F21D6EB-EC3E-53A0-3A69-E8CBFA53F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28" y="5161022"/>
            <a:ext cx="5956880" cy="47628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一次加载、存储 两个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64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位数，即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个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int</a:t>
            </a:r>
            <a:r>
              <a:rPr lang="zh-CN" altLang="en-US" sz="2200">
                <a:solidFill>
                  <a:srgbClr val="007635"/>
                </a:solidFill>
                <a:ea typeface="微软雅黑" panose="020B0503020204020204" pitchFamily="34" charset="-122"/>
              </a:rPr>
              <a:t>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C7433B5-C0B1-402B-401F-85D393056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20" y="1709192"/>
            <a:ext cx="8496944" cy="8971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多字节加载和存储指令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ldp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和</a:t>
            </a:r>
            <a:r>
              <a:rPr lang="en-US" altLang="zh-CN" sz="2200" dirty="0" err="1">
                <a:solidFill>
                  <a:srgbClr val="007635"/>
                </a:solidFill>
                <a:ea typeface="微软雅黑" panose="020B0503020204020204" pitchFamily="34" charset="-122"/>
              </a:rPr>
              <a:t>stp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C0255A-7AAB-969B-08CB-4384FCFA9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057" y="2348880"/>
            <a:ext cx="6775798" cy="251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31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更多资源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7C7433B5-C0B1-402B-401F-85D393056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620" y="1709192"/>
            <a:ext cx="5093508" cy="21666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ARM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汇编语言官方手册（中文）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ARM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模拟上机环境 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QEMU </a:t>
            </a:r>
            <a:b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</a:b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GCC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GDB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等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270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F70953-AD4C-44D5-CC0D-43369A04F1B0}"/>
              </a:ext>
            </a:extLst>
          </p:cNvPr>
          <p:cNvSpPr txBox="1"/>
          <p:nvPr/>
        </p:nvSpPr>
        <p:spPr>
          <a:xfrm>
            <a:off x="395536" y="1412776"/>
            <a:ext cx="8208912" cy="5110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ARM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Advanced RISC Machines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63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1985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年第一个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ARM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原型在英国剑桥诞生</a:t>
            </a: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公司 只设计芯片，设计了大量高性能、廉价、耗能低的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RISC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处理器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63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公司不生产芯片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63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它提供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ARM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技术知识产权（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IP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）核，将技术授权给世界上许多著名的半导体、软件和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OEM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厂商，并提供服务；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63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ARM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， 一个公司的名字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63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        一类微处理器的通称</a:t>
            </a: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rgbClr val="007635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                 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763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</a:rPr>
              <a:t>一种技术的名字</a:t>
            </a:r>
          </a:p>
        </p:txBody>
      </p:sp>
    </p:spTree>
    <p:extLst>
      <p:ext uri="{BB962C8B-B14F-4D97-AF65-F5344CB8AC3E}">
        <p14:creationId xmlns:p14="http://schemas.microsoft.com/office/powerpoint/2010/main" val="1490589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CA66582-FA21-6C21-A52E-AC0783E232A9}"/>
              </a:ext>
            </a:extLst>
          </p:cNvPr>
          <p:cNvSpPr txBox="1"/>
          <p:nvPr/>
        </p:nvSpPr>
        <p:spPr>
          <a:xfrm>
            <a:off x="432912" y="1484784"/>
            <a:ext cx="7992887" cy="3977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</a:rPr>
              <a:t>ARM9 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</a:rPr>
              <a:t>微处理器系列</a:t>
            </a:r>
            <a:endParaRPr lang="en-US" altLang="zh-CN"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哈佛体系结构</a:t>
            </a:r>
            <a:endParaRPr kumimoji="0" lang="en-US" altLang="zh-CN" sz="2200" dirty="0">
              <a:solidFill>
                <a:srgbClr val="00763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0" lang="en-US" altLang="zh-CN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5</a:t>
            </a: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级整数流水线</a:t>
            </a:r>
            <a:endParaRPr kumimoji="0" lang="en-US" altLang="zh-CN" sz="2200" dirty="0">
              <a:solidFill>
                <a:srgbClr val="00763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支持</a:t>
            </a:r>
            <a:r>
              <a:rPr kumimoji="0" lang="en-US" altLang="zh-CN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32</a:t>
            </a: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位 </a:t>
            </a:r>
            <a:r>
              <a:rPr kumimoji="0" lang="en-US" altLang="zh-CN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ARM </a:t>
            </a: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指令集 和</a:t>
            </a:r>
            <a:r>
              <a:rPr kumimoji="0" lang="en-US" altLang="zh-CN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16</a:t>
            </a: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位 </a:t>
            </a:r>
            <a:r>
              <a:rPr kumimoji="0" lang="en-US" altLang="zh-CN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Thumb </a:t>
            </a: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指令集</a:t>
            </a:r>
            <a:endParaRPr kumimoji="0" lang="en-US" altLang="zh-CN" sz="2200" dirty="0">
              <a:solidFill>
                <a:srgbClr val="00763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全性能的</a:t>
            </a:r>
            <a:r>
              <a:rPr kumimoji="0" lang="en-US" altLang="zh-CN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MMU</a:t>
            </a: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，支持数据</a:t>
            </a:r>
            <a:r>
              <a:rPr kumimoji="0" lang="en-US" altLang="zh-CN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Cache</a:t>
            </a: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和指令</a:t>
            </a:r>
            <a:r>
              <a:rPr kumimoji="0" lang="en-US" altLang="zh-CN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Cache</a:t>
            </a: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，具有更高的指令和数据处理能力</a:t>
            </a:r>
            <a:endParaRPr kumimoji="0" lang="en-US" altLang="zh-CN" sz="2200" dirty="0">
              <a:solidFill>
                <a:srgbClr val="00763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高性能和低功耗</a:t>
            </a:r>
            <a:endParaRPr kumimoji="0" lang="en-US" altLang="zh-CN" sz="2200" dirty="0">
              <a:solidFill>
                <a:srgbClr val="00763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支持</a:t>
            </a:r>
            <a:r>
              <a:rPr kumimoji="0" lang="en-US" altLang="zh-CN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Windows CE</a:t>
            </a: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kumimoji="0" lang="en-US" altLang="zh-CN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Linux</a:t>
            </a: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、</a:t>
            </a:r>
            <a:r>
              <a:rPr kumimoji="0" lang="en-US" altLang="zh-CN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Palm OS</a:t>
            </a:r>
            <a:r>
              <a:rPr kumimoji="0" lang="zh-CN" altLang="en-US" sz="2200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等多种主流嵌入式操作系统</a:t>
            </a:r>
          </a:p>
        </p:txBody>
      </p:sp>
    </p:spTree>
    <p:extLst>
      <p:ext uri="{BB962C8B-B14F-4D97-AF65-F5344CB8AC3E}">
        <p14:creationId xmlns:p14="http://schemas.microsoft.com/office/powerpoint/2010/main" val="28902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zh-CN" altLang="en-US" sz="4000" b="1" dirty="0">
                <a:solidFill>
                  <a:schemeClr val="bg1"/>
                </a:solidFill>
              </a:rPr>
              <a:t>华为鲲鹏处理器 </a:t>
            </a:r>
            <a:r>
              <a:rPr lang="en-US" altLang="zh-CN" sz="3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 based CPU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3906AE-9D04-DAF4-F848-F48E7CBDB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3" y="1340768"/>
            <a:ext cx="6696744" cy="634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Blip>
                <a:blip r:embed="rId3"/>
              </a:buBlip>
              <a:defRPr kumimoji="1" sz="3200">
                <a:solidFill>
                  <a:srgbClr val="000066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buChar char="n"/>
              <a:defRPr kumimoji="1" sz="2800">
                <a:solidFill>
                  <a:srgbClr val="000066"/>
                </a:solidFill>
                <a:latin typeface="+mn-lt"/>
                <a:ea typeface="宋体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" pitchFamily="2" charset="2"/>
              <a:buChar char="w"/>
              <a:defRPr kumimoji="1" sz="2400">
                <a:solidFill>
                  <a:srgbClr val="000066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kumimoji="1" sz="2000">
                <a:solidFill>
                  <a:srgbClr val="000066"/>
                </a:solidFill>
                <a:latin typeface="+mn-lt"/>
                <a:ea typeface="宋体" pitchFamily="2" charset="-122"/>
              </a:defRPr>
            </a:lvl9pPr>
          </a:lstStyle>
          <a:p>
            <a:pPr marL="0" indent="0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冯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·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诺依曼结构  </a:t>
            </a:r>
            <a:r>
              <a:rPr lang="en-US" altLang="zh-CN" sz="28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VS</a:t>
            </a:r>
            <a:r>
              <a:rPr lang="zh-CN" altLang="en-US" sz="2800" b="1" dirty="0">
                <a:solidFill>
                  <a:schemeClr val="tx1">
                    <a:lumMod val="50000"/>
                  </a:schemeClr>
                </a:solidFill>
                <a:latin typeface="华文新魏" pitchFamily="2" charset="-122"/>
                <a:ea typeface="华文新魏" pitchFamily="2" charset="-122"/>
              </a:rPr>
              <a:t>    哈佛体系结构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9AFCA8C-C96E-C841-2CDF-27A509DE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061" y="1975159"/>
            <a:ext cx="8120245" cy="2169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将数据和指令都存储在存储器中的计算机；</a:t>
            </a: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计算系统由一个中央处理单元（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CPU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）和一个存储器组成；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存储器拥有数据和指令，可以根据所给的地址对它进行读写；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程序指令和数据的宽度相同（一种数据总线）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　　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Intel 8086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ARM7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MIPS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处理器等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66C9CF-01F2-DF7B-86E4-A6E0284A2B55}"/>
              </a:ext>
            </a:extLst>
          </p:cNvPr>
          <p:cNvSpPr txBox="1"/>
          <p:nvPr/>
        </p:nvSpPr>
        <p:spPr>
          <a:xfrm>
            <a:off x="586810" y="4316667"/>
            <a:ext cx="7441574" cy="2169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为数据和程序提供了各自独立的存储器；</a:t>
            </a:r>
            <a:endParaRPr lang="en-US" altLang="zh-CN" sz="22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程序计数器只指向程序存储器而不指向数据存储器，</a:t>
            </a:r>
            <a:endParaRPr lang="en-US" altLang="zh-CN" sz="22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很难在哈佛机上编写出一个自修改的程序；</a:t>
            </a:r>
            <a:endParaRPr lang="en-US" altLang="zh-CN" sz="22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p"/>
            </a:pP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指令和数据可以有不同的数据宽度；</a:t>
            </a:r>
            <a:endParaRPr lang="en-US" altLang="zh-CN" sz="2200" b="1" dirty="0">
              <a:solidFill>
                <a:srgbClr val="3333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ARM9</a:t>
            </a: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ARM10 </a:t>
            </a:r>
            <a:r>
              <a:rPr lang="zh-CN" altLang="en-US" sz="2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处理器等</a:t>
            </a:r>
          </a:p>
        </p:txBody>
      </p:sp>
    </p:spTree>
    <p:extLst>
      <p:ext uri="{BB962C8B-B14F-4D97-AF65-F5344CB8AC3E}">
        <p14:creationId xmlns:p14="http://schemas.microsoft.com/office/powerpoint/2010/main" val="7114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</a:rPr>
              <a:t>ARM  </a:t>
            </a:r>
            <a:r>
              <a:rPr lang="zh-CN" altLang="en-US" sz="4000" b="1" dirty="0">
                <a:solidFill>
                  <a:schemeClr val="bg1"/>
                </a:solidFill>
              </a:rPr>
              <a:t>与 </a:t>
            </a:r>
            <a:r>
              <a:rPr lang="en-US" altLang="zh-CN" sz="4000" b="1" dirty="0">
                <a:solidFill>
                  <a:schemeClr val="bg1"/>
                </a:solidFill>
              </a:rPr>
              <a:t>X86 </a:t>
            </a:r>
            <a:r>
              <a:rPr lang="zh-CN" altLang="en-US" sz="4000" b="1" dirty="0">
                <a:solidFill>
                  <a:schemeClr val="bg1"/>
                </a:solidFill>
              </a:rPr>
              <a:t>指令集的比较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9AFCA8C-C96E-C841-2CDF-27A509DE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877" y="1484784"/>
            <a:ext cx="8120245" cy="47887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ARM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指令集是固定大小，固定格式的指令编码。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  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指令地址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32bit 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位宽，</a:t>
            </a: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字节对齐；</a:t>
            </a: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X86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是可变长度指令集体系结构。指令地址没有对齐要求。</a:t>
            </a: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ARM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是一种</a:t>
            </a:r>
            <a:r>
              <a:rPr lang="en-US" altLang="zh-CN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load-store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架构</a:t>
            </a:r>
            <a:endParaRPr lang="en-US" altLang="zh-CN" sz="20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数据处理指令不能直接对内存的内容进行操作，仅对寄存器操作。</a:t>
            </a:r>
            <a:endParaRPr lang="en-US" altLang="zh-CN" sz="20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     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加载和存储指令只能在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寄存器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内存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之间</a:t>
            </a:r>
            <a:r>
              <a:rPr lang="zh-CN" altLang="en-US" sz="2000" dirty="0">
                <a:solidFill>
                  <a:srgbClr val="FF0000"/>
                </a:solidFill>
                <a:ea typeface="微软雅黑" panose="020B0503020204020204" pitchFamily="34" charset="-122"/>
              </a:rPr>
              <a:t>传输数据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。 </a:t>
            </a:r>
            <a:endParaRPr lang="en-US" altLang="zh-CN" sz="20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     X86 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的数据处理指令可以直接在内存以及寄存器上处理数据。</a:t>
            </a:r>
          </a:p>
          <a:p>
            <a:pPr marL="342900" indent="-342900" eaLnBrk="1" hangingPunct="1"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p"/>
            </a:pP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X86 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支持访问</a:t>
            </a: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地址空间的单独</a:t>
            </a: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I/O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指令</a:t>
            </a:r>
            <a:endParaRPr lang="en-US" altLang="zh-CN" sz="20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     X86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 包括一部分指令可以直接对</a:t>
            </a: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IO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地址空间进行操作。</a:t>
            </a:r>
            <a:endParaRPr lang="en-US" altLang="zh-CN" sz="20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     IN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OUT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指令直接对</a:t>
            </a: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I/O 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端口进行数据读写。</a:t>
            </a:r>
            <a:endParaRPr lang="en-US" altLang="zh-CN" sz="20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     ARM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没有等效功能，而是假定所有外围设备都在标准</a:t>
            </a:r>
            <a:r>
              <a:rPr lang="en-US" altLang="zh-CN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4GB</a:t>
            </a:r>
            <a:r>
              <a:rPr lang="zh-CN" altLang="en-US" sz="2000" dirty="0">
                <a:solidFill>
                  <a:srgbClr val="007635"/>
                </a:solidFill>
                <a:ea typeface="微软雅黑" panose="020B0503020204020204" pitchFamily="34" charset="-122"/>
              </a:rPr>
              <a:t>地址空间内映射到内存里的。</a:t>
            </a:r>
          </a:p>
        </p:txBody>
      </p:sp>
    </p:spTree>
    <p:extLst>
      <p:ext uri="{BB962C8B-B14F-4D97-AF65-F5344CB8AC3E}">
        <p14:creationId xmlns:p14="http://schemas.microsoft.com/office/powerpoint/2010/main" val="4195436701"/>
      </p:ext>
    </p:extLst>
  </p:cSld>
  <p:clrMapOvr>
    <a:masterClrMapping/>
  </p:clrMapOvr>
  <p:transition>
    <p:newsfla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</a:rPr>
              <a:t>ARM  </a:t>
            </a:r>
            <a:r>
              <a:rPr lang="zh-CN" altLang="en-US" sz="4000" b="1" dirty="0">
                <a:solidFill>
                  <a:schemeClr val="bg1"/>
                </a:solidFill>
              </a:rPr>
              <a:t>与 </a:t>
            </a:r>
            <a:r>
              <a:rPr lang="en-US" altLang="zh-CN" sz="4000" b="1" dirty="0">
                <a:solidFill>
                  <a:schemeClr val="bg1"/>
                </a:solidFill>
              </a:rPr>
              <a:t>X86 </a:t>
            </a:r>
            <a:r>
              <a:rPr lang="zh-CN" altLang="en-US" sz="4000" b="1" dirty="0">
                <a:solidFill>
                  <a:schemeClr val="bg1"/>
                </a:solidFill>
              </a:rPr>
              <a:t>指令集的比较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9AFCA8C-C96E-C841-2CDF-27A509DE1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1412776"/>
            <a:ext cx="2448272" cy="1781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X86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变长指令；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数据处理指令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可访问存储单元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651781-BF8B-B0D3-4DF1-AEA74F54C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175066"/>
            <a:ext cx="4968552" cy="213601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132E268-664F-3E8F-0A54-CBB8A9113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9792" y="3335814"/>
            <a:ext cx="5373872" cy="2965188"/>
          </a:xfrm>
          <a:prstGeom prst="rect">
            <a:avLst/>
          </a:prstGeom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9D4F373F-8E6C-45D9-0454-BAA2184FDB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365104"/>
            <a:ext cx="2160240" cy="1820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15000"/>
              </a:lnSpc>
              <a:spcBef>
                <a:spcPct val="20000"/>
              </a:spcBef>
              <a:buChar char="–"/>
              <a:defRPr sz="2000" b="1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15000"/>
              </a:lnSpc>
              <a:spcBef>
                <a:spcPct val="20000"/>
              </a:spcBef>
              <a:buChar char="•"/>
              <a:defRPr sz="2400" b="1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15000"/>
              </a:lnSpc>
              <a:spcBef>
                <a:spcPct val="20000"/>
              </a:spcBef>
              <a:buChar char="–"/>
              <a:defRPr sz="1600" b="1">
                <a:solidFill>
                  <a:srgbClr val="CC33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15000"/>
              </a:lnSpc>
              <a:spcBef>
                <a:spcPct val="20000"/>
              </a:spcBef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har char="»"/>
              <a:defRPr sz="1500" b="1">
                <a:solidFill>
                  <a:srgbClr val="9966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en-US" altLang="zh-CN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ARM</a:t>
            </a:r>
            <a:r>
              <a:rPr lang="zh-CN" altLang="en-US" sz="2200" dirty="0">
                <a:solidFill>
                  <a:srgbClr val="007635"/>
                </a:solidFill>
                <a:ea typeface="微软雅黑" panose="020B0503020204020204" pitchFamily="34" charset="-122"/>
              </a:rPr>
              <a:t> 等长指令；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007635"/>
                </a:solidFill>
                <a:ea typeface="微软雅黑" panose="020B0503020204020204" pitchFamily="34" charset="-122"/>
              </a:rPr>
              <a:t>数据处理仅对寄存器操作</a:t>
            </a: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  <a:p>
            <a:pPr eaLnBrk="1" hangingPunct="1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200" dirty="0">
              <a:solidFill>
                <a:srgbClr val="007635"/>
              </a:solidFill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142693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9"/>
          <p:cNvSpPr txBox="1">
            <a:spLocks noChangeArrowheads="1"/>
          </p:cNvSpPr>
          <p:nvPr/>
        </p:nvSpPr>
        <p:spPr bwMode="auto">
          <a:xfrm>
            <a:off x="467544" y="260648"/>
            <a:ext cx="741682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1pPr>
            <a:lvl2pPr marL="742950" indent="-28575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2pPr>
            <a:lvl3pPr marL="11430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3pPr>
            <a:lvl4pPr marL="16002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4pPr>
            <a:lvl5pPr marL="2057400" indent="-228600" eaLnBrk="0" hangingPunct="0"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FF00FF"/>
                </a:solidFill>
                <a:latin typeface="华文新魏" pitchFamily="2" charset="-122"/>
                <a:ea typeface="华文新魏" pitchFamily="2" charset="-122"/>
              </a:defRPr>
            </a:lvl9pPr>
          </a:lstStyle>
          <a:p>
            <a:pPr eaLnBrk="1" hangingPunct="1"/>
            <a:r>
              <a:rPr lang="en-US" altLang="zh-CN" sz="4000" b="1" dirty="0">
                <a:solidFill>
                  <a:schemeClr val="bg1"/>
                </a:solidFill>
              </a:rPr>
              <a:t>ARM  </a:t>
            </a:r>
            <a:r>
              <a:rPr lang="zh-CN" altLang="en-US" sz="4000" b="1" dirty="0">
                <a:solidFill>
                  <a:schemeClr val="bg1"/>
                </a:solidFill>
              </a:rPr>
              <a:t>与 </a:t>
            </a:r>
            <a:r>
              <a:rPr lang="en-US" altLang="zh-CN" sz="4000" b="1" dirty="0">
                <a:solidFill>
                  <a:schemeClr val="bg1"/>
                </a:solidFill>
              </a:rPr>
              <a:t>X86 </a:t>
            </a:r>
            <a:r>
              <a:rPr lang="zh-CN" altLang="en-US" sz="4000" b="1" dirty="0">
                <a:solidFill>
                  <a:schemeClr val="bg1"/>
                </a:solidFill>
              </a:rPr>
              <a:t>指令集的比较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F31741-192F-D41F-5FF3-F35189EE650E}"/>
              </a:ext>
            </a:extLst>
          </p:cNvPr>
          <p:cNvSpPr txBox="1"/>
          <p:nvPr/>
        </p:nvSpPr>
        <p:spPr>
          <a:xfrm>
            <a:off x="395536" y="1628800"/>
            <a:ext cx="8064896" cy="12977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034" rtl="0" eaLnBrk="1" fontAlgn="ctr" latinLnBrk="0" hangingPunct="1">
              <a:lnSpc>
                <a:spcPts val="2900"/>
              </a:lnSpc>
              <a:spcBef>
                <a:spcPts val="792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无法在</a:t>
            </a: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ARM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指令中嵌入任意</a:t>
            </a: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32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位地址</a:t>
            </a:r>
            <a:endParaRPr lang="en-US" altLang="zh-CN" sz="2200" b="1" dirty="0">
              <a:solidFill>
                <a:srgbClr val="00763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54938" marR="0" lvl="1" indent="-251899" algn="l" defTabSz="914034" rtl="0" eaLnBrk="1" fontAlgn="ctr" latinLnBrk="0" hangingPunct="1">
              <a:lnSpc>
                <a:spcPts val="2900"/>
              </a:lnSpc>
              <a:spcBef>
                <a:spcPts val="72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p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所有的内存访问，都是基于存放在一个寄存器中的地址进行索引的</a:t>
            </a:r>
            <a:r>
              <a:rPr kumimoji="0" lang="zh-CN" altLang="en-US" sz="2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，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通过通用寄存器间接进行的。</a:t>
            </a:r>
            <a:endParaRPr kumimoji="0" lang="en-US" altLang="zh-CN" sz="2400" noProof="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10590D-2AEA-ED59-E630-CD18DAE94981}"/>
              </a:ext>
            </a:extLst>
          </p:cNvPr>
          <p:cNvSpPr txBox="1"/>
          <p:nvPr/>
        </p:nvSpPr>
        <p:spPr>
          <a:xfrm>
            <a:off x="419363" y="3140968"/>
            <a:ext cx="84731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defTabSz="914034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50000"/>
              <a:defRPr/>
            </a:pP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X86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指令中</a:t>
            </a:r>
            <a:r>
              <a:rPr lang="zh-CN" altLang="en-US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可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嵌入任意</a:t>
            </a: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32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位地址</a:t>
            </a:r>
            <a:endParaRPr lang="en-US" altLang="zh-CN" sz="2200" b="1" dirty="0">
              <a:solidFill>
                <a:srgbClr val="00763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654938" lvl="1" indent="-251899" defTabSz="914034" fontAlgn="ctr">
              <a:lnSpc>
                <a:spcPts val="2900"/>
              </a:lnSpc>
              <a:spcBef>
                <a:spcPts val="72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p"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可以进行</a:t>
            </a:r>
            <a:r>
              <a:rPr kumimoji="0" lang="zh-CN" altLang="zh-CN" sz="2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直接地址访问</a:t>
            </a:r>
            <a:r>
              <a:rPr kumimoji="0" lang="zh-CN" altLang="en-US" sz="2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，</a:t>
            </a:r>
            <a:r>
              <a:rPr kumimoji="0" lang="zh-CN" altLang="zh-CN" sz="2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指令集的可变长度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。</a:t>
            </a:r>
            <a:endParaRPr kumimoji="0" lang="en-US" altLang="zh-CN" sz="2400" dirty="0">
              <a:solidFill>
                <a:prstClr val="black"/>
              </a:solidFill>
              <a:latin typeface="Huawei Sans" panose="020C0503030203020204" pitchFamily="34" charset="0"/>
              <a:ea typeface="方正兰亭黑简体" panose="02000000000000000000" pitchFamily="2" charset="-122"/>
            </a:endParaRPr>
          </a:p>
          <a:p>
            <a:pPr marL="654938" lvl="1" indent="-251899" defTabSz="914034" fontAlgn="ctr">
              <a:lnSpc>
                <a:spcPts val="2900"/>
              </a:lnSpc>
              <a:spcBef>
                <a:spcPts val="720"/>
              </a:spcBef>
              <a:spcAft>
                <a:spcPts val="0"/>
              </a:spcAft>
              <a:buSzPct val="50000"/>
              <a:buFont typeface="Wingdings" panose="05000000000000000000" pitchFamily="2" charset="2"/>
              <a:buChar char="p"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  <a:p>
            <a:pPr marR="0" lvl="0" algn="just" defTabSz="914034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tabLst/>
              <a:defRPr/>
            </a:pP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ARM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指令不能包含任意的</a:t>
            </a:r>
            <a:r>
              <a:rPr lang="en-US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32</a:t>
            </a:r>
            <a:r>
              <a:rPr lang="zh-CN" altLang="zh-CN" sz="2200" b="1" dirty="0">
                <a:solidFill>
                  <a:srgbClr val="007635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位常量</a:t>
            </a:r>
            <a:endParaRPr lang="en-US" altLang="zh-CN" sz="2200" b="1" dirty="0">
              <a:solidFill>
                <a:srgbClr val="007635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360000" marR="0" lvl="0" defTabSz="914034" rtl="0" eaLnBrk="1" fontAlgn="ctr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ct val="50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zh-CN" sz="2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 </a:t>
            </a:r>
            <a:r>
              <a:rPr kumimoji="0" lang="zh-CN" altLang="zh-CN" sz="2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操作长度较长的立即数时，通过</a:t>
            </a:r>
            <a:r>
              <a:rPr kumimoji="0" lang="en-US" altLang="zh-CN" sz="2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mov/</a:t>
            </a:r>
            <a:r>
              <a:rPr kumimoji="0" lang="en-US" altLang="zh-CN" sz="2400" dirty="0" err="1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movk</a:t>
            </a:r>
            <a:r>
              <a:rPr kumimoji="0" lang="en-US" altLang="zh-CN" sz="2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 </a:t>
            </a:r>
            <a:r>
              <a:rPr kumimoji="0" lang="zh-CN" altLang="zh-CN" sz="240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rPr>
              <a:t>多次进行生成。</a:t>
            </a:r>
          </a:p>
        </p:txBody>
      </p:sp>
    </p:spTree>
    <p:extLst>
      <p:ext uri="{BB962C8B-B14F-4D97-AF65-F5344CB8AC3E}">
        <p14:creationId xmlns:p14="http://schemas.microsoft.com/office/powerpoint/2010/main" val="178481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model-3">
  <a:themeElements>
    <a:clrScheme name="1_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1_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rgbClr val="FF00FF"/>
            </a:solidFill>
            <a:effectLst/>
            <a:latin typeface="华文新魏" pitchFamily="2" charset="-122"/>
            <a:ea typeface="华文新魏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4400" b="0" i="0" u="none" strike="noStrike" cap="none" normalizeH="0" baseline="0" smtClean="0">
            <a:ln>
              <a:noFill/>
            </a:ln>
            <a:solidFill>
              <a:srgbClr val="FF00FF"/>
            </a:solidFill>
            <a:effectLst/>
            <a:latin typeface="华文新魏" pitchFamily="2" charset="-122"/>
            <a:ea typeface="华文新魏" pitchFamily="2" charset="-122"/>
          </a:defRPr>
        </a:defPPr>
      </a:lstStyle>
    </a:lnDef>
  </a:objectDefaults>
  <a:extraClrSchemeLst>
    <a:extraClrScheme>
      <a:clrScheme name="1_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8529</TotalTime>
  <Words>2875</Words>
  <Application>Microsoft Office PowerPoint</Application>
  <PresentationFormat>全屏显示(4:3)</PresentationFormat>
  <Paragraphs>388</Paragraphs>
  <Slides>31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-apple-system</vt:lpstr>
      <vt:lpstr>Huawei Sans</vt:lpstr>
      <vt:lpstr>等线</vt:lpstr>
      <vt:lpstr>华文新魏</vt:lpstr>
      <vt:lpstr>宋体</vt:lpstr>
      <vt:lpstr>微软雅黑</vt:lpstr>
      <vt:lpstr>arial</vt:lpstr>
      <vt:lpstr>arial</vt:lpstr>
      <vt:lpstr>Tahoma</vt:lpstr>
      <vt:lpstr>Times New Roman</vt:lpstr>
      <vt:lpstr>Wingdings</vt:lpstr>
      <vt:lpstr>1_model-3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达梦数据库股份有限责任公司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</dc:title>
  <dc:creator>xuxiangyang</dc:creator>
  <cp:lastModifiedBy>Lianghai</cp:lastModifiedBy>
  <cp:revision>761</cp:revision>
  <dcterms:created xsi:type="dcterms:W3CDTF">2002-01-21T01:38:38Z</dcterms:created>
  <dcterms:modified xsi:type="dcterms:W3CDTF">2024-03-11T08:18:41Z</dcterms:modified>
</cp:coreProperties>
</file>