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1024" r:id="rId2"/>
    <p:sldId id="1047" r:id="rId3"/>
    <p:sldId id="1057" r:id="rId4"/>
    <p:sldId id="1048" r:id="rId5"/>
    <p:sldId id="1056" r:id="rId6"/>
    <p:sldId id="1061" r:id="rId7"/>
    <p:sldId id="1025" r:id="rId8"/>
    <p:sldId id="1052" r:id="rId9"/>
    <p:sldId id="1027" r:id="rId10"/>
    <p:sldId id="1029" r:id="rId11"/>
    <p:sldId id="1030" r:id="rId12"/>
    <p:sldId id="1035" r:id="rId13"/>
    <p:sldId id="1049" r:id="rId14"/>
    <p:sldId id="1028" r:id="rId15"/>
    <p:sldId id="1050" r:id="rId16"/>
    <p:sldId id="1051" r:id="rId17"/>
    <p:sldId id="1031" r:id="rId18"/>
    <p:sldId id="1032" r:id="rId19"/>
    <p:sldId id="1038" r:id="rId20"/>
    <p:sldId id="1042" r:id="rId21"/>
    <p:sldId id="1026" r:id="rId22"/>
    <p:sldId id="1033" r:id="rId23"/>
    <p:sldId id="1034" r:id="rId24"/>
    <p:sldId id="1036" r:id="rId25"/>
    <p:sldId id="1059" r:id="rId26"/>
    <p:sldId id="1060" r:id="rId27"/>
    <p:sldId id="1062" r:id="rId28"/>
    <p:sldId id="1067" r:id="rId29"/>
    <p:sldId id="1065" r:id="rId30"/>
    <p:sldId id="1066" r:id="rId31"/>
    <p:sldId id="1063" r:id="rId32"/>
    <p:sldId id="1064" r:id="rId33"/>
    <p:sldId id="1058" r:id="rId34"/>
    <p:sldId id="1043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  <a:srgbClr val="009242"/>
    <a:srgbClr val="0066FF"/>
    <a:srgbClr val="CC3300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6" autoAdjust="0"/>
    <p:restoredTop sz="84987" autoAdjust="0"/>
  </p:normalViewPr>
  <p:slideViewPr>
    <p:cSldViewPr>
      <p:cViewPr varScale="1">
        <p:scale>
          <a:sx n="72" d="100"/>
          <a:sy n="72" d="100"/>
        </p:scale>
        <p:origin x="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94E38-D4D7-49F8-ACE9-BCB9E612475D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D5CE62-02AB-4FA5-9D13-5A91BA48A1D7}">
      <dgm:prSet phldrT="[文本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ISA</a:t>
          </a:r>
          <a:endParaRPr lang="zh-CN" altLang="en-US" dirty="0">
            <a:solidFill>
              <a:srgbClr val="FF0000"/>
            </a:solidFill>
          </a:endParaRPr>
        </a:p>
      </dgm:t>
    </dgm:pt>
    <dgm:pt modelId="{7CCE98BB-CE4F-4D48-A73C-25E0BE5EAB7C}" type="parTrans" cxnId="{5660FBB8-E52A-42C4-836F-36FAEF75CF16}">
      <dgm:prSet/>
      <dgm:spPr/>
      <dgm:t>
        <a:bodyPr/>
        <a:lstStyle/>
        <a:p>
          <a:endParaRPr lang="zh-CN" altLang="en-US"/>
        </a:p>
      </dgm:t>
    </dgm:pt>
    <dgm:pt modelId="{DED59D46-0EEA-4999-A4D7-98EC7084A01D}" type="sibTrans" cxnId="{5660FBB8-E52A-42C4-836F-36FAEF75CF16}">
      <dgm:prSet/>
      <dgm:spPr/>
      <dgm:t>
        <a:bodyPr/>
        <a:lstStyle/>
        <a:p>
          <a:endParaRPr lang="zh-CN" altLang="en-US"/>
        </a:p>
      </dgm:t>
    </dgm:pt>
    <dgm:pt modelId="{CA5911AE-6C85-45F6-8480-432B3A98C69B}">
      <dgm:prSet phldrT="[文本]" custT="1"/>
      <dgm:spPr/>
      <dgm:t>
        <a:bodyPr/>
        <a:lstStyle/>
        <a:p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操作</a:t>
          </a:r>
          <a:endParaRPr lang="en-US" altLang="zh-CN" sz="2900" b="1" kern="1200" dirty="0">
            <a:solidFill>
              <a:srgbClr val="000000">
                <a:lumMod val="95000"/>
                <a:lumOff val="5000"/>
              </a:srgbClr>
            </a:solidFill>
            <a:latin typeface="Arial"/>
            <a:ea typeface="宋体"/>
            <a:cs typeface="+mn-cs"/>
          </a:endParaRPr>
        </a:p>
        <a:p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系统</a:t>
          </a:r>
        </a:p>
      </dgm:t>
    </dgm:pt>
    <dgm:pt modelId="{47B8BAC7-7F87-451E-A55E-B6D96A18A95B}" type="parTrans" cxnId="{9286A9BC-986D-4A48-A549-E6DDB6CE65F7}">
      <dgm:prSet/>
      <dgm:spPr/>
      <dgm:t>
        <a:bodyPr/>
        <a:lstStyle/>
        <a:p>
          <a:endParaRPr lang="zh-CN" altLang="en-US"/>
        </a:p>
      </dgm:t>
    </dgm:pt>
    <dgm:pt modelId="{5A40F77B-6EA4-42FE-BAA5-ADAC3EE211C4}" type="sibTrans" cxnId="{9286A9BC-986D-4A48-A549-E6DDB6CE65F7}">
      <dgm:prSet/>
      <dgm:spPr/>
      <dgm:t>
        <a:bodyPr/>
        <a:lstStyle/>
        <a:p>
          <a:endParaRPr lang="zh-CN" altLang="en-US"/>
        </a:p>
      </dgm:t>
    </dgm:pt>
    <dgm:pt modelId="{145CEAAA-987C-4A86-9353-3482939D2560}">
      <dgm:prSet phldrT="[文本]" custT="1"/>
      <dgm:spPr/>
      <dgm:t>
        <a:bodyPr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组成</a:t>
          </a:r>
          <a:endParaRPr lang="en-US" altLang="zh-CN" sz="2900" b="1" kern="1200" dirty="0">
            <a:solidFill>
              <a:srgbClr val="000000">
                <a:lumMod val="95000"/>
                <a:lumOff val="5000"/>
              </a:srgbClr>
            </a:solidFill>
            <a:latin typeface="Arial"/>
            <a:ea typeface="宋体"/>
            <a:cs typeface="+mn-cs"/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原理</a:t>
          </a:r>
        </a:p>
      </dgm:t>
    </dgm:pt>
    <dgm:pt modelId="{213B7C5F-C507-4A0E-94EA-E582253CD019}" type="parTrans" cxnId="{1BE35B36-FED2-423F-B233-8E195F200C4E}">
      <dgm:prSet/>
      <dgm:spPr/>
      <dgm:t>
        <a:bodyPr/>
        <a:lstStyle/>
        <a:p>
          <a:endParaRPr lang="zh-CN" altLang="en-US"/>
        </a:p>
      </dgm:t>
    </dgm:pt>
    <dgm:pt modelId="{E2D5748E-DF70-4FE7-BF8B-ACD38C84DFAD}" type="sibTrans" cxnId="{1BE35B36-FED2-423F-B233-8E195F200C4E}">
      <dgm:prSet/>
      <dgm:spPr/>
      <dgm:t>
        <a:bodyPr/>
        <a:lstStyle/>
        <a:p>
          <a:endParaRPr lang="zh-CN" altLang="en-US"/>
        </a:p>
      </dgm:t>
    </dgm:pt>
    <dgm:pt modelId="{78AD347D-9C7B-4F3E-AEFF-AF02C524C524}">
      <dgm:prSet phldrT="[文本]" custT="1"/>
      <dgm:spPr/>
      <dgm:t>
        <a:bodyPr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程序</a:t>
          </a:r>
          <a:endParaRPr lang="en-US" altLang="zh-CN" sz="2900" b="1" kern="1200" dirty="0">
            <a:solidFill>
              <a:srgbClr val="000000">
                <a:lumMod val="95000"/>
                <a:lumOff val="5000"/>
              </a:srgbClr>
            </a:solidFill>
            <a:latin typeface="Arial"/>
            <a:ea typeface="宋体"/>
            <a:cs typeface="+mn-cs"/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设计</a:t>
          </a:r>
        </a:p>
      </dgm:t>
    </dgm:pt>
    <dgm:pt modelId="{FE769C1F-4944-4512-B14E-3CCA75EBEA3C}" type="parTrans" cxnId="{32240586-B09B-4E57-97ED-B5D0A60C1345}">
      <dgm:prSet/>
      <dgm:spPr/>
      <dgm:t>
        <a:bodyPr/>
        <a:lstStyle/>
        <a:p>
          <a:endParaRPr lang="zh-CN" altLang="en-US"/>
        </a:p>
      </dgm:t>
    </dgm:pt>
    <dgm:pt modelId="{C9D888E7-C95C-4394-ADE7-1F617275BCF6}" type="sibTrans" cxnId="{32240586-B09B-4E57-97ED-B5D0A60C1345}">
      <dgm:prSet/>
      <dgm:spPr/>
      <dgm:t>
        <a:bodyPr/>
        <a:lstStyle/>
        <a:p>
          <a:endParaRPr lang="zh-CN" altLang="en-US"/>
        </a:p>
      </dgm:t>
    </dgm:pt>
    <dgm:pt modelId="{611877ED-018A-4698-8152-B77F19DADF43}">
      <dgm:prSet phldrT="[文本]"/>
      <dgm:spPr/>
      <dgm:t>
        <a:bodyPr/>
        <a:lstStyle/>
        <a:p>
          <a:r>
            <a:rPr lang="en-US" altLang="zh-CN" b="1" dirty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zh-CN" altLang="en-US" b="1" dirty="0">
              <a:solidFill>
                <a:schemeClr val="tx1">
                  <a:lumMod val="95000"/>
                  <a:lumOff val="5000"/>
                </a:schemeClr>
              </a:solidFill>
            </a:rPr>
            <a:t>编译原理</a:t>
          </a:r>
        </a:p>
      </dgm:t>
    </dgm:pt>
    <dgm:pt modelId="{E528CD8D-8F30-4D66-8A3E-C2FC8BE71952}" type="parTrans" cxnId="{16E071B0-28C8-4BBB-AFE9-A600A115BEFA}">
      <dgm:prSet/>
      <dgm:spPr/>
      <dgm:t>
        <a:bodyPr/>
        <a:lstStyle/>
        <a:p>
          <a:endParaRPr lang="zh-CN" altLang="en-US"/>
        </a:p>
      </dgm:t>
    </dgm:pt>
    <dgm:pt modelId="{1A1FAC61-6077-45F2-A702-20810CC5BC96}" type="sibTrans" cxnId="{16E071B0-28C8-4BBB-AFE9-A600A115BEFA}">
      <dgm:prSet/>
      <dgm:spPr/>
      <dgm:t>
        <a:bodyPr/>
        <a:lstStyle/>
        <a:p>
          <a:endParaRPr lang="zh-CN" altLang="en-US"/>
        </a:p>
      </dgm:t>
    </dgm:pt>
    <dgm:pt modelId="{7BCD534F-F71D-47AD-A9B5-8A4B0C5CC7D7}" type="pres">
      <dgm:prSet presAssocID="{6D294E38-D4D7-49F8-ACE9-BCB9E612475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51D372-45FD-4197-8DBB-774ADB865322}" type="pres">
      <dgm:prSet presAssocID="{53D5CE62-02AB-4FA5-9D13-5A91BA48A1D7}" presName="centerShape" presStyleLbl="node0" presStyleIdx="0" presStyleCnt="1"/>
      <dgm:spPr/>
    </dgm:pt>
    <dgm:pt modelId="{D71F73F5-3116-43EE-AD14-FD23E1D24691}" type="pres">
      <dgm:prSet presAssocID="{CA5911AE-6C85-45F6-8480-432B3A98C69B}" presName="node" presStyleLbl="node1" presStyleIdx="0" presStyleCnt="4" custScaleX="139555" custScaleY="127353">
        <dgm:presLayoutVars>
          <dgm:bulletEnabled val="1"/>
        </dgm:presLayoutVars>
      </dgm:prSet>
      <dgm:spPr/>
    </dgm:pt>
    <dgm:pt modelId="{7582FA6D-8826-4DD7-8470-6E1BD8388327}" type="pres">
      <dgm:prSet presAssocID="{CA5911AE-6C85-45F6-8480-432B3A98C69B}" presName="dummy" presStyleCnt="0"/>
      <dgm:spPr/>
    </dgm:pt>
    <dgm:pt modelId="{4CDA02D1-71BF-421F-B8AA-FE8E090E6448}" type="pres">
      <dgm:prSet presAssocID="{5A40F77B-6EA4-42FE-BAA5-ADAC3EE211C4}" presName="sibTrans" presStyleLbl="sibTrans2D1" presStyleIdx="0" presStyleCnt="4"/>
      <dgm:spPr/>
    </dgm:pt>
    <dgm:pt modelId="{990EA2E0-E508-41F4-864C-A2582CF8DBE6}" type="pres">
      <dgm:prSet presAssocID="{145CEAAA-987C-4A86-9353-3482939D2560}" presName="node" presStyleLbl="node1" presStyleIdx="1" presStyleCnt="4" custScaleX="147302" custScaleY="136869">
        <dgm:presLayoutVars>
          <dgm:bulletEnabled val="1"/>
        </dgm:presLayoutVars>
      </dgm:prSet>
      <dgm:spPr/>
    </dgm:pt>
    <dgm:pt modelId="{3A57AF1F-9FD4-46AE-A404-7373AEA82409}" type="pres">
      <dgm:prSet presAssocID="{145CEAAA-987C-4A86-9353-3482939D2560}" presName="dummy" presStyleCnt="0"/>
      <dgm:spPr/>
    </dgm:pt>
    <dgm:pt modelId="{094A304A-0FFE-4114-86E0-F3D609D16A19}" type="pres">
      <dgm:prSet presAssocID="{E2D5748E-DF70-4FE7-BF8B-ACD38C84DFAD}" presName="sibTrans" presStyleLbl="sibTrans2D1" presStyleIdx="1" presStyleCnt="4"/>
      <dgm:spPr/>
    </dgm:pt>
    <dgm:pt modelId="{A313D8DD-967E-4CCB-90FB-8752EEC667BC}" type="pres">
      <dgm:prSet presAssocID="{78AD347D-9C7B-4F3E-AEFF-AF02C524C524}" presName="node" presStyleLbl="node1" presStyleIdx="2" presStyleCnt="4" custScaleX="166359" custScaleY="144722" custRadScaleRad="107342" custRadScaleInc="-6500">
        <dgm:presLayoutVars>
          <dgm:bulletEnabled val="1"/>
        </dgm:presLayoutVars>
      </dgm:prSet>
      <dgm:spPr/>
    </dgm:pt>
    <dgm:pt modelId="{E0FB9E06-3252-47C5-8122-2293C2D86D09}" type="pres">
      <dgm:prSet presAssocID="{78AD347D-9C7B-4F3E-AEFF-AF02C524C524}" presName="dummy" presStyleCnt="0"/>
      <dgm:spPr/>
    </dgm:pt>
    <dgm:pt modelId="{F2DD83A9-0A9B-4444-8E17-908515946193}" type="pres">
      <dgm:prSet presAssocID="{C9D888E7-C95C-4394-ADE7-1F617275BCF6}" presName="sibTrans" presStyleLbl="sibTrans2D1" presStyleIdx="2" presStyleCnt="4"/>
      <dgm:spPr/>
    </dgm:pt>
    <dgm:pt modelId="{E153FFAD-FCF9-4A1F-976A-119DAB5B8CEC}" type="pres">
      <dgm:prSet presAssocID="{611877ED-018A-4698-8152-B77F19DADF43}" presName="node" presStyleLbl="node1" presStyleIdx="3" presStyleCnt="4" custScaleX="159077" custScaleY="135366" custRadScaleRad="106840" custRadScaleInc="-5271">
        <dgm:presLayoutVars>
          <dgm:bulletEnabled val="1"/>
        </dgm:presLayoutVars>
      </dgm:prSet>
      <dgm:spPr/>
    </dgm:pt>
    <dgm:pt modelId="{D77ED644-93AF-4B9B-BC99-D23F7CA66A57}" type="pres">
      <dgm:prSet presAssocID="{611877ED-018A-4698-8152-B77F19DADF43}" presName="dummy" presStyleCnt="0"/>
      <dgm:spPr/>
    </dgm:pt>
    <dgm:pt modelId="{12B53B2C-D6B0-4A9D-AF87-CACC5C3B415A}" type="pres">
      <dgm:prSet presAssocID="{1A1FAC61-6077-45F2-A702-20810CC5BC96}" presName="sibTrans" presStyleLbl="sibTrans2D1" presStyleIdx="3" presStyleCnt="4"/>
      <dgm:spPr/>
    </dgm:pt>
  </dgm:ptLst>
  <dgm:cxnLst>
    <dgm:cxn modelId="{6BAEAD00-0F26-4C70-8E1A-174EFD03DF82}" type="presOf" srcId="{CA5911AE-6C85-45F6-8480-432B3A98C69B}" destId="{D71F73F5-3116-43EE-AD14-FD23E1D24691}" srcOrd="0" destOrd="0" presId="urn:microsoft.com/office/officeart/2005/8/layout/radial6"/>
    <dgm:cxn modelId="{9E656908-3F50-458E-B082-0CC51AA84529}" type="presOf" srcId="{5A40F77B-6EA4-42FE-BAA5-ADAC3EE211C4}" destId="{4CDA02D1-71BF-421F-B8AA-FE8E090E6448}" srcOrd="0" destOrd="0" presId="urn:microsoft.com/office/officeart/2005/8/layout/radial6"/>
    <dgm:cxn modelId="{CF109618-D502-4B6D-8834-CF1DF8C38A54}" type="presOf" srcId="{78AD347D-9C7B-4F3E-AEFF-AF02C524C524}" destId="{A313D8DD-967E-4CCB-90FB-8752EEC667BC}" srcOrd="0" destOrd="0" presId="urn:microsoft.com/office/officeart/2005/8/layout/radial6"/>
    <dgm:cxn modelId="{1BE35B36-FED2-423F-B233-8E195F200C4E}" srcId="{53D5CE62-02AB-4FA5-9D13-5A91BA48A1D7}" destId="{145CEAAA-987C-4A86-9353-3482939D2560}" srcOrd="1" destOrd="0" parTransId="{213B7C5F-C507-4A0E-94EA-E582253CD019}" sibTransId="{E2D5748E-DF70-4FE7-BF8B-ACD38C84DFAD}"/>
    <dgm:cxn modelId="{1C06BC41-A1A8-4ABF-83B2-971A5CC087BB}" type="presOf" srcId="{C9D888E7-C95C-4394-ADE7-1F617275BCF6}" destId="{F2DD83A9-0A9B-4444-8E17-908515946193}" srcOrd="0" destOrd="0" presId="urn:microsoft.com/office/officeart/2005/8/layout/radial6"/>
    <dgm:cxn modelId="{5D0F156A-B983-4ACA-B3AC-F4A624C0558D}" type="presOf" srcId="{145CEAAA-987C-4A86-9353-3482939D2560}" destId="{990EA2E0-E508-41F4-864C-A2582CF8DBE6}" srcOrd="0" destOrd="0" presId="urn:microsoft.com/office/officeart/2005/8/layout/radial6"/>
    <dgm:cxn modelId="{39B2AB77-63A6-464C-AE1A-0D167FA472A7}" type="presOf" srcId="{611877ED-018A-4698-8152-B77F19DADF43}" destId="{E153FFAD-FCF9-4A1F-976A-119DAB5B8CEC}" srcOrd="0" destOrd="0" presId="urn:microsoft.com/office/officeart/2005/8/layout/radial6"/>
    <dgm:cxn modelId="{32240586-B09B-4E57-97ED-B5D0A60C1345}" srcId="{53D5CE62-02AB-4FA5-9D13-5A91BA48A1D7}" destId="{78AD347D-9C7B-4F3E-AEFF-AF02C524C524}" srcOrd="2" destOrd="0" parTransId="{FE769C1F-4944-4512-B14E-3CCA75EBEA3C}" sibTransId="{C9D888E7-C95C-4394-ADE7-1F617275BCF6}"/>
    <dgm:cxn modelId="{7038F0AA-6AFA-440B-BC96-22CB40360279}" type="presOf" srcId="{E2D5748E-DF70-4FE7-BF8B-ACD38C84DFAD}" destId="{094A304A-0FFE-4114-86E0-F3D609D16A19}" srcOrd="0" destOrd="0" presId="urn:microsoft.com/office/officeart/2005/8/layout/radial6"/>
    <dgm:cxn modelId="{16E071B0-28C8-4BBB-AFE9-A600A115BEFA}" srcId="{53D5CE62-02AB-4FA5-9D13-5A91BA48A1D7}" destId="{611877ED-018A-4698-8152-B77F19DADF43}" srcOrd="3" destOrd="0" parTransId="{E528CD8D-8F30-4D66-8A3E-C2FC8BE71952}" sibTransId="{1A1FAC61-6077-45F2-A702-20810CC5BC96}"/>
    <dgm:cxn modelId="{956BC6B4-3ECB-46D8-B8A2-7C1770D2D16D}" type="presOf" srcId="{1A1FAC61-6077-45F2-A702-20810CC5BC96}" destId="{12B53B2C-D6B0-4A9D-AF87-CACC5C3B415A}" srcOrd="0" destOrd="0" presId="urn:microsoft.com/office/officeart/2005/8/layout/radial6"/>
    <dgm:cxn modelId="{5660FBB8-E52A-42C4-836F-36FAEF75CF16}" srcId="{6D294E38-D4D7-49F8-ACE9-BCB9E612475D}" destId="{53D5CE62-02AB-4FA5-9D13-5A91BA48A1D7}" srcOrd="0" destOrd="0" parTransId="{7CCE98BB-CE4F-4D48-A73C-25E0BE5EAB7C}" sibTransId="{DED59D46-0EEA-4999-A4D7-98EC7084A01D}"/>
    <dgm:cxn modelId="{9286A9BC-986D-4A48-A549-E6DDB6CE65F7}" srcId="{53D5CE62-02AB-4FA5-9D13-5A91BA48A1D7}" destId="{CA5911AE-6C85-45F6-8480-432B3A98C69B}" srcOrd="0" destOrd="0" parTransId="{47B8BAC7-7F87-451E-A55E-B6D96A18A95B}" sibTransId="{5A40F77B-6EA4-42FE-BAA5-ADAC3EE211C4}"/>
    <dgm:cxn modelId="{8516F4D4-28BC-44F1-96B3-E6BA745BFADA}" type="presOf" srcId="{6D294E38-D4D7-49F8-ACE9-BCB9E612475D}" destId="{7BCD534F-F71D-47AD-A9B5-8A4B0C5CC7D7}" srcOrd="0" destOrd="0" presId="urn:microsoft.com/office/officeart/2005/8/layout/radial6"/>
    <dgm:cxn modelId="{5070E3EA-37BA-4A42-A687-0B64DEBEA05A}" type="presOf" srcId="{53D5CE62-02AB-4FA5-9D13-5A91BA48A1D7}" destId="{D451D372-45FD-4197-8DBB-774ADB865322}" srcOrd="0" destOrd="0" presId="urn:microsoft.com/office/officeart/2005/8/layout/radial6"/>
    <dgm:cxn modelId="{19D54E42-0372-4E4A-AD63-033624F05761}" type="presParOf" srcId="{7BCD534F-F71D-47AD-A9B5-8A4B0C5CC7D7}" destId="{D451D372-45FD-4197-8DBB-774ADB865322}" srcOrd="0" destOrd="0" presId="urn:microsoft.com/office/officeart/2005/8/layout/radial6"/>
    <dgm:cxn modelId="{CA88E88F-ABD9-43EB-8E9B-9F2A4B3461FC}" type="presParOf" srcId="{7BCD534F-F71D-47AD-A9B5-8A4B0C5CC7D7}" destId="{D71F73F5-3116-43EE-AD14-FD23E1D24691}" srcOrd="1" destOrd="0" presId="urn:microsoft.com/office/officeart/2005/8/layout/radial6"/>
    <dgm:cxn modelId="{3EF87498-0920-4CBC-894A-211C777147A6}" type="presParOf" srcId="{7BCD534F-F71D-47AD-A9B5-8A4B0C5CC7D7}" destId="{7582FA6D-8826-4DD7-8470-6E1BD8388327}" srcOrd="2" destOrd="0" presId="urn:microsoft.com/office/officeart/2005/8/layout/radial6"/>
    <dgm:cxn modelId="{383D1EBB-BFAD-402E-B010-1C9C43EA3374}" type="presParOf" srcId="{7BCD534F-F71D-47AD-A9B5-8A4B0C5CC7D7}" destId="{4CDA02D1-71BF-421F-B8AA-FE8E090E6448}" srcOrd="3" destOrd="0" presId="urn:microsoft.com/office/officeart/2005/8/layout/radial6"/>
    <dgm:cxn modelId="{38666B37-312C-4020-9DB8-2BE58165694D}" type="presParOf" srcId="{7BCD534F-F71D-47AD-A9B5-8A4B0C5CC7D7}" destId="{990EA2E0-E508-41F4-864C-A2582CF8DBE6}" srcOrd="4" destOrd="0" presId="urn:microsoft.com/office/officeart/2005/8/layout/radial6"/>
    <dgm:cxn modelId="{C2E5A9B9-05FD-4AAB-B176-949C046174E3}" type="presParOf" srcId="{7BCD534F-F71D-47AD-A9B5-8A4B0C5CC7D7}" destId="{3A57AF1F-9FD4-46AE-A404-7373AEA82409}" srcOrd="5" destOrd="0" presId="urn:microsoft.com/office/officeart/2005/8/layout/radial6"/>
    <dgm:cxn modelId="{52B29DEB-6A06-41EF-9006-02CFD35A9394}" type="presParOf" srcId="{7BCD534F-F71D-47AD-A9B5-8A4B0C5CC7D7}" destId="{094A304A-0FFE-4114-86E0-F3D609D16A19}" srcOrd="6" destOrd="0" presId="urn:microsoft.com/office/officeart/2005/8/layout/radial6"/>
    <dgm:cxn modelId="{9CA82101-DCDC-428E-81B6-3696FDE198AD}" type="presParOf" srcId="{7BCD534F-F71D-47AD-A9B5-8A4B0C5CC7D7}" destId="{A313D8DD-967E-4CCB-90FB-8752EEC667BC}" srcOrd="7" destOrd="0" presId="urn:microsoft.com/office/officeart/2005/8/layout/radial6"/>
    <dgm:cxn modelId="{BAC4EC40-AB07-4C74-9E19-CE363358465B}" type="presParOf" srcId="{7BCD534F-F71D-47AD-A9B5-8A4B0C5CC7D7}" destId="{E0FB9E06-3252-47C5-8122-2293C2D86D09}" srcOrd="8" destOrd="0" presId="urn:microsoft.com/office/officeart/2005/8/layout/radial6"/>
    <dgm:cxn modelId="{783F5F90-8FF2-43F0-BD46-541383F7B9B7}" type="presParOf" srcId="{7BCD534F-F71D-47AD-A9B5-8A4B0C5CC7D7}" destId="{F2DD83A9-0A9B-4444-8E17-908515946193}" srcOrd="9" destOrd="0" presId="urn:microsoft.com/office/officeart/2005/8/layout/radial6"/>
    <dgm:cxn modelId="{73778DAB-B962-4F2F-BA60-1AE945AEFC00}" type="presParOf" srcId="{7BCD534F-F71D-47AD-A9B5-8A4B0C5CC7D7}" destId="{E153FFAD-FCF9-4A1F-976A-119DAB5B8CEC}" srcOrd="10" destOrd="0" presId="urn:microsoft.com/office/officeart/2005/8/layout/radial6"/>
    <dgm:cxn modelId="{5ECADCCD-FF94-4C39-AD07-296D2FA69E05}" type="presParOf" srcId="{7BCD534F-F71D-47AD-A9B5-8A4B0C5CC7D7}" destId="{D77ED644-93AF-4B9B-BC99-D23F7CA66A57}" srcOrd="11" destOrd="0" presId="urn:microsoft.com/office/officeart/2005/8/layout/radial6"/>
    <dgm:cxn modelId="{AFECDE2B-A4B2-4E6D-BFCC-E07FE0DE2364}" type="presParOf" srcId="{7BCD534F-F71D-47AD-A9B5-8A4B0C5CC7D7}" destId="{12B53B2C-D6B0-4A9D-AF87-CACC5C3B415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53B2C-D6B0-4A9D-AF87-CACC5C3B415A}">
      <dsp:nvSpPr>
        <dsp:cNvPr id="0" name=""/>
        <dsp:cNvSpPr/>
      </dsp:nvSpPr>
      <dsp:spPr>
        <a:xfrm>
          <a:off x="1410379" y="421955"/>
          <a:ext cx="3125428" cy="3125428"/>
        </a:xfrm>
        <a:prstGeom prst="blockArc">
          <a:avLst>
            <a:gd name="adj1" fmla="val 10690552"/>
            <a:gd name="adj2" fmla="val 1643567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D83A9-0A9B-4444-8E17-908515946193}">
      <dsp:nvSpPr>
        <dsp:cNvPr id="0" name=""/>
        <dsp:cNvSpPr/>
      </dsp:nvSpPr>
      <dsp:spPr>
        <a:xfrm>
          <a:off x="1410714" y="433947"/>
          <a:ext cx="3125428" cy="3125428"/>
        </a:xfrm>
        <a:prstGeom prst="blockArc">
          <a:avLst>
            <a:gd name="adj1" fmla="val 5039040"/>
            <a:gd name="adj2" fmla="val 1071757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A304A-0FFE-4114-86E0-F3D609D16A19}">
      <dsp:nvSpPr>
        <dsp:cNvPr id="0" name=""/>
        <dsp:cNvSpPr/>
      </dsp:nvSpPr>
      <dsp:spPr>
        <a:xfrm>
          <a:off x="1514941" y="426559"/>
          <a:ext cx="3125428" cy="3125428"/>
        </a:xfrm>
        <a:prstGeom prst="blockArc">
          <a:avLst>
            <a:gd name="adj1" fmla="val 21597706"/>
            <a:gd name="adj2" fmla="val 5274407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A02D1-71BF-421F-B8AA-FE8E090E6448}">
      <dsp:nvSpPr>
        <dsp:cNvPr id="0" name=""/>
        <dsp:cNvSpPr/>
      </dsp:nvSpPr>
      <dsp:spPr>
        <a:xfrm>
          <a:off x="1514941" y="425540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1D372-45FD-4197-8DBB-774ADB865322}">
      <dsp:nvSpPr>
        <dsp:cNvPr id="0" name=""/>
        <dsp:cNvSpPr/>
      </dsp:nvSpPr>
      <dsp:spPr>
        <a:xfrm>
          <a:off x="2358071" y="1268671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>
              <a:solidFill>
                <a:srgbClr val="FF0000"/>
              </a:solidFill>
            </a:rPr>
            <a:t>ISA</a:t>
          </a:r>
          <a:endParaRPr lang="zh-CN" altLang="en-US" sz="4400" kern="1200" dirty="0">
            <a:solidFill>
              <a:srgbClr val="FF0000"/>
            </a:solidFill>
          </a:endParaRPr>
        </a:p>
      </dsp:txBody>
      <dsp:txXfrm>
        <a:off x="2568832" y="1479432"/>
        <a:ext cx="1017645" cy="1017645"/>
      </dsp:txXfrm>
    </dsp:sp>
    <dsp:sp modelId="{D71F73F5-3116-43EE-AD14-FD23E1D24691}">
      <dsp:nvSpPr>
        <dsp:cNvPr id="0" name=""/>
        <dsp:cNvSpPr/>
      </dsp:nvSpPr>
      <dsp:spPr>
        <a:xfrm>
          <a:off x="2374705" y="-179680"/>
          <a:ext cx="1405901" cy="12829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操作</a:t>
          </a:r>
          <a:endParaRPr lang="en-US" altLang="zh-CN" sz="2900" b="1" kern="1200" dirty="0">
            <a:solidFill>
              <a:srgbClr val="000000">
                <a:lumMod val="95000"/>
                <a:lumOff val="5000"/>
              </a:srgbClr>
            </a:solidFill>
            <a:latin typeface="Arial"/>
            <a:ea typeface="宋体"/>
            <a:cs typeface="+mn-cs"/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系统</a:t>
          </a:r>
        </a:p>
      </dsp:txBody>
      <dsp:txXfrm>
        <a:off x="2580594" y="8207"/>
        <a:ext cx="994123" cy="907202"/>
      </dsp:txXfrm>
    </dsp:sp>
    <dsp:sp modelId="{990EA2E0-E508-41F4-864C-A2582CF8DBE6}">
      <dsp:nvSpPr>
        <dsp:cNvPr id="0" name=""/>
        <dsp:cNvSpPr/>
      </dsp:nvSpPr>
      <dsp:spPr>
        <a:xfrm>
          <a:off x="3862130" y="1298834"/>
          <a:ext cx="1483946" cy="13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组成</a:t>
          </a:r>
          <a:endParaRPr lang="en-US" altLang="zh-CN" sz="2900" b="1" kern="1200" dirty="0">
            <a:solidFill>
              <a:srgbClr val="000000">
                <a:lumMod val="95000"/>
                <a:lumOff val="5000"/>
              </a:srgbClr>
            </a:solidFill>
            <a:latin typeface="Arial"/>
            <a:ea typeface="宋体"/>
            <a:cs typeface="+mn-cs"/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原理</a:t>
          </a:r>
        </a:p>
      </dsp:txBody>
      <dsp:txXfrm>
        <a:off x="4079449" y="1500761"/>
        <a:ext cx="1049308" cy="974988"/>
      </dsp:txXfrm>
    </dsp:sp>
    <dsp:sp modelId="{A313D8DD-967E-4CCB-90FB-8752EEC667BC}">
      <dsp:nvSpPr>
        <dsp:cNvPr id="0" name=""/>
        <dsp:cNvSpPr/>
      </dsp:nvSpPr>
      <dsp:spPr>
        <a:xfrm>
          <a:off x="2295445" y="2785725"/>
          <a:ext cx="1675929" cy="1457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程序</a:t>
          </a:r>
          <a:endParaRPr lang="en-US" altLang="zh-CN" sz="2900" b="1" kern="1200" dirty="0">
            <a:solidFill>
              <a:srgbClr val="000000">
                <a:lumMod val="95000"/>
                <a:lumOff val="5000"/>
              </a:srgbClr>
            </a:solidFill>
            <a:latin typeface="Arial"/>
            <a:ea typeface="宋体"/>
            <a:cs typeface="+mn-cs"/>
          </a:endParaRP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>
              <a:solidFill>
                <a:srgbClr val="000000">
                  <a:lumMod val="95000"/>
                  <a:lumOff val="5000"/>
                </a:srgbClr>
              </a:solidFill>
              <a:latin typeface="Arial"/>
              <a:ea typeface="宋体"/>
              <a:cs typeface="+mn-cs"/>
            </a:rPr>
            <a:t>设计</a:t>
          </a:r>
        </a:p>
      </dsp:txBody>
      <dsp:txXfrm>
        <a:off x="2540879" y="2999237"/>
        <a:ext cx="1185061" cy="1030930"/>
      </dsp:txXfrm>
    </dsp:sp>
    <dsp:sp modelId="{E153FFAD-FCF9-4A1F-976A-119DAB5B8CEC}">
      <dsp:nvSpPr>
        <dsp:cNvPr id="0" name=""/>
        <dsp:cNvSpPr/>
      </dsp:nvSpPr>
      <dsp:spPr>
        <a:xfrm>
          <a:off x="646135" y="1351409"/>
          <a:ext cx="1602569" cy="1363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zh-CN" altLang="en-US" sz="29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编译原理</a:t>
          </a:r>
        </a:p>
      </dsp:txBody>
      <dsp:txXfrm>
        <a:off x="880826" y="1551118"/>
        <a:ext cx="1133187" cy="96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不同的指令系统之间有什么差异？有什么共性？</a:t>
            </a:r>
            <a:br>
              <a:rPr lang="en-US" altLang="zh-CN" dirty="0"/>
            </a:br>
            <a:r>
              <a:rPr lang="zh-CN" altLang="en-US" dirty="0"/>
              <a:t>共性：每条指令完成的功能都很简单；一个复杂的操作都会对应多条机器指令。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49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不管使用什么语言编程，最后都要转换成机器语言程序。完成相同功能的转换语句是多种多样的。死记硬背没有一点用处。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56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眼花缭乱、目不暇接。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8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4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4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标准：指 大家都共同 遵守的 规定或规则</a:t>
            </a:r>
            <a:br>
              <a:rPr lang="en-US" altLang="zh-CN" dirty="0"/>
            </a:br>
            <a:r>
              <a:rPr lang="zh-CN" altLang="en-US" dirty="0"/>
              <a:t>规则：可以是自定义的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18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问问：如何知道这串数字对应的机器指令？用什么方法实验验证？</a:t>
            </a:r>
            <a:br>
              <a:rPr lang="en-US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正着看：给出机器指令，反汇编后看机器码。</a:t>
            </a:r>
            <a:endParaRPr lang="en-US" altLang="zh-CN" sz="180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反着看：定义  </a:t>
            </a:r>
            <a:r>
              <a:rPr lang="en-US" altLang="zh-CN" sz="18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 反汇编看器对应的机器指令？</a:t>
            </a:r>
            <a:endParaRPr lang="en-US" altLang="zh-CN" sz="180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00DE8270 31 32                </a:t>
            </a:r>
            <a:r>
              <a:rPr lang="en-US" altLang="zh-CN" sz="18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8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sz="18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edx</a:t>
            </a:r>
            <a:r>
              <a:rPr lang="en-US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</a:t>
            </a:r>
            <a:r>
              <a:rPr lang="en-US" altLang="zh-CN" sz="18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r>
              <a:rPr lang="en-US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18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00DE8272 33 34 35 36 37 38 00 xor         esi,dword ptr [esi+383736h]  </a:t>
            </a:r>
            <a:endParaRPr lang="pt-BR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80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sz="18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"12345678",0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8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55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EA2B7B1-4A92-46FE-9705-2A87C04B1D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1539" y="818709"/>
            <a:ext cx="8145905" cy="553561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6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计算机系统基础回顾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b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200" b="0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许向阳</a:t>
            </a:r>
            <a:br>
              <a:rPr lang="en-US" altLang="zh-CN" sz="2400" b="0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b="0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xuxy@hust.edu.cn</a:t>
            </a:r>
            <a:br>
              <a:rPr lang="en-US" altLang="zh-CN" sz="2400" b="0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br>
              <a:rPr lang="en-US" altLang="zh-CN" sz="2400" b="0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en-US" altLang="zh-CN" sz="2400" b="0" dirty="0">
              <a:solidFill>
                <a:srgbClr val="3333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FF1DDB-FDE7-D2A8-4E00-A5AE614C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89" y="863715"/>
            <a:ext cx="6321151" cy="565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zh-CN" altLang="en-US" sz="3200" b="1" dirty="0">
                <a:solidFill>
                  <a:srgbClr val="CC3300"/>
                </a:solidFill>
                <a:ea typeface="黑体" panose="02010609060101010101" pitchFamily="49" charset="-122"/>
              </a:rPr>
              <a:t>自动、逐条 取出指令和执行指令 </a:t>
            </a:r>
            <a:endParaRPr lang="en-US" altLang="zh-CN" sz="3200" b="1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BF8D5-B404-9AFA-C645-6DEE014D2433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46969-2307-E73D-CCE0-F8C193F305A2}"/>
              </a:ext>
            </a:extLst>
          </p:cNvPr>
          <p:cNvSpPr txBox="1"/>
          <p:nvPr/>
        </p:nvSpPr>
        <p:spPr>
          <a:xfrm>
            <a:off x="455612" y="3680987"/>
            <a:ext cx="8232775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RIP/EIP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：指令指示器、程序计数器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PC )</a:t>
            </a:r>
          </a:p>
          <a:p>
            <a:pPr marL="1524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取指令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指令译码：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自动加上指令的长度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指令执行：与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无关的指令（数据传送、算术运算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有关的指令 （控制转移）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5B9D44C-D6DF-0293-7808-C96AA5C9042E}"/>
              </a:ext>
            </a:extLst>
          </p:cNvPr>
          <p:cNvGrpSpPr/>
          <p:nvPr/>
        </p:nvGrpSpPr>
        <p:grpSpPr>
          <a:xfrm>
            <a:off x="1193455" y="1629630"/>
            <a:ext cx="3789634" cy="1923699"/>
            <a:chOff x="1193455" y="1629630"/>
            <a:chExt cx="3789634" cy="192369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83AA15-0B8E-B31A-8A93-706DE2A2B579}"/>
                </a:ext>
              </a:extLst>
            </p:cNvPr>
            <p:cNvSpPr/>
            <p:nvPr/>
          </p:nvSpPr>
          <p:spPr>
            <a:xfrm>
              <a:off x="2595639" y="1787091"/>
              <a:ext cx="2387450" cy="523220"/>
            </a:xfrm>
            <a:prstGeom prst="rect">
              <a:avLst/>
            </a:prstGeom>
            <a:noFill/>
            <a:scene3d>
              <a:camera prst="orthographicFront">
                <a:rot lat="0" lon="0" rev="6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800" dirty="0">
                  <a:ln w="0"/>
                  <a:solidFill>
                    <a:srgbClr val="00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指令在哪？</a:t>
              </a:r>
              <a:endParaRPr lang="zh-CN" altLang="en-US" sz="28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AF76327-7332-02E4-D0BB-E13BC46259A4}"/>
                </a:ext>
              </a:extLst>
            </p:cNvPr>
            <p:cNvSpPr/>
            <p:nvPr/>
          </p:nvSpPr>
          <p:spPr>
            <a:xfrm>
              <a:off x="2587573" y="2635750"/>
              <a:ext cx="2030040" cy="523220"/>
            </a:xfrm>
            <a:prstGeom prst="rect">
              <a:avLst/>
            </a:prstGeom>
            <a:noFill/>
            <a:scene3d>
              <a:camera prst="orthographicFront">
                <a:rot lat="0" lon="0" rev="21000000"/>
              </a:camera>
              <a:lightRig rig="threePt" dir="t"/>
            </a:scene3d>
            <a:sp3d>
              <a:bevelT/>
            </a:sp3d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800" dirty="0">
                  <a:ln w="0"/>
                  <a:solidFill>
                    <a:srgbClr val="000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如何自动？</a:t>
              </a:r>
              <a:endParaRPr lang="zh-CN" altLang="en-US" sz="28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93DDA91-4C36-D51B-4ED5-116E6F226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455" y="1629630"/>
              <a:ext cx="1402184" cy="1923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5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BE4103F6-80E9-A292-BB7E-13128F94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70" y="3344500"/>
            <a:ext cx="10080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控制转移指令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6F454F0-37B0-1711-75FB-7F13FE411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02" y="1655400"/>
            <a:ext cx="1717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条件转移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00CED02-0D96-0F87-D57C-4F982F1E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152" y="3344500"/>
            <a:ext cx="1815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宋体" panose="02010600030101010101" pitchFamily="2" charset="-122"/>
              </a:rPr>
              <a:t>无条件转移</a:t>
            </a:r>
            <a:endParaRPr lang="en-US" altLang="zh-CN" sz="2400" b="1" i="0">
              <a:latin typeface="宋体" panose="02010600030101010101" pitchFamily="2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FBA8BC-86BD-3289-1617-36279211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215" y="893211"/>
            <a:ext cx="5453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简单条件转移(</a:t>
            </a:r>
            <a:r>
              <a:rPr lang="en-US" altLang="zh-CN" sz="2400" b="1" i="0" dirty="0">
                <a:latin typeface="宋体" panose="02010600030101010101" pitchFamily="2" charset="-122"/>
              </a:rPr>
              <a:t>JZ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JNZ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JS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JNS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    JO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JNO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JC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JNC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JP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JNP</a:t>
            </a:r>
            <a:r>
              <a:rPr lang="zh-CN" altLang="en-US" sz="2400" b="1" i="0" dirty="0">
                <a:latin typeface="宋体" panose="02010600030101010101" pitchFamily="2" charset="-122"/>
              </a:rPr>
              <a:t>)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17166A2-C21E-1527-DB14-6BB7CD28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577" y="1704356"/>
            <a:ext cx="5716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无符号数条件转移(</a:t>
            </a:r>
            <a:r>
              <a:rPr lang="en-US" altLang="zh-CN" sz="2400" b="1" i="0" dirty="0">
                <a:latin typeface="宋体" panose="02010600030101010101" pitchFamily="2" charset="-122"/>
              </a:rPr>
              <a:t>JA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JB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JAE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JBE</a:t>
            </a:r>
            <a:r>
              <a:rPr lang="zh-CN" altLang="en-US" sz="2400" b="1" i="0" dirty="0">
                <a:latin typeface="宋体" panose="02010600030101010101" pitchFamily="2" charset="-122"/>
              </a:rPr>
              <a:t>)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DED2D4C0-5AAB-65EF-D34A-AA2756D1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865" y="2466124"/>
            <a:ext cx="5453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有符号数条件转移(</a:t>
            </a:r>
            <a:r>
              <a:rPr lang="en-US" altLang="zh-CN" sz="2400" b="1" i="0" dirty="0">
                <a:latin typeface="宋体" panose="02010600030101010101" pitchFamily="2" charset="-122"/>
              </a:rPr>
              <a:t>JG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JL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JGE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JLE</a:t>
            </a:r>
            <a:r>
              <a:rPr lang="zh-CN" altLang="en-US" sz="2400" b="1" i="0" dirty="0">
                <a:latin typeface="宋体" panose="02010600030101010101" pitchFamily="2" charset="-122"/>
              </a:rPr>
              <a:t>)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60BDBD8E-E765-ABAB-3311-146B7F23BFA2}"/>
              </a:ext>
            </a:extLst>
          </p:cNvPr>
          <p:cNvSpPr>
            <a:spLocks/>
          </p:cNvSpPr>
          <p:nvPr/>
        </p:nvSpPr>
        <p:spPr bwMode="auto">
          <a:xfrm>
            <a:off x="1274902" y="1899874"/>
            <a:ext cx="381000" cy="3914391"/>
          </a:xfrm>
          <a:prstGeom prst="leftBrace">
            <a:avLst>
              <a:gd name="adj1" fmla="val 3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27979971-912F-6613-E0BA-624FD3B0A6F6}"/>
              </a:ext>
            </a:extLst>
          </p:cNvPr>
          <p:cNvSpPr>
            <a:spLocks/>
          </p:cNvSpPr>
          <p:nvPr/>
        </p:nvSpPr>
        <p:spPr bwMode="auto">
          <a:xfrm>
            <a:off x="3114745" y="1184557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19D34F7B-BEB2-3AC4-0ED2-4CF9478B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775" y="3343263"/>
            <a:ext cx="10152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JMP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E01C1998-CDD2-D38C-5173-9BBC2BE0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152" y="4985339"/>
            <a:ext cx="57806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子程序调用 </a:t>
            </a:r>
            <a:r>
              <a:rPr lang="en-US" altLang="zh-CN" sz="2400" b="1" i="0" dirty="0">
                <a:latin typeface="宋体" panose="02010600030101010101" pitchFamily="2" charset="-122"/>
              </a:rPr>
              <a:t>CALL   </a:t>
            </a:r>
            <a:r>
              <a:rPr lang="zh-CN" altLang="en-US" sz="2400" b="1" i="0" dirty="0">
                <a:latin typeface="宋体" panose="02010600030101010101" pitchFamily="2" charset="-122"/>
              </a:rPr>
              <a:t>子程序返回 </a:t>
            </a:r>
            <a:r>
              <a:rPr lang="en-US" altLang="zh-CN" sz="2400" b="1" i="0" dirty="0">
                <a:latin typeface="宋体" panose="02010600030101010101" pitchFamily="2" charset="-122"/>
              </a:rPr>
              <a:t>RET 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D646665-C326-7065-FC36-19FA675B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02" y="5544916"/>
            <a:ext cx="7211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中断处理程序调用 </a:t>
            </a:r>
            <a:r>
              <a:rPr lang="en-US" altLang="zh-CN" sz="2400" b="1" i="0" dirty="0">
                <a:latin typeface="宋体" panose="02010600030101010101" pitchFamily="2" charset="-122"/>
              </a:rPr>
              <a:t>INT   </a:t>
            </a:r>
            <a:r>
              <a:rPr lang="zh-CN" altLang="en-US" sz="2400" b="1" i="0" dirty="0">
                <a:latin typeface="宋体" panose="02010600030101010101" pitchFamily="2" charset="-122"/>
              </a:rPr>
              <a:t>中断处理程序返回 </a:t>
            </a:r>
            <a:r>
              <a:rPr lang="en-US" altLang="zh-CN" sz="2400" b="1" i="0" dirty="0">
                <a:latin typeface="宋体" panose="02010600030101010101" pitchFamily="2" charset="-122"/>
              </a:rPr>
              <a:t>IRET 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18C1A6D-8655-EBCA-6334-0D69C3E3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152" y="4284095"/>
            <a:ext cx="57806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循环指令  </a:t>
            </a:r>
            <a:r>
              <a:rPr lang="en-US" altLang="zh-CN" sz="2400" b="1" i="0" dirty="0">
                <a:latin typeface="宋体" panose="02010600030101010101" pitchFamily="2" charset="-122"/>
              </a:rPr>
              <a:t>LOOP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LOOPE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LOOPNE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JECXZ 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146C9F-D155-4B89-FE18-777E4799E42E}"/>
              </a:ext>
            </a:extLst>
          </p:cNvPr>
          <p:cNvSpPr txBox="1"/>
          <p:nvPr/>
        </p:nvSpPr>
        <p:spPr>
          <a:xfrm>
            <a:off x="451717" y="876773"/>
            <a:ext cx="2230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579035-C431-5C8C-56FD-312FAB9DD874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1">
            <a:extLst>
              <a:ext uri="{FF2B5EF4-FFF2-40B4-BE49-F238E27FC236}">
                <a16:creationId xmlns:a16="http://schemas.microsoft.com/office/drawing/2014/main" id="{B8A465CE-6A7F-A753-7F68-590D35078BEE}"/>
              </a:ext>
            </a:extLst>
          </p:cNvPr>
          <p:cNvSpPr>
            <a:spLocks/>
          </p:cNvSpPr>
          <p:nvPr/>
        </p:nvSpPr>
        <p:spPr bwMode="auto">
          <a:xfrm>
            <a:off x="1518630" y="1661127"/>
            <a:ext cx="304800" cy="1362828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19D34F7B-BEB2-3AC4-0ED2-4CF9478B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880" y="1419827"/>
            <a:ext cx="55844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直接转移   </a:t>
            </a:r>
            <a:r>
              <a:rPr lang="en-US" altLang="zh-CN" sz="2400" b="1" i="0" dirty="0">
                <a:latin typeface="宋体" panose="02010600030101010101" pitchFamily="2" charset="-122"/>
              </a:rPr>
              <a:t>JMP   </a:t>
            </a:r>
            <a:r>
              <a:rPr lang="zh-CN" altLang="en-US" sz="2400" b="1" i="0" dirty="0">
                <a:latin typeface="宋体" panose="02010600030101010101" pitchFamily="2" charset="-122"/>
              </a:rPr>
              <a:t>标号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        CALL  </a:t>
            </a:r>
            <a:r>
              <a:rPr lang="zh-CN" altLang="en-US" sz="2400" b="1" i="0" dirty="0">
                <a:latin typeface="宋体" panose="02010600030101010101" pitchFamily="2" charset="-122"/>
              </a:rPr>
              <a:t>子程序</a:t>
            </a:r>
            <a:r>
              <a:rPr lang="en-US" altLang="zh-CN" sz="2400" b="1" i="0" dirty="0">
                <a:latin typeface="宋体" panose="02010600030101010101" pitchFamily="2" charset="-122"/>
              </a:rPr>
              <a:t>/</a:t>
            </a:r>
            <a:r>
              <a:rPr lang="zh-CN" altLang="en-US" sz="2400" b="1" i="0" dirty="0">
                <a:latin typeface="宋体" panose="02010600030101010101" pitchFamily="2" charset="-122"/>
              </a:rPr>
              <a:t>函数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9EDA788C-D0F0-E628-39AB-2C7D9963F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332" y="2518953"/>
            <a:ext cx="5949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间接转移   </a:t>
            </a:r>
            <a:r>
              <a:rPr lang="en-US" altLang="zh-CN" sz="2400" b="1" i="0" dirty="0">
                <a:latin typeface="宋体" panose="02010600030101010101" pitchFamily="2" charset="-122"/>
              </a:rPr>
              <a:t>JMP   OPD </a:t>
            </a:r>
            <a:r>
              <a:rPr lang="zh-CN" altLang="en-US" sz="2400" b="1" i="0" dirty="0">
                <a:latin typeface="宋体" panose="02010600030101010101" pitchFamily="2" charset="-122"/>
              </a:rPr>
              <a:t>（除立即数外）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        CALL  OPD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146C9F-D155-4B89-FE18-777E4799E42E}"/>
              </a:ext>
            </a:extLst>
          </p:cNvPr>
          <p:cNvSpPr txBox="1"/>
          <p:nvPr/>
        </p:nvSpPr>
        <p:spPr>
          <a:xfrm>
            <a:off x="451717" y="876773"/>
            <a:ext cx="1433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</a:t>
            </a:r>
            <a:endParaRPr lang="zh-CN" altLang="en-US" sz="2400" dirty="0"/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5C229D55-C6BB-064A-559E-BE2ABA968DF1}"/>
              </a:ext>
            </a:extLst>
          </p:cNvPr>
          <p:cNvSpPr>
            <a:spLocks/>
          </p:cNvSpPr>
          <p:nvPr/>
        </p:nvSpPr>
        <p:spPr bwMode="auto">
          <a:xfrm>
            <a:off x="1445241" y="3659661"/>
            <a:ext cx="304800" cy="93947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09C2C357-1991-EDD4-814F-FF25BE8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909" y="3434092"/>
            <a:ext cx="6536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相对转移   （</a:t>
            </a:r>
            <a:r>
              <a:rPr lang="en-US" altLang="zh-CN" sz="2400" b="1" i="0" dirty="0">
                <a:latin typeface="宋体" panose="02010600030101010101" pitchFamily="2" charset="-122"/>
              </a:rPr>
              <a:t>RIP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+</a:t>
            </a:r>
            <a:r>
              <a:rPr lang="zh-CN" altLang="en-US" sz="2400" b="1" i="0" dirty="0">
                <a:latin typeface="宋体" panose="02010600030101010101" pitchFamily="2" charset="-122"/>
              </a:rPr>
              <a:t>位移量 </a:t>
            </a:r>
            <a:r>
              <a:rPr lang="en-US" altLang="zh-CN" sz="2400" b="1" i="0" dirty="0">
                <a:latin typeface="宋体" panose="02010600030101010101" pitchFamily="2" charset="-122"/>
              </a:rPr>
              <a:t>-&gt;RIP 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CFE66B62-67B8-8BC2-00B7-175A682F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914" y="4315574"/>
            <a:ext cx="39111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绝对转移   </a:t>
            </a:r>
            <a:r>
              <a:rPr lang="en-US" altLang="zh-CN" sz="2400" b="1" i="0" dirty="0">
                <a:latin typeface="宋体" panose="02010600030101010101" pitchFamily="2" charset="-122"/>
              </a:rPr>
              <a:t>(OPD) -&gt; RIP 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id="{B57BF729-9228-4B71-C376-22A2E88A0F85}"/>
              </a:ext>
            </a:extLst>
          </p:cNvPr>
          <p:cNvSpPr>
            <a:spLocks/>
          </p:cNvSpPr>
          <p:nvPr/>
        </p:nvSpPr>
        <p:spPr bwMode="auto">
          <a:xfrm>
            <a:off x="1511660" y="5259828"/>
            <a:ext cx="304800" cy="1024708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844B0991-056C-C254-DD8F-4D2C1DA95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298" y="5094185"/>
            <a:ext cx="38488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段内转移  （</a:t>
            </a:r>
            <a:r>
              <a:rPr lang="en-US" altLang="zh-CN" sz="2400" b="1" i="0" dirty="0">
                <a:latin typeface="宋体" panose="02010600030101010101" pitchFamily="2" charset="-122"/>
              </a:rPr>
              <a:t>CS</a:t>
            </a:r>
            <a:r>
              <a:rPr lang="zh-CN" altLang="en-US" sz="2400" b="1" i="0" dirty="0">
                <a:latin typeface="宋体" panose="02010600030101010101" pitchFamily="2" charset="-122"/>
              </a:rPr>
              <a:t>）不变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3C99E047-AE41-5737-821A-97ACC20B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034" y="5940850"/>
            <a:ext cx="3911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段间转移   </a:t>
            </a:r>
            <a:r>
              <a:rPr lang="en-US" altLang="zh-CN" sz="2400" b="1" i="0" dirty="0">
                <a:latin typeface="宋体" panose="02010600030101010101" pitchFamily="2" charset="-122"/>
              </a:rPr>
              <a:t>(CS) </a:t>
            </a:r>
            <a:r>
              <a:rPr lang="zh-CN" altLang="en-US" sz="2400" b="1" i="0" dirty="0">
                <a:latin typeface="宋体" panose="02010600030101010101" pitchFamily="2" charset="-122"/>
              </a:rPr>
              <a:t>改变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D8B94A-15C4-EDE1-5E87-FEE9943E0D8F}"/>
              </a:ext>
            </a:extLst>
          </p:cNvPr>
          <p:cNvSpPr txBox="1"/>
          <p:nvPr/>
        </p:nvSpPr>
        <p:spPr>
          <a:xfrm>
            <a:off x="2096726" y="840485"/>
            <a:ext cx="6480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标号、函数名、变量名 都是 地址的符号表示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B8396B-EE58-EA95-014F-FCE239B25E9B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2C4C6-CFFD-9389-41C2-D20F12ED5B17}"/>
              </a:ext>
            </a:extLst>
          </p:cNvPr>
          <p:cNvSpPr txBox="1"/>
          <p:nvPr/>
        </p:nvSpPr>
        <p:spPr>
          <a:xfrm>
            <a:off x="6358000" y="4559113"/>
            <a:ext cx="177217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地址表法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3F059-0E95-7019-B850-7C2FA0BCCCD2}"/>
              </a:ext>
            </a:extLst>
          </p:cNvPr>
          <p:cNvSpPr txBox="1"/>
          <p:nvPr/>
        </p:nvSpPr>
        <p:spPr>
          <a:xfrm>
            <a:off x="6358000" y="5079025"/>
            <a:ext cx="177217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8EF766-64DD-2598-8F74-529CDE62B141}"/>
              </a:ext>
            </a:extLst>
          </p:cNvPr>
          <p:cNvSpPr txBox="1"/>
          <p:nvPr/>
        </p:nvSpPr>
        <p:spPr>
          <a:xfrm>
            <a:off x="6372199" y="5593248"/>
            <a:ext cx="211523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函数指针数组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207886-DE94-5DEA-AA1E-9EBEA560F708}"/>
              </a:ext>
            </a:extLst>
          </p:cNvPr>
          <p:cNvSpPr/>
          <p:nvPr/>
        </p:nvSpPr>
        <p:spPr>
          <a:xfrm>
            <a:off x="341530" y="1943836"/>
            <a:ext cx="992843" cy="409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RIP</a:t>
            </a:r>
            <a:r>
              <a:rPr lang="zh-CN" altLang="en-US" sz="2400" b="1" dirty="0">
                <a:solidFill>
                  <a:srgbClr val="FF0000"/>
                </a:solidFill>
              </a:rPr>
              <a:t>变化方式及应用</a:t>
            </a:r>
          </a:p>
        </p:txBody>
      </p:sp>
    </p:spTree>
    <p:extLst>
      <p:ext uri="{BB962C8B-B14F-4D97-AF65-F5344CB8AC3E}">
        <p14:creationId xmlns:p14="http://schemas.microsoft.com/office/powerpoint/2010/main" val="36981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8396B-EE58-EA95-014F-FCE239B25E9B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1E29FD-21CC-172F-24CE-6FC68D1AC2ED}"/>
              </a:ext>
            </a:extLst>
          </p:cNvPr>
          <p:cNvSpPr/>
          <p:nvPr/>
        </p:nvSpPr>
        <p:spPr>
          <a:xfrm>
            <a:off x="479345" y="1437595"/>
            <a:ext cx="5262785" cy="646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794538-4A52-97BD-AD59-534DEE701F12}"/>
              </a:ext>
            </a:extLst>
          </p:cNvPr>
          <p:cNvSpPr/>
          <p:nvPr/>
        </p:nvSpPr>
        <p:spPr>
          <a:xfrm>
            <a:off x="476545" y="1413141"/>
            <a:ext cx="5445605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正常程序流下的  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RIP  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C34BE9-5D10-09CF-2863-CECCE1954FF3}"/>
              </a:ext>
            </a:extLst>
          </p:cNvPr>
          <p:cNvSpPr/>
          <p:nvPr/>
        </p:nvSpPr>
        <p:spPr>
          <a:xfrm>
            <a:off x="479346" y="2332618"/>
            <a:ext cx="5262785" cy="646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8E1DC2-3224-0505-A9BF-B1CB8456CC11}"/>
              </a:ext>
            </a:extLst>
          </p:cNvPr>
          <p:cNvSpPr/>
          <p:nvPr/>
        </p:nvSpPr>
        <p:spPr>
          <a:xfrm>
            <a:off x="476546" y="2308164"/>
            <a:ext cx="5445605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中断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异常导致的 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RIP  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变化</a:t>
            </a:r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D08928FC-6CA8-EB76-D6B8-31B00E0C622E}"/>
              </a:ext>
            </a:extLst>
          </p:cNvPr>
          <p:cNvSpPr/>
          <p:nvPr/>
        </p:nvSpPr>
        <p:spPr>
          <a:xfrm>
            <a:off x="1691680" y="3485190"/>
            <a:ext cx="4230470" cy="19352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</a:rPr>
              <a:t>中断、异常？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58297F-5094-3FB6-785D-8E61658F9F00}"/>
              </a:ext>
            </a:extLst>
          </p:cNvPr>
          <p:cNvSpPr txBox="1"/>
          <p:nvPr/>
        </p:nvSpPr>
        <p:spPr>
          <a:xfrm>
            <a:off x="6424212" y="3429000"/>
            <a:ext cx="2056216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中断、异常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处理程序设计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6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01AA9F-6958-E3DE-C21B-1C54BA70E597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9F70F4-B047-9AB3-A335-07928C9D0177}"/>
              </a:ext>
            </a:extLst>
          </p:cNvPr>
          <p:cNvSpPr/>
          <p:nvPr/>
        </p:nvSpPr>
        <p:spPr>
          <a:xfrm>
            <a:off x="2996825" y="1629630"/>
            <a:ext cx="3195355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指令在哪？   </a:t>
            </a:r>
            <a:r>
              <a:rPr lang="en-US" altLang="zh-CN" sz="28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RIP</a:t>
            </a:r>
            <a:endParaRPr lang="zh-CN" altLang="en-US" sz="28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505984-5C92-CDBA-77E6-B64BFAB3043C}"/>
              </a:ext>
            </a:extLst>
          </p:cNvPr>
          <p:cNvSpPr/>
          <p:nvPr/>
        </p:nvSpPr>
        <p:spPr>
          <a:xfrm>
            <a:off x="2996825" y="2152850"/>
            <a:ext cx="4635515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如何自动？   </a:t>
            </a:r>
            <a:r>
              <a:rPr lang="en-US" altLang="zh-CN" sz="28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RIP</a:t>
            </a:r>
            <a:r>
              <a:rPr lang="zh-CN" altLang="en-US" sz="28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的变化</a:t>
            </a:r>
            <a:endParaRPr lang="zh-CN" altLang="en-US" sz="28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CF99DC-117E-5349-CB13-00BDA03C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544006"/>
            <a:ext cx="2115235" cy="35951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6104713-1EB3-182E-F2DE-293095C03B9C}"/>
              </a:ext>
            </a:extLst>
          </p:cNvPr>
          <p:cNvSpPr/>
          <p:nvPr/>
        </p:nvSpPr>
        <p:spPr>
          <a:xfrm>
            <a:off x="2991223" y="2753925"/>
            <a:ext cx="4101057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指令中含有什么信息？</a:t>
            </a:r>
            <a:endParaRPr lang="zh-CN" altLang="en-US" sz="2800" b="0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5A38CB-3C26-F182-4E8C-1792C4879927}"/>
              </a:ext>
            </a:extLst>
          </p:cNvPr>
          <p:cNvSpPr/>
          <p:nvPr/>
        </p:nvSpPr>
        <p:spPr>
          <a:xfrm>
            <a:off x="3086834" y="3609020"/>
            <a:ext cx="4725525" cy="646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D3B1D3-4191-B360-B809-A714ADCF329B}"/>
              </a:ext>
            </a:extLst>
          </p:cNvPr>
          <p:cNvSpPr/>
          <p:nvPr/>
        </p:nvSpPr>
        <p:spPr>
          <a:xfrm>
            <a:off x="3086834" y="3609020"/>
            <a:ext cx="4815535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操作 与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操作对象的地址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0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973A48-9A49-8631-886E-3174442A7675}"/>
              </a:ext>
            </a:extLst>
          </p:cNvPr>
          <p:cNvSpPr txBox="1"/>
          <p:nvPr/>
        </p:nvSpPr>
        <p:spPr>
          <a:xfrm>
            <a:off x="566556" y="773705"/>
            <a:ext cx="7470830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操作码：进行的操作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数据传送、带条件的数据传送、算术运算、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逻辑运算、移位运算、位操作和字节操作、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标志位控制、控制转移、串操作、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成组运算、饱和运算、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MMX/SSE/AVX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01AA9F-6958-E3DE-C21B-1C54BA70E597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973A48-9A49-8631-886E-3174442A7675}"/>
              </a:ext>
            </a:extLst>
          </p:cNvPr>
          <p:cNvSpPr txBox="1"/>
          <p:nvPr/>
        </p:nvSpPr>
        <p:spPr>
          <a:xfrm>
            <a:off x="566555" y="773705"/>
            <a:ext cx="8370930" cy="358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地址码：寻址方式     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Intel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          </a:t>
            </a:r>
            <a:r>
              <a:rPr lang="en-US" altLang="zh-CN" sz="24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35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           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                     $n</a:t>
            </a:r>
          </a:p>
          <a:p>
            <a:pPr marL="0" lvl="1" indent="-190500">
              <a:lnSpc>
                <a:spcPct val="135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寄存器寻址        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                    %R</a:t>
            </a:r>
          </a:p>
          <a:p>
            <a:pPr marL="0" lvl="1" indent="-190500">
              <a:lnSpc>
                <a:spcPct val="135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直接寻址           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[v]                   v</a:t>
            </a:r>
          </a:p>
          <a:p>
            <a:pPr marL="0" lvl="1" indent="-190500">
              <a:lnSpc>
                <a:spcPct val="135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寄存器间接寻址 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[R]                  (%R)</a:t>
            </a:r>
          </a:p>
          <a:p>
            <a:pPr marL="0" lvl="1" indent="-190500">
              <a:lnSpc>
                <a:spcPct val="135000"/>
              </a:lnSpc>
              <a:buFontTx/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变址寻址           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v[R*F]             v(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%R, F)</a:t>
            </a:r>
          </a:p>
          <a:p>
            <a:pPr marL="0" lvl="1" indent="-190500">
              <a:lnSpc>
                <a:spcPct val="135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基址加变址寻址 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v[BR +IR*F]    v(%BR,%IR,F)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01AA9F-6958-E3DE-C21B-1C54BA70E597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FCBE30E3-8264-3B11-9342-01C32136A45C}"/>
              </a:ext>
            </a:extLst>
          </p:cNvPr>
          <p:cNvSpPr/>
          <p:nvPr/>
        </p:nvSpPr>
        <p:spPr>
          <a:xfrm>
            <a:off x="701570" y="5716783"/>
            <a:ext cx="6885765" cy="9462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</a:rPr>
              <a:t>语言中各种类型的变量可以对应哪一种或者哪几种寻址方式？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60102-CBAA-F3E1-C150-D6F3EC3D104A}"/>
              </a:ext>
            </a:extLst>
          </p:cNvPr>
          <p:cNvSpPr txBox="1"/>
          <p:nvPr/>
        </p:nvSpPr>
        <p:spPr>
          <a:xfrm>
            <a:off x="1354142" y="4907204"/>
            <a:ext cx="6795756" cy="799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十六进制数前缀  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；立即数前有 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   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$0x10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地址前无 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，地址偏移量前 无 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7DE19A-5D74-CE98-904A-30ED8C36BE89}"/>
              </a:ext>
            </a:extLst>
          </p:cNvPr>
          <p:cNvSpPr txBox="1"/>
          <p:nvPr/>
        </p:nvSpPr>
        <p:spPr>
          <a:xfrm>
            <a:off x="522709" y="4439395"/>
            <a:ext cx="8370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位下 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v(%RIP)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：全局变量的地址、只读串的地址等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4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F4483E-924B-6C09-B594-234CFCCF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30" y="153976"/>
            <a:ext cx="8232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CC3300"/>
                </a:solidFill>
                <a:ea typeface="黑体" panose="02010609060101010101" pitchFamily="49" charset="-122"/>
              </a:rPr>
              <a:t> 数据的存放</a:t>
            </a:r>
            <a:endParaRPr lang="zh-CN" altLang="en-GB" sz="4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973A48-9A49-8631-886E-3174442A7675}"/>
              </a:ext>
            </a:extLst>
          </p:cNvPr>
          <p:cNvSpPr txBox="1"/>
          <p:nvPr/>
        </p:nvSpPr>
        <p:spPr>
          <a:xfrm>
            <a:off x="428400" y="998730"/>
            <a:ext cx="8145905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小端 （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Little-Endian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）存放：  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若一个数据占多个字节，这些字节连续存放，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数据的低字节存放在地址最小的单元中，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数据的高字节存放在地址最大的单元中。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的角度看，基本的访问单位是 字节、字、双字、四字；最小的访问单位是字节。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62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F4483E-924B-6C09-B594-234CFCCF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30" y="153976"/>
            <a:ext cx="8232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CC3300"/>
                </a:solidFill>
                <a:ea typeface="黑体" panose="02010609060101010101" pitchFamily="49" charset="-122"/>
              </a:rPr>
              <a:t> 数据的表示</a:t>
            </a:r>
            <a:endParaRPr lang="zh-CN" altLang="en-GB" sz="4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89EB961-90F3-E0B2-BE12-210A590B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239097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数据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2743311-BAAE-D47C-934A-39BBEA15E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85757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数值数据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E364F4B-BE2D-787D-7C88-79D1CBB87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02280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字符数据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18BF943-E23C-FAEE-8E88-CE3F31B24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27020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定点表示法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C3BC6D4-9C93-6305-23E1-7C96851F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33700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浮点表示法（实数）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1FC91CC-AD6E-3FBD-0DA6-9AAE35521693}"/>
              </a:ext>
            </a:extLst>
          </p:cNvPr>
          <p:cNvSpPr>
            <a:spLocks/>
          </p:cNvSpPr>
          <p:nvPr/>
        </p:nvSpPr>
        <p:spPr bwMode="auto">
          <a:xfrm>
            <a:off x="1790700" y="207824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DF0BB090-21FD-1D4F-38FA-55527D6D5F63}"/>
              </a:ext>
            </a:extLst>
          </p:cNvPr>
          <p:cNvSpPr>
            <a:spLocks/>
          </p:cNvSpPr>
          <p:nvPr/>
        </p:nvSpPr>
        <p:spPr bwMode="auto">
          <a:xfrm>
            <a:off x="3695700" y="146864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66251BA-6DCF-6EFA-3D8D-F21091ED0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17" y="81871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有符号数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84A57575-C57E-CDDC-DC72-2EB2CABEF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17" y="169746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无符号数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A5B4A795-F8A9-14A4-DB37-77A5387A628F}"/>
              </a:ext>
            </a:extLst>
          </p:cNvPr>
          <p:cNvSpPr>
            <a:spLocks/>
          </p:cNvSpPr>
          <p:nvPr/>
        </p:nvSpPr>
        <p:spPr bwMode="auto">
          <a:xfrm>
            <a:off x="5781724" y="1100443"/>
            <a:ext cx="304800" cy="858631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F4F06C36-6664-99C7-BC6D-A4C871FB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01" y="3707475"/>
            <a:ext cx="6340197" cy="67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：同一个数的不同表现形式</a:t>
            </a:r>
            <a:endParaRPr lang="en-US" altLang="zh-CN" sz="28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B2A471-83BC-5A07-E725-4BC547F617A0}"/>
              </a:ext>
            </a:extLst>
          </p:cNvPr>
          <p:cNvSpPr txBox="1"/>
          <p:nvPr/>
        </p:nvSpPr>
        <p:spPr>
          <a:xfrm>
            <a:off x="656565" y="4631609"/>
            <a:ext cx="7744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整型值之间的转换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：等长直接拷贝；</a:t>
            </a:r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  <a:p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（含有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/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无符号数）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  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超长截断； </a:t>
            </a:r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                                   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右边扩展保持其类型扩展。</a:t>
            </a:r>
            <a:endParaRPr lang="zh-CN" altLang="en-US" sz="2400" dirty="0"/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FAEC862B-A021-B906-E21D-58E96282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24" y="5863010"/>
            <a:ext cx="8084264" cy="67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地址类型转换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：相同的内容，解读成不同类型的数。</a:t>
            </a:r>
            <a:endParaRPr lang="en-US" altLang="zh-CN" sz="28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0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F4483E-924B-6C09-B594-234CFCCF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30" y="153976"/>
            <a:ext cx="8232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CC3300"/>
                </a:solidFill>
                <a:ea typeface="黑体" panose="02010609060101010101" pitchFamily="49" charset="-122"/>
              </a:rPr>
              <a:t> 数据的表示</a:t>
            </a:r>
            <a:endParaRPr lang="zh-CN" altLang="en-GB" sz="4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F4F06C36-6664-99C7-BC6D-A4C871FB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1" y="953725"/>
            <a:ext cx="7106433" cy="390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一维数组中，各个元素存储的位置关系</a:t>
            </a:r>
            <a:endParaRPr lang="en-US" altLang="zh-CN" sz="28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二维</a:t>
            </a:r>
            <a:r>
              <a:rPr lang="en-US" altLang="zh-CN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/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多维数组中，各个元素存储的位置关系</a:t>
            </a:r>
            <a:endParaRPr lang="en-US" altLang="zh-CN" sz="28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结构变量中各个字段的存储关系</a:t>
            </a:r>
            <a:endParaRPr lang="en-US" altLang="zh-CN" sz="28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联合</a:t>
            </a:r>
            <a:r>
              <a:rPr lang="en-US" altLang="zh-CN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(union)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中个字段的关系</a:t>
            </a:r>
            <a:endParaRPr lang="en-US" altLang="zh-CN" sz="28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结构数组中各元素、各字段的存储关系</a:t>
            </a:r>
            <a:endParaRPr lang="en-US" altLang="zh-CN" sz="28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指针变量中的存储内容</a:t>
            </a:r>
          </a:p>
        </p:txBody>
      </p:sp>
    </p:spTree>
    <p:extLst>
      <p:ext uri="{BB962C8B-B14F-4D97-AF65-F5344CB8AC3E}">
        <p14:creationId xmlns:p14="http://schemas.microsoft.com/office/powerpoint/2010/main" val="106051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C24F15D-52E6-CF0F-6D51-E3718C7F1568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03BED-85FE-D6BC-5AF4-57290DE8AE75}"/>
              </a:ext>
            </a:extLst>
          </p:cNvPr>
          <p:cNvSpPr txBox="1"/>
          <p:nvPr/>
        </p:nvSpPr>
        <p:spPr>
          <a:xfrm>
            <a:off x="2951820" y="171554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4E46EB-99ED-9DDA-1E02-7A80394769B0}"/>
              </a:ext>
            </a:extLst>
          </p:cNvPr>
          <p:cNvSpPr/>
          <p:nvPr/>
        </p:nvSpPr>
        <p:spPr>
          <a:xfrm>
            <a:off x="358295" y="1054407"/>
            <a:ext cx="2899974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84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CISC</a:t>
            </a:r>
            <a:r>
              <a:rPr lang="zh-CN" alt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8C6393F-79B1-3521-8653-E404C217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87" y="3975022"/>
            <a:ext cx="1557665" cy="103511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0813486-DD09-F914-BCD6-1B8B75731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9" y="4554125"/>
            <a:ext cx="1940693" cy="76314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479A56D-E8C4-9CC5-B8FF-844873801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157" y="3122141"/>
            <a:ext cx="1340149" cy="117013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11A1CB7-B830-0533-2901-CFBF92782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10" y="3318054"/>
            <a:ext cx="1653487" cy="7631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DECE2C5-6113-429B-2227-55F4379C5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388" y="4855709"/>
            <a:ext cx="2144310" cy="7462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013340-8D00-3D23-46FB-81F366726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5196" y="5094936"/>
            <a:ext cx="2324518" cy="86929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BE5891E-3F72-2116-664E-02BDA3790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7135" y="818432"/>
            <a:ext cx="2899974" cy="149792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88BE8AF-3E33-7900-3A9D-51A866C86D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36248">
            <a:off x="3249933" y="2086453"/>
            <a:ext cx="2841341" cy="183503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D5BF189-6A12-684C-B6E9-CE50A48FE8C0}"/>
              </a:ext>
            </a:extLst>
          </p:cNvPr>
          <p:cNvSpPr txBox="1"/>
          <p:nvPr/>
        </p:nvSpPr>
        <p:spPr>
          <a:xfrm>
            <a:off x="527094" y="6079621"/>
            <a:ext cx="8235916" cy="584775"/>
          </a:xfrm>
          <a:prstGeom prst="rect">
            <a:avLst/>
          </a:prstGeom>
          <a:ln cmpd="dbl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指令集体系结构 </a:t>
            </a:r>
            <a:r>
              <a:rPr lang="en-US" altLang="zh-CN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Instruction Set Architecture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41386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F4483E-924B-6C09-B594-234CFCCF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30" y="153976"/>
            <a:ext cx="8232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CC3300"/>
                </a:solidFill>
                <a:ea typeface="黑体" panose="02010609060101010101" pitchFamily="49" charset="-122"/>
              </a:rPr>
              <a:t> 数据的访问</a:t>
            </a:r>
            <a:endParaRPr lang="zh-CN" altLang="en-GB" sz="4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F4F06C36-6664-99C7-BC6D-A4C871FB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1" y="953725"/>
            <a:ext cx="6378669" cy="131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 C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语言中各种访问变量表达形式</a:t>
            </a:r>
            <a:endParaRPr lang="en-US" altLang="zh-CN" sz="2800" b="1" dirty="0">
              <a:solidFill>
                <a:srgbClr val="40458C"/>
              </a:solidFill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        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ea typeface="华文新魏" pitchFamily="2" charset="-122"/>
              </a:rPr>
              <a:t>与机器语言中访问形式的对应关系 </a:t>
            </a:r>
          </a:p>
        </p:txBody>
      </p:sp>
    </p:spTree>
    <p:extLst>
      <p:ext uri="{BB962C8B-B14F-4D97-AF65-F5344CB8AC3E}">
        <p14:creationId xmlns:p14="http://schemas.microsoft.com/office/powerpoint/2010/main" val="343758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BCA933EB-B9C9-DAD1-96F9-F6107BD9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88740"/>
            <a:ext cx="78343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、一般数据传送指令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MOVSX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MOVZX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699F46F-7EDA-049E-4301-D576145A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52886"/>
            <a:ext cx="828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、堆栈操作指令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D584BB9-5784-C9D4-2168-C208F2930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46" y="3147436"/>
            <a:ext cx="853281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、标志寄存器传送指令</a:t>
            </a:r>
          </a:p>
          <a:p>
            <a:pPr eaLnBrk="1" hangingPunct="1"/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  PUSHFD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POPFD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B31B986-F198-A222-50E6-217FB79E1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29324"/>
            <a:ext cx="5438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、地址传送指令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LEA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63AD670-A5AE-B863-9B6A-08881AA4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42" y="5111212"/>
            <a:ext cx="74976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、带条件的数据传送指令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CMOVE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CMOVNE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CMOVA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COMVG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….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AA433-964A-47BD-ADD3-C84DB7B24E39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数据传送指令</a:t>
            </a:r>
          </a:p>
        </p:txBody>
      </p:sp>
    </p:spTree>
    <p:extLst>
      <p:ext uri="{BB962C8B-B14F-4D97-AF65-F5344CB8AC3E}">
        <p14:creationId xmlns:p14="http://schemas.microsoft.com/office/powerpoint/2010/main" val="61582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3FAA433-964A-47BD-ADD3-C84DB7B24E39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算术运算指令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A6C367F-B88C-B2A7-E3C2-AB7ADAF8B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63715"/>
            <a:ext cx="7113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、加法指令            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INC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ADD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ADC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B84B2B98-744A-A376-F390-7ABCF4BE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71778"/>
            <a:ext cx="80502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、减法指令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DEC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NEG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SUB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SBB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CMP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8D89AD6-8192-4DB7-2C72-4B2A7213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806815"/>
            <a:ext cx="4521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、乘法指令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IMUL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MUL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3D48F4C-9526-13FF-03D1-45FEF179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743440"/>
            <a:ext cx="4162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、除法指令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IDIV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DIV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B5EF01C1-33DE-B403-86E7-49F3BEBC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730865"/>
            <a:ext cx="7113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、符号扩展指令</a:t>
            </a:r>
          </a:p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CBW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CWD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CWDE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CDQ</a:t>
            </a:r>
          </a:p>
        </p:txBody>
      </p:sp>
    </p:spTree>
    <p:extLst>
      <p:ext uri="{BB962C8B-B14F-4D97-AF65-F5344CB8AC3E}">
        <p14:creationId xmlns:p14="http://schemas.microsoft.com/office/powerpoint/2010/main" val="255418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3FAA433-964A-47BD-ADD3-C84DB7B24E39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逻辑运算指令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8866872-D243-6AE8-8852-76287BFB3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87" y="1133745"/>
            <a:ext cx="3087343" cy="263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求反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    NOT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逻辑乘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AND 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测试指令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TEST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逻辑加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OR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按位加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 XOR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58E535-5C5C-721E-555F-352F0464A72A}"/>
              </a:ext>
            </a:extLst>
          </p:cNvPr>
          <p:cNvSpPr txBox="1"/>
          <p:nvPr/>
        </p:nvSpPr>
        <p:spPr>
          <a:xfrm>
            <a:off x="4752020" y="1133745"/>
            <a:ext cx="2610290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按位取反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~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0384A-E815-6598-4AB6-C14151983657}"/>
              </a:ext>
            </a:extLst>
          </p:cNvPr>
          <p:cNvSpPr txBox="1"/>
          <p:nvPr/>
        </p:nvSpPr>
        <p:spPr>
          <a:xfrm>
            <a:off x="4752020" y="1646802"/>
            <a:ext cx="2295255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按位与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&amp;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2ACF0E-D326-76B1-D137-488156621A25}"/>
              </a:ext>
            </a:extLst>
          </p:cNvPr>
          <p:cNvSpPr txBox="1"/>
          <p:nvPr/>
        </p:nvSpPr>
        <p:spPr>
          <a:xfrm>
            <a:off x="4752020" y="2636912"/>
            <a:ext cx="2385265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按位或    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|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4BB704-7D71-01F9-7C2D-0CE88B9DBD8B}"/>
              </a:ext>
            </a:extLst>
          </p:cNvPr>
          <p:cNvSpPr txBox="1"/>
          <p:nvPr/>
        </p:nvSpPr>
        <p:spPr>
          <a:xfrm>
            <a:off x="4728349" y="3193177"/>
            <a:ext cx="249894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按位异或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^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862B48-9B32-94EC-1D67-349E81AE9B08}"/>
              </a:ext>
            </a:extLst>
          </p:cNvPr>
          <p:cNvSpPr txBox="1"/>
          <p:nvPr/>
        </p:nvSpPr>
        <p:spPr>
          <a:xfrm>
            <a:off x="1916705" y="4098447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逻辑非 ！   </a:t>
            </a:r>
            <a:r>
              <a:rPr lang="en-US" altLang="zh-CN" sz="2800" b="1" dirty="0">
                <a:solidFill>
                  <a:srgbClr val="FF0000"/>
                </a:solidFill>
              </a:rPr>
              <a:t>VS  </a:t>
            </a:r>
            <a:r>
              <a:rPr lang="zh-CN" altLang="en-US" sz="2800" b="1" dirty="0">
                <a:solidFill>
                  <a:srgbClr val="FF0000"/>
                </a:solidFill>
              </a:rPr>
              <a:t> 按位反 </a:t>
            </a:r>
            <a:r>
              <a:rPr lang="en-US" altLang="zh-CN" sz="2800" b="1" dirty="0">
                <a:solidFill>
                  <a:srgbClr val="FF0000"/>
                </a:solidFill>
              </a:rPr>
              <a:t>~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逻辑与 &amp;&amp;  </a:t>
            </a:r>
            <a:r>
              <a:rPr lang="en-US" altLang="zh-CN" sz="2800" b="1" dirty="0">
                <a:solidFill>
                  <a:srgbClr val="FF0000"/>
                </a:solidFill>
              </a:rPr>
              <a:t>VS </a:t>
            </a:r>
            <a:r>
              <a:rPr lang="zh-CN" altLang="en-US" sz="2800" b="1" dirty="0">
                <a:solidFill>
                  <a:srgbClr val="FF0000"/>
                </a:solidFill>
              </a:rPr>
              <a:t> 按位 &amp;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逻辑或 </a:t>
            </a:r>
            <a:r>
              <a:rPr lang="en-US" altLang="zh-CN" sz="2800" b="1" dirty="0">
                <a:solidFill>
                  <a:srgbClr val="FF0000"/>
                </a:solidFill>
              </a:rPr>
              <a:t>|| </a:t>
            </a:r>
            <a:r>
              <a:rPr lang="zh-CN" altLang="en-US" sz="2800" b="1" dirty="0">
                <a:solidFill>
                  <a:srgbClr val="FF0000"/>
                </a:solidFill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</a:rPr>
              <a:t>VS </a:t>
            </a:r>
            <a:r>
              <a:rPr lang="zh-CN" altLang="en-US" sz="2800" b="1" dirty="0">
                <a:solidFill>
                  <a:srgbClr val="FF0000"/>
                </a:solidFill>
              </a:rPr>
              <a:t> 按位或 </a:t>
            </a:r>
            <a:r>
              <a:rPr lang="en-US" altLang="zh-CN" sz="2800" b="1" dirty="0">
                <a:solidFill>
                  <a:srgbClr val="FF0000"/>
                </a:solidFill>
              </a:rPr>
              <a:t>|</a:t>
            </a:r>
          </a:p>
          <a:p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94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3FAA433-964A-47BD-ADD3-C84DB7B24E39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移位指令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C6BCADBF-D034-C0F8-6435-FEDAB02B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2" y="688494"/>
            <a:ext cx="7965303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算术左移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hift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rithmetic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eft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逻辑左移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ift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Logical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eft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逻辑右移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SH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ift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Logical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ight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算术右移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hift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rithmetic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ight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循环左移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ROL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Ro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tate 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eft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循环右移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ROR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Ro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tate 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ight</a:t>
            </a:r>
          </a:p>
        </p:txBody>
      </p:sp>
    </p:spTree>
    <p:extLst>
      <p:ext uri="{BB962C8B-B14F-4D97-AF65-F5344CB8AC3E}">
        <p14:creationId xmlns:p14="http://schemas.microsoft.com/office/powerpoint/2010/main" val="3457396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100CED02-0D96-0F87-D57C-4F982F1E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8" y="3581072"/>
            <a:ext cx="40049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无条件转移   </a:t>
            </a:r>
            <a:r>
              <a:rPr lang="en-US" altLang="zh-CN" sz="2400" b="1" i="0" dirty="0">
                <a:latin typeface="宋体" panose="02010600030101010101" pitchFamily="2" charset="-122"/>
              </a:rPr>
              <a:t>JMP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FBA8BC-86BD-3289-1617-36279211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49" y="809690"/>
            <a:ext cx="76058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简单条件转移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JZ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JNZ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JS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JNS</a:t>
            </a:r>
            <a:r>
              <a:rPr lang="zh-CN" altLang="en-US" sz="2400" b="1" i="0" dirty="0">
                <a:latin typeface="宋体" panose="02010600030101010101" pitchFamily="2" charset="-122"/>
              </a:rPr>
              <a:t>，</a:t>
            </a:r>
            <a:r>
              <a:rPr lang="en-US" altLang="zh-CN" sz="2400" b="1" i="0" dirty="0">
                <a:latin typeface="宋体" panose="02010600030101010101" pitchFamily="2" charset="-122"/>
              </a:rPr>
              <a:t>JO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JNO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JC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JNC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JP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JNP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17166A2-C21E-1527-DB14-6BB7CD28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70" y="1733484"/>
            <a:ext cx="57165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无符号数条件转移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JA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JB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JAE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JBE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DED2D4C0-5AAB-65EF-D34A-AA2756D1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8" y="2657278"/>
            <a:ext cx="3134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有符号数条件转移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JG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JL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JGE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JLE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E01C1998-CDD2-D38C-5173-9BBC2BE0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17" y="4689996"/>
            <a:ext cx="3949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子程序调用    </a:t>
            </a:r>
            <a:r>
              <a:rPr lang="en-US" altLang="zh-CN" sz="2400" b="1" i="0" dirty="0">
                <a:latin typeface="宋体" panose="02010600030101010101" pitchFamily="2" charset="-122"/>
              </a:rPr>
              <a:t>CALL   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子程序返回    </a:t>
            </a:r>
            <a:r>
              <a:rPr lang="en-US" altLang="zh-CN" sz="2400" b="1" i="0" dirty="0">
                <a:latin typeface="宋体" panose="02010600030101010101" pitchFamily="2" charset="-122"/>
              </a:rPr>
              <a:t>RET 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D646665-C326-7065-FC36-19FA675B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18" y="5613790"/>
            <a:ext cx="47823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中断处理程序调用  </a:t>
            </a:r>
            <a:r>
              <a:rPr lang="en-US" altLang="zh-CN" sz="2400" b="1" i="0" dirty="0">
                <a:latin typeface="宋体" panose="02010600030101010101" pitchFamily="2" charset="-122"/>
              </a:rPr>
              <a:t>INT   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中断处理程序返回  </a:t>
            </a:r>
            <a:r>
              <a:rPr lang="en-US" altLang="zh-CN" sz="2400" b="1" i="0" dirty="0">
                <a:latin typeface="宋体" panose="02010600030101010101" pitchFamily="2" charset="-122"/>
              </a:rPr>
              <a:t>IRET 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18C1A6D-8655-EBCA-6334-0D69C3E3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16" y="4135534"/>
            <a:ext cx="7009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循环指令  </a:t>
            </a:r>
            <a:r>
              <a:rPr lang="en-US" altLang="zh-CN" sz="2400" b="1" i="0" dirty="0">
                <a:latin typeface="宋体" panose="02010600030101010101" pitchFamily="2" charset="-122"/>
              </a:rPr>
              <a:t>LOOP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LOOPE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LOOPNE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JECXZ 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002D5-A412-91E4-064A-200F9C125046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转移指令</a:t>
            </a:r>
          </a:p>
        </p:txBody>
      </p:sp>
    </p:spTree>
    <p:extLst>
      <p:ext uri="{BB962C8B-B14F-4D97-AF65-F5344CB8AC3E}">
        <p14:creationId xmlns:p14="http://schemas.microsoft.com/office/powerpoint/2010/main" val="186616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3002D5-A412-91E4-064A-200F9C125046}"/>
              </a:ext>
            </a:extLst>
          </p:cNvPr>
          <p:cNvSpPr txBox="1"/>
          <p:nvPr/>
        </p:nvSpPr>
        <p:spPr>
          <a:xfrm>
            <a:off x="701570" y="1088740"/>
            <a:ext cx="3780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串操作指令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B68819-043A-7FC5-5199-6D94802FCB71}"/>
              </a:ext>
            </a:extLst>
          </p:cNvPr>
          <p:cNvSpPr txBox="1"/>
          <p:nvPr/>
        </p:nvSpPr>
        <p:spPr>
          <a:xfrm>
            <a:off x="701570" y="2586099"/>
            <a:ext cx="3780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SIMD </a:t>
            </a:r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9765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>
            <a:extLst>
              <a:ext uri="{FF2B5EF4-FFF2-40B4-BE49-F238E27FC236}">
                <a16:creationId xmlns:a16="http://schemas.microsoft.com/office/drawing/2014/main" id="{02FBA8BC-86BD-3289-1617-36279211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625" y="1628800"/>
            <a:ext cx="6192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由编译器优化生成运行速度更快的程序？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002D5-A412-91E4-064A-200F9C125046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更快的程序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BC44C19-4933-E8A2-4612-7024DA96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628" y="2553759"/>
            <a:ext cx="6192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自己编写运行速度更快的程序？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B509482-6BE9-FCED-659E-5CCBD3BDB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625" y="3597405"/>
            <a:ext cx="54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编译器敢于对所有程序段优化吗？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6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100CED02-0D96-0F87-D57C-4F982F1E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" y="3109305"/>
            <a:ext cx="1709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宋体" panose="02010600030101010101" pitchFamily="2" charset="-122"/>
              </a:rPr>
              <a:t>Cache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FBA8BC-86BD-3289-1617-36279211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71" y="807259"/>
            <a:ext cx="4572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充分利用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CPU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提供的功能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17166A2-C21E-1527-DB14-6BB7CD28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71" y="1733484"/>
            <a:ext cx="2543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指令流水线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DED2D4C0-5AAB-65EF-D34A-AA2756D1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1444416"/>
            <a:ext cx="32403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分支向无分支转化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循环展开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指令调整顺序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D646665-C326-7065-FC36-19FA675B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18" y="5613790"/>
            <a:ext cx="1992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存储访问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18C1A6D-8655-EBCA-6334-0D69C3E3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16" y="4135534"/>
            <a:ext cx="25094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指令执行速度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002D5-A412-91E4-064A-200F9C125046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更快的程序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76066E15-3478-CB2F-ABC7-F49CD5F0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3118943"/>
            <a:ext cx="3240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列序转行序访问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DE969129-60E3-6F6D-013F-C5248F021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273" y="3789040"/>
            <a:ext cx="28318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移位代替乘法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加法代替乘法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串操作指令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400" b="1" i="0" dirty="0">
                <a:latin typeface="宋体" panose="02010600030101010101" pitchFamily="2" charset="-122"/>
              </a:rPr>
              <a:t>SIMD</a:t>
            </a:r>
            <a:r>
              <a:rPr lang="zh-CN" altLang="en-US" sz="2400" b="1" i="0" dirty="0">
                <a:latin typeface="宋体" panose="02010600030101010101" pitchFamily="2" charset="-122"/>
              </a:rPr>
              <a:t>指令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D11C066-56C1-DAD9-390E-42DA5DDD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5557414"/>
            <a:ext cx="3240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变量与寄存器绑定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70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>
            <a:extLst>
              <a:ext uri="{FF2B5EF4-FFF2-40B4-BE49-F238E27FC236}">
                <a16:creationId xmlns:a16="http://schemas.microsoft.com/office/drawing/2014/main" id="{02FBA8BC-86BD-3289-1617-36279211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71" y="807259"/>
            <a:ext cx="4572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减少执行的代码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17166A2-C21E-1527-DB14-6BB7CD28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71" y="1733484"/>
            <a:ext cx="6638714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能在编译时，产生结果的语句或函数被代换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没有实际执行意义的语句被抛弃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函数替换，减少参数传递，函数调用与返回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002D5-A412-91E4-064A-200F9C125046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更快的程序</a:t>
            </a:r>
          </a:p>
        </p:txBody>
      </p:sp>
    </p:spTree>
    <p:extLst>
      <p:ext uri="{BB962C8B-B14F-4D97-AF65-F5344CB8AC3E}">
        <p14:creationId xmlns:p14="http://schemas.microsoft.com/office/powerpoint/2010/main" val="10927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C24F15D-52E6-CF0F-6D51-E3718C7F1568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0BE1E7-08F5-2E1A-35B7-F8211402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5" y="1774254"/>
            <a:ext cx="5850650" cy="44661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3FE175-7979-E772-E3EB-5AD86E148022}"/>
              </a:ext>
            </a:extLst>
          </p:cNvPr>
          <p:cNvSpPr/>
          <p:nvPr/>
        </p:nvSpPr>
        <p:spPr>
          <a:xfrm>
            <a:off x="2194509" y="2991320"/>
            <a:ext cx="1451038" cy="461665"/>
          </a:xfrm>
          <a:prstGeom prst="rect">
            <a:avLst/>
          </a:prstGeom>
          <a:noFill/>
          <a:effectLst>
            <a:glow rad="279400">
              <a:schemeClr val="accent1">
                <a:alpha val="40000"/>
              </a:schemeClr>
            </a:glow>
          </a:effectLst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009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zh-CN" altLang="en-US" sz="2400" b="0" cap="none" spc="0" dirty="0">
                <a:ln w="0"/>
                <a:solidFill>
                  <a:srgbClr val="0092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位程序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0E300A-92E5-27C0-D4F3-B1C0E20859B5}"/>
              </a:ext>
            </a:extLst>
          </p:cNvPr>
          <p:cNvSpPr/>
          <p:nvPr/>
        </p:nvSpPr>
        <p:spPr>
          <a:xfrm rot="1003029">
            <a:off x="5175625" y="3044109"/>
            <a:ext cx="1451038" cy="461665"/>
          </a:xfrm>
          <a:prstGeom prst="rect">
            <a:avLst/>
          </a:prstGeom>
          <a:noFill/>
          <a:effectLst>
            <a:glow rad="279400">
              <a:schemeClr val="accent1">
                <a:alpha val="40000"/>
              </a:schemeClr>
            </a:glow>
          </a:effectLst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r>
              <a:rPr lang="zh-CN" altLang="en-US" sz="24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位程序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36293D-FA24-B903-598E-80F398D30202}"/>
              </a:ext>
            </a:extLst>
          </p:cNvPr>
          <p:cNvSpPr/>
          <p:nvPr/>
        </p:nvSpPr>
        <p:spPr>
          <a:xfrm>
            <a:off x="2533066" y="4799678"/>
            <a:ext cx="1624163" cy="461665"/>
          </a:xfrm>
          <a:prstGeom prst="rect">
            <a:avLst/>
          </a:prstGeom>
          <a:noFill/>
          <a:effectLst>
            <a:glow rad="279400">
              <a:schemeClr val="accent1">
                <a:alpha val="40000"/>
              </a:schemeClr>
            </a:glow>
          </a:effectLst>
          <a:scene3d>
            <a:camera prst="orthographicFront">
              <a:rot lat="0" lon="0" rev="210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</a:t>
            </a:r>
            <a:r>
              <a:rPr lang="zh-CN" altLang="en-US" sz="2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3D07A1-9EE9-E4C2-9E56-4A60CEA601CA}"/>
              </a:ext>
            </a:extLst>
          </p:cNvPr>
          <p:cNvSpPr/>
          <p:nvPr/>
        </p:nvSpPr>
        <p:spPr>
          <a:xfrm>
            <a:off x="5175625" y="4084853"/>
            <a:ext cx="1624164" cy="461665"/>
          </a:xfrm>
          <a:prstGeom prst="rect">
            <a:avLst/>
          </a:prstGeom>
          <a:noFill/>
          <a:effectLst>
            <a:glow rad="279400">
              <a:schemeClr val="accent1">
                <a:alpha val="40000"/>
              </a:schemeClr>
            </a:glow>
          </a:effectLst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zh-CN" altLang="en-US" sz="2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C36DB6-EDFE-ABAF-3F20-5E035358EAEC}"/>
              </a:ext>
            </a:extLst>
          </p:cNvPr>
          <p:cNvSpPr/>
          <p:nvPr/>
        </p:nvSpPr>
        <p:spPr>
          <a:xfrm>
            <a:off x="3495189" y="3776495"/>
            <a:ext cx="2790310" cy="461665"/>
          </a:xfrm>
          <a:prstGeom prst="rect">
            <a:avLst/>
          </a:prstGeom>
          <a:noFill/>
          <a:effectLst>
            <a:glow rad="279400">
              <a:schemeClr val="accent1"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zh-CN" altLang="en-US" sz="2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操作系统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D50C90-C558-7AA7-5F29-A39CD8FFE375}"/>
              </a:ext>
            </a:extLst>
          </p:cNvPr>
          <p:cNvSpPr/>
          <p:nvPr/>
        </p:nvSpPr>
        <p:spPr>
          <a:xfrm>
            <a:off x="1267345" y="4164630"/>
            <a:ext cx="2745305" cy="461665"/>
          </a:xfrm>
          <a:prstGeom prst="rect">
            <a:avLst/>
          </a:prstGeom>
          <a:noFill/>
          <a:effectLst>
            <a:glow rad="279400">
              <a:schemeClr val="accent1">
                <a:alpha val="40000"/>
              </a:schemeClr>
            </a:glow>
          </a:effectLst>
          <a:scene3d>
            <a:camera prst="perspectiveContrastingRightFacing">
              <a:rot lat="623785" lon="18963666" rev="9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</a:t>
            </a:r>
            <a:r>
              <a:rPr lang="zh-CN" altLang="en-US" sz="2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操作系统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6782E20-327E-B6F2-280D-37FF872B5B67}"/>
              </a:ext>
            </a:extLst>
          </p:cNvPr>
          <p:cNvGrpSpPr/>
          <p:nvPr/>
        </p:nvGrpSpPr>
        <p:grpSpPr>
          <a:xfrm>
            <a:off x="1254814" y="1231645"/>
            <a:ext cx="5490611" cy="684493"/>
            <a:chOff x="1376644" y="818710"/>
            <a:chExt cx="5490611" cy="684493"/>
          </a:xfrm>
        </p:grpSpPr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B213F302-B677-4651-5444-189BD805793F}"/>
                </a:ext>
              </a:extLst>
            </p:cNvPr>
            <p:cNvSpPr/>
            <p:nvPr/>
          </p:nvSpPr>
          <p:spPr>
            <a:xfrm>
              <a:off x="3765499" y="93112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ED86542-69F5-1CB3-6A0F-5D1FC17EDD1D}"/>
                </a:ext>
              </a:extLst>
            </p:cNvPr>
            <p:cNvSpPr/>
            <p:nvPr/>
          </p:nvSpPr>
          <p:spPr>
            <a:xfrm>
              <a:off x="1376644" y="856872"/>
              <a:ext cx="2025225" cy="646331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 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语言程序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ADA8C22-AF08-71F6-5156-D1797C128216}"/>
                </a:ext>
              </a:extLst>
            </p:cNvPr>
            <p:cNvSpPr/>
            <p:nvPr/>
          </p:nvSpPr>
          <p:spPr>
            <a:xfrm>
              <a:off x="4842030" y="818710"/>
              <a:ext cx="2025225" cy="646331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机器语言程序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EB2F7138-4747-6339-2564-E6F543872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399" y="4626295"/>
            <a:ext cx="4008210" cy="16448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8C3CDD-06A3-275F-D9C2-38BD18F56BF1}"/>
              </a:ext>
            </a:extLst>
          </p:cNvPr>
          <p:cNvSpPr txBox="1"/>
          <p:nvPr/>
        </p:nvSpPr>
        <p:spPr>
          <a:xfrm>
            <a:off x="7098643" y="2222360"/>
            <a:ext cx="1312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990033"/>
                </a:solidFill>
              </a:rPr>
              <a:t>Intel </a:t>
            </a:r>
            <a:r>
              <a:rPr lang="zh-CN" altLang="en-US" b="1" dirty="0">
                <a:solidFill>
                  <a:srgbClr val="990033"/>
                </a:solidFill>
              </a:rPr>
              <a:t>格式</a:t>
            </a:r>
            <a:endParaRPr lang="en-US" altLang="zh-CN" b="1" dirty="0">
              <a:solidFill>
                <a:srgbClr val="990033"/>
              </a:solidFill>
            </a:endParaRPr>
          </a:p>
          <a:p>
            <a:endParaRPr lang="en-US" altLang="zh-CN" b="1" dirty="0">
              <a:solidFill>
                <a:srgbClr val="990033"/>
              </a:solidFill>
            </a:endParaRPr>
          </a:p>
          <a:p>
            <a:r>
              <a:rPr lang="en-US" altLang="zh-CN" b="1" dirty="0">
                <a:solidFill>
                  <a:srgbClr val="990033"/>
                </a:solidFill>
              </a:rPr>
              <a:t>AT&amp;T </a:t>
            </a:r>
            <a:r>
              <a:rPr lang="zh-CN" altLang="en-US" b="1" dirty="0">
                <a:solidFill>
                  <a:srgbClr val="990033"/>
                </a:solidFill>
              </a:rPr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305561141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100CED02-0D96-0F87-D57C-4F982F1E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97" y="2484791"/>
            <a:ext cx="42095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数组越界的防范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FBA8BC-86BD-3289-1617-36279211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71" y="807259"/>
            <a:ext cx="7474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利用 编译器自动生成的代码，增加安全性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17166A2-C21E-1527-DB14-6BB7CD28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71" y="1733484"/>
            <a:ext cx="5108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缓冲区溢出攻击的防范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D646665-C326-7065-FC36-19FA675B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19" y="4738711"/>
            <a:ext cx="4017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随意跳转的防范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18C1A6D-8655-EBCA-6334-0D69C3E3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71" y="3236098"/>
            <a:ext cx="52244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读取未初始化变量的值的防范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002D5-A412-91E4-064A-200F9C125046}"/>
              </a:ext>
            </a:extLst>
          </p:cNvPr>
          <p:cNvSpPr txBox="1"/>
          <p:nvPr/>
        </p:nvSpPr>
        <p:spPr>
          <a:xfrm>
            <a:off x="2816805" y="-404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更鲁棒的程序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287C8DF2-616E-D853-F328-DACD70672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19" y="3987405"/>
            <a:ext cx="3387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栈的平衡性检查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247E11E-62CF-B83F-FE00-741AD21F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45" y="5434104"/>
            <a:ext cx="6212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更鲁棒的程序，编译器能够代劳吗？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7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100CED02-0D96-0F87-D57C-4F982F1E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" y="2780151"/>
            <a:ext cx="4094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可重定位目标文件的结构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17166A2-C21E-1527-DB14-6BB7CD28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98" y="2028183"/>
            <a:ext cx="4118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语句与指令段的对应关系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18C1A6D-8655-EBCA-6334-0D69C3E3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16" y="4135534"/>
            <a:ext cx="1564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链接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002D5-A412-91E4-064A-200F9C125046}"/>
              </a:ext>
            </a:extLst>
          </p:cNvPr>
          <p:cNvSpPr txBox="1"/>
          <p:nvPr/>
        </p:nvSpPr>
        <p:spPr>
          <a:xfrm>
            <a:off x="2231740" y="-4045"/>
            <a:ext cx="58506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C </a:t>
            </a:r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程序的编译、链接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DE969129-60E3-6F6D-013F-C5248F021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075" y="2453971"/>
            <a:ext cx="3600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代码节、数据节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重定位节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符号表节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字符串节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A25A65A-8C52-CBAF-067D-4FA13F17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66" y="808948"/>
            <a:ext cx="4118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变量的存储内容的表示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5D5141C-94E7-A4E4-5649-BDC4A9E2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" y="1428405"/>
            <a:ext cx="5670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变量的地址、存储空间的分配与回收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F74E3244-118A-A935-62F3-75F705AF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775" y="4183101"/>
            <a:ext cx="504056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符号解析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强符号、弱符号、未定义符号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重定位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400" b="1" i="0" dirty="0">
                <a:latin typeface="宋体" panose="02010600030101010101" pitchFamily="2" charset="-122"/>
              </a:rPr>
              <a:t>定位方式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73C621F3-1FA6-3BA8-D661-778365AE2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16" y="5802650"/>
            <a:ext cx="4039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加载时动态库的链接</a:t>
            </a:r>
          </a:p>
        </p:txBody>
      </p:sp>
    </p:spTree>
    <p:extLst>
      <p:ext uri="{BB962C8B-B14F-4D97-AF65-F5344CB8AC3E}">
        <p14:creationId xmlns:p14="http://schemas.microsoft.com/office/powerpoint/2010/main" val="26758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100CED02-0D96-0F87-D57C-4F982F1E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66" y="2799296"/>
            <a:ext cx="6143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i="0" dirty="0" err="1">
                <a:latin typeface="宋体" panose="02010600030101010101" pitchFamily="2" charset="-122"/>
              </a:rPr>
              <a:t>setjmp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longjmp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 运行环境的切换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17166A2-C21E-1527-DB14-6BB7CD28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98" y="2028183"/>
            <a:ext cx="4118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中断异常的处理过程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18C1A6D-8655-EBCA-6334-0D69C3E3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66" y="3703236"/>
            <a:ext cx="5018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异常处理链   进程控制块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002D5-A412-91E4-064A-200F9C125046}"/>
              </a:ext>
            </a:extLst>
          </p:cNvPr>
          <p:cNvSpPr txBox="1"/>
          <p:nvPr/>
        </p:nvSpPr>
        <p:spPr>
          <a:xfrm>
            <a:off x="2231740" y="-4045"/>
            <a:ext cx="58506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程序的执行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A25A65A-8C52-CBAF-067D-4FA13F17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66" y="808948"/>
            <a:ext cx="4118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异常控制流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5D5141C-94E7-A4E4-5649-BDC4A9E2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" y="1428405"/>
            <a:ext cx="5670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中断、异常（故障、陷阱、中止）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91CF330-323D-15C9-D725-EC6469DF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088740"/>
            <a:ext cx="2965602" cy="165108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35623C1-6B41-7B16-D230-4B8064D99C30}"/>
              </a:ext>
            </a:extLst>
          </p:cNvPr>
          <p:cNvSpPr txBox="1"/>
          <p:nvPr/>
        </p:nvSpPr>
        <p:spPr>
          <a:xfrm>
            <a:off x="1183377" y="-19392"/>
            <a:ext cx="6777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C3300"/>
                </a:solidFill>
                <a:ea typeface="黑体" panose="02010609060101010101" pitchFamily="49" charset="-122"/>
              </a:rPr>
              <a:t>眼望星空、勇攀高峰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DF67BBC-7B23-CADF-8B7B-5A1CBA83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85" y="818710"/>
            <a:ext cx="2290527" cy="2722147"/>
          </a:xfrm>
          <a:prstGeom prst="rect">
            <a:avLst/>
          </a:prstGeom>
        </p:spPr>
      </p:pic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43C2342F-2F33-E43A-C746-1526FB921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311965"/>
              </p:ext>
            </p:extLst>
          </p:nvPr>
        </p:nvGraphicFramePr>
        <p:xfrm>
          <a:off x="1286448" y="248389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20330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D18D8D-2CE3-01A3-D718-3134BF87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3" y="1577880"/>
            <a:ext cx="7067913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1D7FA21-C356-8C95-BC3A-163F2DF15D0A}"/>
              </a:ext>
            </a:extLst>
          </p:cNvPr>
          <p:cNvSpPr/>
          <p:nvPr/>
        </p:nvSpPr>
        <p:spPr>
          <a:xfrm>
            <a:off x="3716905" y="776180"/>
            <a:ext cx="3594946" cy="646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C0A893-089B-BC5F-C7DE-D6F4042A0225}"/>
              </a:ext>
            </a:extLst>
          </p:cNvPr>
          <p:cNvSpPr/>
          <p:nvPr/>
        </p:nvSpPr>
        <p:spPr>
          <a:xfrm>
            <a:off x="3722359" y="773705"/>
            <a:ext cx="3594946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简单 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 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复杂 ？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24F15D-52E6-CF0F-6D51-E3718C7F1568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EA516-4B2D-25C2-C524-AFB5C9ED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95475"/>
            <a:ext cx="2655653" cy="25057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9622F1B-D0C7-8994-A019-7DFCD0EB2353}"/>
              </a:ext>
            </a:extLst>
          </p:cNvPr>
          <p:cNvSpPr/>
          <p:nvPr/>
        </p:nvSpPr>
        <p:spPr>
          <a:xfrm>
            <a:off x="3716905" y="1645145"/>
            <a:ext cx="3594946" cy="646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1F2039-BEA0-87F4-B8B0-6DD41750EF40}"/>
              </a:ext>
            </a:extLst>
          </p:cNvPr>
          <p:cNvSpPr/>
          <p:nvPr/>
        </p:nvSpPr>
        <p:spPr>
          <a:xfrm>
            <a:off x="3716905" y="1658560"/>
            <a:ext cx="3594946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呆板 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 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灵活 ？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0E4D8A-5CF5-90D3-CFD9-B38A14A5473D}"/>
              </a:ext>
            </a:extLst>
          </p:cNvPr>
          <p:cNvSpPr/>
          <p:nvPr/>
        </p:nvSpPr>
        <p:spPr>
          <a:xfrm>
            <a:off x="3716905" y="2512638"/>
            <a:ext cx="3594946" cy="646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8C0997-CC24-064B-B815-947AE7AF6F43}"/>
              </a:ext>
            </a:extLst>
          </p:cNvPr>
          <p:cNvSpPr/>
          <p:nvPr/>
        </p:nvSpPr>
        <p:spPr>
          <a:xfrm>
            <a:off x="3716905" y="2543416"/>
            <a:ext cx="3594946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表象 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 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本质 ？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F7B489-6558-CA0A-F9FB-1FC852C3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30" y="3331990"/>
            <a:ext cx="4995555" cy="33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5202F7D-FB16-E09E-C0C3-6BACCF0F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25" y="935854"/>
            <a:ext cx="3251985" cy="2565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3B643E-DC91-7C9D-D690-24D2B28B6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10" y="935854"/>
            <a:ext cx="5404128" cy="25655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DFA86D-4B38-F4D6-B35D-3286F52E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625" y="3803577"/>
            <a:ext cx="2895749" cy="257188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84DB9AD-DE29-C6BB-ABCA-710E4FA43CE6}"/>
              </a:ext>
            </a:extLst>
          </p:cNvPr>
          <p:cNvSpPr/>
          <p:nvPr/>
        </p:nvSpPr>
        <p:spPr>
          <a:xfrm>
            <a:off x="4707015" y="5342502"/>
            <a:ext cx="3972065" cy="11018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C61162-67D0-F6FE-EA6B-1CFDB9A624E5}"/>
              </a:ext>
            </a:extLst>
          </p:cNvPr>
          <p:cNvSpPr/>
          <p:nvPr/>
        </p:nvSpPr>
        <p:spPr>
          <a:xfrm>
            <a:off x="4982857" y="5387507"/>
            <a:ext cx="3420380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亘古不变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D7FA21-C356-8C95-BC3A-163F2DF15D0A}"/>
              </a:ext>
            </a:extLst>
          </p:cNvPr>
          <p:cNvSpPr/>
          <p:nvPr/>
        </p:nvSpPr>
        <p:spPr>
          <a:xfrm>
            <a:off x="4749082" y="3877506"/>
            <a:ext cx="3972065" cy="11018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C0A893-089B-BC5F-C7DE-D6F4042A0225}"/>
              </a:ext>
            </a:extLst>
          </p:cNvPr>
          <p:cNvSpPr/>
          <p:nvPr/>
        </p:nvSpPr>
        <p:spPr>
          <a:xfrm>
            <a:off x="4971232" y="3925634"/>
            <a:ext cx="3420380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斗转星移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24F15D-52E6-CF0F-6D51-E3718C7F1568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2516058-B7A4-1EA9-28FC-8DD88714D05B}"/>
              </a:ext>
            </a:extLst>
          </p:cNvPr>
          <p:cNvSpPr/>
          <p:nvPr/>
        </p:nvSpPr>
        <p:spPr>
          <a:xfrm>
            <a:off x="2051720" y="1088740"/>
            <a:ext cx="4770529" cy="4275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4DB9AD-DE29-C6BB-ABCA-710E4FA43CE6}"/>
              </a:ext>
            </a:extLst>
          </p:cNvPr>
          <p:cNvSpPr/>
          <p:nvPr/>
        </p:nvSpPr>
        <p:spPr>
          <a:xfrm>
            <a:off x="2411760" y="2078850"/>
            <a:ext cx="3972065" cy="11018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C61162-67D0-F6FE-EA6B-1CFDB9A624E5}"/>
              </a:ext>
            </a:extLst>
          </p:cNvPr>
          <p:cNvSpPr/>
          <p:nvPr/>
        </p:nvSpPr>
        <p:spPr>
          <a:xfrm>
            <a:off x="2703427" y="2168101"/>
            <a:ext cx="3420380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、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世界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24F15D-52E6-CF0F-6D51-E3718C7F1568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4EBABB-EE3A-E344-1A07-EF8DBE714E7A}"/>
              </a:ext>
            </a:extLst>
          </p:cNvPr>
          <p:cNvSpPr/>
          <p:nvPr/>
        </p:nvSpPr>
        <p:spPr>
          <a:xfrm>
            <a:off x="2411760" y="3293985"/>
            <a:ext cx="3972065" cy="11018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0599DE-D904-321E-4C63-308AB29BF92D}"/>
              </a:ext>
            </a:extLst>
          </p:cNvPr>
          <p:cNvSpPr/>
          <p:nvPr/>
        </p:nvSpPr>
        <p:spPr>
          <a:xfrm>
            <a:off x="2703427" y="3337473"/>
            <a:ext cx="3420380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地        址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8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C52EE7D4-7A42-FD5F-AD8F-27A327D5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89" y="927999"/>
            <a:ext cx="4005445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CC3300"/>
                </a:solidFill>
                <a:ea typeface="黑体" panose="02010609060101010101" pitchFamily="49" charset="-122"/>
              </a:rPr>
              <a:t>计算机是 </a:t>
            </a:r>
            <a:r>
              <a:rPr lang="en-US" altLang="zh-CN" sz="3200" dirty="0">
                <a:solidFill>
                  <a:srgbClr val="CC3300"/>
                </a:solidFill>
                <a:ea typeface="黑体" panose="02010609060101010101" pitchFamily="49" charset="-122"/>
              </a:rPr>
              <a:t>0-1</a:t>
            </a:r>
            <a:r>
              <a:rPr lang="zh-CN" altLang="en-US" sz="3200" dirty="0">
                <a:solidFill>
                  <a:srgbClr val="CC3300"/>
                </a:solidFill>
                <a:ea typeface="黑体" panose="02010609060101010101" pitchFamily="49" charset="-122"/>
              </a:rPr>
              <a:t>的世界</a:t>
            </a:r>
            <a:endParaRPr lang="zh-CN" altLang="en-GB" sz="32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CB434F8-782B-E134-08B5-B814214BBFCF}"/>
              </a:ext>
            </a:extLst>
          </p:cNvPr>
          <p:cNvGrpSpPr/>
          <p:nvPr/>
        </p:nvGrpSpPr>
        <p:grpSpPr>
          <a:xfrm>
            <a:off x="975562" y="1622671"/>
            <a:ext cx="6881943" cy="1722447"/>
            <a:chOff x="1372833" y="2061517"/>
            <a:chExt cx="6881943" cy="172244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4E108B7-BD5C-BA9E-59A0-6633C43CB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1931" y="2670602"/>
              <a:ext cx="15301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  <a:effectLst>
              <a:glow rad="177800">
                <a:srgbClr val="0066FF">
                  <a:alpha val="40000"/>
                </a:srgbClr>
              </a:glow>
            </a:effectLst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2A9BB4A-9091-BDFE-DABA-864E82246C72}"/>
                </a:ext>
              </a:extLst>
            </p:cNvPr>
            <p:cNvCxnSpPr>
              <a:cxnSpLocks/>
            </p:cNvCxnSpPr>
            <p:nvPr/>
          </p:nvCxnSpPr>
          <p:spPr>
            <a:xfrm>
              <a:off x="3964431" y="3113965"/>
              <a:ext cx="15076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  <a:effectLst>
              <a:glow rad="190500">
                <a:srgbClr val="00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04AD38F-3F24-55EE-8BB5-ED366081AF64}"/>
                </a:ext>
              </a:extLst>
            </p:cNvPr>
            <p:cNvSpPr txBox="1"/>
            <p:nvPr/>
          </p:nvSpPr>
          <p:spPr>
            <a:xfrm>
              <a:off x="4259771" y="2061517"/>
              <a:ext cx="1065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66FF"/>
                  </a:solidFill>
                  <a:ea typeface="黑体" panose="02010609060101010101" pitchFamily="49" charset="-122"/>
                </a:rPr>
                <a:t>编码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680478D-80C6-E096-88E2-D423DB1ECAB1}"/>
                </a:ext>
              </a:extLst>
            </p:cNvPr>
            <p:cNvSpPr txBox="1"/>
            <p:nvPr/>
          </p:nvSpPr>
          <p:spPr>
            <a:xfrm>
              <a:off x="4269621" y="3260744"/>
              <a:ext cx="1260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66FF"/>
                  </a:solidFill>
                  <a:ea typeface="黑体" panose="02010609060101010101" pitchFamily="49" charset="-122"/>
                </a:rPr>
                <a:t>解码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91A7A8B-A4C2-AD09-8E23-BE56A9E639CD}"/>
                </a:ext>
              </a:extLst>
            </p:cNvPr>
            <p:cNvGrpSpPr/>
            <p:nvPr/>
          </p:nvGrpSpPr>
          <p:grpSpPr>
            <a:xfrm>
              <a:off x="1372833" y="2379851"/>
              <a:ext cx="2340256" cy="1041039"/>
              <a:chOff x="791579" y="1622907"/>
              <a:chExt cx="2522778" cy="1097763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AB6BBB1-93D0-29C4-8E74-793730D791C3}"/>
                  </a:ext>
                </a:extLst>
              </p:cNvPr>
              <p:cNvSpPr/>
              <p:nvPr/>
            </p:nvSpPr>
            <p:spPr>
              <a:xfrm>
                <a:off x="794076" y="1622907"/>
                <a:ext cx="2520281" cy="1097763"/>
              </a:xfrm>
              <a:prstGeom prst="ellipse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4DF4483E-924B-6C09-B594-234CFCCF9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579" y="1951128"/>
                <a:ext cx="2520281" cy="422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119063" indent="-119063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solidFill>
                      <a:srgbClr val="CC3300"/>
                    </a:solidFill>
                    <a:ea typeface="黑体" panose="02010609060101010101" pitchFamily="49" charset="-122"/>
                  </a:rPr>
                  <a:t>计算机世界</a:t>
                </a:r>
                <a:endParaRPr lang="zh-CN" altLang="en-GB" sz="3200" dirty="0">
                  <a:solidFill>
                    <a:srgbClr val="CC3300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04ABEF7-8926-D92B-C22C-8736DB0B14E2}"/>
                </a:ext>
              </a:extLst>
            </p:cNvPr>
            <p:cNvGrpSpPr/>
            <p:nvPr/>
          </p:nvGrpSpPr>
          <p:grpSpPr>
            <a:xfrm>
              <a:off x="5666988" y="2323127"/>
              <a:ext cx="2587788" cy="1097763"/>
              <a:chOff x="296525" y="3018474"/>
              <a:chExt cx="2587788" cy="1097763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F73157B-0029-CAA2-C47F-E3F54F22E867}"/>
                  </a:ext>
                </a:extLst>
              </p:cNvPr>
              <p:cNvSpPr/>
              <p:nvPr/>
            </p:nvSpPr>
            <p:spPr>
              <a:xfrm>
                <a:off x="364032" y="3018474"/>
                <a:ext cx="2520281" cy="1097763"/>
              </a:xfrm>
              <a:prstGeom prst="ellipse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297E7A7F-E935-C887-F25B-66845B7DC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25" y="3356219"/>
                <a:ext cx="2520281" cy="422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119063" indent="-119063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solidFill>
                      <a:srgbClr val="CC3300"/>
                    </a:solidFill>
                    <a:ea typeface="黑体" panose="02010609060101010101" pitchFamily="49" charset="-122"/>
                  </a:rPr>
                  <a:t>现实世界</a:t>
                </a:r>
                <a:endParaRPr lang="zh-CN" altLang="en-GB" sz="3200" dirty="0">
                  <a:solidFill>
                    <a:srgbClr val="CC3300"/>
                  </a:solidFill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1B497EE-3589-B61F-6A88-BC939621E3E8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3886D0-F148-6D27-C222-91211615BE8B}"/>
              </a:ext>
            </a:extLst>
          </p:cNvPr>
          <p:cNvSpPr/>
          <p:nvPr/>
        </p:nvSpPr>
        <p:spPr>
          <a:xfrm>
            <a:off x="1100149" y="3550914"/>
            <a:ext cx="6030530" cy="486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UTF8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UTF16 ……</a:t>
            </a:r>
          </a:p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2ADD9F6-C2CE-66E5-818A-8589803195DE}"/>
              </a:ext>
            </a:extLst>
          </p:cNvPr>
          <p:cNvSpPr/>
          <p:nvPr/>
        </p:nvSpPr>
        <p:spPr>
          <a:xfrm>
            <a:off x="1100149" y="4216876"/>
            <a:ext cx="2880320" cy="486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-190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无符号整数编码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3AB8D5-041A-130D-3418-4406A7D7CEB1}"/>
              </a:ext>
            </a:extLst>
          </p:cNvPr>
          <p:cNvSpPr/>
          <p:nvPr/>
        </p:nvSpPr>
        <p:spPr>
          <a:xfrm>
            <a:off x="4099447" y="4220911"/>
            <a:ext cx="3037698" cy="486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-190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IEEE754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浮点数编码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6A7905-F392-E04C-383D-0208F2E605A5}"/>
              </a:ext>
            </a:extLst>
          </p:cNvPr>
          <p:cNvSpPr/>
          <p:nvPr/>
        </p:nvSpPr>
        <p:spPr>
          <a:xfrm>
            <a:off x="1100149" y="4882838"/>
            <a:ext cx="6030530" cy="486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-190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机器指令编码格式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ARM……</a:t>
            </a:r>
          </a:p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A8CCB30-4AD3-C66B-D23F-790BFC243935}"/>
              </a:ext>
            </a:extLst>
          </p:cNvPr>
          <p:cNvSpPr/>
          <p:nvPr/>
        </p:nvSpPr>
        <p:spPr>
          <a:xfrm>
            <a:off x="1100149" y="5548801"/>
            <a:ext cx="6030530" cy="486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-190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目标文件格式  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</a:p>
          <a:p>
            <a:pPr algn="ctr"/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016E021-D51C-4890-9CF1-923350C4D499}"/>
              </a:ext>
            </a:extLst>
          </p:cNvPr>
          <p:cNvSpPr/>
          <p:nvPr/>
        </p:nvSpPr>
        <p:spPr>
          <a:xfrm>
            <a:off x="7317305" y="3519010"/>
            <a:ext cx="1485165" cy="2419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编码规则标准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26963C-A2E1-116F-6924-61444E2C096B}"/>
              </a:ext>
            </a:extLst>
          </p:cNvPr>
          <p:cNvSpPr/>
          <p:nvPr/>
        </p:nvSpPr>
        <p:spPr>
          <a:xfrm>
            <a:off x="1100149" y="6191639"/>
            <a:ext cx="6030530" cy="486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-190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文字、图像、视频、声音、表格、网页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8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C52EE7D4-7A42-FD5F-AD8F-27A327D5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89" y="831484"/>
            <a:ext cx="4005445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CC3300"/>
                </a:solidFill>
                <a:ea typeface="黑体" panose="02010609060101010101" pitchFamily="49" charset="-122"/>
              </a:rPr>
              <a:t>计算机是 </a:t>
            </a:r>
            <a:r>
              <a:rPr lang="en-US" altLang="zh-CN" sz="3200" dirty="0">
                <a:solidFill>
                  <a:srgbClr val="CC3300"/>
                </a:solidFill>
                <a:ea typeface="黑体" panose="02010609060101010101" pitchFamily="49" charset="-122"/>
              </a:rPr>
              <a:t>0-1</a:t>
            </a:r>
            <a:r>
              <a:rPr lang="zh-CN" altLang="en-US" sz="3200" dirty="0">
                <a:solidFill>
                  <a:srgbClr val="CC3300"/>
                </a:solidFill>
                <a:ea typeface="黑体" panose="02010609060101010101" pitchFamily="49" charset="-122"/>
              </a:rPr>
              <a:t>的世界</a:t>
            </a:r>
            <a:endParaRPr lang="zh-CN" altLang="en-GB" sz="32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B497EE-3589-B61F-6A88-BC939621E3E8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6CDB960-2D40-5E2F-7CC9-3E504C12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71210"/>
              </p:ext>
            </p:extLst>
          </p:nvPr>
        </p:nvGraphicFramePr>
        <p:xfrm>
          <a:off x="466942" y="1607975"/>
          <a:ext cx="1845204" cy="46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5">
                  <a:extLst>
                    <a:ext uri="{9D8B030D-6E8A-4147-A177-3AD203B41FA5}">
                      <a16:colId xmlns:a16="http://schemas.microsoft.com/office/drawing/2014/main" val="52599419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1078734907"/>
                    </a:ext>
                  </a:extLst>
                </a:gridCol>
              </a:tblGrid>
              <a:tr h="52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0x31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73095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0x32</a:t>
                      </a:r>
                      <a:endParaRPr lang="zh-CN" alt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008714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0x33</a:t>
                      </a:r>
                      <a:endParaRPr lang="zh-CN" alt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75376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0x34</a:t>
                      </a:r>
                      <a:endParaRPr lang="zh-CN" alt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39287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0x35</a:t>
                      </a:r>
                      <a:endParaRPr lang="zh-CN" alt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849738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0x36</a:t>
                      </a:r>
                      <a:endParaRPr lang="zh-CN" alt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19319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0x37</a:t>
                      </a:r>
                      <a:endParaRPr lang="zh-CN" alt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872843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0x38</a:t>
                      </a:r>
                      <a:endParaRPr lang="zh-CN" alt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67240"/>
                  </a:ext>
                </a:extLst>
              </a:tr>
              <a:tr h="5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/>
                        <a:t>0x00</a:t>
                      </a:r>
                      <a:endParaRPr lang="zh-CN" altLang="en-US" sz="2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177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BD2F976-A491-F42C-E2D0-126C15F18DF1}"/>
              </a:ext>
            </a:extLst>
          </p:cNvPr>
          <p:cNvSpPr txBox="1"/>
          <p:nvPr/>
        </p:nvSpPr>
        <p:spPr>
          <a:xfrm>
            <a:off x="2636785" y="1275630"/>
            <a:ext cx="6442173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机器指令  ？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dword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】,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31 32</a:t>
            </a:r>
          </a:p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[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+383736h]       33  34 35 36 37 38 00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21E1C7-E978-29D7-E4EA-BEB31F146F4D}"/>
              </a:ext>
            </a:extLst>
          </p:cNvPr>
          <p:cNvSpPr txBox="1"/>
          <p:nvPr/>
        </p:nvSpPr>
        <p:spPr>
          <a:xfrm>
            <a:off x="2951820" y="2502438"/>
            <a:ext cx="4320480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“12345678”,0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72A639-E45B-BD8C-FC9B-C5D48C9A6A9E}"/>
              </a:ext>
            </a:extLst>
          </p:cNvPr>
          <p:cNvSpPr txBox="1"/>
          <p:nvPr/>
        </p:nvSpPr>
        <p:spPr>
          <a:xfrm>
            <a:off x="2970753" y="2966324"/>
            <a:ext cx="4455495" cy="767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875770417   943142453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9CE450-464E-E369-EAD8-6E2B5F7A08D4}"/>
              </a:ext>
            </a:extLst>
          </p:cNvPr>
          <p:cNvSpPr txBox="1"/>
          <p:nvPr/>
        </p:nvSpPr>
        <p:spPr>
          <a:xfrm>
            <a:off x="2980356" y="3733714"/>
            <a:ext cx="4455495" cy="767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单精度浮点数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(float)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0.000000    0.000044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BCC56C-3D08-BCAE-AA53-30725A1B1B16}"/>
              </a:ext>
            </a:extLst>
          </p:cNvPr>
          <p:cNvSpPr txBox="1"/>
          <p:nvPr/>
        </p:nvSpPr>
        <p:spPr>
          <a:xfrm>
            <a:off x="2980356" y="4561551"/>
            <a:ext cx="4455495" cy="767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双精度浮点数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(double)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0.000000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A489B5-C20E-A1DC-2E16-C5D2BA424462}"/>
              </a:ext>
            </a:extLst>
          </p:cNvPr>
          <p:cNvSpPr txBox="1"/>
          <p:nvPr/>
        </p:nvSpPr>
        <p:spPr>
          <a:xfrm>
            <a:off x="2971489" y="6087012"/>
            <a:ext cx="4300811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其他的结构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其他的数据 ？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B2CE46-5B8B-EB9F-3509-B798CA3CECFE}"/>
              </a:ext>
            </a:extLst>
          </p:cNvPr>
          <p:cNvSpPr txBox="1"/>
          <p:nvPr/>
        </p:nvSpPr>
        <p:spPr>
          <a:xfrm>
            <a:off x="2987958" y="5269296"/>
            <a:ext cx="4455495" cy="767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 indent="-190500">
              <a:lnSpc>
                <a:spcPct val="114000"/>
              </a:lnSpc>
              <a:buFontTx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0x34333231      0x38373635</a:t>
            </a:r>
          </a:p>
        </p:txBody>
      </p:sp>
    </p:spTree>
    <p:extLst>
      <p:ext uri="{BB962C8B-B14F-4D97-AF65-F5344CB8AC3E}">
        <p14:creationId xmlns:p14="http://schemas.microsoft.com/office/powerpoint/2010/main" val="2979288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F4483E-924B-6C09-B594-234CFCCF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94" y="98630"/>
            <a:ext cx="8232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GB" sz="4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715122-2641-2E86-D4D7-4E66CCD8F966}"/>
              </a:ext>
            </a:extLst>
          </p:cNvPr>
          <p:cNvSpPr txBox="1"/>
          <p:nvPr/>
        </p:nvSpPr>
        <p:spPr>
          <a:xfrm>
            <a:off x="701570" y="2508199"/>
            <a:ext cx="7245805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任何要计算机完成的工作都要先被编写成程序</a:t>
            </a:r>
            <a:r>
              <a:rPr lang="en-US" altLang="zh-CN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52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程序和原始数据要存入主存并启动执行；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一旦程序被启动，计算机不需操作人员干预；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2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自动完成逐条取出指令和执行指令的任务。</a:t>
            </a:r>
            <a:endParaRPr lang="en-US" altLang="zh-CN" sz="24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F34FB6-70EF-B546-19E8-BFCDF3AE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89" y="927999"/>
            <a:ext cx="5331041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119063" indent="-119063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CC3300"/>
                </a:solidFill>
                <a:ea typeface="黑体" panose="02010609060101010101" pitchFamily="49" charset="-122"/>
              </a:rPr>
              <a:t>存储程序的基本工作原理</a:t>
            </a:r>
            <a:endParaRPr lang="zh-CN" altLang="en-GB" sz="32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65698B-3680-DC81-830B-4FC81F752030}"/>
              </a:ext>
            </a:extLst>
          </p:cNvPr>
          <p:cNvSpPr txBox="1"/>
          <p:nvPr/>
        </p:nvSpPr>
        <p:spPr>
          <a:xfrm>
            <a:off x="411089" y="172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计算机系统基础回顾</a:t>
            </a:r>
            <a:endParaRPr lang="zh-CN" altLang="en-US" sz="3600" dirty="0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A293C04-0E55-0090-7BB1-857A4BAC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35" y="754931"/>
            <a:ext cx="1486563" cy="184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123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35191</TotalTime>
  <Words>1755</Words>
  <Application>Microsoft Office PowerPoint</Application>
  <PresentationFormat>全屏显示(4:3)</PresentationFormat>
  <Paragraphs>307</Paragraphs>
  <Slides>34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黑体</vt:lpstr>
      <vt:lpstr>华文新魏</vt:lpstr>
      <vt:lpstr>楷体_GB2312</vt:lpstr>
      <vt:lpstr>隶书</vt:lpstr>
      <vt:lpstr>宋体</vt:lpstr>
      <vt:lpstr>微软雅黑</vt:lpstr>
      <vt:lpstr>新宋体</vt:lpstr>
      <vt:lpstr>Arial</vt:lpstr>
      <vt:lpstr>Arial</vt:lpstr>
      <vt:lpstr>Times New Roman</vt:lpstr>
      <vt:lpstr>Wingdings</vt:lpstr>
      <vt:lpstr>默认设计模板</vt:lpstr>
      <vt:lpstr> 计算机系统基础回顾   许向阳 xuxy@hust.edu.cn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x86汇编语言</dc:title>
  <dc:creator>Xu  Xiangyang</dc:creator>
  <cp:lastModifiedBy>Lianghai</cp:lastModifiedBy>
  <cp:revision>2547</cp:revision>
  <dcterms:created xsi:type="dcterms:W3CDTF">2008-04-26T09:05:28Z</dcterms:created>
  <dcterms:modified xsi:type="dcterms:W3CDTF">2024-04-17T01:21:59Z</dcterms:modified>
</cp:coreProperties>
</file>