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1.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2.xml" ContentType="application/vnd.openxmlformats-officedocument.presentationml.tags+xml"/>
  <Override PartName="/ppt/notesSlides/notesSlide19.xml" ContentType="application/vnd.openxmlformats-officedocument.presentationml.notesSlide+xml"/>
  <Override PartName="/ppt/tags/tag13.xml" ContentType="application/vnd.openxmlformats-officedocument.presentationml.tags+xml"/>
  <Override PartName="/ppt/notesSlides/notesSlide20.xml" ContentType="application/vnd.openxmlformats-officedocument.presentationml.notesSlide+xml"/>
  <Override PartName="/ppt/tags/tag14.xml" ContentType="application/vnd.openxmlformats-officedocument.presentationml.tags+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tags/tag16.xml" ContentType="application/vnd.openxmlformats-officedocument.presentationml.tags+xml"/>
  <Override PartName="/ppt/notesSlides/notesSlide23.xml" ContentType="application/vnd.openxmlformats-officedocument.presentationml.notesSlide+xml"/>
  <Override PartName="/ppt/tags/tag17.xml" ContentType="application/vnd.openxmlformats-officedocument.presentationml.tags+xml"/>
  <Override PartName="/ppt/notesSlides/notesSlide24.xml" ContentType="application/vnd.openxmlformats-officedocument.presentationml.notesSlide+xml"/>
  <Override PartName="/ppt/tags/tag18.xml" ContentType="application/vnd.openxmlformats-officedocument.presentationml.tags+xml"/>
  <Override PartName="/ppt/notesSlides/notesSlide25.xml" ContentType="application/vnd.openxmlformats-officedocument.presentationml.notesSlide+xml"/>
  <Override PartName="/ppt/tags/tag19.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20.xml" ContentType="application/vnd.openxmlformats-officedocument.presentationml.tags+xml"/>
  <Override PartName="/ppt/notesSlides/notesSlide28.xml" ContentType="application/vnd.openxmlformats-officedocument.presentationml.notesSlide+xml"/>
  <Override PartName="/ppt/tags/tag21.xml" ContentType="application/vnd.openxmlformats-officedocument.presentationml.tags+xml"/>
  <Override PartName="/ppt/notesSlides/notesSlide29.xml" ContentType="application/vnd.openxmlformats-officedocument.presentationml.notesSlide+xml"/>
  <Override PartName="/ppt/tags/tag22.xml" ContentType="application/vnd.openxmlformats-officedocument.presentationml.tags+xml"/>
  <Override PartName="/ppt/notesSlides/notesSlide30.xml" ContentType="application/vnd.openxmlformats-officedocument.presentationml.notesSlide+xml"/>
  <Override PartName="/ppt/tags/tag23.xml" ContentType="application/vnd.openxmlformats-officedocument.presentationml.tags+xml"/>
  <Override PartName="/ppt/notesSlides/notesSlide31.xml" ContentType="application/vnd.openxmlformats-officedocument.presentationml.notesSlide+xml"/>
  <Override PartName="/ppt/tags/tag24.xml" ContentType="application/vnd.openxmlformats-officedocument.presentationml.tags+xml"/>
  <Override PartName="/ppt/notesSlides/notesSlide32.xml" ContentType="application/vnd.openxmlformats-officedocument.presentationml.notesSlide+xml"/>
  <Override PartName="/ppt/tags/tag25.xml" ContentType="application/vnd.openxmlformats-officedocument.presentationml.tags+xml"/>
  <Override PartName="/ppt/notesSlides/notesSlide33.xml" ContentType="application/vnd.openxmlformats-officedocument.presentationml.notesSlide+xml"/>
  <Override PartName="/ppt/tags/tag26.xml" ContentType="application/vnd.openxmlformats-officedocument.presentationml.tags+xml"/>
  <Override PartName="/ppt/notesSlides/notesSlide34.xml" ContentType="application/vnd.openxmlformats-officedocument.presentationml.notesSlide+xml"/>
  <Override PartName="/ppt/tags/tag27.xml" ContentType="application/vnd.openxmlformats-officedocument.presentationml.tags+xml"/>
  <Override PartName="/ppt/notesSlides/notesSlide35.xml" ContentType="application/vnd.openxmlformats-officedocument.presentationml.notesSlide+xml"/>
  <Override PartName="/ppt/tags/tag28.xml" ContentType="application/vnd.openxmlformats-officedocument.presentationml.tags+xml"/>
  <Override PartName="/ppt/notesSlides/notesSlide36.xml" ContentType="application/vnd.openxmlformats-officedocument.presentationml.notesSlide+xml"/>
  <Override PartName="/ppt/tags/tag29.xml" ContentType="application/vnd.openxmlformats-officedocument.presentationml.tags+xml"/>
  <Override PartName="/ppt/notesSlides/notesSlide37.xml" ContentType="application/vnd.openxmlformats-officedocument.presentationml.notesSlide+xml"/>
  <Override PartName="/ppt/tags/tag30.xml" ContentType="application/vnd.openxmlformats-officedocument.presentationml.tags+xml"/>
  <Override PartName="/ppt/notesSlides/notesSlide38.xml" ContentType="application/vnd.openxmlformats-officedocument.presentationml.notesSlide+xml"/>
  <Override PartName="/ppt/tags/tag31.xml" ContentType="application/vnd.openxmlformats-officedocument.presentationml.tags+xml"/>
  <Override PartName="/ppt/notesSlides/notesSlide39.xml" ContentType="application/vnd.openxmlformats-officedocument.presentationml.notesSlide+xml"/>
  <Override PartName="/ppt/tags/tag32.xml" ContentType="application/vnd.openxmlformats-officedocument.presentationml.tags+xml"/>
  <Override PartName="/ppt/notesSlides/notesSlide40.xml" ContentType="application/vnd.openxmlformats-officedocument.presentationml.notesSlide+xml"/>
  <Override PartName="/ppt/tags/tag33.xml" ContentType="application/vnd.openxmlformats-officedocument.presentationml.tags+xml"/>
  <Override PartName="/ppt/notesSlides/notesSlide41.xml" ContentType="application/vnd.openxmlformats-officedocument.presentationml.notesSlide+xml"/>
  <Override PartName="/ppt/tags/tag34.xml" ContentType="application/vnd.openxmlformats-officedocument.presentationml.tags+xml"/>
  <Override PartName="/ppt/notesSlides/notesSlide42.xml" ContentType="application/vnd.openxmlformats-officedocument.presentationml.notesSlide+xml"/>
  <Override PartName="/ppt/tags/tag35.xml" ContentType="application/vnd.openxmlformats-officedocument.presentationml.tags+xml"/>
  <Override PartName="/ppt/notesSlides/notesSlide43.xml" ContentType="application/vnd.openxmlformats-officedocument.presentationml.notesSlide+xml"/>
  <Override PartName="/ppt/tags/tag36.xml" ContentType="application/vnd.openxmlformats-officedocument.presentationml.tags+xml"/>
  <Override PartName="/ppt/notesSlides/notesSlide44.xml" ContentType="application/vnd.openxmlformats-officedocument.presentationml.notesSlide+xml"/>
  <Override PartName="/ppt/tags/tag37.xml" ContentType="application/vnd.openxmlformats-officedocument.presentationml.tags+xml"/>
  <Override PartName="/ppt/notesSlides/notesSlide45.xml" ContentType="application/vnd.openxmlformats-officedocument.presentationml.notesSlide+xml"/>
  <Override PartName="/ppt/tags/tag38.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701" r:id="rId2"/>
    <p:sldMasterId id="2147483713" r:id="rId3"/>
  </p:sldMasterIdLst>
  <p:notesMasterIdLst>
    <p:notesMasterId r:id="rId80"/>
  </p:notesMasterIdLst>
  <p:handoutMasterIdLst>
    <p:handoutMasterId r:id="rId81"/>
  </p:handoutMasterIdLst>
  <p:sldIdLst>
    <p:sldId id="378" r:id="rId4"/>
    <p:sldId id="497" r:id="rId5"/>
    <p:sldId id="282" r:id="rId6"/>
    <p:sldId id="281" r:id="rId7"/>
    <p:sldId id="366" r:id="rId8"/>
    <p:sldId id="283" r:id="rId9"/>
    <p:sldId id="321" r:id="rId10"/>
    <p:sldId id="455" r:id="rId11"/>
    <p:sldId id="510" r:id="rId12"/>
    <p:sldId id="511" r:id="rId13"/>
    <p:sldId id="451" r:id="rId14"/>
    <p:sldId id="456" r:id="rId15"/>
    <p:sldId id="512" r:id="rId16"/>
    <p:sldId id="457" r:id="rId17"/>
    <p:sldId id="458" r:id="rId18"/>
    <p:sldId id="513" r:id="rId19"/>
    <p:sldId id="514" r:id="rId20"/>
    <p:sldId id="459" r:id="rId21"/>
    <p:sldId id="460" r:id="rId22"/>
    <p:sldId id="461" r:id="rId23"/>
    <p:sldId id="462" r:id="rId24"/>
    <p:sldId id="463" r:id="rId25"/>
    <p:sldId id="489" r:id="rId26"/>
    <p:sldId id="501" r:id="rId27"/>
    <p:sldId id="502" r:id="rId28"/>
    <p:sldId id="464" r:id="rId29"/>
    <p:sldId id="469" r:id="rId30"/>
    <p:sldId id="468" r:id="rId31"/>
    <p:sldId id="467" r:id="rId32"/>
    <p:sldId id="466" r:id="rId33"/>
    <p:sldId id="465" r:id="rId34"/>
    <p:sldId id="500" r:id="rId35"/>
    <p:sldId id="473" r:id="rId36"/>
    <p:sldId id="472" r:id="rId37"/>
    <p:sldId id="941" r:id="rId38"/>
    <p:sldId id="940" r:id="rId39"/>
    <p:sldId id="942" r:id="rId40"/>
    <p:sldId id="471" r:id="rId41"/>
    <p:sldId id="470" r:id="rId42"/>
    <p:sldId id="943" r:id="rId43"/>
    <p:sldId id="963" r:id="rId44"/>
    <p:sldId id="946" r:id="rId45"/>
    <p:sldId id="962" r:id="rId46"/>
    <p:sldId id="947" r:id="rId47"/>
    <p:sldId id="948" r:id="rId48"/>
    <p:sldId id="945" r:id="rId49"/>
    <p:sldId id="949" r:id="rId50"/>
    <p:sldId id="944" r:id="rId51"/>
    <p:sldId id="950" r:id="rId52"/>
    <p:sldId id="951" r:id="rId53"/>
    <p:sldId id="954" r:id="rId54"/>
    <p:sldId id="953" r:id="rId55"/>
    <p:sldId id="952" r:id="rId56"/>
    <p:sldId id="474" r:id="rId57"/>
    <p:sldId id="504" r:id="rId58"/>
    <p:sldId id="939" r:id="rId59"/>
    <p:sldId id="505" r:id="rId60"/>
    <p:sldId id="507" r:id="rId61"/>
    <p:sldId id="516" r:id="rId62"/>
    <p:sldId id="517" r:id="rId63"/>
    <p:sldId id="339" r:id="rId64"/>
    <p:sldId id="340" r:id="rId65"/>
    <p:sldId id="518" r:id="rId66"/>
    <p:sldId id="519" r:id="rId67"/>
    <p:sldId id="958" r:id="rId68"/>
    <p:sldId id="957" r:id="rId69"/>
    <p:sldId id="959" r:id="rId70"/>
    <p:sldId id="960" r:id="rId71"/>
    <p:sldId id="961" r:id="rId72"/>
    <p:sldId id="933" r:id="rId73"/>
    <p:sldId id="934" r:id="rId74"/>
    <p:sldId id="935" r:id="rId75"/>
    <p:sldId id="937" r:id="rId76"/>
    <p:sldId id="936" r:id="rId77"/>
    <p:sldId id="955" r:id="rId78"/>
    <p:sldId id="520" r:id="rId79"/>
  </p:sldIdLst>
  <p:sldSz cx="9144000" cy="6858000" type="screen4x3"/>
  <p:notesSz cx="6858000" cy="9144000"/>
  <p:defaultTextStyle>
    <a:defPPr>
      <a:defRPr lang="zh-CN"/>
    </a:defPPr>
    <a:lvl1pPr algn="l" rtl="0" fontAlgn="base">
      <a:spcBef>
        <a:spcPct val="0"/>
      </a:spcBef>
      <a:spcAft>
        <a:spcPct val="0"/>
      </a:spcAft>
      <a:defRPr kumimoji="1" sz="4400" kern="1200">
        <a:solidFill>
          <a:srgbClr val="FF00FF"/>
        </a:solidFill>
        <a:latin typeface="华文新魏" pitchFamily="2" charset="-122"/>
        <a:ea typeface="华文新魏" pitchFamily="2" charset="-122"/>
        <a:cs typeface="+mn-cs"/>
      </a:defRPr>
    </a:lvl1pPr>
    <a:lvl2pPr marL="457200" algn="l" rtl="0" fontAlgn="base">
      <a:spcBef>
        <a:spcPct val="0"/>
      </a:spcBef>
      <a:spcAft>
        <a:spcPct val="0"/>
      </a:spcAft>
      <a:defRPr kumimoji="1" sz="4400" kern="1200">
        <a:solidFill>
          <a:srgbClr val="FF00FF"/>
        </a:solidFill>
        <a:latin typeface="华文新魏" pitchFamily="2" charset="-122"/>
        <a:ea typeface="华文新魏" pitchFamily="2" charset="-122"/>
        <a:cs typeface="+mn-cs"/>
      </a:defRPr>
    </a:lvl2pPr>
    <a:lvl3pPr marL="914400" algn="l" rtl="0" fontAlgn="base">
      <a:spcBef>
        <a:spcPct val="0"/>
      </a:spcBef>
      <a:spcAft>
        <a:spcPct val="0"/>
      </a:spcAft>
      <a:defRPr kumimoji="1" sz="4400" kern="1200">
        <a:solidFill>
          <a:srgbClr val="FF00FF"/>
        </a:solidFill>
        <a:latin typeface="华文新魏" pitchFamily="2" charset="-122"/>
        <a:ea typeface="华文新魏" pitchFamily="2" charset="-122"/>
        <a:cs typeface="+mn-cs"/>
      </a:defRPr>
    </a:lvl3pPr>
    <a:lvl4pPr marL="1371600" algn="l" rtl="0" fontAlgn="base">
      <a:spcBef>
        <a:spcPct val="0"/>
      </a:spcBef>
      <a:spcAft>
        <a:spcPct val="0"/>
      </a:spcAft>
      <a:defRPr kumimoji="1" sz="4400" kern="1200">
        <a:solidFill>
          <a:srgbClr val="FF00FF"/>
        </a:solidFill>
        <a:latin typeface="华文新魏" pitchFamily="2" charset="-122"/>
        <a:ea typeface="华文新魏" pitchFamily="2" charset="-122"/>
        <a:cs typeface="+mn-cs"/>
      </a:defRPr>
    </a:lvl4pPr>
    <a:lvl5pPr marL="1828800" algn="l" rtl="0" fontAlgn="base">
      <a:spcBef>
        <a:spcPct val="0"/>
      </a:spcBef>
      <a:spcAft>
        <a:spcPct val="0"/>
      </a:spcAft>
      <a:defRPr kumimoji="1" sz="4400" kern="1200">
        <a:solidFill>
          <a:srgbClr val="FF00FF"/>
        </a:solidFill>
        <a:latin typeface="华文新魏" pitchFamily="2" charset="-122"/>
        <a:ea typeface="华文新魏" pitchFamily="2" charset="-122"/>
        <a:cs typeface="+mn-cs"/>
      </a:defRPr>
    </a:lvl5pPr>
    <a:lvl6pPr marL="2286000" algn="l" defTabSz="914400" rtl="0" eaLnBrk="1" latinLnBrk="0" hangingPunct="1">
      <a:defRPr kumimoji="1" sz="4400" kern="1200">
        <a:solidFill>
          <a:srgbClr val="FF00FF"/>
        </a:solidFill>
        <a:latin typeface="华文新魏" pitchFamily="2" charset="-122"/>
        <a:ea typeface="华文新魏" pitchFamily="2" charset="-122"/>
        <a:cs typeface="+mn-cs"/>
      </a:defRPr>
    </a:lvl6pPr>
    <a:lvl7pPr marL="2743200" algn="l" defTabSz="914400" rtl="0" eaLnBrk="1" latinLnBrk="0" hangingPunct="1">
      <a:defRPr kumimoji="1" sz="4400" kern="1200">
        <a:solidFill>
          <a:srgbClr val="FF00FF"/>
        </a:solidFill>
        <a:latin typeface="华文新魏" pitchFamily="2" charset="-122"/>
        <a:ea typeface="华文新魏" pitchFamily="2" charset="-122"/>
        <a:cs typeface="+mn-cs"/>
      </a:defRPr>
    </a:lvl7pPr>
    <a:lvl8pPr marL="3200400" algn="l" defTabSz="914400" rtl="0" eaLnBrk="1" latinLnBrk="0" hangingPunct="1">
      <a:defRPr kumimoji="1" sz="4400" kern="1200">
        <a:solidFill>
          <a:srgbClr val="FF00FF"/>
        </a:solidFill>
        <a:latin typeface="华文新魏" pitchFamily="2" charset="-122"/>
        <a:ea typeface="华文新魏" pitchFamily="2" charset="-122"/>
        <a:cs typeface="+mn-cs"/>
      </a:defRPr>
    </a:lvl8pPr>
    <a:lvl9pPr marL="3657600" algn="l" defTabSz="914400" rtl="0" eaLnBrk="1" latinLnBrk="0" hangingPunct="1">
      <a:defRPr kumimoji="1" sz="4400" kern="1200">
        <a:solidFill>
          <a:srgbClr val="FF00FF"/>
        </a:solidFill>
        <a:latin typeface="华文新魏" pitchFamily="2" charset="-122"/>
        <a:ea typeface="华文新魏"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000000"/>
    <a:srgbClr val="FF00FF"/>
    <a:srgbClr val="FF3300"/>
    <a:srgbClr val="FF6600"/>
    <a:srgbClr val="99CCFF"/>
    <a:srgbClr val="CCFFFF"/>
    <a:srgbClr val="B03C1C"/>
    <a:srgbClr val="C14C0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896" autoAdjust="0"/>
    <p:restoredTop sz="96021" autoAdjust="0"/>
  </p:normalViewPr>
  <p:slideViewPr>
    <p:cSldViewPr>
      <p:cViewPr varScale="1">
        <p:scale>
          <a:sx n="90" d="100"/>
          <a:sy n="90" d="100"/>
        </p:scale>
        <p:origin x="80" y="64"/>
      </p:cViewPr>
      <p:guideLst>
        <p:guide orient="horz" pos="2160"/>
        <p:guide pos="2880"/>
      </p:guideLst>
    </p:cSldViewPr>
  </p:slideViewPr>
  <p:outlineViewPr>
    <p:cViewPr>
      <p:scale>
        <a:sx n="33" d="100"/>
        <a:sy n="33" d="100"/>
      </p:scale>
      <p:origin x="0" y="2544"/>
    </p:cViewPr>
  </p:outlineViewPr>
  <p:notesTextViewPr>
    <p:cViewPr>
      <p:scale>
        <a:sx n="100" d="100"/>
        <a:sy n="100" d="100"/>
      </p:scale>
      <p:origin x="0" y="0"/>
    </p:cViewPr>
  </p:notesTextViewPr>
  <p:sorterViewPr>
    <p:cViewPr>
      <p:scale>
        <a:sx n="66" d="100"/>
        <a:sy n="66" d="100"/>
      </p:scale>
      <p:origin x="0" y="4326"/>
    </p:cViewPr>
  </p:sorterViewPr>
  <p:notesViewPr>
    <p:cSldViewPr>
      <p:cViewPr varScale="1">
        <p:scale>
          <a:sx n="49" d="100"/>
          <a:sy n="49" d="100"/>
        </p:scale>
        <p:origin x="-188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theme" Target="theme/theme1.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61" Type="http://schemas.openxmlformats.org/officeDocument/2006/relationships/slide" Target="slides/slide58.xml"/><Relationship Id="rId8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55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Times New Roman" pitchFamily="18" charset="0"/>
                <a:ea typeface="宋体" pitchFamily="2" charset="-122"/>
              </a:defRPr>
            </a:lvl1pPr>
          </a:lstStyle>
          <a:p>
            <a:pPr>
              <a:defRPr/>
            </a:pPr>
            <a:endParaRPr lang="en-US" altLang="zh-CN"/>
          </a:p>
        </p:txBody>
      </p:sp>
      <p:sp>
        <p:nvSpPr>
          <p:cNvPr id="23555" name="Rectangle 3"/>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Times New Roman" pitchFamily="18" charset="0"/>
                <a:ea typeface="宋体" pitchFamily="2" charset="-122"/>
              </a:defRPr>
            </a:lvl1pPr>
          </a:lstStyle>
          <a:p>
            <a:pPr>
              <a:defRPr/>
            </a:pPr>
            <a:endParaRPr lang="en-US" altLang="zh-CN"/>
          </a:p>
        </p:txBody>
      </p:sp>
      <p:sp>
        <p:nvSpPr>
          <p:cNvPr id="23556" name="Rectangle 4"/>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Times New Roman" pitchFamily="18" charset="0"/>
                <a:ea typeface="宋体" pitchFamily="2" charset="-122"/>
              </a:defRPr>
            </a:lvl1pPr>
          </a:lstStyle>
          <a:p>
            <a:pPr>
              <a:defRPr/>
            </a:pPr>
            <a:endParaRPr lang="en-US" altLang="zh-CN"/>
          </a:p>
        </p:txBody>
      </p:sp>
      <p:sp>
        <p:nvSpPr>
          <p:cNvPr id="23557" name="Rectangle 5"/>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New Roman" pitchFamily="18" charset="0"/>
                <a:ea typeface="宋体" pitchFamily="2" charset="-122"/>
              </a:defRPr>
            </a:lvl1pPr>
          </a:lstStyle>
          <a:p>
            <a:pPr>
              <a:defRPr/>
            </a:pPr>
            <a:fld id="{683B90BF-B46B-480A-8214-F5715A4824C2}" type="slidenum">
              <a:rPr lang="en-US" altLang="zh-CN"/>
              <a:pPr>
                <a:defRPr/>
              </a:pPr>
              <a:t>‹#›</a:t>
            </a:fld>
            <a:endParaRPr lang="en-US" altLang="zh-CN"/>
          </a:p>
        </p:txBody>
      </p:sp>
    </p:spTree>
    <p:extLst>
      <p:ext uri="{BB962C8B-B14F-4D97-AF65-F5344CB8AC3E}">
        <p14:creationId xmlns:p14="http://schemas.microsoft.com/office/powerpoint/2010/main" val="16066185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35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Times New Roman" pitchFamily="18" charset="0"/>
                <a:ea typeface="宋体" pitchFamily="2" charset="-122"/>
              </a:defRPr>
            </a:lvl1pPr>
          </a:lstStyle>
          <a:p>
            <a:pPr>
              <a:defRPr/>
            </a:pPr>
            <a:endParaRPr lang="en-US" altLang="zh-CN"/>
          </a:p>
        </p:txBody>
      </p:sp>
      <p:sp>
        <p:nvSpPr>
          <p:cNvPr id="19353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Times New Roman" pitchFamily="18" charset="0"/>
                <a:ea typeface="宋体" pitchFamily="2" charset="-122"/>
              </a:defRPr>
            </a:lvl1pPr>
          </a:lstStyle>
          <a:p>
            <a:pPr>
              <a:defRPr/>
            </a:pPr>
            <a:endParaRPr lang="en-US" altLang="zh-CN"/>
          </a:p>
        </p:txBody>
      </p:sp>
      <p:sp>
        <p:nvSpPr>
          <p:cNvPr id="1003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9354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9354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Times New Roman" pitchFamily="18" charset="0"/>
                <a:ea typeface="宋体" pitchFamily="2" charset="-122"/>
              </a:defRPr>
            </a:lvl1pPr>
          </a:lstStyle>
          <a:p>
            <a:pPr>
              <a:defRPr/>
            </a:pPr>
            <a:endParaRPr lang="en-US" altLang="zh-CN"/>
          </a:p>
        </p:txBody>
      </p:sp>
      <p:sp>
        <p:nvSpPr>
          <p:cNvPr id="19354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Times New Roman" pitchFamily="18" charset="0"/>
                <a:ea typeface="宋体" pitchFamily="2" charset="-122"/>
              </a:defRPr>
            </a:lvl1pPr>
          </a:lstStyle>
          <a:p>
            <a:pPr>
              <a:defRPr/>
            </a:pPr>
            <a:fld id="{CEDB5EB6-3570-41BA-A830-F5AEEB561C72}" type="slidenum">
              <a:rPr lang="en-US" altLang="zh-CN"/>
              <a:pPr>
                <a:defRPr/>
              </a:pPr>
              <a:t>‹#›</a:t>
            </a:fld>
            <a:endParaRPr lang="en-US" altLang="zh-CN"/>
          </a:p>
        </p:txBody>
      </p:sp>
    </p:spTree>
    <p:extLst>
      <p:ext uri="{BB962C8B-B14F-4D97-AF65-F5344CB8AC3E}">
        <p14:creationId xmlns:p14="http://schemas.microsoft.com/office/powerpoint/2010/main" val="36109538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blog.csdn.net/mjLlm/article/details/101559522" TargetMode="External"/><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fld id="{E90E06BA-C0B7-4355-B3A2-7F6773EAC71F}" type="slidenum">
              <a:rPr lang="en-US" altLang="zh-CN" sz="1200" smtClean="0">
                <a:solidFill>
                  <a:schemeClr val="tx1"/>
                </a:solidFill>
                <a:latin typeface="Times New Roman" pitchFamily="18" charset="0"/>
                <a:ea typeface="宋体" pitchFamily="2" charset="-122"/>
              </a:rPr>
              <a:pPr eaLnBrk="1" hangingPunct="1"/>
              <a:t>6</a:t>
            </a:fld>
            <a:endParaRPr lang="en-US" altLang="zh-CN" sz="1200">
              <a:solidFill>
                <a:schemeClr val="tx1"/>
              </a:solidFill>
              <a:latin typeface="Times New Roman" pitchFamily="18" charset="0"/>
              <a:ea typeface="宋体" pitchFamily="2" charset="-122"/>
            </a:endParaRPr>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4014135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20</a:t>
            </a:fld>
            <a:endParaRPr lang="en-US" altLang="zh-CN"/>
          </a:p>
        </p:txBody>
      </p:sp>
    </p:spTree>
    <p:extLst>
      <p:ext uri="{BB962C8B-B14F-4D97-AF65-F5344CB8AC3E}">
        <p14:creationId xmlns:p14="http://schemas.microsoft.com/office/powerpoint/2010/main" val="25704315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21</a:t>
            </a:fld>
            <a:endParaRPr lang="en-US" altLang="zh-CN"/>
          </a:p>
        </p:txBody>
      </p:sp>
    </p:spTree>
    <p:extLst>
      <p:ext uri="{BB962C8B-B14F-4D97-AF65-F5344CB8AC3E}">
        <p14:creationId xmlns:p14="http://schemas.microsoft.com/office/powerpoint/2010/main" val="964721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用圈圈来表示：瞬时针转表示正；逆时针转表示负；</a:t>
            </a:r>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22</a:t>
            </a:fld>
            <a:endParaRPr lang="en-US" altLang="zh-CN"/>
          </a:p>
        </p:txBody>
      </p:sp>
    </p:spTree>
    <p:extLst>
      <p:ext uri="{BB962C8B-B14F-4D97-AF65-F5344CB8AC3E}">
        <p14:creationId xmlns:p14="http://schemas.microsoft.com/office/powerpoint/2010/main" val="468255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24</a:t>
            </a:fld>
            <a:endParaRPr lang="en-US" altLang="zh-CN"/>
          </a:p>
        </p:txBody>
      </p:sp>
    </p:spTree>
    <p:extLst>
      <p:ext uri="{BB962C8B-B14F-4D97-AF65-F5344CB8AC3E}">
        <p14:creationId xmlns:p14="http://schemas.microsoft.com/office/powerpoint/2010/main" val="17357366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25</a:t>
            </a:fld>
            <a:endParaRPr lang="en-US" altLang="zh-CN"/>
          </a:p>
        </p:txBody>
      </p:sp>
    </p:spTree>
    <p:extLst>
      <p:ext uri="{BB962C8B-B14F-4D97-AF65-F5344CB8AC3E}">
        <p14:creationId xmlns:p14="http://schemas.microsoft.com/office/powerpoint/2010/main" val="3237636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26</a:t>
            </a:fld>
            <a:endParaRPr lang="en-US" altLang="zh-CN"/>
          </a:p>
        </p:txBody>
      </p:sp>
    </p:spTree>
    <p:extLst>
      <p:ext uri="{BB962C8B-B14F-4D97-AF65-F5344CB8AC3E}">
        <p14:creationId xmlns:p14="http://schemas.microsoft.com/office/powerpoint/2010/main" val="16166593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27</a:t>
            </a:fld>
            <a:endParaRPr lang="en-US" altLang="zh-CN"/>
          </a:p>
        </p:txBody>
      </p:sp>
    </p:spTree>
    <p:extLst>
      <p:ext uri="{BB962C8B-B14F-4D97-AF65-F5344CB8AC3E}">
        <p14:creationId xmlns:p14="http://schemas.microsoft.com/office/powerpoint/2010/main" val="2455400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28</a:t>
            </a:fld>
            <a:endParaRPr lang="en-US" altLang="zh-CN"/>
          </a:p>
        </p:txBody>
      </p:sp>
    </p:spTree>
    <p:extLst>
      <p:ext uri="{BB962C8B-B14F-4D97-AF65-F5344CB8AC3E}">
        <p14:creationId xmlns:p14="http://schemas.microsoft.com/office/powerpoint/2010/main" val="33127242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29</a:t>
            </a:fld>
            <a:endParaRPr lang="en-US" altLang="zh-CN"/>
          </a:p>
        </p:txBody>
      </p:sp>
    </p:spTree>
    <p:extLst>
      <p:ext uri="{BB962C8B-B14F-4D97-AF65-F5344CB8AC3E}">
        <p14:creationId xmlns:p14="http://schemas.microsoft.com/office/powerpoint/2010/main" val="29136821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30</a:t>
            </a:fld>
            <a:endParaRPr lang="en-US" altLang="zh-CN"/>
          </a:p>
        </p:txBody>
      </p:sp>
    </p:spTree>
    <p:extLst>
      <p:ext uri="{BB962C8B-B14F-4D97-AF65-F5344CB8AC3E}">
        <p14:creationId xmlns:p14="http://schemas.microsoft.com/office/powerpoint/2010/main" val="2368232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fld id="{862421E7-3A7A-40A1-84DB-1B6B42D44B78}" type="slidenum">
              <a:rPr lang="en-US" altLang="zh-CN" sz="1200" smtClean="0">
                <a:solidFill>
                  <a:schemeClr val="tx1"/>
                </a:solidFill>
                <a:latin typeface="Times New Roman" pitchFamily="18" charset="0"/>
                <a:ea typeface="宋体" pitchFamily="2" charset="-122"/>
              </a:rPr>
              <a:pPr eaLnBrk="1" hangingPunct="1"/>
              <a:t>7</a:t>
            </a:fld>
            <a:endParaRPr lang="en-US" altLang="zh-CN" sz="1200">
              <a:solidFill>
                <a:schemeClr val="tx1"/>
              </a:solidFill>
              <a:latin typeface="Times New Roman" pitchFamily="18" charset="0"/>
              <a:ea typeface="宋体" pitchFamily="2" charset="-122"/>
            </a:endParaRPr>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2995039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31</a:t>
            </a:fld>
            <a:endParaRPr lang="en-US" altLang="zh-CN"/>
          </a:p>
        </p:txBody>
      </p:sp>
    </p:spTree>
    <p:extLst>
      <p:ext uri="{BB962C8B-B14F-4D97-AF65-F5344CB8AC3E}">
        <p14:creationId xmlns:p14="http://schemas.microsoft.com/office/powerpoint/2010/main" val="5844696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32</a:t>
            </a:fld>
            <a:endParaRPr lang="en-US" altLang="zh-CN"/>
          </a:p>
        </p:txBody>
      </p:sp>
    </p:spTree>
    <p:extLst>
      <p:ext uri="{BB962C8B-B14F-4D97-AF65-F5344CB8AC3E}">
        <p14:creationId xmlns:p14="http://schemas.microsoft.com/office/powerpoint/2010/main" val="31654412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33</a:t>
            </a:fld>
            <a:endParaRPr lang="en-US" altLang="zh-CN"/>
          </a:p>
        </p:txBody>
      </p:sp>
    </p:spTree>
    <p:extLst>
      <p:ext uri="{BB962C8B-B14F-4D97-AF65-F5344CB8AC3E}">
        <p14:creationId xmlns:p14="http://schemas.microsoft.com/office/powerpoint/2010/main" val="7483968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34</a:t>
            </a:fld>
            <a:endParaRPr lang="en-US" altLang="zh-CN"/>
          </a:p>
        </p:txBody>
      </p:sp>
    </p:spTree>
    <p:extLst>
      <p:ext uri="{BB962C8B-B14F-4D97-AF65-F5344CB8AC3E}">
        <p14:creationId xmlns:p14="http://schemas.microsoft.com/office/powerpoint/2010/main" val="30855255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35</a:t>
            </a:fld>
            <a:endParaRPr lang="en-US" altLang="zh-CN"/>
          </a:p>
        </p:txBody>
      </p:sp>
    </p:spTree>
    <p:extLst>
      <p:ext uri="{BB962C8B-B14F-4D97-AF65-F5344CB8AC3E}">
        <p14:creationId xmlns:p14="http://schemas.microsoft.com/office/powerpoint/2010/main" val="5658568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36</a:t>
            </a:fld>
            <a:endParaRPr lang="en-US" altLang="zh-CN"/>
          </a:p>
        </p:txBody>
      </p:sp>
    </p:spTree>
    <p:extLst>
      <p:ext uri="{BB962C8B-B14F-4D97-AF65-F5344CB8AC3E}">
        <p14:creationId xmlns:p14="http://schemas.microsoft.com/office/powerpoint/2010/main" val="37282015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37</a:t>
            </a:fld>
            <a:endParaRPr lang="en-US" altLang="zh-CN"/>
          </a:p>
        </p:txBody>
      </p:sp>
    </p:spTree>
    <p:extLst>
      <p:ext uri="{BB962C8B-B14F-4D97-AF65-F5344CB8AC3E}">
        <p14:creationId xmlns:p14="http://schemas.microsoft.com/office/powerpoint/2010/main" val="9852396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38</a:t>
            </a:fld>
            <a:endParaRPr lang="en-US" altLang="zh-CN"/>
          </a:p>
        </p:txBody>
      </p:sp>
    </p:spTree>
    <p:extLst>
      <p:ext uri="{BB962C8B-B14F-4D97-AF65-F5344CB8AC3E}">
        <p14:creationId xmlns:p14="http://schemas.microsoft.com/office/powerpoint/2010/main" val="26619388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39</a:t>
            </a:fld>
            <a:endParaRPr lang="en-US" altLang="zh-CN"/>
          </a:p>
        </p:txBody>
      </p:sp>
    </p:spTree>
    <p:extLst>
      <p:ext uri="{BB962C8B-B14F-4D97-AF65-F5344CB8AC3E}">
        <p14:creationId xmlns:p14="http://schemas.microsoft.com/office/powerpoint/2010/main" val="36965439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rgbClr val="40458C"/>
                </a:solidFill>
                <a:latin typeface="Times New Roman" pitchFamily="18" charset="0"/>
              </a:rPr>
              <a:t>Unicode</a:t>
            </a:r>
            <a:r>
              <a:rPr lang="zh-CN" altLang="en-US" sz="1200" dirty="0">
                <a:solidFill>
                  <a:srgbClr val="40458C"/>
                </a:solidFill>
                <a:latin typeface="Times New Roman" pitchFamily="18" charset="0"/>
              </a:rPr>
              <a:t>：源于一个很简单的想法</a:t>
            </a:r>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40</a:t>
            </a:fld>
            <a:endParaRPr lang="en-US" altLang="zh-CN"/>
          </a:p>
        </p:txBody>
      </p:sp>
    </p:spTree>
    <p:extLst>
      <p:ext uri="{BB962C8B-B14F-4D97-AF65-F5344CB8AC3E}">
        <p14:creationId xmlns:p14="http://schemas.microsoft.com/office/powerpoint/2010/main" val="3114147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观察数据的存放结果</a:t>
            </a:r>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9</a:t>
            </a:fld>
            <a:endParaRPr lang="en-US" altLang="zh-CN"/>
          </a:p>
        </p:txBody>
      </p:sp>
    </p:spTree>
    <p:extLst>
      <p:ext uri="{BB962C8B-B14F-4D97-AF65-F5344CB8AC3E}">
        <p14:creationId xmlns:p14="http://schemas.microsoft.com/office/powerpoint/2010/main" val="25372132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rgbClr val="40458C"/>
                </a:solidFill>
                <a:latin typeface="Times New Roman" pitchFamily="18" charset="0"/>
              </a:rPr>
              <a:t>Unicode</a:t>
            </a:r>
            <a:r>
              <a:rPr lang="zh-CN" altLang="en-US" sz="1200" dirty="0">
                <a:solidFill>
                  <a:srgbClr val="40458C"/>
                </a:solidFill>
                <a:latin typeface="Times New Roman" pitchFamily="18" charset="0"/>
              </a:rPr>
              <a:t>：源于一个很简单的想法</a:t>
            </a:r>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41</a:t>
            </a:fld>
            <a:endParaRPr lang="en-US" altLang="zh-CN"/>
          </a:p>
        </p:txBody>
      </p:sp>
    </p:spTree>
    <p:extLst>
      <p:ext uri="{BB962C8B-B14F-4D97-AF65-F5344CB8AC3E}">
        <p14:creationId xmlns:p14="http://schemas.microsoft.com/office/powerpoint/2010/main" val="303434655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42</a:t>
            </a:fld>
            <a:endParaRPr lang="en-US" altLang="zh-CN"/>
          </a:p>
        </p:txBody>
      </p:sp>
    </p:spTree>
    <p:extLst>
      <p:ext uri="{BB962C8B-B14F-4D97-AF65-F5344CB8AC3E}">
        <p14:creationId xmlns:p14="http://schemas.microsoft.com/office/powerpoint/2010/main" val="11263482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rgbClr val="40458C"/>
                </a:solidFill>
                <a:latin typeface="Times New Roman" pitchFamily="18" charset="0"/>
              </a:rPr>
              <a:t>Unicode</a:t>
            </a:r>
            <a:r>
              <a:rPr lang="zh-CN" altLang="en-US" sz="1200" dirty="0">
                <a:solidFill>
                  <a:srgbClr val="40458C"/>
                </a:solidFill>
                <a:latin typeface="Times New Roman" pitchFamily="18" charset="0"/>
              </a:rPr>
              <a:t>：源于一个很简单的想法</a:t>
            </a:r>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43</a:t>
            </a:fld>
            <a:endParaRPr lang="en-US" altLang="zh-CN"/>
          </a:p>
        </p:txBody>
      </p:sp>
    </p:spTree>
    <p:extLst>
      <p:ext uri="{BB962C8B-B14F-4D97-AF65-F5344CB8AC3E}">
        <p14:creationId xmlns:p14="http://schemas.microsoft.com/office/powerpoint/2010/main" val="23674630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44</a:t>
            </a:fld>
            <a:endParaRPr lang="en-US" altLang="zh-CN"/>
          </a:p>
        </p:txBody>
      </p:sp>
    </p:spTree>
    <p:extLst>
      <p:ext uri="{BB962C8B-B14F-4D97-AF65-F5344CB8AC3E}">
        <p14:creationId xmlns:p14="http://schemas.microsoft.com/office/powerpoint/2010/main" val="17305439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hlinkClick r:id="rId3"/>
              </a:rPr>
              <a:t>Unicode</a:t>
            </a:r>
            <a:r>
              <a:rPr lang="zh-CN" altLang="en-US" dirty="0">
                <a:hlinkClick r:id="rId3"/>
              </a:rPr>
              <a:t>详解</a:t>
            </a:r>
            <a:r>
              <a:rPr lang="en-US" altLang="zh-CN" dirty="0">
                <a:hlinkClick r:id="rId3"/>
              </a:rPr>
              <a:t>_</a:t>
            </a:r>
            <a:r>
              <a:rPr lang="en-US" altLang="zh-CN" dirty="0" err="1">
                <a:hlinkClick r:id="rId3"/>
              </a:rPr>
              <a:t>mjLlm</a:t>
            </a:r>
            <a:r>
              <a:rPr lang="zh-CN" altLang="en-US" dirty="0">
                <a:hlinkClick r:id="rId3"/>
              </a:rPr>
              <a:t>的博客</a:t>
            </a:r>
            <a:r>
              <a:rPr lang="en-US" altLang="zh-CN" dirty="0">
                <a:hlinkClick r:id="rId3"/>
              </a:rPr>
              <a:t>-CSDN</a:t>
            </a:r>
            <a:r>
              <a:rPr lang="zh-CN" altLang="en-US" dirty="0">
                <a:hlinkClick r:id="rId3"/>
              </a:rPr>
              <a:t>博客</a:t>
            </a:r>
            <a:r>
              <a:rPr lang="zh-CN" altLang="en-US" dirty="0"/>
              <a:t>  </a:t>
            </a:r>
            <a:r>
              <a:rPr lang="en-US" altLang="zh-CN" dirty="0"/>
              <a:t>https://blog.csdn.net/mjLlm/article/details/101559522</a:t>
            </a:r>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46</a:t>
            </a:fld>
            <a:endParaRPr lang="en-US" altLang="zh-CN"/>
          </a:p>
        </p:txBody>
      </p:sp>
    </p:spTree>
    <p:extLst>
      <p:ext uri="{BB962C8B-B14F-4D97-AF65-F5344CB8AC3E}">
        <p14:creationId xmlns:p14="http://schemas.microsoft.com/office/powerpoint/2010/main" val="20776090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47</a:t>
            </a:fld>
            <a:endParaRPr lang="en-US" altLang="zh-CN"/>
          </a:p>
        </p:txBody>
      </p:sp>
    </p:spTree>
    <p:extLst>
      <p:ext uri="{BB962C8B-B14F-4D97-AF65-F5344CB8AC3E}">
        <p14:creationId xmlns:p14="http://schemas.microsoft.com/office/powerpoint/2010/main" val="148738084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48</a:t>
            </a:fld>
            <a:endParaRPr lang="en-US" altLang="zh-CN"/>
          </a:p>
        </p:txBody>
      </p:sp>
    </p:spTree>
    <p:extLst>
      <p:ext uri="{BB962C8B-B14F-4D97-AF65-F5344CB8AC3E}">
        <p14:creationId xmlns:p14="http://schemas.microsoft.com/office/powerpoint/2010/main" val="42150369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49</a:t>
            </a:fld>
            <a:endParaRPr lang="en-US" altLang="zh-CN"/>
          </a:p>
        </p:txBody>
      </p:sp>
    </p:spTree>
    <p:extLst>
      <p:ext uri="{BB962C8B-B14F-4D97-AF65-F5344CB8AC3E}">
        <p14:creationId xmlns:p14="http://schemas.microsoft.com/office/powerpoint/2010/main" val="3405440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solidFill>
                  <a:srgbClr val="40458C"/>
                </a:solidFill>
                <a:latin typeface="宋体" panose="02010600030101010101" pitchFamily="2" charset="-122"/>
              </a:rPr>
              <a:t>对于 </a:t>
            </a:r>
            <a:r>
              <a:rPr lang="en-US" altLang="zh-CN" sz="1200" b="1" dirty="0">
                <a:solidFill>
                  <a:srgbClr val="40458C"/>
                </a:solidFill>
                <a:latin typeface="宋体" panose="02010600030101010101" pitchFamily="2" charset="-122"/>
              </a:rPr>
              <a:t>ASCII </a:t>
            </a:r>
            <a:r>
              <a:rPr lang="zh-CN" altLang="en-US" sz="1200" b="1" dirty="0">
                <a:solidFill>
                  <a:srgbClr val="40458C"/>
                </a:solidFill>
                <a:latin typeface="宋体" panose="02010600030101010101" pitchFamily="2" charset="-122"/>
              </a:rPr>
              <a:t>中的那些字符，也要用 </a:t>
            </a:r>
            <a:r>
              <a:rPr lang="en-US" altLang="zh-CN" sz="1200" b="1" dirty="0">
                <a:solidFill>
                  <a:srgbClr val="40458C"/>
                </a:solidFill>
                <a:latin typeface="宋体" panose="02010600030101010101" pitchFamily="2" charset="-122"/>
              </a:rPr>
              <a:t>2</a:t>
            </a:r>
            <a:r>
              <a:rPr lang="zh-CN" altLang="en-US" sz="1200" b="1" dirty="0">
                <a:solidFill>
                  <a:srgbClr val="40458C"/>
                </a:solidFill>
                <a:latin typeface="宋体" panose="02010600030101010101" pitchFamily="2" charset="-122"/>
              </a:rPr>
              <a:t>个字节来编码</a:t>
            </a:r>
            <a:endParaRPr lang="en-US" altLang="zh-CN" sz="1200" b="1" dirty="0">
              <a:solidFill>
                <a:srgbClr val="40458C"/>
              </a:solidFill>
              <a:latin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50</a:t>
            </a:fld>
            <a:endParaRPr lang="en-US" altLang="zh-CN"/>
          </a:p>
        </p:txBody>
      </p:sp>
    </p:spTree>
    <p:extLst>
      <p:ext uri="{BB962C8B-B14F-4D97-AF65-F5344CB8AC3E}">
        <p14:creationId xmlns:p14="http://schemas.microsoft.com/office/powerpoint/2010/main" val="152727335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sz="1200" b="1" dirty="0">
                <a:solidFill>
                  <a:srgbClr val="40458C"/>
                </a:solidFill>
                <a:latin typeface="宋体" panose="02010600030101010101" pitchFamily="2" charset="-122"/>
              </a:rPr>
              <a:t>对于 </a:t>
            </a:r>
            <a:r>
              <a:rPr lang="en-US" altLang="zh-CN" sz="1200" b="1" dirty="0">
                <a:solidFill>
                  <a:srgbClr val="40458C"/>
                </a:solidFill>
                <a:latin typeface="宋体" panose="02010600030101010101" pitchFamily="2" charset="-122"/>
              </a:rPr>
              <a:t>ASCII </a:t>
            </a:r>
            <a:r>
              <a:rPr lang="zh-CN" altLang="en-US" sz="1200" b="1" dirty="0">
                <a:solidFill>
                  <a:srgbClr val="40458C"/>
                </a:solidFill>
                <a:latin typeface="宋体" panose="02010600030101010101" pitchFamily="2" charset="-122"/>
              </a:rPr>
              <a:t>中的那些字符，也要用 </a:t>
            </a:r>
            <a:r>
              <a:rPr lang="en-US" altLang="zh-CN" sz="1200" b="1" dirty="0">
                <a:solidFill>
                  <a:srgbClr val="40458C"/>
                </a:solidFill>
                <a:latin typeface="宋体" panose="02010600030101010101" pitchFamily="2" charset="-122"/>
              </a:rPr>
              <a:t>2</a:t>
            </a:r>
            <a:r>
              <a:rPr lang="zh-CN" altLang="en-US" sz="1200" b="1" dirty="0">
                <a:solidFill>
                  <a:srgbClr val="40458C"/>
                </a:solidFill>
                <a:latin typeface="宋体" panose="02010600030101010101" pitchFamily="2" charset="-122"/>
              </a:rPr>
              <a:t>个字节来编码</a:t>
            </a:r>
            <a:endParaRPr lang="en-US" altLang="zh-CN" sz="1200" b="1" dirty="0">
              <a:solidFill>
                <a:srgbClr val="40458C"/>
              </a:solidFill>
              <a:latin typeface="宋体" panose="02010600030101010101" pitchFamily="2" charset="-122"/>
            </a:endParaRPr>
          </a:p>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51</a:t>
            </a:fld>
            <a:endParaRPr lang="en-US" altLang="zh-CN"/>
          </a:p>
        </p:txBody>
      </p:sp>
    </p:spTree>
    <p:extLst>
      <p:ext uri="{BB962C8B-B14F-4D97-AF65-F5344CB8AC3E}">
        <p14:creationId xmlns:p14="http://schemas.microsoft.com/office/powerpoint/2010/main" val="34203794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观察数据的存放结果</a:t>
            </a:r>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10</a:t>
            </a:fld>
            <a:endParaRPr lang="en-US" altLang="zh-CN"/>
          </a:p>
        </p:txBody>
      </p:sp>
    </p:spTree>
    <p:extLst>
      <p:ext uri="{BB962C8B-B14F-4D97-AF65-F5344CB8AC3E}">
        <p14:creationId xmlns:p14="http://schemas.microsoft.com/office/powerpoint/2010/main" val="3523820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52</a:t>
            </a:fld>
            <a:endParaRPr lang="en-US" altLang="zh-CN"/>
          </a:p>
        </p:txBody>
      </p:sp>
    </p:spTree>
    <p:extLst>
      <p:ext uri="{BB962C8B-B14F-4D97-AF65-F5344CB8AC3E}">
        <p14:creationId xmlns:p14="http://schemas.microsoft.com/office/powerpoint/2010/main" val="324160006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区位码是一种双字节编码。 </a:t>
            </a:r>
            <a:r>
              <a:rPr lang="en-US" altLang="zh-CN" dirty="0"/>
              <a:t>http://xh.5156edu.com/page/z1792m6697j19744.html  </a:t>
            </a:r>
            <a:r>
              <a:rPr lang="zh-CN" altLang="en-US" dirty="0"/>
              <a:t>区位码表。</a:t>
            </a:r>
            <a:endParaRPr lang="en-US" altLang="zh-CN" dirty="0"/>
          </a:p>
          <a:p>
            <a:endParaRPr lang="en-US" altLang="zh-CN" dirty="0"/>
          </a:p>
          <a:p>
            <a:r>
              <a:rPr lang="zh-CN" altLang="en-US" dirty="0"/>
              <a:t>对于 </a:t>
            </a:r>
            <a:r>
              <a:rPr lang="en-US" altLang="zh-CN" dirty="0"/>
              <a:t>VS2019 </a:t>
            </a:r>
            <a:r>
              <a:rPr lang="zh-CN" altLang="en-US" dirty="0"/>
              <a:t>下面的源程序，可以设置保存文件时，使用的编码方式。 （</a:t>
            </a:r>
            <a:r>
              <a:rPr lang="en-US" altLang="zh-CN" dirty="0"/>
              <a:t>VS2019 -》</a:t>
            </a:r>
            <a:r>
              <a:rPr lang="zh-CN" altLang="en-US" dirty="0"/>
              <a:t>工具 </a:t>
            </a:r>
            <a:r>
              <a:rPr lang="en-US" altLang="zh-CN" dirty="0"/>
              <a:t>--》</a:t>
            </a:r>
            <a:r>
              <a:rPr lang="zh-CN" altLang="en-US" dirty="0"/>
              <a:t>自定义 </a:t>
            </a:r>
            <a:r>
              <a:rPr lang="en-US" altLang="zh-CN" dirty="0">
                <a:sym typeface="Wingdings" panose="05000000000000000000" pitchFamily="2" charset="2"/>
              </a:rPr>
              <a:t> </a:t>
            </a:r>
            <a:r>
              <a:rPr lang="zh-CN" altLang="en-US" dirty="0">
                <a:sym typeface="Wingdings" panose="05000000000000000000" pitchFamily="2" charset="2"/>
              </a:rPr>
              <a:t>命令  </a:t>
            </a:r>
            <a:r>
              <a:rPr lang="en-US" altLang="zh-CN" dirty="0">
                <a:sym typeface="Wingdings" panose="05000000000000000000" pitchFamily="2" charset="2"/>
              </a:rPr>
              <a:t>--》 </a:t>
            </a:r>
            <a:r>
              <a:rPr lang="zh-CN" altLang="en-US" dirty="0">
                <a:sym typeface="Wingdings" panose="05000000000000000000" pitchFamily="2" charset="2"/>
              </a:rPr>
              <a:t>添加新命令 </a:t>
            </a:r>
            <a:r>
              <a:rPr lang="en-US" altLang="zh-CN" dirty="0">
                <a:sym typeface="Wingdings" panose="05000000000000000000" pitchFamily="2" charset="2"/>
              </a:rPr>
              <a:t> File  -&gt; </a:t>
            </a:r>
            <a:r>
              <a:rPr lang="zh-CN" altLang="en-US" dirty="0">
                <a:sym typeface="Wingdings" panose="05000000000000000000" pitchFamily="2" charset="2"/>
              </a:rPr>
              <a:t>高级保存选项 </a:t>
            </a:r>
            <a:r>
              <a:rPr lang="zh-CN" altLang="en-US" dirty="0"/>
              <a:t>）</a:t>
            </a:r>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53</a:t>
            </a:fld>
            <a:endParaRPr lang="en-US" altLang="zh-CN"/>
          </a:p>
        </p:txBody>
      </p:sp>
    </p:spTree>
    <p:extLst>
      <p:ext uri="{BB962C8B-B14F-4D97-AF65-F5344CB8AC3E}">
        <p14:creationId xmlns:p14="http://schemas.microsoft.com/office/powerpoint/2010/main" val="341401855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54</a:t>
            </a:fld>
            <a:endParaRPr lang="en-US" altLang="zh-CN"/>
          </a:p>
        </p:txBody>
      </p:sp>
    </p:spTree>
    <p:extLst>
      <p:ext uri="{BB962C8B-B14F-4D97-AF65-F5344CB8AC3E}">
        <p14:creationId xmlns:p14="http://schemas.microsoft.com/office/powerpoint/2010/main" val="25287463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55</a:t>
            </a:fld>
            <a:endParaRPr lang="en-US" altLang="zh-CN"/>
          </a:p>
        </p:txBody>
      </p:sp>
    </p:spTree>
    <p:extLst>
      <p:ext uri="{BB962C8B-B14F-4D97-AF65-F5344CB8AC3E}">
        <p14:creationId xmlns:p14="http://schemas.microsoft.com/office/powerpoint/2010/main" val="31808854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能不能通过一些例子，总结出规律？</a:t>
            </a:r>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56</a:t>
            </a:fld>
            <a:endParaRPr lang="en-US" altLang="zh-CN"/>
          </a:p>
        </p:txBody>
      </p:sp>
    </p:spTree>
    <p:extLst>
      <p:ext uri="{BB962C8B-B14F-4D97-AF65-F5344CB8AC3E}">
        <p14:creationId xmlns:p14="http://schemas.microsoft.com/office/powerpoint/2010/main" val="177496368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1200" dirty="0">
                <a:solidFill>
                  <a:srgbClr val="1E1E1E"/>
                </a:solidFill>
                <a:latin typeface="新宋体" panose="02010609030101010101" pitchFamily="49" charset="-122"/>
                <a:ea typeface="新宋体" panose="02010609030101010101" pitchFamily="49" charset="-122"/>
              </a:rPr>
              <a:t>short s1 = 0xffff; </a:t>
            </a:r>
            <a:endParaRPr lang="en-US" altLang="zh-CN" dirty="0">
              <a:solidFill>
                <a:srgbClr val="555555"/>
              </a:solidFill>
              <a:latin typeface="新宋体" panose="02010609030101010101" pitchFamily="49" charset="-122"/>
              <a:ea typeface="新宋体" panose="02010609030101010101" pitchFamily="49" charset="-122"/>
            </a:endParaRPr>
          </a:p>
          <a:p>
            <a:pPr algn="l"/>
            <a:r>
              <a:rPr lang="en-US" altLang="zh-CN" dirty="0">
                <a:solidFill>
                  <a:srgbClr val="555555"/>
                </a:solidFill>
                <a:latin typeface="新宋体" panose="02010609030101010101" pitchFamily="49" charset="-122"/>
                <a:ea typeface="新宋体" panose="02010609030101010101" pitchFamily="49" charset="-122"/>
              </a:rPr>
              <a:t> </a:t>
            </a:r>
            <a:r>
              <a:rPr lang="en-US" altLang="zh-CN" sz="1200" dirty="0">
                <a:solidFill>
                  <a:srgbClr val="555555"/>
                </a:solidFill>
                <a:latin typeface="新宋体" panose="02010609030101010101" pitchFamily="49" charset="-122"/>
                <a:ea typeface="新宋体" panose="02010609030101010101" pitchFamily="49" charset="-122"/>
              </a:rPr>
              <a:t>or   eax,0FFFFFFFFh  </a:t>
            </a:r>
            <a:endParaRPr lang="en-US" altLang="zh-CN" sz="1200" dirty="0">
              <a:solidFill>
                <a:srgbClr val="000000"/>
              </a:solidFill>
              <a:latin typeface="新宋体" panose="02010609030101010101" pitchFamily="49" charset="-122"/>
              <a:ea typeface="新宋体" panose="02010609030101010101" pitchFamily="49" charset="-122"/>
            </a:endParaRPr>
          </a:p>
          <a:p>
            <a:pPr algn="l"/>
            <a:r>
              <a:rPr lang="en-US" altLang="zh-CN" sz="1200" dirty="0">
                <a:solidFill>
                  <a:srgbClr val="555555"/>
                </a:solidFill>
                <a:latin typeface="新宋体" panose="02010609030101010101" pitchFamily="49" charset="-122"/>
                <a:ea typeface="新宋体" panose="02010609030101010101" pitchFamily="49" charset="-122"/>
              </a:rPr>
              <a:t>mov  word </a:t>
            </a:r>
            <a:r>
              <a:rPr lang="en-US" altLang="zh-CN" sz="1200" dirty="0" err="1">
                <a:solidFill>
                  <a:srgbClr val="555555"/>
                </a:solidFill>
                <a:latin typeface="新宋体" panose="02010609030101010101" pitchFamily="49" charset="-122"/>
                <a:ea typeface="新宋体" panose="02010609030101010101" pitchFamily="49" charset="-122"/>
              </a:rPr>
              <a:t>ptr</a:t>
            </a:r>
            <a:r>
              <a:rPr lang="en-US" altLang="zh-CN" sz="1200" dirty="0">
                <a:solidFill>
                  <a:srgbClr val="555555"/>
                </a:solidFill>
                <a:latin typeface="新宋体" panose="02010609030101010101" pitchFamily="49" charset="-122"/>
                <a:ea typeface="新宋体" panose="02010609030101010101" pitchFamily="49" charset="-122"/>
              </a:rPr>
              <a:t> [s1],ax  </a:t>
            </a:r>
          </a:p>
          <a:p>
            <a:pPr algn="l"/>
            <a:endParaRPr lang="en-US" altLang="zh-CN" sz="1200" dirty="0">
              <a:solidFill>
                <a:srgbClr val="555555"/>
              </a:solidFill>
              <a:latin typeface="新宋体" panose="02010609030101010101" pitchFamily="49" charset="-122"/>
              <a:ea typeface="新宋体" panose="02010609030101010101" pitchFamily="49" charset="-122"/>
            </a:endParaRPr>
          </a:p>
          <a:p>
            <a:pPr algn="l"/>
            <a:r>
              <a:rPr lang="en-US" altLang="zh-CN" sz="1200" dirty="0">
                <a:solidFill>
                  <a:srgbClr val="1E1E1E"/>
                </a:solidFill>
                <a:latin typeface="新宋体" panose="02010609030101010101" pitchFamily="49" charset="-122"/>
                <a:ea typeface="新宋体" panose="02010609030101010101" pitchFamily="49" charset="-122"/>
              </a:rPr>
              <a:t>unsigned short s2 = 0xffff;</a:t>
            </a:r>
            <a:endParaRPr lang="en-US" altLang="zh-CN" sz="1200" dirty="0">
              <a:solidFill>
                <a:srgbClr val="000000"/>
              </a:solidFill>
              <a:latin typeface="新宋体" panose="02010609030101010101" pitchFamily="49" charset="-122"/>
              <a:ea typeface="新宋体" panose="02010609030101010101" pitchFamily="49" charset="-122"/>
            </a:endParaRPr>
          </a:p>
          <a:p>
            <a:pPr algn="l"/>
            <a:r>
              <a:rPr lang="en-US" altLang="zh-CN" sz="1200" dirty="0">
                <a:solidFill>
                  <a:srgbClr val="555555"/>
                </a:solidFill>
                <a:latin typeface="新宋体" panose="02010609030101010101" pitchFamily="49" charset="-122"/>
                <a:ea typeface="新宋体" panose="02010609030101010101" pitchFamily="49" charset="-122"/>
              </a:rPr>
              <a:t>          mov  eax,0FFFFh  </a:t>
            </a:r>
            <a:endParaRPr lang="en-US" altLang="zh-CN" sz="1200" dirty="0">
              <a:solidFill>
                <a:srgbClr val="000000"/>
              </a:solidFill>
              <a:latin typeface="新宋体" panose="02010609030101010101" pitchFamily="49" charset="-122"/>
              <a:ea typeface="新宋体" panose="02010609030101010101" pitchFamily="49" charset="-122"/>
            </a:endParaRPr>
          </a:p>
          <a:p>
            <a:pPr algn="l"/>
            <a:r>
              <a:rPr lang="en-US" altLang="zh-CN" sz="1200" dirty="0">
                <a:solidFill>
                  <a:srgbClr val="555555"/>
                </a:solidFill>
                <a:latin typeface="新宋体" panose="02010609030101010101" pitchFamily="49" charset="-122"/>
                <a:ea typeface="新宋体" panose="02010609030101010101" pitchFamily="49" charset="-122"/>
              </a:rPr>
              <a:t>          mov  word </a:t>
            </a:r>
            <a:r>
              <a:rPr lang="en-US" altLang="zh-CN" sz="1200" dirty="0" err="1">
                <a:solidFill>
                  <a:srgbClr val="555555"/>
                </a:solidFill>
                <a:latin typeface="新宋体" panose="02010609030101010101" pitchFamily="49" charset="-122"/>
                <a:ea typeface="新宋体" panose="02010609030101010101" pitchFamily="49" charset="-122"/>
              </a:rPr>
              <a:t>ptr</a:t>
            </a:r>
            <a:r>
              <a:rPr lang="en-US" altLang="zh-CN" sz="1200" dirty="0">
                <a:solidFill>
                  <a:srgbClr val="555555"/>
                </a:solidFill>
                <a:latin typeface="新宋体" panose="02010609030101010101" pitchFamily="49" charset="-122"/>
                <a:ea typeface="新宋体" panose="02010609030101010101" pitchFamily="49" charset="-122"/>
              </a:rPr>
              <a:t> [s2],ax  </a:t>
            </a:r>
            <a:endParaRPr lang="en-US" altLang="zh-CN" sz="1200" dirty="0">
              <a:solidFill>
                <a:srgbClr val="000000"/>
              </a:solidFill>
              <a:latin typeface="新宋体" panose="02010609030101010101" pitchFamily="49" charset="-122"/>
              <a:ea typeface="新宋体" panose="02010609030101010101" pitchFamily="49" charset="-122"/>
            </a:endParaRPr>
          </a:p>
          <a:p>
            <a:pPr algn="l"/>
            <a:r>
              <a:rPr lang="zh-CN" altLang="en-US" dirty="0"/>
              <a:t>若是 </a:t>
            </a:r>
            <a:r>
              <a:rPr lang="en-US" altLang="zh-CN" dirty="0"/>
              <a:t>short s1=0xff;  </a:t>
            </a:r>
            <a:r>
              <a:rPr lang="zh-CN" altLang="en-US" dirty="0"/>
              <a:t>执行后 </a:t>
            </a:r>
            <a:r>
              <a:rPr lang="en-US" altLang="zh-CN" dirty="0"/>
              <a:t>s1=0x00ff;</a:t>
            </a:r>
          </a:p>
          <a:p>
            <a:pPr algn="l"/>
            <a:r>
              <a:rPr lang="zh-CN" altLang="en-US" dirty="0"/>
              <a:t>若是 </a:t>
            </a:r>
            <a:r>
              <a:rPr lang="en-US" altLang="zh-CN" dirty="0"/>
              <a:t>int x=0xffff;  </a:t>
            </a:r>
            <a:r>
              <a:rPr lang="zh-CN" altLang="en-US" dirty="0"/>
              <a:t>执行后  </a:t>
            </a:r>
            <a:r>
              <a:rPr lang="en-US" altLang="zh-CN" dirty="0"/>
              <a:t>x=0x0000ffff;</a:t>
            </a:r>
          </a:p>
          <a:p>
            <a:pPr algn="l"/>
            <a:endParaRPr lang="en-US" altLang="zh-CN" dirty="0"/>
          </a:p>
          <a:p>
            <a:pPr algn="l"/>
            <a:r>
              <a:rPr lang="en-US" altLang="zh-CN" sz="1200" dirty="0">
                <a:solidFill>
                  <a:srgbClr val="1E1E1E"/>
                </a:solidFill>
                <a:latin typeface="新宋体" panose="02010609030101010101" pitchFamily="49" charset="-122"/>
                <a:ea typeface="新宋体" panose="02010609030101010101" pitchFamily="49" charset="-122"/>
              </a:rPr>
              <a:t>i1 = s1;   // </a:t>
            </a:r>
            <a:r>
              <a:rPr lang="en-US" altLang="zh-CN" dirty="0">
                <a:solidFill>
                  <a:srgbClr val="1E1E1E"/>
                </a:solidFill>
                <a:latin typeface="新宋体" panose="02010609030101010101" pitchFamily="49" charset="-122"/>
                <a:ea typeface="新宋体" panose="02010609030101010101" pitchFamily="49" charset="-122"/>
              </a:rPr>
              <a:t>i1=0xffffffff;</a:t>
            </a:r>
            <a:endParaRPr lang="en-US" altLang="zh-CN" sz="1200" dirty="0">
              <a:solidFill>
                <a:srgbClr val="000000"/>
              </a:solidFill>
              <a:latin typeface="新宋体" panose="02010609030101010101" pitchFamily="49" charset="-122"/>
              <a:ea typeface="新宋体" panose="02010609030101010101" pitchFamily="49" charset="-122"/>
            </a:endParaRPr>
          </a:p>
          <a:p>
            <a:pPr algn="l"/>
            <a:r>
              <a:rPr lang="en-US" altLang="zh-CN" sz="1200" dirty="0">
                <a:solidFill>
                  <a:srgbClr val="555555"/>
                </a:solidFill>
                <a:latin typeface="新宋体" panose="02010609030101010101" pitchFamily="49" charset="-122"/>
                <a:ea typeface="新宋体" panose="02010609030101010101" pitchFamily="49" charset="-122"/>
              </a:rPr>
              <a:t>          </a:t>
            </a:r>
            <a:r>
              <a:rPr lang="en-US" altLang="zh-CN" sz="1200" dirty="0" err="1">
                <a:solidFill>
                  <a:srgbClr val="FF0000"/>
                </a:solidFill>
                <a:latin typeface="新宋体" panose="02010609030101010101" pitchFamily="49" charset="-122"/>
                <a:ea typeface="新宋体" panose="02010609030101010101" pitchFamily="49" charset="-122"/>
              </a:rPr>
              <a:t>movsx</a:t>
            </a:r>
            <a:r>
              <a:rPr lang="en-US" altLang="zh-CN" sz="1200" dirty="0">
                <a:solidFill>
                  <a:srgbClr val="FF0000"/>
                </a:solidFill>
                <a:latin typeface="新宋体" panose="02010609030101010101" pitchFamily="49" charset="-122"/>
                <a:ea typeface="新宋体" panose="02010609030101010101" pitchFamily="49" charset="-122"/>
              </a:rPr>
              <a:t>  </a:t>
            </a:r>
            <a:r>
              <a:rPr lang="en-US" altLang="zh-CN" sz="1200" dirty="0" err="1">
                <a:solidFill>
                  <a:srgbClr val="FF0000"/>
                </a:solidFill>
                <a:latin typeface="新宋体" panose="02010609030101010101" pitchFamily="49" charset="-122"/>
                <a:ea typeface="新宋体" panose="02010609030101010101" pitchFamily="49" charset="-122"/>
              </a:rPr>
              <a:t>eax</a:t>
            </a:r>
            <a:r>
              <a:rPr lang="en-US" altLang="zh-CN" sz="1200" dirty="0">
                <a:solidFill>
                  <a:srgbClr val="FF0000"/>
                </a:solidFill>
                <a:latin typeface="新宋体" panose="02010609030101010101" pitchFamily="49" charset="-122"/>
                <a:ea typeface="新宋体" panose="02010609030101010101" pitchFamily="49" charset="-122"/>
              </a:rPr>
              <a:t>, word </a:t>
            </a:r>
            <a:r>
              <a:rPr lang="en-US" altLang="zh-CN" sz="1200" dirty="0" err="1">
                <a:solidFill>
                  <a:srgbClr val="FF0000"/>
                </a:solidFill>
                <a:latin typeface="新宋体" panose="02010609030101010101" pitchFamily="49" charset="-122"/>
                <a:ea typeface="新宋体" panose="02010609030101010101" pitchFamily="49" charset="-122"/>
              </a:rPr>
              <a:t>ptr</a:t>
            </a:r>
            <a:r>
              <a:rPr lang="en-US" altLang="zh-CN" sz="1200" dirty="0">
                <a:solidFill>
                  <a:srgbClr val="FF0000"/>
                </a:solidFill>
                <a:latin typeface="新宋体" panose="02010609030101010101" pitchFamily="49" charset="-122"/>
                <a:ea typeface="新宋体" panose="02010609030101010101" pitchFamily="49" charset="-122"/>
              </a:rPr>
              <a:t> [s1]  </a:t>
            </a:r>
          </a:p>
          <a:p>
            <a:pPr algn="l"/>
            <a:r>
              <a:rPr lang="en-US" altLang="zh-CN" sz="1200" dirty="0">
                <a:solidFill>
                  <a:srgbClr val="555555"/>
                </a:solidFill>
                <a:latin typeface="新宋体" panose="02010609030101010101" pitchFamily="49" charset="-122"/>
                <a:ea typeface="新宋体" panose="02010609030101010101" pitchFamily="49" charset="-122"/>
              </a:rPr>
              <a:t>          mov    </a:t>
            </a:r>
            <a:r>
              <a:rPr lang="en-US" altLang="zh-CN" sz="1200" dirty="0" err="1">
                <a:solidFill>
                  <a:srgbClr val="555555"/>
                </a:solidFill>
                <a:latin typeface="新宋体" panose="02010609030101010101" pitchFamily="49" charset="-122"/>
                <a:ea typeface="新宋体" panose="02010609030101010101" pitchFamily="49" charset="-122"/>
              </a:rPr>
              <a:t>dword</a:t>
            </a:r>
            <a:r>
              <a:rPr lang="en-US" altLang="zh-CN" sz="1200" dirty="0">
                <a:solidFill>
                  <a:srgbClr val="555555"/>
                </a:solidFill>
                <a:latin typeface="新宋体" panose="02010609030101010101" pitchFamily="49" charset="-122"/>
                <a:ea typeface="新宋体" panose="02010609030101010101" pitchFamily="49" charset="-122"/>
              </a:rPr>
              <a:t> </a:t>
            </a:r>
            <a:r>
              <a:rPr lang="en-US" altLang="zh-CN" sz="1200" dirty="0" err="1">
                <a:solidFill>
                  <a:srgbClr val="555555"/>
                </a:solidFill>
                <a:latin typeface="新宋体" panose="02010609030101010101" pitchFamily="49" charset="-122"/>
                <a:ea typeface="新宋体" panose="02010609030101010101" pitchFamily="49" charset="-122"/>
              </a:rPr>
              <a:t>ptr</a:t>
            </a:r>
            <a:r>
              <a:rPr lang="en-US" altLang="zh-CN" sz="1200" dirty="0">
                <a:solidFill>
                  <a:srgbClr val="555555"/>
                </a:solidFill>
                <a:latin typeface="新宋体" panose="02010609030101010101" pitchFamily="49" charset="-122"/>
                <a:ea typeface="新宋体" panose="02010609030101010101" pitchFamily="49" charset="-122"/>
              </a:rPr>
              <a:t> [i1],</a:t>
            </a:r>
            <a:r>
              <a:rPr lang="en-US" altLang="zh-CN" sz="1200" dirty="0" err="1">
                <a:solidFill>
                  <a:srgbClr val="555555"/>
                </a:solidFill>
                <a:latin typeface="新宋体" panose="02010609030101010101" pitchFamily="49" charset="-122"/>
                <a:ea typeface="新宋体" panose="02010609030101010101" pitchFamily="49" charset="-122"/>
              </a:rPr>
              <a:t>eax</a:t>
            </a:r>
            <a:endParaRPr lang="en-US" altLang="zh-CN" sz="1200" dirty="0">
              <a:solidFill>
                <a:srgbClr val="555555"/>
              </a:solidFill>
              <a:latin typeface="新宋体" panose="02010609030101010101" pitchFamily="49" charset="-122"/>
              <a:ea typeface="新宋体" panose="02010609030101010101" pitchFamily="49" charset="-122"/>
            </a:endParaRPr>
          </a:p>
          <a:p>
            <a:pPr algn="l"/>
            <a:endParaRPr lang="en-US" altLang="zh-CN" sz="1200" dirty="0">
              <a:solidFill>
                <a:srgbClr val="555555"/>
              </a:solidFill>
              <a:latin typeface="新宋体" panose="02010609030101010101" pitchFamily="49" charset="-122"/>
              <a:ea typeface="新宋体" panose="02010609030101010101" pitchFamily="49" charset="-122"/>
            </a:endParaRPr>
          </a:p>
          <a:p>
            <a:pPr algn="l"/>
            <a:r>
              <a:rPr lang="en-US" altLang="zh-CN" sz="1200" dirty="0">
                <a:solidFill>
                  <a:srgbClr val="1E1E1E"/>
                </a:solidFill>
                <a:latin typeface="新宋体" panose="02010609030101010101" pitchFamily="49" charset="-122"/>
                <a:ea typeface="新宋体" panose="02010609030101010101" pitchFamily="49" charset="-122"/>
              </a:rPr>
              <a:t>i1 = s2;   // </a:t>
            </a:r>
            <a:r>
              <a:rPr lang="en-US" altLang="zh-CN" dirty="0">
                <a:solidFill>
                  <a:srgbClr val="1E1E1E"/>
                </a:solidFill>
                <a:latin typeface="新宋体" panose="02010609030101010101" pitchFamily="49" charset="-122"/>
                <a:ea typeface="新宋体" panose="02010609030101010101" pitchFamily="49" charset="-122"/>
              </a:rPr>
              <a:t>i1=0x0000ffff;</a:t>
            </a:r>
            <a:endParaRPr lang="en-US" altLang="zh-CN" sz="1200" dirty="0">
              <a:solidFill>
                <a:srgbClr val="000000"/>
              </a:solidFill>
              <a:latin typeface="新宋体" panose="02010609030101010101" pitchFamily="49" charset="-122"/>
              <a:ea typeface="新宋体" panose="02010609030101010101" pitchFamily="49" charset="-122"/>
            </a:endParaRPr>
          </a:p>
          <a:p>
            <a:pPr algn="l"/>
            <a:r>
              <a:rPr lang="en-US" altLang="zh-CN" sz="1200" dirty="0">
                <a:solidFill>
                  <a:srgbClr val="FF0000"/>
                </a:solidFill>
                <a:latin typeface="新宋体" panose="02010609030101010101" pitchFamily="49" charset="-122"/>
                <a:ea typeface="新宋体" panose="02010609030101010101" pitchFamily="49" charset="-122"/>
              </a:rPr>
              <a:t>          </a:t>
            </a:r>
            <a:r>
              <a:rPr lang="en-US" altLang="zh-CN" sz="1200" dirty="0" err="1">
                <a:solidFill>
                  <a:srgbClr val="FF0000"/>
                </a:solidFill>
                <a:latin typeface="新宋体" panose="02010609030101010101" pitchFamily="49" charset="-122"/>
                <a:ea typeface="新宋体" panose="02010609030101010101" pitchFamily="49" charset="-122"/>
              </a:rPr>
              <a:t>movzx</a:t>
            </a:r>
            <a:r>
              <a:rPr lang="en-US" altLang="zh-CN" sz="1200" dirty="0">
                <a:solidFill>
                  <a:srgbClr val="FF0000"/>
                </a:solidFill>
                <a:latin typeface="新宋体" panose="02010609030101010101" pitchFamily="49" charset="-122"/>
                <a:ea typeface="新宋体" panose="02010609030101010101" pitchFamily="49" charset="-122"/>
              </a:rPr>
              <a:t>   </a:t>
            </a:r>
            <a:r>
              <a:rPr lang="en-US" altLang="zh-CN" sz="1200" dirty="0" err="1">
                <a:solidFill>
                  <a:srgbClr val="FF0000"/>
                </a:solidFill>
                <a:latin typeface="新宋体" panose="02010609030101010101" pitchFamily="49" charset="-122"/>
                <a:ea typeface="新宋体" panose="02010609030101010101" pitchFamily="49" charset="-122"/>
              </a:rPr>
              <a:t>eax</a:t>
            </a:r>
            <a:r>
              <a:rPr lang="en-US" altLang="zh-CN" sz="1200" dirty="0">
                <a:solidFill>
                  <a:srgbClr val="FF0000"/>
                </a:solidFill>
                <a:latin typeface="新宋体" panose="02010609030101010101" pitchFamily="49" charset="-122"/>
                <a:ea typeface="新宋体" panose="02010609030101010101" pitchFamily="49" charset="-122"/>
              </a:rPr>
              <a:t>, word </a:t>
            </a:r>
            <a:r>
              <a:rPr lang="en-US" altLang="zh-CN" sz="1200" dirty="0" err="1">
                <a:solidFill>
                  <a:srgbClr val="FF0000"/>
                </a:solidFill>
                <a:latin typeface="新宋体" panose="02010609030101010101" pitchFamily="49" charset="-122"/>
                <a:ea typeface="新宋体" panose="02010609030101010101" pitchFamily="49" charset="-122"/>
              </a:rPr>
              <a:t>ptr</a:t>
            </a:r>
            <a:r>
              <a:rPr lang="en-US" altLang="zh-CN" sz="1200" dirty="0">
                <a:solidFill>
                  <a:srgbClr val="FF0000"/>
                </a:solidFill>
                <a:latin typeface="新宋体" panose="02010609030101010101" pitchFamily="49" charset="-122"/>
                <a:ea typeface="新宋体" panose="02010609030101010101" pitchFamily="49" charset="-122"/>
              </a:rPr>
              <a:t> [s2] </a:t>
            </a:r>
            <a:r>
              <a:rPr lang="en-US" altLang="zh-CN" sz="1200" dirty="0">
                <a:solidFill>
                  <a:srgbClr val="555555"/>
                </a:solidFill>
                <a:latin typeface="新宋体" panose="02010609030101010101" pitchFamily="49" charset="-122"/>
                <a:ea typeface="新宋体" panose="02010609030101010101" pitchFamily="49" charset="-122"/>
              </a:rPr>
              <a:t> </a:t>
            </a:r>
            <a:endParaRPr lang="en-US" altLang="zh-CN" sz="1200" dirty="0">
              <a:solidFill>
                <a:srgbClr val="000000"/>
              </a:solidFill>
              <a:latin typeface="新宋体" panose="02010609030101010101" pitchFamily="49" charset="-122"/>
              <a:ea typeface="新宋体" panose="02010609030101010101" pitchFamily="49" charset="-122"/>
            </a:endParaRPr>
          </a:p>
          <a:p>
            <a:pPr algn="l"/>
            <a:r>
              <a:rPr lang="en-US" altLang="zh-CN" sz="1200" dirty="0">
                <a:solidFill>
                  <a:srgbClr val="555555"/>
                </a:solidFill>
                <a:latin typeface="新宋体" panose="02010609030101010101" pitchFamily="49" charset="-122"/>
                <a:ea typeface="新宋体" panose="02010609030101010101" pitchFamily="49" charset="-122"/>
              </a:rPr>
              <a:t>          mov     </a:t>
            </a:r>
            <a:r>
              <a:rPr lang="en-US" altLang="zh-CN" sz="1200" dirty="0" err="1">
                <a:solidFill>
                  <a:srgbClr val="555555"/>
                </a:solidFill>
                <a:latin typeface="新宋体" panose="02010609030101010101" pitchFamily="49" charset="-122"/>
                <a:ea typeface="新宋体" panose="02010609030101010101" pitchFamily="49" charset="-122"/>
              </a:rPr>
              <a:t>dword</a:t>
            </a:r>
            <a:r>
              <a:rPr lang="en-US" altLang="zh-CN" sz="1200" dirty="0">
                <a:solidFill>
                  <a:srgbClr val="555555"/>
                </a:solidFill>
                <a:latin typeface="新宋体" panose="02010609030101010101" pitchFamily="49" charset="-122"/>
                <a:ea typeface="新宋体" panose="02010609030101010101" pitchFamily="49" charset="-122"/>
              </a:rPr>
              <a:t> </a:t>
            </a:r>
            <a:r>
              <a:rPr lang="en-US" altLang="zh-CN" sz="1200" dirty="0" err="1">
                <a:solidFill>
                  <a:srgbClr val="555555"/>
                </a:solidFill>
                <a:latin typeface="新宋体" panose="02010609030101010101" pitchFamily="49" charset="-122"/>
                <a:ea typeface="新宋体" panose="02010609030101010101" pitchFamily="49" charset="-122"/>
              </a:rPr>
              <a:t>ptr</a:t>
            </a:r>
            <a:r>
              <a:rPr lang="en-US" altLang="zh-CN" sz="1200" dirty="0">
                <a:solidFill>
                  <a:srgbClr val="555555"/>
                </a:solidFill>
                <a:latin typeface="新宋体" panose="02010609030101010101" pitchFamily="49" charset="-122"/>
                <a:ea typeface="新宋体" panose="02010609030101010101" pitchFamily="49" charset="-122"/>
              </a:rPr>
              <a:t> [i1],</a:t>
            </a:r>
            <a:r>
              <a:rPr lang="en-US" altLang="zh-CN" sz="1200" dirty="0" err="1">
                <a:solidFill>
                  <a:srgbClr val="555555"/>
                </a:solidFill>
                <a:latin typeface="新宋体" panose="02010609030101010101" pitchFamily="49" charset="-122"/>
                <a:ea typeface="新宋体" panose="02010609030101010101" pitchFamily="49" charset="-122"/>
              </a:rPr>
              <a:t>eax</a:t>
            </a:r>
            <a:r>
              <a:rPr lang="en-US" altLang="zh-CN" sz="1200" dirty="0">
                <a:solidFill>
                  <a:srgbClr val="555555"/>
                </a:solidFill>
                <a:latin typeface="新宋体" panose="02010609030101010101" pitchFamily="49" charset="-122"/>
                <a:ea typeface="新宋体" panose="02010609030101010101" pitchFamily="49" charset="-122"/>
              </a:rPr>
              <a:t> </a:t>
            </a:r>
            <a:endParaRPr lang="zh-CN" altLang="en-US" dirty="0"/>
          </a:p>
          <a:p>
            <a:pPr algn="l"/>
            <a:endParaRPr lang="en-US" altLang="zh-CN" sz="1200" dirty="0">
              <a:solidFill>
                <a:srgbClr val="555555"/>
              </a:solidFill>
              <a:latin typeface="新宋体" panose="02010609030101010101" pitchFamily="49" charset="-122"/>
              <a:ea typeface="新宋体" panose="02010609030101010101" pitchFamily="49" charset="-122"/>
            </a:endParaRPr>
          </a:p>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57</a:t>
            </a:fld>
            <a:endParaRPr lang="en-US" altLang="zh-CN"/>
          </a:p>
        </p:txBody>
      </p:sp>
    </p:spTree>
    <p:extLst>
      <p:ext uri="{BB962C8B-B14F-4D97-AF65-F5344CB8AC3E}">
        <p14:creationId xmlns:p14="http://schemas.microsoft.com/office/powerpoint/2010/main" val="11288344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dirty="0">
                <a:solidFill>
                  <a:srgbClr val="555555"/>
                </a:solidFill>
                <a:latin typeface="新宋体" panose="02010609030101010101" pitchFamily="49" charset="-122"/>
                <a:ea typeface="新宋体" panose="02010609030101010101" pitchFamily="49" charset="-122"/>
              </a:rPr>
              <a:t>i2 = s1;   // </a:t>
            </a:r>
            <a:r>
              <a:rPr lang="en-US" altLang="zh-CN" dirty="0">
                <a:solidFill>
                  <a:srgbClr val="1E1E1E"/>
                </a:solidFill>
                <a:latin typeface="新宋体" panose="02010609030101010101" pitchFamily="49" charset="-122"/>
                <a:ea typeface="新宋体" panose="02010609030101010101" pitchFamily="49" charset="-122"/>
              </a:rPr>
              <a:t>i2=0xffffffff;</a:t>
            </a:r>
            <a:endParaRPr lang="en-US" altLang="zh-CN" sz="1200" dirty="0">
              <a:solidFill>
                <a:srgbClr val="000000"/>
              </a:solidFill>
              <a:latin typeface="新宋体" panose="02010609030101010101" pitchFamily="49" charset="-122"/>
              <a:ea typeface="新宋体" panose="02010609030101010101" pitchFamily="49" charset="-122"/>
            </a:endParaRPr>
          </a:p>
          <a:p>
            <a:pPr algn="l"/>
            <a:r>
              <a:rPr lang="en-US" altLang="zh-CN" dirty="0">
                <a:solidFill>
                  <a:srgbClr val="555555"/>
                </a:solidFill>
                <a:latin typeface="新宋体" panose="02010609030101010101" pitchFamily="49" charset="-122"/>
                <a:ea typeface="新宋体" panose="02010609030101010101" pitchFamily="49" charset="-122"/>
              </a:rPr>
              <a:t>     </a:t>
            </a:r>
            <a:r>
              <a:rPr lang="en-US" altLang="zh-CN" dirty="0" err="1">
                <a:solidFill>
                  <a:srgbClr val="555555"/>
                </a:solidFill>
                <a:latin typeface="新宋体" panose="02010609030101010101" pitchFamily="49" charset="-122"/>
                <a:ea typeface="新宋体" panose="02010609030101010101" pitchFamily="49" charset="-122"/>
              </a:rPr>
              <a:t>movsx</a:t>
            </a:r>
            <a:r>
              <a:rPr lang="en-US" altLang="zh-CN" dirty="0">
                <a:solidFill>
                  <a:srgbClr val="555555"/>
                </a:solidFill>
                <a:latin typeface="新宋体" panose="02010609030101010101" pitchFamily="49" charset="-122"/>
                <a:ea typeface="新宋体" panose="02010609030101010101" pitchFamily="49" charset="-122"/>
              </a:rPr>
              <a:t>   </a:t>
            </a:r>
            <a:r>
              <a:rPr lang="en-US" altLang="zh-CN" dirty="0" err="1">
                <a:solidFill>
                  <a:srgbClr val="555555"/>
                </a:solidFill>
                <a:latin typeface="新宋体" panose="02010609030101010101" pitchFamily="49" charset="-122"/>
                <a:ea typeface="新宋体" panose="02010609030101010101" pitchFamily="49" charset="-122"/>
              </a:rPr>
              <a:t>eax</a:t>
            </a:r>
            <a:r>
              <a:rPr lang="en-US" altLang="zh-CN" dirty="0">
                <a:solidFill>
                  <a:srgbClr val="555555"/>
                </a:solidFill>
                <a:latin typeface="新宋体" panose="02010609030101010101" pitchFamily="49" charset="-122"/>
                <a:ea typeface="新宋体" panose="02010609030101010101" pitchFamily="49" charset="-122"/>
              </a:rPr>
              <a:t>, word </a:t>
            </a:r>
            <a:r>
              <a:rPr lang="en-US" altLang="zh-CN" dirty="0" err="1">
                <a:solidFill>
                  <a:srgbClr val="555555"/>
                </a:solidFill>
                <a:latin typeface="新宋体" panose="02010609030101010101" pitchFamily="49" charset="-122"/>
                <a:ea typeface="新宋体" panose="02010609030101010101" pitchFamily="49" charset="-122"/>
              </a:rPr>
              <a:t>ptr</a:t>
            </a:r>
            <a:r>
              <a:rPr lang="en-US" altLang="zh-CN" dirty="0">
                <a:solidFill>
                  <a:srgbClr val="555555"/>
                </a:solidFill>
                <a:latin typeface="新宋体" panose="02010609030101010101" pitchFamily="49" charset="-122"/>
                <a:ea typeface="新宋体" panose="02010609030101010101" pitchFamily="49" charset="-122"/>
              </a:rPr>
              <a:t> [s1]  </a:t>
            </a:r>
          </a:p>
          <a:p>
            <a:pPr algn="l"/>
            <a:r>
              <a:rPr lang="en-US" altLang="zh-CN" dirty="0">
                <a:solidFill>
                  <a:srgbClr val="555555"/>
                </a:solidFill>
                <a:latin typeface="新宋体" panose="02010609030101010101" pitchFamily="49" charset="-122"/>
                <a:ea typeface="新宋体" panose="02010609030101010101" pitchFamily="49" charset="-122"/>
              </a:rPr>
              <a:t>     mov     </a:t>
            </a:r>
            <a:r>
              <a:rPr lang="en-US" altLang="zh-CN" dirty="0" err="1">
                <a:solidFill>
                  <a:srgbClr val="555555"/>
                </a:solidFill>
                <a:latin typeface="新宋体" panose="02010609030101010101" pitchFamily="49" charset="-122"/>
                <a:ea typeface="新宋体" panose="02010609030101010101" pitchFamily="49" charset="-122"/>
              </a:rPr>
              <a:t>dword</a:t>
            </a:r>
            <a:r>
              <a:rPr lang="en-US" altLang="zh-CN" dirty="0">
                <a:solidFill>
                  <a:srgbClr val="555555"/>
                </a:solidFill>
                <a:latin typeface="新宋体" panose="02010609030101010101" pitchFamily="49" charset="-122"/>
                <a:ea typeface="新宋体" panose="02010609030101010101" pitchFamily="49" charset="-122"/>
              </a:rPr>
              <a:t> </a:t>
            </a:r>
            <a:r>
              <a:rPr lang="en-US" altLang="zh-CN" dirty="0" err="1">
                <a:solidFill>
                  <a:srgbClr val="555555"/>
                </a:solidFill>
                <a:latin typeface="新宋体" panose="02010609030101010101" pitchFamily="49" charset="-122"/>
                <a:ea typeface="新宋体" panose="02010609030101010101" pitchFamily="49" charset="-122"/>
              </a:rPr>
              <a:t>ptr</a:t>
            </a:r>
            <a:r>
              <a:rPr lang="en-US" altLang="zh-CN" dirty="0">
                <a:solidFill>
                  <a:srgbClr val="555555"/>
                </a:solidFill>
                <a:latin typeface="新宋体" panose="02010609030101010101" pitchFamily="49" charset="-122"/>
                <a:ea typeface="新宋体" panose="02010609030101010101" pitchFamily="49" charset="-122"/>
              </a:rPr>
              <a:t> [i2],</a:t>
            </a:r>
            <a:r>
              <a:rPr lang="en-US" altLang="zh-CN" dirty="0" err="1">
                <a:solidFill>
                  <a:srgbClr val="555555"/>
                </a:solidFill>
                <a:latin typeface="新宋体" panose="02010609030101010101" pitchFamily="49" charset="-122"/>
                <a:ea typeface="新宋体" panose="02010609030101010101" pitchFamily="49" charset="-122"/>
              </a:rPr>
              <a:t>eax</a:t>
            </a:r>
            <a:r>
              <a:rPr lang="en-US" altLang="zh-CN" dirty="0">
                <a:solidFill>
                  <a:srgbClr val="555555"/>
                </a:solidFill>
                <a:latin typeface="新宋体" panose="02010609030101010101" pitchFamily="49" charset="-122"/>
                <a:ea typeface="新宋体" panose="02010609030101010101" pitchFamily="49" charset="-122"/>
              </a:rPr>
              <a:t>  </a:t>
            </a:r>
          </a:p>
          <a:p>
            <a:pPr algn="l"/>
            <a:r>
              <a:rPr lang="en-US" altLang="zh-CN" dirty="0">
                <a:solidFill>
                  <a:srgbClr val="555555"/>
                </a:solidFill>
                <a:latin typeface="新宋体" panose="02010609030101010101" pitchFamily="49" charset="-122"/>
                <a:ea typeface="新宋体" panose="02010609030101010101" pitchFamily="49" charset="-122"/>
              </a:rPr>
              <a:t>i2 = s2;   // </a:t>
            </a:r>
            <a:r>
              <a:rPr lang="en-US" altLang="zh-CN" dirty="0">
                <a:solidFill>
                  <a:srgbClr val="1E1E1E"/>
                </a:solidFill>
                <a:latin typeface="新宋体" panose="02010609030101010101" pitchFamily="49" charset="-122"/>
                <a:ea typeface="新宋体" panose="02010609030101010101" pitchFamily="49" charset="-122"/>
              </a:rPr>
              <a:t>i2=0x0000ffff;</a:t>
            </a:r>
            <a:endParaRPr lang="en-US" altLang="zh-CN" sz="1200" dirty="0">
              <a:solidFill>
                <a:srgbClr val="000000"/>
              </a:solidFill>
              <a:latin typeface="新宋体" panose="02010609030101010101" pitchFamily="49" charset="-122"/>
              <a:ea typeface="新宋体" panose="02010609030101010101" pitchFamily="49" charset="-122"/>
            </a:endParaRPr>
          </a:p>
          <a:p>
            <a:pPr algn="l"/>
            <a:r>
              <a:rPr lang="en-US" altLang="zh-CN" dirty="0">
                <a:solidFill>
                  <a:srgbClr val="555555"/>
                </a:solidFill>
                <a:latin typeface="新宋体" panose="02010609030101010101" pitchFamily="49" charset="-122"/>
                <a:ea typeface="新宋体" panose="02010609030101010101" pitchFamily="49" charset="-122"/>
              </a:rPr>
              <a:t>     </a:t>
            </a:r>
            <a:r>
              <a:rPr lang="en-US" altLang="zh-CN" dirty="0" err="1">
                <a:solidFill>
                  <a:srgbClr val="555555"/>
                </a:solidFill>
                <a:latin typeface="新宋体" panose="02010609030101010101" pitchFamily="49" charset="-122"/>
                <a:ea typeface="新宋体" panose="02010609030101010101" pitchFamily="49" charset="-122"/>
              </a:rPr>
              <a:t>movzx</a:t>
            </a:r>
            <a:r>
              <a:rPr lang="en-US" altLang="zh-CN" dirty="0">
                <a:solidFill>
                  <a:srgbClr val="555555"/>
                </a:solidFill>
                <a:latin typeface="新宋体" panose="02010609030101010101" pitchFamily="49" charset="-122"/>
                <a:ea typeface="新宋体" panose="02010609030101010101" pitchFamily="49" charset="-122"/>
              </a:rPr>
              <a:t>   </a:t>
            </a:r>
            <a:r>
              <a:rPr lang="en-US" altLang="zh-CN" dirty="0" err="1">
                <a:solidFill>
                  <a:srgbClr val="555555"/>
                </a:solidFill>
                <a:latin typeface="新宋体" panose="02010609030101010101" pitchFamily="49" charset="-122"/>
                <a:ea typeface="新宋体" panose="02010609030101010101" pitchFamily="49" charset="-122"/>
              </a:rPr>
              <a:t>eax</a:t>
            </a:r>
            <a:r>
              <a:rPr lang="en-US" altLang="zh-CN" dirty="0">
                <a:solidFill>
                  <a:srgbClr val="555555"/>
                </a:solidFill>
                <a:latin typeface="新宋体" panose="02010609030101010101" pitchFamily="49" charset="-122"/>
                <a:ea typeface="新宋体" panose="02010609030101010101" pitchFamily="49" charset="-122"/>
              </a:rPr>
              <a:t>, word </a:t>
            </a:r>
            <a:r>
              <a:rPr lang="en-US" altLang="zh-CN" dirty="0" err="1">
                <a:solidFill>
                  <a:srgbClr val="555555"/>
                </a:solidFill>
                <a:latin typeface="新宋体" panose="02010609030101010101" pitchFamily="49" charset="-122"/>
                <a:ea typeface="新宋体" panose="02010609030101010101" pitchFamily="49" charset="-122"/>
              </a:rPr>
              <a:t>ptr</a:t>
            </a:r>
            <a:r>
              <a:rPr lang="en-US" altLang="zh-CN" dirty="0">
                <a:solidFill>
                  <a:srgbClr val="555555"/>
                </a:solidFill>
                <a:latin typeface="新宋体" panose="02010609030101010101" pitchFamily="49" charset="-122"/>
                <a:ea typeface="新宋体" panose="02010609030101010101" pitchFamily="49" charset="-122"/>
              </a:rPr>
              <a:t> [s2]  </a:t>
            </a:r>
          </a:p>
          <a:p>
            <a:pPr algn="l"/>
            <a:r>
              <a:rPr lang="en-US" altLang="zh-CN" dirty="0">
                <a:solidFill>
                  <a:srgbClr val="555555"/>
                </a:solidFill>
                <a:latin typeface="新宋体" panose="02010609030101010101" pitchFamily="49" charset="-122"/>
                <a:ea typeface="新宋体" panose="02010609030101010101" pitchFamily="49" charset="-122"/>
              </a:rPr>
              <a:t>     mov     </a:t>
            </a:r>
            <a:r>
              <a:rPr lang="en-US" altLang="zh-CN" dirty="0" err="1">
                <a:solidFill>
                  <a:srgbClr val="555555"/>
                </a:solidFill>
                <a:latin typeface="新宋体" panose="02010609030101010101" pitchFamily="49" charset="-122"/>
                <a:ea typeface="新宋体" panose="02010609030101010101" pitchFamily="49" charset="-122"/>
              </a:rPr>
              <a:t>dword</a:t>
            </a:r>
            <a:r>
              <a:rPr lang="en-US" altLang="zh-CN" dirty="0">
                <a:solidFill>
                  <a:srgbClr val="555555"/>
                </a:solidFill>
                <a:latin typeface="新宋体" panose="02010609030101010101" pitchFamily="49" charset="-122"/>
                <a:ea typeface="新宋体" panose="02010609030101010101" pitchFamily="49" charset="-122"/>
              </a:rPr>
              <a:t> </a:t>
            </a:r>
            <a:r>
              <a:rPr lang="en-US" altLang="zh-CN" dirty="0" err="1">
                <a:solidFill>
                  <a:srgbClr val="555555"/>
                </a:solidFill>
                <a:latin typeface="新宋体" panose="02010609030101010101" pitchFamily="49" charset="-122"/>
                <a:ea typeface="新宋体" panose="02010609030101010101" pitchFamily="49" charset="-122"/>
              </a:rPr>
              <a:t>ptr</a:t>
            </a:r>
            <a:r>
              <a:rPr lang="en-US" altLang="zh-CN" dirty="0">
                <a:solidFill>
                  <a:srgbClr val="555555"/>
                </a:solidFill>
                <a:latin typeface="新宋体" panose="02010609030101010101" pitchFamily="49" charset="-122"/>
                <a:ea typeface="新宋体" panose="02010609030101010101" pitchFamily="49" charset="-122"/>
              </a:rPr>
              <a:t> [i2],</a:t>
            </a:r>
            <a:r>
              <a:rPr lang="en-US" altLang="zh-CN" dirty="0" err="1">
                <a:solidFill>
                  <a:srgbClr val="555555"/>
                </a:solidFill>
                <a:latin typeface="新宋体" panose="02010609030101010101" pitchFamily="49" charset="-122"/>
                <a:ea typeface="新宋体" panose="02010609030101010101" pitchFamily="49" charset="-122"/>
              </a:rPr>
              <a:t>eax</a:t>
            </a:r>
            <a:endParaRPr lang="zh-CN" altLang="en-US" dirty="0">
              <a:solidFill>
                <a:srgbClr val="555555"/>
              </a:solidFill>
              <a:latin typeface="新宋体" panose="02010609030101010101" pitchFamily="49" charset="-122"/>
              <a:ea typeface="新宋体" panose="02010609030101010101" pitchFamily="49" charset="-122"/>
            </a:endParaRPr>
          </a:p>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58</a:t>
            </a:fld>
            <a:endParaRPr lang="en-US" altLang="zh-CN"/>
          </a:p>
        </p:txBody>
      </p:sp>
    </p:spTree>
    <p:extLst>
      <p:ext uri="{BB962C8B-B14F-4D97-AF65-F5344CB8AC3E}">
        <p14:creationId xmlns:p14="http://schemas.microsoft.com/office/powerpoint/2010/main" val="11636829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96342DA8-8ABF-4F28-B157-679DAA8F0554}"/>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A435703C-54AB-46E9-9404-98C50BB2197B}"/>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6657" tIns="43328" rIns="86657" bIns="43328"/>
          <a:lstStyle/>
          <a:p>
            <a:r>
              <a:rPr lang="en-US" altLang="zh-CN">
                <a:latin typeface="Arial" panose="020B0604020202020204" pitchFamily="34" charset="0"/>
              </a:rPr>
              <a:t>In the late 1970s, IEEE set up a committee to standardize floating-point arithmetic. The goal was not only to permit floating-point data to be exchanged among different computers but also to provide hardware designers with a model known to be correct. The resulting work led to IEEE Standard 754 which was finished in 1985. Nowadays, most computers use IEEE 754 standard to represent floating-point numbers. This standard was primarily the work of one person, UC Berkeley math professor William Kahan. People call him the father of the IEEE 754 standard. Because of his contribution to the standard, he won ACM Turing Award in 1989. This is the highest prize in computation field, It’s equivalent to Nobel Prize.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15</a:t>
            </a:fld>
            <a:endParaRPr lang="en-US" altLang="zh-CN"/>
          </a:p>
        </p:txBody>
      </p:sp>
    </p:spTree>
    <p:extLst>
      <p:ext uri="{BB962C8B-B14F-4D97-AF65-F5344CB8AC3E}">
        <p14:creationId xmlns:p14="http://schemas.microsoft.com/office/powerpoint/2010/main" val="9000944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16</a:t>
            </a:fld>
            <a:endParaRPr lang="en-US" altLang="zh-CN"/>
          </a:p>
        </p:txBody>
      </p:sp>
    </p:spTree>
    <p:extLst>
      <p:ext uri="{BB962C8B-B14F-4D97-AF65-F5344CB8AC3E}">
        <p14:creationId xmlns:p14="http://schemas.microsoft.com/office/powerpoint/2010/main" val="3201370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17</a:t>
            </a:fld>
            <a:endParaRPr lang="en-US" altLang="zh-CN"/>
          </a:p>
        </p:txBody>
      </p:sp>
    </p:spTree>
    <p:extLst>
      <p:ext uri="{BB962C8B-B14F-4D97-AF65-F5344CB8AC3E}">
        <p14:creationId xmlns:p14="http://schemas.microsoft.com/office/powerpoint/2010/main" val="30934251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18</a:t>
            </a:fld>
            <a:endParaRPr lang="en-US" altLang="zh-CN"/>
          </a:p>
        </p:txBody>
      </p:sp>
    </p:spTree>
    <p:extLst>
      <p:ext uri="{BB962C8B-B14F-4D97-AF65-F5344CB8AC3E}">
        <p14:creationId xmlns:p14="http://schemas.microsoft.com/office/powerpoint/2010/main" val="34928136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CEDB5EB6-3570-41BA-A830-F5AEEB561C72}" type="slidenum">
              <a:rPr lang="en-US" altLang="zh-CN" smtClean="0"/>
              <a:pPr>
                <a:defRPr/>
              </a:pPr>
              <a:t>19</a:t>
            </a:fld>
            <a:endParaRPr lang="en-US" altLang="zh-CN"/>
          </a:p>
        </p:txBody>
      </p:sp>
    </p:spTree>
    <p:extLst>
      <p:ext uri="{BB962C8B-B14F-4D97-AF65-F5344CB8AC3E}">
        <p14:creationId xmlns:p14="http://schemas.microsoft.com/office/powerpoint/2010/main" val="41874444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5486400"/>
            <a:ext cx="9144000" cy="1371600"/>
          </a:xfrm>
          <a:prstGeom prst="rect">
            <a:avLst/>
          </a:prstGeom>
          <a:gradFill rotWithShape="0">
            <a:gsLst>
              <a:gs pos="0">
                <a:schemeClr val="bg1"/>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Rectangle 3"/>
          <p:cNvSpPr>
            <a:spLocks noChangeArrowheads="1"/>
          </p:cNvSpPr>
          <p:nvPr/>
        </p:nvSpPr>
        <p:spPr bwMode="auto">
          <a:xfrm>
            <a:off x="1219200" y="1752600"/>
            <a:ext cx="7391400" cy="1066800"/>
          </a:xfrm>
          <a:prstGeom prst="rect">
            <a:avLst/>
          </a:prstGeom>
          <a:gradFill rotWithShape="0">
            <a:gsLst>
              <a:gs pos="0">
                <a:schemeClr val="bg1"/>
              </a:gs>
              <a:gs pos="100000">
                <a:schemeClr val="folHlink"/>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 name="Group 4"/>
          <p:cNvGrpSpPr>
            <a:grpSpLocks/>
          </p:cNvGrpSpPr>
          <p:nvPr/>
        </p:nvGrpSpPr>
        <p:grpSpPr bwMode="auto">
          <a:xfrm>
            <a:off x="0" y="0"/>
            <a:ext cx="9144000" cy="6858000"/>
            <a:chOff x="0" y="0"/>
            <a:chExt cx="5760" cy="4320"/>
          </a:xfrm>
        </p:grpSpPr>
        <p:sp>
          <p:nvSpPr>
            <p:cNvPr id="7" name="Rectangle 5"/>
            <p:cNvSpPr>
              <a:spLocks noChangeArrowheads="1"/>
            </p:cNvSpPr>
            <p:nvPr/>
          </p:nvSpPr>
          <p:spPr bwMode="ltGray">
            <a:xfrm>
              <a:off x="2112" y="0"/>
              <a:ext cx="3648" cy="9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 name="Group 6"/>
            <p:cNvGrpSpPr>
              <a:grpSpLocks/>
            </p:cNvGrpSpPr>
            <p:nvPr userDrawn="1"/>
          </p:nvGrpSpPr>
          <p:grpSpPr bwMode="auto">
            <a:xfrm>
              <a:off x="0" y="0"/>
              <a:ext cx="5760" cy="4320"/>
              <a:chOff x="0" y="0"/>
              <a:chExt cx="5760" cy="4320"/>
            </a:xfrm>
          </p:grpSpPr>
          <p:sp>
            <p:nvSpPr>
              <p:cNvPr id="10" name="Line 7"/>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8"/>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9"/>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0"/>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1"/>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2"/>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3"/>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4"/>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5"/>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6"/>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17"/>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8"/>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9"/>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20"/>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21"/>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22"/>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3"/>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24"/>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25"/>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26"/>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27"/>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28"/>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29"/>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30"/>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31"/>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32"/>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33"/>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34"/>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35"/>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36"/>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37"/>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38"/>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39"/>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40"/>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41"/>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42"/>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43"/>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44"/>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45"/>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46"/>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47"/>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48"/>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49"/>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50"/>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51"/>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52"/>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53"/>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54"/>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Line 55"/>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56"/>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57"/>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 name="Line 58"/>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1" name="Line 59"/>
          <p:cNvSpPr>
            <a:spLocks noChangeShapeType="1"/>
          </p:cNvSpPr>
          <p:nvPr/>
        </p:nvSpPr>
        <p:spPr bwMode="ltGray">
          <a:xfrm>
            <a:off x="803275" y="887413"/>
            <a:ext cx="0" cy="2851150"/>
          </a:xfrm>
          <a:prstGeom prst="line">
            <a:avLst/>
          </a:prstGeom>
          <a:noFill/>
          <a:ln w="57150" cmpd="thinThick">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60"/>
          <p:cNvSpPr>
            <a:spLocks noChangeShapeType="1"/>
          </p:cNvSpPr>
          <p:nvPr/>
        </p:nvSpPr>
        <p:spPr bwMode="ltGray">
          <a:xfrm flipH="1" flipV="1">
            <a:off x="457200" y="1489075"/>
            <a:ext cx="6049963" cy="15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Arc 61"/>
          <p:cNvSpPr>
            <a:spLocks/>
          </p:cNvSpPr>
          <p:nvPr/>
        </p:nvSpPr>
        <p:spPr bwMode="ltGray">
          <a:xfrm rot="16200000" flipH="1">
            <a:off x="675482" y="1366044"/>
            <a:ext cx="247650" cy="24923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gradFill rotWithShape="0">
            <a:gsLst>
              <a:gs pos="0">
                <a:schemeClr val="bg1"/>
              </a:gs>
              <a:gs pos="100000">
                <a:schemeClr val="folHlink"/>
              </a:gs>
            </a:gsLst>
            <a:path path="shape">
              <a:fillToRect l="50000" t="50000" r="50000" b="50000"/>
            </a:path>
          </a:gra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4" name="Line 62"/>
          <p:cNvSpPr>
            <a:spLocks noChangeShapeType="1"/>
          </p:cNvSpPr>
          <p:nvPr/>
        </p:nvSpPr>
        <p:spPr bwMode="ltGray">
          <a:xfrm flipV="1">
            <a:off x="2565400" y="5737225"/>
            <a:ext cx="60452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63"/>
          <p:cNvSpPr>
            <a:spLocks noChangeShapeType="1"/>
          </p:cNvSpPr>
          <p:nvPr/>
        </p:nvSpPr>
        <p:spPr bwMode="ltGray">
          <a:xfrm flipH="1">
            <a:off x="8286750" y="3371850"/>
            <a:ext cx="0" cy="2876550"/>
          </a:xfrm>
          <a:prstGeom prst="line">
            <a:avLst/>
          </a:prstGeom>
          <a:noFill/>
          <a:ln w="57150" cmpd="thickThin">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Arc 64"/>
          <p:cNvSpPr>
            <a:spLocks/>
          </p:cNvSpPr>
          <p:nvPr/>
        </p:nvSpPr>
        <p:spPr bwMode="ltGray">
          <a:xfrm rot="5400000">
            <a:off x="8166894" y="5585619"/>
            <a:ext cx="247650" cy="249238"/>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gradFill rotWithShape="0">
            <a:gsLst>
              <a:gs pos="0">
                <a:schemeClr val="folHlink"/>
              </a:gs>
              <a:gs pos="100000">
                <a:schemeClr val="hlink"/>
              </a:gs>
            </a:gsLst>
            <a:path path="shape">
              <a:fillToRect l="50000" t="50000" r="50000" b="50000"/>
            </a:path>
          </a:gradFill>
          <a:ln w="57150" cmpd="thickThin">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7" name="Rectangle 70"/>
          <p:cNvSpPr>
            <a:spLocks noChangeArrowheads="1"/>
          </p:cNvSpPr>
          <p:nvPr/>
        </p:nvSpPr>
        <p:spPr bwMode="auto">
          <a:xfrm>
            <a:off x="0" y="0"/>
            <a:ext cx="9144000" cy="1143000"/>
          </a:xfrm>
          <a:prstGeom prst="rect">
            <a:avLst/>
          </a:prstGeom>
          <a:gradFill rotWithShape="0">
            <a:gsLst>
              <a:gs pos="0">
                <a:srgbClr val="00004D"/>
              </a:gs>
              <a:gs pos="100000">
                <a:srgbClr val="000099"/>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68" name="Picture 71" descr="logo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24800" y="6196013"/>
            <a:ext cx="8382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72" descr="new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63513"/>
            <a:ext cx="868363"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73" descr="new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854075"/>
            <a:ext cx="13716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5713" name="Rectangle 65"/>
          <p:cNvSpPr>
            <a:spLocks noGrp="1" noChangeArrowheads="1"/>
          </p:cNvSpPr>
          <p:nvPr>
            <p:ph type="ctrTitle"/>
          </p:nvPr>
        </p:nvSpPr>
        <p:spPr>
          <a:xfrm>
            <a:off x="1143000" y="1752600"/>
            <a:ext cx="7620000" cy="1066800"/>
          </a:xfrm>
        </p:spPr>
        <p:txBody>
          <a:bodyPr/>
          <a:lstStyle>
            <a:lvl1pPr>
              <a:defRPr/>
            </a:lvl1pPr>
          </a:lstStyle>
          <a:p>
            <a:pPr lvl="0"/>
            <a:r>
              <a:rPr lang="zh-CN" altLang="en-US" noProof="0"/>
              <a:t>单击此处编辑母版标题样式</a:t>
            </a:r>
          </a:p>
        </p:txBody>
      </p:sp>
      <p:sp>
        <p:nvSpPr>
          <p:cNvPr id="155714" name="Rectangle 66" descr="Rectangle: Click to edit Master text styles&#10;Second level&#10;Third level&#10;Fourth level&#10;Fifth level"/>
          <p:cNvSpPr>
            <a:spLocks noGrp="1" noChangeArrowheads="1"/>
          </p:cNvSpPr>
          <p:nvPr>
            <p:ph type="subTitle" idx="1"/>
          </p:nvPr>
        </p:nvSpPr>
        <p:spPr>
          <a:xfrm>
            <a:off x="990600" y="3429000"/>
            <a:ext cx="6400800" cy="1752600"/>
          </a:xfrm>
        </p:spPr>
        <p:txBody>
          <a:bodyPr/>
          <a:lstStyle>
            <a:lvl1pPr marL="0" indent="0">
              <a:buFont typeface="Wingdings" pitchFamily="2" charset="2"/>
              <a:buNone/>
              <a:defRPr/>
            </a:lvl1pPr>
          </a:lstStyle>
          <a:p>
            <a:pPr lvl="0"/>
            <a:r>
              <a:rPr lang="zh-CN" altLang="en-US" noProof="0"/>
              <a:t>单击此处编辑母版副标题样式</a:t>
            </a:r>
          </a:p>
        </p:txBody>
      </p:sp>
      <p:sp>
        <p:nvSpPr>
          <p:cNvPr id="71" name="Rectangle 67"/>
          <p:cNvSpPr>
            <a:spLocks noGrp="1" noChangeArrowheads="1"/>
          </p:cNvSpPr>
          <p:nvPr>
            <p:ph type="dt" sz="quarter"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solidFill>
                  <a:schemeClr val="tx1"/>
                </a:solidFill>
                <a:latin typeface="+mn-lt"/>
                <a:ea typeface="宋体" pitchFamily="2" charset="-122"/>
              </a:defRPr>
            </a:lvl1pPr>
          </a:lstStyle>
          <a:p>
            <a:pPr>
              <a:defRPr/>
            </a:pPr>
            <a:endParaRPr lang="en-US" altLang="zh-CN"/>
          </a:p>
        </p:txBody>
      </p:sp>
      <p:sp>
        <p:nvSpPr>
          <p:cNvPr id="72" name="Rectangle 68"/>
          <p:cNvSpPr>
            <a:spLocks noGrp="1" noChangeArrowheads="1"/>
          </p:cNvSpPr>
          <p:nvPr>
            <p:ph type="ftr" sz="quarter" idx="11"/>
          </p:nvPr>
        </p:nvSpPr>
        <p:spPr bwMode="auto">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a:solidFill>
                  <a:schemeClr val="tx1"/>
                </a:solidFill>
                <a:latin typeface="+mn-lt"/>
                <a:ea typeface="宋体" pitchFamily="2" charset="-122"/>
              </a:defRPr>
            </a:lvl1pPr>
          </a:lstStyle>
          <a:p>
            <a:pPr>
              <a:defRPr/>
            </a:pPr>
            <a:endParaRPr lang="en-US" altLang="zh-CN"/>
          </a:p>
        </p:txBody>
      </p:sp>
      <p:sp>
        <p:nvSpPr>
          <p:cNvPr id="73" name="Rectangle 69"/>
          <p:cNvSpPr>
            <a:spLocks noGrp="1" noChangeArrowheads="1"/>
          </p:cNvSpPr>
          <p:nvPr>
            <p:ph type="sldNum" sz="quarter" idx="12"/>
          </p:nvPr>
        </p:nvSpPr>
        <p:spPr bwMode="auto">
          <a:xfrm>
            <a:off x="65532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solidFill>
                  <a:schemeClr val="tx1"/>
                </a:solidFill>
                <a:latin typeface="+mn-lt"/>
                <a:ea typeface="宋体" pitchFamily="2" charset="-122"/>
              </a:defRPr>
            </a:lvl1pPr>
          </a:lstStyle>
          <a:p>
            <a:pPr>
              <a:defRPr/>
            </a:pPr>
            <a:fld id="{5FAC1676-E800-4DB1-90C8-4CB8DF6D4729}" type="slidenum">
              <a:rPr lang="en-US" altLang="zh-CN"/>
              <a:pPr>
                <a:defRPr/>
              </a:pPr>
              <a:t>‹#›</a:t>
            </a:fld>
            <a:endParaRPr lang="en-US" altLang="zh-CN"/>
          </a:p>
        </p:txBody>
      </p:sp>
    </p:spTree>
    <p:extLst>
      <p:ext uri="{BB962C8B-B14F-4D97-AF65-F5344CB8AC3E}">
        <p14:creationId xmlns:p14="http://schemas.microsoft.com/office/powerpoint/2010/main" val="1991853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up)">
                                      <p:cBhvr>
                                        <p:cTn id="7" dur="500"/>
                                        <p:tgtEl>
                                          <p:spTgt spid="61"/>
                                        </p:tgtEl>
                                      </p:cBhvr>
                                    </p:animEffect>
                                  </p:childTnLst>
                                </p:cTn>
                              </p:par>
                            </p:childTnLst>
                          </p:cTn>
                        </p:par>
                        <p:par>
                          <p:cTn id="8" fill="hold">
                            <p:stCondLst>
                              <p:cond delay="500"/>
                            </p:stCondLst>
                            <p:childTnLst>
                              <p:par>
                                <p:cTn id="9" presetID="17" presetClass="entr" presetSubtype="10" fill="hold" nodeType="afterEffect">
                                  <p:stCondLst>
                                    <p:cond delay="0"/>
                                  </p:stCondLst>
                                  <p:childTnLst>
                                    <p:set>
                                      <p:cBhvr>
                                        <p:cTn id="10" dur="1" fill="hold">
                                          <p:stCondLst>
                                            <p:cond delay="0"/>
                                          </p:stCondLst>
                                        </p:cTn>
                                        <p:tgtEl>
                                          <p:spTgt spid="69"/>
                                        </p:tgtEl>
                                        <p:attrNameLst>
                                          <p:attrName>style.visibility</p:attrName>
                                        </p:attrNameLst>
                                      </p:cBhvr>
                                      <p:to>
                                        <p:strVal val="visible"/>
                                      </p:to>
                                    </p:set>
                                    <p:anim calcmode="lin" valueType="num">
                                      <p:cBhvr>
                                        <p:cTn id="11" dur="500" fill="hold"/>
                                        <p:tgtEl>
                                          <p:spTgt spid="69"/>
                                        </p:tgtEl>
                                        <p:attrNameLst>
                                          <p:attrName>ppt_w</p:attrName>
                                        </p:attrNameLst>
                                      </p:cBhvr>
                                      <p:tavLst>
                                        <p:tav tm="0">
                                          <p:val>
                                            <p:fltVal val="0"/>
                                          </p:val>
                                        </p:tav>
                                        <p:tav tm="100000">
                                          <p:val>
                                            <p:strVal val="#ppt_w"/>
                                          </p:val>
                                        </p:tav>
                                      </p:tavLst>
                                    </p:anim>
                                    <p:anim calcmode="lin" valueType="num">
                                      <p:cBhvr>
                                        <p:cTn id="12" dur="500" fill="hold"/>
                                        <p:tgtEl>
                                          <p:spTgt spid="6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66526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81000" y="76200"/>
            <a:ext cx="6134100" cy="5943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7241225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5486400"/>
            <a:ext cx="9144000" cy="1371600"/>
          </a:xfrm>
          <a:prstGeom prst="rect">
            <a:avLst/>
          </a:prstGeom>
          <a:gradFill rotWithShape="0">
            <a:gsLst>
              <a:gs pos="0">
                <a:schemeClr val="bg1"/>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 name="Rectangle 3"/>
          <p:cNvSpPr>
            <a:spLocks noChangeArrowheads="1"/>
          </p:cNvSpPr>
          <p:nvPr/>
        </p:nvSpPr>
        <p:spPr bwMode="auto">
          <a:xfrm>
            <a:off x="1219200" y="1752600"/>
            <a:ext cx="7391400" cy="1066800"/>
          </a:xfrm>
          <a:prstGeom prst="rect">
            <a:avLst/>
          </a:prstGeom>
          <a:gradFill rotWithShape="0">
            <a:gsLst>
              <a:gs pos="0">
                <a:schemeClr val="bg1"/>
              </a:gs>
              <a:gs pos="100000">
                <a:schemeClr val="folHlink"/>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 name="Group 4"/>
          <p:cNvGrpSpPr>
            <a:grpSpLocks/>
          </p:cNvGrpSpPr>
          <p:nvPr/>
        </p:nvGrpSpPr>
        <p:grpSpPr bwMode="auto">
          <a:xfrm>
            <a:off x="0" y="0"/>
            <a:ext cx="9144000" cy="6858000"/>
            <a:chOff x="0" y="0"/>
            <a:chExt cx="5760" cy="4320"/>
          </a:xfrm>
        </p:grpSpPr>
        <p:sp>
          <p:nvSpPr>
            <p:cNvPr id="7" name="Rectangle 5"/>
            <p:cNvSpPr>
              <a:spLocks noChangeArrowheads="1"/>
            </p:cNvSpPr>
            <p:nvPr/>
          </p:nvSpPr>
          <p:spPr bwMode="ltGray">
            <a:xfrm>
              <a:off x="2112" y="0"/>
              <a:ext cx="3648" cy="96"/>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8" name="Group 6"/>
            <p:cNvGrpSpPr>
              <a:grpSpLocks/>
            </p:cNvGrpSpPr>
            <p:nvPr userDrawn="1"/>
          </p:nvGrpSpPr>
          <p:grpSpPr bwMode="auto">
            <a:xfrm>
              <a:off x="0" y="0"/>
              <a:ext cx="5760" cy="4320"/>
              <a:chOff x="0" y="0"/>
              <a:chExt cx="5760" cy="4320"/>
            </a:xfrm>
          </p:grpSpPr>
          <p:sp>
            <p:nvSpPr>
              <p:cNvPr id="10" name="Line 7"/>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 name="Line 8"/>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9"/>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 name="Line 10"/>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 name="Line 11"/>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 name="Line 12"/>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6" name="Line 13"/>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Line 14"/>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Line 15"/>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Line 16"/>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Line 17"/>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Line 18"/>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2" name="Line 19"/>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 name="Line 20"/>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 name="Line 21"/>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5" name="Line 22"/>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6" name="Line 23"/>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7" name="Line 24"/>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8" name="Line 25"/>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 name="Line 26"/>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 name="Line 27"/>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1" name="Line 28"/>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2" name="Line 29"/>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 name="Line 30"/>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4" name="Line 31"/>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 name="Line 32"/>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6" name="Line 33"/>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 name="Line 34"/>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8" name="Line 35"/>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9" name="Line 36"/>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0" name="Line 37"/>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1" name="Line 38"/>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2" name="Line 39"/>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3" name="Line 40"/>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4" name="Line 41"/>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5" name="Line 42"/>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6" name="Line 43"/>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Line 44"/>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8" name="Line 45"/>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9" name="Line 46"/>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 name="Line 47"/>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1" name="Line 48"/>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 name="Line 49"/>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 name="Line 50"/>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4" name="Line 51"/>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 name="Line 52"/>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 name="Line 53"/>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 name="Line 54"/>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 name="Line 55"/>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 name="Line 56"/>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 name="Line 57"/>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 name="Line 58"/>
            <p:cNvSpPr>
              <a:spLocks noChangeShapeType="1"/>
            </p:cNvSpPr>
            <p:nvPr/>
          </p:nvSpPr>
          <p:spPr bwMode="ltGray">
            <a:xfrm>
              <a:off x="5568" y="0"/>
              <a:ext cx="0" cy="14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1" name="Line 59"/>
          <p:cNvSpPr>
            <a:spLocks noChangeShapeType="1"/>
          </p:cNvSpPr>
          <p:nvPr/>
        </p:nvSpPr>
        <p:spPr bwMode="ltGray">
          <a:xfrm>
            <a:off x="803275" y="887413"/>
            <a:ext cx="0" cy="2851150"/>
          </a:xfrm>
          <a:prstGeom prst="line">
            <a:avLst/>
          </a:prstGeom>
          <a:noFill/>
          <a:ln w="57150" cmpd="thinThick">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 name="Line 60"/>
          <p:cNvSpPr>
            <a:spLocks noChangeShapeType="1"/>
          </p:cNvSpPr>
          <p:nvPr/>
        </p:nvSpPr>
        <p:spPr bwMode="ltGray">
          <a:xfrm flipH="1" flipV="1">
            <a:off x="457200" y="1489075"/>
            <a:ext cx="6049963" cy="1588"/>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3" name="Arc 61"/>
          <p:cNvSpPr>
            <a:spLocks/>
          </p:cNvSpPr>
          <p:nvPr/>
        </p:nvSpPr>
        <p:spPr bwMode="ltGray">
          <a:xfrm rot="16200000" flipH="1">
            <a:off x="675482" y="1366044"/>
            <a:ext cx="247650" cy="24923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gradFill rotWithShape="0">
            <a:gsLst>
              <a:gs pos="0">
                <a:schemeClr val="bg1"/>
              </a:gs>
              <a:gs pos="100000">
                <a:schemeClr val="folHlink"/>
              </a:gs>
            </a:gsLst>
            <a:path path="shape">
              <a:fillToRect l="50000" t="50000" r="50000" b="50000"/>
            </a:path>
          </a:gradFill>
          <a:ln w="9525">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4" name="Line 62"/>
          <p:cNvSpPr>
            <a:spLocks noChangeShapeType="1"/>
          </p:cNvSpPr>
          <p:nvPr/>
        </p:nvSpPr>
        <p:spPr bwMode="ltGray">
          <a:xfrm flipV="1">
            <a:off x="2565400" y="5737225"/>
            <a:ext cx="60452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5" name="Line 63"/>
          <p:cNvSpPr>
            <a:spLocks noChangeShapeType="1"/>
          </p:cNvSpPr>
          <p:nvPr/>
        </p:nvSpPr>
        <p:spPr bwMode="ltGray">
          <a:xfrm flipH="1">
            <a:off x="8286750" y="3371850"/>
            <a:ext cx="0" cy="2876550"/>
          </a:xfrm>
          <a:prstGeom prst="line">
            <a:avLst/>
          </a:prstGeom>
          <a:noFill/>
          <a:ln w="57150" cmpd="thickThin">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6" name="Arc 64"/>
          <p:cNvSpPr>
            <a:spLocks/>
          </p:cNvSpPr>
          <p:nvPr/>
        </p:nvSpPr>
        <p:spPr bwMode="ltGray">
          <a:xfrm rot="5400000">
            <a:off x="8166894" y="5585619"/>
            <a:ext cx="247650" cy="249238"/>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gradFill rotWithShape="0">
            <a:gsLst>
              <a:gs pos="0">
                <a:schemeClr val="folHlink"/>
              </a:gs>
              <a:gs pos="100000">
                <a:schemeClr val="hlink"/>
              </a:gs>
            </a:gsLst>
            <a:path path="shape">
              <a:fillToRect l="50000" t="50000" r="50000" b="50000"/>
            </a:path>
          </a:gradFill>
          <a:ln w="57150" cmpd="thickThin">
            <a:solidFill>
              <a:schemeClr val="hlink"/>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67" name="Rectangle 70"/>
          <p:cNvSpPr>
            <a:spLocks noChangeArrowheads="1"/>
          </p:cNvSpPr>
          <p:nvPr/>
        </p:nvSpPr>
        <p:spPr bwMode="auto">
          <a:xfrm>
            <a:off x="0" y="0"/>
            <a:ext cx="9144000" cy="1143000"/>
          </a:xfrm>
          <a:prstGeom prst="rect">
            <a:avLst/>
          </a:prstGeom>
          <a:gradFill rotWithShape="0">
            <a:gsLst>
              <a:gs pos="0">
                <a:srgbClr val="00004D"/>
              </a:gs>
              <a:gs pos="100000">
                <a:srgbClr val="000099"/>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68" name="Picture 71" descr="logo3"/>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924800" y="6196013"/>
            <a:ext cx="838200" cy="4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 name="Picture 72" descr="new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4800" y="163513"/>
            <a:ext cx="868363"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 name="Picture 73" descr="new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96200" y="854075"/>
            <a:ext cx="13716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5" name="Rectangle 65"/>
          <p:cNvSpPr>
            <a:spLocks noGrp="1" noChangeArrowheads="1"/>
          </p:cNvSpPr>
          <p:nvPr>
            <p:ph type="ctrTitle"/>
          </p:nvPr>
        </p:nvSpPr>
        <p:spPr>
          <a:xfrm>
            <a:off x="1143000" y="1752600"/>
            <a:ext cx="7620000" cy="1066800"/>
          </a:xfrm>
        </p:spPr>
        <p:txBody>
          <a:bodyPr/>
          <a:lstStyle>
            <a:lvl1pPr>
              <a:defRPr/>
            </a:lvl1pPr>
          </a:lstStyle>
          <a:p>
            <a:pPr lvl="0"/>
            <a:r>
              <a:rPr lang="zh-CN" altLang="en-US" noProof="0"/>
              <a:t>单击此处编辑母版标题样式</a:t>
            </a:r>
          </a:p>
        </p:txBody>
      </p:sp>
      <p:sp>
        <p:nvSpPr>
          <p:cNvPr id="81986" name="Rectangle 66" descr="Rectangle: Click to edit Master text styles&#10;Second level&#10;Third level&#10;Fourth level&#10;Fifth level"/>
          <p:cNvSpPr>
            <a:spLocks noGrp="1" noChangeArrowheads="1"/>
          </p:cNvSpPr>
          <p:nvPr>
            <p:ph type="subTitle" idx="1"/>
          </p:nvPr>
        </p:nvSpPr>
        <p:spPr>
          <a:xfrm>
            <a:off x="990600" y="3429000"/>
            <a:ext cx="6400800" cy="1752600"/>
          </a:xfrm>
        </p:spPr>
        <p:txBody>
          <a:bodyPr/>
          <a:lstStyle>
            <a:lvl1pPr marL="0" indent="0">
              <a:buFont typeface="Wingdings" pitchFamily="2" charset="2"/>
              <a:buNone/>
              <a:defRPr/>
            </a:lvl1pPr>
          </a:lstStyle>
          <a:p>
            <a:pPr lvl="0"/>
            <a:r>
              <a:rPr lang="zh-CN" altLang="en-US" noProof="0"/>
              <a:t>单击此处编辑母版副标题样式</a:t>
            </a:r>
          </a:p>
        </p:txBody>
      </p:sp>
      <p:sp>
        <p:nvSpPr>
          <p:cNvPr id="71" name="Rectangle 67"/>
          <p:cNvSpPr>
            <a:spLocks noGrp="1" noChangeArrowheads="1"/>
          </p:cNvSpPr>
          <p:nvPr>
            <p:ph type="dt" sz="quarter" idx="10"/>
          </p:nvPr>
        </p:nvSpPr>
        <p:spPr bwMode="auto">
          <a:xfrm>
            <a:off x="6858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i="0"/>
            </a:lvl1pPr>
          </a:lstStyle>
          <a:p>
            <a:pPr>
              <a:defRPr/>
            </a:pPr>
            <a:endParaRPr lang="en-US" altLang="zh-CN"/>
          </a:p>
        </p:txBody>
      </p:sp>
      <p:sp>
        <p:nvSpPr>
          <p:cNvPr id="72" name="Rectangle 68"/>
          <p:cNvSpPr>
            <a:spLocks noGrp="1" noChangeArrowheads="1"/>
          </p:cNvSpPr>
          <p:nvPr>
            <p:ph type="ftr" sz="quarter" idx="11"/>
          </p:nvPr>
        </p:nvSpPr>
        <p:spPr bwMode="auto">
          <a:xfrm>
            <a:off x="31242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i="0"/>
            </a:lvl1pPr>
          </a:lstStyle>
          <a:p>
            <a:pPr>
              <a:defRPr/>
            </a:pPr>
            <a:endParaRPr lang="en-US" altLang="zh-CN"/>
          </a:p>
        </p:txBody>
      </p:sp>
      <p:sp>
        <p:nvSpPr>
          <p:cNvPr id="73" name="Rectangle 69"/>
          <p:cNvSpPr>
            <a:spLocks noGrp="1" noChangeArrowheads="1"/>
          </p:cNvSpPr>
          <p:nvPr>
            <p:ph type="sldNum" sz="quarter" idx="12"/>
          </p:nvPr>
        </p:nvSpPr>
        <p:spPr bwMode="auto">
          <a:xfrm>
            <a:off x="65532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i="0"/>
            </a:lvl1pPr>
          </a:lstStyle>
          <a:p>
            <a:pPr>
              <a:defRPr/>
            </a:pPr>
            <a:fld id="{0C930BB6-857B-468B-BB78-498CA2F9C1B8}" type="slidenum">
              <a:rPr lang="zh-CN" altLang="en-US"/>
              <a:pPr>
                <a:defRPr/>
              </a:pPr>
              <a:t>‹#›</a:t>
            </a:fld>
            <a:endParaRPr lang="en-US" altLang="zh-CN"/>
          </a:p>
        </p:txBody>
      </p:sp>
    </p:spTree>
    <p:extLst>
      <p:ext uri="{BB962C8B-B14F-4D97-AF65-F5344CB8AC3E}">
        <p14:creationId xmlns:p14="http://schemas.microsoft.com/office/powerpoint/2010/main" val="532501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wipe(up)">
                                      <p:cBhvr>
                                        <p:cTn id="7" dur="500"/>
                                        <p:tgtEl>
                                          <p:spTgt spid="61"/>
                                        </p:tgtEl>
                                      </p:cBhvr>
                                    </p:animEffect>
                                  </p:childTnLst>
                                </p:cTn>
                              </p:par>
                            </p:childTnLst>
                          </p:cTn>
                        </p:par>
                        <p:par>
                          <p:cTn id="8" fill="hold">
                            <p:stCondLst>
                              <p:cond delay="500"/>
                            </p:stCondLst>
                            <p:childTnLst>
                              <p:par>
                                <p:cTn id="9" presetID="17" presetClass="entr" presetSubtype="10" fill="hold" nodeType="afterEffect">
                                  <p:stCondLst>
                                    <p:cond delay="0"/>
                                  </p:stCondLst>
                                  <p:childTnLst>
                                    <p:set>
                                      <p:cBhvr>
                                        <p:cTn id="10" dur="1" fill="hold">
                                          <p:stCondLst>
                                            <p:cond delay="0"/>
                                          </p:stCondLst>
                                        </p:cTn>
                                        <p:tgtEl>
                                          <p:spTgt spid="69"/>
                                        </p:tgtEl>
                                        <p:attrNameLst>
                                          <p:attrName>style.visibility</p:attrName>
                                        </p:attrNameLst>
                                      </p:cBhvr>
                                      <p:to>
                                        <p:strVal val="visible"/>
                                      </p:to>
                                    </p:set>
                                    <p:anim calcmode="lin" valueType="num">
                                      <p:cBhvr>
                                        <p:cTn id="11" dur="500" fill="hold"/>
                                        <p:tgtEl>
                                          <p:spTgt spid="69"/>
                                        </p:tgtEl>
                                        <p:attrNameLst>
                                          <p:attrName>ppt_w</p:attrName>
                                        </p:attrNameLst>
                                      </p:cBhvr>
                                      <p:tavLst>
                                        <p:tav tm="0">
                                          <p:val>
                                            <p:fltVal val="0"/>
                                          </p:val>
                                        </p:tav>
                                        <p:tav tm="100000">
                                          <p:val>
                                            <p:strVal val="#ppt_w"/>
                                          </p:val>
                                        </p:tav>
                                      </p:tavLst>
                                    </p:anim>
                                    <p:anim calcmode="lin" valueType="num">
                                      <p:cBhvr>
                                        <p:cTn id="12" dur="500" fill="hold"/>
                                        <p:tgtEl>
                                          <p:spTgt spid="69"/>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animBg="1"/>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60354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9030991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81000" y="15240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5240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4395992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0892523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22308331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86559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8602670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1029356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5994162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1824310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67500" y="76200"/>
            <a:ext cx="2095500" cy="5943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81000" y="76200"/>
            <a:ext cx="6134100" cy="5943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218931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0FC5F50A-51FB-4D6A-A2BF-90DEB16D98D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8E04E16-2144-4FC4-8E21-4297324FF1F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B5FCA45-5B2A-485E-8907-F19742F6920C}"/>
              </a:ext>
            </a:extLst>
          </p:cNvPr>
          <p:cNvSpPr>
            <a:spLocks noGrp="1" noChangeArrowheads="1"/>
          </p:cNvSpPr>
          <p:nvPr>
            <p:ph type="sldNum" sz="quarter" idx="12"/>
          </p:nvPr>
        </p:nvSpPr>
        <p:spPr>
          <a:ln/>
        </p:spPr>
        <p:txBody>
          <a:bodyPr/>
          <a:lstStyle>
            <a:lvl1pPr>
              <a:defRPr/>
            </a:lvl1pPr>
          </a:lstStyle>
          <a:p>
            <a:fld id="{76722579-E66E-4696-B159-E42FEC2CA4AC}" type="slidenum">
              <a:rPr lang="en-US" altLang="zh-CN"/>
              <a:pPr/>
              <a:t>‹#›</a:t>
            </a:fld>
            <a:endParaRPr lang="en-US" altLang="zh-CN"/>
          </a:p>
        </p:txBody>
      </p:sp>
    </p:spTree>
    <p:extLst>
      <p:ext uri="{BB962C8B-B14F-4D97-AF65-F5344CB8AC3E}">
        <p14:creationId xmlns:p14="http://schemas.microsoft.com/office/powerpoint/2010/main" val="9566703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5F558DBC-33DD-4A3D-AEE2-C48E93CB946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080CF51-6841-461E-A870-D80400882E4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BB007EE-3CB4-4204-A80A-D0B4CE14335D}"/>
              </a:ext>
            </a:extLst>
          </p:cNvPr>
          <p:cNvSpPr>
            <a:spLocks noGrp="1" noChangeArrowheads="1"/>
          </p:cNvSpPr>
          <p:nvPr>
            <p:ph type="sldNum" sz="quarter" idx="12"/>
          </p:nvPr>
        </p:nvSpPr>
        <p:spPr>
          <a:ln/>
        </p:spPr>
        <p:txBody>
          <a:bodyPr/>
          <a:lstStyle>
            <a:lvl1pPr>
              <a:defRPr/>
            </a:lvl1pPr>
          </a:lstStyle>
          <a:p>
            <a:fld id="{C15FD590-5C3B-4A12-9FF1-6CA0250353C9}" type="slidenum">
              <a:rPr lang="en-US" altLang="zh-CN"/>
              <a:pPr/>
              <a:t>‹#›</a:t>
            </a:fld>
            <a:endParaRPr lang="en-US" altLang="zh-CN"/>
          </a:p>
        </p:txBody>
      </p:sp>
    </p:spTree>
    <p:extLst>
      <p:ext uri="{BB962C8B-B14F-4D97-AF65-F5344CB8AC3E}">
        <p14:creationId xmlns:p14="http://schemas.microsoft.com/office/powerpoint/2010/main" val="62192146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ECA2B305-D8C9-47A5-8CD9-150EB48E75A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236DA8A-D4B6-4217-B20E-0305518C394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EBD6500-78AD-4189-B7C0-C00900303EEE}"/>
              </a:ext>
            </a:extLst>
          </p:cNvPr>
          <p:cNvSpPr>
            <a:spLocks noGrp="1" noChangeArrowheads="1"/>
          </p:cNvSpPr>
          <p:nvPr>
            <p:ph type="sldNum" sz="quarter" idx="12"/>
          </p:nvPr>
        </p:nvSpPr>
        <p:spPr>
          <a:ln/>
        </p:spPr>
        <p:txBody>
          <a:bodyPr/>
          <a:lstStyle>
            <a:lvl1pPr>
              <a:defRPr/>
            </a:lvl1pPr>
          </a:lstStyle>
          <a:p>
            <a:fld id="{4B013858-F92F-4CC6-BEB3-97C6E38B09C4}" type="slidenum">
              <a:rPr lang="en-US" altLang="zh-CN"/>
              <a:pPr/>
              <a:t>‹#›</a:t>
            </a:fld>
            <a:endParaRPr lang="en-US" altLang="zh-CN"/>
          </a:p>
        </p:txBody>
      </p:sp>
    </p:spTree>
    <p:extLst>
      <p:ext uri="{BB962C8B-B14F-4D97-AF65-F5344CB8AC3E}">
        <p14:creationId xmlns:p14="http://schemas.microsoft.com/office/powerpoint/2010/main" val="22099821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68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59313" y="836613"/>
            <a:ext cx="4038600" cy="52181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ED15EA64-2FE9-428C-937F-96C3CF2FFEE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5094C30-7F79-4A7D-B355-33C7C3B00C3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0E69083D-3F21-43BC-AAFA-258D68D94867}"/>
              </a:ext>
            </a:extLst>
          </p:cNvPr>
          <p:cNvSpPr>
            <a:spLocks noGrp="1" noChangeArrowheads="1"/>
          </p:cNvSpPr>
          <p:nvPr>
            <p:ph type="sldNum" sz="quarter" idx="12"/>
          </p:nvPr>
        </p:nvSpPr>
        <p:spPr>
          <a:ln/>
        </p:spPr>
        <p:txBody>
          <a:bodyPr/>
          <a:lstStyle>
            <a:lvl1pPr>
              <a:defRPr/>
            </a:lvl1pPr>
          </a:lstStyle>
          <a:p>
            <a:fld id="{B9BECC78-4D89-46C0-AED0-B36CD21B0B84}" type="slidenum">
              <a:rPr lang="en-US" altLang="zh-CN"/>
              <a:pPr/>
              <a:t>‹#›</a:t>
            </a:fld>
            <a:endParaRPr lang="en-US" altLang="zh-CN"/>
          </a:p>
        </p:txBody>
      </p:sp>
    </p:spTree>
    <p:extLst>
      <p:ext uri="{BB962C8B-B14F-4D97-AF65-F5344CB8AC3E}">
        <p14:creationId xmlns:p14="http://schemas.microsoft.com/office/powerpoint/2010/main" val="2498319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998CCEB4-B88C-4CBE-B430-3D2082B2347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85F4F273-CB26-47C1-B422-A0803480FE2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D86AFD8E-BD14-4FBC-8AA2-4191C38E7264}"/>
              </a:ext>
            </a:extLst>
          </p:cNvPr>
          <p:cNvSpPr>
            <a:spLocks noGrp="1" noChangeArrowheads="1"/>
          </p:cNvSpPr>
          <p:nvPr>
            <p:ph type="sldNum" sz="quarter" idx="12"/>
          </p:nvPr>
        </p:nvSpPr>
        <p:spPr>
          <a:ln/>
        </p:spPr>
        <p:txBody>
          <a:bodyPr/>
          <a:lstStyle>
            <a:lvl1pPr>
              <a:defRPr/>
            </a:lvl1pPr>
          </a:lstStyle>
          <a:p>
            <a:fld id="{7CB15ABD-538B-4BF3-BF9B-C52D722B0AAC}" type="slidenum">
              <a:rPr lang="en-US" altLang="zh-CN"/>
              <a:pPr/>
              <a:t>‹#›</a:t>
            </a:fld>
            <a:endParaRPr lang="en-US" altLang="zh-CN"/>
          </a:p>
        </p:txBody>
      </p:sp>
    </p:spTree>
    <p:extLst>
      <p:ext uri="{BB962C8B-B14F-4D97-AF65-F5344CB8AC3E}">
        <p14:creationId xmlns:p14="http://schemas.microsoft.com/office/powerpoint/2010/main" val="21426912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70BFF7B2-A562-413C-8057-16B8D2D8BA1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C1DEE561-09E0-49C7-83DF-4BF95F0AF94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BF1CEC00-628E-49C0-B533-1AF213CB4E17}"/>
              </a:ext>
            </a:extLst>
          </p:cNvPr>
          <p:cNvSpPr>
            <a:spLocks noGrp="1" noChangeArrowheads="1"/>
          </p:cNvSpPr>
          <p:nvPr>
            <p:ph type="sldNum" sz="quarter" idx="12"/>
          </p:nvPr>
        </p:nvSpPr>
        <p:spPr>
          <a:ln/>
        </p:spPr>
        <p:txBody>
          <a:bodyPr/>
          <a:lstStyle>
            <a:lvl1pPr>
              <a:defRPr/>
            </a:lvl1pPr>
          </a:lstStyle>
          <a:p>
            <a:fld id="{1D315F92-5BB6-48E8-BB81-8214F8A0329B}" type="slidenum">
              <a:rPr lang="en-US" altLang="zh-CN"/>
              <a:pPr/>
              <a:t>‹#›</a:t>
            </a:fld>
            <a:endParaRPr lang="en-US" altLang="zh-CN"/>
          </a:p>
        </p:txBody>
      </p:sp>
    </p:spTree>
    <p:extLst>
      <p:ext uri="{BB962C8B-B14F-4D97-AF65-F5344CB8AC3E}">
        <p14:creationId xmlns:p14="http://schemas.microsoft.com/office/powerpoint/2010/main" val="5711213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07D0A71F-272E-48ED-9667-A95F51B3D47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AD8739B8-B5CF-4BB9-AE9B-50C5A055278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E7857B75-2B19-466A-B471-9BAFBA821A3F}"/>
              </a:ext>
            </a:extLst>
          </p:cNvPr>
          <p:cNvSpPr>
            <a:spLocks noGrp="1" noChangeArrowheads="1"/>
          </p:cNvSpPr>
          <p:nvPr>
            <p:ph type="sldNum" sz="quarter" idx="12"/>
          </p:nvPr>
        </p:nvSpPr>
        <p:spPr>
          <a:ln/>
        </p:spPr>
        <p:txBody>
          <a:bodyPr/>
          <a:lstStyle>
            <a:lvl1pPr>
              <a:defRPr/>
            </a:lvl1pPr>
          </a:lstStyle>
          <a:p>
            <a:fld id="{AE6D9C02-B02B-439E-949A-AC3AC2DE3807}" type="slidenum">
              <a:rPr lang="en-US" altLang="zh-CN"/>
              <a:pPr/>
              <a:t>‹#›</a:t>
            </a:fld>
            <a:endParaRPr lang="en-US" altLang="zh-CN"/>
          </a:p>
        </p:txBody>
      </p:sp>
    </p:spTree>
    <p:extLst>
      <p:ext uri="{BB962C8B-B14F-4D97-AF65-F5344CB8AC3E}">
        <p14:creationId xmlns:p14="http://schemas.microsoft.com/office/powerpoint/2010/main" val="574505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320531329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472122D-D960-4DA5-A74C-F1C7DCBE6E4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0D4EE9D5-378D-4409-B534-3334461A381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BFD11F6-B2CA-447B-B5D4-A237C9F955FC}"/>
              </a:ext>
            </a:extLst>
          </p:cNvPr>
          <p:cNvSpPr>
            <a:spLocks noGrp="1" noChangeArrowheads="1"/>
          </p:cNvSpPr>
          <p:nvPr>
            <p:ph type="sldNum" sz="quarter" idx="12"/>
          </p:nvPr>
        </p:nvSpPr>
        <p:spPr>
          <a:ln/>
        </p:spPr>
        <p:txBody>
          <a:bodyPr/>
          <a:lstStyle>
            <a:lvl1pPr>
              <a:defRPr/>
            </a:lvl1pPr>
          </a:lstStyle>
          <a:p>
            <a:fld id="{32C9AA36-4538-4C79-A123-D7BA6EF3C350}" type="slidenum">
              <a:rPr lang="en-US" altLang="zh-CN"/>
              <a:pPr/>
              <a:t>‹#›</a:t>
            </a:fld>
            <a:endParaRPr lang="en-US" altLang="zh-CN"/>
          </a:p>
        </p:txBody>
      </p:sp>
    </p:spTree>
    <p:extLst>
      <p:ext uri="{BB962C8B-B14F-4D97-AF65-F5344CB8AC3E}">
        <p14:creationId xmlns:p14="http://schemas.microsoft.com/office/powerpoint/2010/main" val="16159520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DD8EFB77-B309-42BA-AB98-0A065AC102E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1E33791C-41D6-4F42-A7B7-797BF9762EF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54A212AB-B35F-4D14-AB1C-57DB75A57E34}"/>
              </a:ext>
            </a:extLst>
          </p:cNvPr>
          <p:cNvSpPr>
            <a:spLocks noGrp="1" noChangeArrowheads="1"/>
          </p:cNvSpPr>
          <p:nvPr>
            <p:ph type="sldNum" sz="quarter" idx="12"/>
          </p:nvPr>
        </p:nvSpPr>
        <p:spPr>
          <a:ln/>
        </p:spPr>
        <p:txBody>
          <a:bodyPr/>
          <a:lstStyle>
            <a:lvl1pPr>
              <a:defRPr/>
            </a:lvl1pPr>
          </a:lstStyle>
          <a:p>
            <a:fld id="{97744830-C3AD-4A3F-AECC-06D6BDE48015}" type="slidenum">
              <a:rPr lang="en-US" altLang="zh-CN"/>
              <a:pPr/>
              <a:t>‹#›</a:t>
            </a:fld>
            <a:endParaRPr lang="en-US" altLang="zh-CN"/>
          </a:p>
        </p:txBody>
      </p:sp>
    </p:spTree>
    <p:extLst>
      <p:ext uri="{BB962C8B-B14F-4D97-AF65-F5344CB8AC3E}">
        <p14:creationId xmlns:p14="http://schemas.microsoft.com/office/powerpoint/2010/main" val="32906837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EBACEF1-D6E1-4B84-8B98-B73565C2B5A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39098B7-1E2D-4681-A78B-02A38457F3B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064B2FA-8084-464C-AD00-D08EEE8DB4E6}"/>
              </a:ext>
            </a:extLst>
          </p:cNvPr>
          <p:cNvSpPr>
            <a:spLocks noGrp="1" noChangeArrowheads="1"/>
          </p:cNvSpPr>
          <p:nvPr>
            <p:ph type="sldNum" sz="quarter" idx="12"/>
          </p:nvPr>
        </p:nvSpPr>
        <p:spPr>
          <a:ln/>
        </p:spPr>
        <p:txBody>
          <a:bodyPr/>
          <a:lstStyle>
            <a:lvl1pPr>
              <a:defRPr/>
            </a:lvl1pPr>
          </a:lstStyle>
          <a:p>
            <a:fld id="{751D708D-56D5-4F5F-8861-A136213CC2A5}" type="slidenum">
              <a:rPr lang="en-US" altLang="zh-CN"/>
              <a:pPr/>
              <a:t>‹#›</a:t>
            </a:fld>
            <a:endParaRPr lang="en-US" altLang="zh-CN"/>
          </a:p>
        </p:txBody>
      </p:sp>
    </p:spTree>
    <p:extLst>
      <p:ext uri="{BB962C8B-B14F-4D97-AF65-F5344CB8AC3E}">
        <p14:creationId xmlns:p14="http://schemas.microsoft.com/office/powerpoint/2010/main" val="10281088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188913"/>
            <a:ext cx="2058988"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88913"/>
            <a:ext cx="602932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C8B079B-E1F1-4A40-AC28-B3F86BA695E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2871510-2F3A-463C-B613-916E4E08AF9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F50C347-A17C-4F8F-A148-5B5622865870}"/>
              </a:ext>
            </a:extLst>
          </p:cNvPr>
          <p:cNvSpPr>
            <a:spLocks noGrp="1" noChangeArrowheads="1"/>
          </p:cNvSpPr>
          <p:nvPr>
            <p:ph type="sldNum" sz="quarter" idx="12"/>
          </p:nvPr>
        </p:nvSpPr>
        <p:spPr>
          <a:ln/>
        </p:spPr>
        <p:txBody>
          <a:bodyPr/>
          <a:lstStyle>
            <a:lvl1pPr>
              <a:defRPr/>
            </a:lvl1pPr>
          </a:lstStyle>
          <a:p>
            <a:fld id="{5B9832A4-CFE5-484F-8105-F816AE8F0EE8}" type="slidenum">
              <a:rPr lang="en-US" altLang="zh-CN"/>
              <a:pPr/>
              <a:t>‹#›</a:t>
            </a:fld>
            <a:endParaRPr lang="en-US" altLang="zh-CN"/>
          </a:p>
        </p:txBody>
      </p:sp>
    </p:spTree>
    <p:extLst>
      <p:ext uri="{BB962C8B-B14F-4D97-AF65-F5344CB8AC3E}">
        <p14:creationId xmlns:p14="http://schemas.microsoft.com/office/powerpoint/2010/main" val="905503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81000" y="15240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524000"/>
            <a:ext cx="41148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82285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03257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225495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1983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691662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269215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6"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5867400"/>
            <a:ext cx="9144000" cy="990600"/>
          </a:xfrm>
          <a:prstGeom prst="rect">
            <a:avLst/>
          </a:prstGeom>
          <a:gradFill rotWithShape="0">
            <a:gsLst>
              <a:gs pos="0">
                <a:schemeClr val="bg1"/>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 name="Rectangle 3"/>
          <p:cNvSpPr>
            <a:spLocks noChangeArrowheads="1"/>
          </p:cNvSpPr>
          <p:nvPr/>
        </p:nvSpPr>
        <p:spPr bwMode="auto">
          <a:xfrm>
            <a:off x="914400" y="304800"/>
            <a:ext cx="7391400" cy="762000"/>
          </a:xfrm>
          <a:prstGeom prst="rect">
            <a:avLst/>
          </a:prstGeom>
          <a:gradFill rotWithShape="0">
            <a:gsLst>
              <a:gs pos="0">
                <a:schemeClr val="bg1"/>
              </a:gs>
              <a:gs pos="100000">
                <a:schemeClr val="folHlink"/>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 name="Rectangle 4" descr="60%"/>
          <p:cNvSpPr>
            <a:spLocks noChangeArrowheads="1"/>
          </p:cNvSpPr>
          <p:nvPr/>
        </p:nvSpPr>
        <p:spPr bwMode="ltGray">
          <a:xfrm>
            <a:off x="3352800" y="0"/>
            <a:ext cx="5791200" cy="152400"/>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 name="Line 5"/>
          <p:cNvSpPr>
            <a:spLocks noChangeShapeType="1"/>
          </p:cNvSpPr>
          <p:nvPr/>
        </p:nvSpPr>
        <p:spPr bwMode="ltGray">
          <a:xfrm>
            <a:off x="8610600" y="4724400"/>
            <a:ext cx="0" cy="19812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 name="Line 6"/>
          <p:cNvSpPr>
            <a:spLocks noChangeShapeType="1"/>
          </p:cNvSpPr>
          <p:nvPr/>
        </p:nvSpPr>
        <p:spPr bwMode="ltGray">
          <a:xfrm flipH="1">
            <a:off x="196850" y="1435100"/>
            <a:ext cx="1784350" cy="0"/>
          </a:xfrm>
          <a:prstGeom prst="line">
            <a:avLst/>
          </a:prstGeom>
          <a:noFill/>
          <a:ln w="38100" cmpd="dbl">
            <a:solidFill>
              <a:srgbClr val="BBCBF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 name="Line 7"/>
          <p:cNvSpPr>
            <a:spLocks noChangeShapeType="1"/>
          </p:cNvSpPr>
          <p:nvPr/>
        </p:nvSpPr>
        <p:spPr bwMode="ltGray">
          <a:xfrm>
            <a:off x="390525" y="1184275"/>
            <a:ext cx="0" cy="2320925"/>
          </a:xfrm>
          <a:prstGeom prst="line">
            <a:avLst/>
          </a:prstGeom>
          <a:noFill/>
          <a:ln w="38100" cmpd="dbl">
            <a:solidFill>
              <a:srgbClr val="BBCBF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54632" name="Arc 8"/>
          <p:cNvSpPr>
            <a:spLocks/>
          </p:cNvSpPr>
          <p:nvPr/>
        </p:nvSpPr>
        <p:spPr bwMode="ltGray">
          <a:xfrm flipH="1">
            <a:off x="295275" y="1336675"/>
            <a:ext cx="192088" cy="193675"/>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gradFill rotWithShape="0">
            <a:gsLst>
              <a:gs pos="0">
                <a:schemeClr val="folHlink"/>
              </a:gs>
              <a:gs pos="100000">
                <a:schemeClr val="hlink"/>
              </a:gs>
            </a:gsLst>
            <a:path path="shape">
              <a:fillToRect l="50000" t="50000" r="50000" b="50000"/>
            </a:path>
          </a:gradFill>
          <a:ln w="38100" cmpd="dbl">
            <a:solidFill>
              <a:srgbClr val="BBCBF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033" name="Rectangle 9"/>
          <p:cNvSpPr>
            <a:spLocks noChangeArrowheads="1"/>
          </p:cNvSpPr>
          <p:nvPr/>
        </p:nvSpPr>
        <p:spPr bwMode="auto">
          <a:xfrm>
            <a:off x="0" y="0"/>
            <a:ext cx="9144000" cy="1143000"/>
          </a:xfrm>
          <a:prstGeom prst="rect">
            <a:avLst/>
          </a:prstGeom>
          <a:gradFill rotWithShape="0">
            <a:gsLst>
              <a:gs pos="0">
                <a:srgbClr val="00004D"/>
              </a:gs>
              <a:gs pos="100000">
                <a:srgbClr val="000099"/>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 name="Rectangle 10"/>
          <p:cNvSpPr>
            <a:spLocks noGrp="1" noChangeArrowheads="1"/>
          </p:cNvSpPr>
          <p:nvPr>
            <p:ph type="title"/>
          </p:nvPr>
        </p:nvSpPr>
        <p:spPr bwMode="auto">
          <a:xfrm>
            <a:off x="381000" y="76200"/>
            <a:ext cx="7772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5" name="Rectangle 11" descr="Rectangle: Click to edit Master text styles&#10;Second level&#10;Third level&#10;Fourth level&#10;Fifth level"/>
          <p:cNvSpPr>
            <a:spLocks noGrp="1" noChangeArrowheads="1"/>
          </p:cNvSpPr>
          <p:nvPr>
            <p:ph type="body" idx="1"/>
          </p:nvPr>
        </p:nvSpPr>
        <p:spPr bwMode="auto">
          <a:xfrm>
            <a:off x="381000" y="1524000"/>
            <a:ext cx="83820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36" name="Picture 13" descr="new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96200" y="854075"/>
            <a:ext cx="13716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7" name="Line 14"/>
          <p:cNvSpPr>
            <a:spLocks noChangeShapeType="1"/>
          </p:cNvSpPr>
          <p:nvPr/>
        </p:nvSpPr>
        <p:spPr bwMode="ltGray">
          <a:xfrm>
            <a:off x="6629400" y="6400800"/>
            <a:ext cx="243840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038" name="Picture 15" descr="logo3"/>
          <p:cNvPicPr>
            <a:picLocks noChangeAspect="1" noChangeArrowheads="1"/>
          </p:cNvPicPr>
          <p:nvPr/>
        </p:nvPicPr>
        <p:blipFill>
          <a:blip r:embed="rId14">
            <a:clrChange>
              <a:clrFrom>
                <a:srgbClr val="FFFFFF"/>
              </a:clrFrom>
              <a:clrTo>
                <a:srgbClr val="FFFFFF">
                  <a:alpha val="0"/>
                </a:srgbClr>
              </a:clrTo>
            </a:clrChange>
            <a:lum contrast="42000"/>
            <a:extLst>
              <a:ext uri="{28A0092B-C50C-407E-A947-70E740481C1C}">
                <a14:useLocalDpi xmlns:a14="http://schemas.microsoft.com/office/drawing/2010/main" val="0"/>
              </a:ext>
            </a:extLst>
          </a:blip>
          <a:srcRect/>
          <a:stretch>
            <a:fillRect/>
          </a:stretch>
        </p:blipFill>
        <p:spPr bwMode="auto">
          <a:xfrm>
            <a:off x="8077200" y="6119813"/>
            <a:ext cx="9144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9" name="Picture 16" descr="图片1"/>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027988" y="90488"/>
            <a:ext cx="868362"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0"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黑体" pitchFamily="2" charset="-122"/>
        </a:defRPr>
      </a:lvl5pPr>
      <a:lvl6pPr marL="457200" algn="l" rtl="0" fontAlgn="base">
        <a:spcBef>
          <a:spcPct val="0"/>
        </a:spcBef>
        <a:spcAft>
          <a:spcPct val="0"/>
        </a:spcAft>
        <a:defRPr kumimoji="1" sz="4400">
          <a:solidFill>
            <a:schemeClr val="tx2"/>
          </a:solidFill>
          <a:latin typeface="Tahoma" pitchFamily="34" charset="0"/>
          <a:ea typeface="黑体" pitchFamily="2" charset="-122"/>
        </a:defRPr>
      </a:lvl6pPr>
      <a:lvl7pPr marL="914400" algn="l" rtl="0" fontAlgn="base">
        <a:spcBef>
          <a:spcPct val="0"/>
        </a:spcBef>
        <a:spcAft>
          <a:spcPct val="0"/>
        </a:spcAft>
        <a:defRPr kumimoji="1" sz="4400">
          <a:solidFill>
            <a:schemeClr val="tx2"/>
          </a:solidFill>
          <a:latin typeface="Tahoma" pitchFamily="34" charset="0"/>
          <a:ea typeface="黑体" pitchFamily="2" charset="-122"/>
        </a:defRPr>
      </a:lvl7pPr>
      <a:lvl8pPr marL="1371600" algn="l" rtl="0" fontAlgn="base">
        <a:spcBef>
          <a:spcPct val="0"/>
        </a:spcBef>
        <a:spcAft>
          <a:spcPct val="0"/>
        </a:spcAft>
        <a:defRPr kumimoji="1" sz="4400">
          <a:solidFill>
            <a:schemeClr val="tx2"/>
          </a:solidFill>
          <a:latin typeface="Tahoma" pitchFamily="34" charset="0"/>
          <a:ea typeface="黑体" pitchFamily="2" charset="-122"/>
        </a:defRPr>
      </a:lvl8pPr>
      <a:lvl9pPr marL="1828800" algn="l" rtl="0" fontAlgn="base">
        <a:spcBef>
          <a:spcPct val="0"/>
        </a:spcBef>
        <a:spcAft>
          <a:spcPct val="0"/>
        </a:spcAft>
        <a:defRPr kumimoji="1" sz="4400">
          <a:solidFill>
            <a:schemeClr val="tx2"/>
          </a:solidFill>
          <a:latin typeface="Tahoma" pitchFamily="34" charset="0"/>
          <a:ea typeface="黑体" pitchFamily="2" charset="-122"/>
        </a:defRPr>
      </a:lvl9pPr>
    </p:titleStyle>
    <p:bodyStyle>
      <a:lvl1pPr marL="342900" indent="-342900" algn="l" rtl="0" eaLnBrk="0" fontAlgn="base" hangingPunct="0">
        <a:spcBef>
          <a:spcPct val="20000"/>
        </a:spcBef>
        <a:spcAft>
          <a:spcPct val="0"/>
        </a:spcAft>
        <a:buClr>
          <a:schemeClr val="hlink"/>
        </a:buClr>
        <a:buSzPct val="110000"/>
        <a:buFont typeface="Wingdings" pitchFamily="2" charset="2"/>
        <a:buBlip>
          <a:blip r:embed="rId16"/>
        </a:buBlip>
        <a:defRPr kumimoji="1" sz="3200">
          <a:solidFill>
            <a:srgbClr val="000066"/>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kumimoji="1" sz="2800">
          <a:solidFill>
            <a:srgbClr val="000066"/>
          </a:solidFill>
          <a:latin typeface="+mn-lt"/>
          <a:ea typeface="宋体" pitchFamily="2" charset="-122"/>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kumimoji="1" sz="2400">
          <a:solidFill>
            <a:srgbClr val="000066"/>
          </a:solidFill>
          <a:latin typeface="+mn-lt"/>
          <a:ea typeface="宋体" pitchFamily="2" charset="-122"/>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kumimoji="1" sz="2000">
          <a:solidFill>
            <a:srgbClr val="000066"/>
          </a:solidFill>
          <a:latin typeface="+mn-lt"/>
          <a:ea typeface="宋体" pitchFamily="2" charset="-122"/>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kumimoji="1" sz="2000">
          <a:solidFill>
            <a:srgbClr val="000066"/>
          </a:solidFill>
          <a:latin typeface="+mn-lt"/>
          <a:ea typeface="宋体" pitchFamily="2" charset="-122"/>
        </a:defRPr>
      </a:lvl5pPr>
      <a:lvl6pPr marL="2514600" indent="-228600" algn="l" rtl="0" fontAlgn="base">
        <a:spcBef>
          <a:spcPct val="20000"/>
        </a:spcBef>
        <a:spcAft>
          <a:spcPct val="0"/>
        </a:spcAft>
        <a:buClr>
          <a:schemeClr val="hlink"/>
        </a:buClr>
        <a:buSzPct val="60000"/>
        <a:buFont typeface="Wingdings" pitchFamily="2" charset="2"/>
        <a:buChar char="n"/>
        <a:defRPr kumimoji="1" sz="2000">
          <a:solidFill>
            <a:srgbClr val="000066"/>
          </a:solidFill>
          <a:latin typeface="+mn-lt"/>
          <a:ea typeface="宋体" pitchFamily="2" charset="-122"/>
        </a:defRPr>
      </a:lvl6pPr>
      <a:lvl7pPr marL="2971800" indent="-228600" algn="l" rtl="0" fontAlgn="base">
        <a:spcBef>
          <a:spcPct val="20000"/>
        </a:spcBef>
        <a:spcAft>
          <a:spcPct val="0"/>
        </a:spcAft>
        <a:buClr>
          <a:schemeClr val="hlink"/>
        </a:buClr>
        <a:buSzPct val="60000"/>
        <a:buFont typeface="Wingdings" pitchFamily="2" charset="2"/>
        <a:buChar char="n"/>
        <a:defRPr kumimoji="1" sz="2000">
          <a:solidFill>
            <a:srgbClr val="000066"/>
          </a:solidFill>
          <a:latin typeface="+mn-lt"/>
          <a:ea typeface="宋体" pitchFamily="2" charset="-122"/>
        </a:defRPr>
      </a:lvl7pPr>
      <a:lvl8pPr marL="3429000" indent="-228600" algn="l" rtl="0" fontAlgn="base">
        <a:spcBef>
          <a:spcPct val="20000"/>
        </a:spcBef>
        <a:spcAft>
          <a:spcPct val="0"/>
        </a:spcAft>
        <a:buClr>
          <a:schemeClr val="hlink"/>
        </a:buClr>
        <a:buSzPct val="60000"/>
        <a:buFont typeface="Wingdings" pitchFamily="2" charset="2"/>
        <a:buChar char="n"/>
        <a:defRPr kumimoji="1" sz="2000">
          <a:solidFill>
            <a:srgbClr val="000066"/>
          </a:solidFill>
          <a:latin typeface="+mn-lt"/>
          <a:ea typeface="宋体" pitchFamily="2" charset="-122"/>
        </a:defRPr>
      </a:lvl8pPr>
      <a:lvl9pPr marL="3886200" indent="-228600" algn="l" rtl="0" fontAlgn="base">
        <a:spcBef>
          <a:spcPct val="20000"/>
        </a:spcBef>
        <a:spcAft>
          <a:spcPct val="0"/>
        </a:spcAft>
        <a:buClr>
          <a:schemeClr val="hlink"/>
        </a:buClr>
        <a:buSzPct val="60000"/>
        <a:buFont typeface="Wingdings" pitchFamily="2" charset="2"/>
        <a:buChar char="n"/>
        <a:defRPr kumimoji="1" sz="2000">
          <a:solidFill>
            <a:srgbClr val="000066"/>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ChangeArrowheads="1"/>
          </p:cNvSpPr>
          <p:nvPr/>
        </p:nvSpPr>
        <p:spPr bwMode="auto">
          <a:xfrm>
            <a:off x="0" y="5867400"/>
            <a:ext cx="9144000" cy="990600"/>
          </a:xfrm>
          <a:prstGeom prst="rect">
            <a:avLst/>
          </a:prstGeom>
          <a:gradFill rotWithShape="0">
            <a:gsLst>
              <a:gs pos="0">
                <a:schemeClr val="bg1"/>
              </a:gs>
              <a:gs pos="100000">
                <a:schemeClr val="bg2"/>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7" name="Rectangle 1027"/>
          <p:cNvSpPr>
            <a:spLocks noChangeArrowheads="1"/>
          </p:cNvSpPr>
          <p:nvPr/>
        </p:nvSpPr>
        <p:spPr bwMode="auto">
          <a:xfrm>
            <a:off x="914400" y="304800"/>
            <a:ext cx="7391400" cy="762000"/>
          </a:xfrm>
          <a:prstGeom prst="rect">
            <a:avLst/>
          </a:prstGeom>
          <a:gradFill rotWithShape="0">
            <a:gsLst>
              <a:gs pos="0">
                <a:schemeClr val="bg1"/>
              </a:gs>
              <a:gs pos="100000">
                <a:schemeClr val="folHlink"/>
              </a:gs>
            </a:gsLst>
            <a:path path="shape">
              <a:fillToRect l="50000" t="50000" r="50000" b="50000"/>
            </a:path>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8" name="Rectangle 1028" descr="60%"/>
          <p:cNvSpPr>
            <a:spLocks noChangeArrowheads="1"/>
          </p:cNvSpPr>
          <p:nvPr/>
        </p:nvSpPr>
        <p:spPr bwMode="ltGray">
          <a:xfrm>
            <a:off x="3352800" y="0"/>
            <a:ext cx="5791200" cy="152400"/>
          </a:xfrm>
          <a:prstGeom prst="rect">
            <a:avLst/>
          </a:prstGeom>
          <a:pattFill prst="pct60">
            <a:fgClr>
              <a:schemeClr val="folHlink"/>
            </a:fgClr>
            <a:bgClr>
              <a:schemeClr val="bg1"/>
            </a:bgClr>
          </a:patt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9" name="Line 1029"/>
          <p:cNvSpPr>
            <a:spLocks noChangeShapeType="1"/>
          </p:cNvSpPr>
          <p:nvPr/>
        </p:nvSpPr>
        <p:spPr bwMode="ltGray">
          <a:xfrm>
            <a:off x="8610600" y="4724400"/>
            <a:ext cx="0" cy="198120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0" name="Line 1030"/>
          <p:cNvSpPr>
            <a:spLocks noChangeShapeType="1"/>
          </p:cNvSpPr>
          <p:nvPr/>
        </p:nvSpPr>
        <p:spPr bwMode="ltGray">
          <a:xfrm flipH="1">
            <a:off x="196850" y="1435100"/>
            <a:ext cx="1784350" cy="0"/>
          </a:xfrm>
          <a:prstGeom prst="line">
            <a:avLst/>
          </a:prstGeom>
          <a:noFill/>
          <a:ln w="38100" cmpd="dbl">
            <a:solidFill>
              <a:srgbClr val="BBCBF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1" name="Line 1031"/>
          <p:cNvSpPr>
            <a:spLocks noChangeShapeType="1"/>
          </p:cNvSpPr>
          <p:nvPr/>
        </p:nvSpPr>
        <p:spPr bwMode="ltGray">
          <a:xfrm>
            <a:off x="390525" y="1184275"/>
            <a:ext cx="0" cy="2320925"/>
          </a:xfrm>
          <a:prstGeom prst="line">
            <a:avLst/>
          </a:prstGeom>
          <a:noFill/>
          <a:ln w="38100" cmpd="dbl">
            <a:solidFill>
              <a:srgbClr val="BBCBF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0904" name="Arc 1032"/>
          <p:cNvSpPr>
            <a:spLocks/>
          </p:cNvSpPr>
          <p:nvPr/>
        </p:nvSpPr>
        <p:spPr bwMode="ltGray">
          <a:xfrm flipH="1">
            <a:off x="295275" y="1336675"/>
            <a:ext cx="192088" cy="193675"/>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gradFill rotWithShape="0">
            <a:gsLst>
              <a:gs pos="0">
                <a:schemeClr val="folHlink"/>
              </a:gs>
              <a:gs pos="100000">
                <a:schemeClr val="hlink"/>
              </a:gs>
            </a:gsLst>
            <a:path path="shape">
              <a:fillToRect l="50000" t="50000" r="50000" b="50000"/>
            </a:path>
          </a:gradFill>
          <a:ln w="38100" cmpd="dbl">
            <a:solidFill>
              <a:srgbClr val="BBCBF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p>
        </p:txBody>
      </p:sp>
      <p:sp>
        <p:nvSpPr>
          <p:cNvPr id="1033" name="Rectangle 1033"/>
          <p:cNvSpPr>
            <a:spLocks noChangeArrowheads="1"/>
          </p:cNvSpPr>
          <p:nvPr/>
        </p:nvSpPr>
        <p:spPr bwMode="auto">
          <a:xfrm>
            <a:off x="0" y="0"/>
            <a:ext cx="9144000" cy="1143000"/>
          </a:xfrm>
          <a:prstGeom prst="rect">
            <a:avLst/>
          </a:prstGeom>
          <a:gradFill rotWithShape="0">
            <a:gsLst>
              <a:gs pos="0">
                <a:srgbClr val="00004D"/>
              </a:gs>
              <a:gs pos="100000">
                <a:srgbClr val="000099"/>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4" name="Rectangle 1034"/>
          <p:cNvSpPr>
            <a:spLocks noGrp="1" noChangeArrowheads="1"/>
          </p:cNvSpPr>
          <p:nvPr>
            <p:ph type="title"/>
          </p:nvPr>
        </p:nvSpPr>
        <p:spPr bwMode="auto">
          <a:xfrm>
            <a:off x="381000" y="76200"/>
            <a:ext cx="77724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35" name="Rectangle 1035" descr="Rectangle: Click to edit Master text styles&#10;Second level&#10;Third level&#10;Fourth level&#10;Fifth level"/>
          <p:cNvSpPr>
            <a:spLocks noGrp="1" noChangeArrowheads="1"/>
          </p:cNvSpPr>
          <p:nvPr>
            <p:ph type="body" idx="1"/>
          </p:nvPr>
        </p:nvSpPr>
        <p:spPr bwMode="auto">
          <a:xfrm>
            <a:off x="381000" y="1524000"/>
            <a:ext cx="8382000"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pic>
        <p:nvPicPr>
          <p:cNvPr id="1036" name="Picture 1037" descr="new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96200" y="854075"/>
            <a:ext cx="1371600"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7" name="Line 1038"/>
          <p:cNvSpPr>
            <a:spLocks noChangeShapeType="1"/>
          </p:cNvSpPr>
          <p:nvPr/>
        </p:nvSpPr>
        <p:spPr bwMode="ltGray">
          <a:xfrm>
            <a:off x="6629400" y="6400800"/>
            <a:ext cx="2438400" cy="0"/>
          </a:xfrm>
          <a:prstGeom prst="line">
            <a:avLst/>
          </a:prstGeom>
          <a:noFill/>
          <a:ln w="9525">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1038" name="Picture 1039" descr="logo3"/>
          <p:cNvPicPr>
            <a:picLocks noChangeAspect="1" noChangeArrowheads="1"/>
          </p:cNvPicPr>
          <p:nvPr/>
        </p:nvPicPr>
        <p:blipFill>
          <a:blip r:embed="rId14">
            <a:clrChange>
              <a:clrFrom>
                <a:srgbClr val="FFFFFF"/>
              </a:clrFrom>
              <a:clrTo>
                <a:srgbClr val="FFFFFF">
                  <a:alpha val="0"/>
                </a:srgbClr>
              </a:clrTo>
            </a:clrChange>
            <a:lum contrast="42000"/>
            <a:extLst>
              <a:ext uri="{28A0092B-C50C-407E-A947-70E740481C1C}">
                <a14:useLocalDpi xmlns:a14="http://schemas.microsoft.com/office/drawing/2010/main" val="0"/>
              </a:ext>
            </a:extLst>
          </a:blip>
          <a:srcRect/>
          <a:stretch>
            <a:fillRect/>
          </a:stretch>
        </p:blipFill>
        <p:spPr bwMode="auto">
          <a:xfrm>
            <a:off x="8077200" y="6119813"/>
            <a:ext cx="914400" cy="50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9" name="Picture 1040" descr="图片1"/>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027988" y="90488"/>
            <a:ext cx="868362"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44829276"/>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rtl="0" eaLnBrk="0" fontAlgn="base" hangingPunct="0">
        <a:spcBef>
          <a:spcPct val="0"/>
        </a:spcBef>
        <a:spcAft>
          <a:spcPct val="0"/>
        </a:spcAft>
        <a:defRPr kumimoji="1" sz="44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itchFamily="34" charset="0"/>
          <a:ea typeface="黑体" pitchFamily="2" charset="-122"/>
        </a:defRPr>
      </a:lvl2pPr>
      <a:lvl3pPr algn="l" rtl="0" eaLnBrk="0" fontAlgn="base" hangingPunct="0">
        <a:spcBef>
          <a:spcPct val="0"/>
        </a:spcBef>
        <a:spcAft>
          <a:spcPct val="0"/>
        </a:spcAft>
        <a:defRPr kumimoji="1" sz="4400">
          <a:solidFill>
            <a:schemeClr val="tx2"/>
          </a:solidFill>
          <a:latin typeface="Tahoma" pitchFamily="34" charset="0"/>
          <a:ea typeface="黑体" pitchFamily="2" charset="-122"/>
        </a:defRPr>
      </a:lvl3pPr>
      <a:lvl4pPr algn="l" rtl="0" eaLnBrk="0" fontAlgn="base" hangingPunct="0">
        <a:spcBef>
          <a:spcPct val="0"/>
        </a:spcBef>
        <a:spcAft>
          <a:spcPct val="0"/>
        </a:spcAft>
        <a:defRPr kumimoji="1" sz="4400">
          <a:solidFill>
            <a:schemeClr val="tx2"/>
          </a:solidFill>
          <a:latin typeface="Tahoma" pitchFamily="34" charset="0"/>
          <a:ea typeface="黑体" pitchFamily="2" charset="-122"/>
        </a:defRPr>
      </a:lvl4pPr>
      <a:lvl5pPr algn="l" rtl="0" eaLnBrk="0" fontAlgn="base" hangingPunct="0">
        <a:spcBef>
          <a:spcPct val="0"/>
        </a:spcBef>
        <a:spcAft>
          <a:spcPct val="0"/>
        </a:spcAft>
        <a:defRPr kumimoji="1" sz="4400">
          <a:solidFill>
            <a:schemeClr val="tx2"/>
          </a:solidFill>
          <a:latin typeface="Tahoma" pitchFamily="34" charset="0"/>
          <a:ea typeface="黑体" pitchFamily="2" charset="-122"/>
        </a:defRPr>
      </a:lvl5pPr>
      <a:lvl6pPr marL="457200" algn="l" rtl="0" fontAlgn="base">
        <a:spcBef>
          <a:spcPct val="0"/>
        </a:spcBef>
        <a:spcAft>
          <a:spcPct val="0"/>
        </a:spcAft>
        <a:defRPr kumimoji="1" sz="4400">
          <a:solidFill>
            <a:schemeClr val="tx2"/>
          </a:solidFill>
          <a:latin typeface="Tahoma" pitchFamily="34" charset="0"/>
          <a:ea typeface="黑体" pitchFamily="2" charset="-122"/>
        </a:defRPr>
      </a:lvl6pPr>
      <a:lvl7pPr marL="914400" algn="l" rtl="0" fontAlgn="base">
        <a:spcBef>
          <a:spcPct val="0"/>
        </a:spcBef>
        <a:spcAft>
          <a:spcPct val="0"/>
        </a:spcAft>
        <a:defRPr kumimoji="1" sz="4400">
          <a:solidFill>
            <a:schemeClr val="tx2"/>
          </a:solidFill>
          <a:latin typeface="Tahoma" pitchFamily="34" charset="0"/>
          <a:ea typeface="黑体" pitchFamily="2" charset="-122"/>
        </a:defRPr>
      </a:lvl7pPr>
      <a:lvl8pPr marL="1371600" algn="l" rtl="0" fontAlgn="base">
        <a:spcBef>
          <a:spcPct val="0"/>
        </a:spcBef>
        <a:spcAft>
          <a:spcPct val="0"/>
        </a:spcAft>
        <a:defRPr kumimoji="1" sz="4400">
          <a:solidFill>
            <a:schemeClr val="tx2"/>
          </a:solidFill>
          <a:latin typeface="Tahoma" pitchFamily="34" charset="0"/>
          <a:ea typeface="黑体" pitchFamily="2" charset="-122"/>
        </a:defRPr>
      </a:lvl8pPr>
      <a:lvl9pPr marL="1828800" algn="l" rtl="0" fontAlgn="base">
        <a:spcBef>
          <a:spcPct val="0"/>
        </a:spcBef>
        <a:spcAft>
          <a:spcPct val="0"/>
        </a:spcAft>
        <a:defRPr kumimoji="1" sz="4400">
          <a:solidFill>
            <a:schemeClr val="tx2"/>
          </a:solidFill>
          <a:latin typeface="Tahoma" pitchFamily="34" charset="0"/>
          <a:ea typeface="黑体" pitchFamily="2" charset="-122"/>
        </a:defRPr>
      </a:lvl9pPr>
    </p:titleStyle>
    <p:bodyStyle>
      <a:lvl1pPr marL="342900" indent="-342900" algn="l" rtl="0" eaLnBrk="0" fontAlgn="base" hangingPunct="0">
        <a:spcBef>
          <a:spcPct val="20000"/>
        </a:spcBef>
        <a:spcAft>
          <a:spcPct val="0"/>
        </a:spcAft>
        <a:buClr>
          <a:schemeClr val="hlink"/>
        </a:buClr>
        <a:buSzPct val="110000"/>
        <a:buFont typeface="Wingdings" pitchFamily="2" charset="2"/>
        <a:buBlip>
          <a:blip r:embed="rId16"/>
        </a:buBlip>
        <a:defRPr kumimoji="1" sz="3200">
          <a:solidFill>
            <a:srgbClr val="000066"/>
          </a:solidFill>
          <a:latin typeface="+mn-lt"/>
          <a:ea typeface="+mn-ea"/>
          <a:cs typeface="+mn-cs"/>
        </a:defRPr>
      </a:lvl1pPr>
      <a:lvl2pPr marL="742950" indent="-285750" algn="l" rtl="0" eaLnBrk="0" fontAlgn="base" hangingPunct="0">
        <a:spcBef>
          <a:spcPct val="20000"/>
        </a:spcBef>
        <a:spcAft>
          <a:spcPct val="0"/>
        </a:spcAft>
        <a:buClr>
          <a:schemeClr val="tx1"/>
        </a:buClr>
        <a:buSzPct val="60000"/>
        <a:buFont typeface="Wingdings" pitchFamily="2" charset="2"/>
        <a:buChar char="n"/>
        <a:defRPr kumimoji="1" sz="2800">
          <a:solidFill>
            <a:srgbClr val="000066"/>
          </a:solidFill>
          <a:latin typeface="+mn-lt"/>
          <a:ea typeface="宋体" pitchFamily="2" charset="-122"/>
        </a:defRPr>
      </a:lvl2pPr>
      <a:lvl3pPr marL="1143000" indent="-228600" algn="l" rtl="0" eaLnBrk="0" fontAlgn="base" hangingPunct="0">
        <a:spcBef>
          <a:spcPct val="20000"/>
        </a:spcBef>
        <a:spcAft>
          <a:spcPct val="0"/>
        </a:spcAft>
        <a:buClr>
          <a:schemeClr val="hlink"/>
        </a:buClr>
        <a:buSzPct val="95000"/>
        <a:buFont typeface="Wingdings" pitchFamily="2" charset="2"/>
        <a:buChar char="w"/>
        <a:defRPr kumimoji="1" sz="2400">
          <a:solidFill>
            <a:srgbClr val="000066"/>
          </a:solidFill>
          <a:latin typeface="+mn-lt"/>
          <a:ea typeface="宋体" pitchFamily="2" charset="-122"/>
        </a:defRPr>
      </a:lvl3pPr>
      <a:lvl4pPr marL="1600200" indent="-228600" algn="l" rtl="0" eaLnBrk="0" fontAlgn="base" hangingPunct="0">
        <a:spcBef>
          <a:spcPct val="20000"/>
        </a:spcBef>
        <a:spcAft>
          <a:spcPct val="0"/>
        </a:spcAft>
        <a:buClr>
          <a:schemeClr val="tx1"/>
        </a:buClr>
        <a:buSzPct val="65000"/>
        <a:buFont typeface="Wingdings" pitchFamily="2" charset="2"/>
        <a:buChar char="n"/>
        <a:defRPr kumimoji="1" sz="2000">
          <a:solidFill>
            <a:srgbClr val="000066"/>
          </a:solidFill>
          <a:latin typeface="+mn-lt"/>
          <a:ea typeface="宋体" pitchFamily="2" charset="-122"/>
        </a:defRPr>
      </a:lvl4pPr>
      <a:lvl5pPr marL="2057400" indent="-228600" algn="l" rtl="0" eaLnBrk="0" fontAlgn="base" hangingPunct="0">
        <a:spcBef>
          <a:spcPct val="20000"/>
        </a:spcBef>
        <a:spcAft>
          <a:spcPct val="0"/>
        </a:spcAft>
        <a:buClr>
          <a:schemeClr val="hlink"/>
        </a:buClr>
        <a:buSzPct val="60000"/>
        <a:buFont typeface="Wingdings" pitchFamily="2" charset="2"/>
        <a:buChar char="n"/>
        <a:defRPr kumimoji="1" sz="2000">
          <a:solidFill>
            <a:srgbClr val="000066"/>
          </a:solidFill>
          <a:latin typeface="+mn-lt"/>
          <a:ea typeface="宋体" pitchFamily="2" charset="-122"/>
        </a:defRPr>
      </a:lvl5pPr>
      <a:lvl6pPr marL="2514600" indent="-228600" algn="l" rtl="0" fontAlgn="base">
        <a:spcBef>
          <a:spcPct val="20000"/>
        </a:spcBef>
        <a:spcAft>
          <a:spcPct val="0"/>
        </a:spcAft>
        <a:buClr>
          <a:schemeClr val="hlink"/>
        </a:buClr>
        <a:buSzPct val="60000"/>
        <a:buFont typeface="Wingdings" pitchFamily="2" charset="2"/>
        <a:buChar char="n"/>
        <a:defRPr kumimoji="1" sz="2000">
          <a:solidFill>
            <a:srgbClr val="000066"/>
          </a:solidFill>
          <a:latin typeface="+mn-lt"/>
          <a:ea typeface="宋体" pitchFamily="2" charset="-122"/>
        </a:defRPr>
      </a:lvl6pPr>
      <a:lvl7pPr marL="2971800" indent="-228600" algn="l" rtl="0" fontAlgn="base">
        <a:spcBef>
          <a:spcPct val="20000"/>
        </a:spcBef>
        <a:spcAft>
          <a:spcPct val="0"/>
        </a:spcAft>
        <a:buClr>
          <a:schemeClr val="hlink"/>
        </a:buClr>
        <a:buSzPct val="60000"/>
        <a:buFont typeface="Wingdings" pitchFamily="2" charset="2"/>
        <a:buChar char="n"/>
        <a:defRPr kumimoji="1" sz="2000">
          <a:solidFill>
            <a:srgbClr val="000066"/>
          </a:solidFill>
          <a:latin typeface="+mn-lt"/>
          <a:ea typeface="宋体" pitchFamily="2" charset="-122"/>
        </a:defRPr>
      </a:lvl7pPr>
      <a:lvl8pPr marL="3429000" indent="-228600" algn="l" rtl="0" fontAlgn="base">
        <a:spcBef>
          <a:spcPct val="20000"/>
        </a:spcBef>
        <a:spcAft>
          <a:spcPct val="0"/>
        </a:spcAft>
        <a:buClr>
          <a:schemeClr val="hlink"/>
        </a:buClr>
        <a:buSzPct val="60000"/>
        <a:buFont typeface="Wingdings" pitchFamily="2" charset="2"/>
        <a:buChar char="n"/>
        <a:defRPr kumimoji="1" sz="2000">
          <a:solidFill>
            <a:srgbClr val="000066"/>
          </a:solidFill>
          <a:latin typeface="+mn-lt"/>
          <a:ea typeface="宋体" pitchFamily="2" charset="-122"/>
        </a:defRPr>
      </a:lvl8pPr>
      <a:lvl9pPr marL="3886200" indent="-228600" algn="l" rtl="0" fontAlgn="base">
        <a:spcBef>
          <a:spcPct val="20000"/>
        </a:spcBef>
        <a:spcAft>
          <a:spcPct val="0"/>
        </a:spcAft>
        <a:buClr>
          <a:schemeClr val="hlink"/>
        </a:buClr>
        <a:buSzPct val="60000"/>
        <a:buFont typeface="Wingdings" pitchFamily="2" charset="2"/>
        <a:buChar char="n"/>
        <a:defRPr kumimoji="1" sz="2000">
          <a:solidFill>
            <a:srgbClr val="000066"/>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1C0E060-DC62-43F3-AC1A-D2AE65201624}"/>
              </a:ext>
            </a:extLst>
          </p:cNvPr>
          <p:cNvSpPr>
            <a:spLocks noGrp="1" noChangeArrowheads="1"/>
          </p:cNvSpPr>
          <p:nvPr>
            <p:ph type="title"/>
          </p:nvPr>
        </p:nvSpPr>
        <p:spPr bwMode="auto">
          <a:xfrm>
            <a:off x="457200" y="188913"/>
            <a:ext cx="8229600" cy="561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D5EF7ADD-9349-4C8F-9C19-3F5C7F41AB48}"/>
              </a:ext>
            </a:extLst>
          </p:cNvPr>
          <p:cNvSpPr>
            <a:spLocks noGrp="1" noChangeArrowheads="1"/>
          </p:cNvSpPr>
          <p:nvPr>
            <p:ph type="body" idx="1"/>
          </p:nvPr>
        </p:nvSpPr>
        <p:spPr bwMode="auto">
          <a:xfrm>
            <a:off x="468313" y="836613"/>
            <a:ext cx="8229600" cy="5218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63A610C3-F5DF-4794-9D8F-C29A797D02C0}"/>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pitchFamily="2" charset="-122"/>
              </a:defRPr>
            </a:lvl1pPr>
          </a:lstStyle>
          <a:p>
            <a:pPr>
              <a:defRPr/>
            </a:pPr>
            <a:endParaRPr lang="en-US" altLang="zh-CN"/>
          </a:p>
        </p:txBody>
      </p:sp>
      <p:sp>
        <p:nvSpPr>
          <p:cNvPr id="1029" name="Rectangle 5">
            <a:extLst>
              <a:ext uri="{FF2B5EF4-FFF2-40B4-BE49-F238E27FC236}">
                <a16:creationId xmlns:a16="http://schemas.microsoft.com/office/drawing/2014/main" id="{55789541-17A6-4BC5-9C8A-20075C19A3AF}"/>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pitchFamily="2" charset="-122"/>
              </a:defRPr>
            </a:lvl1pPr>
          </a:lstStyle>
          <a:p>
            <a:pPr>
              <a:defRPr/>
            </a:pPr>
            <a:endParaRPr lang="en-US" altLang="zh-CN"/>
          </a:p>
        </p:txBody>
      </p:sp>
      <p:sp>
        <p:nvSpPr>
          <p:cNvPr id="1030" name="Rectangle 6">
            <a:extLst>
              <a:ext uri="{FF2B5EF4-FFF2-40B4-BE49-F238E27FC236}">
                <a16:creationId xmlns:a16="http://schemas.microsoft.com/office/drawing/2014/main" id="{735360A4-FEC4-498B-B2E6-092C0DEF820E}"/>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515729EF-0CEF-4977-AFE0-416935F4FDEC}" type="slidenum">
              <a:rPr lang="en-US" altLang="zh-CN"/>
              <a:pPr/>
              <a:t>‹#›</a:t>
            </a:fld>
            <a:endParaRPr lang="en-US" altLang="zh-CN"/>
          </a:p>
        </p:txBody>
      </p:sp>
      <p:sp>
        <p:nvSpPr>
          <p:cNvPr id="1031" name="Line 7">
            <a:extLst>
              <a:ext uri="{FF2B5EF4-FFF2-40B4-BE49-F238E27FC236}">
                <a16:creationId xmlns:a16="http://schemas.microsoft.com/office/drawing/2014/main" id="{91BFB11F-6351-4B47-9F3C-AE4A65795B55}"/>
              </a:ext>
            </a:extLst>
          </p:cNvPr>
          <p:cNvSpPr>
            <a:spLocks noChangeShapeType="1"/>
          </p:cNvSpPr>
          <p:nvPr userDrawn="1"/>
        </p:nvSpPr>
        <p:spPr bwMode="auto">
          <a:xfrm>
            <a:off x="323850" y="692150"/>
            <a:ext cx="84963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2850716"/>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txStyles>
    <p:titleStyle>
      <a:lvl1pPr algn="ctr" rtl="0" eaLnBrk="0" fontAlgn="base" hangingPunct="0">
        <a:spcBef>
          <a:spcPct val="0"/>
        </a:spcBef>
        <a:spcAft>
          <a:spcPct val="0"/>
        </a:spcAft>
        <a:defRPr sz="4000" b="1">
          <a:solidFill>
            <a:srgbClr val="CC3300"/>
          </a:solidFill>
          <a:latin typeface="+mj-lt"/>
          <a:ea typeface="黑体" panose="02010609060101010101" pitchFamily="49" charset="-122"/>
          <a:cs typeface="+mj-cs"/>
        </a:defRPr>
      </a:lvl1pPr>
      <a:lvl2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2pPr>
      <a:lvl3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3pPr>
      <a:lvl4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4pPr>
      <a:lvl5pPr algn="ctr" rtl="0" eaLnBrk="0" fontAlgn="base" hangingPunct="0">
        <a:spcBef>
          <a:spcPct val="0"/>
        </a:spcBef>
        <a:spcAft>
          <a:spcPct val="0"/>
        </a:spcAft>
        <a:defRPr sz="4000" b="1">
          <a:solidFill>
            <a:srgbClr val="CC3300"/>
          </a:solidFill>
          <a:latin typeface="Arial" charset="0"/>
          <a:ea typeface="黑体" panose="02010609060101010101" pitchFamily="49" charset="-122"/>
        </a:defRPr>
      </a:lvl5pPr>
      <a:lvl6pPr marL="457200" algn="ctr" rtl="0" fontAlgn="base">
        <a:spcBef>
          <a:spcPct val="0"/>
        </a:spcBef>
        <a:spcAft>
          <a:spcPct val="0"/>
        </a:spcAft>
        <a:defRPr sz="4000" b="1">
          <a:solidFill>
            <a:srgbClr val="CC3300"/>
          </a:solidFill>
          <a:latin typeface="Arial" charset="0"/>
          <a:ea typeface="宋体" pitchFamily="2" charset="-122"/>
        </a:defRPr>
      </a:lvl6pPr>
      <a:lvl7pPr marL="914400" algn="ctr" rtl="0" fontAlgn="base">
        <a:spcBef>
          <a:spcPct val="0"/>
        </a:spcBef>
        <a:spcAft>
          <a:spcPct val="0"/>
        </a:spcAft>
        <a:defRPr sz="4000" b="1">
          <a:solidFill>
            <a:srgbClr val="CC3300"/>
          </a:solidFill>
          <a:latin typeface="Arial" charset="0"/>
          <a:ea typeface="宋体" pitchFamily="2" charset="-122"/>
        </a:defRPr>
      </a:lvl7pPr>
      <a:lvl8pPr marL="1371600" algn="ctr" rtl="0" fontAlgn="base">
        <a:spcBef>
          <a:spcPct val="0"/>
        </a:spcBef>
        <a:spcAft>
          <a:spcPct val="0"/>
        </a:spcAft>
        <a:defRPr sz="4000" b="1">
          <a:solidFill>
            <a:srgbClr val="CC3300"/>
          </a:solidFill>
          <a:latin typeface="Arial" charset="0"/>
          <a:ea typeface="宋体" pitchFamily="2" charset="-122"/>
        </a:defRPr>
      </a:lvl8pPr>
      <a:lvl9pPr marL="1828800" algn="ctr" rtl="0" fontAlgn="base">
        <a:spcBef>
          <a:spcPct val="0"/>
        </a:spcBef>
        <a:spcAft>
          <a:spcPct val="0"/>
        </a:spcAft>
        <a:defRPr sz="4000" b="1">
          <a:solidFill>
            <a:srgbClr val="CC3300"/>
          </a:solidFill>
          <a:latin typeface="Arial" charset="0"/>
          <a:ea typeface="宋体" pitchFamily="2" charset="-122"/>
        </a:defRPr>
      </a:lvl9pPr>
    </p:titleStyle>
    <p:bodyStyle>
      <a:lvl1pPr marL="342900" indent="-342900" algn="l" rtl="0" eaLnBrk="0" fontAlgn="base" hangingPunct="0">
        <a:lnSpc>
          <a:spcPct val="115000"/>
        </a:lnSpc>
        <a:spcBef>
          <a:spcPct val="20000"/>
        </a:spcBef>
        <a:spcAft>
          <a:spcPct val="0"/>
        </a:spcAft>
        <a:buChar char="•"/>
        <a:defRPr sz="2400" b="1">
          <a:solidFill>
            <a:schemeClr val="tx1"/>
          </a:solidFill>
          <a:latin typeface="+mn-lt"/>
          <a:ea typeface="+mn-ea"/>
          <a:cs typeface="+mn-cs"/>
        </a:defRPr>
      </a:lvl1pPr>
      <a:lvl2pPr marL="742950" indent="-285750" algn="l" rtl="0" eaLnBrk="0" fontAlgn="base" hangingPunct="0">
        <a:lnSpc>
          <a:spcPct val="115000"/>
        </a:lnSpc>
        <a:spcBef>
          <a:spcPct val="20000"/>
        </a:spcBef>
        <a:spcAft>
          <a:spcPct val="0"/>
        </a:spcAft>
        <a:buChar char="–"/>
        <a:defRPr sz="2000" b="1">
          <a:solidFill>
            <a:srgbClr val="0000CC"/>
          </a:solidFill>
          <a:latin typeface="+mn-lt"/>
          <a:ea typeface="+mn-ea"/>
        </a:defRPr>
      </a:lvl2pPr>
      <a:lvl3pPr marL="1143000" indent="-228600" algn="l" rtl="0" eaLnBrk="0" fontAlgn="base" hangingPunct="0">
        <a:lnSpc>
          <a:spcPct val="115000"/>
        </a:lnSpc>
        <a:spcBef>
          <a:spcPct val="20000"/>
        </a:spcBef>
        <a:spcAft>
          <a:spcPct val="0"/>
        </a:spcAft>
        <a:buChar char="•"/>
        <a:defRPr sz="2400" b="1">
          <a:solidFill>
            <a:srgbClr val="006600"/>
          </a:solidFill>
          <a:latin typeface="+mn-lt"/>
          <a:ea typeface="+mn-ea"/>
        </a:defRPr>
      </a:lvl3pPr>
      <a:lvl4pPr marL="1600200" indent="-228600" algn="l" rtl="0" eaLnBrk="0" fontAlgn="base" hangingPunct="0">
        <a:lnSpc>
          <a:spcPct val="115000"/>
        </a:lnSpc>
        <a:spcBef>
          <a:spcPct val="20000"/>
        </a:spcBef>
        <a:spcAft>
          <a:spcPct val="0"/>
        </a:spcAft>
        <a:buChar char="–"/>
        <a:defRPr sz="1600" b="1">
          <a:solidFill>
            <a:srgbClr val="CC3300"/>
          </a:solidFill>
          <a:latin typeface="+mn-lt"/>
          <a:ea typeface="+mn-ea"/>
        </a:defRPr>
      </a:lvl4pPr>
      <a:lvl5pPr marL="2057400" indent="-228600" algn="l" rtl="0" eaLnBrk="0" fontAlgn="base" hangingPunct="0">
        <a:lnSpc>
          <a:spcPct val="115000"/>
        </a:lnSpc>
        <a:spcBef>
          <a:spcPct val="20000"/>
        </a:spcBef>
        <a:spcAft>
          <a:spcPct val="0"/>
        </a:spcAft>
        <a:buChar char="»"/>
        <a:defRPr sz="1500" b="1">
          <a:solidFill>
            <a:srgbClr val="996600"/>
          </a:solidFill>
          <a:latin typeface="+mn-lt"/>
          <a:ea typeface="+mn-ea"/>
        </a:defRPr>
      </a:lvl5pPr>
      <a:lvl6pPr marL="2514600" indent="-228600" algn="l" rtl="0" fontAlgn="base">
        <a:lnSpc>
          <a:spcPct val="115000"/>
        </a:lnSpc>
        <a:spcBef>
          <a:spcPct val="20000"/>
        </a:spcBef>
        <a:spcAft>
          <a:spcPct val="0"/>
        </a:spcAft>
        <a:buChar char="»"/>
        <a:defRPr sz="1500" b="1">
          <a:solidFill>
            <a:srgbClr val="996600"/>
          </a:solidFill>
          <a:latin typeface="+mn-lt"/>
          <a:ea typeface="+mn-ea"/>
        </a:defRPr>
      </a:lvl6pPr>
      <a:lvl7pPr marL="2971800" indent="-228600" algn="l" rtl="0" fontAlgn="base">
        <a:lnSpc>
          <a:spcPct val="115000"/>
        </a:lnSpc>
        <a:spcBef>
          <a:spcPct val="20000"/>
        </a:spcBef>
        <a:spcAft>
          <a:spcPct val="0"/>
        </a:spcAft>
        <a:buChar char="»"/>
        <a:defRPr sz="1500" b="1">
          <a:solidFill>
            <a:srgbClr val="996600"/>
          </a:solidFill>
          <a:latin typeface="+mn-lt"/>
          <a:ea typeface="+mn-ea"/>
        </a:defRPr>
      </a:lvl7pPr>
      <a:lvl8pPr marL="3429000" indent="-228600" algn="l" rtl="0" fontAlgn="base">
        <a:lnSpc>
          <a:spcPct val="115000"/>
        </a:lnSpc>
        <a:spcBef>
          <a:spcPct val="20000"/>
        </a:spcBef>
        <a:spcAft>
          <a:spcPct val="0"/>
        </a:spcAft>
        <a:buChar char="»"/>
        <a:defRPr sz="1500" b="1">
          <a:solidFill>
            <a:srgbClr val="996600"/>
          </a:solidFill>
          <a:latin typeface="+mn-lt"/>
          <a:ea typeface="+mn-ea"/>
        </a:defRPr>
      </a:lvl8pPr>
      <a:lvl9pPr marL="3886200" indent="-228600" algn="l" rtl="0" fontAlgn="base">
        <a:lnSpc>
          <a:spcPct val="115000"/>
        </a:lnSpc>
        <a:spcBef>
          <a:spcPct val="20000"/>
        </a:spcBef>
        <a:spcAft>
          <a:spcPct val="0"/>
        </a:spcAft>
        <a:buChar char="»"/>
        <a:defRPr sz="1500" b="1">
          <a:solidFill>
            <a:srgbClr val="996600"/>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ags" Target="../tags/tag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tags" Target="../tags/tag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14.xml"/><Relationship Id="rId4" Type="http://schemas.openxmlformats.org/officeDocument/2006/relationships/image" Target="../media/image16.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16.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17.xml"/><Relationship Id="rId4" Type="http://schemas.openxmlformats.org/officeDocument/2006/relationships/image" Target="../media/image18.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1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19.xml"/><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20.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2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2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23.xml"/><Relationship Id="rId5" Type="http://schemas.openxmlformats.org/officeDocument/2006/relationships/image" Target="../media/image25.png"/><Relationship Id="rId4" Type="http://schemas.openxmlformats.org/officeDocument/2006/relationships/image" Target="../media/image24.png"/></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2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25.xml"/><Relationship Id="rId5" Type="http://schemas.openxmlformats.org/officeDocument/2006/relationships/image" Target="../media/image27.png"/><Relationship Id="rId4" Type="http://schemas.openxmlformats.org/officeDocument/2006/relationships/image" Target="../media/image26.png"/></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26.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27.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28.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image" Target="../media/image31.png"/><Relationship Id="rId4" Type="http://schemas.openxmlformats.org/officeDocument/2006/relationships/image" Target="../media/image30.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3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31.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32.xml"/><Relationship Id="rId4" Type="http://schemas.openxmlformats.org/officeDocument/2006/relationships/image" Target="../media/image32.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tags" Target="../tags/tag33.xml"/><Relationship Id="rId4" Type="http://schemas.openxmlformats.org/officeDocument/2006/relationships/image" Target="../media/image33.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tags" Target="../tags/tag34.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image" Target="../media/image35.png"/><Relationship Id="rId4" Type="http://schemas.openxmlformats.org/officeDocument/2006/relationships/image" Target="../media/image34.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tags" Target="../tags/tag36.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tags" Target="../tags/tag37.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tags" Target="../tags/tag38.xml"/></Relationships>
</file>

<file path=ppt/slides/_rels/slide5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3.xml"/></Relationships>
</file>

<file path=ppt/slides/_rels/slide6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2" Type="http://schemas.openxmlformats.org/officeDocument/2006/relationships/image" Target="../media/image200.png"/><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8.xml"/><Relationship Id="rId4" Type="http://schemas.openxmlformats.org/officeDocument/2006/relationships/image" Target="../media/image40.png"/></Relationships>
</file>

<file path=ppt/slides/_rels/slide6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1.png"/><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4.xml"/></Relationships>
</file>

<file path=ppt/slides/_rels/slide7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7.xml"/><Relationship Id="rId1" Type="http://schemas.openxmlformats.org/officeDocument/2006/relationships/slideLayout" Target="../slideLayouts/slideLayout29.xml"/><Relationship Id="rId4" Type="http://schemas.openxmlformats.org/officeDocument/2006/relationships/image" Target="../media/image4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08520" y="188913"/>
            <a:ext cx="820794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algn="ctr" eaLnBrk="1" hangingPunct="1"/>
            <a:r>
              <a:rPr lang="zh-CN" altLang="en-US" sz="3200" b="1" dirty="0">
                <a:solidFill>
                  <a:schemeClr val="bg1"/>
                </a:solidFill>
              </a:rPr>
              <a:t>第</a:t>
            </a:r>
            <a:r>
              <a:rPr lang="en-US" altLang="zh-CN" sz="3200" b="1" dirty="0">
                <a:solidFill>
                  <a:schemeClr val="bg1"/>
                </a:solidFill>
              </a:rPr>
              <a:t>3</a:t>
            </a:r>
            <a:r>
              <a:rPr lang="zh-CN" altLang="en-US" sz="3200" b="1" dirty="0">
                <a:solidFill>
                  <a:schemeClr val="bg1"/>
                </a:solidFill>
              </a:rPr>
              <a:t>章主存储器及数据在计算机内的表示形式</a:t>
            </a:r>
          </a:p>
        </p:txBody>
      </p:sp>
      <p:sp>
        <p:nvSpPr>
          <p:cNvPr id="21507" name="Text Box 3"/>
          <p:cNvSpPr txBox="1">
            <a:spLocks noChangeArrowheads="1"/>
          </p:cNvSpPr>
          <p:nvPr/>
        </p:nvSpPr>
        <p:spPr bwMode="auto">
          <a:xfrm>
            <a:off x="467544" y="1484784"/>
            <a:ext cx="8207945" cy="4160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lnSpc>
                <a:spcPct val="120000"/>
              </a:lnSpc>
            </a:pPr>
            <a:r>
              <a:rPr lang="en-US" altLang="zh-CN" sz="2800" b="1" dirty="0">
                <a:solidFill>
                  <a:schemeClr val="tx1"/>
                </a:solidFill>
                <a:latin typeface="宋体" panose="02010600030101010101" pitchFamily="2" charset="-122"/>
                <a:ea typeface="宋体" panose="02010600030101010101" pitchFamily="2" charset="-122"/>
              </a:rPr>
              <a:t>3.1 </a:t>
            </a:r>
            <a:r>
              <a:rPr lang="zh-CN" altLang="en-US" sz="2800" b="1" dirty="0">
                <a:solidFill>
                  <a:schemeClr val="tx1"/>
                </a:solidFill>
                <a:latin typeface="宋体" panose="02010600030101010101" pitchFamily="2" charset="-122"/>
                <a:ea typeface="宋体" panose="02010600030101010101" pitchFamily="2" charset="-122"/>
              </a:rPr>
              <a:t>主存储器	</a:t>
            </a:r>
            <a:endParaRPr lang="en-US" altLang="zh-CN" sz="2800" b="1" dirty="0">
              <a:solidFill>
                <a:schemeClr val="tx1"/>
              </a:solidFill>
              <a:latin typeface="宋体" panose="02010600030101010101" pitchFamily="2" charset="-122"/>
              <a:ea typeface="宋体" panose="02010600030101010101" pitchFamily="2" charset="-122"/>
            </a:endParaRPr>
          </a:p>
          <a:p>
            <a:pPr eaLnBrk="1" hangingPunct="1">
              <a:lnSpc>
                <a:spcPct val="120000"/>
              </a:lnSpc>
            </a:pPr>
            <a:r>
              <a:rPr lang="zh-CN" altLang="en-US" sz="2800" b="1" dirty="0">
                <a:solidFill>
                  <a:schemeClr val="tx1"/>
                </a:solidFill>
                <a:latin typeface="宋体" panose="02010600030101010101" pitchFamily="2" charset="-122"/>
                <a:ea typeface="宋体" panose="02010600030101010101" pitchFamily="2" charset="-122"/>
              </a:rPr>
              <a:t>    数据存储的基本形式、数据地址的类型及转换</a:t>
            </a:r>
            <a:endParaRPr lang="en-US" altLang="zh-CN" sz="2800" b="1" dirty="0">
              <a:solidFill>
                <a:schemeClr val="tx1"/>
              </a:solidFill>
              <a:latin typeface="宋体" panose="02010600030101010101" pitchFamily="2" charset="-122"/>
              <a:ea typeface="宋体" panose="02010600030101010101" pitchFamily="2" charset="-122"/>
            </a:endParaRPr>
          </a:p>
          <a:p>
            <a:pPr eaLnBrk="1" hangingPunct="1">
              <a:lnSpc>
                <a:spcPct val="120000"/>
              </a:lnSpc>
            </a:pPr>
            <a:r>
              <a:rPr lang="en-US" altLang="zh-CN" sz="2800" b="1" dirty="0">
                <a:solidFill>
                  <a:schemeClr val="tx1"/>
                </a:solidFill>
                <a:latin typeface="宋体" panose="02010600030101010101" pitchFamily="2" charset="-122"/>
                <a:ea typeface="宋体" panose="02010600030101010101" pitchFamily="2" charset="-122"/>
              </a:rPr>
              <a:t>3.2 </a:t>
            </a:r>
            <a:r>
              <a:rPr lang="zh-CN" altLang="en-US" sz="2800" b="1" dirty="0">
                <a:solidFill>
                  <a:schemeClr val="tx1"/>
                </a:solidFill>
                <a:latin typeface="宋体" panose="02010600030101010101" pitchFamily="2" charset="-122"/>
                <a:ea typeface="宋体" panose="02010600030101010101" pitchFamily="2" charset="-122"/>
              </a:rPr>
              <a:t>数值数据在计算机内的表示形式</a:t>
            </a:r>
            <a:endParaRPr lang="en-US" altLang="zh-CN" sz="2800" b="1" dirty="0">
              <a:solidFill>
                <a:schemeClr val="tx1"/>
              </a:solidFill>
              <a:latin typeface="宋体" panose="02010600030101010101" pitchFamily="2" charset="-122"/>
              <a:ea typeface="宋体" panose="02010600030101010101" pitchFamily="2" charset="-122"/>
            </a:endParaRPr>
          </a:p>
          <a:p>
            <a:pPr eaLnBrk="1" hangingPunct="1">
              <a:lnSpc>
                <a:spcPct val="120000"/>
              </a:lnSpc>
            </a:pPr>
            <a:r>
              <a:rPr lang="en-US" altLang="zh-CN" sz="2800" b="1" dirty="0">
                <a:solidFill>
                  <a:schemeClr val="tx1"/>
                </a:solidFill>
                <a:latin typeface="宋体" panose="02010600030101010101" pitchFamily="2" charset="-122"/>
                <a:ea typeface="宋体" panose="02010600030101010101" pitchFamily="2" charset="-122"/>
              </a:rPr>
              <a:t>3.3 </a:t>
            </a:r>
            <a:r>
              <a:rPr lang="zh-CN" altLang="en-US" sz="2800" b="1" dirty="0">
                <a:solidFill>
                  <a:schemeClr val="tx1"/>
                </a:solidFill>
                <a:latin typeface="宋体" panose="02010600030101010101" pitchFamily="2" charset="-122"/>
                <a:ea typeface="宋体" panose="02010600030101010101" pitchFamily="2" charset="-122"/>
              </a:rPr>
              <a:t>字符数据在机内的表示形式</a:t>
            </a:r>
            <a:endParaRPr lang="en-US" altLang="zh-CN" sz="2800" b="1" dirty="0">
              <a:solidFill>
                <a:schemeClr val="tx1"/>
              </a:solidFill>
              <a:latin typeface="宋体" panose="02010600030101010101" pitchFamily="2" charset="-122"/>
              <a:ea typeface="宋体" panose="02010600030101010101" pitchFamily="2" charset="-122"/>
            </a:endParaRPr>
          </a:p>
          <a:p>
            <a:pPr eaLnBrk="1" hangingPunct="1">
              <a:lnSpc>
                <a:spcPct val="120000"/>
              </a:lnSpc>
            </a:pPr>
            <a:r>
              <a:rPr lang="en-US" altLang="zh-CN" sz="2800" b="1" dirty="0">
                <a:solidFill>
                  <a:schemeClr val="tx1"/>
                </a:solidFill>
                <a:latin typeface="宋体" panose="02010600030101010101" pitchFamily="2" charset="-122"/>
                <a:ea typeface="宋体" panose="02010600030101010101" pitchFamily="2" charset="-122"/>
              </a:rPr>
              <a:t>3.4 </a:t>
            </a:r>
            <a:r>
              <a:rPr lang="zh-CN" altLang="en-US" sz="2800" b="1" dirty="0">
                <a:solidFill>
                  <a:schemeClr val="tx1"/>
                </a:solidFill>
                <a:latin typeface="宋体" panose="02010600030101010101" pitchFamily="2" charset="-122"/>
                <a:ea typeface="宋体" panose="02010600030101010101" pitchFamily="2" charset="-122"/>
              </a:rPr>
              <a:t>数据类型转换</a:t>
            </a:r>
            <a:endParaRPr lang="en-US" altLang="zh-CN" sz="2800" b="1" dirty="0">
              <a:solidFill>
                <a:schemeClr val="tx1"/>
              </a:solidFill>
              <a:latin typeface="宋体" panose="02010600030101010101" pitchFamily="2" charset="-122"/>
              <a:ea typeface="宋体" panose="02010600030101010101" pitchFamily="2" charset="-122"/>
            </a:endParaRPr>
          </a:p>
          <a:p>
            <a:pPr eaLnBrk="1" hangingPunct="1">
              <a:lnSpc>
                <a:spcPct val="120000"/>
              </a:lnSpc>
            </a:pPr>
            <a:r>
              <a:rPr lang="en-US" altLang="zh-CN" sz="2800" b="1" dirty="0">
                <a:solidFill>
                  <a:schemeClr val="tx1"/>
                </a:solidFill>
                <a:latin typeface="宋体" panose="02010600030101010101" pitchFamily="2" charset="-122"/>
                <a:ea typeface="宋体" panose="02010600030101010101" pitchFamily="2" charset="-122"/>
              </a:rPr>
              <a:t>3.5 </a:t>
            </a:r>
            <a:r>
              <a:rPr lang="zh-CN" altLang="en-US" sz="2800" b="1" dirty="0">
                <a:solidFill>
                  <a:schemeClr val="tx1"/>
                </a:solidFill>
                <a:latin typeface="宋体" panose="02010600030101010101" pitchFamily="2" charset="-122"/>
                <a:ea typeface="宋体" panose="02010600030101010101" pitchFamily="2" charset="-122"/>
              </a:rPr>
              <a:t>浮点数据在机内的表示形式</a:t>
            </a:r>
          </a:p>
          <a:p>
            <a:pPr eaLnBrk="1" hangingPunct="1">
              <a:lnSpc>
                <a:spcPct val="120000"/>
              </a:lnSpc>
            </a:pPr>
            <a:endParaRPr lang="zh-CN" altLang="en-US" sz="2800" b="1" dirty="0">
              <a:solidFill>
                <a:schemeClr val="tx1"/>
              </a:solidFill>
              <a:latin typeface="宋体" panose="02010600030101010101" pitchFamily="2" charset="-122"/>
              <a:ea typeface="宋体" panose="02010600030101010101" pitchFamily="2" charset="-122"/>
            </a:endParaRPr>
          </a:p>
          <a:p>
            <a:pPr eaLnBrk="1" hangingPunct="1">
              <a:lnSpc>
                <a:spcPct val="120000"/>
              </a:lnSpc>
            </a:pPr>
            <a:endParaRPr lang="en-US" altLang="zh-CN" sz="2800" b="1" dirty="0">
              <a:solidFill>
                <a:schemeClr val="tx1"/>
              </a:solidFill>
              <a:latin typeface="宋体" panose="02010600030101010101" pitchFamily="2" charset="-122"/>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Text Box 5"/>
          <p:cNvSpPr txBox="1">
            <a:spLocks noChangeArrowheads="1"/>
          </p:cNvSpPr>
          <p:nvPr/>
        </p:nvSpPr>
        <p:spPr bwMode="auto">
          <a:xfrm>
            <a:off x="539750" y="236538"/>
            <a:ext cx="53783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3.1.1 </a:t>
            </a:r>
            <a:r>
              <a:rPr lang="zh-CN" altLang="en-US" sz="3600" b="1" dirty="0">
                <a:solidFill>
                  <a:schemeClr val="bg1"/>
                </a:solidFill>
                <a:latin typeface="Times New Roman" pitchFamily="18" charset="0"/>
              </a:rPr>
              <a:t>数据存储的基本形式</a:t>
            </a:r>
          </a:p>
        </p:txBody>
      </p:sp>
      <p:sp>
        <p:nvSpPr>
          <p:cNvPr id="11" name="文本框 10">
            <a:extLst>
              <a:ext uri="{FF2B5EF4-FFF2-40B4-BE49-F238E27FC236}">
                <a16:creationId xmlns:a16="http://schemas.microsoft.com/office/drawing/2014/main" id="{84F0D9B9-034A-418D-B1F3-FE9820517EFC}"/>
              </a:ext>
            </a:extLst>
          </p:cNvPr>
          <p:cNvSpPr txBox="1"/>
          <p:nvPr/>
        </p:nvSpPr>
        <p:spPr>
          <a:xfrm>
            <a:off x="539750" y="1437744"/>
            <a:ext cx="8136706" cy="1631216"/>
          </a:xfrm>
          <a:prstGeom prst="rect">
            <a:avLst/>
          </a:prstGeom>
          <a:noFill/>
        </p:spPr>
        <p:txBody>
          <a:bodyPr wrap="square">
            <a:spAutoFit/>
          </a:bodyPr>
          <a:lstStyle/>
          <a:p>
            <a:r>
              <a:rPr lang="fr-FR" altLang="zh-CN" sz="2000" b="1" dirty="0">
                <a:solidFill>
                  <a:schemeClr val="tx1"/>
                </a:solidFill>
                <a:latin typeface="宋体" panose="02010600030101010101" pitchFamily="2" charset="-122"/>
                <a:ea typeface="宋体" panose="02010600030101010101" pitchFamily="2" charset="-122"/>
              </a:rPr>
              <a:t>char  t1[5] = { 48,49,127,129,0 };</a:t>
            </a:r>
          </a:p>
          <a:p>
            <a:r>
              <a:rPr lang="fr-FR" altLang="zh-CN" sz="2000" b="1" dirty="0">
                <a:solidFill>
                  <a:schemeClr val="tx1"/>
                </a:solidFill>
                <a:latin typeface="宋体" panose="02010600030101010101" pitchFamily="2" charset="-122"/>
                <a:ea typeface="宋体" panose="02010600030101010101" pitchFamily="2" charset="-122"/>
              </a:rPr>
              <a:t>short t2[5] = { 48,49,32767, 32769,0 };</a:t>
            </a:r>
          </a:p>
          <a:p>
            <a:r>
              <a:rPr lang="fr-FR" altLang="zh-CN" sz="2000" b="1" dirty="0">
                <a:solidFill>
                  <a:schemeClr val="tx1"/>
                </a:solidFill>
                <a:latin typeface="宋体" panose="02010600030101010101" pitchFamily="2" charset="-122"/>
                <a:ea typeface="宋体" panose="02010600030101010101" pitchFamily="2" charset="-122"/>
              </a:rPr>
              <a:t>int   t3[5] = { 48,49,0x12345678,0x11223344,0 };</a:t>
            </a:r>
          </a:p>
          <a:p>
            <a:r>
              <a:rPr lang="fr-FR" altLang="zh-CN" sz="2000" b="1" dirty="0">
                <a:solidFill>
                  <a:schemeClr val="tx1"/>
                </a:solidFill>
                <a:latin typeface="宋体" panose="02010600030101010101" pitchFamily="2" charset="-122"/>
                <a:ea typeface="宋体" panose="02010600030101010101" pitchFamily="2" charset="-122"/>
              </a:rPr>
              <a:t>int   *pt1 = t1; </a:t>
            </a:r>
            <a:r>
              <a:rPr lang="en-US" altLang="zh-CN" sz="2000" b="1" dirty="0">
                <a:solidFill>
                  <a:schemeClr val="tx1"/>
                </a:solidFill>
                <a:latin typeface="宋体" panose="02010600030101010101" pitchFamily="2" charset="-122"/>
                <a:ea typeface="宋体" panose="02010600030101010101" pitchFamily="2" charset="-122"/>
              </a:rPr>
              <a:t>//</a:t>
            </a:r>
            <a:r>
              <a:rPr lang="zh-CN" altLang="en-US" sz="2000" b="1" dirty="0">
                <a:solidFill>
                  <a:schemeClr val="tx1"/>
                </a:solidFill>
                <a:latin typeface="宋体" panose="02010600030101010101" pitchFamily="2" charset="-122"/>
                <a:ea typeface="宋体" panose="02010600030101010101" pitchFamily="2" charset="-122"/>
              </a:rPr>
              <a:t> 警告</a:t>
            </a:r>
            <a:r>
              <a:rPr lang="en-US" altLang="zh-CN" sz="2000" b="1" dirty="0">
                <a:solidFill>
                  <a:schemeClr val="tx1"/>
                </a:solidFill>
                <a:latin typeface="宋体" panose="02010600030101010101" pitchFamily="2" charset="-122"/>
                <a:ea typeface="宋体" panose="02010600030101010101" pitchFamily="2" charset="-122"/>
              </a:rPr>
              <a:t>: </a:t>
            </a:r>
            <a:r>
              <a:rPr lang="zh-CN" altLang="en-US" sz="2000" b="1" dirty="0">
                <a:solidFill>
                  <a:schemeClr val="tx1"/>
                </a:solidFill>
                <a:latin typeface="宋体" panose="02010600030101010101" pitchFamily="2" charset="-122"/>
                <a:ea typeface="宋体" panose="02010600030101010101" pitchFamily="2" charset="-122"/>
              </a:rPr>
              <a:t>从“</a:t>
            </a:r>
            <a:r>
              <a:rPr lang="fr-FR" altLang="zh-CN" sz="2000" b="1" dirty="0">
                <a:solidFill>
                  <a:schemeClr val="tx1"/>
                </a:solidFill>
                <a:latin typeface="宋体" panose="02010600030101010101" pitchFamily="2" charset="-122"/>
                <a:ea typeface="宋体" panose="02010600030101010101" pitchFamily="2" charset="-122"/>
              </a:rPr>
              <a:t>char *”</a:t>
            </a:r>
            <a:r>
              <a:rPr lang="zh-CN" altLang="en-US" sz="2000" b="1" dirty="0">
                <a:solidFill>
                  <a:schemeClr val="tx1"/>
                </a:solidFill>
                <a:latin typeface="宋体" panose="02010600030101010101" pitchFamily="2" charset="-122"/>
                <a:ea typeface="宋体" panose="02010600030101010101" pitchFamily="2" charset="-122"/>
              </a:rPr>
              <a:t>到“</a:t>
            </a:r>
            <a:r>
              <a:rPr lang="fr-FR" altLang="zh-CN" sz="2000" b="1" dirty="0">
                <a:solidFill>
                  <a:schemeClr val="tx1"/>
                </a:solidFill>
                <a:latin typeface="宋体" panose="02010600030101010101" pitchFamily="2" charset="-122"/>
                <a:ea typeface="宋体" panose="02010600030101010101" pitchFamily="2" charset="-122"/>
              </a:rPr>
              <a:t>int *”</a:t>
            </a:r>
            <a:r>
              <a:rPr lang="zh-CN" altLang="en-US" sz="2000" b="1" dirty="0">
                <a:solidFill>
                  <a:schemeClr val="tx1"/>
                </a:solidFill>
                <a:latin typeface="宋体" panose="02010600030101010101" pitchFamily="2" charset="-122"/>
                <a:ea typeface="宋体" panose="02010600030101010101" pitchFamily="2" charset="-122"/>
              </a:rPr>
              <a:t>的类型不兼容</a:t>
            </a:r>
            <a:endParaRPr lang="fr-FR" altLang="zh-CN" sz="2000" b="1" dirty="0">
              <a:solidFill>
                <a:schemeClr val="tx1"/>
              </a:solidFill>
              <a:latin typeface="宋体" panose="02010600030101010101" pitchFamily="2" charset="-122"/>
              <a:ea typeface="宋体" panose="02010600030101010101" pitchFamily="2" charset="-122"/>
            </a:endParaRPr>
          </a:p>
          <a:p>
            <a:r>
              <a:rPr lang="fr-FR" altLang="zh-CN" sz="2000" b="1" dirty="0">
                <a:solidFill>
                  <a:schemeClr val="tx1"/>
                </a:solidFill>
                <a:latin typeface="宋体" panose="02010600030101010101" pitchFamily="2" charset="-122"/>
                <a:ea typeface="宋体" panose="02010600030101010101" pitchFamily="2" charset="-122"/>
              </a:rPr>
              <a:t>int   q = *pt1;    </a:t>
            </a:r>
            <a:endParaRPr lang="zh-CN" altLang="en-US" sz="2000" b="1" dirty="0">
              <a:solidFill>
                <a:schemeClr val="tx1"/>
              </a:solidFill>
              <a:latin typeface="宋体" panose="02010600030101010101" pitchFamily="2" charset="-122"/>
              <a:ea typeface="宋体" panose="02010600030101010101" pitchFamily="2" charset="-122"/>
            </a:endParaRPr>
          </a:p>
        </p:txBody>
      </p:sp>
      <p:pic>
        <p:nvPicPr>
          <p:cNvPr id="3" name="图片 2">
            <a:extLst>
              <a:ext uri="{FF2B5EF4-FFF2-40B4-BE49-F238E27FC236}">
                <a16:creationId xmlns:a16="http://schemas.microsoft.com/office/drawing/2014/main" id="{416F1E07-DFC0-4C71-BD9C-F78A069BFC1A}"/>
              </a:ext>
            </a:extLst>
          </p:cNvPr>
          <p:cNvPicPr>
            <a:picLocks noChangeAspect="1"/>
          </p:cNvPicPr>
          <p:nvPr/>
        </p:nvPicPr>
        <p:blipFill>
          <a:blip r:embed="rId3"/>
          <a:stretch>
            <a:fillRect/>
          </a:stretch>
        </p:blipFill>
        <p:spPr>
          <a:xfrm>
            <a:off x="395536" y="3212976"/>
            <a:ext cx="7253958" cy="3408486"/>
          </a:xfrm>
          <a:prstGeom prst="rect">
            <a:avLst/>
          </a:prstGeom>
        </p:spPr>
      </p:pic>
      <p:sp>
        <p:nvSpPr>
          <p:cNvPr id="8" name="文本框 7">
            <a:extLst>
              <a:ext uri="{FF2B5EF4-FFF2-40B4-BE49-F238E27FC236}">
                <a16:creationId xmlns:a16="http://schemas.microsoft.com/office/drawing/2014/main" id="{306026DA-3C6F-4FCB-9C7E-636ED1015BC1}"/>
              </a:ext>
            </a:extLst>
          </p:cNvPr>
          <p:cNvSpPr txBox="1"/>
          <p:nvPr/>
        </p:nvSpPr>
        <p:spPr>
          <a:xfrm>
            <a:off x="5457392" y="2751311"/>
            <a:ext cx="3220200" cy="461665"/>
          </a:xfrm>
          <a:prstGeom prst="rect">
            <a:avLst/>
          </a:prstGeom>
          <a:noFill/>
        </p:spPr>
        <p:txBody>
          <a:bodyPr wrap="square">
            <a:spAutoFit/>
          </a:bodyPr>
          <a:lstStyle/>
          <a:p>
            <a:r>
              <a:rPr lang="zh-CN" altLang="en-US" sz="2400" dirty="0"/>
              <a:t>int * pt1 = (int *)t1;</a:t>
            </a:r>
          </a:p>
        </p:txBody>
      </p:sp>
    </p:spTree>
    <p:extLst>
      <p:ext uri="{BB962C8B-B14F-4D97-AF65-F5344CB8AC3E}">
        <p14:creationId xmlns:p14="http://schemas.microsoft.com/office/powerpoint/2010/main" val="308466480"/>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611560" y="1988840"/>
            <a:ext cx="7920880" cy="3883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lnSpc>
                <a:spcPct val="150000"/>
              </a:lnSpc>
            </a:pPr>
            <a:r>
              <a:rPr lang="zh-CN" altLang="en-US" sz="2400" b="1" dirty="0">
                <a:solidFill>
                  <a:schemeClr val="tx1"/>
                </a:solidFill>
                <a:latin typeface="宋体" panose="02010600030101010101" pitchFamily="2" charset="-122"/>
                <a:ea typeface="宋体" panose="02010600030101010101" pitchFamily="2" charset="-122"/>
              </a:rPr>
              <a:t>  给定一个地址后，可以根据该地址取一个字节、一个字、一个双字</a:t>
            </a:r>
            <a:r>
              <a:rPr lang="en-US" altLang="zh-CN" sz="2400" b="1" dirty="0">
                <a:solidFill>
                  <a:schemeClr val="tx1"/>
                </a:solidFill>
                <a:latin typeface="宋体" panose="02010600030101010101" pitchFamily="2" charset="-122"/>
                <a:ea typeface="宋体" panose="02010600030101010101" pitchFamily="2" charset="-122"/>
              </a:rPr>
              <a:t>……</a:t>
            </a:r>
          </a:p>
          <a:p>
            <a:pPr eaLnBrk="1" hangingPunct="1">
              <a:lnSpc>
                <a:spcPct val="150000"/>
              </a:lnSpc>
            </a:pPr>
            <a:r>
              <a:rPr lang="en-US" altLang="zh-CN" sz="2400" b="1" dirty="0">
                <a:solidFill>
                  <a:schemeClr val="tx1"/>
                </a:solidFill>
                <a:latin typeface="宋体" panose="02010600030101010101" pitchFamily="2" charset="-122"/>
                <a:ea typeface="宋体" panose="02010600030101010101" pitchFamily="2" charset="-122"/>
              </a:rPr>
              <a:t>  </a:t>
            </a:r>
            <a:r>
              <a:rPr lang="zh-CN" altLang="en-US" sz="2400" b="1" dirty="0">
                <a:solidFill>
                  <a:schemeClr val="tx1"/>
                </a:solidFill>
                <a:latin typeface="宋体" panose="02010600030101010101" pitchFamily="2" charset="-122"/>
                <a:ea typeface="宋体" panose="02010600030101010101" pitchFamily="2" charset="-122"/>
              </a:rPr>
              <a:t>取多少字节的数据，取决于地址类型。</a:t>
            </a:r>
            <a:endParaRPr lang="en-US" altLang="zh-CN" sz="2400" b="1" dirty="0">
              <a:solidFill>
                <a:schemeClr val="tx1"/>
              </a:solidFill>
              <a:latin typeface="宋体" panose="02010600030101010101" pitchFamily="2" charset="-122"/>
              <a:ea typeface="宋体" panose="02010600030101010101" pitchFamily="2" charset="-122"/>
            </a:endParaRPr>
          </a:p>
          <a:p>
            <a:pPr eaLnBrk="1" hangingPunct="1">
              <a:lnSpc>
                <a:spcPct val="150000"/>
              </a:lnSpc>
            </a:pPr>
            <a:endParaRPr lang="en-US" altLang="zh-CN" sz="2400" b="1" dirty="0">
              <a:solidFill>
                <a:schemeClr val="tx1"/>
              </a:solidFill>
              <a:latin typeface="宋体" panose="02010600030101010101" pitchFamily="2" charset="-122"/>
              <a:ea typeface="宋体" panose="02010600030101010101" pitchFamily="2" charset="-122"/>
            </a:endParaRPr>
          </a:p>
          <a:p>
            <a:pPr eaLnBrk="1" hangingPunct="1">
              <a:lnSpc>
                <a:spcPct val="150000"/>
              </a:lnSpc>
            </a:pPr>
            <a:r>
              <a:rPr lang="en-US" altLang="zh-CN" sz="2400" b="1" dirty="0">
                <a:solidFill>
                  <a:schemeClr val="tx1"/>
                </a:solidFill>
                <a:latin typeface="宋体" panose="02010600030101010101" pitchFamily="2" charset="-122"/>
                <a:ea typeface="宋体" panose="02010600030101010101" pitchFamily="2" charset="-122"/>
              </a:rPr>
              <a:t>   </a:t>
            </a:r>
            <a:r>
              <a:rPr lang="zh-CN" altLang="en-US" sz="2400" b="1" dirty="0">
                <a:solidFill>
                  <a:schemeClr val="tx1"/>
                </a:solidFill>
                <a:latin typeface="宋体" panose="02010600030101010101" pitchFamily="2" charset="-122"/>
                <a:ea typeface="宋体" panose="02010600030101010101" pitchFamily="2" charset="-122"/>
              </a:rPr>
              <a:t>以 </a:t>
            </a:r>
            <a:r>
              <a:rPr lang="en-US" altLang="zh-CN" sz="2400" b="1" dirty="0">
                <a:solidFill>
                  <a:schemeClr val="tx1"/>
                </a:solidFill>
                <a:latin typeface="宋体" panose="02010600030101010101" pitchFamily="2" charset="-122"/>
                <a:ea typeface="宋体" panose="02010600030101010101" pitchFamily="2" charset="-122"/>
              </a:rPr>
              <a:t>… </a:t>
            </a:r>
            <a:r>
              <a:rPr lang="zh-CN" altLang="en-US" sz="2400" b="1" dirty="0">
                <a:solidFill>
                  <a:schemeClr val="tx1"/>
                </a:solidFill>
                <a:latin typeface="宋体" panose="02010600030101010101" pitchFamily="2" charset="-122"/>
                <a:ea typeface="宋体" panose="02010600030101010101" pitchFamily="2" charset="-122"/>
              </a:rPr>
              <a:t>为字节地址</a:t>
            </a:r>
            <a:endParaRPr lang="en-US" altLang="zh-CN" sz="2400" b="1" dirty="0">
              <a:solidFill>
                <a:schemeClr val="tx1"/>
              </a:solidFill>
              <a:latin typeface="宋体" panose="02010600030101010101" pitchFamily="2" charset="-122"/>
              <a:ea typeface="宋体" panose="02010600030101010101" pitchFamily="2" charset="-122"/>
            </a:endParaRPr>
          </a:p>
          <a:p>
            <a:pPr eaLnBrk="1" hangingPunct="1">
              <a:lnSpc>
                <a:spcPct val="150000"/>
              </a:lnSpc>
            </a:pPr>
            <a:r>
              <a:rPr lang="en-US" altLang="zh-CN" sz="2400" b="1" dirty="0">
                <a:solidFill>
                  <a:schemeClr val="tx1"/>
                </a:solidFill>
                <a:latin typeface="宋体" panose="02010600030101010101" pitchFamily="2" charset="-122"/>
                <a:ea typeface="宋体" panose="02010600030101010101" pitchFamily="2" charset="-122"/>
              </a:rPr>
              <a:t>   </a:t>
            </a:r>
            <a:r>
              <a:rPr lang="zh-CN" altLang="en-US" sz="2400" b="1" dirty="0">
                <a:solidFill>
                  <a:schemeClr val="tx1"/>
                </a:solidFill>
                <a:latin typeface="宋体" panose="02010600030101010101" pitchFamily="2" charset="-122"/>
                <a:ea typeface="宋体" panose="02010600030101010101" pitchFamily="2" charset="-122"/>
              </a:rPr>
              <a:t>以 </a:t>
            </a:r>
            <a:r>
              <a:rPr lang="en-US" altLang="zh-CN" sz="2400" b="1" dirty="0">
                <a:solidFill>
                  <a:schemeClr val="tx1"/>
                </a:solidFill>
                <a:latin typeface="宋体" panose="02010600030101010101" pitchFamily="2" charset="-122"/>
                <a:ea typeface="宋体" panose="02010600030101010101" pitchFamily="2" charset="-122"/>
              </a:rPr>
              <a:t>… </a:t>
            </a:r>
            <a:r>
              <a:rPr lang="zh-CN" altLang="en-US" sz="2400" b="1" dirty="0">
                <a:solidFill>
                  <a:schemeClr val="tx1"/>
                </a:solidFill>
                <a:latin typeface="宋体" panose="02010600030101010101" pitchFamily="2" charset="-122"/>
                <a:ea typeface="宋体" panose="02010600030101010101" pitchFamily="2" charset="-122"/>
              </a:rPr>
              <a:t>为字地址</a:t>
            </a:r>
            <a:endParaRPr lang="en-US" altLang="zh-CN" sz="2400" b="1" dirty="0">
              <a:solidFill>
                <a:schemeClr val="tx1"/>
              </a:solidFill>
              <a:latin typeface="宋体" panose="02010600030101010101" pitchFamily="2" charset="-122"/>
              <a:ea typeface="宋体" panose="02010600030101010101" pitchFamily="2" charset="-122"/>
            </a:endParaRPr>
          </a:p>
          <a:p>
            <a:pPr eaLnBrk="1" hangingPunct="1">
              <a:lnSpc>
                <a:spcPct val="150000"/>
              </a:lnSpc>
            </a:pPr>
            <a:r>
              <a:rPr lang="en-US" altLang="zh-CN" sz="2400" b="1" dirty="0">
                <a:solidFill>
                  <a:schemeClr val="tx1"/>
                </a:solidFill>
                <a:latin typeface="宋体" panose="02010600030101010101" pitchFamily="2" charset="-122"/>
                <a:ea typeface="宋体" panose="02010600030101010101" pitchFamily="2" charset="-122"/>
              </a:rPr>
              <a:t>   </a:t>
            </a:r>
            <a:r>
              <a:rPr lang="zh-CN" altLang="en-US" sz="2400" b="1" dirty="0">
                <a:solidFill>
                  <a:schemeClr val="tx1"/>
                </a:solidFill>
                <a:latin typeface="宋体" panose="02010600030101010101" pitchFamily="2" charset="-122"/>
                <a:ea typeface="宋体" panose="02010600030101010101" pitchFamily="2" charset="-122"/>
              </a:rPr>
              <a:t>以 </a:t>
            </a:r>
            <a:r>
              <a:rPr lang="en-US" altLang="zh-CN" sz="2400" b="1" dirty="0">
                <a:solidFill>
                  <a:schemeClr val="tx1"/>
                </a:solidFill>
                <a:latin typeface="宋体" panose="02010600030101010101" pitchFamily="2" charset="-122"/>
                <a:ea typeface="宋体" panose="02010600030101010101" pitchFamily="2" charset="-122"/>
              </a:rPr>
              <a:t>… </a:t>
            </a:r>
            <a:r>
              <a:rPr lang="zh-CN" altLang="en-US" sz="2400" b="1" dirty="0">
                <a:solidFill>
                  <a:schemeClr val="tx1"/>
                </a:solidFill>
                <a:latin typeface="宋体" panose="02010600030101010101" pitchFamily="2" charset="-122"/>
                <a:ea typeface="宋体" panose="02010600030101010101" pitchFamily="2" charset="-122"/>
              </a:rPr>
              <a:t>为双字地址</a:t>
            </a:r>
          </a:p>
        </p:txBody>
      </p:sp>
      <p:sp>
        <p:nvSpPr>
          <p:cNvPr id="20" name="Text Box 5">
            <a:extLst>
              <a:ext uri="{FF2B5EF4-FFF2-40B4-BE49-F238E27FC236}">
                <a16:creationId xmlns:a16="http://schemas.microsoft.com/office/drawing/2014/main" id="{8534F2F8-B87C-4BCD-9E3C-4C70A382FC72}"/>
              </a:ext>
            </a:extLst>
          </p:cNvPr>
          <p:cNvSpPr txBox="1">
            <a:spLocks noChangeArrowheads="1"/>
          </p:cNvSpPr>
          <p:nvPr/>
        </p:nvSpPr>
        <p:spPr bwMode="auto">
          <a:xfrm>
            <a:off x="539750" y="236538"/>
            <a:ext cx="58400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3.1.2 </a:t>
            </a:r>
            <a:r>
              <a:rPr lang="zh-CN" altLang="en-US" sz="3600" b="1" dirty="0">
                <a:solidFill>
                  <a:schemeClr val="bg1"/>
                </a:solidFill>
                <a:latin typeface="Times New Roman" pitchFamily="18" charset="0"/>
              </a:rPr>
              <a:t>数据地址的类型及转换</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ext Box 2"/>
          <p:cNvSpPr txBox="1">
            <a:spLocks noChangeArrowheads="1"/>
          </p:cNvSpPr>
          <p:nvPr/>
        </p:nvSpPr>
        <p:spPr bwMode="auto">
          <a:xfrm>
            <a:off x="768645" y="5930116"/>
            <a:ext cx="390135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800" b="1" dirty="0">
                <a:solidFill>
                  <a:srgbClr val="FF0000"/>
                </a:solidFill>
                <a:latin typeface="宋体" panose="02010600030101010101" pitchFamily="2" charset="-122"/>
                <a:ea typeface="宋体" panose="02010600030101010101" pitchFamily="2" charset="-122"/>
              </a:rPr>
              <a:t>关键词：地址类型转换</a:t>
            </a:r>
          </a:p>
        </p:txBody>
      </p:sp>
      <p:sp>
        <p:nvSpPr>
          <p:cNvPr id="269316" name="Rectangle 4"/>
          <p:cNvSpPr>
            <a:spLocks noChangeArrowheads="1"/>
          </p:cNvSpPr>
          <p:nvPr/>
        </p:nvSpPr>
        <p:spPr bwMode="auto">
          <a:xfrm>
            <a:off x="5801072" y="2262336"/>
            <a:ext cx="1219200" cy="419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20000"/>
              </a:lnSpc>
            </a:pPr>
            <a:r>
              <a:rPr lang="en-US" altLang="zh-CN" sz="2400">
                <a:solidFill>
                  <a:schemeClr val="tx1"/>
                </a:solidFill>
                <a:latin typeface="Times New Roman" pitchFamily="18" charset="0"/>
                <a:ea typeface="宋体" pitchFamily="2" charset="-122"/>
              </a:rPr>
              <a:t>31H</a:t>
            </a:r>
          </a:p>
          <a:p>
            <a:pPr algn="ctr">
              <a:lnSpc>
                <a:spcPct val="120000"/>
              </a:lnSpc>
            </a:pPr>
            <a:r>
              <a:rPr lang="en-US" altLang="zh-CN" sz="2400">
                <a:solidFill>
                  <a:schemeClr val="tx1"/>
                </a:solidFill>
                <a:latin typeface="Times New Roman" pitchFamily="18" charset="0"/>
                <a:ea typeface="宋体" pitchFamily="2" charset="-122"/>
              </a:rPr>
              <a:t>32H</a:t>
            </a:r>
          </a:p>
          <a:p>
            <a:pPr algn="ctr">
              <a:lnSpc>
                <a:spcPct val="120000"/>
              </a:lnSpc>
            </a:pPr>
            <a:r>
              <a:rPr lang="en-US" altLang="zh-CN" sz="2400">
                <a:solidFill>
                  <a:schemeClr val="tx1"/>
                </a:solidFill>
                <a:latin typeface="Times New Roman" pitchFamily="18" charset="0"/>
                <a:ea typeface="宋体" pitchFamily="2" charset="-122"/>
              </a:rPr>
              <a:t>33H</a:t>
            </a:r>
          </a:p>
          <a:p>
            <a:pPr algn="ctr">
              <a:lnSpc>
                <a:spcPct val="120000"/>
              </a:lnSpc>
            </a:pPr>
            <a:r>
              <a:rPr lang="en-US" altLang="zh-CN" sz="2400">
                <a:solidFill>
                  <a:schemeClr val="tx1"/>
                </a:solidFill>
                <a:latin typeface="Times New Roman" pitchFamily="18" charset="0"/>
                <a:ea typeface="宋体" pitchFamily="2" charset="-122"/>
              </a:rPr>
              <a:t>34H</a:t>
            </a:r>
          </a:p>
          <a:p>
            <a:pPr algn="ctr">
              <a:lnSpc>
                <a:spcPct val="120000"/>
              </a:lnSpc>
            </a:pPr>
            <a:r>
              <a:rPr lang="en-US" altLang="zh-CN" sz="2400">
                <a:solidFill>
                  <a:schemeClr val="tx1"/>
                </a:solidFill>
                <a:latin typeface="Times New Roman" pitchFamily="18" charset="0"/>
                <a:ea typeface="宋体" pitchFamily="2" charset="-122"/>
              </a:rPr>
              <a:t>35H</a:t>
            </a:r>
          </a:p>
          <a:p>
            <a:pPr algn="ctr">
              <a:lnSpc>
                <a:spcPct val="120000"/>
              </a:lnSpc>
            </a:pPr>
            <a:r>
              <a:rPr lang="en-US" altLang="zh-CN" sz="2400">
                <a:solidFill>
                  <a:schemeClr val="tx1"/>
                </a:solidFill>
                <a:latin typeface="Times New Roman" pitchFamily="18" charset="0"/>
                <a:ea typeface="宋体" pitchFamily="2" charset="-122"/>
              </a:rPr>
              <a:t>36H</a:t>
            </a:r>
          </a:p>
          <a:p>
            <a:pPr algn="ctr">
              <a:lnSpc>
                <a:spcPct val="120000"/>
              </a:lnSpc>
            </a:pPr>
            <a:r>
              <a:rPr lang="en-US" altLang="zh-CN" sz="2400">
                <a:solidFill>
                  <a:schemeClr val="tx1"/>
                </a:solidFill>
                <a:latin typeface="Times New Roman" pitchFamily="18" charset="0"/>
                <a:ea typeface="宋体" pitchFamily="2" charset="-122"/>
              </a:rPr>
              <a:t>37H</a:t>
            </a:r>
          </a:p>
          <a:p>
            <a:pPr algn="ctr">
              <a:lnSpc>
                <a:spcPct val="120000"/>
              </a:lnSpc>
            </a:pPr>
            <a:r>
              <a:rPr lang="en-US" altLang="zh-CN" sz="2400">
                <a:solidFill>
                  <a:schemeClr val="tx1"/>
                </a:solidFill>
                <a:latin typeface="Times New Roman" pitchFamily="18" charset="0"/>
                <a:ea typeface="宋体" pitchFamily="2" charset="-122"/>
              </a:rPr>
              <a:t>00H</a:t>
            </a:r>
          </a:p>
        </p:txBody>
      </p:sp>
      <p:sp>
        <p:nvSpPr>
          <p:cNvPr id="59396" name="Line 5"/>
          <p:cNvSpPr>
            <a:spLocks noChangeShapeType="1"/>
          </p:cNvSpPr>
          <p:nvPr/>
        </p:nvSpPr>
        <p:spPr bwMode="auto">
          <a:xfrm>
            <a:off x="5801072" y="614853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7" name="Line 6"/>
          <p:cNvSpPr>
            <a:spLocks noChangeShapeType="1"/>
          </p:cNvSpPr>
          <p:nvPr/>
        </p:nvSpPr>
        <p:spPr bwMode="auto">
          <a:xfrm>
            <a:off x="5801072" y="302433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8" name="Line 7"/>
          <p:cNvSpPr>
            <a:spLocks noChangeShapeType="1"/>
          </p:cNvSpPr>
          <p:nvPr/>
        </p:nvSpPr>
        <p:spPr bwMode="auto">
          <a:xfrm>
            <a:off x="5801072" y="348153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9" name="Line 8"/>
          <p:cNvSpPr>
            <a:spLocks noChangeShapeType="1"/>
          </p:cNvSpPr>
          <p:nvPr/>
        </p:nvSpPr>
        <p:spPr bwMode="auto">
          <a:xfrm>
            <a:off x="5801072" y="393873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0" name="Line 9"/>
          <p:cNvSpPr>
            <a:spLocks noChangeShapeType="1"/>
          </p:cNvSpPr>
          <p:nvPr/>
        </p:nvSpPr>
        <p:spPr bwMode="auto">
          <a:xfrm>
            <a:off x="5801072" y="439593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1" name="Line 10"/>
          <p:cNvSpPr>
            <a:spLocks noChangeShapeType="1"/>
          </p:cNvSpPr>
          <p:nvPr/>
        </p:nvSpPr>
        <p:spPr bwMode="auto">
          <a:xfrm>
            <a:off x="5801072" y="485313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2" name="Line 11"/>
          <p:cNvSpPr>
            <a:spLocks noChangeShapeType="1"/>
          </p:cNvSpPr>
          <p:nvPr/>
        </p:nvSpPr>
        <p:spPr bwMode="auto">
          <a:xfrm>
            <a:off x="5801072" y="531033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3" name="Line 12"/>
          <p:cNvSpPr>
            <a:spLocks noChangeShapeType="1"/>
          </p:cNvSpPr>
          <p:nvPr/>
        </p:nvSpPr>
        <p:spPr bwMode="auto">
          <a:xfrm>
            <a:off x="5801072" y="569133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4" name="Line 13"/>
          <p:cNvSpPr>
            <a:spLocks noChangeShapeType="1"/>
          </p:cNvSpPr>
          <p:nvPr/>
        </p:nvSpPr>
        <p:spPr bwMode="auto">
          <a:xfrm>
            <a:off x="5801072" y="264333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5" name="Text Box 14"/>
          <p:cNvSpPr txBox="1">
            <a:spLocks noChangeArrowheads="1"/>
          </p:cNvSpPr>
          <p:nvPr/>
        </p:nvSpPr>
        <p:spPr bwMode="auto">
          <a:xfrm>
            <a:off x="6997700" y="2325836"/>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dirty="0">
                <a:solidFill>
                  <a:schemeClr val="tx1"/>
                </a:solidFill>
                <a:latin typeface="Times New Roman" pitchFamily="18" charset="0"/>
                <a:ea typeface="宋体" pitchFamily="2" charset="-122"/>
              </a:rPr>
              <a:t>地址    小</a:t>
            </a:r>
          </a:p>
        </p:txBody>
      </p:sp>
      <p:sp>
        <p:nvSpPr>
          <p:cNvPr id="59406" name="Text Box 15"/>
          <p:cNvSpPr txBox="1">
            <a:spLocks noChangeArrowheads="1"/>
          </p:cNvSpPr>
          <p:nvPr/>
        </p:nvSpPr>
        <p:spPr bwMode="auto">
          <a:xfrm>
            <a:off x="7142163" y="5781823"/>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dirty="0">
                <a:solidFill>
                  <a:schemeClr val="tx1"/>
                </a:solidFill>
                <a:latin typeface="Times New Roman" pitchFamily="18" charset="0"/>
                <a:ea typeface="宋体" pitchFamily="2" charset="-122"/>
              </a:rPr>
              <a:t>地址    大</a:t>
            </a:r>
          </a:p>
        </p:txBody>
      </p:sp>
      <p:sp>
        <p:nvSpPr>
          <p:cNvPr id="59407" name="Line 16"/>
          <p:cNvSpPr>
            <a:spLocks noChangeShapeType="1"/>
          </p:cNvSpPr>
          <p:nvPr/>
        </p:nvSpPr>
        <p:spPr bwMode="auto">
          <a:xfrm>
            <a:off x="7861300" y="2973536"/>
            <a:ext cx="0" cy="2667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8" name="Rectangle 17"/>
          <p:cNvSpPr>
            <a:spLocks noChangeArrowheads="1"/>
          </p:cNvSpPr>
          <p:nvPr/>
        </p:nvSpPr>
        <p:spPr bwMode="auto">
          <a:xfrm>
            <a:off x="431155" y="2194377"/>
            <a:ext cx="4860626"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333375"/>
            <a:r>
              <a:rPr lang="en-US" altLang="zh-CN" sz="2400" b="1" dirty="0">
                <a:solidFill>
                  <a:schemeClr val="tx1"/>
                </a:solidFill>
                <a:latin typeface="Times New Roman" pitchFamily="18" charset="0"/>
              </a:rPr>
              <a:t>char   s[10];</a:t>
            </a:r>
          </a:p>
          <a:p>
            <a:pPr indent="333375">
              <a:spcBef>
                <a:spcPts val="1200"/>
              </a:spcBef>
            </a:pPr>
            <a:r>
              <a:rPr lang="en-US" altLang="zh-CN" sz="2400" b="1" dirty="0" err="1">
                <a:solidFill>
                  <a:schemeClr val="tx1"/>
                </a:solidFill>
                <a:latin typeface="Times New Roman" pitchFamily="18" charset="0"/>
              </a:rPr>
              <a:t>strcpy</a:t>
            </a:r>
            <a:r>
              <a:rPr lang="en-US" altLang="zh-CN" sz="2400" b="1" dirty="0">
                <a:solidFill>
                  <a:schemeClr val="tx1"/>
                </a:solidFill>
                <a:latin typeface="Times New Roman" pitchFamily="18" charset="0"/>
              </a:rPr>
              <a:t>(s, ”1234567”);</a:t>
            </a:r>
          </a:p>
          <a:p>
            <a:pPr indent="333375">
              <a:spcBef>
                <a:spcPts val="1200"/>
              </a:spcBef>
            </a:pPr>
            <a:r>
              <a:rPr lang="en-US" altLang="zh-CN" sz="2400" b="1" dirty="0" err="1">
                <a:solidFill>
                  <a:schemeClr val="tx1"/>
                </a:solidFill>
                <a:latin typeface="Times New Roman" pitchFamily="18" charset="0"/>
              </a:rPr>
              <a:t>printf</a:t>
            </a:r>
            <a:r>
              <a:rPr lang="en-US" altLang="zh-CN" sz="2400" b="1" dirty="0">
                <a:solidFill>
                  <a:schemeClr val="tx1"/>
                </a:solidFill>
                <a:latin typeface="Times New Roman" pitchFamily="18" charset="0"/>
              </a:rPr>
              <a:t>(“%x \n”,  *(long *)(s+2));</a:t>
            </a:r>
          </a:p>
          <a:p>
            <a:pPr indent="333375">
              <a:spcBef>
                <a:spcPts val="1200"/>
              </a:spcBef>
            </a:pPr>
            <a:r>
              <a:rPr lang="en-US" altLang="zh-CN" sz="2400" b="1" dirty="0" err="1">
                <a:solidFill>
                  <a:schemeClr val="tx1"/>
                </a:solidFill>
                <a:latin typeface="Times New Roman" pitchFamily="18" charset="0"/>
              </a:rPr>
              <a:t>printf</a:t>
            </a:r>
            <a:r>
              <a:rPr lang="en-US" altLang="zh-CN" sz="2400" b="1" dirty="0">
                <a:solidFill>
                  <a:schemeClr val="tx1"/>
                </a:solidFill>
                <a:latin typeface="Times New Roman" pitchFamily="18" charset="0"/>
              </a:rPr>
              <a:t>(“%x \n”,  *(short *)(s+2));</a:t>
            </a:r>
          </a:p>
          <a:p>
            <a:pPr indent="333375">
              <a:spcBef>
                <a:spcPts val="1200"/>
              </a:spcBef>
            </a:pPr>
            <a:r>
              <a:rPr lang="en-US" altLang="zh-CN" sz="2400" b="1" dirty="0" err="1">
                <a:solidFill>
                  <a:schemeClr val="tx1"/>
                </a:solidFill>
                <a:latin typeface="Times New Roman" pitchFamily="18" charset="0"/>
              </a:rPr>
              <a:t>printf</a:t>
            </a:r>
            <a:r>
              <a:rPr lang="en-US" altLang="zh-CN" sz="2400" b="1" dirty="0">
                <a:solidFill>
                  <a:schemeClr val="tx1"/>
                </a:solidFill>
                <a:latin typeface="Times New Roman" pitchFamily="18" charset="0"/>
              </a:rPr>
              <a:t>(“%d \n”,  *(char *)(s+2));</a:t>
            </a:r>
          </a:p>
          <a:p>
            <a:pPr indent="333375">
              <a:spcBef>
                <a:spcPts val="1200"/>
              </a:spcBef>
            </a:pPr>
            <a:r>
              <a:rPr lang="en-US" altLang="zh-CN" sz="2400" b="1" dirty="0">
                <a:solidFill>
                  <a:schemeClr val="tx1"/>
                </a:solidFill>
                <a:latin typeface="Times New Roman" pitchFamily="18" charset="0"/>
              </a:rPr>
              <a:t>*(int *)(s+1)=16706;</a:t>
            </a:r>
          </a:p>
          <a:p>
            <a:pPr indent="333375">
              <a:spcBef>
                <a:spcPts val="1200"/>
              </a:spcBef>
            </a:pPr>
            <a:r>
              <a:rPr lang="en-US" altLang="zh-CN" sz="2400" b="1" dirty="0" err="1">
                <a:solidFill>
                  <a:schemeClr val="tx1"/>
                </a:solidFill>
                <a:latin typeface="Times New Roman" pitchFamily="18" charset="0"/>
              </a:rPr>
              <a:t>printf</a:t>
            </a:r>
            <a:r>
              <a:rPr lang="en-US" altLang="zh-CN" sz="2400" b="1" dirty="0">
                <a:solidFill>
                  <a:schemeClr val="tx1"/>
                </a:solidFill>
                <a:latin typeface="Times New Roman" pitchFamily="18" charset="0"/>
              </a:rPr>
              <a:t>(“%s \</a:t>
            </a:r>
            <a:r>
              <a:rPr lang="en-US" altLang="zh-CN" sz="2400" b="1" dirty="0" err="1">
                <a:solidFill>
                  <a:schemeClr val="tx1"/>
                </a:solidFill>
                <a:latin typeface="Times New Roman" pitchFamily="18" charset="0"/>
              </a:rPr>
              <a:t>n”,s</a:t>
            </a:r>
            <a:r>
              <a:rPr lang="en-US" altLang="zh-CN" sz="2400" b="1" dirty="0">
                <a:solidFill>
                  <a:schemeClr val="tx1"/>
                </a:solidFill>
                <a:latin typeface="Times New Roman" pitchFamily="18" charset="0"/>
              </a:rPr>
              <a:t>);</a:t>
            </a:r>
          </a:p>
        </p:txBody>
      </p:sp>
      <p:sp>
        <p:nvSpPr>
          <p:cNvPr id="269330" name="Text Box 18"/>
          <p:cNvSpPr txBox="1">
            <a:spLocks noChangeArrowheads="1"/>
          </p:cNvSpPr>
          <p:nvPr/>
        </p:nvSpPr>
        <p:spPr bwMode="auto">
          <a:xfrm>
            <a:off x="5435947" y="2548086"/>
            <a:ext cx="3238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200" b="1"/>
              <a:t>s</a:t>
            </a:r>
          </a:p>
        </p:txBody>
      </p:sp>
      <p:sp>
        <p:nvSpPr>
          <p:cNvPr id="59410" name="Text Box 19"/>
          <p:cNvSpPr txBox="1">
            <a:spLocks noChangeArrowheads="1"/>
          </p:cNvSpPr>
          <p:nvPr/>
        </p:nvSpPr>
        <p:spPr bwMode="auto">
          <a:xfrm>
            <a:off x="683568" y="1465620"/>
            <a:ext cx="521168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800" b="1" dirty="0"/>
              <a:t>程序运行结果是什么？为什么？</a:t>
            </a:r>
          </a:p>
        </p:txBody>
      </p:sp>
      <p:sp>
        <p:nvSpPr>
          <p:cNvPr id="20" name="Text Box 5">
            <a:extLst>
              <a:ext uri="{FF2B5EF4-FFF2-40B4-BE49-F238E27FC236}">
                <a16:creationId xmlns:a16="http://schemas.microsoft.com/office/drawing/2014/main" id="{8534F2F8-B87C-4BCD-9E3C-4C70A382FC72}"/>
              </a:ext>
            </a:extLst>
          </p:cNvPr>
          <p:cNvSpPr txBox="1">
            <a:spLocks noChangeArrowheads="1"/>
          </p:cNvSpPr>
          <p:nvPr/>
        </p:nvSpPr>
        <p:spPr bwMode="auto">
          <a:xfrm>
            <a:off x="539750" y="236538"/>
            <a:ext cx="58400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3.1.2 </a:t>
            </a:r>
            <a:r>
              <a:rPr lang="zh-CN" altLang="en-US" sz="3600" b="1" dirty="0">
                <a:solidFill>
                  <a:schemeClr val="bg1"/>
                </a:solidFill>
                <a:latin typeface="Times New Roman" pitchFamily="18" charset="0"/>
              </a:rPr>
              <a:t>数据地址的类型及转换</a:t>
            </a:r>
          </a:p>
        </p:txBody>
      </p:sp>
      <p:sp>
        <p:nvSpPr>
          <p:cNvPr id="22" name="Text Box 2">
            <a:extLst>
              <a:ext uri="{FF2B5EF4-FFF2-40B4-BE49-F238E27FC236}">
                <a16:creationId xmlns:a16="http://schemas.microsoft.com/office/drawing/2014/main" id="{C7D7081F-E16E-4191-A619-FBDC40495145}"/>
              </a:ext>
            </a:extLst>
          </p:cNvPr>
          <p:cNvSpPr txBox="1">
            <a:spLocks noChangeArrowheads="1"/>
          </p:cNvSpPr>
          <p:nvPr/>
        </p:nvSpPr>
        <p:spPr bwMode="auto">
          <a:xfrm>
            <a:off x="5047023" y="6405681"/>
            <a:ext cx="390135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000" b="1" dirty="0">
                <a:solidFill>
                  <a:schemeClr val="tx1"/>
                </a:solidFill>
                <a:latin typeface="宋体" panose="02010600030101010101" pitchFamily="2" charset="-122"/>
                <a:ea typeface="宋体" panose="02010600030101010101" pitchFamily="2" charset="-122"/>
              </a:rPr>
              <a:t>工程 </a:t>
            </a:r>
            <a:r>
              <a:rPr lang="en-US" altLang="zh-CN" sz="2000" b="1" dirty="0" err="1">
                <a:solidFill>
                  <a:schemeClr val="tx1"/>
                </a:solidFill>
                <a:latin typeface="宋体" panose="02010600030101010101" pitchFamily="2" charset="-122"/>
                <a:ea typeface="宋体" panose="02010600030101010101" pitchFamily="2" charset="-122"/>
              </a:rPr>
              <a:t>type_convert</a:t>
            </a:r>
            <a:endParaRPr lang="zh-CN" altLang="en-US" sz="2000" b="1" dirty="0">
              <a:solidFill>
                <a:schemeClr val="tx1"/>
              </a:solidFill>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12FC4849-3EBE-48A9-9BAB-94189FD9D5A5}"/>
              </a:ext>
            </a:extLst>
          </p:cNvPr>
          <p:cNvPicPr>
            <a:picLocks noChangeAspect="1"/>
          </p:cNvPicPr>
          <p:nvPr/>
        </p:nvPicPr>
        <p:blipFill>
          <a:blip r:embed="rId3"/>
          <a:stretch>
            <a:fillRect/>
          </a:stretch>
        </p:blipFill>
        <p:spPr>
          <a:xfrm>
            <a:off x="6520206" y="995904"/>
            <a:ext cx="1232728" cy="1185767"/>
          </a:xfrm>
          <a:prstGeom prst="rect">
            <a:avLst/>
          </a:prstGeom>
        </p:spPr>
      </p:pic>
    </p:spTree>
    <p:custDataLst>
      <p:tags r:id="rId1"/>
    </p:custDataLst>
    <p:extLst>
      <p:ext uri="{BB962C8B-B14F-4D97-AF65-F5344CB8AC3E}">
        <p14:creationId xmlns:p14="http://schemas.microsoft.com/office/powerpoint/2010/main" val="38628458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9330"/>
                                        </p:tgtEl>
                                        <p:attrNameLst>
                                          <p:attrName>style.visibility</p:attrName>
                                        </p:attrNameLst>
                                      </p:cBhvr>
                                      <p:to>
                                        <p:strVal val="visible"/>
                                      </p:to>
                                    </p:set>
                                    <p:animEffect transition="in" filter="box(in)">
                                      <p:cBhvr>
                                        <p:cTn id="7" dur="500"/>
                                        <p:tgtEl>
                                          <p:spTgt spid="2693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269316">
                                            <p:txEl>
                                              <p:pRg st="0" end="0"/>
                                            </p:txEl>
                                          </p:spTgt>
                                        </p:tgtEl>
                                        <p:attrNameLst>
                                          <p:attrName>style.visibility</p:attrName>
                                        </p:attrNameLst>
                                      </p:cBhvr>
                                      <p:to>
                                        <p:strVal val="visible"/>
                                      </p:to>
                                    </p:set>
                                    <p:anim calcmode="lin" valueType="num">
                                      <p:cBhvr additive="base">
                                        <p:cTn id="12" dur="500" fill="hold"/>
                                        <p:tgtEl>
                                          <p:spTgt spid="269316">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2693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69316">
                                            <p:txEl>
                                              <p:pRg st="1" end="1"/>
                                            </p:txEl>
                                          </p:spTgt>
                                        </p:tgtEl>
                                        <p:attrNameLst>
                                          <p:attrName>style.visibility</p:attrName>
                                        </p:attrNameLst>
                                      </p:cBhvr>
                                      <p:to>
                                        <p:strVal val="visible"/>
                                      </p:to>
                                    </p:set>
                                    <p:animEffect transition="in" filter="blinds(horizontal)">
                                      <p:cBhvr>
                                        <p:cTn id="18" dur="500"/>
                                        <p:tgtEl>
                                          <p:spTgt spid="269316">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8" presetClass="entr" presetSubtype="16" fill="hold" nodeType="clickEffect">
                                  <p:stCondLst>
                                    <p:cond delay="0"/>
                                  </p:stCondLst>
                                  <p:childTnLst>
                                    <p:set>
                                      <p:cBhvr>
                                        <p:cTn id="22" dur="1" fill="hold">
                                          <p:stCondLst>
                                            <p:cond delay="0"/>
                                          </p:stCondLst>
                                        </p:cTn>
                                        <p:tgtEl>
                                          <p:spTgt spid="269316">
                                            <p:txEl>
                                              <p:pRg st="2" end="2"/>
                                            </p:txEl>
                                          </p:spTgt>
                                        </p:tgtEl>
                                        <p:attrNameLst>
                                          <p:attrName>style.visibility</p:attrName>
                                        </p:attrNameLst>
                                      </p:cBhvr>
                                      <p:to>
                                        <p:strVal val="visible"/>
                                      </p:to>
                                    </p:set>
                                    <p:animEffect transition="in" filter="diamond(in)">
                                      <p:cBhvr>
                                        <p:cTn id="23" dur="500"/>
                                        <p:tgtEl>
                                          <p:spTgt spid="269316">
                                            <p:txEl>
                                              <p:pRg st="2" end="2"/>
                                            </p:txEl>
                                          </p:spTgt>
                                        </p:tgtEl>
                                      </p:cBhvr>
                                    </p:animEffect>
                                  </p:childTnLst>
                                </p:cTn>
                              </p:par>
                              <p:par>
                                <p:cTn id="24" presetID="8" presetClass="entr" presetSubtype="16" fill="hold" nodeType="withEffect">
                                  <p:stCondLst>
                                    <p:cond delay="0"/>
                                  </p:stCondLst>
                                  <p:childTnLst>
                                    <p:set>
                                      <p:cBhvr>
                                        <p:cTn id="25" dur="1" fill="hold">
                                          <p:stCondLst>
                                            <p:cond delay="0"/>
                                          </p:stCondLst>
                                        </p:cTn>
                                        <p:tgtEl>
                                          <p:spTgt spid="269316">
                                            <p:txEl>
                                              <p:pRg st="3" end="3"/>
                                            </p:txEl>
                                          </p:spTgt>
                                        </p:tgtEl>
                                        <p:attrNameLst>
                                          <p:attrName>style.visibility</p:attrName>
                                        </p:attrNameLst>
                                      </p:cBhvr>
                                      <p:to>
                                        <p:strVal val="visible"/>
                                      </p:to>
                                    </p:set>
                                    <p:animEffect transition="in" filter="diamond(in)">
                                      <p:cBhvr>
                                        <p:cTn id="26" dur="500"/>
                                        <p:tgtEl>
                                          <p:spTgt spid="269316">
                                            <p:txEl>
                                              <p:pRg st="3" end="3"/>
                                            </p:txEl>
                                          </p:spTgt>
                                        </p:tgtEl>
                                      </p:cBhvr>
                                    </p:animEffect>
                                  </p:childTnLst>
                                </p:cTn>
                              </p:par>
                              <p:par>
                                <p:cTn id="27" presetID="8" presetClass="entr" presetSubtype="16" fill="hold" nodeType="withEffect">
                                  <p:stCondLst>
                                    <p:cond delay="0"/>
                                  </p:stCondLst>
                                  <p:childTnLst>
                                    <p:set>
                                      <p:cBhvr>
                                        <p:cTn id="28" dur="1" fill="hold">
                                          <p:stCondLst>
                                            <p:cond delay="0"/>
                                          </p:stCondLst>
                                        </p:cTn>
                                        <p:tgtEl>
                                          <p:spTgt spid="269316">
                                            <p:txEl>
                                              <p:pRg st="4" end="4"/>
                                            </p:txEl>
                                          </p:spTgt>
                                        </p:tgtEl>
                                        <p:attrNameLst>
                                          <p:attrName>style.visibility</p:attrName>
                                        </p:attrNameLst>
                                      </p:cBhvr>
                                      <p:to>
                                        <p:strVal val="visible"/>
                                      </p:to>
                                    </p:set>
                                    <p:animEffect transition="in" filter="diamond(in)">
                                      <p:cBhvr>
                                        <p:cTn id="29" dur="500"/>
                                        <p:tgtEl>
                                          <p:spTgt spid="269316">
                                            <p:txEl>
                                              <p:pRg st="4" end="4"/>
                                            </p:txEl>
                                          </p:spTgt>
                                        </p:tgtEl>
                                      </p:cBhvr>
                                    </p:animEffect>
                                  </p:childTnLst>
                                </p:cTn>
                              </p:par>
                              <p:par>
                                <p:cTn id="30" presetID="8" presetClass="entr" presetSubtype="16" fill="hold" nodeType="withEffect">
                                  <p:stCondLst>
                                    <p:cond delay="0"/>
                                  </p:stCondLst>
                                  <p:childTnLst>
                                    <p:set>
                                      <p:cBhvr>
                                        <p:cTn id="31" dur="1" fill="hold">
                                          <p:stCondLst>
                                            <p:cond delay="0"/>
                                          </p:stCondLst>
                                        </p:cTn>
                                        <p:tgtEl>
                                          <p:spTgt spid="269316">
                                            <p:txEl>
                                              <p:pRg st="5" end="5"/>
                                            </p:txEl>
                                          </p:spTgt>
                                        </p:tgtEl>
                                        <p:attrNameLst>
                                          <p:attrName>style.visibility</p:attrName>
                                        </p:attrNameLst>
                                      </p:cBhvr>
                                      <p:to>
                                        <p:strVal val="visible"/>
                                      </p:to>
                                    </p:set>
                                    <p:animEffect transition="in" filter="diamond(in)">
                                      <p:cBhvr>
                                        <p:cTn id="32" dur="500"/>
                                        <p:tgtEl>
                                          <p:spTgt spid="269316">
                                            <p:txEl>
                                              <p:pRg st="5" end="5"/>
                                            </p:txEl>
                                          </p:spTgt>
                                        </p:tgtEl>
                                      </p:cBhvr>
                                    </p:animEffect>
                                  </p:childTnLst>
                                </p:cTn>
                              </p:par>
                              <p:par>
                                <p:cTn id="33" presetID="8" presetClass="entr" presetSubtype="16" fill="hold" nodeType="withEffect">
                                  <p:stCondLst>
                                    <p:cond delay="0"/>
                                  </p:stCondLst>
                                  <p:childTnLst>
                                    <p:set>
                                      <p:cBhvr>
                                        <p:cTn id="34" dur="1" fill="hold">
                                          <p:stCondLst>
                                            <p:cond delay="0"/>
                                          </p:stCondLst>
                                        </p:cTn>
                                        <p:tgtEl>
                                          <p:spTgt spid="269316">
                                            <p:txEl>
                                              <p:pRg st="6" end="6"/>
                                            </p:txEl>
                                          </p:spTgt>
                                        </p:tgtEl>
                                        <p:attrNameLst>
                                          <p:attrName>style.visibility</p:attrName>
                                        </p:attrNameLst>
                                      </p:cBhvr>
                                      <p:to>
                                        <p:strVal val="visible"/>
                                      </p:to>
                                    </p:set>
                                    <p:animEffect transition="in" filter="diamond(in)">
                                      <p:cBhvr>
                                        <p:cTn id="35" dur="500"/>
                                        <p:tgtEl>
                                          <p:spTgt spid="269316">
                                            <p:txEl>
                                              <p:pRg st="6" end="6"/>
                                            </p:txEl>
                                          </p:spTgt>
                                        </p:tgtEl>
                                      </p:cBhvr>
                                    </p:animEffect>
                                  </p:childTnLst>
                                </p:cTn>
                              </p:par>
                              <p:par>
                                <p:cTn id="36" presetID="8" presetClass="entr" presetSubtype="16" fill="hold" nodeType="withEffect">
                                  <p:stCondLst>
                                    <p:cond delay="0"/>
                                  </p:stCondLst>
                                  <p:childTnLst>
                                    <p:set>
                                      <p:cBhvr>
                                        <p:cTn id="37" dur="1" fill="hold">
                                          <p:stCondLst>
                                            <p:cond delay="0"/>
                                          </p:stCondLst>
                                        </p:cTn>
                                        <p:tgtEl>
                                          <p:spTgt spid="269316">
                                            <p:txEl>
                                              <p:pRg st="7" end="7"/>
                                            </p:txEl>
                                          </p:spTgt>
                                        </p:tgtEl>
                                        <p:attrNameLst>
                                          <p:attrName>style.visibility</p:attrName>
                                        </p:attrNameLst>
                                      </p:cBhvr>
                                      <p:to>
                                        <p:strVal val="visible"/>
                                      </p:to>
                                    </p:set>
                                    <p:animEffect transition="in" filter="diamond(in)">
                                      <p:cBhvr>
                                        <p:cTn id="38" dur="500"/>
                                        <p:tgtEl>
                                          <p:spTgt spid="269316">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250" fill="hold"/>
                                        <p:tgtEl>
                                          <p:spTgt spid="5"/>
                                        </p:tgtEl>
                                        <p:attrNameLst>
                                          <p:attrName>ppt_x</p:attrName>
                                        </p:attrNameLst>
                                      </p:cBhvr>
                                      <p:tavLst>
                                        <p:tav tm="0">
                                          <p:val>
                                            <p:strVal val="1+#ppt_w/2"/>
                                          </p:val>
                                        </p:tav>
                                        <p:tav tm="100000">
                                          <p:val>
                                            <p:strVal val="#ppt_x"/>
                                          </p:val>
                                        </p:tav>
                                      </p:tavLst>
                                    </p:anim>
                                    <p:anim calcmode="lin" valueType="num">
                                      <p:cBhvr additive="base">
                                        <p:cTn id="44" dur="25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3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08" name="Rectangle 17"/>
          <p:cNvSpPr>
            <a:spLocks noChangeArrowheads="1"/>
          </p:cNvSpPr>
          <p:nvPr/>
        </p:nvSpPr>
        <p:spPr bwMode="auto">
          <a:xfrm>
            <a:off x="395536" y="1556792"/>
            <a:ext cx="330334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indent="333375"/>
            <a:r>
              <a:rPr lang="en-US" altLang="zh-CN" sz="2400" b="1" dirty="0">
                <a:solidFill>
                  <a:schemeClr val="tx1"/>
                </a:solidFill>
                <a:latin typeface="Times New Roman" pitchFamily="18" charset="0"/>
              </a:rPr>
              <a:t>char   s[10];</a:t>
            </a:r>
          </a:p>
          <a:p>
            <a:pPr indent="333375"/>
            <a:r>
              <a:rPr lang="en-US" altLang="zh-CN" sz="2400" b="1" dirty="0" err="1">
                <a:solidFill>
                  <a:schemeClr val="tx1"/>
                </a:solidFill>
                <a:latin typeface="Times New Roman" pitchFamily="18" charset="0"/>
              </a:rPr>
              <a:t>strcpy</a:t>
            </a:r>
            <a:r>
              <a:rPr lang="en-US" altLang="zh-CN" sz="2400" b="1" dirty="0">
                <a:solidFill>
                  <a:schemeClr val="tx1"/>
                </a:solidFill>
                <a:latin typeface="Times New Roman" pitchFamily="18" charset="0"/>
              </a:rPr>
              <a:t>(s, ”1234567”);</a:t>
            </a:r>
          </a:p>
        </p:txBody>
      </p:sp>
      <p:sp>
        <p:nvSpPr>
          <p:cNvPr id="20" name="Text Box 5">
            <a:extLst>
              <a:ext uri="{FF2B5EF4-FFF2-40B4-BE49-F238E27FC236}">
                <a16:creationId xmlns:a16="http://schemas.microsoft.com/office/drawing/2014/main" id="{8534F2F8-B87C-4BCD-9E3C-4C70A382FC72}"/>
              </a:ext>
            </a:extLst>
          </p:cNvPr>
          <p:cNvSpPr txBox="1">
            <a:spLocks noChangeArrowheads="1"/>
          </p:cNvSpPr>
          <p:nvPr/>
        </p:nvSpPr>
        <p:spPr bwMode="auto">
          <a:xfrm>
            <a:off x="539750" y="236538"/>
            <a:ext cx="58400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3.1.2 </a:t>
            </a:r>
            <a:r>
              <a:rPr lang="zh-CN" altLang="en-US" sz="3600" b="1" dirty="0">
                <a:solidFill>
                  <a:schemeClr val="bg1"/>
                </a:solidFill>
                <a:latin typeface="Times New Roman" pitchFamily="18" charset="0"/>
              </a:rPr>
              <a:t>数据地址的类型及转换</a:t>
            </a:r>
          </a:p>
        </p:txBody>
      </p:sp>
      <p:pic>
        <p:nvPicPr>
          <p:cNvPr id="3" name="图片 2">
            <a:extLst>
              <a:ext uri="{FF2B5EF4-FFF2-40B4-BE49-F238E27FC236}">
                <a16:creationId xmlns:a16="http://schemas.microsoft.com/office/drawing/2014/main" id="{FFEE5C0E-5192-4A3F-A4FA-39FC0A5044FB}"/>
              </a:ext>
            </a:extLst>
          </p:cNvPr>
          <p:cNvPicPr>
            <a:picLocks noChangeAspect="1"/>
          </p:cNvPicPr>
          <p:nvPr/>
        </p:nvPicPr>
        <p:blipFill>
          <a:blip r:embed="rId3"/>
          <a:stretch>
            <a:fillRect/>
          </a:stretch>
        </p:blipFill>
        <p:spPr>
          <a:xfrm>
            <a:off x="827583" y="2463596"/>
            <a:ext cx="7677123" cy="3557691"/>
          </a:xfrm>
          <a:prstGeom prst="rect">
            <a:avLst/>
          </a:prstGeom>
        </p:spPr>
      </p:pic>
      <p:sp>
        <p:nvSpPr>
          <p:cNvPr id="24" name="Text Box 19">
            <a:extLst>
              <a:ext uri="{FF2B5EF4-FFF2-40B4-BE49-F238E27FC236}">
                <a16:creationId xmlns:a16="http://schemas.microsoft.com/office/drawing/2014/main" id="{321C6A04-54C0-409B-86F4-F4417379E4DF}"/>
              </a:ext>
            </a:extLst>
          </p:cNvPr>
          <p:cNvSpPr txBox="1">
            <a:spLocks noChangeArrowheads="1"/>
          </p:cNvSpPr>
          <p:nvPr/>
        </p:nvSpPr>
        <p:spPr bwMode="auto">
          <a:xfrm>
            <a:off x="875387" y="6165304"/>
            <a:ext cx="736611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800" b="1" dirty="0"/>
              <a:t>在调试窗口，观察地址类型转换后取数的结果</a:t>
            </a:r>
            <a:endParaRPr lang="en-US" altLang="zh-CN" sz="2800" b="1" dirty="0"/>
          </a:p>
        </p:txBody>
      </p:sp>
    </p:spTree>
    <p:custDataLst>
      <p:tags r:id="rId1"/>
    </p:custDataLst>
    <p:extLst>
      <p:ext uri="{BB962C8B-B14F-4D97-AF65-F5344CB8AC3E}">
        <p14:creationId xmlns:p14="http://schemas.microsoft.com/office/powerpoint/2010/main" val="2850022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6" name="Rectangle 4"/>
          <p:cNvSpPr>
            <a:spLocks noChangeArrowheads="1"/>
          </p:cNvSpPr>
          <p:nvPr/>
        </p:nvSpPr>
        <p:spPr bwMode="auto">
          <a:xfrm>
            <a:off x="6300192" y="1370856"/>
            <a:ext cx="1219200" cy="419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20000"/>
              </a:lnSpc>
            </a:pPr>
            <a:r>
              <a:rPr lang="en-US" altLang="zh-CN" sz="2400">
                <a:solidFill>
                  <a:schemeClr val="tx1"/>
                </a:solidFill>
                <a:latin typeface="Times New Roman" pitchFamily="18" charset="0"/>
                <a:ea typeface="宋体" pitchFamily="2" charset="-122"/>
              </a:rPr>
              <a:t>31H</a:t>
            </a:r>
          </a:p>
          <a:p>
            <a:pPr algn="ctr">
              <a:lnSpc>
                <a:spcPct val="120000"/>
              </a:lnSpc>
            </a:pPr>
            <a:r>
              <a:rPr lang="en-US" altLang="zh-CN" sz="2400">
                <a:solidFill>
                  <a:schemeClr val="tx1"/>
                </a:solidFill>
                <a:latin typeface="Times New Roman" pitchFamily="18" charset="0"/>
                <a:ea typeface="宋体" pitchFamily="2" charset="-122"/>
              </a:rPr>
              <a:t>32H</a:t>
            </a:r>
          </a:p>
          <a:p>
            <a:pPr algn="ctr">
              <a:lnSpc>
                <a:spcPct val="120000"/>
              </a:lnSpc>
            </a:pPr>
            <a:r>
              <a:rPr lang="en-US" altLang="zh-CN" sz="2400">
                <a:solidFill>
                  <a:schemeClr val="tx1"/>
                </a:solidFill>
                <a:latin typeface="Times New Roman" pitchFamily="18" charset="0"/>
                <a:ea typeface="宋体" pitchFamily="2" charset="-122"/>
              </a:rPr>
              <a:t>33H</a:t>
            </a:r>
          </a:p>
          <a:p>
            <a:pPr algn="ctr">
              <a:lnSpc>
                <a:spcPct val="120000"/>
              </a:lnSpc>
            </a:pPr>
            <a:r>
              <a:rPr lang="en-US" altLang="zh-CN" sz="2400">
                <a:solidFill>
                  <a:schemeClr val="tx1"/>
                </a:solidFill>
                <a:latin typeface="Times New Roman" pitchFamily="18" charset="0"/>
                <a:ea typeface="宋体" pitchFamily="2" charset="-122"/>
              </a:rPr>
              <a:t>34H</a:t>
            </a:r>
          </a:p>
          <a:p>
            <a:pPr algn="ctr">
              <a:lnSpc>
                <a:spcPct val="120000"/>
              </a:lnSpc>
            </a:pPr>
            <a:r>
              <a:rPr lang="en-US" altLang="zh-CN" sz="2400">
                <a:solidFill>
                  <a:schemeClr val="tx1"/>
                </a:solidFill>
                <a:latin typeface="Times New Roman" pitchFamily="18" charset="0"/>
                <a:ea typeface="宋体" pitchFamily="2" charset="-122"/>
              </a:rPr>
              <a:t>35H</a:t>
            </a:r>
          </a:p>
          <a:p>
            <a:pPr algn="ctr">
              <a:lnSpc>
                <a:spcPct val="120000"/>
              </a:lnSpc>
            </a:pPr>
            <a:r>
              <a:rPr lang="en-US" altLang="zh-CN" sz="2400">
                <a:solidFill>
                  <a:schemeClr val="tx1"/>
                </a:solidFill>
                <a:latin typeface="Times New Roman" pitchFamily="18" charset="0"/>
                <a:ea typeface="宋体" pitchFamily="2" charset="-122"/>
              </a:rPr>
              <a:t>36H</a:t>
            </a:r>
          </a:p>
          <a:p>
            <a:pPr algn="ctr">
              <a:lnSpc>
                <a:spcPct val="120000"/>
              </a:lnSpc>
            </a:pPr>
            <a:r>
              <a:rPr lang="en-US" altLang="zh-CN" sz="2400">
                <a:solidFill>
                  <a:schemeClr val="tx1"/>
                </a:solidFill>
                <a:latin typeface="Times New Roman" pitchFamily="18" charset="0"/>
                <a:ea typeface="宋体" pitchFamily="2" charset="-122"/>
              </a:rPr>
              <a:t>37H</a:t>
            </a:r>
          </a:p>
          <a:p>
            <a:pPr algn="ctr">
              <a:lnSpc>
                <a:spcPct val="120000"/>
              </a:lnSpc>
            </a:pPr>
            <a:r>
              <a:rPr lang="en-US" altLang="zh-CN" sz="2400">
                <a:solidFill>
                  <a:schemeClr val="tx1"/>
                </a:solidFill>
                <a:latin typeface="Times New Roman" pitchFamily="18" charset="0"/>
                <a:ea typeface="宋体" pitchFamily="2" charset="-122"/>
              </a:rPr>
              <a:t>00H</a:t>
            </a:r>
          </a:p>
        </p:txBody>
      </p:sp>
      <p:sp>
        <p:nvSpPr>
          <p:cNvPr id="59396" name="Line 5"/>
          <p:cNvSpPr>
            <a:spLocks noChangeShapeType="1"/>
          </p:cNvSpPr>
          <p:nvPr/>
        </p:nvSpPr>
        <p:spPr bwMode="auto">
          <a:xfrm>
            <a:off x="6300192" y="525705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7" name="Line 6"/>
          <p:cNvSpPr>
            <a:spLocks noChangeShapeType="1"/>
          </p:cNvSpPr>
          <p:nvPr/>
        </p:nvSpPr>
        <p:spPr bwMode="auto">
          <a:xfrm>
            <a:off x="6300192" y="213285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8" name="Line 7"/>
          <p:cNvSpPr>
            <a:spLocks noChangeShapeType="1"/>
          </p:cNvSpPr>
          <p:nvPr/>
        </p:nvSpPr>
        <p:spPr bwMode="auto">
          <a:xfrm>
            <a:off x="6300192" y="259005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399" name="Line 8"/>
          <p:cNvSpPr>
            <a:spLocks noChangeShapeType="1"/>
          </p:cNvSpPr>
          <p:nvPr/>
        </p:nvSpPr>
        <p:spPr bwMode="auto">
          <a:xfrm>
            <a:off x="6300192" y="304725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0" name="Line 9"/>
          <p:cNvSpPr>
            <a:spLocks noChangeShapeType="1"/>
          </p:cNvSpPr>
          <p:nvPr/>
        </p:nvSpPr>
        <p:spPr bwMode="auto">
          <a:xfrm>
            <a:off x="6300192" y="350445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1" name="Line 10"/>
          <p:cNvSpPr>
            <a:spLocks noChangeShapeType="1"/>
          </p:cNvSpPr>
          <p:nvPr/>
        </p:nvSpPr>
        <p:spPr bwMode="auto">
          <a:xfrm>
            <a:off x="6300192" y="396165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2" name="Line 11"/>
          <p:cNvSpPr>
            <a:spLocks noChangeShapeType="1"/>
          </p:cNvSpPr>
          <p:nvPr/>
        </p:nvSpPr>
        <p:spPr bwMode="auto">
          <a:xfrm>
            <a:off x="6300192" y="441885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3" name="Line 12"/>
          <p:cNvSpPr>
            <a:spLocks noChangeShapeType="1"/>
          </p:cNvSpPr>
          <p:nvPr/>
        </p:nvSpPr>
        <p:spPr bwMode="auto">
          <a:xfrm>
            <a:off x="6300192" y="479985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4" name="Line 13"/>
          <p:cNvSpPr>
            <a:spLocks noChangeShapeType="1"/>
          </p:cNvSpPr>
          <p:nvPr/>
        </p:nvSpPr>
        <p:spPr bwMode="auto">
          <a:xfrm>
            <a:off x="6300192" y="1751856"/>
            <a:ext cx="12192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5" name="Text Box 14"/>
          <p:cNvSpPr txBox="1">
            <a:spLocks noChangeArrowheads="1"/>
          </p:cNvSpPr>
          <p:nvPr/>
        </p:nvSpPr>
        <p:spPr bwMode="auto">
          <a:xfrm>
            <a:off x="7496820" y="1434356"/>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dirty="0">
                <a:solidFill>
                  <a:schemeClr val="tx1"/>
                </a:solidFill>
                <a:latin typeface="Times New Roman" pitchFamily="18" charset="0"/>
                <a:ea typeface="宋体" pitchFamily="2" charset="-122"/>
              </a:rPr>
              <a:t>小地址</a:t>
            </a:r>
          </a:p>
        </p:txBody>
      </p:sp>
      <p:sp>
        <p:nvSpPr>
          <p:cNvPr id="59406" name="Text Box 15"/>
          <p:cNvSpPr txBox="1">
            <a:spLocks noChangeArrowheads="1"/>
          </p:cNvSpPr>
          <p:nvPr/>
        </p:nvSpPr>
        <p:spPr bwMode="auto">
          <a:xfrm>
            <a:off x="7641283" y="4890343"/>
            <a:ext cx="11128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dirty="0">
                <a:solidFill>
                  <a:schemeClr val="tx1"/>
                </a:solidFill>
                <a:latin typeface="Times New Roman" pitchFamily="18" charset="0"/>
                <a:ea typeface="宋体" pitchFamily="2" charset="-122"/>
              </a:rPr>
              <a:t>大地址</a:t>
            </a:r>
          </a:p>
        </p:txBody>
      </p:sp>
      <p:sp>
        <p:nvSpPr>
          <p:cNvPr id="59407" name="Line 16"/>
          <p:cNvSpPr>
            <a:spLocks noChangeShapeType="1"/>
          </p:cNvSpPr>
          <p:nvPr/>
        </p:nvSpPr>
        <p:spPr bwMode="auto">
          <a:xfrm>
            <a:off x="8100392" y="2082056"/>
            <a:ext cx="0" cy="26670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408" name="Rectangle 17"/>
          <p:cNvSpPr>
            <a:spLocks noChangeArrowheads="1"/>
          </p:cNvSpPr>
          <p:nvPr/>
        </p:nvSpPr>
        <p:spPr bwMode="auto">
          <a:xfrm>
            <a:off x="305072" y="1340615"/>
            <a:ext cx="5508104"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indent="333375"/>
            <a:r>
              <a:rPr lang="en-US" altLang="zh-CN" sz="2000" b="1" dirty="0">
                <a:solidFill>
                  <a:schemeClr val="tx1"/>
                </a:solidFill>
                <a:latin typeface="Times New Roman" pitchFamily="18" charset="0"/>
              </a:rPr>
              <a:t>#define  _CRT_SECURE_NO_WARNINGS</a:t>
            </a:r>
          </a:p>
          <a:p>
            <a:pPr indent="333375"/>
            <a:r>
              <a:rPr lang="en-US" altLang="zh-CN" sz="2000" b="1" dirty="0">
                <a:solidFill>
                  <a:schemeClr val="tx1"/>
                </a:solidFill>
                <a:latin typeface="Times New Roman" pitchFamily="18" charset="0"/>
              </a:rPr>
              <a:t>#include &lt;iostream&gt;</a:t>
            </a:r>
          </a:p>
          <a:p>
            <a:pPr indent="333375"/>
            <a:r>
              <a:rPr lang="en-US" altLang="zh-CN" sz="2000" b="1" dirty="0">
                <a:solidFill>
                  <a:schemeClr val="tx1"/>
                </a:solidFill>
                <a:latin typeface="Times New Roman" pitchFamily="18" charset="0"/>
              </a:rPr>
              <a:t>union test {</a:t>
            </a:r>
          </a:p>
          <a:p>
            <a:pPr indent="333375"/>
            <a:r>
              <a:rPr lang="en-US" altLang="zh-CN" sz="2000" b="1" dirty="0">
                <a:solidFill>
                  <a:schemeClr val="tx1"/>
                </a:solidFill>
                <a:latin typeface="Times New Roman" pitchFamily="18" charset="0"/>
              </a:rPr>
              <a:t>    char s[10];</a:t>
            </a:r>
          </a:p>
          <a:p>
            <a:pPr indent="333375"/>
            <a:r>
              <a:rPr lang="en-US" altLang="zh-CN" sz="2000" b="1" dirty="0">
                <a:solidFill>
                  <a:schemeClr val="tx1"/>
                </a:solidFill>
                <a:latin typeface="Times New Roman" pitchFamily="18" charset="0"/>
              </a:rPr>
              <a:t>    char c;</a:t>
            </a:r>
          </a:p>
          <a:p>
            <a:pPr indent="333375"/>
            <a:r>
              <a:rPr lang="en-US" altLang="zh-CN" sz="2000" b="1" dirty="0">
                <a:solidFill>
                  <a:schemeClr val="tx1"/>
                </a:solidFill>
                <a:latin typeface="Times New Roman" pitchFamily="18" charset="0"/>
              </a:rPr>
              <a:t>    short x;</a:t>
            </a:r>
          </a:p>
          <a:p>
            <a:pPr indent="333375"/>
            <a:r>
              <a:rPr lang="en-US" altLang="zh-CN" sz="2000" b="1" dirty="0">
                <a:solidFill>
                  <a:schemeClr val="tx1"/>
                </a:solidFill>
                <a:latin typeface="Times New Roman" pitchFamily="18" charset="0"/>
              </a:rPr>
              <a:t>    int   y;</a:t>
            </a:r>
          </a:p>
          <a:p>
            <a:pPr indent="333375"/>
            <a:r>
              <a:rPr lang="en-US" altLang="zh-CN" sz="2000" b="1" dirty="0">
                <a:solidFill>
                  <a:schemeClr val="tx1"/>
                </a:solidFill>
                <a:latin typeface="Times New Roman" pitchFamily="18" charset="0"/>
              </a:rPr>
              <a:t>} temp;</a:t>
            </a:r>
          </a:p>
          <a:p>
            <a:pPr indent="333375"/>
            <a:r>
              <a:rPr lang="en-US" altLang="zh-CN" sz="2000" b="1" dirty="0">
                <a:solidFill>
                  <a:schemeClr val="tx1"/>
                </a:solidFill>
                <a:latin typeface="Times New Roman" pitchFamily="18" charset="0"/>
              </a:rPr>
              <a:t>int main()</a:t>
            </a:r>
          </a:p>
          <a:p>
            <a:pPr indent="333375"/>
            <a:r>
              <a:rPr lang="en-US" altLang="zh-CN" sz="2000" b="1" dirty="0">
                <a:solidFill>
                  <a:schemeClr val="tx1"/>
                </a:solidFill>
                <a:latin typeface="Times New Roman" pitchFamily="18" charset="0"/>
              </a:rPr>
              <a:t>{    </a:t>
            </a:r>
            <a:r>
              <a:rPr lang="en-US" altLang="zh-CN" sz="2000" b="1" dirty="0" err="1">
                <a:solidFill>
                  <a:schemeClr val="tx1"/>
                </a:solidFill>
                <a:latin typeface="Times New Roman" pitchFamily="18" charset="0"/>
              </a:rPr>
              <a:t>strcpy</a:t>
            </a:r>
            <a:r>
              <a:rPr lang="en-US" altLang="zh-CN" sz="2000" b="1" dirty="0">
                <a:solidFill>
                  <a:schemeClr val="tx1"/>
                </a:solidFill>
                <a:latin typeface="Times New Roman" pitchFamily="18" charset="0"/>
              </a:rPr>
              <a:t>(</a:t>
            </a:r>
            <a:r>
              <a:rPr lang="en-US" altLang="zh-CN" sz="2000" b="1" dirty="0" err="1">
                <a:solidFill>
                  <a:schemeClr val="tx1"/>
                </a:solidFill>
                <a:latin typeface="Times New Roman" pitchFamily="18" charset="0"/>
              </a:rPr>
              <a:t>temp.s</a:t>
            </a:r>
            <a:r>
              <a:rPr lang="en-US" altLang="zh-CN" sz="2000" b="1" dirty="0">
                <a:solidFill>
                  <a:schemeClr val="tx1"/>
                </a:solidFill>
                <a:latin typeface="Times New Roman" pitchFamily="18" charset="0"/>
              </a:rPr>
              <a:t>, "1234567");</a:t>
            </a:r>
          </a:p>
          <a:p>
            <a:pPr indent="333375"/>
            <a:r>
              <a:rPr lang="en-US" altLang="zh-CN" sz="2000" b="1" dirty="0">
                <a:solidFill>
                  <a:schemeClr val="tx1"/>
                </a:solidFill>
                <a:latin typeface="Times New Roman" pitchFamily="18" charset="0"/>
              </a:rPr>
              <a:t>    </a:t>
            </a:r>
            <a:r>
              <a:rPr lang="en-US" altLang="zh-CN" sz="2000" b="1" dirty="0" err="1">
                <a:solidFill>
                  <a:schemeClr val="tx1"/>
                </a:solidFill>
                <a:latin typeface="Times New Roman" pitchFamily="18" charset="0"/>
              </a:rPr>
              <a:t>printf</a:t>
            </a:r>
            <a:r>
              <a:rPr lang="en-US" altLang="zh-CN" sz="2000" b="1" dirty="0">
                <a:solidFill>
                  <a:schemeClr val="tx1"/>
                </a:solidFill>
                <a:latin typeface="Times New Roman" pitchFamily="18" charset="0"/>
              </a:rPr>
              <a:t>(" % x \n", </a:t>
            </a:r>
            <a:r>
              <a:rPr lang="en-US" altLang="zh-CN" sz="2000" b="1" dirty="0" err="1">
                <a:solidFill>
                  <a:schemeClr val="tx1"/>
                </a:solidFill>
                <a:latin typeface="Times New Roman" pitchFamily="18" charset="0"/>
              </a:rPr>
              <a:t>temp.x</a:t>
            </a:r>
            <a:r>
              <a:rPr lang="en-US" altLang="zh-CN" sz="2000" b="1" dirty="0">
                <a:solidFill>
                  <a:schemeClr val="tx1"/>
                </a:solidFill>
                <a:latin typeface="Times New Roman" pitchFamily="18" charset="0"/>
              </a:rPr>
              <a:t>);</a:t>
            </a:r>
          </a:p>
          <a:p>
            <a:pPr indent="333375"/>
            <a:r>
              <a:rPr lang="en-US" altLang="zh-CN" sz="2000" b="1" dirty="0">
                <a:solidFill>
                  <a:schemeClr val="tx1"/>
                </a:solidFill>
                <a:latin typeface="Times New Roman" pitchFamily="18" charset="0"/>
              </a:rPr>
              <a:t>    </a:t>
            </a:r>
            <a:r>
              <a:rPr lang="en-US" altLang="zh-CN" sz="2000" b="1" dirty="0" err="1">
                <a:solidFill>
                  <a:schemeClr val="tx1"/>
                </a:solidFill>
                <a:latin typeface="Times New Roman" pitchFamily="18" charset="0"/>
              </a:rPr>
              <a:t>printf</a:t>
            </a:r>
            <a:r>
              <a:rPr lang="en-US" altLang="zh-CN" sz="2000" b="1" dirty="0">
                <a:solidFill>
                  <a:schemeClr val="tx1"/>
                </a:solidFill>
                <a:latin typeface="Times New Roman" pitchFamily="18" charset="0"/>
              </a:rPr>
              <a:t>(" % x \n", </a:t>
            </a:r>
            <a:r>
              <a:rPr lang="en-US" altLang="zh-CN" sz="2000" b="1" dirty="0" err="1">
                <a:solidFill>
                  <a:schemeClr val="tx1"/>
                </a:solidFill>
                <a:latin typeface="Times New Roman" pitchFamily="18" charset="0"/>
              </a:rPr>
              <a:t>temp.y</a:t>
            </a:r>
            <a:r>
              <a:rPr lang="en-US" altLang="zh-CN" sz="2000" b="1" dirty="0">
                <a:solidFill>
                  <a:schemeClr val="tx1"/>
                </a:solidFill>
                <a:latin typeface="Times New Roman" pitchFamily="18" charset="0"/>
              </a:rPr>
              <a:t>);</a:t>
            </a:r>
          </a:p>
          <a:p>
            <a:pPr indent="333375"/>
            <a:r>
              <a:rPr lang="en-US" altLang="zh-CN" sz="2000" b="1" dirty="0">
                <a:solidFill>
                  <a:schemeClr val="tx1"/>
                </a:solidFill>
                <a:latin typeface="Times New Roman" pitchFamily="18" charset="0"/>
              </a:rPr>
              <a:t>    </a:t>
            </a:r>
            <a:r>
              <a:rPr lang="en-US" altLang="zh-CN" sz="2000" b="1" dirty="0" err="1">
                <a:solidFill>
                  <a:schemeClr val="tx1"/>
                </a:solidFill>
                <a:latin typeface="Times New Roman" pitchFamily="18" charset="0"/>
              </a:rPr>
              <a:t>printf</a:t>
            </a:r>
            <a:r>
              <a:rPr lang="en-US" altLang="zh-CN" sz="2000" b="1" dirty="0">
                <a:solidFill>
                  <a:schemeClr val="tx1"/>
                </a:solidFill>
                <a:latin typeface="Times New Roman" pitchFamily="18" charset="0"/>
              </a:rPr>
              <a:t>(" % d \n", </a:t>
            </a:r>
            <a:r>
              <a:rPr lang="en-US" altLang="zh-CN" sz="2000" b="1" dirty="0" err="1">
                <a:solidFill>
                  <a:schemeClr val="tx1"/>
                </a:solidFill>
                <a:latin typeface="Times New Roman" pitchFamily="18" charset="0"/>
              </a:rPr>
              <a:t>temp.c</a:t>
            </a:r>
            <a:r>
              <a:rPr lang="en-US" altLang="zh-CN" sz="2000" b="1" dirty="0">
                <a:solidFill>
                  <a:schemeClr val="tx1"/>
                </a:solidFill>
                <a:latin typeface="Times New Roman" pitchFamily="18" charset="0"/>
              </a:rPr>
              <a:t>);</a:t>
            </a:r>
          </a:p>
          <a:p>
            <a:pPr indent="333375"/>
            <a:r>
              <a:rPr lang="en-US" altLang="zh-CN" sz="2000" b="1" dirty="0">
                <a:solidFill>
                  <a:schemeClr val="tx1"/>
                </a:solidFill>
                <a:latin typeface="Times New Roman" pitchFamily="18" charset="0"/>
              </a:rPr>
              <a:t>    return 0;</a:t>
            </a:r>
          </a:p>
          <a:p>
            <a:pPr indent="333375"/>
            <a:r>
              <a:rPr lang="en-US" altLang="zh-CN" sz="2000" b="1" dirty="0">
                <a:solidFill>
                  <a:schemeClr val="tx1"/>
                </a:solidFill>
                <a:latin typeface="Times New Roman" pitchFamily="18" charset="0"/>
              </a:rPr>
              <a:t>}</a:t>
            </a:r>
          </a:p>
        </p:txBody>
      </p:sp>
      <p:sp>
        <p:nvSpPr>
          <p:cNvPr id="269330" name="Text Box 18"/>
          <p:cNvSpPr txBox="1">
            <a:spLocks noChangeArrowheads="1"/>
          </p:cNvSpPr>
          <p:nvPr/>
        </p:nvSpPr>
        <p:spPr bwMode="auto">
          <a:xfrm>
            <a:off x="5935067" y="1656606"/>
            <a:ext cx="3238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200" b="1"/>
              <a:t>s</a:t>
            </a:r>
          </a:p>
        </p:txBody>
      </p:sp>
      <p:sp>
        <p:nvSpPr>
          <p:cNvPr id="20" name="Text Box 5">
            <a:extLst>
              <a:ext uri="{FF2B5EF4-FFF2-40B4-BE49-F238E27FC236}">
                <a16:creationId xmlns:a16="http://schemas.microsoft.com/office/drawing/2014/main" id="{8534F2F8-B87C-4BCD-9E3C-4C70A382FC72}"/>
              </a:ext>
            </a:extLst>
          </p:cNvPr>
          <p:cNvSpPr txBox="1">
            <a:spLocks noChangeArrowheads="1"/>
          </p:cNvSpPr>
          <p:nvPr/>
        </p:nvSpPr>
        <p:spPr bwMode="auto">
          <a:xfrm>
            <a:off x="539750" y="236538"/>
            <a:ext cx="58400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3.1.2 </a:t>
            </a:r>
            <a:r>
              <a:rPr lang="zh-CN" altLang="en-US" sz="3600" b="1" dirty="0">
                <a:solidFill>
                  <a:schemeClr val="bg1"/>
                </a:solidFill>
                <a:latin typeface="Times New Roman" pitchFamily="18" charset="0"/>
              </a:rPr>
              <a:t>数据地址的类型及转换</a:t>
            </a:r>
          </a:p>
        </p:txBody>
      </p:sp>
      <p:pic>
        <p:nvPicPr>
          <p:cNvPr id="3" name="图片 2">
            <a:extLst>
              <a:ext uri="{FF2B5EF4-FFF2-40B4-BE49-F238E27FC236}">
                <a16:creationId xmlns:a16="http://schemas.microsoft.com/office/drawing/2014/main" id="{F57AF185-2D6C-4574-BC8C-28B9361FD5E0}"/>
              </a:ext>
            </a:extLst>
          </p:cNvPr>
          <p:cNvPicPr>
            <a:picLocks noChangeAspect="1"/>
          </p:cNvPicPr>
          <p:nvPr/>
        </p:nvPicPr>
        <p:blipFill>
          <a:blip r:embed="rId3"/>
          <a:stretch>
            <a:fillRect/>
          </a:stretch>
        </p:blipFill>
        <p:spPr>
          <a:xfrm>
            <a:off x="4136809" y="5352008"/>
            <a:ext cx="1981685" cy="1302249"/>
          </a:xfrm>
          <a:prstGeom prst="rect">
            <a:avLst/>
          </a:prstGeom>
        </p:spPr>
      </p:pic>
      <p:sp>
        <p:nvSpPr>
          <p:cNvPr id="19" name="文本框 18">
            <a:extLst>
              <a:ext uri="{FF2B5EF4-FFF2-40B4-BE49-F238E27FC236}">
                <a16:creationId xmlns:a16="http://schemas.microsoft.com/office/drawing/2014/main" id="{DA708998-4F7A-4685-BCD0-092557D44256}"/>
              </a:ext>
            </a:extLst>
          </p:cNvPr>
          <p:cNvSpPr txBox="1"/>
          <p:nvPr/>
        </p:nvSpPr>
        <p:spPr>
          <a:xfrm>
            <a:off x="428276" y="6230207"/>
            <a:ext cx="2630848" cy="461665"/>
          </a:xfrm>
          <a:prstGeom prst="rect">
            <a:avLst/>
          </a:prstGeom>
          <a:noFill/>
        </p:spPr>
        <p:txBody>
          <a:bodyPr wrap="none" rtlCol="0">
            <a:spAutoFit/>
          </a:bodyPr>
          <a:lstStyle/>
          <a:p>
            <a:r>
              <a:rPr lang="zh-CN" altLang="en-US" sz="2400" b="1" dirty="0">
                <a:solidFill>
                  <a:schemeClr val="tx1"/>
                </a:solidFill>
              </a:rPr>
              <a:t>工程：</a:t>
            </a:r>
            <a:r>
              <a:rPr lang="en-US" altLang="zh-CN" sz="2400" b="1" dirty="0" err="1">
                <a:solidFill>
                  <a:schemeClr val="tx1"/>
                </a:solidFill>
              </a:rPr>
              <a:t>union_type</a:t>
            </a:r>
            <a:endParaRPr lang="zh-CN" altLang="en-US" sz="2400" b="1" dirty="0">
              <a:solidFill>
                <a:schemeClr val="tx1"/>
              </a:solidFill>
            </a:endParaRPr>
          </a:p>
        </p:txBody>
      </p:sp>
    </p:spTree>
    <p:custDataLst>
      <p:tags r:id="rId1"/>
    </p:custDataLst>
    <p:extLst>
      <p:ext uri="{BB962C8B-B14F-4D97-AF65-F5344CB8AC3E}">
        <p14:creationId xmlns:p14="http://schemas.microsoft.com/office/powerpoint/2010/main" val="16381170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69330"/>
                                        </p:tgtEl>
                                        <p:attrNameLst>
                                          <p:attrName>style.visibility</p:attrName>
                                        </p:attrNameLst>
                                      </p:cBhvr>
                                      <p:to>
                                        <p:strVal val="visible"/>
                                      </p:to>
                                    </p:set>
                                    <p:animEffect transition="in" filter="box(in)">
                                      <p:cBhvr>
                                        <p:cTn id="7" dur="500"/>
                                        <p:tgtEl>
                                          <p:spTgt spid="26933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269316">
                                            <p:txEl>
                                              <p:pRg st="0" end="0"/>
                                            </p:txEl>
                                          </p:spTgt>
                                        </p:tgtEl>
                                        <p:attrNameLst>
                                          <p:attrName>style.visibility</p:attrName>
                                        </p:attrNameLst>
                                      </p:cBhvr>
                                      <p:to>
                                        <p:strVal val="visible"/>
                                      </p:to>
                                    </p:set>
                                    <p:anim calcmode="lin" valueType="num">
                                      <p:cBhvr additive="base">
                                        <p:cTn id="12" dur="500" fill="hold"/>
                                        <p:tgtEl>
                                          <p:spTgt spid="269316">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26931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269316">
                                            <p:txEl>
                                              <p:pRg st="1" end="1"/>
                                            </p:txEl>
                                          </p:spTgt>
                                        </p:tgtEl>
                                        <p:attrNameLst>
                                          <p:attrName>style.visibility</p:attrName>
                                        </p:attrNameLst>
                                      </p:cBhvr>
                                      <p:to>
                                        <p:strVal val="visible"/>
                                      </p:to>
                                    </p:set>
                                    <p:animEffect transition="in" filter="blinds(horizontal)">
                                      <p:cBhvr>
                                        <p:cTn id="18" dur="500"/>
                                        <p:tgtEl>
                                          <p:spTgt spid="269316">
                                            <p:txEl>
                                              <p:pRg st="1" end="1"/>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8" presetClass="entr" presetSubtype="16" fill="hold" nodeType="clickEffect">
                                  <p:stCondLst>
                                    <p:cond delay="0"/>
                                  </p:stCondLst>
                                  <p:childTnLst>
                                    <p:set>
                                      <p:cBhvr>
                                        <p:cTn id="22" dur="1" fill="hold">
                                          <p:stCondLst>
                                            <p:cond delay="0"/>
                                          </p:stCondLst>
                                        </p:cTn>
                                        <p:tgtEl>
                                          <p:spTgt spid="269316">
                                            <p:txEl>
                                              <p:pRg st="2" end="2"/>
                                            </p:txEl>
                                          </p:spTgt>
                                        </p:tgtEl>
                                        <p:attrNameLst>
                                          <p:attrName>style.visibility</p:attrName>
                                        </p:attrNameLst>
                                      </p:cBhvr>
                                      <p:to>
                                        <p:strVal val="visible"/>
                                      </p:to>
                                    </p:set>
                                    <p:animEffect transition="in" filter="diamond(in)">
                                      <p:cBhvr>
                                        <p:cTn id="23" dur="500"/>
                                        <p:tgtEl>
                                          <p:spTgt spid="269316">
                                            <p:txEl>
                                              <p:pRg st="2" end="2"/>
                                            </p:txEl>
                                          </p:spTgt>
                                        </p:tgtEl>
                                      </p:cBhvr>
                                    </p:animEffect>
                                  </p:childTnLst>
                                </p:cTn>
                              </p:par>
                              <p:par>
                                <p:cTn id="24" presetID="8" presetClass="entr" presetSubtype="16" fill="hold" nodeType="withEffect">
                                  <p:stCondLst>
                                    <p:cond delay="0"/>
                                  </p:stCondLst>
                                  <p:childTnLst>
                                    <p:set>
                                      <p:cBhvr>
                                        <p:cTn id="25" dur="1" fill="hold">
                                          <p:stCondLst>
                                            <p:cond delay="0"/>
                                          </p:stCondLst>
                                        </p:cTn>
                                        <p:tgtEl>
                                          <p:spTgt spid="269316">
                                            <p:txEl>
                                              <p:pRg st="3" end="3"/>
                                            </p:txEl>
                                          </p:spTgt>
                                        </p:tgtEl>
                                        <p:attrNameLst>
                                          <p:attrName>style.visibility</p:attrName>
                                        </p:attrNameLst>
                                      </p:cBhvr>
                                      <p:to>
                                        <p:strVal val="visible"/>
                                      </p:to>
                                    </p:set>
                                    <p:animEffect transition="in" filter="diamond(in)">
                                      <p:cBhvr>
                                        <p:cTn id="26" dur="500"/>
                                        <p:tgtEl>
                                          <p:spTgt spid="269316">
                                            <p:txEl>
                                              <p:pRg st="3" end="3"/>
                                            </p:txEl>
                                          </p:spTgt>
                                        </p:tgtEl>
                                      </p:cBhvr>
                                    </p:animEffect>
                                  </p:childTnLst>
                                </p:cTn>
                              </p:par>
                              <p:par>
                                <p:cTn id="27" presetID="8" presetClass="entr" presetSubtype="16" fill="hold" nodeType="withEffect">
                                  <p:stCondLst>
                                    <p:cond delay="0"/>
                                  </p:stCondLst>
                                  <p:childTnLst>
                                    <p:set>
                                      <p:cBhvr>
                                        <p:cTn id="28" dur="1" fill="hold">
                                          <p:stCondLst>
                                            <p:cond delay="0"/>
                                          </p:stCondLst>
                                        </p:cTn>
                                        <p:tgtEl>
                                          <p:spTgt spid="269316">
                                            <p:txEl>
                                              <p:pRg st="4" end="4"/>
                                            </p:txEl>
                                          </p:spTgt>
                                        </p:tgtEl>
                                        <p:attrNameLst>
                                          <p:attrName>style.visibility</p:attrName>
                                        </p:attrNameLst>
                                      </p:cBhvr>
                                      <p:to>
                                        <p:strVal val="visible"/>
                                      </p:to>
                                    </p:set>
                                    <p:animEffect transition="in" filter="diamond(in)">
                                      <p:cBhvr>
                                        <p:cTn id="29" dur="500"/>
                                        <p:tgtEl>
                                          <p:spTgt spid="269316">
                                            <p:txEl>
                                              <p:pRg st="4" end="4"/>
                                            </p:txEl>
                                          </p:spTgt>
                                        </p:tgtEl>
                                      </p:cBhvr>
                                    </p:animEffect>
                                  </p:childTnLst>
                                </p:cTn>
                              </p:par>
                              <p:par>
                                <p:cTn id="30" presetID="8" presetClass="entr" presetSubtype="16" fill="hold" nodeType="withEffect">
                                  <p:stCondLst>
                                    <p:cond delay="0"/>
                                  </p:stCondLst>
                                  <p:childTnLst>
                                    <p:set>
                                      <p:cBhvr>
                                        <p:cTn id="31" dur="1" fill="hold">
                                          <p:stCondLst>
                                            <p:cond delay="0"/>
                                          </p:stCondLst>
                                        </p:cTn>
                                        <p:tgtEl>
                                          <p:spTgt spid="269316">
                                            <p:txEl>
                                              <p:pRg st="5" end="5"/>
                                            </p:txEl>
                                          </p:spTgt>
                                        </p:tgtEl>
                                        <p:attrNameLst>
                                          <p:attrName>style.visibility</p:attrName>
                                        </p:attrNameLst>
                                      </p:cBhvr>
                                      <p:to>
                                        <p:strVal val="visible"/>
                                      </p:to>
                                    </p:set>
                                    <p:animEffect transition="in" filter="diamond(in)">
                                      <p:cBhvr>
                                        <p:cTn id="32" dur="500"/>
                                        <p:tgtEl>
                                          <p:spTgt spid="269316">
                                            <p:txEl>
                                              <p:pRg st="5" end="5"/>
                                            </p:txEl>
                                          </p:spTgt>
                                        </p:tgtEl>
                                      </p:cBhvr>
                                    </p:animEffect>
                                  </p:childTnLst>
                                </p:cTn>
                              </p:par>
                              <p:par>
                                <p:cTn id="33" presetID="8" presetClass="entr" presetSubtype="16" fill="hold" nodeType="withEffect">
                                  <p:stCondLst>
                                    <p:cond delay="0"/>
                                  </p:stCondLst>
                                  <p:childTnLst>
                                    <p:set>
                                      <p:cBhvr>
                                        <p:cTn id="34" dur="1" fill="hold">
                                          <p:stCondLst>
                                            <p:cond delay="0"/>
                                          </p:stCondLst>
                                        </p:cTn>
                                        <p:tgtEl>
                                          <p:spTgt spid="269316">
                                            <p:txEl>
                                              <p:pRg st="6" end="6"/>
                                            </p:txEl>
                                          </p:spTgt>
                                        </p:tgtEl>
                                        <p:attrNameLst>
                                          <p:attrName>style.visibility</p:attrName>
                                        </p:attrNameLst>
                                      </p:cBhvr>
                                      <p:to>
                                        <p:strVal val="visible"/>
                                      </p:to>
                                    </p:set>
                                    <p:animEffect transition="in" filter="diamond(in)">
                                      <p:cBhvr>
                                        <p:cTn id="35" dur="500"/>
                                        <p:tgtEl>
                                          <p:spTgt spid="269316">
                                            <p:txEl>
                                              <p:pRg st="6" end="6"/>
                                            </p:txEl>
                                          </p:spTgt>
                                        </p:tgtEl>
                                      </p:cBhvr>
                                    </p:animEffect>
                                  </p:childTnLst>
                                </p:cTn>
                              </p:par>
                              <p:par>
                                <p:cTn id="36" presetID="8" presetClass="entr" presetSubtype="16" fill="hold" nodeType="withEffect">
                                  <p:stCondLst>
                                    <p:cond delay="0"/>
                                  </p:stCondLst>
                                  <p:childTnLst>
                                    <p:set>
                                      <p:cBhvr>
                                        <p:cTn id="37" dur="1" fill="hold">
                                          <p:stCondLst>
                                            <p:cond delay="0"/>
                                          </p:stCondLst>
                                        </p:cTn>
                                        <p:tgtEl>
                                          <p:spTgt spid="269316">
                                            <p:txEl>
                                              <p:pRg st="7" end="7"/>
                                            </p:txEl>
                                          </p:spTgt>
                                        </p:tgtEl>
                                        <p:attrNameLst>
                                          <p:attrName>style.visibility</p:attrName>
                                        </p:attrNameLst>
                                      </p:cBhvr>
                                      <p:to>
                                        <p:strVal val="visible"/>
                                      </p:to>
                                    </p:set>
                                    <p:animEffect transition="in" filter="diamond(in)">
                                      <p:cBhvr>
                                        <p:cTn id="38" dur="500"/>
                                        <p:tgtEl>
                                          <p:spTgt spid="26931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933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08" name="Rectangle 17"/>
          <p:cNvSpPr>
            <a:spLocks noChangeArrowheads="1"/>
          </p:cNvSpPr>
          <p:nvPr/>
        </p:nvSpPr>
        <p:spPr bwMode="auto">
          <a:xfrm>
            <a:off x="610390" y="1471424"/>
            <a:ext cx="4609682"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r>
              <a:rPr lang="en-US" altLang="zh-CN" sz="2400" b="1" dirty="0">
                <a:solidFill>
                  <a:schemeClr val="tx1"/>
                </a:solidFill>
                <a:latin typeface="宋体" panose="02010600030101010101" pitchFamily="2" charset="-122"/>
                <a:ea typeface="宋体" panose="02010600030101010101" pitchFamily="2" charset="-122"/>
              </a:rPr>
              <a:t>union test {</a:t>
            </a:r>
          </a:p>
          <a:p>
            <a:r>
              <a:rPr lang="en-US" altLang="zh-CN" sz="2400" b="1" dirty="0">
                <a:solidFill>
                  <a:schemeClr val="tx1"/>
                </a:solidFill>
                <a:latin typeface="宋体" panose="02010600030101010101" pitchFamily="2" charset="-122"/>
                <a:ea typeface="宋体" panose="02010600030101010101" pitchFamily="2" charset="-122"/>
              </a:rPr>
              <a:t>    char s[10];</a:t>
            </a:r>
          </a:p>
          <a:p>
            <a:r>
              <a:rPr lang="en-US" altLang="zh-CN" sz="2400" b="1" dirty="0">
                <a:solidFill>
                  <a:schemeClr val="tx1"/>
                </a:solidFill>
                <a:latin typeface="宋体" panose="02010600030101010101" pitchFamily="2" charset="-122"/>
                <a:ea typeface="宋体" panose="02010600030101010101" pitchFamily="2" charset="-122"/>
              </a:rPr>
              <a:t>    char c;</a:t>
            </a:r>
          </a:p>
          <a:p>
            <a:r>
              <a:rPr lang="en-US" altLang="zh-CN" sz="2400" b="1" dirty="0">
                <a:solidFill>
                  <a:schemeClr val="tx1"/>
                </a:solidFill>
                <a:latin typeface="宋体" panose="02010600030101010101" pitchFamily="2" charset="-122"/>
                <a:ea typeface="宋体" panose="02010600030101010101" pitchFamily="2" charset="-122"/>
              </a:rPr>
              <a:t>    short x;</a:t>
            </a:r>
          </a:p>
          <a:p>
            <a:r>
              <a:rPr lang="en-US" altLang="zh-CN" sz="2400" b="1" dirty="0">
                <a:solidFill>
                  <a:schemeClr val="tx1"/>
                </a:solidFill>
                <a:latin typeface="宋体" panose="02010600030101010101" pitchFamily="2" charset="-122"/>
                <a:ea typeface="宋体" panose="02010600030101010101" pitchFamily="2" charset="-122"/>
              </a:rPr>
              <a:t>    int   y;</a:t>
            </a:r>
          </a:p>
          <a:p>
            <a:r>
              <a:rPr lang="en-US" altLang="zh-CN" sz="2400" b="1" dirty="0">
                <a:solidFill>
                  <a:schemeClr val="tx1"/>
                </a:solidFill>
                <a:latin typeface="宋体" panose="02010600030101010101" pitchFamily="2" charset="-122"/>
                <a:ea typeface="宋体" panose="02010600030101010101" pitchFamily="2" charset="-122"/>
              </a:rPr>
              <a:t>}temp;</a:t>
            </a:r>
          </a:p>
          <a:p>
            <a:r>
              <a:rPr lang="en-US" altLang="zh-CN" sz="2400" b="1" dirty="0" err="1">
                <a:solidFill>
                  <a:schemeClr val="tx1"/>
                </a:solidFill>
                <a:latin typeface="宋体" panose="02010600030101010101" pitchFamily="2" charset="-122"/>
                <a:ea typeface="宋体" panose="02010600030101010101" pitchFamily="2" charset="-122"/>
              </a:rPr>
              <a:t>strcpy</a:t>
            </a:r>
            <a:r>
              <a:rPr lang="en-US" altLang="zh-CN" sz="2400" b="1" dirty="0">
                <a:solidFill>
                  <a:schemeClr val="tx1"/>
                </a:solidFill>
                <a:latin typeface="宋体" panose="02010600030101010101" pitchFamily="2" charset="-122"/>
                <a:ea typeface="宋体" panose="02010600030101010101" pitchFamily="2" charset="-122"/>
              </a:rPr>
              <a:t>(</a:t>
            </a:r>
            <a:r>
              <a:rPr lang="en-US" altLang="zh-CN" sz="2400" b="1" dirty="0" err="1">
                <a:solidFill>
                  <a:schemeClr val="tx1"/>
                </a:solidFill>
                <a:latin typeface="宋体" panose="02010600030101010101" pitchFamily="2" charset="-122"/>
                <a:ea typeface="宋体" panose="02010600030101010101" pitchFamily="2" charset="-122"/>
              </a:rPr>
              <a:t>temp.s</a:t>
            </a:r>
            <a:r>
              <a:rPr lang="en-US" altLang="zh-CN" sz="2400" b="1" dirty="0">
                <a:solidFill>
                  <a:schemeClr val="tx1"/>
                </a:solidFill>
                <a:latin typeface="宋体" panose="02010600030101010101" pitchFamily="2" charset="-122"/>
                <a:ea typeface="宋体" panose="02010600030101010101" pitchFamily="2" charset="-122"/>
              </a:rPr>
              <a:t>, "1234567");</a:t>
            </a:r>
          </a:p>
        </p:txBody>
      </p:sp>
      <p:sp>
        <p:nvSpPr>
          <p:cNvPr id="20" name="Text Box 5">
            <a:extLst>
              <a:ext uri="{FF2B5EF4-FFF2-40B4-BE49-F238E27FC236}">
                <a16:creationId xmlns:a16="http://schemas.microsoft.com/office/drawing/2014/main" id="{8534F2F8-B87C-4BCD-9E3C-4C70A382FC72}"/>
              </a:ext>
            </a:extLst>
          </p:cNvPr>
          <p:cNvSpPr txBox="1">
            <a:spLocks noChangeArrowheads="1"/>
          </p:cNvSpPr>
          <p:nvPr/>
        </p:nvSpPr>
        <p:spPr bwMode="auto">
          <a:xfrm>
            <a:off x="539750" y="236538"/>
            <a:ext cx="58400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3.1.2 </a:t>
            </a:r>
            <a:r>
              <a:rPr lang="zh-CN" altLang="en-US" sz="3600" b="1" dirty="0">
                <a:solidFill>
                  <a:schemeClr val="bg1"/>
                </a:solidFill>
                <a:latin typeface="Times New Roman" pitchFamily="18" charset="0"/>
              </a:rPr>
              <a:t>数据地址的类型及转换</a:t>
            </a:r>
          </a:p>
        </p:txBody>
      </p:sp>
      <p:pic>
        <p:nvPicPr>
          <p:cNvPr id="4" name="图片 3">
            <a:extLst>
              <a:ext uri="{FF2B5EF4-FFF2-40B4-BE49-F238E27FC236}">
                <a16:creationId xmlns:a16="http://schemas.microsoft.com/office/drawing/2014/main" id="{F9CE979C-4511-4E5E-BA17-79B039C362A5}"/>
              </a:ext>
            </a:extLst>
          </p:cNvPr>
          <p:cNvPicPr>
            <a:picLocks noChangeAspect="1"/>
          </p:cNvPicPr>
          <p:nvPr/>
        </p:nvPicPr>
        <p:blipFill>
          <a:blip r:embed="rId3"/>
          <a:stretch>
            <a:fillRect/>
          </a:stretch>
        </p:blipFill>
        <p:spPr>
          <a:xfrm>
            <a:off x="610390" y="4365104"/>
            <a:ext cx="8016607" cy="1918980"/>
          </a:xfrm>
          <a:prstGeom prst="rect">
            <a:avLst/>
          </a:prstGeom>
        </p:spPr>
      </p:pic>
      <p:sp>
        <p:nvSpPr>
          <p:cNvPr id="3" name="文本框 2">
            <a:extLst>
              <a:ext uri="{FF2B5EF4-FFF2-40B4-BE49-F238E27FC236}">
                <a16:creationId xmlns:a16="http://schemas.microsoft.com/office/drawing/2014/main" id="{836EFA28-3826-4F62-9C29-E0ACEC474E8B}"/>
              </a:ext>
            </a:extLst>
          </p:cNvPr>
          <p:cNvSpPr txBox="1"/>
          <p:nvPr/>
        </p:nvSpPr>
        <p:spPr>
          <a:xfrm>
            <a:off x="5796136" y="1556792"/>
            <a:ext cx="2630848" cy="461665"/>
          </a:xfrm>
          <a:prstGeom prst="rect">
            <a:avLst/>
          </a:prstGeom>
          <a:noFill/>
        </p:spPr>
        <p:txBody>
          <a:bodyPr wrap="none" rtlCol="0">
            <a:spAutoFit/>
          </a:bodyPr>
          <a:lstStyle/>
          <a:p>
            <a:r>
              <a:rPr lang="zh-CN" altLang="en-US" sz="2400" b="1" dirty="0">
                <a:solidFill>
                  <a:schemeClr val="tx1"/>
                </a:solidFill>
              </a:rPr>
              <a:t>工程：</a:t>
            </a:r>
            <a:r>
              <a:rPr lang="en-US" altLang="zh-CN" sz="2400" b="1" dirty="0" err="1">
                <a:solidFill>
                  <a:schemeClr val="tx1"/>
                </a:solidFill>
              </a:rPr>
              <a:t>union_type</a:t>
            </a:r>
            <a:endParaRPr lang="zh-CN" altLang="en-US" sz="2400" b="1" dirty="0">
              <a:solidFill>
                <a:schemeClr val="tx1"/>
              </a:solidFill>
            </a:endParaRPr>
          </a:p>
        </p:txBody>
      </p:sp>
    </p:spTree>
    <p:extLst>
      <p:ext uri="{BB962C8B-B14F-4D97-AF65-F5344CB8AC3E}">
        <p14:creationId xmlns:p14="http://schemas.microsoft.com/office/powerpoint/2010/main" val="29119896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5">
            <a:extLst>
              <a:ext uri="{FF2B5EF4-FFF2-40B4-BE49-F238E27FC236}">
                <a16:creationId xmlns:a16="http://schemas.microsoft.com/office/drawing/2014/main" id="{8534F2F8-B87C-4BCD-9E3C-4C70A382FC72}"/>
              </a:ext>
            </a:extLst>
          </p:cNvPr>
          <p:cNvSpPr txBox="1">
            <a:spLocks noChangeArrowheads="1"/>
          </p:cNvSpPr>
          <p:nvPr/>
        </p:nvSpPr>
        <p:spPr bwMode="auto">
          <a:xfrm>
            <a:off x="539750" y="236538"/>
            <a:ext cx="58400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3.1.2 </a:t>
            </a:r>
            <a:r>
              <a:rPr lang="zh-CN" altLang="en-US" sz="3600" b="1" dirty="0">
                <a:solidFill>
                  <a:schemeClr val="bg1"/>
                </a:solidFill>
                <a:latin typeface="Times New Roman" pitchFamily="18" charset="0"/>
              </a:rPr>
              <a:t>数据地址的类型及转换</a:t>
            </a:r>
          </a:p>
        </p:txBody>
      </p:sp>
      <p:sp>
        <p:nvSpPr>
          <p:cNvPr id="7" name="文本框 6">
            <a:extLst>
              <a:ext uri="{FF2B5EF4-FFF2-40B4-BE49-F238E27FC236}">
                <a16:creationId xmlns:a16="http://schemas.microsoft.com/office/drawing/2014/main" id="{274F4B37-76EE-4627-9F34-286131C5F523}"/>
              </a:ext>
            </a:extLst>
          </p:cNvPr>
          <p:cNvSpPr txBox="1"/>
          <p:nvPr/>
        </p:nvSpPr>
        <p:spPr>
          <a:xfrm>
            <a:off x="647564" y="1775713"/>
            <a:ext cx="7884876" cy="4524315"/>
          </a:xfrm>
          <a:prstGeom prst="rect">
            <a:avLst/>
          </a:prstGeom>
          <a:noFill/>
        </p:spPr>
        <p:txBody>
          <a:bodyPr wrap="square">
            <a:spAutoFit/>
          </a:bodyPr>
          <a:lstStyle/>
          <a:p>
            <a:r>
              <a:rPr lang="zh-CN" altLang="en-US" sz="2400" b="1" dirty="0">
                <a:solidFill>
                  <a:srgbClr val="40458C"/>
                </a:solidFill>
                <a:latin typeface="Times New Roman" pitchFamily="18" charset="0"/>
                <a:ea typeface="宋体" pitchFamily="2" charset="-122"/>
              </a:rPr>
              <a:t>定义了 结构 </a:t>
            </a:r>
            <a:r>
              <a:rPr lang="en-US" altLang="zh-CN" sz="2400" b="1" dirty="0">
                <a:solidFill>
                  <a:srgbClr val="40458C"/>
                </a:solidFill>
                <a:latin typeface="Times New Roman" pitchFamily="18" charset="0"/>
                <a:ea typeface="宋体" pitchFamily="2" charset="-122"/>
              </a:rPr>
              <a:t>student </a:t>
            </a:r>
            <a:r>
              <a:rPr lang="zh-CN" altLang="en-US" sz="2400" b="1" dirty="0">
                <a:solidFill>
                  <a:srgbClr val="40458C"/>
                </a:solidFill>
                <a:latin typeface="Times New Roman" pitchFamily="18" charset="0"/>
                <a:ea typeface="宋体" pitchFamily="2" charset="-122"/>
              </a:rPr>
              <a:t>，以及结构数组变量</a:t>
            </a:r>
            <a:r>
              <a:rPr lang="en-US" altLang="zh-CN" sz="2400" b="1" dirty="0">
                <a:solidFill>
                  <a:srgbClr val="40458C"/>
                </a:solidFill>
                <a:latin typeface="Times New Roman" pitchFamily="18" charset="0"/>
                <a:ea typeface="宋体" pitchFamily="2" charset="-122"/>
              </a:rPr>
              <a:t>s[3];</a:t>
            </a:r>
          </a:p>
          <a:p>
            <a:r>
              <a:rPr lang="en-US" altLang="zh-CN" sz="2400" b="1" dirty="0">
                <a:solidFill>
                  <a:srgbClr val="40458C"/>
                </a:solidFill>
                <a:latin typeface="Times New Roman" pitchFamily="18" charset="0"/>
                <a:ea typeface="宋体" pitchFamily="2" charset="-122"/>
              </a:rPr>
              <a:t>struct student {</a:t>
            </a:r>
          </a:p>
          <a:p>
            <a:r>
              <a:rPr lang="en-US" altLang="zh-CN" sz="2400" b="1" dirty="0">
                <a:solidFill>
                  <a:srgbClr val="40458C"/>
                </a:solidFill>
                <a:latin typeface="Times New Roman" pitchFamily="18" charset="0"/>
                <a:ea typeface="宋体" pitchFamily="2" charset="-122"/>
              </a:rPr>
              <a:t>    char  name[8];</a:t>
            </a:r>
          </a:p>
          <a:p>
            <a:r>
              <a:rPr lang="en-US" altLang="zh-CN" sz="2400" b="1" dirty="0">
                <a:solidFill>
                  <a:srgbClr val="40458C"/>
                </a:solidFill>
                <a:latin typeface="Times New Roman" pitchFamily="18" charset="0"/>
                <a:ea typeface="宋体" pitchFamily="2" charset="-122"/>
              </a:rPr>
              <a:t>    short age;</a:t>
            </a:r>
          </a:p>
          <a:p>
            <a:r>
              <a:rPr lang="en-US" altLang="zh-CN" sz="2400" b="1" dirty="0">
                <a:solidFill>
                  <a:srgbClr val="40458C"/>
                </a:solidFill>
                <a:latin typeface="Times New Roman" pitchFamily="18" charset="0"/>
                <a:ea typeface="宋体" pitchFamily="2" charset="-122"/>
              </a:rPr>
              <a:t>    float  score;</a:t>
            </a:r>
          </a:p>
          <a:p>
            <a:r>
              <a:rPr lang="en-US" altLang="zh-CN" sz="2400" b="1" dirty="0">
                <a:solidFill>
                  <a:srgbClr val="40458C"/>
                </a:solidFill>
                <a:latin typeface="Times New Roman" pitchFamily="18" charset="0"/>
                <a:ea typeface="宋体" pitchFamily="2" charset="-122"/>
              </a:rPr>
              <a:t>    char  remark[200];</a:t>
            </a:r>
          </a:p>
          <a:p>
            <a:r>
              <a:rPr lang="en-US" altLang="zh-CN" sz="2400" b="1" dirty="0">
                <a:solidFill>
                  <a:srgbClr val="40458C"/>
                </a:solidFill>
                <a:latin typeface="Times New Roman" pitchFamily="18" charset="0"/>
                <a:ea typeface="宋体" pitchFamily="2" charset="-122"/>
              </a:rPr>
              <a:t>};</a:t>
            </a:r>
          </a:p>
          <a:p>
            <a:r>
              <a:rPr lang="en-US" altLang="zh-CN" sz="2400" b="1" dirty="0">
                <a:solidFill>
                  <a:srgbClr val="40458C"/>
                </a:solidFill>
                <a:latin typeface="Times New Roman" pitchFamily="18" charset="0"/>
                <a:ea typeface="宋体" pitchFamily="2" charset="-122"/>
              </a:rPr>
              <a:t>student </a:t>
            </a:r>
            <a:r>
              <a:rPr lang="zh-CN" altLang="en-US" sz="2400" b="1" dirty="0">
                <a:solidFill>
                  <a:srgbClr val="40458C"/>
                </a:solidFill>
                <a:latin typeface="Times New Roman" pitchFamily="18" charset="0"/>
                <a:ea typeface="宋体" pitchFamily="2" charset="-122"/>
              </a:rPr>
              <a:t> </a:t>
            </a:r>
            <a:r>
              <a:rPr lang="en-US" altLang="zh-CN" sz="2400" b="1" dirty="0">
                <a:solidFill>
                  <a:srgbClr val="40458C"/>
                </a:solidFill>
                <a:latin typeface="Times New Roman" pitchFamily="18" charset="0"/>
                <a:ea typeface="宋体" pitchFamily="2" charset="-122"/>
              </a:rPr>
              <a:t>s[3];</a:t>
            </a:r>
          </a:p>
          <a:p>
            <a:r>
              <a:rPr lang="en-US" altLang="zh-CN" sz="2400" b="1" dirty="0">
                <a:solidFill>
                  <a:srgbClr val="40458C"/>
                </a:solidFill>
                <a:latin typeface="Times New Roman" pitchFamily="18" charset="0"/>
                <a:ea typeface="宋体" pitchFamily="2" charset="-122"/>
              </a:rPr>
              <a:t>student </a:t>
            </a:r>
            <a:r>
              <a:rPr lang="zh-CN" altLang="en-US" sz="2400" b="1" dirty="0">
                <a:solidFill>
                  <a:srgbClr val="40458C"/>
                </a:solidFill>
                <a:latin typeface="Times New Roman" pitchFamily="18" charset="0"/>
                <a:ea typeface="宋体" pitchFamily="2" charset="-122"/>
              </a:rPr>
              <a:t> </a:t>
            </a:r>
            <a:r>
              <a:rPr lang="en-US" altLang="zh-CN" sz="2400" b="1" dirty="0" err="1">
                <a:solidFill>
                  <a:srgbClr val="40458C"/>
                </a:solidFill>
                <a:latin typeface="Times New Roman" pitchFamily="18" charset="0"/>
                <a:ea typeface="宋体" pitchFamily="2" charset="-122"/>
              </a:rPr>
              <a:t>new_s</a:t>
            </a:r>
            <a:r>
              <a:rPr lang="en-US" altLang="zh-CN" sz="2400" b="1" dirty="0">
                <a:solidFill>
                  <a:srgbClr val="40458C"/>
                </a:solidFill>
                <a:latin typeface="Times New Roman" pitchFamily="18" charset="0"/>
                <a:ea typeface="宋体" pitchFamily="2" charset="-122"/>
              </a:rPr>
              <a:t>[3];</a:t>
            </a:r>
          </a:p>
          <a:p>
            <a:endParaRPr lang="en-US" altLang="zh-CN" sz="2400" b="1" dirty="0">
              <a:solidFill>
                <a:srgbClr val="40458C"/>
              </a:solidFill>
              <a:latin typeface="Times New Roman" pitchFamily="18" charset="0"/>
              <a:ea typeface="宋体" pitchFamily="2" charset="-122"/>
            </a:endParaRPr>
          </a:p>
          <a:p>
            <a:r>
              <a:rPr lang="zh-CN" altLang="en-US" sz="2400" b="1" dirty="0">
                <a:solidFill>
                  <a:srgbClr val="40458C"/>
                </a:solidFill>
                <a:latin typeface="Times New Roman" pitchFamily="18" charset="0"/>
                <a:ea typeface="宋体" pitchFamily="2" charset="-122"/>
              </a:rPr>
              <a:t>编写程序，将 </a:t>
            </a:r>
            <a:r>
              <a:rPr lang="en-US" altLang="zh-CN" sz="2400" b="1" dirty="0">
                <a:solidFill>
                  <a:srgbClr val="40458C"/>
                </a:solidFill>
                <a:latin typeface="Times New Roman" pitchFamily="18" charset="0"/>
                <a:ea typeface="宋体" pitchFamily="2" charset="-122"/>
              </a:rPr>
              <a:t>s[3] </a:t>
            </a:r>
            <a:r>
              <a:rPr lang="zh-CN" altLang="en-US" sz="2400" b="1" dirty="0">
                <a:solidFill>
                  <a:srgbClr val="40458C"/>
                </a:solidFill>
                <a:latin typeface="Times New Roman" pitchFamily="18" charset="0"/>
                <a:ea typeface="宋体" pitchFamily="2" charset="-122"/>
              </a:rPr>
              <a:t>中的信息紧凑存放到 一个字符数组 </a:t>
            </a:r>
            <a:r>
              <a:rPr lang="en-US" altLang="zh-CN" sz="2400" b="1" dirty="0">
                <a:solidFill>
                  <a:srgbClr val="40458C"/>
                </a:solidFill>
                <a:latin typeface="Times New Roman" pitchFamily="18" charset="0"/>
                <a:ea typeface="宋体" pitchFamily="2" charset="-122"/>
              </a:rPr>
              <a:t>message </a:t>
            </a:r>
            <a:r>
              <a:rPr lang="zh-CN" altLang="en-US" sz="2400" b="1" dirty="0">
                <a:solidFill>
                  <a:srgbClr val="40458C"/>
                </a:solidFill>
                <a:latin typeface="Times New Roman" pitchFamily="18" charset="0"/>
                <a:ea typeface="宋体" pitchFamily="2" charset="-122"/>
              </a:rPr>
              <a:t>中，然后从 </a:t>
            </a:r>
            <a:r>
              <a:rPr lang="en-US" altLang="zh-CN" sz="2400" b="1" dirty="0">
                <a:solidFill>
                  <a:srgbClr val="40458C"/>
                </a:solidFill>
                <a:latin typeface="Times New Roman" pitchFamily="18" charset="0"/>
                <a:ea typeface="宋体" pitchFamily="2" charset="-122"/>
              </a:rPr>
              <a:t>message </a:t>
            </a:r>
            <a:r>
              <a:rPr lang="zh-CN" altLang="en-US" sz="2400" b="1" dirty="0">
                <a:solidFill>
                  <a:srgbClr val="40458C"/>
                </a:solidFill>
                <a:latin typeface="Times New Roman" pitchFamily="18" charset="0"/>
                <a:ea typeface="宋体" pitchFamily="2" charset="-122"/>
              </a:rPr>
              <a:t>转换到结构数组 </a:t>
            </a:r>
            <a:r>
              <a:rPr lang="en-US" altLang="zh-CN" sz="2400" b="1" dirty="0" err="1">
                <a:solidFill>
                  <a:srgbClr val="40458C"/>
                </a:solidFill>
                <a:latin typeface="Times New Roman" pitchFamily="18" charset="0"/>
                <a:ea typeface="宋体" pitchFamily="2" charset="-122"/>
              </a:rPr>
              <a:t>new_s</a:t>
            </a:r>
            <a:r>
              <a:rPr lang="en-US" altLang="zh-CN" sz="2400" b="1" dirty="0">
                <a:solidFill>
                  <a:srgbClr val="40458C"/>
                </a:solidFill>
                <a:latin typeface="Times New Roman" pitchFamily="18" charset="0"/>
                <a:ea typeface="宋体" pitchFamily="2" charset="-122"/>
              </a:rPr>
              <a:t>[3]</a:t>
            </a:r>
            <a:r>
              <a:rPr lang="zh-CN" altLang="en-US" sz="2400" b="1" dirty="0">
                <a:solidFill>
                  <a:srgbClr val="40458C"/>
                </a:solidFill>
                <a:latin typeface="Times New Roman" pitchFamily="18" charset="0"/>
                <a:ea typeface="宋体" pitchFamily="2" charset="-122"/>
              </a:rPr>
              <a:t>中。</a:t>
            </a:r>
          </a:p>
        </p:txBody>
      </p:sp>
      <p:sp>
        <p:nvSpPr>
          <p:cNvPr id="8" name="Text Box 19">
            <a:extLst>
              <a:ext uri="{FF2B5EF4-FFF2-40B4-BE49-F238E27FC236}">
                <a16:creationId xmlns:a16="http://schemas.microsoft.com/office/drawing/2014/main" id="{58630F58-186D-4941-B5EA-6E624A2B1AD3}"/>
              </a:ext>
            </a:extLst>
          </p:cNvPr>
          <p:cNvSpPr txBox="1">
            <a:spLocks noChangeArrowheads="1"/>
          </p:cNvSpPr>
          <p:nvPr/>
        </p:nvSpPr>
        <p:spPr bwMode="auto">
          <a:xfrm>
            <a:off x="647564" y="1252493"/>
            <a:ext cx="521168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800" b="1" dirty="0"/>
              <a:t>练习：体会地址类型转换的应用</a:t>
            </a:r>
            <a:endParaRPr lang="en-US" altLang="zh-CN" sz="2800" b="1" dirty="0"/>
          </a:p>
        </p:txBody>
      </p:sp>
    </p:spTree>
    <p:extLst>
      <p:ext uri="{BB962C8B-B14F-4D97-AF65-F5344CB8AC3E}">
        <p14:creationId xmlns:p14="http://schemas.microsoft.com/office/powerpoint/2010/main" val="3714022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5">
            <a:extLst>
              <a:ext uri="{FF2B5EF4-FFF2-40B4-BE49-F238E27FC236}">
                <a16:creationId xmlns:a16="http://schemas.microsoft.com/office/drawing/2014/main" id="{8534F2F8-B87C-4BCD-9E3C-4C70A382FC72}"/>
              </a:ext>
            </a:extLst>
          </p:cNvPr>
          <p:cNvSpPr txBox="1">
            <a:spLocks noChangeArrowheads="1"/>
          </p:cNvSpPr>
          <p:nvPr/>
        </p:nvSpPr>
        <p:spPr bwMode="auto">
          <a:xfrm>
            <a:off x="539750" y="236538"/>
            <a:ext cx="584006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3.1.2 </a:t>
            </a:r>
            <a:r>
              <a:rPr lang="zh-CN" altLang="en-US" sz="3600" b="1" dirty="0">
                <a:solidFill>
                  <a:schemeClr val="bg1"/>
                </a:solidFill>
                <a:latin typeface="Times New Roman" pitchFamily="18" charset="0"/>
              </a:rPr>
              <a:t>数据地址的类型及转换</a:t>
            </a:r>
          </a:p>
        </p:txBody>
      </p:sp>
      <p:pic>
        <p:nvPicPr>
          <p:cNvPr id="4" name="图片 3">
            <a:extLst>
              <a:ext uri="{FF2B5EF4-FFF2-40B4-BE49-F238E27FC236}">
                <a16:creationId xmlns:a16="http://schemas.microsoft.com/office/drawing/2014/main" id="{1815CCB8-8378-493B-8C8F-3CAAEEBDADEA}"/>
              </a:ext>
            </a:extLst>
          </p:cNvPr>
          <p:cNvPicPr>
            <a:picLocks noChangeAspect="1"/>
          </p:cNvPicPr>
          <p:nvPr/>
        </p:nvPicPr>
        <p:blipFill>
          <a:blip r:embed="rId3"/>
          <a:stretch>
            <a:fillRect/>
          </a:stretch>
        </p:blipFill>
        <p:spPr>
          <a:xfrm>
            <a:off x="491650" y="1556680"/>
            <a:ext cx="7608742" cy="3591223"/>
          </a:xfrm>
          <a:prstGeom prst="rect">
            <a:avLst/>
          </a:prstGeom>
        </p:spPr>
      </p:pic>
      <p:sp>
        <p:nvSpPr>
          <p:cNvPr id="5" name="文本框 4">
            <a:extLst>
              <a:ext uri="{FF2B5EF4-FFF2-40B4-BE49-F238E27FC236}">
                <a16:creationId xmlns:a16="http://schemas.microsoft.com/office/drawing/2014/main" id="{FAB49287-84A5-4A40-BCD7-D90DCD0057D1}"/>
              </a:ext>
            </a:extLst>
          </p:cNvPr>
          <p:cNvSpPr txBox="1"/>
          <p:nvPr/>
        </p:nvSpPr>
        <p:spPr>
          <a:xfrm>
            <a:off x="468313" y="5229200"/>
            <a:ext cx="7488832" cy="1569660"/>
          </a:xfrm>
          <a:prstGeom prst="rect">
            <a:avLst/>
          </a:prstGeom>
          <a:noFill/>
        </p:spPr>
        <p:txBody>
          <a:bodyPr wrap="square">
            <a:spAutoFit/>
          </a:bodyPr>
          <a:lstStyle/>
          <a:p>
            <a:r>
              <a:rPr lang="zh-CN" altLang="en-US" sz="2400" b="1" dirty="0">
                <a:solidFill>
                  <a:srgbClr val="40458C"/>
                </a:solidFill>
                <a:latin typeface="Times New Roman" pitchFamily="18" charset="0"/>
                <a:ea typeface="宋体" pitchFamily="2" charset="-122"/>
              </a:rPr>
              <a:t>要求 </a:t>
            </a:r>
            <a:r>
              <a:rPr lang="en-US" altLang="zh-CN" sz="2400" b="1" dirty="0">
                <a:solidFill>
                  <a:srgbClr val="40458C"/>
                </a:solidFill>
                <a:latin typeface="Times New Roman" pitchFamily="18" charset="0"/>
                <a:ea typeface="宋体" pitchFamily="2" charset="-122"/>
              </a:rPr>
              <a:t>s[0].name </a:t>
            </a:r>
            <a:r>
              <a:rPr lang="zh-CN" altLang="en-US" sz="2400" b="1" dirty="0">
                <a:solidFill>
                  <a:srgbClr val="40458C"/>
                </a:solidFill>
                <a:latin typeface="Times New Roman" pitchFamily="18" charset="0"/>
                <a:ea typeface="宋体" pitchFamily="2" charset="-122"/>
              </a:rPr>
              <a:t>为自己的姓名</a:t>
            </a:r>
            <a:r>
              <a:rPr lang="en-US" altLang="zh-CN" sz="2400" b="1" dirty="0">
                <a:solidFill>
                  <a:srgbClr val="40458C"/>
                </a:solidFill>
                <a:latin typeface="Times New Roman" pitchFamily="18" charset="0"/>
                <a:ea typeface="宋体" pitchFamily="2" charset="-122"/>
              </a:rPr>
              <a:t>;</a:t>
            </a:r>
          </a:p>
          <a:p>
            <a:r>
              <a:rPr lang="zh-CN" altLang="en-US" sz="2400" b="1" dirty="0">
                <a:solidFill>
                  <a:srgbClr val="40458C"/>
                </a:solidFill>
                <a:latin typeface="Times New Roman" pitchFamily="18" charset="0"/>
                <a:ea typeface="宋体" pitchFamily="2" charset="-122"/>
              </a:rPr>
              <a:t>可以在给的程序中 补充</a:t>
            </a:r>
            <a:endParaRPr lang="en-US" altLang="zh-CN" sz="2400" b="1" dirty="0">
              <a:solidFill>
                <a:srgbClr val="40458C"/>
              </a:solidFill>
              <a:latin typeface="Times New Roman" pitchFamily="18" charset="0"/>
              <a:ea typeface="宋体" pitchFamily="2" charset="-122"/>
            </a:endParaRPr>
          </a:p>
          <a:p>
            <a:r>
              <a:rPr lang="en-US" altLang="zh-CN" sz="2400" b="1" dirty="0">
                <a:solidFill>
                  <a:srgbClr val="40458C"/>
                </a:solidFill>
                <a:latin typeface="Times New Roman" pitchFamily="18" charset="0"/>
                <a:ea typeface="宋体" pitchFamily="2" charset="-122"/>
              </a:rPr>
              <a:t>  void </a:t>
            </a:r>
            <a:r>
              <a:rPr lang="en-US" altLang="zh-CN" sz="2400" b="1" dirty="0" err="1">
                <a:solidFill>
                  <a:srgbClr val="40458C"/>
                </a:solidFill>
                <a:latin typeface="Times New Roman" pitchFamily="18" charset="0"/>
                <a:ea typeface="宋体" pitchFamily="2" charset="-122"/>
              </a:rPr>
              <a:t>pack_student</a:t>
            </a:r>
            <a:r>
              <a:rPr lang="en-US" altLang="zh-CN" sz="2400" b="1" dirty="0">
                <a:solidFill>
                  <a:srgbClr val="40458C"/>
                </a:solidFill>
                <a:latin typeface="Times New Roman" pitchFamily="18" charset="0"/>
                <a:ea typeface="宋体" pitchFamily="2" charset="-122"/>
              </a:rPr>
              <a:t>(student* s)</a:t>
            </a:r>
          </a:p>
          <a:p>
            <a:r>
              <a:rPr lang="en-US" altLang="zh-CN" sz="2400" b="1" dirty="0">
                <a:solidFill>
                  <a:srgbClr val="40458C"/>
                </a:solidFill>
                <a:latin typeface="Times New Roman" pitchFamily="18" charset="0"/>
                <a:ea typeface="宋体" pitchFamily="2" charset="-122"/>
              </a:rPr>
              <a:t> </a:t>
            </a:r>
            <a:r>
              <a:rPr lang="zh-CN" altLang="en-US" sz="2400" b="1" dirty="0">
                <a:solidFill>
                  <a:srgbClr val="40458C"/>
                </a:solidFill>
                <a:latin typeface="Times New Roman" pitchFamily="18" charset="0"/>
                <a:ea typeface="宋体" pitchFamily="2" charset="-122"/>
              </a:rPr>
              <a:t> </a:t>
            </a:r>
            <a:r>
              <a:rPr lang="nl-NL" altLang="zh-CN" sz="2400" b="1" dirty="0">
                <a:solidFill>
                  <a:srgbClr val="40458C"/>
                </a:solidFill>
                <a:latin typeface="Times New Roman" pitchFamily="18" charset="0"/>
                <a:ea typeface="宋体" pitchFamily="2" charset="-122"/>
              </a:rPr>
              <a:t>void restore_student(student* s)</a:t>
            </a:r>
            <a:endParaRPr lang="en-US" altLang="zh-CN" sz="2400" b="1" dirty="0">
              <a:solidFill>
                <a:srgbClr val="40458C"/>
              </a:solidFill>
              <a:latin typeface="Times New Roman" pitchFamily="18" charset="0"/>
              <a:ea typeface="宋体" pitchFamily="2" charset="-122"/>
            </a:endParaRPr>
          </a:p>
        </p:txBody>
      </p:sp>
      <p:sp>
        <p:nvSpPr>
          <p:cNvPr id="6" name="Text Box 19">
            <a:extLst>
              <a:ext uri="{FF2B5EF4-FFF2-40B4-BE49-F238E27FC236}">
                <a16:creationId xmlns:a16="http://schemas.microsoft.com/office/drawing/2014/main" id="{C6C5D67A-403C-4C10-8F04-FED3AFB50201}"/>
              </a:ext>
            </a:extLst>
          </p:cNvPr>
          <p:cNvSpPr txBox="1">
            <a:spLocks noChangeArrowheads="1"/>
          </p:cNvSpPr>
          <p:nvPr/>
        </p:nvSpPr>
        <p:spPr bwMode="auto">
          <a:xfrm>
            <a:off x="7180481" y="1045684"/>
            <a:ext cx="90281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800" b="1" dirty="0"/>
              <a:t>练习</a:t>
            </a:r>
            <a:endParaRPr lang="en-US" altLang="zh-CN" sz="2800" b="1" dirty="0"/>
          </a:p>
        </p:txBody>
      </p:sp>
    </p:spTree>
    <p:extLst>
      <p:ext uri="{BB962C8B-B14F-4D97-AF65-F5344CB8AC3E}">
        <p14:creationId xmlns:p14="http://schemas.microsoft.com/office/powerpoint/2010/main" val="276694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5">
            <a:extLst>
              <a:ext uri="{FF2B5EF4-FFF2-40B4-BE49-F238E27FC236}">
                <a16:creationId xmlns:a16="http://schemas.microsoft.com/office/drawing/2014/main" id="{8534F2F8-B87C-4BCD-9E3C-4C70A382FC72}"/>
              </a:ext>
            </a:extLst>
          </p:cNvPr>
          <p:cNvSpPr txBox="1">
            <a:spLocks noChangeArrowheads="1"/>
          </p:cNvSpPr>
          <p:nvPr/>
        </p:nvSpPr>
        <p:spPr bwMode="auto">
          <a:xfrm>
            <a:off x="539750" y="236538"/>
            <a:ext cx="734047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3.2 </a:t>
            </a:r>
            <a:r>
              <a:rPr lang="zh-CN" altLang="en-US" sz="3600" b="1" dirty="0">
                <a:solidFill>
                  <a:schemeClr val="bg1"/>
                </a:solidFill>
                <a:latin typeface="Times New Roman" pitchFamily="18" charset="0"/>
              </a:rPr>
              <a:t>数值数据在计算机内的表示形式</a:t>
            </a:r>
          </a:p>
        </p:txBody>
      </p:sp>
      <p:sp>
        <p:nvSpPr>
          <p:cNvPr id="5" name="Text Box 3">
            <a:extLst>
              <a:ext uri="{FF2B5EF4-FFF2-40B4-BE49-F238E27FC236}">
                <a16:creationId xmlns:a16="http://schemas.microsoft.com/office/drawing/2014/main" id="{51AB838F-2D56-4E0B-A0B8-1AD0647AB388}"/>
              </a:ext>
            </a:extLst>
          </p:cNvPr>
          <p:cNvSpPr txBox="1">
            <a:spLocks noChangeArrowheads="1"/>
          </p:cNvSpPr>
          <p:nvPr/>
        </p:nvSpPr>
        <p:spPr bwMode="auto">
          <a:xfrm>
            <a:off x="819150" y="2906713"/>
            <a:ext cx="895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800" b="1">
                <a:solidFill>
                  <a:srgbClr val="40458C"/>
                </a:solidFill>
                <a:latin typeface="Times New Roman" pitchFamily="18" charset="0"/>
                <a:ea typeface="华文新魏" pitchFamily="2" charset="-122"/>
              </a:rPr>
              <a:t>数据</a:t>
            </a:r>
          </a:p>
        </p:txBody>
      </p:sp>
      <p:sp>
        <p:nvSpPr>
          <p:cNvPr id="6" name="Text Box 4">
            <a:extLst>
              <a:ext uri="{FF2B5EF4-FFF2-40B4-BE49-F238E27FC236}">
                <a16:creationId xmlns:a16="http://schemas.microsoft.com/office/drawing/2014/main" id="{389458AF-A0C5-413E-B2BD-A8A07D4C8573}"/>
              </a:ext>
            </a:extLst>
          </p:cNvPr>
          <p:cNvSpPr txBox="1">
            <a:spLocks noChangeArrowheads="1"/>
          </p:cNvSpPr>
          <p:nvPr/>
        </p:nvSpPr>
        <p:spPr bwMode="auto">
          <a:xfrm>
            <a:off x="2079625" y="2373313"/>
            <a:ext cx="1606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800" b="1">
                <a:solidFill>
                  <a:srgbClr val="40458C"/>
                </a:solidFill>
                <a:latin typeface="Times New Roman" pitchFamily="18" charset="0"/>
                <a:ea typeface="华文新魏" pitchFamily="2" charset="-122"/>
              </a:rPr>
              <a:t>数值数据</a:t>
            </a:r>
          </a:p>
        </p:txBody>
      </p:sp>
      <p:sp>
        <p:nvSpPr>
          <p:cNvPr id="7" name="Text Box 5">
            <a:extLst>
              <a:ext uri="{FF2B5EF4-FFF2-40B4-BE49-F238E27FC236}">
                <a16:creationId xmlns:a16="http://schemas.microsoft.com/office/drawing/2014/main" id="{C71D270B-461A-44BB-9301-2E53E80EBABF}"/>
              </a:ext>
            </a:extLst>
          </p:cNvPr>
          <p:cNvSpPr txBox="1">
            <a:spLocks noChangeArrowheads="1"/>
          </p:cNvSpPr>
          <p:nvPr/>
        </p:nvSpPr>
        <p:spPr bwMode="auto">
          <a:xfrm>
            <a:off x="2019300" y="3538538"/>
            <a:ext cx="1606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800" b="1">
                <a:solidFill>
                  <a:srgbClr val="40458C"/>
                </a:solidFill>
                <a:latin typeface="Times New Roman" pitchFamily="18" charset="0"/>
                <a:ea typeface="华文新魏" pitchFamily="2" charset="-122"/>
              </a:rPr>
              <a:t>字符数据</a:t>
            </a:r>
          </a:p>
        </p:txBody>
      </p:sp>
      <p:sp>
        <p:nvSpPr>
          <p:cNvPr id="8" name="Text Box 6">
            <a:extLst>
              <a:ext uri="{FF2B5EF4-FFF2-40B4-BE49-F238E27FC236}">
                <a16:creationId xmlns:a16="http://schemas.microsoft.com/office/drawing/2014/main" id="{D2B4715D-4A99-4CC4-B8F5-9EBE12B2AF89}"/>
              </a:ext>
            </a:extLst>
          </p:cNvPr>
          <p:cNvSpPr txBox="1">
            <a:spLocks noChangeArrowheads="1"/>
          </p:cNvSpPr>
          <p:nvPr/>
        </p:nvSpPr>
        <p:spPr bwMode="auto">
          <a:xfrm>
            <a:off x="3924300" y="1785938"/>
            <a:ext cx="1962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800" b="1">
                <a:solidFill>
                  <a:srgbClr val="40458C"/>
                </a:solidFill>
                <a:latin typeface="Times New Roman" pitchFamily="18" charset="0"/>
                <a:ea typeface="华文新魏" pitchFamily="2" charset="-122"/>
              </a:rPr>
              <a:t>定点表示法</a:t>
            </a:r>
          </a:p>
        </p:txBody>
      </p:sp>
      <p:sp>
        <p:nvSpPr>
          <p:cNvPr id="9" name="Text Box 7">
            <a:extLst>
              <a:ext uri="{FF2B5EF4-FFF2-40B4-BE49-F238E27FC236}">
                <a16:creationId xmlns:a16="http://schemas.microsoft.com/office/drawing/2014/main" id="{BD4D4CDD-FE6B-4314-AE41-04E0C9A71754}"/>
              </a:ext>
            </a:extLst>
          </p:cNvPr>
          <p:cNvSpPr txBox="1">
            <a:spLocks noChangeArrowheads="1"/>
          </p:cNvSpPr>
          <p:nvPr/>
        </p:nvSpPr>
        <p:spPr bwMode="auto">
          <a:xfrm>
            <a:off x="3924300" y="2852738"/>
            <a:ext cx="3384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800" b="1" dirty="0">
                <a:solidFill>
                  <a:srgbClr val="40458C"/>
                </a:solidFill>
                <a:latin typeface="Times New Roman" pitchFamily="18" charset="0"/>
                <a:ea typeface="华文新魏" pitchFamily="2" charset="-122"/>
              </a:rPr>
              <a:t>浮点表示法（实数）</a:t>
            </a:r>
          </a:p>
        </p:txBody>
      </p:sp>
      <p:sp>
        <p:nvSpPr>
          <p:cNvPr id="10" name="AutoShape 8">
            <a:extLst>
              <a:ext uri="{FF2B5EF4-FFF2-40B4-BE49-F238E27FC236}">
                <a16:creationId xmlns:a16="http://schemas.microsoft.com/office/drawing/2014/main" id="{9BB381F9-964A-40AE-99C3-A7FD9D3BC86B}"/>
              </a:ext>
            </a:extLst>
          </p:cNvPr>
          <p:cNvSpPr>
            <a:spLocks/>
          </p:cNvSpPr>
          <p:nvPr/>
        </p:nvSpPr>
        <p:spPr bwMode="auto">
          <a:xfrm>
            <a:off x="1790700" y="2593975"/>
            <a:ext cx="304800" cy="1295400"/>
          </a:xfrm>
          <a:prstGeom prst="leftBrace">
            <a:avLst>
              <a:gd name="adj1" fmla="val 35417"/>
              <a:gd name="adj2" fmla="val 50000"/>
            </a:avLst>
          </a:prstGeom>
          <a:noFill/>
          <a:ln w="9525">
            <a:solidFill>
              <a:srgbClr val="40458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0" fontAlgn="auto" latinLnBrk="0" hangingPunct="0">
              <a:lnSpc>
                <a:spcPct val="100000"/>
              </a:lnSpc>
              <a:spcBef>
                <a:spcPts val="0"/>
              </a:spcBef>
              <a:spcAft>
                <a:spcPts val="0"/>
              </a:spcAft>
              <a:buClrTx/>
              <a:buSzTx/>
              <a:buFontTx/>
              <a:buNone/>
              <a:tabLst/>
              <a:defRPr/>
            </a:pPr>
            <a:endParaRPr kumimoji="0" lang="zh-CN" altLang="zh-CN" sz="1800" b="1"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11" name="AutoShape 9">
            <a:extLst>
              <a:ext uri="{FF2B5EF4-FFF2-40B4-BE49-F238E27FC236}">
                <a16:creationId xmlns:a16="http://schemas.microsoft.com/office/drawing/2014/main" id="{B54CCC0D-FDC0-434B-A09E-20074904E893}"/>
              </a:ext>
            </a:extLst>
          </p:cNvPr>
          <p:cNvSpPr>
            <a:spLocks/>
          </p:cNvSpPr>
          <p:nvPr/>
        </p:nvSpPr>
        <p:spPr bwMode="auto">
          <a:xfrm>
            <a:off x="3695700" y="1984375"/>
            <a:ext cx="304800" cy="1295400"/>
          </a:xfrm>
          <a:prstGeom prst="leftBrace">
            <a:avLst>
              <a:gd name="adj1" fmla="val 35417"/>
              <a:gd name="adj2" fmla="val 50000"/>
            </a:avLst>
          </a:prstGeom>
          <a:noFill/>
          <a:ln w="9525">
            <a:solidFill>
              <a:srgbClr val="40458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12" name="Text Box 10">
            <a:extLst>
              <a:ext uri="{FF2B5EF4-FFF2-40B4-BE49-F238E27FC236}">
                <a16:creationId xmlns:a16="http://schemas.microsoft.com/office/drawing/2014/main" id="{CAB49E90-87FC-4AF5-B112-BC71555AFA28}"/>
              </a:ext>
            </a:extLst>
          </p:cNvPr>
          <p:cNvSpPr txBox="1">
            <a:spLocks noChangeArrowheads="1"/>
          </p:cNvSpPr>
          <p:nvPr/>
        </p:nvSpPr>
        <p:spPr bwMode="auto">
          <a:xfrm>
            <a:off x="539750" y="4418013"/>
            <a:ext cx="765175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40458C"/>
                </a:solidFill>
                <a:effectLst/>
                <a:uLnTx/>
                <a:uFillTx/>
                <a:latin typeface="宋体" pitchFamily="2" charset="-122"/>
                <a:ea typeface="宋体" pitchFamily="2" charset="-122"/>
              </a:rPr>
              <a:t>常用的数值数据为二进制、十进制、十六进制、</a:t>
            </a:r>
            <a:r>
              <a:rPr kumimoji="0" lang="en-US" altLang="zh-CN" sz="2400" b="1" i="0" u="none" strike="noStrike" kern="0" cap="none" spc="0" normalizeH="0" baseline="0" noProof="0" dirty="0">
                <a:ln>
                  <a:noFill/>
                </a:ln>
                <a:solidFill>
                  <a:srgbClr val="40458C"/>
                </a:solidFill>
                <a:effectLst/>
                <a:uLnTx/>
                <a:uFillTx/>
                <a:latin typeface="宋体" pitchFamily="2" charset="-122"/>
                <a:ea typeface="宋体" pitchFamily="2" charset="-122"/>
              </a:rPr>
              <a:t>BCD</a:t>
            </a:r>
            <a:r>
              <a:rPr kumimoji="0" lang="zh-CN" altLang="en-US" sz="2400" b="1" i="0" u="none" strike="noStrike" kern="0" cap="none" spc="0" normalizeH="0" baseline="0" noProof="0" dirty="0">
                <a:ln>
                  <a:noFill/>
                </a:ln>
                <a:solidFill>
                  <a:srgbClr val="40458C"/>
                </a:solidFill>
                <a:effectLst/>
                <a:uLnTx/>
                <a:uFillTx/>
                <a:latin typeface="宋体" pitchFamily="2" charset="-122"/>
                <a:ea typeface="宋体" pitchFamily="2" charset="-122"/>
              </a:rPr>
              <a:t>码。</a:t>
            </a:r>
          </a:p>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40458C"/>
                </a:solidFill>
                <a:effectLst/>
                <a:uLnTx/>
                <a:uFillTx/>
                <a:latin typeface="宋体" pitchFamily="2" charset="-122"/>
                <a:ea typeface="宋体" pitchFamily="2" charset="-122"/>
              </a:rPr>
              <a:t>字符数据</a:t>
            </a:r>
            <a:r>
              <a:rPr kumimoji="0" lang="en-US" altLang="zh-CN" sz="2400" b="1" i="0" u="none" strike="noStrike" kern="0" cap="none" spc="0" normalizeH="0" baseline="0" noProof="0" dirty="0">
                <a:ln>
                  <a:noFill/>
                </a:ln>
                <a:solidFill>
                  <a:srgbClr val="40458C"/>
                </a:solidFill>
                <a:effectLst/>
                <a:uLnTx/>
                <a:uFillTx/>
                <a:latin typeface="宋体" pitchFamily="2" charset="-122"/>
                <a:ea typeface="宋体" pitchFamily="2" charset="-122"/>
              </a:rPr>
              <a:t>: ASCII (</a:t>
            </a:r>
            <a:r>
              <a:rPr kumimoji="0" lang="zh-CN" altLang="en-US" sz="2400" b="1" i="0" u="none" strike="noStrike" kern="0" cap="none" spc="0" normalizeH="0" baseline="0" noProof="0" dirty="0">
                <a:ln>
                  <a:noFill/>
                </a:ln>
                <a:solidFill>
                  <a:srgbClr val="40458C"/>
                </a:solidFill>
                <a:effectLst/>
                <a:uLnTx/>
                <a:uFillTx/>
                <a:latin typeface="宋体" pitchFamily="2" charset="-122"/>
                <a:ea typeface="宋体" pitchFamily="2" charset="-122"/>
              </a:rPr>
              <a:t>美国信息标准交换代码</a:t>
            </a:r>
            <a:r>
              <a:rPr kumimoji="0" lang="en-US" altLang="zh-CN" sz="2400" b="1" i="0" u="none" strike="noStrike" kern="0" cap="none" spc="0" normalizeH="0" baseline="0" noProof="0" dirty="0">
                <a:ln>
                  <a:noFill/>
                </a:ln>
                <a:solidFill>
                  <a:srgbClr val="40458C"/>
                </a:solidFill>
                <a:effectLst/>
                <a:uLnTx/>
                <a:uFillTx/>
                <a:latin typeface="宋体" pitchFamily="2" charset="-122"/>
                <a:ea typeface="宋体" pitchFamily="2" charset="-122"/>
              </a:rPr>
              <a:t>)</a:t>
            </a:r>
          </a:p>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srgbClr val="40458C"/>
                </a:solidFill>
                <a:effectLst/>
                <a:uLnTx/>
                <a:uFillTx/>
                <a:latin typeface="Arial" charset="0"/>
                <a:ea typeface="宋体" pitchFamily="2" charset="-122"/>
              </a:rPr>
              <a:t>  </a:t>
            </a:r>
            <a:r>
              <a:rPr kumimoji="0" lang="en-US" altLang="zh-CN" sz="2400" b="1" i="0" u="none" strike="noStrike" kern="0" cap="none" spc="0" normalizeH="0" baseline="0" noProof="0" dirty="0">
                <a:ln>
                  <a:noFill/>
                </a:ln>
                <a:solidFill>
                  <a:srgbClr val="40458C"/>
                </a:solidFill>
                <a:effectLst/>
                <a:uLnTx/>
                <a:uFillTx/>
                <a:latin typeface="宋体" pitchFamily="2" charset="-122"/>
                <a:ea typeface="宋体" pitchFamily="2" charset="-122"/>
              </a:rPr>
              <a:t>         GB2312</a:t>
            </a:r>
          </a:p>
          <a:p>
            <a:pPr marL="0" marR="0" lvl="0" indent="0" defTabSz="914400" eaLnBrk="0" fontAlgn="auto" latinLnBrk="0" hangingPunct="0">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rgbClr val="40458C"/>
                </a:solidFill>
                <a:effectLst/>
                <a:uLnTx/>
                <a:uFillTx/>
                <a:latin typeface="宋体" pitchFamily="2" charset="-122"/>
                <a:ea typeface="宋体" pitchFamily="2" charset="-122"/>
              </a:rPr>
              <a:t>          GBK</a:t>
            </a:r>
          </a:p>
        </p:txBody>
      </p:sp>
    </p:spTree>
    <p:extLst>
      <p:ext uri="{BB962C8B-B14F-4D97-AF65-F5344CB8AC3E}">
        <p14:creationId xmlns:p14="http://schemas.microsoft.com/office/powerpoint/2010/main" val="2831714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5">
            <a:extLst>
              <a:ext uri="{FF2B5EF4-FFF2-40B4-BE49-F238E27FC236}">
                <a16:creationId xmlns:a16="http://schemas.microsoft.com/office/drawing/2014/main" id="{8534F2F8-B87C-4BCD-9E3C-4C70A382FC72}"/>
              </a:ext>
            </a:extLst>
          </p:cNvPr>
          <p:cNvSpPr txBox="1">
            <a:spLocks noChangeArrowheads="1"/>
          </p:cNvSpPr>
          <p:nvPr/>
        </p:nvSpPr>
        <p:spPr bwMode="auto">
          <a:xfrm>
            <a:off x="251520" y="236538"/>
            <a:ext cx="76867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3.2.1 </a:t>
            </a:r>
            <a:r>
              <a:rPr lang="zh-CN" altLang="en-US" sz="3600" b="1" dirty="0">
                <a:solidFill>
                  <a:schemeClr val="bg1"/>
                </a:solidFill>
                <a:latin typeface="Times New Roman" pitchFamily="18" charset="0"/>
              </a:rPr>
              <a:t>有符号和无符号整数的表示形式</a:t>
            </a:r>
          </a:p>
        </p:txBody>
      </p:sp>
      <p:grpSp>
        <p:nvGrpSpPr>
          <p:cNvPr id="11" name="Group 4">
            <a:extLst>
              <a:ext uri="{FF2B5EF4-FFF2-40B4-BE49-F238E27FC236}">
                <a16:creationId xmlns:a16="http://schemas.microsoft.com/office/drawing/2014/main" id="{0BCBFC5D-A96D-4C72-A05C-0E8108C24DA1}"/>
              </a:ext>
            </a:extLst>
          </p:cNvPr>
          <p:cNvGrpSpPr>
            <a:grpSpLocks/>
          </p:cNvGrpSpPr>
          <p:nvPr/>
        </p:nvGrpSpPr>
        <p:grpSpPr bwMode="auto">
          <a:xfrm>
            <a:off x="755650" y="1651000"/>
            <a:ext cx="7118350" cy="1954213"/>
            <a:chOff x="614" y="958"/>
            <a:chExt cx="4484" cy="1231"/>
          </a:xfrm>
        </p:grpSpPr>
        <p:sp>
          <p:nvSpPr>
            <p:cNvPr id="12" name="Text Box 5">
              <a:extLst>
                <a:ext uri="{FF2B5EF4-FFF2-40B4-BE49-F238E27FC236}">
                  <a16:creationId xmlns:a16="http://schemas.microsoft.com/office/drawing/2014/main" id="{3B32FF27-075B-4E89-977B-981027397C00}"/>
                </a:ext>
              </a:extLst>
            </p:cNvPr>
            <p:cNvSpPr txBox="1">
              <a:spLocks noChangeArrowheads="1"/>
            </p:cNvSpPr>
            <p:nvPr/>
          </p:nvSpPr>
          <p:spPr bwMode="auto">
            <a:xfrm>
              <a:off x="614" y="958"/>
              <a:ext cx="44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800" b="1">
                  <a:solidFill>
                    <a:srgbClr val="40458C"/>
                  </a:solidFill>
                  <a:latin typeface="Times New Roman" pitchFamily="18" charset="0"/>
                  <a:ea typeface="华文新魏" pitchFamily="2" charset="-122"/>
                </a:rPr>
                <a:t>整数的表示法（小数点固定在第</a:t>
              </a:r>
              <a:r>
                <a:rPr lang="en-US" altLang="zh-CN" sz="2800" b="1">
                  <a:solidFill>
                    <a:srgbClr val="40458C"/>
                  </a:solidFill>
                  <a:latin typeface="Times New Roman" pitchFamily="18" charset="0"/>
                  <a:ea typeface="华文新魏" pitchFamily="2" charset="-122"/>
                </a:rPr>
                <a:t>0</a:t>
              </a:r>
              <a:r>
                <a:rPr lang="zh-CN" altLang="en-US" sz="2800" b="1">
                  <a:solidFill>
                    <a:srgbClr val="40458C"/>
                  </a:solidFill>
                  <a:latin typeface="Times New Roman" pitchFamily="18" charset="0"/>
                  <a:ea typeface="华文新魏" pitchFamily="2" charset="-122"/>
                </a:rPr>
                <a:t>位的后面）</a:t>
              </a:r>
            </a:p>
          </p:txBody>
        </p:sp>
        <p:sp>
          <p:nvSpPr>
            <p:cNvPr id="13" name="Text Box 6">
              <a:extLst>
                <a:ext uri="{FF2B5EF4-FFF2-40B4-BE49-F238E27FC236}">
                  <a16:creationId xmlns:a16="http://schemas.microsoft.com/office/drawing/2014/main" id="{17306AF2-2B29-4187-876D-00078261983C}"/>
                </a:ext>
              </a:extLst>
            </p:cNvPr>
            <p:cNvSpPr txBox="1">
              <a:spLocks noChangeArrowheads="1"/>
            </p:cNvSpPr>
            <p:nvPr/>
          </p:nvSpPr>
          <p:spPr bwMode="auto">
            <a:xfrm>
              <a:off x="614" y="1438"/>
              <a:ext cx="28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800" b="1">
                  <a:solidFill>
                    <a:srgbClr val="40458C"/>
                  </a:solidFill>
                  <a:latin typeface="Times New Roman" pitchFamily="18" charset="0"/>
                  <a:ea typeface="华文新魏" pitchFamily="2" charset="-122"/>
                </a:rPr>
                <a:t>1. </a:t>
              </a:r>
              <a:r>
                <a:rPr lang="zh-CN" altLang="en-US" sz="2800" b="1">
                  <a:solidFill>
                    <a:srgbClr val="40458C"/>
                  </a:solidFill>
                  <a:latin typeface="Times New Roman" pitchFamily="18" charset="0"/>
                  <a:ea typeface="华文新魏" pitchFamily="2" charset="-122"/>
                </a:rPr>
                <a:t>十进制数转换成</a:t>
              </a:r>
              <a:r>
                <a:rPr lang="en-US" altLang="zh-CN" sz="2800" b="1">
                  <a:solidFill>
                    <a:srgbClr val="40458C"/>
                  </a:solidFill>
                  <a:latin typeface="Times New Roman" pitchFamily="18" charset="0"/>
                  <a:ea typeface="华文新魏" pitchFamily="2" charset="-122"/>
                </a:rPr>
                <a:t>16</a:t>
              </a:r>
              <a:r>
                <a:rPr lang="zh-CN" altLang="en-US" sz="2800" b="1">
                  <a:solidFill>
                    <a:srgbClr val="40458C"/>
                  </a:solidFill>
                  <a:latin typeface="Times New Roman" pitchFamily="18" charset="0"/>
                  <a:ea typeface="华文新魏" pitchFamily="2" charset="-122"/>
                </a:rPr>
                <a:t>进制数</a:t>
              </a:r>
            </a:p>
          </p:txBody>
        </p:sp>
        <p:sp>
          <p:nvSpPr>
            <p:cNvPr id="14" name="Text Box 7">
              <a:extLst>
                <a:ext uri="{FF2B5EF4-FFF2-40B4-BE49-F238E27FC236}">
                  <a16:creationId xmlns:a16="http://schemas.microsoft.com/office/drawing/2014/main" id="{0AC48878-796B-47F7-ACBE-A2CE074CDA76}"/>
                </a:ext>
              </a:extLst>
            </p:cNvPr>
            <p:cNvSpPr txBox="1">
              <a:spLocks noChangeArrowheads="1"/>
            </p:cNvSpPr>
            <p:nvPr/>
          </p:nvSpPr>
          <p:spPr bwMode="auto">
            <a:xfrm>
              <a:off x="988" y="1901"/>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400">
                  <a:solidFill>
                    <a:srgbClr val="40458C"/>
                  </a:solidFill>
                  <a:latin typeface="Times New Roman" pitchFamily="18" charset="0"/>
                  <a:ea typeface="华文新魏" pitchFamily="2" charset="-122"/>
                </a:rPr>
                <a:t>18</a:t>
              </a:r>
            </a:p>
          </p:txBody>
        </p:sp>
        <p:sp>
          <p:nvSpPr>
            <p:cNvPr id="15" name="Text Box 8">
              <a:extLst>
                <a:ext uri="{FF2B5EF4-FFF2-40B4-BE49-F238E27FC236}">
                  <a16:creationId xmlns:a16="http://schemas.microsoft.com/office/drawing/2014/main" id="{D349C5E0-1E5B-4A73-8124-2618E97AEA23}"/>
                </a:ext>
              </a:extLst>
            </p:cNvPr>
            <p:cNvSpPr txBox="1">
              <a:spLocks noChangeArrowheads="1"/>
            </p:cNvSpPr>
            <p:nvPr/>
          </p:nvSpPr>
          <p:spPr bwMode="auto">
            <a:xfrm>
              <a:off x="2332" y="1901"/>
              <a:ext cx="3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400">
                  <a:solidFill>
                    <a:srgbClr val="40458C"/>
                  </a:solidFill>
                  <a:latin typeface="Times New Roman" pitchFamily="18" charset="0"/>
                  <a:ea typeface="华文新魏" pitchFamily="2" charset="-122"/>
                </a:rPr>
                <a:t>30</a:t>
              </a:r>
            </a:p>
          </p:txBody>
        </p:sp>
        <p:sp>
          <p:nvSpPr>
            <p:cNvPr id="16" name="Text Box 9">
              <a:extLst>
                <a:ext uri="{FF2B5EF4-FFF2-40B4-BE49-F238E27FC236}">
                  <a16:creationId xmlns:a16="http://schemas.microsoft.com/office/drawing/2014/main" id="{222B0F7B-D3B2-4BF2-B2D7-AD2C2BBB942A}"/>
                </a:ext>
              </a:extLst>
            </p:cNvPr>
            <p:cNvSpPr txBox="1">
              <a:spLocks noChangeArrowheads="1"/>
            </p:cNvSpPr>
            <p:nvPr/>
          </p:nvSpPr>
          <p:spPr bwMode="auto">
            <a:xfrm>
              <a:off x="3772" y="1901"/>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400">
                  <a:solidFill>
                    <a:srgbClr val="40458C"/>
                  </a:solidFill>
                  <a:latin typeface="Times New Roman" pitchFamily="18" charset="0"/>
                  <a:ea typeface="华文新魏" pitchFamily="2" charset="-122"/>
                </a:rPr>
                <a:t>347</a:t>
              </a:r>
            </a:p>
          </p:txBody>
        </p:sp>
      </p:grpSp>
      <p:sp>
        <p:nvSpPr>
          <p:cNvPr id="17" name="Text Box 10">
            <a:extLst>
              <a:ext uri="{FF2B5EF4-FFF2-40B4-BE49-F238E27FC236}">
                <a16:creationId xmlns:a16="http://schemas.microsoft.com/office/drawing/2014/main" id="{39E2EB70-00A0-4C9D-A794-F8C1D5937256}"/>
              </a:ext>
            </a:extLst>
          </p:cNvPr>
          <p:cNvSpPr txBox="1">
            <a:spLocks noChangeArrowheads="1"/>
          </p:cNvSpPr>
          <p:nvPr/>
        </p:nvSpPr>
        <p:spPr bwMode="auto">
          <a:xfrm>
            <a:off x="1152525" y="3662363"/>
            <a:ext cx="55753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800" b="1">
                <a:solidFill>
                  <a:srgbClr val="40458C"/>
                </a:solidFill>
                <a:latin typeface="Times New Roman" pitchFamily="18" charset="0"/>
                <a:ea typeface="华文新魏" pitchFamily="2" charset="-122"/>
              </a:rPr>
              <a:t>12 H                 1E H                15B H</a:t>
            </a:r>
          </a:p>
        </p:txBody>
      </p:sp>
      <p:sp>
        <p:nvSpPr>
          <p:cNvPr id="18" name="Text Box 11">
            <a:extLst>
              <a:ext uri="{FF2B5EF4-FFF2-40B4-BE49-F238E27FC236}">
                <a16:creationId xmlns:a16="http://schemas.microsoft.com/office/drawing/2014/main" id="{835448B5-1C61-4F5A-A4B1-616F0CDD35A3}"/>
              </a:ext>
            </a:extLst>
          </p:cNvPr>
          <p:cNvSpPr txBox="1">
            <a:spLocks noChangeArrowheads="1"/>
          </p:cNvSpPr>
          <p:nvPr/>
        </p:nvSpPr>
        <p:spPr bwMode="auto">
          <a:xfrm>
            <a:off x="831850" y="4532313"/>
            <a:ext cx="4806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800" b="1">
                <a:solidFill>
                  <a:srgbClr val="40458C"/>
                </a:solidFill>
                <a:latin typeface="Times New Roman" pitchFamily="18" charset="0"/>
                <a:ea typeface="华文新魏" pitchFamily="2" charset="-122"/>
              </a:rPr>
              <a:t>2. </a:t>
            </a:r>
            <a:r>
              <a:rPr lang="zh-CN" altLang="en-US" sz="2800" b="1">
                <a:solidFill>
                  <a:srgbClr val="40458C"/>
                </a:solidFill>
                <a:latin typeface="Times New Roman" pitchFamily="18" charset="0"/>
                <a:ea typeface="华文新魏" pitchFamily="2" charset="-122"/>
              </a:rPr>
              <a:t>将以上数据转换成二进制数</a:t>
            </a:r>
          </a:p>
        </p:txBody>
      </p:sp>
      <p:sp>
        <p:nvSpPr>
          <p:cNvPr id="19" name="Text Box 12">
            <a:extLst>
              <a:ext uri="{FF2B5EF4-FFF2-40B4-BE49-F238E27FC236}">
                <a16:creationId xmlns:a16="http://schemas.microsoft.com/office/drawing/2014/main" id="{FCD57BAE-CE55-4555-8528-4876D6CFBEE2}"/>
              </a:ext>
            </a:extLst>
          </p:cNvPr>
          <p:cNvSpPr txBox="1">
            <a:spLocks noChangeArrowheads="1"/>
          </p:cNvSpPr>
          <p:nvPr/>
        </p:nvSpPr>
        <p:spPr bwMode="auto">
          <a:xfrm>
            <a:off x="1212850" y="5141913"/>
            <a:ext cx="6049963"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800" b="1">
                <a:solidFill>
                  <a:srgbClr val="40458C"/>
                </a:solidFill>
                <a:latin typeface="Times New Roman" pitchFamily="18" charset="0"/>
                <a:ea typeface="华文新魏" pitchFamily="2" charset="-122"/>
              </a:rPr>
              <a:t>10010 B        11110 B         101011011 B</a:t>
            </a:r>
          </a:p>
        </p:txBody>
      </p:sp>
    </p:spTree>
    <p:custDataLst>
      <p:tags r:id="rId1"/>
    </p:custDataLst>
    <p:extLst>
      <p:ext uri="{BB962C8B-B14F-4D97-AF65-F5344CB8AC3E}">
        <p14:creationId xmlns:p14="http://schemas.microsoft.com/office/powerpoint/2010/main" val="1184560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P spid="18" grpId="0" autoUpdateAnimBg="0"/>
      <p:bldP spid="1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108520" y="188913"/>
            <a:ext cx="820794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1" lang="zh-CN" altLang="en-US" sz="32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rPr>
              <a:t>第</a:t>
            </a:r>
            <a:r>
              <a:rPr kumimoji="1" lang="en-US" altLang="zh-CN" sz="32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rPr>
              <a:t>3</a:t>
            </a:r>
            <a:r>
              <a:rPr kumimoji="1" lang="zh-CN" altLang="en-US" sz="32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rPr>
              <a:t>章主存储器及数据在计算机内的表示形式</a:t>
            </a:r>
          </a:p>
        </p:txBody>
      </p:sp>
      <p:sp>
        <p:nvSpPr>
          <p:cNvPr id="21507" name="Text Box 3"/>
          <p:cNvSpPr txBox="1">
            <a:spLocks noChangeArrowheads="1"/>
          </p:cNvSpPr>
          <p:nvPr/>
        </p:nvSpPr>
        <p:spPr bwMode="auto">
          <a:xfrm>
            <a:off x="950766" y="2133105"/>
            <a:ext cx="6624736" cy="29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marL="0" marR="0" lvl="0" indent="0" algn="l" defTabSz="914400" rtl="0" eaLnBrk="1" fontAlgn="base" latinLnBrk="0" hangingPunct="1">
              <a:lnSpc>
                <a:spcPct val="135000"/>
              </a:lnSpc>
              <a:spcBef>
                <a:spcPct val="0"/>
              </a:spcBef>
              <a:spcAft>
                <a:spcPct val="0"/>
              </a:spcAft>
              <a:buClrTx/>
              <a:buSzTx/>
              <a:buFontTx/>
              <a:buNone/>
              <a:tabLst/>
              <a:defRPr/>
            </a:pPr>
            <a:r>
              <a:rPr lang="zh-CN" altLang="en-US" sz="2800" b="1" dirty="0">
                <a:solidFill>
                  <a:schemeClr val="tx1"/>
                </a:solidFill>
                <a:latin typeface="宋体" panose="02010600030101010101" pitchFamily="2" charset="-122"/>
                <a:ea typeface="宋体" panose="02010600030101010101" pitchFamily="2" charset="-122"/>
              </a:rPr>
              <a:t>数据存储的基本形式</a:t>
            </a:r>
            <a:endParaRPr lang="en-US" altLang="zh-CN" sz="2800" b="1" dirty="0">
              <a:solidFill>
                <a:schemeClr val="tx1"/>
              </a:solidFill>
              <a:latin typeface="宋体" panose="02010600030101010101" pitchFamily="2" charset="-122"/>
              <a:ea typeface="宋体" panose="02010600030101010101" pitchFamily="2" charset="-122"/>
            </a:endParaRPr>
          </a:p>
          <a:p>
            <a:pPr lvl="0" eaLnBrk="1" hangingPunct="1">
              <a:lnSpc>
                <a:spcPct val="135000"/>
              </a:lnSpc>
            </a:pPr>
            <a:r>
              <a:rPr lang="zh-CN" altLang="en-US" sz="2800" b="1" dirty="0">
                <a:solidFill>
                  <a:schemeClr val="tx1"/>
                </a:solidFill>
                <a:latin typeface="宋体" panose="02010600030101010101" pitchFamily="2" charset="-122"/>
                <a:ea typeface="宋体" panose="02010600030101010101" pitchFamily="2" charset="-122"/>
              </a:rPr>
              <a:t>有符号整数和无符号整数的表示与存储</a:t>
            </a:r>
            <a:endParaRPr lang="en-US" altLang="zh-CN" sz="2800" b="1" dirty="0">
              <a:solidFill>
                <a:schemeClr val="tx1"/>
              </a:solidFill>
              <a:latin typeface="宋体" panose="02010600030101010101" pitchFamily="2" charset="-122"/>
              <a:ea typeface="宋体" panose="02010600030101010101" pitchFamily="2" charset="-122"/>
            </a:endParaRPr>
          </a:p>
          <a:p>
            <a:pPr lvl="0" eaLnBrk="1" hangingPunct="1">
              <a:lnSpc>
                <a:spcPct val="135000"/>
              </a:lnSpc>
            </a:pPr>
            <a:r>
              <a:rPr lang="zh-CN" altLang="en-US" sz="2800" b="1" dirty="0">
                <a:solidFill>
                  <a:schemeClr val="tx1"/>
                </a:solidFill>
                <a:latin typeface="宋体" panose="02010600030101010101" pitchFamily="2" charset="-122"/>
                <a:ea typeface="宋体" panose="02010600030101010101" pitchFamily="2" charset="-122"/>
              </a:rPr>
              <a:t>字符串的表示方法与存储</a:t>
            </a:r>
            <a:endParaRPr lang="en-US" altLang="zh-CN" sz="2800" b="1" dirty="0">
              <a:solidFill>
                <a:schemeClr val="tx1"/>
              </a:solidFill>
              <a:latin typeface="宋体" panose="02010600030101010101" pitchFamily="2" charset="-122"/>
              <a:ea typeface="宋体" panose="02010600030101010101" pitchFamily="2" charset="-122"/>
            </a:endParaRPr>
          </a:p>
          <a:p>
            <a:pPr lvl="0" eaLnBrk="1" hangingPunct="1">
              <a:lnSpc>
                <a:spcPct val="135000"/>
              </a:lnSpc>
            </a:pPr>
            <a:r>
              <a:rPr lang="zh-CN" altLang="en-US" sz="2800" b="1" dirty="0">
                <a:solidFill>
                  <a:schemeClr val="tx1"/>
                </a:solidFill>
                <a:latin typeface="宋体" panose="02010600030101010101" pitchFamily="2" charset="-122"/>
                <a:ea typeface="宋体" panose="02010600030101010101" pitchFamily="2" charset="-122"/>
              </a:rPr>
              <a:t>浮点数据的表示方法与存储</a:t>
            </a:r>
            <a:endParaRPr lang="en-US" altLang="zh-CN" sz="2800" b="1" dirty="0">
              <a:solidFill>
                <a:schemeClr val="tx1"/>
              </a:solidFill>
              <a:latin typeface="宋体" panose="02010600030101010101" pitchFamily="2" charset="-122"/>
              <a:ea typeface="宋体" panose="02010600030101010101" pitchFamily="2" charset="-122"/>
            </a:endParaRPr>
          </a:p>
          <a:p>
            <a:pPr lvl="0" eaLnBrk="1" hangingPunct="1">
              <a:lnSpc>
                <a:spcPct val="135000"/>
              </a:lnSpc>
            </a:pPr>
            <a:r>
              <a:rPr lang="zh-CN" altLang="en-US" sz="2800" b="1" dirty="0">
                <a:solidFill>
                  <a:srgbClr val="FF0000"/>
                </a:solidFill>
                <a:latin typeface="宋体" panose="02010600030101010101" pitchFamily="2" charset="-122"/>
                <a:ea typeface="宋体" panose="02010600030101010101" pitchFamily="2" charset="-122"/>
              </a:rPr>
              <a:t>地址类型转换 与 数据类型转换</a:t>
            </a:r>
            <a:endParaRPr lang="en-US" altLang="zh-CN" sz="2800" b="1" dirty="0">
              <a:solidFill>
                <a:srgbClr val="FF0000"/>
              </a:solidFill>
              <a:latin typeface="宋体" panose="02010600030101010101" pitchFamily="2" charset="-122"/>
              <a:ea typeface="宋体" panose="02010600030101010101" pitchFamily="2" charset="-122"/>
            </a:endParaRPr>
          </a:p>
        </p:txBody>
      </p:sp>
      <p:sp>
        <p:nvSpPr>
          <p:cNvPr id="21508" name="Rectangle 4"/>
          <p:cNvSpPr>
            <a:spLocks noChangeArrowheads="1"/>
          </p:cNvSpPr>
          <p:nvPr/>
        </p:nvSpPr>
        <p:spPr bwMode="auto">
          <a:xfrm>
            <a:off x="467545" y="1484784"/>
            <a:ext cx="203132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rgbClr val="000066"/>
                </a:solidFill>
                <a:effectLst/>
                <a:uLnTx/>
                <a:uFillTx/>
                <a:latin typeface="Arial" charset="0"/>
                <a:ea typeface="华文新魏" pitchFamily="2" charset="-122"/>
                <a:cs typeface="+mn-cs"/>
              </a:rPr>
              <a:t>学习重点</a:t>
            </a:r>
          </a:p>
        </p:txBody>
      </p:sp>
    </p:spTree>
    <p:extLst>
      <p:ext uri="{BB962C8B-B14F-4D97-AF65-F5344CB8AC3E}">
        <p14:creationId xmlns:p14="http://schemas.microsoft.com/office/powerpoint/2010/main" val="41821049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4">
            <a:extLst>
              <a:ext uri="{FF2B5EF4-FFF2-40B4-BE49-F238E27FC236}">
                <a16:creationId xmlns:a16="http://schemas.microsoft.com/office/drawing/2014/main" id="{2EC00697-8C12-4151-BA2E-59754F07FC5C}"/>
              </a:ext>
            </a:extLst>
          </p:cNvPr>
          <p:cNvSpPr txBox="1">
            <a:spLocks noChangeArrowheads="1"/>
          </p:cNvSpPr>
          <p:nvPr/>
        </p:nvSpPr>
        <p:spPr bwMode="auto">
          <a:xfrm>
            <a:off x="630238" y="1557338"/>
            <a:ext cx="57165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a:latin typeface="Times New Roman" pitchFamily="18" charset="0"/>
                <a:ea typeface="华文新魏" pitchFamily="2" charset="-122"/>
              </a:rPr>
              <a:t>3. </a:t>
            </a:r>
            <a:r>
              <a:rPr kumimoji="1" lang="zh-CN" altLang="en-US" sz="2800" b="1">
                <a:solidFill>
                  <a:srgbClr val="FF3300"/>
                </a:solidFill>
                <a:latin typeface="Times New Roman" pitchFamily="18" charset="0"/>
                <a:ea typeface="华文新魏" pitchFamily="2" charset="-122"/>
              </a:rPr>
              <a:t>有符号数</a:t>
            </a:r>
            <a:r>
              <a:rPr kumimoji="1" lang="zh-CN" altLang="en-US" sz="2800" b="1">
                <a:latin typeface="Times New Roman" pitchFamily="18" charset="0"/>
                <a:ea typeface="华文新魏" pitchFamily="2" charset="-122"/>
              </a:rPr>
              <a:t>的</a:t>
            </a:r>
            <a:r>
              <a:rPr kumimoji="1" lang="en-US" altLang="zh-CN" sz="2800" b="1">
                <a:latin typeface="Times New Roman" pitchFamily="18" charset="0"/>
                <a:ea typeface="华文新魏" pitchFamily="2" charset="-122"/>
              </a:rPr>
              <a:t>n</a:t>
            </a:r>
            <a:r>
              <a:rPr kumimoji="1" lang="zh-CN" altLang="en-US" sz="2800" b="1">
                <a:latin typeface="Times New Roman" pitchFamily="18" charset="0"/>
                <a:ea typeface="华文新魏" pitchFamily="2" charset="-122"/>
              </a:rPr>
              <a:t>位二进制的补码表示</a:t>
            </a:r>
          </a:p>
        </p:txBody>
      </p:sp>
      <p:sp>
        <p:nvSpPr>
          <p:cNvPr id="4" name="Text Box 5">
            <a:extLst>
              <a:ext uri="{FF2B5EF4-FFF2-40B4-BE49-F238E27FC236}">
                <a16:creationId xmlns:a16="http://schemas.microsoft.com/office/drawing/2014/main" id="{3962ADAF-D945-4A2D-B30F-C89D2531C3CC}"/>
              </a:ext>
            </a:extLst>
          </p:cNvPr>
          <p:cNvSpPr txBox="1">
            <a:spLocks noChangeArrowheads="1"/>
          </p:cNvSpPr>
          <p:nvPr/>
        </p:nvSpPr>
        <p:spPr bwMode="auto">
          <a:xfrm>
            <a:off x="979488" y="3879850"/>
            <a:ext cx="576375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dirty="0">
                <a:latin typeface="Times New Roman" pitchFamily="18" charset="0"/>
                <a:ea typeface="华文新魏" pitchFamily="2" charset="-122"/>
              </a:rPr>
              <a:t>设 </a:t>
            </a:r>
            <a:r>
              <a:rPr kumimoji="1" lang="en-US" altLang="zh-CN" sz="2400" b="1" dirty="0">
                <a:latin typeface="Times New Roman" pitchFamily="18" charset="0"/>
                <a:ea typeface="华文新魏" pitchFamily="2" charset="-122"/>
              </a:rPr>
              <a:t>n =16, </a:t>
            </a:r>
            <a:r>
              <a:rPr lang="zh-CN" altLang="en-US" sz="2400" b="1" dirty="0">
                <a:latin typeface="Times New Roman" pitchFamily="18" charset="0"/>
                <a:ea typeface="华文新魏" pitchFamily="2" charset="-122"/>
              </a:rPr>
              <a:t>－</a:t>
            </a:r>
            <a:r>
              <a:rPr kumimoji="1" lang="en-US" altLang="zh-CN" sz="2400" b="1" dirty="0">
                <a:latin typeface="Times New Roman" pitchFamily="18" charset="0"/>
                <a:ea typeface="华文新魏" pitchFamily="2" charset="-122"/>
              </a:rPr>
              <a:t>69DA H </a:t>
            </a:r>
            <a:r>
              <a:rPr kumimoji="1" lang="zh-CN" altLang="en-US" sz="2400" b="1" dirty="0">
                <a:latin typeface="Times New Roman" pitchFamily="18" charset="0"/>
                <a:ea typeface="华文新魏" pitchFamily="2" charset="-122"/>
              </a:rPr>
              <a:t>的补码表示是多少？</a:t>
            </a:r>
          </a:p>
        </p:txBody>
      </p:sp>
      <p:sp>
        <p:nvSpPr>
          <p:cNvPr id="5" name="Text Box 6">
            <a:extLst>
              <a:ext uri="{FF2B5EF4-FFF2-40B4-BE49-F238E27FC236}">
                <a16:creationId xmlns:a16="http://schemas.microsoft.com/office/drawing/2014/main" id="{EDB01A5A-A425-4008-8747-7E887A36CD3B}"/>
              </a:ext>
            </a:extLst>
          </p:cNvPr>
          <p:cNvSpPr txBox="1">
            <a:spLocks noChangeArrowheads="1"/>
          </p:cNvSpPr>
          <p:nvPr/>
        </p:nvSpPr>
        <p:spPr bwMode="auto">
          <a:xfrm>
            <a:off x="958850" y="2227263"/>
            <a:ext cx="8005763"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a:solidFill>
                  <a:srgbClr val="FF3300"/>
                </a:solidFill>
                <a:latin typeface="Times New Roman" pitchFamily="18" charset="0"/>
                <a:ea typeface="华文新魏" pitchFamily="2" charset="-122"/>
              </a:rPr>
              <a:t>正数的补码是其本身；</a:t>
            </a:r>
          </a:p>
          <a:p>
            <a:pPr eaLnBrk="1" hangingPunct="1"/>
            <a:r>
              <a:rPr kumimoji="1" lang="zh-CN" altLang="en-US" sz="2800" b="1">
                <a:solidFill>
                  <a:srgbClr val="FF3300"/>
                </a:solidFill>
                <a:latin typeface="Times New Roman" pitchFamily="18" charset="0"/>
                <a:ea typeface="华文新魏" pitchFamily="2" charset="-122"/>
              </a:rPr>
              <a:t>负数的补码：先求其相反数的补码，然后对该</a:t>
            </a:r>
          </a:p>
          <a:p>
            <a:pPr eaLnBrk="1" hangingPunct="1"/>
            <a:r>
              <a:rPr kumimoji="1" lang="zh-CN" altLang="en-US" sz="2800" b="1">
                <a:solidFill>
                  <a:srgbClr val="FF3300"/>
                </a:solidFill>
                <a:latin typeface="Times New Roman" pitchFamily="18" charset="0"/>
                <a:ea typeface="华文新魏" pitchFamily="2" charset="-122"/>
              </a:rPr>
              <a:t>                         补码的二进制逐位求反，最后加</a:t>
            </a:r>
            <a:r>
              <a:rPr kumimoji="1" lang="en-US" altLang="zh-CN" sz="2800" b="1">
                <a:solidFill>
                  <a:srgbClr val="FF3300"/>
                </a:solidFill>
                <a:latin typeface="Times New Roman" pitchFamily="18" charset="0"/>
                <a:ea typeface="华文新魏" pitchFamily="2" charset="-122"/>
              </a:rPr>
              <a:t>1</a:t>
            </a:r>
            <a:r>
              <a:rPr kumimoji="1" lang="zh-CN" altLang="en-US" sz="2800" b="1">
                <a:solidFill>
                  <a:srgbClr val="FF3300"/>
                </a:solidFill>
                <a:latin typeface="Times New Roman" pitchFamily="18" charset="0"/>
                <a:ea typeface="华文新魏" pitchFamily="2" charset="-122"/>
              </a:rPr>
              <a:t>。</a:t>
            </a:r>
          </a:p>
        </p:txBody>
      </p:sp>
      <p:sp>
        <p:nvSpPr>
          <p:cNvPr id="6" name="Text Box 7">
            <a:extLst>
              <a:ext uri="{FF2B5EF4-FFF2-40B4-BE49-F238E27FC236}">
                <a16:creationId xmlns:a16="http://schemas.microsoft.com/office/drawing/2014/main" id="{79FCD8E2-4A77-4ED3-BBB8-AA61AE287AFD}"/>
              </a:ext>
            </a:extLst>
          </p:cNvPr>
          <p:cNvSpPr txBox="1">
            <a:spLocks noChangeArrowheads="1"/>
          </p:cNvSpPr>
          <p:nvPr/>
        </p:nvSpPr>
        <p:spPr bwMode="auto">
          <a:xfrm>
            <a:off x="1055688" y="4413250"/>
            <a:ext cx="635635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dirty="0">
                <a:latin typeface="Times New Roman" pitchFamily="18" charset="0"/>
                <a:ea typeface="华文新魏" pitchFamily="2" charset="-122"/>
              </a:rPr>
              <a:t>－</a:t>
            </a:r>
            <a:r>
              <a:rPr kumimoji="1" lang="en-US" altLang="zh-CN" sz="2400" b="1" dirty="0">
                <a:latin typeface="Times New Roman" pitchFamily="18" charset="0"/>
                <a:ea typeface="华文新魏" pitchFamily="2" charset="-122"/>
              </a:rPr>
              <a:t>69DA H </a:t>
            </a:r>
            <a:r>
              <a:rPr kumimoji="1" lang="zh-CN" altLang="en-US" sz="2400" b="1" dirty="0">
                <a:latin typeface="Times New Roman" pitchFamily="18" charset="0"/>
                <a:ea typeface="华文新魏" pitchFamily="2" charset="-122"/>
              </a:rPr>
              <a:t>的相反数是           </a:t>
            </a:r>
            <a:r>
              <a:rPr kumimoji="1" lang="en-US" altLang="zh-CN" sz="2400" b="1" dirty="0">
                <a:latin typeface="Times New Roman" pitchFamily="18" charset="0"/>
                <a:ea typeface="华文新魏" pitchFamily="2" charset="-122"/>
              </a:rPr>
              <a:t>69DA H,</a:t>
            </a:r>
          </a:p>
          <a:p>
            <a:pPr eaLnBrk="1" hangingPunct="1"/>
            <a:r>
              <a:rPr kumimoji="1" lang="en-US" altLang="zh-CN" sz="2400" b="1" dirty="0">
                <a:latin typeface="Times New Roman" pitchFamily="18" charset="0"/>
                <a:ea typeface="华文新魏" pitchFamily="2" charset="-122"/>
              </a:rPr>
              <a:t>        </a:t>
            </a:r>
            <a:r>
              <a:rPr kumimoji="1" lang="zh-CN" altLang="en-US" sz="2400" b="1" dirty="0">
                <a:latin typeface="Times New Roman" pitchFamily="18" charset="0"/>
                <a:ea typeface="华文新魏" pitchFamily="2" charset="-122"/>
              </a:rPr>
              <a:t>对应的二进制是  </a:t>
            </a:r>
            <a:r>
              <a:rPr kumimoji="1" lang="en-US" altLang="zh-CN" sz="2400" b="1" dirty="0">
                <a:latin typeface="Times New Roman" pitchFamily="18" charset="0"/>
                <a:ea typeface="华文新魏" pitchFamily="2" charset="-122"/>
              </a:rPr>
              <a:t>0110 1001 1101 1010 B,</a:t>
            </a:r>
          </a:p>
          <a:p>
            <a:pPr eaLnBrk="1" hangingPunct="1"/>
            <a:r>
              <a:rPr kumimoji="1" lang="en-US" altLang="zh-CN" sz="2400" b="1" dirty="0">
                <a:latin typeface="Times New Roman" pitchFamily="18" charset="0"/>
                <a:ea typeface="华文新魏" pitchFamily="2" charset="-122"/>
              </a:rPr>
              <a:t>        </a:t>
            </a:r>
            <a:r>
              <a:rPr kumimoji="1" lang="zh-CN" altLang="en-US" sz="2400" b="1" dirty="0">
                <a:latin typeface="Times New Roman" pitchFamily="18" charset="0"/>
                <a:ea typeface="华文新魏" pitchFamily="2" charset="-122"/>
              </a:rPr>
              <a:t>逐位求反              </a:t>
            </a:r>
            <a:r>
              <a:rPr kumimoji="1" lang="en-US" altLang="zh-CN" sz="2400" b="1" dirty="0">
                <a:latin typeface="Times New Roman" pitchFamily="18" charset="0"/>
                <a:ea typeface="华文新魏" pitchFamily="2" charset="-122"/>
              </a:rPr>
              <a:t>1001 0110 0010 0101 B</a:t>
            </a:r>
          </a:p>
          <a:p>
            <a:pPr eaLnBrk="1" hangingPunct="1"/>
            <a:r>
              <a:rPr kumimoji="1" lang="en-US" altLang="zh-CN" sz="2400" b="1" dirty="0">
                <a:latin typeface="Times New Roman" pitchFamily="18" charset="0"/>
                <a:ea typeface="华文新魏" pitchFamily="2" charset="-122"/>
              </a:rPr>
              <a:t>        </a:t>
            </a:r>
            <a:r>
              <a:rPr kumimoji="1" lang="zh-CN" altLang="en-US" sz="2400" b="1" dirty="0">
                <a:latin typeface="Times New Roman" pitchFamily="18" charset="0"/>
                <a:ea typeface="华文新魏" pitchFamily="2" charset="-122"/>
              </a:rPr>
              <a:t>加</a:t>
            </a:r>
            <a:r>
              <a:rPr kumimoji="1" lang="en-US" altLang="zh-CN" sz="2400" b="1" dirty="0">
                <a:latin typeface="Times New Roman" pitchFamily="18" charset="0"/>
                <a:ea typeface="华文新魏" pitchFamily="2" charset="-122"/>
              </a:rPr>
              <a:t>1</a:t>
            </a:r>
            <a:r>
              <a:rPr kumimoji="1" lang="zh-CN" altLang="en-US" sz="2400" b="1" dirty="0">
                <a:latin typeface="Times New Roman" pitchFamily="18" charset="0"/>
                <a:ea typeface="华文新魏" pitchFamily="2" charset="-122"/>
              </a:rPr>
              <a:t>后：                </a:t>
            </a:r>
            <a:r>
              <a:rPr kumimoji="1" lang="en-US" altLang="zh-CN" sz="2400" b="1" dirty="0">
                <a:latin typeface="Times New Roman" pitchFamily="18" charset="0"/>
                <a:ea typeface="华文新魏" pitchFamily="2" charset="-122"/>
              </a:rPr>
              <a:t>1001 0110 0010 0110 B</a:t>
            </a:r>
          </a:p>
          <a:p>
            <a:pPr eaLnBrk="1" hangingPunct="1"/>
            <a:r>
              <a:rPr kumimoji="1" lang="en-US" altLang="zh-CN" sz="2400" b="1" dirty="0">
                <a:latin typeface="Times New Roman" pitchFamily="18" charset="0"/>
                <a:ea typeface="华文新魏" pitchFamily="2" charset="-122"/>
              </a:rPr>
              <a:t>            [ -69DAH]</a:t>
            </a:r>
            <a:r>
              <a:rPr kumimoji="1" lang="zh-CN" altLang="en-US" sz="2400" b="1" dirty="0">
                <a:latin typeface="Times New Roman" pitchFamily="18" charset="0"/>
                <a:ea typeface="华文新魏" pitchFamily="2" charset="-122"/>
              </a:rPr>
              <a:t>补 ＝   </a:t>
            </a:r>
            <a:r>
              <a:rPr kumimoji="1" lang="en-US" altLang="zh-CN" sz="2400" b="1" dirty="0">
                <a:latin typeface="Times New Roman" pitchFamily="18" charset="0"/>
                <a:ea typeface="华文新魏" pitchFamily="2" charset="-122"/>
              </a:rPr>
              <a:t>9      6       2        6   H    </a:t>
            </a:r>
          </a:p>
        </p:txBody>
      </p:sp>
      <p:sp>
        <p:nvSpPr>
          <p:cNvPr id="7" name="Text Box 5">
            <a:extLst>
              <a:ext uri="{FF2B5EF4-FFF2-40B4-BE49-F238E27FC236}">
                <a16:creationId xmlns:a16="http://schemas.microsoft.com/office/drawing/2014/main" id="{841EDCF5-3D8F-468B-9C83-C3DAB470B5D9}"/>
              </a:ext>
            </a:extLst>
          </p:cNvPr>
          <p:cNvSpPr txBox="1">
            <a:spLocks noChangeArrowheads="1"/>
          </p:cNvSpPr>
          <p:nvPr/>
        </p:nvSpPr>
        <p:spPr bwMode="auto">
          <a:xfrm>
            <a:off x="251520" y="236538"/>
            <a:ext cx="76867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3.2.1 </a:t>
            </a:r>
            <a:r>
              <a:rPr lang="zh-CN" altLang="en-US" sz="3600" b="1" dirty="0">
                <a:solidFill>
                  <a:schemeClr val="bg1"/>
                </a:solidFill>
                <a:latin typeface="Times New Roman" pitchFamily="18" charset="0"/>
              </a:rPr>
              <a:t>有符号和无符号整数的表示形式</a:t>
            </a:r>
          </a:p>
        </p:txBody>
      </p:sp>
    </p:spTree>
    <p:custDataLst>
      <p:tags r:id="rId1"/>
    </p:custDataLst>
    <p:extLst>
      <p:ext uri="{BB962C8B-B14F-4D97-AF65-F5344CB8AC3E}">
        <p14:creationId xmlns:p14="http://schemas.microsoft.com/office/powerpoint/2010/main" val="110855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a:extLst>
              <a:ext uri="{FF2B5EF4-FFF2-40B4-BE49-F238E27FC236}">
                <a16:creationId xmlns:a16="http://schemas.microsoft.com/office/drawing/2014/main" id="{C20EBACD-426A-4C89-947D-9C798BFA7C69}"/>
              </a:ext>
            </a:extLst>
          </p:cNvPr>
          <p:cNvSpPr txBox="1">
            <a:spLocks noChangeArrowheads="1"/>
          </p:cNvSpPr>
          <p:nvPr/>
        </p:nvSpPr>
        <p:spPr bwMode="auto">
          <a:xfrm>
            <a:off x="668338" y="1541463"/>
            <a:ext cx="59293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latin typeface="Times New Roman" pitchFamily="18" charset="0"/>
                <a:ea typeface="华文新魏" pitchFamily="2" charset="-122"/>
              </a:rPr>
              <a:t>设 </a:t>
            </a:r>
            <a:r>
              <a:rPr kumimoji="1" lang="en-US" altLang="zh-CN" sz="2400" b="1">
                <a:latin typeface="Times New Roman" pitchFamily="18" charset="0"/>
                <a:ea typeface="华文新魏" pitchFamily="2" charset="-122"/>
              </a:rPr>
              <a:t>n =16,    — 69DA H </a:t>
            </a:r>
            <a:r>
              <a:rPr kumimoji="1" lang="zh-CN" altLang="en-US" sz="2400" b="1">
                <a:latin typeface="Times New Roman" pitchFamily="18" charset="0"/>
                <a:ea typeface="华文新魏" pitchFamily="2" charset="-122"/>
              </a:rPr>
              <a:t>的补码表示是多少？</a:t>
            </a:r>
          </a:p>
        </p:txBody>
      </p:sp>
      <p:sp>
        <p:nvSpPr>
          <p:cNvPr id="4" name="Text Box 4">
            <a:extLst>
              <a:ext uri="{FF2B5EF4-FFF2-40B4-BE49-F238E27FC236}">
                <a16:creationId xmlns:a16="http://schemas.microsoft.com/office/drawing/2014/main" id="{1383F93F-0F85-4A3D-972D-D1F05593A67F}"/>
              </a:ext>
            </a:extLst>
          </p:cNvPr>
          <p:cNvSpPr txBox="1">
            <a:spLocks noChangeArrowheads="1"/>
          </p:cNvSpPr>
          <p:nvPr/>
        </p:nvSpPr>
        <p:spPr bwMode="auto">
          <a:xfrm>
            <a:off x="468313" y="2478088"/>
            <a:ext cx="7239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imes New Roman" pitchFamily="18" charset="0"/>
                <a:ea typeface="华文新魏" pitchFamily="2" charset="-122"/>
              </a:rPr>
              <a:t> </a:t>
            </a:r>
            <a:r>
              <a:rPr kumimoji="1" lang="zh-CN" altLang="en-US" sz="2400" b="1">
                <a:latin typeface="Times New Roman" pitchFamily="18" charset="0"/>
                <a:ea typeface="华文新魏" pitchFamily="2" charset="-122"/>
              </a:rPr>
              <a:t>观察： 二进制数        </a:t>
            </a:r>
            <a:r>
              <a:rPr kumimoji="1" lang="en-US" altLang="zh-CN" sz="2800" b="1">
                <a:latin typeface="Times New Roman" pitchFamily="18" charset="0"/>
                <a:ea typeface="华文新魏" pitchFamily="2" charset="-122"/>
              </a:rPr>
              <a:t>0110  1001  1101  1010 B</a:t>
            </a:r>
          </a:p>
          <a:p>
            <a:pPr eaLnBrk="1" hangingPunct="1"/>
            <a:r>
              <a:rPr kumimoji="1" lang="en-US" altLang="zh-CN" sz="2400" b="1">
                <a:latin typeface="Times New Roman" pitchFamily="18" charset="0"/>
                <a:ea typeface="华文新魏" pitchFamily="2" charset="-122"/>
              </a:rPr>
              <a:t>              </a:t>
            </a:r>
            <a:r>
              <a:rPr kumimoji="1" lang="zh-CN" altLang="en-US" sz="2400" b="1">
                <a:latin typeface="Times New Roman" pitchFamily="18" charset="0"/>
                <a:ea typeface="华文新魏" pitchFamily="2" charset="-122"/>
              </a:rPr>
              <a:t>逐位求反        </a:t>
            </a:r>
            <a:r>
              <a:rPr kumimoji="1" lang="en-US" altLang="zh-CN" sz="2800" b="1">
                <a:latin typeface="Times New Roman" pitchFamily="18" charset="0"/>
                <a:ea typeface="华文新魏" pitchFamily="2" charset="-122"/>
              </a:rPr>
              <a:t>1001  0110  0010  0101 B</a:t>
            </a:r>
            <a:r>
              <a:rPr kumimoji="1" lang="en-US" altLang="zh-CN" sz="2400" b="1">
                <a:latin typeface="Times New Roman" pitchFamily="18" charset="0"/>
                <a:ea typeface="华文新魏" pitchFamily="2" charset="-122"/>
              </a:rPr>
              <a:t>            </a:t>
            </a:r>
          </a:p>
        </p:txBody>
      </p:sp>
      <p:sp>
        <p:nvSpPr>
          <p:cNvPr id="5" name="Text Box 5">
            <a:extLst>
              <a:ext uri="{FF2B5EF4-FFF2-40B4-BE49-F238E27FC236}">
                <a16:creationId xmlns:a16="http://schemas.microsoft.com/office/drawing/2014/main" id="{BD0102B7-74B8-42F8-A1ED-8944296984EC}"/>
              </a:ext>
            </a:extLst>
          </p:cNvPr>
          <p:cNvSpPr txBox="1">
            <a:spLocks noChangeArrowheads="1"/>
          </p:cNvSpPr>
          <p:nvPr/>
        </p:nvSpPr>
        <p:spPr bwMode="auto">
          <a:xfrm>
            <a:off x="755650" y="3941763"/>
            <a:ext cx="414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latin typeface="Times New Roman" pitchFamily="18" charset="0"/>
                <a:ea typeface="华文新魏" pitchFamily="2" charset="-122"/>
              </a:rPr>
              <a:t>对</a:t>
            </a:r>
            <a:r>
              <a:rPr kumimoji="1" lang="en-US" altLang="zh-CN" sz="2400" b="1">
                <a:latin typeface="Times New Roman" pitchFamily="18" charset="0"/>
                <a:ea typeface="华文新魏" pitchFamily="2" charset="-122"/>
              </a:rPr>
              <a:t>16</a:t>
            </a:r>
            <a:r>
              <a:rPr kumimoji="1" lang="zh-CN" altLang="en-US" sz="2400" b="1">
                <a:latin typeface="Times New Roman" pitchFamily="18" charset="0"/>
                <a:ea typeface="华文新魏" pitchFamily="2" charset="-122"/>
              </a:rPr>
              <a:t>进制数的直接求反方法：</a:t>
            </a:r>
          </a:p>
        </p:txBody>
      </p:sp>
      <p:sp>
        <p:nvSpPr>
          <p:cNvPr id="6" name="Text Box 6">
            <a:extLst>
              <a:ext uri="{FF2B5EF4-FFF2-40B4-BE49-F238E27FC236}">
                <a16:creationId xmlns:a16="http://schemas.microsoft.com/office/drawing/2014/main" id="{1395BFAB-A376-46ED-95F0-B81D0BF9696B}"/>
              </a:ext>
            </a:extLst>
          </p:cNvPr>
          <p:cNvSpPr txBox="1">
            <a:spLocks noChangeArrowheads="1"/>
          </p:cNvSpPr>
          <p:nvPr/>
        </p:nvSpPr>
        <p:spPr bwMode="auto">
          <a:xfrm>
            <a:off x="1517650" y="4502150"/>
            <a:ext cx="1685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a:latin typeface="Times New Roman" pitchFamily="18" charset="0"/>
                <a:ea typeface="华文新魏" pitchFamily="2" charset="-122"/>
              </a:rPr>
              <a:t>6 9 D A H</a:t>
            </a:r>
          </a:p>
        </p:txBody>
      </p:sp>
      <p:sp>
        <p:nvSpPr>
          <p:cNvPr id="7" name="Text Box 7">
            <a:extLst>
              <a:ext uri="{FF2B5EF4-FFF2-40B4-BE49-F238E27FC236}">
                <a16:creationId xmlns:a16="http://schemas.microsoft.com/office/drawing/2014/main" id="{31723DC5-6371-492C-8871-173DB763A5A1}"/>
              </a:ext>
            </a:extLst>
          </p:cNvPr>
          <p:cNvSpPr txBox="1">
            <a:spLocks noChangeArrowheads="1"/>
          </p:cNvSpPr>
          <p:nvPr/>
        </p:nvSpPr>
        <p:spPr bwMode="auto">
          <a:xfrm>
            <a:off x="831850" y="4856163"/>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imes New Roman" pitchFamily="18" charset="0"/>
                <a:ea typeface="华文新魏" pitchFamily="2" charset="-122"/>
              </a:rPr>
              <a:t>+</a:t>
            </a:r>
          </a:p>
        </p:txBody>
      </p:sp>
      <p:sp>
        <p:nvSpPr>
          <p:cNvPr id="8" name="Line 8">
            <a:extLst>
              <a:ext uri="{FF2B5EF4-FFF2-40B4-BE49-F238E27FC236}">
                <a16:creationId xmlns:a16="http://schemas.microsoft.com/office/drawing/2014/main" id="{E2BE2ECB-E207-48B9-91E4-229B11A49A57}"/>
              </a:ext>
            </a:extLst>
          </p:cNvPr>
          <p:cNvSpPr>
            <a:spLocks noChangeShapeType="1"/>
          </p:cNvSpPr>
          <p:nvPr/>
        </p:nvSpPr>
        <p:spPr bwMode="auto">
          <a:xfrm>
            <a:off x="847725" y="5343525"/>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Text Box 9">
            <a:extLst>
              <a:ext uri="{FF2B5EF4-FFF2-40B4-BE49-F238E27FC236}">
                <a16:creationId xmlns:a16="http://schemas.microsoft.com/office/drawing/2014/main" id="{E8D2E376-5A77-423B-A43D-C99AD3BA967F}"/>
              </a:ext>
            </a:extLst>
          </p:cNvPr>
          <p:cNvSpPr txBox="1">
            <a:spLocks noChangeArrowheads="1"/>
          </p:cNvSpPr>
          <p:nvPr/>
        </p:nvSpPr>
        <p:spPr bwMode="auto">
          <a:xfrm>
            <a:off x="1533525" y="5419725"/>
            <a:ext cx="177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imes New Roman" pitchFamily="18" charset="0"/>
                <a:ea typeface="华文新魏" pitchFamily="2" charset="-122"/>
              </a:rPr>
              <a:t>F  F  F   F H</a:t>
            </a:r>
          </a:p>
        </p:txBody>
      </p:sp>
      <p:sp>
        <p:nvSpPr>
          <p:cNvPr id="10" name="Text Box 10">
            <a:extLst>
              <a:ext uri="{FF2B5EF4-FFF2-40B4-BE49-F238E27FC236}">
                <a16:creationId xmlns:a16="http://schemas.microsoft.com/office/drawing/2014/main" id="{F309EB0E-DDDD-49E9-A661-C4E8F9A75B2D}"/>
              </a:ext>
            </a:extLst>
          </p:cNvPr>
          <p:cNvSpPr txBox="1">
            <a:spLocks noChangeArrowheads="1"/>
          </p:cNvSpPr>
          <p:nvPr/>
        </p:nvSpPr>
        <p:spPr bwMode="auto">
          <a:xfrm>
            <a:off x="1533525" y="4856163"/>
            <a:ext cx="1327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imes New Roman" pitchFamily="18" charset="0"/>
                <a:ea typeface="华文新魏" pitchFamily="2" charset="-122"/>
              </a:rPr>
              <a:t>?  ?  ?   ?</a:t>
            </a:r>
          </a:p>
        </p:txBody>
      </p:sp>
      <p:sp>
        <p:nvSpPr>
          <p:cNvPr id="11" name="Text Box 11">
            <a:extLst>
              <a:ext uri="{FF2B5EF4-FFF2-40B4-BE49-F238E27FC236}">
                <a16:creationId xmlns:a16="http://schemas.microsoft.com/office/drawing/2014/main" id="{AF1C880D-A803-4DE0-8DF6-DEF3E7C3FBA3}"/>
              </a:ext>
            </a:extLst>
          </p:cNvPr>
          <p:cNvSpPr txBox="1">
            <a:spLocks noChangeArrowheads="1"/>
          </p:cNvSpPr>
          <p:nvPr/>
        </p:nvSpPr>
        <p:spPr bwMode="auto">
          <a:xfrm>
            <a:off x="3575050" y="4856163"/>
            <a:ext cx="1309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imes New Roman" pitchFamily="18" charset="0"/>
                <a:ea typeface="华文新魏" pitchFamily="2" charset="-122"/>
              </a:rPr>
              <a:t>(9625 H)</a:t>
            </a:r>
          </a:p>
        </p:txBody>
      </p:sp>
      <p:sp>
        <p:nvSpPr>
          <p:cNvPr id="12" name="Text Box 12">
            <a:extLst>
              <a:ext uri="{FF2B5EF4-FFF2-40B4-BE49-F238E27FC236}">
                <a16:creationId xmlns:a16="http://schemas.microsoft.com/office/drawing/2014/main" id="{05594C8E-B7CB-47BE-B86B-16D377509E8F}"/>
              </a:ext>
            </a:extLst>
          </p:cNvPr>
          <p:cNvSpPr txBox="1">
            <a:spLocks noChangeArrowheads="1"/>
          </p:cNvSpPr>
          <p:nvPr/>
        </p:nvSpPr>
        <p:spPr bwMode="auto">
          <a:xfrm>
            <a:off x="5219700" y="4365625"/>
            <a:ext cx="32766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dirty="0">
                <a:latin typeface="Times New Roman" pitchFamily="18" charset="0"/>
                <a:ea typeface="华文新魏" pitchFamily="2" charset="-122"/>
              </a:rPr>
              <a:t>设 </a:t>
            </a:r>
            <a:r>
              <a:rPr kumimoji="1" lang="en-US" altLang="zh-CN" sz="2400" b="1" dirty="0">
                <a:latin typeface="Times New Roman" pitchFamily="18" charset="0"/>
                <a:ea typeface="华文新魏" pitchFamily="2" charset="-122"/>
              </a:rPr>
              <a:t>n =32, </a:t>
            </a:r>
            <a:r>
              <a:rPr lang="zh-CN" altLang="en-US" sz="2400" b="1" dirty="0">
                <a:latin typeface="Times New Roman" pitchFamily="18" charset="0"/>
                <a:ea typeface="华文新魏" pitchFamily="2" charset="-122"/>
              </a:rPr>
              <a:t>－</a:t>
            </a:r>
            <a:r>
              <a:rPr kumimoji="1" lang="en-US" altLang="zh-CN" sz="2400" b="1" dirty="0">
                <a:latin typeface="Times New Roman" pitchFamily="18" charset="0"/>
                <a:ea typeface="华文新魏" pitchFamily="2" charset="-122"/>
              </a:rPr>
              <a:t>69DAH </a:t>
            </a:r>
            <a:r>
              <a:rPr kumimoji="1" lang="zh-CN" altLang="en-US" sz="2400" b="1" dirty="0">
                <a:latin typeface="Times New Roman" pitchFamily="18" charset="0"/>
                <a:ea typeface="华文新魏" pitchFamily="2" charset="-122"/>
              </a:rPr>
              <a:t>的补码表示是多少？</a:t>
            </a:r>
          </a:p>
        </p:txBody>
      </p:sp>
      <p:sp>
        <p:nvSpPr>
          <p:cNvPr id="13" name="Text Box 13">
            <a:extLst>
              <a:ext uri="{FF2B5EF4-FFF2-40B4-BE49-F238E27FC236}">
                <a16:creationId xmlns:a16="http://schemas.microsoft.com/office/drawing/2014/main" id="{602A80CC-F8A8-4B7D-8DE9-235B275EDDF0}"/>
              </a:ext>
            </a:extLst>
          </p:cNvPr>
          <p:cNvSpPr txBox="1">
            <a:spLocks noChangeArrowheads="1"/>
          </p:cNvSpPr>
          <p:nvPr/>
        </p:nvSpPr>
        <p:spPr bwMode="auto">
          <a:xfrm>
            <a:off x="5495925" y="5300663"/>
            <a:ext cx="177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imes New Roman" pitchFamily="18" charset="0"/>
                <a:ea typeface="华文新魏" pitchFamily="2" charset="-122"/>
              </a:rPr>
              <a:t>FFFF9626H</a:t>
            </a:r>
          </a:p>
        </p:txBody>
      </p:sp>
      <p:sp>
        <p:nvSpPr>
          <p:cNvPr id="14" name="Rectangle 14">
            <a:extLst>
              <a:ext uri="{FF2B5EF4-FFF2-40B4-BE49-F238E27FC236}">
                <a16:creationId xmlns:a16="http://schemas.microsoft.com/office/drawing/2014/main" id="{7876FE98-8EE0-4CCE-B600-7018A5109B00}"/>
              </a:ext>
            </a:extLst>
          </p:cNvPr>
          <p:cNvSpPr>
            <a:spLocks noChangeArrowheads="1"/>
          </p:cNvSpPr>
          <p:nvPr/>
        </p:nvSpPr>
        <p:spPr bwMode="auto">
          <a:xfrm>
            <a:off x="812800" y="1901825"/>
            <a:ext cx="3706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sz="2400" b="1">
                <a:latin typeface="Times New Roman" pitchFamily="18" charset="0"/>
                <a:ea typeface="华文新魏" pitchFamily="2" charset="-122"/>
              </a:rPr>
              <a:t>[ -69DAH]</a:t>
            </a:r>
            <a:r>
              <a:rPr kumimoji="1" lang="zh-CN" altLang="en-US" sz="2400" b="1">
                <a:latin typeface="Times New Roman" pitchFamily="18" charset="0"/>
                <a:ea typeface="华文新魏" pitchFamily="2" charset="-122"/>
              </a:rPr>
              <a:t>补 ＝  </a:t>
            </a:r>
            <a:r>
              <a:rPr kumimoji="1" lang="en-US" altLang="zh-CN" sz="2400" b="1">
                <a:latin typeface="Times New Roman" pitchFamily="18" charset="0"/>
                <a:ea typeface="华文新魏" pitchFamily="2" charset="-122"/>
              </a:rPr>
              <a:t>9  6 2 6 H</a:t>
            </a:r>
          </a:p>
        </p:txBody>
      </p:sp>
      <p:sp>
        <p:nvSpPr>
          <p:cNvPr id="15" name="Text Box 15">
            <a:extLst>
              <a:ext uri="{FF2B5EF4-FFF2-40B4-BE49-F238E27FC236}">
                <a16:creationId xmlns:a16="http://schemas.microsoft.com/office/drawing/2014/main" id="{55E2F13C-07A9-4438-A75C-37F93568549C}"/>
              </a:ext>
            </a:extLst>
          </p:cNvPr>
          <p:cNvSpPr txBox="1">
            <a:spLocks noChangeArrowheads="1"/>
          </p:cNvSpPr>
          <p:nvPr/>
        </p:nvSpPr>
        <p:spPr bwMode="auto">
          <a:xfrm>
            <a:off x="1531938" y="3341688"/>
            <a:ext cx="58054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dirty="0">
                <a:latin typeface="Times New Roman" pitchFamily="18" charset="0"/>
                <a:ea typeface="华文新魏" pitchFamily="2" charset="-122"/>
              </a:rPr>
              <a:t>它们的和：    </a:t>
            </a:r>
            <a:r>
              <a:rPr kumimoji="1" lang="en-US" altLang="zh-CN" sz="2800" b="1" dirty="0">
                <a:latin typeface="Times New Roman" pitchFamily="18" charset="0"/>
                <a:ea typeface="华文新魏" pitchFamily="2" charset="-122"/>
              </a:rPr>
              <a:t>1111  1111   1111   1111  B</a:t>
            </a:r>
          </a:p>
        </p:txBody>
      </p:sp>
      <p:sp>
        <p:nvSpPr>
          <p:cNvPr id="16" name="Text Box 16">
            <a:extLst>
              <a:ext uri="{FF2B5EF4-FFF2-40B4-BE49-F238E27FC236}">
                <a16:creationId xmlns:a16="http://schemas.microsoft.com/office/drawing/2014/main" id="{01B004A3-DAFA-4E50-8B06-F01509594255}"/>
              </a:ext>
            </a:extLst>
          </p:cNvPr>
          <p:cNvSpPr txBox="1">
            <a:spLocks noChangeArrowheads="1"/>
          </p:cNvSpPr>
          <p:nvPr/>
        </p:nvSpPr>
        <p:spPr bwMode="auto">
          <a:xfrm>
            <a:off x="684213" y="5805488"/>
            <a:ext cx="81534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solidFill>
                  <a:srgbClr val="FF3300"/>
                </a:solidFill>
                <a:latin typeface="Times New Roman" pitchFamily="18" charset="0"/>
                <a:ea typeface="华文新魏" pitchFamily="2" charset="-122"/>
              </a:rPr>
              <a:t>一个二进制数的补码表示中，其最高位（即符号位）向左扩展若干位后，得到的仍然是该数的补码。</a:t>
            </a:r>
          </a:p>
        </p:txBody>
      </p:sp>
      <p:sp>
        <p:nvSpPr>
          <p:cNvPr id="17" name="Text Box 5">
            <a:extLst>
              <a:ext uri="{FF2B5EF4-FFF2-40B4-BE49-F238E27FC236}">
                <a16:creationId xmlns:a16="http://schemas.microsoft.com/office/drawing/2014/main" id="{9395AF3E-A8A4-4B1A-9E84-77C14A049774}"/>
              </a:ext>
            </a:extLst>
          </p:cNvPr>
          <p:cNvSpPr txBox="1">
            <a:spLocks noChangeArrowheads="1"/>
          </p:cNvSpPr>
          <p:nvPr/>
        </p:nvSpPr>
        <p:spPr bwMode="auto">
          <a:xfrm>
            <a:off x="251520" y="236538"/>
            <a:ext cx="76867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3.2.1 </a:t>
            </a:r>
            <a:r>
              <a:rPr lang="zh-CN" altLang="en-US" sz="3600" b="1" dirty="0">
                <a:solidFill>
                  <a:schemeClr val="bg1"/>
                </a:solidFill>
                <a:latin typeface="Times New Roman" pitchFamily="18" charset="0"/>
              </a:rPr>
              <a:t>有符号和无符号整数的表示形式</a:t>
            </a:r>
          </a:p>
        </p:txBody>
      </p:sp>
    </p:spTree>
    <p:custDataLst>
      <p:tags r:id="rId1"/>
    </p:custDataLst>
    <p:extLst>
      <p:ext uri="{BB962C8B-B14F-4D97-AF65-F5344CB8AC3E}">
        <p14:creationId xmlns:p14="http://schemas.microsoft.com/office/powerpoint/2010/main" val="3649914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8" presetClass="entr" presetSubtype="16"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diamond(in)">
                                      <p:cBhvr>
                                        <p:cTn id="13" dur="500"/>
                                        <p:tgtEl>
                                          <p:spTgt spid="13"/>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 calcmode="lin" valueType="num">
                                      <p:cBhvr additive="base">
                                        <p:cTn id="18" dur="500" fill="hold"/>
                                        <p:tgtEl>
                                          <p:spTgt spid="16"/>
                                        </p:tgtEl>
                                        <p:attrNameLst>
                                          <p:attrName>ppt_x</p:attrName>
                                        </p:attrNameLst>
                                      </p:cBhvr>
                                      <p:tavLst>
                                        <p:tav tm="0">
                                          <p:val>
                                            <p:strVal val="#ppt_x"/>
                                          </p:val>
                                        </p:tav>
                                        <p:tav tm="100000">
                                          <p:val>
                                            <p:strVal val="#ppt_x"/>
                                          </p:val>
                                        </p:tav>
                                      </p:tavLst>
                                    </p:anim>
                                    <p:anim calcmode="lin" valueType="num">
                                      <p:cBhvr additive="base">
                                        <p:cTn id="1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a:extLst>
              <a:ext uri="{FF2B5EF4-FFF2-40B4-BE49-F238E27FC236}">
                <a16:creationId xmlns:a16="http://schemas.microsoft.com/office/drawing/2014/main" id="{808A8A18-AB8F-4B87-9B3E-78B8A69DF8FD}"/>
              </a:ext>
            </a:extLst>
          </p:cNvPr>
          <p:cNvSpPr txBox="1">
            <a:spLocks noChangeArrowheads="1"/>
          </p:cNvSpPr>
          <p:nvPr/>
        </p:nvSpPr>
        <p:spPr bwMode="auto">
          <a:xfrm>
            <a:off x="668338" y="1541463"/>
            <a:ext cx="566116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dirty="0">
                <a:latin typeface="Times New Roman" pitchFamily="18" charset="0"/>
                <a:ea typeface="华文新魏" pitchFamily="2" charset="-122"/>
              </a:rPr>
              <a:t>设 </a:t>
            </a:r>
            <a:r>
              <a:rPr kumimoji="1" lang="en-US" altLang="zh-CN" sz="2400" b="1" dirty="0">
                <a:latin typeface="Times New Roman" pitchFamily="18" charset="0"/>
                <a:ea typeface="华文新魏" pitchFamily="2" charset="-122"/>
              </a:rPr>
              <a:t>n =16, </a:t>
            </a:r>
            <a:r>
              <a:rPr kumimoji="1" lang="zh-CN" altLang="en-US" sz="2400" b="1" dirty="0">
                <a:latin typeface="Times New Roman" pitchFamily="18" charset="0"/>
                <a:ea typeface="华文新魏" pitchFamily="2" charset="-122"/>
              </a:rPr>
              <a:t>－</a:t>
            </a:r>
            <a:r>
              <a:rPr kumimoji="1" lang="en-US" altLang="zh-CN" sz="2400" b="1" dirty="0">
                <a:latin typeface="Times New Roman" pitchFamily="18" charset="0"/>
                <a:ea typeface="华文新魏" pitchFamily="2" charset="-122"/>
              </a:rPr>
              <a:t>69DA H </a:t>
            </a:r>
            <a:r>
              <a:rPr kumimoji="1" lang="zh-CN" altLang="en-US" sz="2400" b="1" dirty="0">
                <a:latin typeface="Times New Roman" pitchFamily="18" charset="0"/>
                <a:ea typeface="华文新魏" pitchFamily="2" charset="-122"/>
              </a:rPr>
              <a:t>的补码表示是多少？</a:t>
            </a:r>
          </a:p>
        </p:txBody>
      </p:sp>
      <p:sp>
        <p:nvSpPr>
          <p:cNvPr id="4" name="Text Box 6">
            <a:extLst>
              <a:ext uri="{FF2B5EF4-FFF2-40B4-BE49-F238E27FC236}">
                <a16:creationId xmlns:a16="http://schemas.microsoft.com/office/drawing/2014/main" id="{A25730EA-940A-4861-814C-575866B090F8}"/>
              </a:ext>
            </a:extLst>
          </p:cNvPr>
          <p:cNvSpPr txBox="1">
            <a:spLocks noChangeArrowheads="1"/>
          </p:cNvSpPr>
          <p:nvPr/>
        </p:nvSpPr>
        <p:spPr bwMode="auto">
          <a:xfrm>
            <a:off x="1603797" y="2615058"/>
            <a:ext cx="1685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dirty="0">
                <a:latin typeface="Times New Roman" pitchFamily="18" charset="0"/>
                <a:ea typeface="华文新魏" pitchFamily="2" charset="-122"/>
              </a:rPr>
              <a:t>6 9 D A H</a:t>
            </a:r>
          </a:p>
        </p:txBody>
      </p:sp>
      <p:sp>
        <p:nvSpPr>
          <p:cNvPr id="5" name="Text Box 7">
            <a:extLst>
              <a:ext uri="{FF2B5EF4-FFF2-40B4-BE49-F238E27FC236}">
                <a16:creationId xmlns:a16="http://schemas.microsoft.com/office/drawing/2014/main" id="{A764DE0E-D9F2-4E2F-9DB1-30E7CACA92D5}"/>
              </a:ext>
            </a:extLst>
          </p:cNvPr>
          <p:cNvSpPr txBox="1">
            <a:spLocks noChangeArrowheads="1"/>
          </p:cNvSpPr>
          <p:nvPr/>
        </p:nvSpPr>
        <p:spPr bwMode="auto">
          <a:xfrm>
            <a:off x="917997" y="2969071"/>
            <a:ext cx="35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imes New Roman" pitchFamily="18" charset="0"/>
                <a:ea typeface="华文新魏" pitchFamily="2" charset="-122"/>
              </a:rPr>
              <a:t>+</a:t>
            </a:r>
          </a:p>
        </p:txBody>
      </p:sp>
      <p:sp>
        <p:nvSpPr>
          <p:cNvPr id="6" name="Line 8">
            <a:extLst>
              <a:ext uri="{FF2B5EF4-FFF2-40B4-BE49-F238E27FC236}">
                <a16:creationId xmlns:a16="http://schemas.microsoft.com/office/drawing/2014/main" id="{5FECEFE0-3206-4F5A-A7AF-C837A31B6062}"/>
              </a:ext>
            </a:extLst>
          </p:cNvPr>
          <p:cNvSpPr>
            <a:spLocks noChangeShapeType="1"/>
          </p:cNvSpPr>
          <p:nvPr/>
        </p:nvSpPr>
        <p:spPr bwMode="auto">
          <a:xfrm>
            <a:off x="933872" y="3456433"/>
            <a:ext cx="21336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Text Box 9">
            <a:extLst>
              <a:ext uri="{FF2B5EF4-FFF2-40B4-BE49-F238E27FC236}">
                <a16:creationId xmlns:a16="http://schemas.microsoft.com/office/drawing/2014/main" id="{0F3486AD-0D20-4809-9F65-6722AF5829A2}"/>
              </a:ext>
            </a:extLst>
          </p:cNvPr>
          <p:cNvSpPr txBox="1">
            <a:spLocks noChangeArrowheads="1"/>
          </p:cNvSpPr>
          <p:nvPr/>
        </p:nvSpPr>
        <p:spPr bwMode="auto">
          <a:xfrm>
            <a:off x="1619672" y="3532633"/>
            <a:ext cx="1773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dirty="0">
                <a:latin typeface="Times New Roman" pitchFamily="18" charset="0"/>
                <a:ea typeface="华文新魏" pitchFamily="2" charset="-122"/>
              </a:rPr>
              <a:t>F  </a:t>
            </a:r>
            <a:r>
              <a:rPr kumimoji="1" lang="en-US" altLang="zh-CN" sz="2400" b="1" dirty="0" err="1">
                <a:latin typeface="Times New Roman" pitchFamily="18" charset="0"/>
                <a:ea typeface="华文新魏" pitchFamily="2" charset="-122"/>
              </a:rPr>
              <a:t>F</a:t>
            </a:r>
            <a:r>
              <a:rPr kumimoji="1" lang="en-US" altLang="zh-CN" sz="2400" b="1" dirty="0">
                <a:latin typeface="Times New Roman" pitchFamily="18" charset="0"/>
                <a:ea typeface="华文新魏" pitchFamily="2" charset="-122"/>
              </a:rPr>
              <a:t>  </a:t>
            </a:r>
            <a:r>
              <a:rPr kumimoji="1" lang="en-US" altLang="zh-CN" sz="2400" b="1" dirty="0" err="1">
                <a:latin typeface="Times New Roman" pitchFamily="18" charset="0"/>
                <a:ea typeface="华文新魏" pitchFamily="2" charset="-122"/>
              </a:rPr>
              <a:t>F</a:t>
            </a:r>
            <a:r>
              <a:rPr kumimoji="1" lang="en-US" altLang="zh-CN" sz="2400" b="1" dirty="0">
                <a:latin typeface="Times New Roman" pitchFamily="18" charset="0"/>
                <a:ea typeface="华文新魏" pitchFamily="2" charset="-122"/>
              </a:rPr>
              <a:t>   </a:t>
            </a:r>
            <a:r>
              <a:rPr kumimoji="1" lang="en-US" altLang="zh-CN" sz="2400" b="1" dirty="0" err="1">
                <a:latin typeface="Times New Roman" pitchFamily="18" charset="0"/>
                <a:ea typeface="华文新魏" pitchFamily="2" charset="-122"/>
              </a:rPr>
              <a:t>F</a:t>
            </a:r>
            <a:r>
              <a:rPr kumimoji="1" lang="en-US" altLang="zh-CN" sz="2400" b="1" dirty="0">
                <a:latin typeface="Times New Roman" pitchFamily="18" charset="0"/>
                <a:ea typeface="华文新魏" pitchFamily="2" charset="-122"/>
              </a:rPr>
              <a:t> H</a:t>
            </a:r>
          </a:p>
        </p:txBody>
      </p:sp>
      <p:sp>
        <p:nvSpPr>
          <p:cNvPr id="8" name="Text Box 10">
            <a:extLst>
              <a:ext uri="{FF2B5EF4-FFF2-40B4-BE49-F238E27FC236}">
                <a16:creationId xmlns:a16="http://schemas.microsoft.com/office/drawing/2014/main" id="{0EA22284-9A1A-4C26-A561-A1FEEE40B87F}"/>
              </a:ext>
            </a:extLst>
          </p:cNvPr>
          <p:cNvSpPr txBox="1">
            <a:spLocks noChangeArrowheads="1"/>
          </p:cNvSpPr>
          <p:nvPr/>
        </p:nvSpPr>
        <p:spPr bwMode="auto">
          <a:xfrm>
            <a:off x="1619672" y="2969071"/>
            <a:ext cx="1327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imes New Roman" pitchFamily="18" charset="0"/>
                <a:ea typeface="华文新魏" pitchFamily="2" charset="-122"/>
              </a:rPr>
              <a:t>?  ?  ?   ?</a:t>
            </a:r>
          </a:p>
        </p:txBody>
      </p:sp>
      <p:sp>
        <p:nvSpPr>
          <p:cNvPr id="9" name="Text Box 11">
            <a:extLst>
              <a:ext uri="{FF2B5EF4-FFF2-40B4-BE49-F238E27FC236}">
                <a16:creationId xmlns:a16="http://schemas.microsoft.com/office/drawing/2014/main" id="{C3656B59-D4D6-4782-A6BB-074C4599D942}"/>
              </a:ext>
            </a:extLst>
          </p:cNvPr>
          <p:cNvSpPr txBox="1">
            <a:spLocks noChangeArrowheads="1"/>
          </p:cNvSpPr>
          <p:nvPr/>
        </p:nvSpPr>
        <p:spPr bwMode="auto">
          <a:xfrm>
            <a:off x="3661197" y="2969071"/>
            <a:ext cx="1309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imes New Roman" pitchFamily="18" charset="0"/>
                <a:ea typeface="华文新魏" pitchFamily="2" charset="-122"/>
              </a:rPr>
              <a:t>(9625 H)</a:t>
            </a:r>
          </a:p>
        </p:txBody>
      </p:sp>
      <p:sp>
        <p:nvSpPr>
          <p:cNvPr id="10" name="Rectangle 14">
            <a:extLst>
              <a:ext uri="{FF2B5EF4-FFF2-40B4-BE49-F238E27FC236}">
                <a16:creationId xmlns:a16="http://schemas.microsoft.com/office/drawing/2014/main" id="{7026BEB3-3A5C-4359-96B4-CA97E996F28F}"/>
              </a:ext>
            </a:extLst>
          </p:cNvPr>
          <p:cNvSpPr>
            <a:spLocks noChangeArrowheads="1"/>
          </p:cNvSpPr>
          <p:nvPr/>
        </p:nvSpPr>
        <p:spPr bwMode="auto">
          <a:xfrm>
            <a:off x="812800" y="1901825"/>
            <a:ext cx="3706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r>
              <a:rPr kumimoji="1" lang="en-US" altLang="zh-CN" sz="2400" b="1" dirty="0">
                <a:latin typeface="Times New Roman" pitchFamily="18" charset="0"/>
                <a:ea typeface="华文新魏" pitchFamily="2" charset="-122"/>
              </a:rPr>
              <a:t>[ -69DAH]</a:t>
            </a:r>
            <a:r>
              <a:rPr kumimoji="1" lang="zh-CN" altLang="en-US" sz="2400" b="1" dirty="0">
                <a:latin typeface="Times New Roman" pitchFamily="18" charset="0"/>
                <a:ea typeface="华文新魏" pitchFamily="2" charset="-122"/>
              </a:rPr>
              <a:t>补 ＝  </a:t>
            </a:r>
            <a:r>
              <a:rPr kumimoji="1" lang="en-US" altLang="zh-CN" sz="2400" b="1" dirty="0">
                <a:latin typeface="Times New Roman" pitchFamily="18" charset="0"/>
                <a:ea typeface="华文新魏" pitchFamily="2" charset="-122"/>
              </a:rPr>
              <a:t>9  6 2 6 H</a:t>
            </a:r>
          </a:p>
        </p:txBody>
      </p:sp>
      <p:sp>
        <p:nvSpPr>
          <p:cNvPr id="11" name="Rectangle 14">
            <a:extLst>
              <a:ext uri="{FF2B5EF4-FFF2-40B4-BE49-F238E27FC236}">
                <a16:creationId xmlns:a16="http://schemas.microsoft.com/office/drawing/2014/main" id="{5216B3B3-7C9A-450B-8BCF-8AB7EDF3387C}"/>
              </a:ext>
            </a:extLst>
          </p:cNvPr>
          <p:cNvSpPr>
            <a:spLocks noChangeArrowheads="1"/>
          </p:cNvSpPr>
          <p:nvPr/>
        </p:nvSpPr>
        <p:spPr bwMode="auto">
          <a:xfrm>
            <a:off x="668338" y="4077072"/>
            <a:ext cx="577587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kumimoji="1" lang="en-US" altLang="zh-CN" sz="2400" b="1" dirty="0">
                <a:latin typeface="Times New Roman" pitchFamily="18" charset="0"/>
                <a:ea typeface="华文新魏" pitchFamily="2" charset="-122"/>
              </a:rPr>
              <a:t>6 9 D AH + 9 6 2 5 H</a:t>
            </a:r>
            <a:r>
              <a:rPr kumimoji="1" lang="zh-CN" altLang="en-US" sz="2400" b="1" dirty="0">
                <a:latin typeface="Times New Roman" pitchFamily="18" charset="0"/>
                <a:ea typeface="华文新魏" pitchFamily="2" charset="-122"/>
              </a:rPr>
              <a:t>＝ </a:t>
            </a:r>
            <a:r>
              <a:rPr kumimoji="1" lang="en-US" altLang="zh-CN" sz="2400" b="1" dirty="0">
                <a:latin typeface="Times New Roman" pitchFamily="18" charset="0"/>
                <a:ea typeface="华文新魏" pitchFamily="2" charset="-122"/>
              </a:rPr>
              <a:t>F </a:t>
            </a:r>
            <a:r>
              <a:rPr kumimoji="1" lang="en-US" altLang="zh-CN" sz="2400" b="1" dirty="0" err="1">
                <a:latin typeface="Times New Roman" pitchFamily="18" charset="0"/>
                <a:ea typeface="华文新魏" pitchFamily="2" charset="-122"/>
              </a:rPr>
              <a:t>F</a:t>
            </a:r>
            <a:r>
              <a:rPr kumimoji="1" lang="en-US" altLang="zh-CN" sz="2400" b="1" dirty="0">
                <a:latin typeface="Times New Roman" pitchFamily="18" charset="0"/>
                <a:ea typeface="华文新魏" pitchFamily="2" charset="-122"/>
              </a:rPr>
              <a:t> </a:t>
            </a:r>
            <a:r>
              <a:rPr kumimoji="1" lang="en-US" altLang="zh-CN" sz="2400" b="1" dirty="0" err="1">
                <a:latin typeface="Times New Roman" pitchFamily="18" charset="0"/>
                <a:ea typeface="华文新魏" pitchFamily="2" charset="-122"/>
              </a:rPr>
              <a:t>F</a:t>
            </a:r>
            <a:r>
              <a:rPr kumimoji="1" lang="en-US" altLang="zh-CN" sz="2400" b="1" dirty="0">
                <a:latin typeface="Times New Roman" pitchFamily="18" charset="0"/>
                <a:ea typeface="华文新魏" pitchFamily="2" charset="-122"/>
              </a:rPr>
              <a:t> </a:t>
            </a:r>
            <a:r>
              <a:rPr kumimoji="1" lang="en-US" altLang="zh-CN" sz="2400" b="1" dirty="0" err="1">
                <a:latin typeface="Times New Roman" pitchFamily="18" charset="0"/>
                <a:ea typeface="华文新魏" pitchFamily="2" charset="-122"/>
              </a:rPr>
              <a:t>F</a:t>
            </a:r>
            <a:r>
              <a:rPr kumimoji="1" lang="en-US" altLang="zh-CN" sz="2400" b="1" dirty="0">
                <a:latin typeface="Times New Roman" pitchFamily="18" charset="0"/>
                <a:ea typeface="华文新魏" pitchFamily="2" charset="-122"/>
              </a:rPr>
              <a:t> H</a:t>
            </a:r>
          </a:p>
          <a:p>
            <a:pPr eaLnBrk="1" hangingPunct="1"/>
            <a:r>
              <a:rPr kumimoji="1" lang="zh-CN" altLang="en-US" sz="2400" b="1" dirty="0">
                <a:latin typeface="Times New Roman" pitchFamily="18" charset="0"/>
                <a:ea typeface="华文新魏" pitchFamily="2" charset="-122"/>
              </a:rPr>
              <a:t>  </a:t>
            </a:r>
            <a:endParaRPr kumimoji="1" lang="en-US" altLang="zh-CN" sz="2400" b="1" dirty="0">
              <a:latin typeface="Times New Roman" pitchFamily="18" charset="0"/>
              <a:ea typeface="华文新魏" pitchFamily="2" charset="-122"/>
            </a:endParaRPr>
          </a:p>
          <a:p>
            <a:pPr eaLnBrk="1" hangingPunct="1"/>
            <a:r>
              <a:rPr kumimoji="1" lang="en-US" altLang="zh-CN" sz="2400" b="1" dirty="0">
                <a:latin typeface="Times New Roman" pitchFamily="18" charset="0"/>
                <a:ea typeface="华文新魏" pitchFamily="2" charset="-122"/>
              </a:rPr>
              <a:t>6 9 D AH + 9 6 2 5 H + 1 </a:t>
            </a:r>
            <a:r>
              <a:rPr kumimoji="1" lang="zh-CN" altLang="en-US" sz="2400" b="1" dirty="0">
                <a:latin typeface="Times New Roman" pitchFamily="18" charset="0"/>
                <a:ea typeface="华文新魏" pitchFamily="2" charset="-122"/>
              </a:rPr>
              <a:t> </a:t>
            </a:r>
            <a:r>
              <a:rPr kumimoji="1" lang="en-US" altLang="zh-CN" sz="2400" b="1" dirty="0">
                <a:latin typeface="Times New Roman" pitchFamily="18" charset="0"/>
                <a:ea typeface="华文新魏" pitchFamily="2" charset="-122"/>
              </a:rPr>
              <a:t>= 10000 H = 2</a:t>
            </a:r>
            <a:r>
              <a:rPr kumimoji="1" lang="en-US" altLang="zh-CN" sz="2400" b="1" baseline="30000" dirty="0">
                <a:latin typeface="Times New Roman" pitchFamily="18" charset="0"/>
                <a:ea typeface="华文新魏" pitchFamily="2" charset="-122"/>
              </a:rPr>
              <a:t>16</a:t>
            </a:r>
            <a:r>
              <a:rPr kumimoji="1" lang="zh-CN" altLang="en-US" sz="2400" b="1" dirty="0">
                <a:latin typeface="Times New Roman" pitchFamily="18" charset="0"/>
                <a:ea typeface="华文新魏" pitchFamily="2" charset="-122"/>
              </a:rPr>
              <a:t> </a:t>
            </a:r>
            <a:endParaRPr kumimoji="1" lang="en-US" altLang="zh-CN" sz="2400" b="1" dirty="0">
              <a:latin typeface="Times New Roman" pitchFamily="18" charset="0"/>
              <a:ea typeface="华文新魏" pitchFamily="2" charset="-122"/>
            </a:endParaRPr>
          </a:p>
          <a:p>
            <a:pPr eaLnBrk="1" hangingPunct="1"/>
            <a:endParaRPr kumimoji="1" lang="en-US" altLang="zh-CN" sz="2400" b="1" dirty="0">
              <a:latin typeface="Times New Roman" pitchFamily="18" charset="0"/>
              <a:ea typeface="华文新魏" pitchFamily="2" charset="-122"/>
            </a:endParaRPr>
          </a:p>
          <a:p>
            <a:pPr eaLnBrk="1" hangingPunct="1"/>
            <a:r>
              <a:rPr kumimoji="1" lang="en-US" altLang="zh-CN" sz="2400" b="1" dirty="0">
                <a:latin typeface="Times New Roman" pitchFamily="18" charset="0"/>
                <a:ea typeface="华文新魏" pitchFamily="2" charset="-122"/>
              </a:rPr>
              <a:t>6 9 D AH + [ -69DAH]</a:t>
            </a:r>
            <a:r>
              <a:rPr kumimoji="1" lang="zh-CN" altLang="en-US" sz="2400" b="1" dirty="0">
                <a:latin typeface="Times New Roman" pitchFamily="18" charset="0"/>
                <a:ea typeface="华文新魏" pitchFamily="2" charset="-122"/>
              </a:rPr>
              <a:t>补 </a:t>
            </a:r>
            <a:r>
              <a:rPr kumimoji="1" lang="en-US" altLang="zh-CN" sz="2400" b="1" dirty="0">
                <a:latin typeface="Times New Roman" pitchFamily="18" charset="0"/>
                <a:ea typeface="华文新魏" pitchFamily="2" charset="-122"/>
              </a:rPr>
              <a:t>=  2</a:t>
            </a:r>
            <a:r>
              <a:rPr kumimoji="1" lang="en-US" altLang="zh-CN" sz="2400" b="1" baseline="30000" dirty="0">
                <a:latin typeface="Times New Roman" pitchFamily="18" charset="0"/>
                <a:ea typeface="华文新魏" pitchFamily="2" charset="-122"/>
              </a:rPr>
              <a:t>n</a:t>
            </a:r>
            <a:r>
              <a:rPr kumimoji="1" lang="zh-CN" altLang="en-US" sz="2400" b="1" dirty="0">
                <a:latin typeface="Times New Roman" pitchFamily="18" charset="0"/>
                <a:ea typeface="华文新魏" pitchFamily="2" charset="-122"/>
              </a:rPr>
              <a:t>   </a:t>
            </a:r>
            <a:r>
              <a:rPr kumimoji="1" lang="en-US" altLang="zh-CN" sz="2400" b="1" dirty="0">
                <a:latin typeface="Times New Roman" pitchFamily="18" charset="0"/>
                <a:ea typeface="华文新魏" pitchFamily="2" charset="-122"/>
              </a:rPr>
              <a:t>(n=16)</a:t>
            </a:r>
          </a:p>
          <a:p>
            <a:pPr eaLnBrk="1" hangingPunct="1"/>
            <a:endParaRPr kumimoji="1" lang="en-US" altLang="zh-CN" sz="2400" b="1" dirty="0">
              <a:latin typeface="Times New Roman" pitchFamily="18" charset="0"/>
              <a:ea typeface="华文新魏" pitchFamily="2" charset="-122"/>
            </a:endParaRPr>
          </a:p>
          <a:p>
            <a:pPr eaLnBrk="1" hangingPunct="1"/>
            <a:r>
              <a:rPr kumimoji="1" lang="en-US" altLang="zh-CN" sz="2400" b="1" dirty="0">
                <a:solidFill>
                  <a:srgbClr val="FF0000"/>
                </a:solidFill>
                <a:latin typeface="Times New Roman" pitchFamily="18" charset="0"/>
                <a:ea typeface="华文新魏" pitchFamily="2" charset="-122"/>
              </a:rPr>
              <a:t>[ -69DAH]</a:t>
            </a:r>
            <a:r>
              <a:rPr kumimoji="1" lang="zh-CN" altLang="en-US" sz="2400" b="1" dirty="0">
                <a:solidFill>
                  <a:srgbClr val="FF0000"/>
                </a:solidFill>
                <a:latin typeface="Times New Roman" pitchFamily="18" charset="0"/>
                <a:ea typeface="华文新魏" pitchFamily="2" charset="-122"/>
              </a:rPr>
              <a:t>补 </a:t>
            </a:r>
            <a:r>
              <a:rPr kumimoji="1" lang="en-US" altLang="zh-CN" sz="2400" b="1" dirty="0">
                <a:solidFill>
                  <a:srgbClr val="FF0000"/>
                </a:solidFill>
                <a:latin typeface="Times New Roman" pitchFamily="18" charset="0"/>
                <a:ea typeface="华文新魏" pitchFamily="2" charset="-122"/>
              </a:rPr>
              <a:t>=  2</a:t>
            </a:r>
            <a:r>
              <a:rPr kumimoji="1" lang="en-US" altLang="zh-CN" sz="2400" b="1" baseline="30000" dirty="0">
                <a:solidFill>
                  <a:srgbClr val="FF0000"/>
                </a:solidFill>
                <a:latin typeface="Times New Roman" pitchFamily="18" charset="0"/>
                <a:ea typeface="华文新魏" pitchFamily="2" charset="-122"/>
              </a:rPr>
              <a:t>n </a:t>
            </a:r>
            <a:r>
              <a:rPr kumimoji="1" lang="zh-CN" altLang="en-US" sz="2400" b="1" dirty="0">
                <a:latin typeface="Times New Roman" pitchFamily="18" charset="0"/>
                <a:ea typeface="华文新魏" pitchFamily="2" charset="-122"/>
              </a:rPr>
              <a:t>－</a:t>
            </a:r>
            <a:r>
              <a:rPr kumimoji="1" lang="en-US" altLang="zh-CN" sz="2400" b="1" dirty="0">
                <a:solidFill>
                  <a:srgbClr val="FF0000"/>
                </a:solidFill>
                <a:latin typeface="Times New Roman" pitchFamily="18" charset="0"/>
                <a:ea typeface="华文新魏" pitchFamily="2" charset="-122"/>
              </a:rPr>
              <a:t> 6 9 D AH</a:t>
            </a:r>
          </a:p>
        </p:txBody>
      </p:sp>
      <p:sp>
        <p:nvSpPr>
          <p:cNvPr id="12" name="Text Box 5">
            <a:extLst>
              <a:ext uri="{FF2B5EF4-FFF2-40B4-BE49-F238E27FC236}">
                <a16:creationId xmlns:a16="http://schemas.microsoft.com/office/drawing/2014/main" id="{FB81E2BE-451F-40C3-92D6-928DFB3DA778}"/>
              </a:ext>
            </a:extLst>
          </p:cNvPr>
          <p:cNvSpPr txBox="1">
            <a:spLocks noChangeArrowheads="1"/>
          </p:cNvSpPr>
          <p:nvPr/>
        </p:nvSpPr>
        <p:spPr bwMode="auto">
          <a:xfrm>
            <a:off x="251520" y="236538"/>
            <a:ext cx="76867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3.2.1 </a:t>
            </a:r>
            <a:r>
              <a:rPr lang="zh-CN" altLang="en-US" sz="3600" b="1" dirty="0">
                <a:solidFill>
                  <a:schemeClr val="bg1"/>
                </a:solidFill>
                <a:latin typeface="Times New Roman" pitchFamily="18" charset="0"/>
              </a:rPr>
              <a:t>有符号和无符号整数的表示形式</a:t>
            </a:r>
          </a:p>
        </p:txBody>
      </p:sp>
      <p:grpSp>
        <p:nvGrpSpPr>
          <p:cNvPr id="28" name="组合 27">
            <a:extLst>
              <a:ext uri="{FF2B5EF4-FFF2-40B4-BE49-F238E27FC236}">
                <a16:creationId xmlns:a16="http://schemas.microsoft.com/office/drawing/2014/main" id="{1C7C83D2-9EE9-473F-A48E-155BC111F36C}"/>
              </a:ext>
            </a:extLst>
          </p:cNvPr>
          <p:cNvGrpSpPr/>
          <p:nvPr/>
        </p:nvGrpSpPr>
        <p:grpSpPr>
          <a:xfrm>
            <a:off x="6586330" y="3021973"/>
            <a:ext cx="1464389" cy="2669836"/>
            <a:chOff x="6586330" y="3021973"/>
            <a:chExt cx="1464389" cy="2669836"/>
          </a:xfrm>
        </p:grpSpPr>
        <p:sp>
          <p:nvSpPr>
            <p:cNvPr id="13" name="椭圆 12">
              <a:extLst>
                <a:ext uri="{FF2B5EF4-FFF2-40B4-BE49-F238E27FC236}">
                  <a16:creationId xmlns:a16="http://schemas.microsoft.com/office/drawing/2014/main" id="{2C90BD6F-5E49-454D-A5A1-9C6F343FB1B6}"/>
                </a:ext>
              </a:extLst>
            </p:cNvPr>
            <p:cNvSpPr/>
            <p:nvPr/>
          </p:nvSpPr>
          <p:spPr bwMode="auto">
            <a:xfrm>
              <a:off x="6804248" y="3119118"/>
              <a:ext cx="1080120" cy="1029962"/>
            </a:xfrm>
            <a:prstGeom prst="ellipse">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a:ln>
                  <a:noFill/>
                </a:ln>
                <a:solidFill>
                  <a:srgbClr val="FF00FF"/>
                </a:solidFill>
                <a:effectLst/>
                <a:latin typeface="华文新魏" pitchFamily="2" charset="-122"/>
                <a:ea typeface="华文新魏" pitchFamily="2" charset="-122"/>
              </a:endParaRPr>
            </a:p>
          </p:txBody>
        </p:sp>
        <p:sp>
          <p:nvSpPr>
            <p:cNvPr id="14" name="流程图: 或者 13">
              <a:extLst>
                <a:ext uri="{FF2B5EF4-FFF2-40B4-BE49-F238E27FC236}">
                  <a16:creationId xmlns:a16="http://schemas.microsoft.com/office/drawing/2014/main" id="{2DBF2B4F-09BA-46B2-B93D-34199394B32B}"/>
                </a:ext>
              </a:extLst>
            </p:cNvPr>
            <p:cNvSpPr/>
            <p:nvPr/>
          </p:nvSpPr>
          <p:spPr bwMode="auto">
            <a:xfrm>
              <a:off x="6830752" y="3861052"/>
              <a:ext cx="144016" cy="146745"/>
            </a:xfrm>
            <a:prstGeom prst="flowChartOr">
              <a:avLst/>
            </a:prstGeom>
            <a:noFill/>
            <a:ln w="19050" cap="flat" cmpd="sng" algn="ctr">
              <a:solidFill>
                <a:srgbClr val="FF66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a:ln>
                  <a:noFill/>
                </a:ln>
                <a:solidFill>
                  <a:srgbClr val="FF00FF"/>
                </a:solidFill>
                <a:effectLst/>
                <a:latin typeface="华文新魏" pitchFamily="2" charset="-122"/>
                <a:ea typeface="华文新魏" pitchFamily="2" charset="-122"/>
              </a:endParaRPr>
            </a:p>
          </p:txBody>
        </p:sp>
        <p:sp>
          <p:nvSpPr>
            <p:cNvPr id="19" name="任意多边形: 形状 18">
              <a:extLst>
                <a:ext uri="{FF2B5EF4-FFF2-40B4-BE49-F238E27FC236}">
                  <a16:creationId xmlns:a16="http://schemas.microsoft.com/office/drawing/2014/main" id="{DE805C11-D452-4217-9D5F-1A7A1A619BF7}"/>
                </a:ext>
              </a:extLst>
            </p:cNvPr>
            <p:cNvSpPr/>
            <p:nvPr/>
          </p:nvSpPr>
          <p:spPr bwMode="auto">
            <a:xfrm>
              <a:off x="6586330" y="3021973"/>
              <a:ext cx="742122" cy="980675"/>
            </a:xfrm>
            <a:custGeom>
              <a:avLst/>
              <a:gdLst>
                <a:gd name="connsiteX0" fmla="*/ 742122 w 742122"/>
                <a:gd name="connsiteY0" fmla="*/ 26504 h 980675"/>
                <a:gd name="connsiteX1" fmla="*/ 629479 w 742122"/>
                <a:gd name="connsiteY1" fmla="*/ 19878 h 980675"/>
                <a:gd name="connsiteX2" fmla="*/ 569844 w 742122"/>
                <a:gd name="connsiteY2" fmla="*/ 0 h 980675"/>
                <a:gd name="connsiteX3" fmla="*/ 437322 w 742122"/>
                <a:gd name="connsiteY3" fmla="*/ 6626 h 980675"/>
                <a:gd name="connsiteX4" fmla="*/ 410818 w 742122"/>
                <a:gd name="connsiteY4" fmla="*/ 19878 h 980675"/>
                <a:gd name="connsiteX5" fmla="*/ 390940 w 742122"/>
                <a:gd name="connsiteY5" fmla="*/ 26504 h 980675"/>
                <a:gd name="connsiteX6" fmla="*/ 371061 w 742122"/>
                <a:gd name="connsiteY6" fmla="*/ 39757 h 980675"/>
                <a:gd name="connsiteX7" fmla="*/ 357809 w 742122"/>
                <a:gd name="connsiteY7" fmla="*/ 59635 h 980675"/>
                <a:gd name="connsiteX8" fmla="*/ 318053 w 742122"/>
                <a:gd name="connsiteY8" fmla="*/ 112644 h 980675"/>
                <a:gd name="connsiteX9" fmla="*/ 284922 w 742122"/>
                <a:gd name="connsiteY9" fmla="*/ 159026 h 980675"/>
                <a:gd name="connsiteX10" fmla="*/ 238540 w 742122"/>
                <a:gd name="connsiteY10" fmla="*/ 185530 h 980675"/>
                <a:gd name="connsiteX11" fmla="*/ 198783 w 742122"/>
                <a:gd name="connsiteY11" fmla="*/ 238539 h 980675"/>
                <a:gd name="connsiteX12" fmla="*/ 172279 w 742122"/>
                <a:gd name="connsiteY12" fmla="*/ 265044 h 980675"/>
                <a:gd name="connsiteX13" fmla="*/ 165653 w 742122"/>
                <a:gd name="connsiteY13" fmla="*/ 304800 h 980675"/>
                <a:gd name="connsiteX14" fmla="*/ 152400 w 742122"/>
                <a:gd name="connsiteY14" fmla="*/ 318052 h 980675"/>
                <a:gd name="connsiteX15" fmla="*/ 139148 w 742122"/>
                <a:gd name="connsiteY15" fmla="*/ 337930 h 980675"/>
                <a:gd name="connsiteX16" fmla="*/ 119270 w 742122"/>
                <a:gd name="connsiteY16" fmla="*/ 377687 h 980675"/>
                <a:gd name="connsiteX17" fmla="*/ 112644 w 742122"/>
                <a:gd name="connsiteY17" fmla="*/ 397565 h 980675"/>
                <a:gd name="connsiteX18" fmla="*/ 92766 w 742122"/>
                <a:gd name="connsiteY18" fmla="*/ 424070 h 980675"/>
                <a:gd name="connsiteX19" fmla="*/ 53009 w 742122"/>
                <a:gd name="connsiteY19" fmla="*/ 490330 h 980675"/>
                <a:gd name="connsiteX20" fmla="*/ 46383 w 742122"/>
                <a:gd name="connsiteY20" fmla="*/ 523461 h 980675"/>
                <a:gd name="connsiteX21" fmla="*/ 39757 w 742122"/>
                <a:gd name="connsiteY21" fmla="*/ 549965 h 980675"/>
                <a:gd name="connsiteX22" fmla="*/ 19879 w 742122"/>
                <a:gd name="connsiteY22" fmla="*/ 609600 h 980675"/>
                <a:gd name="connsiteX23" fmla="*/ 6627 w 742122"/>
                <a:gd name="connsiteY23" fmla="*/ 682487 h 980675"/>
                <a:gd name="connsiteX24" fmla="*/ 0 w 742122"/>
                <a:gd name="connsiteY24" fmla="*/ 702365 h 980675"/>
                <a:gd name="connsiteX25" fmla="*/ 26505 w 742122"/>
                <a:gd name="connsiteY25" fmla="*/ 828261 h 980675"/>
                <a:gd name="connsiteX26" fmla="*/ 59635 w 742122"/>
                <a:gd name="connsiteY26" fmla="*/ 861391 h 980675"/>
                <a:gd name="connsiteX27" fmla="*/ 86140 w 742122"/>
                <a:gd name="connsiteY27" fmla="*/ 894522 h 980675"/>
                <a:gd name="connsiteX28" fmla="*/ 119270 w 742122"/>
                <a:gd name="connsiteY28" fmla="*/ 947530 h 980675"/>
                <a:gd name="connsiteX29" fmla="*/ 159027 w 742122"/>
                <a:gd name="connsiteY29" fmla="*/ 967409 h 980675"/>
                <a:gd name="connsiteX30" fmla="*/ 192157 w 742122"/>
                <a:gd name="connsiteY30" fmla="*/ 980661 h 980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42122" h="980675">
                  <a:moveTo>
                    <a:pt x="742122" y="26504"/>
                  </a:moveTo>
                  <a:cubicBezTo>
                    <a:pt x="704574" y="24295"/>
                    <a:pt x="666654" y="25597"/>
                    <a:pt x="629479" y="19878"/>
                  </a:cubicBezTo>
                  <a:cubicBezTo>
                    <a:pt x="608769" y="16692"/>
                    <a:pt x="569844" y="0"/>
                    <a:pt x="569844" y="0"/>
                  </a:cubicBezTo>
                  <a:cubicBezTo>
                    <a:pt x="525670" y="2209"/>
                    <a:pt x="481210" y="1140"/>
                    <a:pt x="437322" y="6626"/>
                  </a:cubicBezTo>
                  <a:cubicBezTo>
                    <a:pt x="427521" y="7851"/>
                    <a:pt x="419897" y="15987"/>
                    <a:pt x="410818" y="19878"/>
                  </a:cubicBezTo>
                  <a:cubicBezTo>
                    <a:pt x="404398" y="22629"/>
                    <a:pt x="397566" y="24295"/>
                    <a:pt x="390940" y="26504"/>
                  </a:cubicBezTo>
                  <a:cubicBezTo>
                    <a:pt x="384314" y="30922"/>
                    <a:pt x="376692" y="34126"/>
                    <a:pt x="371061" y="39757"/>
                  </a:cubicBezTo>
                  <a:cubicBezTo>
                    <a:pt x="365430" y="45388"/>
                    <a:pt x="362493" y="53195"/>
                    <a:pt x="357809" y="59635"/>
                  </a:cubicBezTo>
                  <a:cubicBezTo>
                    <a:pt x="344818" y="77498"/>
                    <a:pt x="330305" y="94267"/>
                    <a:pt x="318053" y="112644"/>
                  </a:cubicBezTo>
                  <a:cubicBezTo>
                    <a:pt x="310530" y="123927"/>
                    <a:pt x="293137" y="150811"/>
                    <a:pt x="284922" y="159026"/>
                  </a:cubicBezTo>
                  <a:cubicBezTo>
                    <a:pt x="271366" y="172582"/>
                    <a:pt x="254131" y="175136"/>
                    <a:pt x="238540" y="185530"/>
                  </a:cubicBezTo>
                  <a:cubicBezTo>
                    <a:pt x="220906" y="197286"/>
                    <a:pt x="211210" y="226112"/>
                    <a:pt x="198783" y="238539"/>
                  </a:cubicBezTo>
                  <a:lnTo>
                    <a:pt x="172279" y="265044"/>
                  </a:lnTo>
                  <a:cubicBezTo>
                    <a:pt x="170070" y="278296"/>
                    <a:pt x="170370" y="292221"/>
                    <a:pt x="165653" y="304800"/>
                  </a:cubicBezTo>
                  <a:cubicBezTo>
                    <a:pt x="163459" y="310649"/>
                    <a:pt x="156303" y="313174"/>
                    <a:pt x="152400" y="318052"/>
                  </a:cubicBezTo>
                  <a:cubicBezTo>
                    <a:pt x="147425" y="324270"/>
                    <a:pt x="143565" y="331304"/>
                    <a:pt x="139148" y="337930"/>
                  </a:cubicBezTo>
                  <a:cubicBezTo>
                    <a:pt x="122494" y="387894"/>
                    <a:pt x="144958" y="326310"/>
                    <a:pt x="119270" y="377687"/>
                  </a:cubicBezTo>
                  <a:cubicBezTo>
                    <a:pt x="116146" y="383934"/>
                    <a:pt x="116109" y="391501"/>
                    <a:pt x="112644" y="397565"/>
                  </a:cubicBezTo>
                  <a:cubicBezTo>
                    <a:pt x="107165" y="407154"/>
                    <a:pt x="98129" y="414416"/>
                    <a:pt x="92766" y="424070"/>
                  </a:cubicBezTo>
                  <a:cubicBezTo>
                    <a:pt x="50712" y="499766"/>
                    <a:pt x="114942" y="412913"/>
                    <a:pt x="53009" y="490330"/>
                  </a:cubicBezTo>
                  <a:cubicBezTo>
                    <a:pt x="50800" y="501374"/>
                    <a:pt x="48826" y="512467"/>
                    <a:pt x="46383" y="523461"/>
                  </a:cubicBezTo>
                  <a:cubicBezTo>
                    <a:pt x="44408" y="532351"/>
                    <a:pt x="41543" y="541035"/>
                    <a:pt x="39757" y="549965"/>
                  </a:cubicBezTo>
                  <a:cubicBezTo>
                    <a:pt x="29555" y="600978"/>
                    <a:pt x="41927" y="576527"/>
                    <a:pt x="19879" y="609600"/>
                  </a:cubicBezTo>
                  <a:cubicBezTo>
                    <a:pt x="15462" y="633896"/>
                    <a:pt x="11801" y="658341"/>
                    <a:pt x="6627" y="682487"/>
                  </a:cubicBezTo>
                  <a:cubicBezTo>
                    <a:pt x="5163" y="689316"/>
                    <a:pt x="0" y="695380"/>
                    <a:pt x="0" y="702365"/>
                  </a:cubicBezTo>
                  <a:cubicBezTo>
                    <a:pt x="0" y="742196"/>
                    <a:pt x="4509" y="792517"/>
                    <a:pt x="26505" y="828261"/>
                  </a:cubicBezTo>
                  <a:cubicBezTo>
                    <a:pt x="34690" y="841562"/>
                    <a:pt x="49187" y="849783"/>
                    <a:pt x="59635" y="861391"/>
                  </a:cubicBezTo>
                  <a:cubicBezTo>
                    <a:pt x="69096" y="871903"/>
                    <a:pt x="78295" y="882754"/>
                    <a:pt x="86140" y="894522"/>
                  </a:cubicBezTo>
                  <a:cubicBezTo>
                    <a:pt x="107136" y="926016"/>
                    <a:pt x="90329" y="918588"/>
                    <a:pt x="119270" y="947530"/>
                  </a:cubicBezTo>
                  <a:cubicBezTo>
                    <a:pt x="135189" y="963450"/>
                    <a:pt x="140162" y="959324"/>
                    <a:pt x="159027" y="967409"/>
                  </a:cubicBezTo>
                  <a:cubicBezTo>
                    <a:pt x="192254" y="981649"/>
                    <a:pt x="174592" y="980661"/>
                    <a:pt x="192157" y="980661"/>
                  </a:cubicBezTo>
                </a:path>
              </a:pathLst>
            </a:cu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a:ln>
                  <a:noFill/>
                </a:ln>
                <a:solidFill>
                  <a:srgbClr val="FF00FF"/>
                </a:solidFill>
                <a:effectLst/>
                <a:latin typeface="华文新魏" pitchFamily="2" charset="-122"/>
                <a:ea typeface="华文新魏" pitchFamily="2" charset="-122"/>
              </a:endParaRPr>
            </a:p>
          </p:txBody>
        </p:sp>
        <p:sp>
          <p:nvSpPr>
            <p:cNvPr id="20" name="任意多边形: 形状 19">
              <a:extLst>
                <a:ext uri="{FF2B5EF4-FFF2-40B4-BE49-F238E27FC236}">
                  <a16:creationId xmlns:a16="http://schemas.microsoft.com/office/drawing/2014/main" id="{B0F8328E-3057-459E-BD3D-B58EA1323BED}"/>
                </a:ext>
              </a:extLst>
            </p:cNvPr>
            <p:cNvSpPr/>
            <p:nvPr/>
          </p:nvSpPr>
          <p:spPr bwMode="auto">
            <a:xfrm>
              <a:off x="6639339" y="3850234"/>
              <a:ext cx="198783" cy="231913"/>
            </a:xfrm>
            <a:custGeom>
              <a:avLst/>
              <a:gdLst>
                <a:gd name="connsiteX0" fmla="*/ 112644 w 198783"/>
                <a:gd name="connsiteY0" fmla="*/ 0 h 231913"/>
                <a:gd name="connsiteX1" fmla="*/ 145774 w 198783"/>
                <a:gd name="connsiteY1" fmla="*/ 33130 h 231913"/>
                <a:gd name="connsiteX2" fmla="*/ 165652 w 198783"/>
                <a:gd name="connsiteY2" fmla="*/ 66261 h 231913"/>
                <a:gd name="connsiteX3" fmla="*/ 198783 w 198783"/>
                <a:gd name="connsiteY3" fmla="*/ 145774 h 231913"/>
                <a:gd name="connsiteX4" fmla="*/ 39757 w 198783"/>
                <a:gd name="connsiteY4" fmla="*/ 185530 h 231913"/>
                <a:gd name="connsiteX5" fmla="*/ 19878 w 198783"/>
                <a:gd name="connsiteY5" fmla="*/ 218661 h 231913"/>
                <a:gd name="connsiteX6" fmla="*/ 0 w 198783"/>
                <a:gd name="connsiteY6" fmla="*/ 231913 h 23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783" h="231913">
                  <a:moveTo>
                    <a:pt x="112644" y="0"/>
                  </a:moveTo>
                  <a:cubicBezTo>
                    <a:pt x="123687" y="11043"/>
                    <a:pt x="136018" y="20935"/>
                    <a:pt x="145774" y="33130"/>
                  </a:cubicBezTo>
                  <a:cubicBezTo>
                    <a:pt x="153819" y="43187"/>
                    <a:pt x="159398" y="55003"/>
                    <a:pt x="165652" y="66261"/>
                  </a:cubicBezTo>
                  <a:cubicBezTo>
                    <a:pt x="182338" y="96296"/>
                    <a:pt x="184999" y="109018"/>
                    <a:pt x="198783" y="145774"/>
                  </a:cubicBezTo>
                  <a:cubicBezTo>
                    <a:pt x="164147" y="232363"/>
                    <a:pt x="210984" y="144435"/>
                    <a:pt x="39757" y="185530"/>
                  </a:cubicBezTo>
                  <a:cubicBezTo>
                    <a:pt x="27234" y="188536"/>
                    <a:pt x="28260" y="208882"/>
                    <a:pt x="19878" y="218661"/>
                  </a:cubicBezTo>
                  <a:cubicBezTo>
                    <a:pt x="14695" y="224707"/>
                    <a:pt x="0" y="231913"/>
                    <a:pt x="0" y="231913"/>
                  </a:cubicBezTo>
                </a:path>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a:ln>
                  <a:noFill/>
                </a:ln>
                <a:solidFill>
                  <a:srgbClr val="FF00FF"/>
                </a:solidFill>
                <a:effectLst/>
                <a:latin typeface="华文新魏" pitchFamily="2" charset="-122"/>
                <a:ea typeface="华文新魏" pitchFamily="2" charset="-122"/>
              </a:endParaRPr>
            </a:p>
          </p:txBody>
        </p:sp>
        <p:sp>
          <p:nvSpPr>
            <p:cNvPr id="21" name="椭圆 20">
              <a:extLst>
                <a:ext uri="{FF2B5EF4-FFF2-40B4-BE49-F238E27FC236}">
                  <a16:creationId xmlns:a16="http://schemas.microsoft.com/office/drawing/2014/main" id="{596B4C87-5483-4BBD-8132-CBA66C2F94DE}"/>
                </a:ext>
              </a:extLst>
            </p:cNvPr>
            <p:cNvSpPr/>
            <p:nvPr/>
          </p:nvSpPr>
          <p:spPr bwMode="auto">
            <a:xfrm>
              <a:off x="6806142" y="4487270"/>
              <a:ext cx="1080120" cy="1029962"/>
            </a:xfrm>
            <a:prstGeom prst="ellipse">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a:ln>
                  <a:noFill/>
                </a:ln>
                <a:solidFill>
                  <a:srgbClr val="FF00FF"/>
                </a:solidFill>
                <a:effectLst/>
                <a:latin typeface="华文新魏" pitchFamily="2" charset="-122"/>
                <a:ea typeface="华文新魏" pitchFamily="2" charset="-122"/>
              </a:endParaRPr>
            </a:p>
          </p:txBody>
        </p:sp>
        <p:sp>
          <p:nvSpPr>
            <p:cNvPr id="22" name="流程图: 或者 21">
              <a:extLst>
                <a:ext uri="{FF2B5EF4-FFF2-40B4-BE49-F238E27FC236}">
                  <a16:creationId xmlns:a16="http://schemas.microsoft.com/office/drawing/2014/main" id="{458A4D4E-1041-4A6F-8747-2B6A35037F7F}"/>
                </a:ext>
              </a:extLst>
            </p:cNvPr>
            <p:cNvSpPr/>
            <p:nvPr/>
          </p:nvSpPr>
          <p:spPr bwMode="auto">
            <a:xfrm>
              <a:off x="6832646" y="5229204"/>
              <a:ext cx="144016" cy="146745"/>
            </a:xfrm>
            <a:prstGeom prst="flowChartOr">
              <a:avLst/>
            </a:prstGeom>
            <a:noFill/>
            <a:ln w="19050" cap="flat" cmpd="sng" algn="ctr">
              <a:solidFill>
                <a:srgbClr val="FF66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a:ln>
                  <a:noFill/>
                </a:ln>
                <a:solidFill>
                  <a:srgbClr val="FF00FF"/>
                </a:solidFill>
                <a:effectLst/>
                <a:latin typeface="华文新魏" pitchFamily="2" charset="-122"/>
                <a:ea typeface="华文新魏" pitchFamily="2" charset="-122"/>
              </a:endParaRPr>
            </a:p>
          </p:txBody>
        </p:sp>
        <p:sp>
          <p:nvSpPr>
            <p:cNvPr id="25" name="任意多边形: 形状 24">
              <a:extLst>
                <a:ext uri="{FF2B5EF4-FFF2-40B4-BE49-F238E27FC236}">
                  <a16:creationId xmlns:a16="http://schemas.microsoft.com/office/drawing/2014/main" id="{7FEFCFB6-F8D8-40C5-8D3D-5F7CE973CC54}"/>
                </a:ext>
              </a:extLst>
            </p:cNvPr>
            <p:cNvSpPr/>
            <p:nvPr/>
          </p:nvSpPr>
          <p:spPr bwMode="auto">
            <a:xfrm>
              <a:off x="6804991" y="4350479"/>
              <a:ext cx="1245728" cy="1341330"/>
            </a:xfrm>
            <a:custGeom>
              <a:avLst/>
              <a:gdLst>
                <a:gd name="connsiteX0" fmla="*/ 496957 w 1245728"/>
                <a:gd name="connsiteY0" fmla="*/ 42617 h 1341330"/>
                <a:gd name="connsiteX1" fmla="*/ 530087 w 1245728"/>
                <a:gd name="connsiteY1" fmla="*/ 35991 h 1341330"/>
                <a:gd name="connsiteX2" fmla="*/ 563218 w 1245728"/>
                <a:gd name="connsiteY2" fmla="*/ 22738 h 1341330"/>
                <a:gd name="connsiteX3" fmla="*/ 609600 w 1245728"/>
                <a:gd name="connsiteY3" fmla="*/ 16112 h 1341330"/>
                <a:gd name="connsiteX4" fmla="*/ 762000 w 1245728"/>
                <a:gd name="connsiteY4" fmla="*/ 16112 h 1341330"/>
                <a:gd name="connsiteX5" fmla="*/ 834887 w 1245728"/>
                <a:gd name="connsiteY5" fmla="*/ 69121 h 1341330"/>
                <a:gd name="connsiteX6" fmla="*/ 887896 w 1245728"/>
                <a:gd name="connsiteY6" fmla="*/ 95625 h 1341330"/>
                <a:gd name="connsiteX7" fmla="*/ 934279 w 1245728"/>
                <a:gd name="connsiteY7" fmla="*/ 122130 h 1341330"/>
                <a:gd name="connsiteX8" fmla="*/ 954157 w 1245728"/>
                <a:gd name="connsiteY8" fmla="*/ 142008 h 1341330"/>
                <a:gd name="connsiteX9" fmla="*/ 1013792 w 1245728"/>
                <a:gd name="connsiteY9" fmla="*/ 168512 h 1341330"/>
                <a:gd name="connsiteX10" fmla="*/ 1080052 w 1245728"/>
                <a:gd name="connsiteY10" fmla="*/ 228147 h 1341330"/>
                <a:gd name="connsiteX11" fmla="*/ 1099931 w 1245728"/>
                <a:gd name="connsiteY11" fmla="*/ 248025 h 1341330"/>
                <a:gd name="connsiteX12" fmla="*/ 1126435 w 1245728"/>
                <a:gd name="connsiteY12" fmla="*/ 281156 h 1341330"/>
                <a:gd name="connsiteX13" fmla="*/ 1186070 w 1245728"/>
                <a:gd name="connsiteY13" fmla="*/ 327538 h 1341330"/>
                <a:gd name="connsiteX14" fmla="*/ 1212574 w 1245728"/>
                <a:gd name="connsiteY14" fmla="*/ 380547 h 1341330"/>
                <a:gd name="connsiteX15" fmla="*/ 1232452 w 1245728"/>
                <a:gd name="connsiteY15" fmla="*/ 420304 h 1341330"/>
                <a:gd name="connsiteX16" fmla="*/ 1239079 w 1245728"/>
                <a:gd name="connsiteY16" fmla="*/ 453434 h 1341330"/>
                <a:gd name="connsiteX17" fmla="*/ 1245705 w 1245728"/>
                <a:gd name="connsiteY17" fmla="*/ 479938 h 1341330"/>
                <a:gd name="connsiteX18" fmla="*/ 1225826 w 1245728"/>
                <a:gd name="connsiteY18" fmla="*/ 744982 h 1341330"/>
                <a:gd name="connsiteX19" fmla="*/ 1219200 w 1245728"/>
                <a:gd name="connsiteY19" fmla="*/ 870878 h 1341330"/>
                <a:gd name="connsiteX20" fmla="*/ 1192696 w 1245728"/>
                <a:gd name="connsiteY20" fmla="*/ 963643 h 1341330"/>
                <a:gd name="connsiteX21" fmla="*/ 1172818 w 1245728"/>
                <a:gd name="connsiteY21" fmla="*/ 1043156 h 1341330"/>
                <a:gd name="connsiteX22" fmla="*/ 1119809 w 1245728"/>
                <a:gd name="connsiteY22" fmla="*/ 1142547 h 1341330"/>
                <a:gd name="connsiteX23" fmla="*/ 1080052 w 1245728"/>
                <a:gd name="connsiteY23" fmla="*/ 1169051 h 1341330"/>
                <a:gd name="connsiteX24" fmla="*/ 974035 w 1245728"/>
                <a:gd name="connsiteY24" fmla="*/ 1241938 h 1341330"/>
                <a:gd name="connsiteX25" fmla="*/ 887896 w 1245728"/>
                <a:gd name="connsiteY25" fmla="*/ 1261817 h 1341330"/>
                <a:gd name="connsiteX26" fmla="*/ 848139 w 1245728"/>
                <a:gd name="connsiteY26" fmla="*/ 1281695 h 1341330"/>
                <a:gd name="connsiteX27" fmla="*/ 801757 w 1245728"/>
                <a:gd name="connsiteY27" fmla="*/ 1294947 h 1341330"/>
                <a:gd name="connsiteX28" fmla="*/ 768626 w 1245728"/>
                <a:gd name="connsiteY28" fmla="*/ 1308199 h 1341330"/>
                <a:gd name="connsiteX29" fmla="*/ 735496 w 1245728"/>
                <a:gd name="connsiteY29" fmla="*/ 1314825 h 1341330"/>
                <a:gd name="connsiteX30" fmla="*/ 649357 w 1245728"/>
                <a:gd name="connsiteY30" fmla="*/ 1334704 h 1341330"/>
                <a:gd name="connsiteX31" fmla="*/ 583096 w 1245728"/>
                <a:gd name="connsiteY31" fmla="*/ 1341330 h 1341330"/>
                <a:gd name="connsiteX32" fmla="*/ 377687 w 1245728"/>
                <a:gd name="connsiteY32" fmla="*/ 1334704 h 1341330"/>
                <a:gd name="connsiteX33" fmla="*/ 291548 w 1245728"/>
                <a:gd name="connsiteY33" fmla="*/ 1308199 h 1341330"/>
                <a:gd name="connsiteX34" fmla="*/ 265044 w 1245728"/>
                <a:gd name="connsiteY34" fmla="*/ 1301573 h 1341330"/>
                <a:gd name="connsiteX35" fmla="*/ 192157 w 1245728"/>
                <a:gd name="connsiteY35" fmla="*/ 1241938 h 1341330"/>
                <a:gd name="connsiteX36" fmla="*/ 165652 w 1245728"/>
                <a:gd name="connsiteY36" fmla="*/ 1215434 h 1341330"/>
                <a:gd name="connsiteX37" fmla="*/ 145774 w 1245728"/>
                <a:gd name="connsiteY37" fmla="*/ 1195556 h 1341330"/>
                <a:gd name="connsiteX38" fmla="*/ 99392 w 1245728"/>
                <a:gd name="connsiteY38" fmla="*/ 1109417 h 1341330"/>
                <a:gd name="connsiteX39" fmla="*/ 86139 w 1245728"/>
                <a:gd name="connsiteY39" fmla="*/ 1096164 h 1341330"/>
                <a:gd name="connsiteX40" fmla="*/ 46383 w 1245728"/>
                <a:gd name="connsiteY40" fmla="*/ 1122669 h 1341330"/>
                <a:gd name="connsiteX41" fmla="*/ 0 w 1245728"/>
                <a:gd name="connsiteY41" fmla="*/ 1155799 h 134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45728" h="1341330">
                  <a:moveTo>
                    <a:pt x="496957" y="42617"/>
                  </a:moveTo>
                  <a:cubicBezTo>
                    <a:pt x="508000" y="40408"/>
                    <a:pt x="519300" y="39227"/>
                    <a:pt x="530087" y="35991"/>
                  </a:cubicBezTo>
                  <a:cubicBezTo>
                    <a:pt x="541480" y="32573"/>
                    <a:pt x="551679" y="25623"/>
                    <a:pt x="563218" y="22738"/>
                  </a:cubicBezTo>
                  <a:cubicBezTo>
                    <a:pt x="578369" y="18950"/>
                    <a:pt x="594139" y="18321"/>
                    <a:pt x="609600" y="16112"/>
                  </a:cubicBezTo>
                  <a:cubicBezTo>
                    <a:pt x="662949" y="-1670"/>
                    <a:pt x="676259" y="-8781"/>
                    <a:pt x="762000" y="16112"/>
                  </a:cubicBezTo>
                  <a:cubicBezTo>
                    <a:pt x="790850" y="24488"/>
                    <a:pt x="808017" y="55686"/>
                    <a:pt x="834887" y="69121"/>
                  </a:cubicBezTo>
                  <a:lnTo>
                    <a:pt x="887896" y="95625"/>
                  </a:lnTo>
                  <a:cubicBezTo>
                    <a:pt x="921824" y="129556"/>
                    <a:pt x="871994" y="83203"/>
                    <a:pt x="934279" y="122130"/>
                  </a:cubicBezTo>
                  <a:cubicBezTo>
                    <a:pt x="942225" y="127096"/>
                    <a:pt x="946360" y="136810"/>
                    <a:pt x="954157" y="142008"/>
                  </a:cubicBezTo>
                  <a:cubicBezTo>
                    <a:pt x="977160" y="157343"/>
                    <a:pt x="990700" y="160815"/>
                    <a:pt x="1013792" y="168512"/>
                  </a:cubicBezTo>
                  <a:cubicBezTo>
                    <a:pt x="1070354" y="225076"/>
                    <a:pt x="1006039" y="162358"/>
                    <a:pt x="1080052" y="228147"/>
                  </a:cubicBezTo>
                  <a:cubicBezTo>
                    <a:pt x="1087056" y="234373"/>
                    <a:pt x="1093760" y="240973"/>
                    <a:pt x="1099931" y="248025"/>
                  </a:cubicBezTo>
                  <a:cubicBezTo>
                    <a:pt x="1109244" y="258668"/>
                    <a:pt x="1116043" y="271563"/>
                    <a:pt x="1126435" y="281156"/>
                  </a:cubicBezTo>
                  <a:cubicBezTo>
                    <a:pt x="1144940" y="298237"/>
                    <a:pt x="1166192" y="312077"/>
                    <a:pt x="1186070" y="327538"/>
                  </a:cubicBezTo>
                  <a:cubicBezTo>
                    <a:pt x="1198587" y="365091"/>
                    <a:pt x="1185749" y="331367"/>
                    <a:pt x="1212574" y="380547"/>
                  </a:cubicBezTo>
                  <a:cubicBezTo>
                    <a:pt x="1219669" y="393554"/>
                    <a:pt x="1225826" y="407052"/>
                    <a:pt x="1232452" y="420304"/>
                  </a:cubicBezTo>
                  <a:cubicBezTo>
                    <a:pt x="1234661" y="431347"/>
                    <a:pt x="1236636" y="442440"/>
                    <a:pt x="1239079" y="453434"/>
                  </a:cubicBezTo>
                  <a:cubicBezTo>
                    <a:pt x="1241055" y="462324"/>
                    <a:pt x="1246119" y="470841"/>
                    <a:pt x="1245705" y="479938"/>
                  </a:cubicBezTo>
                  <a:cubicBezTo>
                    <a:pt x="1241682" y="568443"/>
                    <a:pt x="1231819" y="656589"/>
                    <a:pt x="1225826" y="744982"/>
                  </a:cubicBezTo>
                  <a:cubicBezTo>
                    <a:pt x="1222983" y="786909"/>
                    <a:pt x="1223841" y="829112"/>
                    <a:pt x="1219200" y="870878"/>
                  </a:cubicBezTo>
                  <a:cubicBezTo>
                    <a:pt x="1214243" y="915492"/>
                    <a:pt x="1202747" y="923439"/>
                    <a:pt x="1192696" y="963643"/>
                  </a:cubicBezTo>
                  <a:cubicBezTo>
                    <a:pt x="1172865" y="1042969"/>
                    <a:pt x="1201661" y="963836"/>
                    <a:pt x="1172818" y="1043156"/>
                  </a:cubicBezTo>
                  <a:cubicBezTo>
                    <a:pt x="1162906" y="1070413"/>
                    <a:pt x="1137735" y="1130597"/>
                    <a:pt x="1119809" y="1142547"/>
                  </a:cubicBezTo>
                  <a:cubicBezTo>
                    <a:pt x="1106557" y="1151382"/>
                    <a:pt x="1092624" y="1159273"/>
                    <a:pt x="1080052" y="1169051"/>
                  </a:cubicBezTo>
                  <a:cubicBezTo>
                    <a:pt x="1036034" y="1203287"/>
                    <a:pt x="1069237" y="1218136"/>
                    <a:pt x="974035" y="1241938"/>
                  </a:cubicBezTo>
                  <a:cubicBezTo>
                    <a:pt x="910100" y="1257923"/>
                    <a:pt x="938886" y="1251619"/>
                    <a:pt x="887896" y="1261817"/>
                  </a:cubicBezTo>
                  <a:cubicBezTo>
                    <a:pt x="874644" y="1268443"/>
                    <a:pt x="861679" y="1275678"/>
                    <a:pt x="848139" y="1281695"/>
                  </a:cubicBezTo>
                  <a:cubicBezTo>
                    <a:pt x="828995" y="1290203"/>
                    <a:pt x="822815" y="1287928"/>
                    <a:pt x="801757" y="1294947"/>
                  </a:cubicBezTo>
                  <a:cubicBezTo>
                    <a:pt x="790473" y="1298708"/>
                    <a:pt x="780019" y="1304781"/>
                    <a:pt x="768626" y="1308199"/>
                  </a:cubicBezTo>
                  <a:cubicBezTo>
                    <a:pt x="757839" y="1311435"/>
                    <a:pt x="746470" y="1312293"/>
                    <a:pt x="735496" y="1314825"/>
                  </a:cubicBezTo>
                  <a:cubicBezTo>
                    <a:pt x="715358" y="1319472"/>
                    <a:pt x="673266" y="1331516"/>
                    <a:pt x="649357" y="1334704"/>
                  </a:cubicBezTo>
                  <a:cubicBezTo>
                    <a:pt x="627355" y="1337638"/>
                    <a:pt x="605183" y="1339121"/>
                    <a:pt x="583096" y="1341330"/>
                  </a:cubicBezTo>
                  <a:cubicBezTo>
                    <a:pt x="514626" y="1339121"/>
                    <a:pt x="446087" y="1338504"/>
                    <a:pt x="377687" y="1334704"/>
                  </a:cubicBezTo>
                  <a:cubicBezTo>
                    <a:pt x="347212" y="1333011"/>
                    <a:pt x="319645" y="1317565"/>
                    <a:pt x="291548" y="1308199"/>
                  </a:cubicBezTo>
                  <a:cubicBezTo>
                    <a:pt x="282909" y="1305319"/>
                    <a:pt x="273879" y="1303782"/>
                    <a:pt x="265044" y="1301573"/>
                  </a:cubicBezTo>
                  <a:cubicBezTo>
                    <a:pt x="212288" y="1266403"/>
                    <a:pt x="236553" y="1286334"/>
                    <a:pt x="192157" y="1241938"/>
                  </a:cubicBezTo>
                  <a:lnTo>
                    <a:pt x="165652" y="1215434"/>
                  </a:lnTo>
                  <a:lnTo>
                    <a:pt x="145774" y="1195556"/>
                  </a:lnTo>
                  <a:cubicBezTo>
                    <a:pt x="133991" y="1171990"/>
                    <a:pt x="116082" y="1132783"/>
                    <a:pt x="99392" y="1109417"/>
                  </a:cubicBezTo>
                  <a:cubicBezTo>
                    <a:pt x="95761" y="1104333"/>
                    <a:pt x="90557" y="1100582"/>
                    <a:pt x="86139" y="1096164"/>
                  </a:cubicBezTo>
                  <a:cubicBezTo>
                    <a:pt x="46270" y="1109456"/>
                    <a:pt x="86093" y="1092887"/>
                    <a:pt x="46383" y="1122669"/>
                  </a:cubicBezTo>
                  <a:cubicBezTo>
                    <a:pt x="-15197" y="1168853"/>
                    <a:pt x="33560" y="1122239"/>
                    <a:pt x="0" y="1155799"/>
                  </a:cubicBezTo>
                </a:path>
              </a:pathLst>
            </a:cu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a:ln>
                  <a:noFill/>
                </a:ln>
                <a:solidFill>
                  <a:srgbClr val="FF00FF"/>
                </a:solidFill>
                <a:effectLst/>
                <a:latin typeface="华文新魏" pitchFamily="2" charset="-122"/>
                <a:ea typeface="华文新魏" pitchFamily="2" charset="-122"/>
              </a:endParaRPr>
            </a:p>
          </p:txBody>
        </p:sp>
        <p:sp>
          <p:nvSpPr>
            <p:cNvPr id="27" name="任意多边形: 形状 26">
              <a:extLst>
                <a:ext uri="{FF2B5EF4-FFF2-40B4-BE49-F238E27FC236}">
                  <a16:creationId xmlns:a16="http://schemas.microsoft.com/office/drawing/2014/main" id="{49306E11-0AF3-4C8C-8FBA-51776259DD9B}"/>
                </a:ext>
              </a:extLst>
            </p:cNvPr>
            <p:cNvSpPr/>
            <p:nvPr/>
          </p:nvSpPr>
          <p:spPr bwMode="auto">
            <a:xfrm>
              <a:off x="6897757" y="5433391"/>
              <a:ext cx="139147" cy="33860"/>
            </a:xfrm>
            <a:custGeom>
              <a:avLst/>
              <a:gdLst>
                <a:gd name="connsiteX0" fmla="*/ 0 w 139147"/>
                <a:gd name="connsiteY0" fmla="*/ 0 h 33860"/>
                <a:gd name="connsiteX1" fmla="*/ 39756 w 139147"/>
                <a:gd name="connsiteY1" fmla="*/ 6626 h 33860"/>
                <a:gd name="connsiteX2" fmla="*/ 86139 w 139147"/>
                <a:gd name="connsiteY2" fmla="*/ 13252 h 33860"/>
                <a:gd name="connsiteX3" fmla="*/ 125895 w 139147"/>
                <a:gd name="connsiteY3" fmla="*/ 33131 h 33860"/>
                <a:gd name="connsiteX4" fmla="*/ 139147 w 139147"/>
                <a:gd name="connsiteY4" fmla="*/ 33131 h 33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47" h="33860">
                  <a:moveTo>
                    <a:pt x="0" y="0"/>
                  </a:moveTo>
                  <a:lnTo>
                    <a:pt x="39756" y="6626"/>
                  </a:lnTo>
                  <a:cubicBezTo>
                    <a:pt x="55192" y="9001"/>
                    <a:pt x="70824" y="10189"/>
                    <a:pt x="86139" y="13252"/>
                  </a:cubicBezTo>
                  <a:cubicBezTo>
                    <a:pt x="125321" y="21089"/>
                    <a:pt x="86810" y="17497"/>
                    <a:pt x="125895" y="33131"/>
                  </a:cubicBezTo>
                  <a:cubicBezTo>
                    <a:pt x="129996" y="34772"/>
                    <a:pt x="134730" y="33131"/>
                    <a:pt x="139147" y="33131"/>
                  </a:cubicBezTo>
                </a:path>
              </a:pathLst>
            </a:cu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a:ln>
                  <a:noFill/>
                </a:ln>
                <a:solidFill>
                  <a:srgbClr val="FF00FF"/>
                </a:solidFill>
                <a:effectLst/>
                <a:latin typeface="华文新魏" pitchFamily="2" charset="-122"/>
                <a:ea typeface="华文新魏" pitchFamily="2" charset="-122"/>
              </a:endParaRPr>
            </a:p>
          </p:txBody>
        </p:sp>
      </p:grpSp>
    </p:spTree>
    <p:extLst>
      <p:ext uri="{BB962C8B-B14F-4D97-AF65-F5344CB8AC3E}">
        <p14:creationId xmlns:p14="http://schemas.microsoft.com/office/powerpoint/2010/main" val="1916979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BFD3E86-5861-433C-B4F3-BBB9A41C8A6C}"/>
              </a:ext>
            </a:extLst>
          </p:cNvPr>
          <p:cNvSpPr txBox="1"/>
          <p:nvPr/>
        </p:nvSpPr>
        <p:spPr>
          <a:xfrm>
            <a:off x="539552" y="1494030"/>
            <a:ext cx="7712924" cy="1707327"/>
          </a:xfrm>
          <a:prstGeom prst="rect">
            <a:avLst/>
          </a:prstGeom>
          <a:noFill/>
        </p:spPr>
        <p:txBody>
          <a:bodyPr wrap="square">
            <a:spAutoFit/>
          </a:bodyPr>
          <a:lstStyle/>
          <a:p>
            <a:r>
              <a:rPr lang="en-US" altLang="zh-CN" sz="2400" b="1" dirty="0">
                <a:solidFill>
                  <a:schemeClr val="tx1"/>
                </a:solidFill>
                <a:latin typeface="Times New Roman" pitchFamily="18" charset="0"/>
                <a:ea typeface="宋体" pitchFamily="2" charset="-122"/>
              </a:rPr>
              <a:t>8001H </a:t>
            </a:r>
            <a:r>
              <a:rPr lang="zh-CN" altLang="en-US" sz="2400" b="1" dirty="0">
                <a:solidFill>
                  <a:schemeClr val="tx1"/>
                </a:solidFill>
                <a:latin typeface="Times New Roman" pitchFamily="18" charset="0"/>
                <a:ea typeface="宋体" pitchFamily="2" charset="-122"/>
              </a:rPr>
              <a:t>当无符号</a:t>
            </a:r>
            <a:r>
              <a:rPr lang="en-US" altLang="zh-CN" sz="2400" b="1" dirty="0">
                <a:solidFill>
                  <a:schemeClr val="tx1"/>
                </a:solidFill>
                <a:latin typeface="Times New Roman" pitchFamily="18" charset="0"/>
                <a:ea typeface="宋体" pitchFamily="2" charset="-122"/>
              </a:rPr>
              <a:t>short</a:t>
            </a:r>
            <a:r>
              <a:rPr lang="zh-CN" altLang="en-US" sz="2400" b="1" dirty="0">
                <a:solidFill>
                  <a:schemeClr val="tx1"/>
                </a:solidFill>
                <a:latin typeface="Times New Roman" pitchFamily="18" charset="0"/>
                <a:ea typeface="宋体" pitchFamily="2" charset="-122"/>
              </a:rPr>
              <a:t>数 ，是 </a:t>
            </a:r>
            <a:r>
              <a:rPr lang="en-US" altLang="zh-CN" sz="2400" b="1" dirty="0">
                <a:solidFill>
                  <a:schemeClr val="tx1"/>
                </a:solidFill>
                <a:latin typeface="Times New Roman" pitchFamily="18" charset="0"/>
                <a:ea typeface="宋体" pitchFamily="2" charset="-122"/>
              </a:rPr>
              <a:t>32769</a:t>
            </a:r>
          </a:p>
          <a:p>
            <a:r>
              <a:rPr lang="en-US" altLang="zh-CN" sz="2400" b="1" dirty="0">
                <a:solidFill>
                  <a:schemeClr val="tx1"/>
                </a:solidFill>
                <a:latin typeface="Times New Roman" pitchFamily="18" charset="0"/>
                <a:ea typeface="宋体" pitchFamily="2" charset="-122"/>
              </a:rPr>
              <a:t>            </a:t>
            </a:r>
            <a:r>
              <a:rPr lang="zh-CN" altLang="en-US" sz="2400" b="1" dirty="0">
                <a:solidFill>
                  <a:schemeClr val="tx1"/>
                </a:solidFill>
                <a:latin typeface="Times New Roman" pitchFamily="18" charset="0"/>
                <a:ea typeface="宋体" pitchFamily="2" charset="-122"/>
              </a:rPr>
              <a:t>当有符号</a:t>
            </a:r>
            <a:r>
              <a:rPr lang="en-US" altLang="zh-CN" sz="2400" b="1" dirty="0">
                <a:solidFill>
                  <a:schemeClr val="tx1"/>
                </a:solidFill>
                <a:latin typeface="Times New Roman" pitchFamily="18" charset="0"/>
                <a:ea typeface="宋体" pitchFamily="2" charset="-122"/>
              </a:rPr>
              <a:t>short</a:t>
            </a:r>
            <a:r>
              <a:rPr lang="zh-CN" altLang="en-US" sz="2400" b="1" dirty="0">
                <a:solidFill>
                  <a:schemeClr val="tx1"/>
                </a:solidFill>
                <a:latin typeface="Times New Roman" pitchFamily="18" charset="0"/>
                <a:ea typeface="宋体" pitchFamily="2" charset="-122"/>
              </a:rPr>
              <a:t>数 ，是 </a:t>
            </a:r>
            <a:r>
              <a:rPr lang="en-US" altLang="zh-CN" sz="2400" b="1" dirty="0">
                <a:solidFill>
                  <a:schemeClr val="tx1"/>
                </a:solidFill>
                <a:latin typeface="Times New Roman" pitchFamily="18" charset="0"/>
                <a:ea typeface="宋体" pitchFamily="2" charset="-122"/>
              </a:rPr>
              <a:t>-32767</a:t>
            </a:r>
          </a:p>
          <a:p>
            <a:pPr>
              <a:lnSpc>
                <a:spcPct val="125000"/>
              </a:lnSpc>
            </a:pPr>
            <a:r>
              <a:rPr lang="zh-CN" altLang="en-US" sz="2400" b="1" dirty="0">
                <a:solidFill>
                  <a:srgbClr val="FF0000"/>
                </a:solidFill>
                <a:latin typeface="Times New Roman" pitchFamily="18" charset="0"/>
                <a:ea typeface="宋体" pitchFamily="2" charset="-122"/>
              </a:rPr>
              <a:t>为什么一个数，能当有符号看，也可以当成无符号数看？这两个数之间有什么关系？</a:t>
            </a:r>
            <a:endParaRPr lang="en-US" altLang="zh-CN" sz="2400" b="1" dirty="0">
              <a:solidFill>
                <a:srgbClr val="FF0000"/>
              </a:solidFill>
              <a:latin typeface="Times New Roman" pitchFamily="18" charset="0"/>
              <a:ea typeface="宋体" pitchFamily="2" charset="-122"/>
            </a:endParaRPr>
          </a:p>
        </p:txBody>
      </p:sp>
      <p:pic>
        <p:nvPicPr>
          <p:cNvPr id="4" name="图片 3">
            <a:extLst>
              <a:ext uri="{FF2B5EF4-FFF2-40B4-BE49-F238E27FC236}">
                <a16:creationId xmlns:a16="http://schemas.microsoft.com/office/drawing/2014/main" id="{741D6AB3-B411-41AC-A9FA-2579022BFE0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3568" y="3573016"/>
            <a:ext cx="2452918" cy="2376264"/>
          </a:xfrm>
          <a:prstGeom prst="rect">
            <a:avLst/>
          </a:prstGeom>
        </p:spPr>
      </p:pic>
      <p:sp>
        <p:nvSpPr>
          <p:cNvPr id="8" name="文本框 7">
            <a:extLst>
              <a:ext uri="{FF2B5EF4-FFF2-40B4-BE49-F238E27FC236}">
                <a16:creationId xmlns:a16="http://schemas.microsoft.com/office/drawing/2014/main" id="{16109095-8B79-4778-B940-B048C13F2859}"/>
              </a:ext>
            </a:extLst>
          </p:cNvPr>
          <p:cNvSpPr txBox="1"/>
          <p:nvPr/>
        </p:nvSpPr>
        <p:spPr>
          <a:xfrm>
            <a:off x="3707904" y="3573016"/>
            <a:ext cx="5040560" cy="2819041"/>
          </a:xfrm>
          <a:prstGeom prst="rect">
            <a:avLst/>
          </a:prstGeom>
          <a:noFill/>
        </p:spPr>
        <p:txBody>
          <a:bodyPr wrap="square">
            <a:spAutoFit/>
          </a:bodyPr>
          <a:lstStyle/>
          <a:p>
            <a:pPr marR="0" lvl="0" algn="l" defTabSz="914400" rtl="0" eaLnBrk="1" fontAlgn="base" latinLnBrk="0" hangingPunct="1">
              <a:lnSpc>
                <a:spcPct val="125000"/>
              </a:lnSpc>
              <a:spcBef>
                <a:spcPct val="0"/>
              </a:spcBef>
              <a:spcAft>
                <a:spcPct val="0"/>
              </a:spcAft>
              <a:buClrTx/>
              <a:buSzTx/>
              <a:tabLst/>
              <a:defRPr/>
            </a:pPr>
            <a:r>
              <a:rPr kumimoji="1" lang="en-US" altLang="zh-CN" sz="2400" b="1"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8 </a:t>
            </a:r>
            <a:r>
              <a:rPr kumimoji="1" lang="zh-CN" altLang="en-US" sz="2400" b="1"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点， 也可视为 到 </a:t>
            </a:r>
            <a:r>
              <a:rPr kumimoji="1" lang="en-US" altLang="zh-CN" sz="2400" b="1"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0</a:t>
            </a:r>
            <a:r>
              <a:rPr kumimoji="1" lang="zh-CN" altLang="en-US" sz="2400" b="1"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点 差 </a:t>
            </a:r>
            <a:r>
              <a:rPr kumimoji="1" lang="en-US" altLang="zh-CN" sz="2400" b="1"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4</a:t>
            </a:r>
            <a:r>
              <a:rPr kumimoji="1" lang="zh-CN" altLang="en-US" sz="2400" b="1"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个小时</a:t>
            </a:r>
            <a:endParaRPr kumimoji="1" lang="en-US" altLang="zh-CN" sz="2400" b="1"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endParaRPr>
          </a:p>
          <a:p>
            <a:pPr marR="0" lvl="0" algn="l" defTabSz="914400" rtl="0" eaLnBrk="1" fontAlgn="base" latinLnBrk="0" hangingPunct="1">
              <a:lnSpc>
                <a:spcPct val="125000"/>
              </a:lnSpc>
              <a:spcBef>
                <a:spcPct val="0"/>
              </a:spcBef>
              <a:spcAft>
                <a:spcPct val="0"/>
              </a:spcAft>
              <a:buClrTx/>
              <a:buSzTx/>
              <a:tabLst/>
              <a:defRPr/>
            </a:pPr>
            <a:r>
              <a:rPr kumimoji="1" lang="en-US" altLang="zh-CN" sz="2400" b="1"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12</a:t>
            </a:r>
            <a:r>
              <a:rPr kumimoji="1" lang="zh-CN" altLang="en-US" sz="2400" b="1"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点</a:t>
            </a:r>
            <a:r>
              <a:rPr lang="en-US" altLang="zh-CN" sz="2400" b="1" dirty="0">
                <a:solidFill>
                  <a:srgbClr val="40458C"/>
                </a:solidFill>
                <a:latin typeface="Times New Roman" pitchFamily="18" charset="0"/>
                <a:ea typeface="宋体" pitchFamily="2" charset="-122"/>
              </a:rPr>
              <a:t> </a:t>
            </a:r>
            <a:r>
              <a:rPr lang="zh-CN" altLang="en-US" sz="2400" b="1" dirty="0">
                <a:solidFill>
                  <a:srgbClr val="40458C"/>
                </a:solidFill>
                <a:latin typeface="Times New Roman" pitchFamily="18" charset="0"/>
                <a:ea typeface="宋体" pitchFamily="2" charset="-122"/>
              </a:rPr>
              <a:t>即 </a:t>
            </a:r>
            <a:r>
              <a:rPr lang="en-US" altLang="zh-CN" sz="2400" b="1" dirty="0">
                <a:solidFill>
                  <a:srgbClr val="40458C"/>
                </a:solidFill>
                <a:latin typeface="Times New Roman" pitchFamily="18" charset="0"/>
                <a:ea typeface="宋体" pitchFamily="2" charset="-122"/>
              </a:rPr>
              <a:t>0 </a:t>
            </a:r>
            <a:r>
              <a:rPr lang="zh-CN" altLang="en-US" sz="2400" b="1" dirty="0">
                <a:solidFill>
                  <a:srgbClr val="40458C"/>
                </a:solidFill>
                <a:latin typeface="Times New Roman" pitchFamily="18" charset="0"/>
                <a:ea typeface="宋体" pitchFamily="2" charset="-122"/>
              </a:rPr>
              <a:t>点</a:t>
            </a:r>
            <a:endParaRPr kumimoji="1" lang="en-US" altLang="zh-CN" sz="2400" b="1"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endParaRPr>
          </a:p>
          <a:p>
            <a:pPr marR="0" lvl="0" algn="l" defTabSz="914400" rtl="0" eaLnBrk="1" fontAlgn="base" latinLnBrk="0" hangingPunct="1">
              <a:lnSpc>
                <a:spcPct val="125000"/>
              </a:lnSpc>
              <a:spcBef>
                <a:spcPct val="0"/>
              </a:spcBef>
              <a:spcAft>
                <a:spcPct val="0"/>
              </a:spcAft>
              <a:buClrTx/>
              <a:buSzTx/>
              <a:tabLst/>
              <a:defRPr/>
            </a:pPr>
            <a:r>
              <a:rPr lang="zh-CN" altLang="en-US" sz="2400" b="1" dirty="0">
                <a:solidFill>
                  <a:srgbClr val="40458C"/>
                </a:solidFill>
                <a:latin typeface="Times New Roman" pitchFamily="18" charset="0"/>
                <a:ea typeface="宋体" pitchFamily="2" charset="-122"/>
              </a:rPr>
              <a:t>从 </a:t>
            </a:r>
            <a:r>
              <a:rPr lang="en-US" altLang="zh-CN" sz="2400" b="1" dirty="0">
                <a:solidFill>
                  <a:srgbClr val="40458C"/>
                </a:solidFill>
                <a:latin typeface="Times New Roman" pitchFamily="18" charset="0"/>
                <a:ea typeface="宋体" pitchFamily="2" charset="-122"/>
              </a:rPr>
              <a:t>0 </a:t>
            </a:r>
            <a:r>
              <a:rPr kumimoji="1" lang="zh-CN" altLang="en-US" sz="2400" b="1"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出发，顺时针走 </a:t>
            </a:r>
            <a:r>
              <a:rPr kumimoji="1" lang="en-US" altLang="zh-CN" sz="2400" b="1"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8 </a:t>
            </a:r>
            <a:r>
              <a:rPr lang="zh-CN" altLang="en-US" sz="2400" b="1" dirty="0">
                <a:solidFill>
                  <a:srgbClr val="40458C"/>
                </a:solidFill>
                <a:latin typeface="Times New Roman" pitchFamily="18" charset="0"/>
                <a:ea typeface="宋体" pitchFamily="2" charset="-122"/>
              </a:rPr>
              <a:t>格</a:t>
            </a:r>
            <a:endParaRPr lang="en-US" altLang="zh-CN" sz="2400" b="1" dirty="0">
              <a:solidFill>
                <a:srgbClr val="40458C"/>
              </a:solidFill>
              <a:latin typeface="Times New Roman" pitchFamily="18" charset="0"/>
              <a:ea typeface="宋体" pitchFamily="2" charset="-122"/>
            </a:endParaRPr>
          </a:p>
          <a:p>
            <a:pPr marR="0" lvl="0" algn="l" defTabSz="914400" rtl="0" eaLnBrk="1" fontAlgn="base" latinLnBrk="0" hangingPunct="1">
              <a:lnSpc>
                <a:spcPct val="125000"/>
              </a:lnSpc>
              <a:spcBef>
                <a:spcPct val="0"/>
              </a:spcBef>
              <a:spcAft>
                <a:spcPct val="0"/>
              </a:spcAft>
              <a:buClrTx/>
              <a:buSzTx/>
              <a:tabLst/>
              <a:defRPr/>
            </a:pPr>
            <a:r>
              <a:rPr kumimoji="1" lang="zh-CN" altLang="en-US" sz="2400" b="1"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从 </a:t>
            </a:r>
            <a:r>
              <a:rPr kumimoji="1" lang="en-US" altLang="zh-CN" sz="2400" b="1"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0 </a:t>
            </a:r>
            <a:r>
              <a:rPr kumimoji="1" lang="zh-CN" altLang="en-US" sz="2400" b="1"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出发，逆时针走 </a:t>
            </a:r>
            <a:r>
              <a:rPr kumimoji="1" lang="en-US" altLang="zh-CN" sz="2400" b="1"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4 </a:t>
            </a:r>
            <a:r>
              <a:rPr kumimoji="1" lang="zh-CN" altLang="en-US" sz="2400" b="1"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格</a:t>
            </a:r>
            <a:endParaRPr kumimoji="1" lang="en-US" altLang="zh-CN" sz="2400" b="1"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endParaRPr>
          </a:p>
          <a:p>
            <a:pPr marR="0" lvl="0" algn="l" defTabSz="914400" rtl="0" eaLnBrk="1" fontAlgn="base" latinLnBrk="0" hangingPunct="1">
              <a:lnSpc>
                <a:spcPct val="125000"/>
              </a:lnSpc>
              <a:spcBef>
                <a:spcPct val="0"/>
              </a:spcBef>
              <a:spcAft>
                <a:spcPct val="0"/>
              </a:spcAft>
              <a:buClrTx/>
              <a:buSzTx/>
              <a:tabLst/>
              <a:defRPr/>
            </a:pPr>
            <a:endParaRPr lang="en-US" altLang="zh-CN" sz="2400" b="1" dirty="0">
              <a:solidFill>
                <a:srgbClr val="40458C"/>
              </a:solidFill>
              <a:latin typeface="Times New Roman" pitchFamily="18" charset="0"/>
              <a:ea typeface="宋体" pitchFamily="2" charset="-122"/>
            </a:endParaRPr>
          </a:p>
          <a:p>
            <a:pPr marR="0" lvl="0" algn="l" defTabSz="914400" rtl="0" eaLnBrk="1" fontAlgn="base" latinLnBrk="0" hangingPunct="1">
              <a:lnSpc>
                <a:spcPct val="125000"/>
              </a:lnSpc>
              <a:spcBef>
                <a:spcPct val="0"/>
              </a:spcBef>
              <a:spcAft>
                <a:spcPct val="0"/>
              </a:spcAft>
              <a:buClrTx/>
              <a:buSzTx/>
              <a:tabLst/>
              <a:defRPr/>
            </a:pPr>
            <a:r>
              <a:rPr kumimoji="1" lang="zh-CN" altLang="en-US" sz="2400" b="1"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对时钟：</a:t>
            </a:r>
            <a:r>
              <a:rPr lang="en-US" altLang="zh-CN" sz="2400" b="1" dirty="0">
                <a:solidFill>
                  <a:srgbClr val="40458C"/>
                </a:solidFill>
                <a:latin typeface="Times New Roman" pitchFamily="18" charset="0"/>
                <a:ea typeface="宋体" pitchFamily="2" charset="-122"/>
              </a:rPr>
              <a:t>[ </a:t>
            </a:r>
            <a:r>
              <a:rPr kumimoji="1" lang="en-US" altLang="zh-CN" sz="2400" b="1"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-4 ]</a:t>
            </a:r>
            <a:r>
              <a:rPr kumimoji="1" lang="zh-CN" altLang="en-US" sz="2400" b="1"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补 </a:t>
            </a:r>
            <a:r>
              <a:rPr kumimoji="1" lang="en-US" altLang="zh-CN" sz="2400" b="1"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 12 -4 = 8</a:t>
            </a:r>
          </a:p>
        </p:txBody>
      </p:sp>
      <p:sp>
        <p:nvSpPr>
          <p:cNvPr id="2" name="Text Box 5">
            <a:extLst>
              <a:ext uri="{FF2B5EF4-FFF2-40B4-BE49-F238E27FC236}">
                <a16:creationId xmlns:a16="http://schemas.microsoft.com/office/drawing/2014/main" id="{32BB5761-A38B-CE42-5CA6-D076E3CBC059}"/>
              </a:ext>
            </a:extLst>
          </p:cNvPr>
          <p:cNvSpPr txBox="1">
            <a:spLocks noChangeArrowheads="1"/>
          </p:cNvSpPr>
          <p:nvPr/>
        </p:nvSpPr>
        <p:spPr bwMode="auto">
          <a:xfrm>
            <a:off x="251520" y="236538"/>
            <a:ext cx="76867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3.2.1 </a:t>
            </a:r>
            <a:r>
              <a:rPr lang="zh-CN" altLang="en-US" sz="3600" b="1" dirty="0">
                <a:solidFill>
                  <a:schemeClr val="bg1"/>
                </a:solidFill>
                <a:latin typeface="Times New Roman" pitchFamily="18" charset="0"/>
              </a:rPr>
              <a:t>有符号和无符号整数的表示形式</a:t>
            </a:r>
          </a:p>
        </p:txBody>
      </p:sp>
    </p:spTree>
    <p:extLst>
      <p:ext uri="{BB962C8B-B14F-4D97-AF65-F5344CB8AC3E}">
        <p14:creationId xmlns:p14="http://schemas.microsoft.com/office/powerpoint/2010/main" val="3413404112"/>
      </p:ext>
    </p:extLst>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5">
            <a:extLst>
              <a:ext uri="{FF2B5EF4-FFF2-40B4-BE49-F238E27FC236}">
                <a16:creationId xmlns:a16="http://schemas.microsoft.com/office/drawing/2014/main" id="{FB81E2BE-451F-40C3-92D6-928DFB3DA778}"/>
              </a:ext>
            </a:extLst>
          </p:cNvPr>
          <p:cNvSpPr txBox="1">
            <a:spLocks noChangeArrowheads="1"/>
          </p:cNvSpPr>
          <p:nvPr/>
        </p:nvSpPr>
        <p:spPr bwMode="auto">
          <a:xfrm>
            <a:off x="251520" y="236538"/>
            <a:ext cx="76867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3.2.1 </a:t>
            </a:r>
            <a:r>
              <a:rPr lang="zh-CN" altLang="en-US" sz="3600" b="1" dirty="0">
                <a:solidFill>
                  <a:schemeClr val="bg1"/>
                </a:solidFill>
                <a:latin typeface="Times New Roman" pitchFamily="18" charset="0"/>
              </a:rPr>
              <a:t>有符号和无符号整数的表示形式</a:t>
            </a:r>
          </a:p>
        </p:txBody>
      </p:sp>
      <p:grpSp>
        <p:nvGrpSpPr>
          <p:cNvPr id="28" name="组合 27">
            <a:extLst>
              <a:ext uri="{FF2B5EF4-FFF2-40B4-BE49-F238E27FC236}">
                <a16:creationId xmlns:a16="http://schemas.microsoft.com/office/drawing/2014/main" id="{1C7C83D2-9EE9-473F-A48E-155BC111F36C}"/>
              </a:ext>
            </a:extLst>
          </p:cNvPr>
          <p:cNvGrpSpPr/>
          <p:nvPr/>
        </p:nvGrpSpPr>
        <p:grpSpPr>
          <a:xfrm>
            <a:off x="6996043" y="3423460"/>
            <a:ext cx="1464389" cy="2669836"/>
            <a:chOff x="6586330" y="3021973"/>
            <a:chExt cx="1464389" cy="2669836"/>
          </a:xfrm>
        </p:grpSpPr>
        <p:sp>
          <p:nvSpPr>
            <p:cNvPr id="13" name="椭圆 12">
              <a:extLst>
                <a:ext uri="{FF2B5EF4-FFF2-40B4-BE49-F238E27FC236}">
                  <a16:creationId xmlns:a16="http://schemas.microsoft.com/office/drawing/2014/main" id="{2C90BD6F-5E49-454D-A5A1-9C6F343FB1B6}"/>
                </a:ext>
              </a:extLst>
            </p:cNvPr>
            <p:cNvSpPr/>
            <p:nvPr/>
          </p:nvSpPr>
          <p:spPr bwMode="auto">
            <a:xfrm>
              <a:off x="6804248" y="3119118"/>
              <a:ext cx="1080120" cy="1029962"/>
            </a:xfrm>
            <a:prstGeom prst="ellipse">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a:ln>
                  <a:noFill/>
                </a:ln>
                <a:solidFill>
                  <a:srgbClr val="FF00FF"/>
                </a:solidFill>
                <a:effectLst/>
                <a:latin typeface="华文新魏" pitchFamily="2" charset="-122"/>
                <a:ea typeface="华文新魏" pitchFamily="2" charset="-122"/>
              </a:endParaRPr>
            </a:p>
          </p:txBody>
        </p:sp>
        <p:sp>
          <p:nvSpPr>
            <p:cNvPr id="14" name="流程图: 或者 13">
              <a:extLst>
                <a:ext uri="{FF2B5EF4-FFF2-40B4-BE49-F238E27FC236}">
                  <a16:creationId xmlns:a16="http://schemas.microsoft.com/office/drawing/2014/main" id="{2DBF2B4F-09BA-46B2-B93D-34199394B32B}"/>
                </a:ext>
              </a:extLst>
            </p:cNvPr>
            <p:cNvSpPr/>
            <p:nvPr/>
          </p:nvSpPr>
          <p:spPr bwMode="auto">
            <a:xfrm>
              <a:off x="6830752" y="3861052"/>
              <a:ext cx="144016" cy="146745"/>
            </a:xfrm>
            <a:prstGeom prst="flowChartOr">
              <a:avLst/>
            </a:prstGeom>
            <a:noFill/>
            <a:ln w="19050" cap="flat" cmpd="sng" algn="ctr">
              <a:solidFill>
                <a:srgbClr val="FF66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a:ln>
                  <a:noFill/>
                </a:ln>
                <a:solidFill>
                  <a:srgbClr val="FF00FF"/>
                </a:solidFill>
                <a:effectLst/>
                <a:latin typeface="华文新魏" pitchFamily="2" charset="-122"/>
                <a:ea typeface="华文新魏" pitchFamily="2" charset="-122"/>
              </a:endParaRPr>
            </a:p>
          </p:txBody>
        </p:sp>
        <p:sp>
          <p:nvSpPr>
            <p:cNvPr id="19" name="任意多边形: 形状 18">
              <a:extLst>
                <a:ext uri="{FF2B5EF4-FFF2-40B4-BE49-F238E27FC236}">
                  <a16:creationId xmlns:a16="http://schemas.microsoft.com/office/drawing/2014/main" id="{DE805C11-D452-4217-9D5F-1A7A1A619BF7}"/>
                </a:ext>
              </a:extLst>
            </p:cNvPr>
            <p:cNvSpPr/>
            <p:nvPr/>
          </p:nvSpPr>
          <p:spPr bwMode="auto">
            <a:xfrm>
              <a:off x="6586330" y="3021973"/>
              <a:ext cx="742122" cy="980675"/>
            </a:xfrm>
            <a:custGeom>
              <a:avLst/>
              <a:gdLst>
                <a:gd name="connsiteX0" fmla="*/ 742122 w 742122"/>
                <a:gd name="connsiteY0" fmla="*/ 26504 h 980675"/>
                <a:gd name="connsiteX1" fmla="*/ 629479 w 742122"/>
                <a:gd name="connsiteY1" fmla="*/ 19878 h 980675"/>
                <a:gd name="connsiteX2" fmla="*/ 569844 w 742122"/>
                <a:gd name="connsiteY2" fmla="*/ 0 h 980675"/>
                <a:gd name="connsiteX3" fmla="*/ 437322 w 742122"/>
                <a:gd name="connsiteY3" fmla="*/ 6626 h 980675"/>
                <a:gd name="connsiteX4" fmla="*/ 410818 w 742122"/>
                <a:gd name="connsiteY4" fmla="*/ 19878 h 980675"/>
                <a:gd name="connsiteX5" fmla="*/ 390940 w 742122"/>
                <a:gd name="connsiteY5" fmla="*/ 26504 h 980675"/>
                <a:gd name="connsiteX6" fmla="*/ 371061 w 742122"/>
                <a:gd name="connsiteY6" fmla="*/ 39757 h 980675"/>
                <a:gd name="connsiteX7" fmla="*/ 357809 w 742122"/>
                <a:gd name="connsiteY7" fmla="*/ 59635 h 980675"/>
                <a:gd name="connsiteX8" fmla="*/ 318053 w 742122"/>
                <a:gd name="connsiteY8" fmla="*/ 112644 h 980675"/>
                <a:gd name="connsiteX9" fmla="*/ 284922 w 742122"/>
                <a:gd name="connsiteY9" fmla="*/ 159026 h 980675"/>
                <a:gd name="connsiteX10" fmla="*/ 238540 w 742122"/>
                <a:gd name="connsiteY10" fmla="*/ 185530 h 980675"/>
                <a:gd name="connsiteX11" fmla="*/ 198783 w 742122"/>
                <a:gd name="connsiteY11" fmla="*/ 238539 h 980675"/>
                <a:gd name="connsiteX12" fmla="*/ 172279 w 742122"/>
                <a:gd name="connsiteY12" fmla="*/ 265044 h 980675"/>
                <a:gd name="connsiteX13" fmla="*/ 165653 w 742122"/>
                <a:gd name="connsiteY13" fmla="*/ 304800 h 980675"/>
                <a:gd name="connsiteX14" fmla="*/ 152400 w 742122"/>
                <a:gd name="connsiteY14" fmla="*/ 318052 h 980675"/>
                <a:gd name="connsiteX15" fmla="*/ 139148 w 742122"/>
                <a:gd name="connsiteY15" fmla="*/ 337930 h 980675"/>
                <a:gd name="connsiteX16" fmla="*/ 119270 w 742122"/>
                <a:gd name="connsiteY16" fmla="*/ 377687 h 980675"/>
                <a:gd name="connsiteX17" fmla="*/ 112644 w 742122"/>
                <a:gd name="connsiteY17" fmla="*/ 397565 h 980675"/>
                <a:gd name="connsiteX18" fmla="*/ 92766 w 742122"/>
                <a:gd name="connsiteY18" fmla="*/ 424070 h 980675"/>
                <a:gd name="connsiteX19" fmla="*/ 53009 w 742122"/>
                <a:gd name="connsiteY19" fmla="*/ 490330 h 980675"/>
                <a:gd name="connsiteX20" fmla="*/ 46383 w 742122"/>
                <a:gd name="connsiteY20" fmla="*/ 523461 h 980675"/>
                <a:gd name="connsiteX21" fmla="*/ 39757 w 742122"/>
                <a:gd name="connsiteY21" fmla="*/ 549965 h 980675"/>
                <a:gd name="connsiteX22" fmla="*/ 19879 w 742122"/>
                <a:gd name="connsiteY22" fmla="*/ 609600 h 980675"/>
                <a:gd name="connsiteX23" fmla="*/ 6627 w 742122"/>
                <a:gd name="connsiteY23" fmla="*/ 682487 h 980675"/>
                <a:gd name="connsiteX24" fmla="*/ 0 w 742122"/>
                <a:gd name="connsiteY24" fmla="*/ 702365 h 980675"/>
                <a:gd name="connsiteX25" fmla="*/ 26505 w 742122"/>
                <a:gd name="connsiteY25" fmla="*/ 828261 h 980675"/>
                <a:gd name="connsiteX26" fmla="*/ 59635 w 742122"/>
                <a:gd name="connsiteY26" fmla="*/ 861391 h 980675"/>
                <a:gd name="connsiteX27" fmla="*/ 86140 w 742122"/>
                <a:gd name="connsiteY27" fmla="*/ 894522 h 980675"/>
                <a:gd name="connsiteX28" fmla="*/ 119270 w 742122"/>
                <a:gd name="connsiteY28" fmla="*/ 947530 h 980675"/>
                <a:gd name="connsiteX29" fmla="*/ 159027 w 742122"/>
                <a:gd name="connsiteY29" fmla="*/ 967409 h 980675"/>
                <a:gd name="connsiteX30" fmla="*/ 192157 w 742122"/>
                <a:gd name="connsiteY30" fmla="*/ 980661 h 980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742122" h="980675">
                  <a:moveTo>
                    <a:pt x="742122" y="26504"/>
                  </a:moveTo>
                  <a:cubicBezTo>
                    <a:pt x="704574" y="24295"/>
                    <a:pt x="666654" y="25597"/>
                    <a:pt x="629479" y="19878"/>
                  </a:cubicBezTo>
                  <a:cubicBezTo>
                    <a:pt x="608769" y="16692"/>
                    <a:pt x="569844" y="0"/>
                    <a:pt x="569844" y="0"/>
                  </a:cubicBezTo>
                  <a:cubicBezTo>
                    <a:pt x="525670" y="2209"/>
                    <a:pt x="481210" y="1140"/>
                    <a:pt x="437322" y="6626"/>
                  </a:cubicBezTo>
                  <a:cubicBezTo>
                    <a:pt x="427521" y="7851"/>
                    <a:pt x="419897" y="15987"/>
                    <a:pt x="410818" y="19878"/>
                  </a:cubicBezTo>
                  <a:cubicBezTo>
                    <a:pt x="404398" y="22629"/>
                    <a:pt x="397566" y="24295"/>
                    <a:pt x="390940" y="26504"/>
                  </a:cubicBezTo>
                  <a:cubicBezTo>
                    <a:pt x="384314" y="30922"/>
                    <a:pt x="376692" y="34126"/>
                    <a:pt x="371061" y="39757"/>
                  </a:cubicBezTo>
                  <a:cubicBezTo>
                    <a:pt x="365430" y="45388"/>
                    <a:pt x="362493" y="53195"/>
                    <a:pt x="357809" y="59635"/>
                  </a:cubicBezTo>
                  <a:cubicBezTo>
                    <a:pt x="344818" y="77498"/>
                    <a:pt x="330305" y="94267"/>
                    <a:pt x="318053" y="112644"/>
                  </a:cubicBezTo>
                  <a:cubicBezTo>
                    <a:pt x="310530" y="123927"/>
                    <a:pt x="293137" y="150811"/>
                    <a:pt x="284922" y="159026"/>
                  </a:cubicBezTo>
                  <a:cubicBezTo>
                    <a:pt x="271366" y="172582"/>
                    <a:pt x="254131" y="175136"/>
                    <a:pt x="238540" y="185530"/>
                  </a:cubicBezTo>
                  <a:cubicBezTo>
                    <a:pt x="220906" y="197286"/>
                    <a:pt x="211210" y="226112"/>
                    <a:pt x="198783" y="238539"/>
                  </a:cubicBezTo>
                  <a:lnTo>
                    <a:pt x="172279" y="265044"/>
                  </a:lnTo>
                  <a:cubicBezTo>
                    <a:pt x="170070" y="278296"/>
                    <a:pt x="170370" y="292221"/>
                    <a:pt x="165653" y="304800"/>
                  </a:cubicBezTo>
                  <a:cubicBezTo>
                    <a:pt x="163459" y="310649"/>
                    <a:pt x="156303" y="313174"/>
                    <a:pt x="152400" y="318052"/>
                  </a:cubicBezTo>
                  <a:cubicBezTo>
                    <a:pt x="147425" y="324270"/>
                    <a:pt x="143565" y="331304"/>
                    <a:pt x="139148" y="337930"/>
                  </a:cubicBezTo>
                  <a:cubicBezTo>
                    <a:pt x="122494" y="387894"/>
                    <a:pt x="144958" y="326310"/>
                    <a:pt x="119270" y="377687"/>
                  </a:cubicBezTo>
                  <a:cubicBezTo>
                    <a:pt x="116146" y="383934"/>
                    <a:pt x="116109" y="391501"/>
                    <a:pt x="112644" y="397565"/>
                  </a:cubicBezTo>
                  <a:cubicBezTo>
                    <a:pt x="107165" y="407154"/>
                    <a:pt x="98129" y="414416"/>
                    <a:pt x="92766" y="424070"/>
                  </a:cubicBezTo>
                  <a:cubicBezTo>
                    <a:pt x="50712" y="499766"/>
                    <a:pt x="114942" y="412913"/>
                    <a:pt x="53009" y="490330"/>
                  </a:cubicBezTo>
                  <a:cubicBezTo>
                    <a:pt x="50800" y="501374"/>
                    <a:pt x="48826" y="512467"/>
                    <a:pt x="46383" y="523461"/>
                  </a:cubicBezTo>
                  <a:cubicBezTo>
                    <a:pt x="44408" y="532351"/>
                    <a:pt x="41543" y="541035"/>
                    <a:pt x="39757" y="549965"/>
                  </a:cubicBezTo>
                  <a:cubicBezTo>
                    <a:pt x="29555" y="600978"/>
                    <a:pt x="41927" y="576527"/>
                    <a:pt x="19879" y="609600"/>
                  </a:cubicBezTo>
                  <a:cubicBezTo>
                    <a:pt x="15462" y="633896"/>
                    <a:pt x="11801" y="658341"/>
                    <a:pt x="6627" y="682487"/>
                  </a:cubicBezTo>
                  <a:cubicBezTo>
                    <a:pt x="5163" y="689316"/>
                    <a:pt x="0" y="695380"/>
                    <a:pt x="0" y="702365"/>
                  </a:cubicBezTo>
                  <a:cubicBezTo>
                    <a:pt x="0" y="742196"/>
                    <a:pt x="4509" y="792517"/>
                    <a:pt x="26505" y="828261"/>
                  </a:cubicBezTo>
                  <a:cubicBezTo>
                    <a:pt x="34690" y="841562"/>
                    <a:pt x="49187" y="849783"/>
                    <a:pt x="59635" y="861391"/>
                  </a:cubicBezTo>
                  <a:cubicBezTo>
                    <a:pt x="69096" y="871903"/>
                    <a:pt x="78295" y="882754"/>
                    <a:pt x="86140" y="894522"/>
                  </a:cubicBezTo>
                  <a:cubicBezTo>
                    <a:pt x="107136" y="926016"/>
                    <a:pt x="90329" y="918588"/>
                    <a:pt x="119270" y="947530"/>
                  </a:cubicBezTo>
                  <a:cubicBezTo>
                    <a:pt x="135189" y="963450"/>
                    <a:pt x="140162" y="959324"/>
                    <a:pt x="159027" y="967409"/>
                  </a:cubicBezTo>
                  <a:cubicBezTo>
                    <a:pt x="192254" y="981649"/>
                    <a:pt x="174592" y="980661"/>
                    <a:pt x="192157" y="980661"/>
                  </a:cubicBezTo>
                </a:path>
              </a:pathLst>
            </a:cu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a:ln>
                  <a:noFill/>
                </a:ln>
                <a:solidFill>
                  <a:srgbClr val="FF00FF"/>
                </a:solidFill>
                <a:effectLst/>
                <a:latin typeface="华文新魏" pitchFamily="2" charset="-122"/>
                <a:ea typeface="华文新魏" pitchFamily="2" charset="-122"/>
              </a:endParaRPr>
            </a:p>
          </p:txBody>
        </p:sp>
        <p:sp>
          <p:nvSpPr>
            <p:cNvPr id="20" name="任意多边形: 形状 19">
              <a:extLst>
                <a:ext uri="{FF2B5EF4-FFF2-40B4-BE49-F238E27FC236}">
                  <a16:creationId xmlns:a16="http://schemas.microsoft.com/office/drawing/2014/main" id="{B0F8328E-3057-459E-BD3D-B58EA1323BED}"/>
                </a:ext>
              </a:extLst>
            </p:cNvPr>
            <p:cNvSpPr/>
            <p:nvPr/>
          </p:nvSpPr>
          <p:spPr bwMode="auto">
            <a:xfrm>
              <a:off x="6639339" y="3850234"/>
              <a:ext cx="198783" cy="231913"/>
            </a:xfrm>
            <a:custGeom>
              <a:avLst/>
              <a:gdLst>
                <a:gd name="connsiteX0" fmla="*/ 112644 w 198783"/>
                <a:gd name="connsiteY0" fmla="*/ 0 h 231913"/>
                <a:gd name="connsiteX1" fmla="*/ 145774 w 198783"/>
                <a:gd name="connsiteY1" fmla="*/ 33130 h 231913"/>
                <a:gd name="connsiteX2" fmla="*/ 165652 w 198783"/>
                <a:gd name="connsiteY2" fmla="*/ 66261 h 231913"/>
                <a:gd name="connsiteX3" fmla="*/ 198783 w 198783"/>
                <a:gd name="connsiteY3" fmla="*/ 145774 h 231913"/>
                <a:gd name="connsiteX4" fmla="*/ 39757 w 198783"/>
                <a:gd name="connsiteY4" fmla="*/ 185530 h 231913"/>
                <a:gd name="connsiteX5" fmla="*/ 19878 w 198783"/>
                <a:gd name="connsiteY5" fmla="*/ 218661 h 231913"/>
                <a:gd name="connsiteX6" fmla="*/ 0 w 198783"/>
                <a:gd name="connsiteY6" fmla="*/ 231913 h 231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8783" h="231913">
                  <a:moveTo>
                    <a:pt x="112644" y="0"/>
                  </a:moveTo>
                  <a:cubicBezTo>
                    <a:pt x="123687" y="11043"/>
                    <a:pt x="136018" y="20935"/>
                    <a:pt x="145774" y="33130"/>
                  </a:cubicBezTo>
                  <a:cubicBezTo>
                    <a:pt x="153819" y="43187"/>
                    <a:pt x="159398" y="55003"/>
                    <a:pt x="165652" y="66261"/>
                  </a:cubicBezTo>
                  <a:cubicBezTo>
                    <a:pt x="182338" y="96296"/>
                    <a:pt x="184999" y="109018"/>
                    <a:pt x="198783" y="145774"/>
                  </a:cubicBezTo>
                  <a:cubicBezTo>
                    <a:pt x="164147" y="232363"/>
                    <a:pt x="210984" y="144435"/>
                    <a:pt x="39757" y="185530"/>
                  </a:cubicBezTo>
                  <a:cubicBezTo>
                    <a:pt x="27234" y="188536"/>
                    <a:pt x="28260" y="208882"/>
                    <a:pt x="19878" y="218661"/>
                  </a:cubicBezTo>
                  <a:cubicBezTo>
                    <a:pt x="14695" y="224707"/>
                    <a:pt x="0" y="231913"/>
                    <a:pt x="0" y="231913"/>
                  </a:cubicBezTo>
                </a:path>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a:ln>
                  <a:noFill/>
                </a:ln>
                <a:solidFill>
                  <a:srgbClr val="FF00FF"/>
                </a:solidFill>
                <a:effectLst/>
                <a:latin typeface="华文新魏" pitchFamily="2" charset="-122"/>
                <a:ea typeface="华文新魏" pitchFamily="2" charset="-122"/>
              </a:endParaRPr>
            </a:p>
          </p:txBody>
        </p:sp>
        <p:sp>
          <p:nvSpPr>
            <p:cNvPr id="21" name="椭圆 20">
              <a:extLst>
                <a:ext uri="{FF2B5EF4-FFF2-40B4-BE49-F238E27FC236}">
                  <a16:creationId xmlns:a16="http://schemas.microsoft.com/office/drawing/2014/main" id="{596B4C87-5483-4BBD-8132-CBA66C2F94DE}"/>
                </a:ext>
              </a:extLst>
            </p:cNvPr>
            <p:cNvSpPr/>
            <p:nvPr/>
          </p:nvSpPr>
          <p:spPr bwMode="auto">
            <a:xfrm>
              <a:off x="6806142" y="4487270"/>
              <a:ext cx="1080120" cy="1029962"/>
            </a:xfrm>
            <a:prstGeom prst="ellipse">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a:ln>
                  <a:noFill/>
                </a:ln>
                <a:solidFill>
                  <a:srgbClr val="FF00FF"/>
                </a:solidFill>
                <a:effectLst/>
                <a:latin typeface="华文新魏" pitchFamily="2" charset="-122"/>
                <a:ea typeface="华文新魏" pitchFamily="2" charset="-122"/>
              </a:endParaRPr>
            </a:p>
          </p:txBody>
        </p:sp>
        <p:sp>
          <p:nvSpPr>
            <p:cNvPr id="22" name="流程图: 或者 21">
              <a:extLst>
                <a:ext uri="{FF2B5EF4-FFF2-40B4-BE49-F238E27FC236}">
                  <a16:creationId xmlns:a16="http://schemas.microsoft.com/office/drawing/2014/main" id="{458A4D4E-1041-4A6F-8747-2B6A35037F7F}"/>
                </a:ext>
              </a:extLst>
            </p:cNvPr>
            <p:cNvSpPr/>
            <p:nvPr/>
          </p:nvSpPr>
          <p:spPr bwMode="auto">
            <a:xfrm>
              <a:off x="6832646" y="5229204"/>
              <a:ext cx="144016" cy="146745"/>
            </a:xfrm>
            <a:prstGeom prst="flowChartOr">
              <a:avLst/>
            </a:prstGeom>
            <a:noFill/>
            <a:ln w="19050" cap="flat" cmpd="sng" algn="ctr">
              <a:solidFill>
                <a:srgbClr val="FF66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a:ln>
                  <a:noFill/>
                </a:ln>
                <a:solidFill>
                  <a:srgbClr val="FF00FF"/>
                </a:solidFill>
                <a:effectLst/>
                <a:latin typeface="华文新魏" pitchFamily="2" charset="-122"/>
                <a:ea typeface="华文新魏" pitchFamily="2" charset="-122"/>
              </a:endParaRPr>
            </a:p>
          </p:txBody>
        </p:sp>
        <p:sp>
          <p:nvSpPr>
            <p:cNvPr id="25" name="任意多边形: 形状 24">
              <a:extLst>
                <a:ext uri="{FF2B5EF4-FFF2-40B4-BE49-F238E27FC236}">
                  <a16:creationId xmlns:a16="http://schemas.microsoft.com/office/drawing/2014/main" id="{7FEFCFB6-F8D8-40C5-8D3D-5F7CE973CC54}"/>
                </a:ext>
              </a:extLst>
            </p:cNvPr>
            <p:cNvSpPr/>
            <p:nvPr/>
          </p:nvSpPr>
          <p:spPr bwMode="auto">
            <a:xfrm>
              <a:off x="6804991" y="4350479"/>
              <a:ext cx="1245728" cy="1341330"/>
            </a:xfrm>
            <a:custGeom>
              <a:avLst/>
              <a:gdLst>
                <a:gd name="connsiteX0" fmla="*/ 496957 w 1245728"/>
                <a:gd name="connsiteY0" fmla="*/ 42617 h 1341330"/>
                <a:gd name="connsiteX1" fmla="*/ 530087 w 1245728"/>
                <a:gd name="connsiteY1" fmla="*/ 35991 h 1341330"/>
                <a:gd name="connsiteX2" fmla="*/ 563218 w 1245728"/>
                <a:gd name="connsiteY2" fmla="*/ 22738 h 1341330"/>
                <a:gd name="connsiteX3" fmla="*/ 609600 w 1245728"/>
                <a:gd name="connsiteY3" fmla="*/ 16112 h 1341330"/>
                <a:gd name="connsiteX4" fmla="*/ 762000 w 1245728"/>
                <a:gd name="connsiteY4" fmla="*/ 16112 h 1341330"/>
                <a:gd name="connsiteX5" fmla="*/ 834887 w 1245728"/>
                <a:gd name="connsiteY5" fmla="*/ 69121 h 1341330"/>
                <a:gd name="connsiteX6" fmla="*/ 887896 w 1245728"/>
                <a:gd name="connsiteY6" fmla="*/ 95625 h 1341330"/>
                <a:gd name="connsiteX7" fmla="*/ 934279 w 1245728"/>
                <a:gd name="connsiteY7" fmla="*/ 122130 h 1341330"/>
                <a:gd name="connsiteX8" fmla="*/ 954157 w 1245728"/>
                <a:gd name="connsiteY8" fmla="*/ 142008 h 1341330"/>
                <a:gd name="connsiteX9" fmla="*/ 1013792 w 1245728"/>
                <a:gd name="connsiteY9" fmla="*/ 168512 h 1341330"/>
                <a:gd name="connsiteX10" fmla="*/ 1080052 w 1245728"/>
                <a:gd name="connsiteY10" fmla="*/ 228147 h 1341330"/>
                <a:gd name="connsiteX11" fmla="*/ 1099931 w 1245728"/>
                <a:gd name="connsiteY11" fmla="*/ 248025 h 1341330"/>
                <a:gd name="connsiteX12" fmla="*/ 1126435 w 1245728"/>
                <a:gd name="connsiteY12" fmla="*/ 281156 h 1341330"/>
                <a:gd name="connsiteX13" fmla="*/ 1186070 w 1245728"/>
                <a:gd name="connsiteY13" fmla="*/ 327538 h 1341330"/>
                <a:gd name="connsiteX14" fmla="*/ 1212574 w 1245728"/>
                <a:gd name="connsiteY14" fmla="*/ 380547 h 1341330"/>
                <a:gd name="connsiteX15" fmla="*/ 1232452 w 1245728"/>
                <a:gd name="connsiteY15" fmla="*/ 420304 h 1341330"/>
                <a:gd name="connsiteX16" fmla="*/ 1239079 w 1245728"/>
                <a:gd name="connsiteY16" fmla="*/ 453434 h 1341330"/>
                <a:gd name="connsiteX17" fmla="*/ 1245705 w 1245728"/>
                <a:gd name="connsiteY17" fmla="*/ 479938 h 1341330"/>
                <a:gd name="connsiteX18" fmla="*/ 1225826 w 1245728"/>
                <a:gd name="connsiteY18" fmla="*/ 744982 h 1341330"/>
                <a:gd name="connsiteX19" fmla="*/ 1219200 w 1245728"/>
                <a:gd name="connsiteY19" fmla="*/ 870878 h 1341330"/>
                <a:gd name="connsiteX20" fmla="*/ 1192696 w 1245728"/>
                <a:gd name="connsiteY20" fmla="*/ 963643 h 1341330"/>
                <a:gd name="connsiteX21" fmla="*/ 1172818 w 1245728"/>
                <a:gd name="connsiteY21" fmla="*/ 1043156 h 1341330"/>
                <a:gd name="connsiteX22" fmla="*/ 1119809 w 1245728"/>
                <a:gd name="connsiteY22" fmla="*/ 1142547 h 1341330"/>
                <a:gd name="connsiteX23" fmla="*/ 1080052 w 1245728"/>
                <a:gd name="connsiteY23" fmla="*/ 1169051 h 1341330"/>
                <a:gd name="connsiteX24" fmla="*/ 974035 w 1245728"/>
                <a:gd name="connsiteY24" fmla="*/ 1241938 h 1341330"/>
                <a:gd name="connsiteX25" fmla="*/ 887896 w 1245728"/>
                <a:gd name="connsiteY25" fmla="*/ 1261817 h 1341330"/>
                <a:gd name="connsiteX26" fmla="*/ 848139 w 1245728"/>
                <a:gd name="connsiteY26" fmla="*/ 1281695 h 1341330"/>
                <a:gd name="connsiteX27" fmla="*/ 801757 w 1245728"/>
                <a:gd name="connsiteY27" fmla="*/ 1294947 h 1341330"/>
                <a:gd name="connsiteX28" fmla="*/ 768626 w 1245728"/>
                <a:gd name="connsiteY28" fmla="*/ 1308199 h 1341330"/>
                <a:gd name="connsiteX29" fmla="*/ 735496 w 1245728"/>
                <a:gd name="connsiteY29" fmla="*/ 1314825 h 1341330"/>
                <a:gd name="connsiteX30" fmla="*/ 649357 w 1245728"/>
                <a:gd name="connsiteY30" fmla="*/ 1334704 h 1341330"/>
                <a:gd name="connsiteX31" fmla="*/ 583096 w 1245728"/>
                <a:gd name="connsiteY31" fmla="*/ 1341330 h 1341330"/>
                <a:gd name="connsiteX32" fmla="*/ 377687 w 1245728"/>
                <a:gd name="connsiteY32" fmla="*/ 1334704 h 1341330"/>
                <a:gd name="connsiteX33" fmla="*/ 291548 w 1245728"/>
                <a:gd name="connsiteY33" fmla="*/ 1308199 h 1341330"/>
                <a:gd name="connsiteX34" fmla="*/ 265044 w 1245728"/>
                <a:gd name="connsiteY34" fmla="*/ 1301573 h 1341330"/>
                <a:gd name="connsiteX35" fmla="*/ 192157 w 1245728"/>
                <a:gd name="connsiteY35" fmla="*/ 1241938 h 1341330"/>
                <a:gd name="connsiteX36" fmla="*/ 165652 w 1245728"/>
                <a:gd name="connsiteY36" fmla="*/ 1215434 h 1341330"/>
                <a:gd name="connsiteX37" fmla="*/ 145774 w 1245728"/>
                <a:gd name="connsiteY37" fmla="*/ 1195556 h 1341330"/>
                <a:gd name="connsiteX38" fmla="*/ 99392 w 1245728"/>
                <a:gd name="connsiteY38" fmla="*/ 1109417 h 1341330"/>
                <a:gd name="connsiteX39" fmla="*/ 86139 w 1245728"/>
                <a:gd name="connsiteY39" fmla="*/ 1096164 h 1341330"/>
                <a:gd name="connsiteX40" fmla="*/ 46383 w 1245728"/>
                <a:gd name="connsiteY40" fmla="*/ 1122669 h 1341330"/>
                <a:gd name="connsiteX41" fmla="*/ 0 w 1245728"/>
                <a:gd name="connsiteY41" fmla="*/ 1155799 h 134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1245728" h="1341330">
                  <a:moveTo>
                    <a:pt x="496957" y="42617"/>
                  </a:moveTo>
                  <a:cubicBezTo>
                    <a:pt x="508000" y="40408"/>
                    <a:pt x="519300" y="39227"/>
                    <a:pt x="530087" y="35991"/>
                  </a:cubicBezTo>
                  <a:cubicBezTo>
                    <a:pt x="541480" y="32573"/>
                    <a:pt x="551679" y="25623"/>
                    <a:pt x="563218" y="22738"/>
                  </a:cubicBezTo>
                  <a:cubicBezTo>
                    <a:pt x="578369" y="18950"/>
                    <a:pt x="594139" y="18321"/>
                    <a:pt x="609600" y="16112"/>
                  </a:cubicBezTo>
                  <a:cubicBezTo>
                    <a:pt x="662949" y="-1670"/>
                    <a:pt x="676259" y="-8781"/>
                    <a:pt x="762000" y="16112"/>
                  </a:cubicBezTo>
                  <a:cubicBezTo>
                    <a:pt x="790850" y="24488"/>
                    <a:pt x="808017" y="55686"/>
                    <a:pt x="834887" y="69121"/>
                  </a:cubicBezTo>
                  <a:lnTo>
                    <a:pt x="887896" y="95625"/>
                  </a:lnTo>
                  <a:cubicBezTo>
                    <a:pt x="921824" y="129556"/>
                    <a:pt x="871994" y="83203"/>
                    <a:pt x="934279" y="122130"/>
                  </a:cubicBezTo>
                  <a:cubicBezTo>
                    <a:pt x="942225" y="127096"/>
                    <a:pt x="946360" y="136810"/>
                    <a:pt x="954157" y="142008"/>
                  </a:cubicBezTo>
                  <a:cubicBezTo>
                    <a:pt x="977160" y="157343"/>
                    <a:pt x="990700" y="160815"/>
                    <a:pt x="1013792" y="168512"/>
                  </a:cubicBezTo>
                  <a:cubicBezTo>
                    <a:pt x="1070354" y="225076"/>
                    <a:pt x="1006039" y="162358"/>
                    <a:pt x="1080052" y="228147"/>
                  </a:cubicBezTo>
                  <a:cubicBezTo>
                    <a:pt x="1087056" y="234373"/>
                    <a:pt x="1093760" y="240973"/>
                    <a:pt x="1099931" y="248025"/>
                  </a:cubicBezTo>
                  <a:cubicBezTo>
                    <a:pt x="1109244" y="258668"/>
                    <a:pt x="1116043" y="271563"/>
                    <a:pt x="1126435" y="281156"/>
                  </a:cubicBezTo>
                  <a:cubicBezTo>
                    <a:pt x="1144940" y="298237"/>
                    <a:pt x="1166192" y="312077"/>
                    <a:pt x="1186070" y="327538"/>
                  </a:cubicBezTo>
                  <a:cubicBezTo>
                    <a:pt x="1198587" y="365091"/>
                    <a:pt x="1185749" y="331367"/>
                    <a:pt x="1212574" y="380547"/>
                  </a:cubicBezTo>
                  <a:cubicBezTo>
                    <a:pt x="1219669" y="393554"/>
                    <a:pt x="1225826" y="407052"/>
                    <a:pt x="1232452" y="420304"/>
                  </a:cubicBezTo>
                  <a:cubicBezTo>
                    <a:pt x="1234661" y="431347"/>
                    <a:pt x="1236636" y="442440"/>
                    <a:pt x="1239079" y="453434"/>
                  </a:cubicBezTo>
                  <a:cubicBezTo>
                    <a:pt x="1241055" y="462324"/>
                    <a:pt x="1246119" y="470841"/>
                    <a:pt x="1245705" y="479938"/>
                  </a:cubicBezTo>
                  <a:cubicBezTo>
                    <a:pt x="1241682" y="568443"/>
                    <a:pt x="1231819" y="656589"/>
                    <a:pt x="1225826" y="744982"/>
                  </a:cubicBezTo>
                  <a:cubicBezTo>
                    <a:pt x="1222983" y="786909"/>
                    <a:pt x="1223841" y="829112"/>
                    <a:pt x="1219200" y="870878"/>
                  </a:cubicBezTo>
                  <a:cubicBezTo>
                    <a:pt x="1214243" y="915492"/>
                    <a:pt x="1202747" y="923439"/>
                    <a:pt x="1192696" y="963643"/>
                  </a:cubicBezTo>
                  <a:cubicBezTo>
                    <a:pt x="1172865" y="1042969"/>
                    <a:pt x="1201661" y="963836"/>
                    <a:pt x="1172818" y="1043156"/>
                  </a:cubicBezTo>
                  <a:cubicBezTo>
                    <a:pt x="1162906" y="1070413"/>
                    <a:pt x="1137735" y="1130597"/>
                    <a:pt x="1119809" y="1142547"/>
                  </a:cubicBezTo>
                  <a:cubicBezTo>
                    <a:pt x="1106557" y="1151382"/>
                    <a:pt x="1092624" y="1159273"/>
                    <a:pt x="1080052" y="1169051"/>
                  </a:cubicBezTo>
                  <a:cubicBezTo>
                    <a:pt x="1036034" y="1203287"/>
                    <a:pt x="1069237" y="1218136"/>
                    <a:pt x="974035" y="1241938"/>
                  </a:cubicBezTo>
                  <a:cubicBezTo>
                    <a:pt x="910100" y="1257923"/>
                    <a:pt x="938886" y="1251619"/>
                    <a:pt x="887896" y="1261817"/>
                  </a:cubicBezTo>
                  <a:cubicBezTo>
                    <a:pt x="874644" y="1268443"/>
                    <a:pt x="861679" y="1275678"/>
                    <a:pt x="848139" y="1281695"/>
                  </a:cubicBezTo>
                  <a:cubicBezTo>
                    <a:pt x="828995" y="1290203"/>
                    <a:pt x="822815" y="1287928"/>
                    <a:pt x="801757" y="1294947"/>
                  </a:cubicBezTo>
                  <a:cubicBezTo>
                    <a:pt x="790473" y="1298708"/>
                    <a:pt x="780019" y="1304781"/>
                    <a:pt x="768626" y="1308199"/>
                  </a:cubicBezTo>
                  <a:cubicBezTo>
                    <a:pt x="757839" y="1311435"/>
                    <a:pt x="746470" y="1312293"/>
                    <a:pt x="735496" y="1314825"/>
                  </a:cubicBezTo>
                  <a:cubicBezTo>
                    <a:pt x="715358" y="1319472"/>
                    <a:pt x="673266" y="1331516"/>
                    <a:pt x="649357" y="1334704"/>
                  </a:cubicBezTo>
                  <a:cubicBezTo>
                    <a:pt x="627355" y="1337638"/>
                    <a:pt x="605183" y="1339121"/>
                    <a:pt x="583096" y="1341330"/>
                  </a:cubicBezTo>
                  <a:cubicBezTo>
                    <a:pt x="514626" y="1339121"/>
                    <a:pt x="446087" y="1338504"/>
                    <a:pt x="377687" y="1334704"/>
                  </a:cubicBezTo>
                  <a:cubicBezTo>
                    <a:pt x="347212" y="1333011"/>
                    <a:pt x="319645" y="1317565"/>
                    <a:pt x="291548" y="1308199"/>
                  </a:cubicBezTo>
                  <a:cubicBezTo>
                    <a:pt x="282909" y="1305319"/>
                    <a:pt x="273879" y="1303782"/>
                    <a:pt x="265044" y="1301573"/>
                  </a:cubicBezTo>
                  <a:cubicBezTo>
                    <a:pt x="212288" y="1266403"/>
                    <a:pt x="236553" y="1286334"/>
                    <a:pt x="192157" y="1241938"/>
                  </a:cubicBezTo>
                  <a:lnTo>
                    <a:pt x="165652" y="1215434"/>
                  </a:lnTo>
                  <a:lnTo>
                    <a:pt x="145774" y="1195556"/>
                  </a:lnTo>
                  <a:cubicBezTo>
                    <a:pt x="133991" y="1171990"/>
                    <a:pt x="116082" y="1132783"/>
                    <a:pt x="99392" y="1109417"/>
                  </a:cubicBezTo>
                  <a:cubicBezTo>
                    <a:pt x="95761" y="1104333"/>
                    <a:pt x="90557" y="1100582"/>
                    <a:pt x="86139" y="1096164"/>
                  </a:cubicBezTo>
                  <a:cubicBezTo>
                    <a:pt x="46270" y="1109456"/>
                    <a:pt x="86093" y="1092887"/>
                    <a:pt x="46383" y="1122669"/>
                  </a:cubicBezTo>
                  <a:cubicBezTo>
                    <a:pt x="-15197" y="1168853"/>
                    <a:pt x="33560" y="1122239"/>
                    <a:pt x="0" y="1155799"/>
                  </a:cubicBezTo>
                </a:path>
              </a:pathLst>
            </a:cu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a:ln>
                  <a:noFill/>
                </a:ln>
                <a:solidFill>
                  <a:srgbClr val="FF00FF"/>
                </a:solidFill>
                <a:effectLst/>
                <a:latin typeface="华文新魏" pitchFamily="2" charset="-122"/>
                <a:ea typeface="华文新魏" pitchFamily="2" charset="-122"/>
              </a:endParaRPr>
            </a:p>
          </p:txBody>
        </p:sp>
        <p:sp>
          <p:nvSpPr>
            <p:cNvPr id="27" name="任意多边形: 形状 26">
              <a:extLst>
                <a:ext uri="{FF2B5EF4-FFF2-40B4-BE49-F238E27FC236}">
                  <a16:creationId xmlns:a16="http://schemas.microsoft.com/office/drawing/2014/main" id="{49306E11-0AF3-4C8C-8FBA-51776259DD9B}"/>
                </a:ext>
              </a:extLst>
            </p:cNvPr>
            <p:cNvSpPr/>
            <p:nvPr/>
          </p:nvSpPr>
          <p:spPr bwMode="auto">
            <a:xfrm>
              <a:off x="6897757" y="5433391"/>
              <a:ext cx="139147" cy="33860"/>
            </a:xfrm>
            <a:custGeom>
              <a:avLst/>
              <a:gdLst>
                <a:gd name="connsiteX0" fmla="*/ 0 w 139147"/>
                <a:gd name="connsiteY0" fmla="*/ 0 h 33860"/>
                <a:gd name="connsiteX1" fmla="*/ 39756 w 139147"/>
                <a:gd name="connsiteY1" fmla="*/ 6626 h 33860"/>
                <a:gd name="connsiteX2" fmla="*/ 86139 w 139147"/>
                <a:gd name="connsiteY2" fmla="*/ 13252 h 33860"/>
                <a:gd name="connsiteX3" fmla="*/ 125895 w 139147"/>
                <a:gd name="connsiteY3" fmla="*/ 33131 h 33860"/>
                <a:gd name="connsiteX4" fmla="*/ 139147 w 139147"/>
                <a:gd name="connsiteY4" fmla="*/ 33131 h 338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9147" h="33860">
                  <a:moveTo>
                    <a:pt x="0" y="0"/>
                  </a:moveTo>
                  <a:lnTo>
                    <a:pt x="39756" y="6626"/>
                  </a:lnTo>
                  <a:cubicBezTo>
                    <a:pt x="55192" y="9001"/>
                    <a:pt x="70824" y="10189"/>
                    <a:pt x="86139" y="13252"/>
                  </a:cubicBezTo>
                  <a:cubicBezTo>
                    <a:pt x="125321" y="21089"/>
                    <a:pt x="86810" y="17497"/>
                    <a:pt x="125895" y="33131"/>
                  </a:cubicBezTo>
                  <a:cubicBezTo>
                    <a:pt x="129996" y="34772"/>
                    <a:pt x="134730" y="33131"/>
                    <a:pt x="139147" y="33131"/>
                  </a:cubicBezTo>
                </a:path>
              </a:pathLst>
            </a:cu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a:ln>
                  <a:noFill/>
                </a:ln>
                <a:solidFill>
                  <a:srgbClr val="FF00FF"/>
                </a:solidFill>
                <a:effectLst/>
                <a:latin typeface="华文新魏" pitchFamily="2" charset="-122"/>
                <a:ea typeface="华文新魏" pitchFamily="2" charset="-122"/>
              </a:endParaRPr>
            </a:p>
          </p:txBody>
        </p:sp>
      </p:grpSp>
      <p:sp>
        <p:nvSpPr>
          <p:cNvPr id="23" name="Text Box 3">
            <a:extLst>
              <a:ext uri="{FF2B5EF4-FFF2-40B4-BE49-F238E27FC236}">
                <a16:creationId xmlns:a16="http://schemas.microsoft.com/office/drawing/2014/main" id="{C6DB0CEC-77E8-454A-B87C-F5177A24FD39}"/>
              </a:ext>
            </a:extLst>
          </p:cNvPr>
          <p:cNvSpPr txBox="1">
            <a:spLocks noChangeArrowheads="1"/>
          </p:cNvSpPr>
          <p:nvPr/>
        </p:nvSpPr>
        <p:spPr bwMode="auto">
          <a:xfrm>
            <a:off x="323528" y="1466452"/>
            <a:ext cx="754168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dirty="0">
                <a:latin typeface="Times New Roman" pitchFamily="18" charset="0"/>
                <a:ea typeface="华文新魏" pitchFamily="2" charset="-122"/>
              </a:rPr>
              <a:t>Q:  </a:t>
            </a:r>
            <a:r>
              <a:rPr lang="zh-CN" altLang="en-US" sz="2400" b="1" dirty="0">
                <a:latin typeface="Times New Roman" pitchFamily="18" charset="0"/>
                <a:ea typeface="华文新魏" pitchFamily="2" charset="-122"/>
              </a:rPr>
              <a:t>设 </a:t>
            </a:r>
            <a:r>
              <a:rPr kumimoji="1" lang="en-US" altLang="zh-CN" sz="2400" b="1" dirty="0">
                <a:latin typeface="Times New Roman" pitchFamily="18" charset="0"/>
                <a:ea typeface="华文新魏" pitchFamily="2" charset="-122"/>
              </a:rPr>
              <a:t>char  </a:t>
            </a:r>
            <a:r>
              <a:rPr kumimoji="1" lang="en-US" altLang="zh-CN" sz="2400" b="1" dirty="0" err="1">
                <a:latin typeface="Times New Roman" pitchFamily="18" charset="0"/>
                <a:ea typeface="华文新魏" pitchFamily="2" charset="-122"/>
              </a:rPr>
              <a:t>sa</a:t>
            </a:r>
            <a:r>
              <a:rPr kumimoji="1" lang="en-US" altLang="zh-CN" sz="2400" b="1" dirty="0">
                <a:latin typeface="Times New Roman" pitchFamily="18" charset="0"/>
                <a:ea typeface="华文新魏" pitchFamily="2" charset="-122"/>
              </a:rPr>
              <a:t>[5] = {-100, 156, -255, 1, </a:t>
            </a:r>
            <a:r>
              <a:rPr lang="en-US" altLang="zh-CN" sz="2400" b="1" dirty="0">
                <a:latin typeface="Times New Roman" pitchFamily="18" charset="0"/>
                <a:ea typeface="华文新魏" pitchFamily="2" charset="-122"/>
              </a:rPr>
              <a:t>‘a’,</a:t>
            </a:r>
            <a:r>
              <a:rPr lang="zh-CN" altLang="en-US" sz="2400" b="1" dirty="0">
                <a:latin typeface="Times New Roman" pitchFamily="18" charset="0"/>
                <a:ea typeface="华文新魏" pitchFamily="2" charset="-122"/>
              </a:rPr>
              <a:t> </a:t>
            </a:r>
            <a:r>
              <a:rPr lang="en-US" altLang="zh-CN" sz="2400" b="1" dirty="0">
                <a:latin typeface="Times New Roman" pitchFamily="18" charset="0"/>
                <a:ea typeface="华文新魏" pitchFamily="2" charset="-122"/>
              </a:rPr>
              <a:t>97,</a:t>
            </a:r>
            <a:r>
              <a:rPr lang="zh-CN" altLang="en-US" sz="2400" b="1" dirty="0">
                <a:latin typeface="Times New Roman" pitchFamily="18" charset="0"/>
                <a:ea typeface="华文新魏" pitchFamily="2" charset="-122"/>
              </a:rPr>
              <a:t> </a:t>
            </a:r>
            <a:r>
              <a:rPr kumimoji="1" lang="en-US" altLang="zh-CN" sz="2400" b="1" dirty="0">
                <a:latin typeface="Times New Roman" pitchFamily="18" charset="0"/>
                <a:ea typeface="华文新魏" pitchFamily="2" charset="-122"/>
              </a:rPr>
              <a:t>0};  </a:t>
            </a:r>
          </a:p>
          <a:p>
            <a:pPr eaLnBrk="1" hangingPunct="1"/>
            <a:r>
              <a:rPr lang="en-US" altLang="zh-CN" sz="2400" b="1" dirty="0">
                <a:latin typeface="Times New Roman" pitchFamily="18" charset="0"/>
                <a:ea typeface="华文新魏" pitchFamily="2" charset="-122"/>
              </a:rPr>
              <a:t>         unsigned </a:t>
            </a:r>
            <a:r>
              <a:rPr kumimoji="1" lang="en-US" altLang="zh-CN" sz="2400" b="1" dirty="0">
                <a:latin typeface="Times New Roman" pitchFamily="18" charset="0"/>
                <a:ea typeface="华文新魏" pitchFamily="2" charset="-122"/>
              </a:rPr>
              <a:t>char  </a:t>
            </a:r>
            <a:r>
              <a:rPr kumimoji="1" lang="en-US" altLang="zh-CN" sz="2400" b="1" dirty="0" err="1">
                <a:latin typeface="Times New Roman" pitchFamily="18" charset="0"/>
                <a:ea typeface="华文新魏" pitchFamily="2" charset="-122"/>
              </a:rPr>
              <a:t>usa</a:t>
            </a:r>
            <a:r>
              <a:rPr kumimoji="1" lang="en-US" altLang="zh-CN" sz="2400" b="1" dirty="0">
                <a:latin typeface="Times New Roman" pitchFamily="18" charset="0"/>
                <a:ea typeface="华文新魏" pitchFamily="2" charset="-122"/>
              </a:rPr>
              <a:t>[5]= {-100, 156, -255, 1,’a’,97 0};</a:t>
            </a:r>
          </a:p>
          <a:p>
            <a:pPr eaLnBrk="1" hangingPunct="1"/>
            <a:r>
              <a:rPr lang="en-US" altLang="zh-CN" sz="2400" b="1" dirty="0">
                <a:latin typeface="Times New Roman" pitchFamily="18" charset="0"/>
                <a:ea typeface="华文新魏" pitchFamily="2" charset="-122"/>
              </a:rPr>
              <a:t>         </a:t>
            </a:r>
            <a:r>
              <a:rPr lang="zh-CN" altLang="en-US" sz="2400" b="1" dirty="0">
                <a:latin typeface="Times New Roman" pitchFamily="18" charset="0"/>
                <a:ea typeface="华文新魏" pitchFamily="2" charset="-122"/>
              </a:rPr>
              <a:t>数组</a:t>
            </a:r>
            <a:r>
              <a:rPr lang="en-US" altLang="zh-CN" sz="2400" b="1" dirty="0" err="1">
                <a:latin typeface="Times New Roman" pitchFamily="18" charset="0"/>
                <a:ea typeface="华文新魏" pitchFamily="2" charset="-122"/>
              </a:rPr>
              <a:t>sa</a:t>
            </a:r>
            <a:r>
              <a:rPr lang="en-US" altLang="zh-CN" sz="2400" b="1" dirty="0">
                <a:latin typeface="Times New Roman" pitchFamily="18" charset="0"/>
                <a:ea typeface="华文新魏" pitchFamily="2" charset="-122"/>
              </a:rPr>
              <a:t>,  </a:t>
            </a:r>
            <a:r>
              <a:rPr lang="en-US" altLang="zh-CN" sz="2400" b="1" dirty="0" err="1">
                <a:latin typeface="Times New Roman" pitchFamily="18" charset="0"/>
                <a:ea typeface="华文新魏" pitchFamily="2" charset="-122"/>
              </a:rPr>
              <a:t>usa</a:t>
            </a:r>
            <a:r>
              <a:rPr lang="zh-CN" altLang="en-US" sz="2400" b="1" dirty="0">
                <a:latin typeface="Times New Roman" pitchFamily="18" charset="0"/>
                <a:ea typeface="华文新魏" pitchFamily="2" charset="-122"/>
              </a:rPr>
              <a:t>中存放的结果是什么？为什么？</a:t>
            </a:r>
            <a:r>
              <a:rPr kumimoji="1" lang="en-US" altLang="zh-CN" sz="2400" b="1" dirty="0">
                <a:latin typeface="Times New Roman" pitchFamily="18" charset="0"/>
                <a:ea typeface="华文新魏" pitchFamily="2" charset="-122"/>
              </a:rPr>
              <a:t>    </a:t>
            </a:r>
          </a:p>
        </p:txBody>
      </p:sp>
      <p:pic>
        <p:nvPicPr>
          <p:cNvPr id="15" name="图片 14">
            <a:extLst>
              <a:ext uri="{FF2B5EF4-FFF2-40B4-BE49-F238E27FC236}">
                <a16:creationId xmlns:a16="http://schemas.microsoft.com/office/drawing/2014/main" id="{6D504733-7D8C-4EE9-AB4D-5747B54C0785}"/>
              </a:ext>
            </a:extLst>
          </p:cNvPr>
          <p:cNvPicPr>
            <a:picLocks noChangeAspect="1"/>
          </p:cNvPicPr>
          <p:nvPr/>
        </p:nvPicPr>
        <p:blipFill>
          <a:blip r:embed="rId3"/>
          <a:stretch>
            <a:fillRect/>
          </a:stretch>
        </p:blipFill>
        <p:spPr>
          <a:xfrm>
            <a:off x="179512" y="4955342"/>
            <a:ext cx="6490769" cy="1677145"/>
          </a:xfrm>
          <a:prstGeom prst="rect">
            <a:avLst/>
          </a:prstGeom>
        </p:spPr>
      </p:pic>
      <p:pic>
        <p:nvPicPr>
          <p:cNvPr id="17" name="图片 16">
            <a:extLst>
              <a:ext uri="{FF2B5EF4-FFF2-40B4-BE49-F238E27FC236}">
                <a16:creationId xmlns:a16="http://schemas.microsoft.com/office/drawing/2014/main" id="{D21AA864-141B-4C03-9BDA-7C0B150C1040}"/>
              </a:ext>
            </a:extLst>
          </p:cNvPr>
          <p:cNvPicPr>
            <a:picLocks noChangeAspect="1"/>
          </p:cNvPicPr>
          <p:nvPr/>
        </p:nvPicPr>
        <p:blipFill>
          <a:blip r:embed="rId4"/>
          <a:stretch>
            <a:fillRect/>
          </a:stretch>
        </p:blipFill>
        <p:spPr>
          <a:xfrm>
            <a:off x="1644825" y="2697894"/>
            <a:ext cx="3657788" cy="2190863"/>
          </a:xfrm>
          <a:prstGeom prst="rect">
            <a:avLst/>
          </a:prstGeom>
        </p:spPr>
      </p:pic>
    </p:spTree>
    <p:extLst>
      <p:ext uri="{BB962C8B-B14F-4D97-AF65-F5344CB8AC3E}">
        <p14:creationId xmlns:p14="http://schemas.microsoft.com/office/powerpoint/2010/main" val="3734013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1000"/>
                                        <p:tgtEl>
                                          <p:spTgt spid="28"/>
                                        </p:tgtEl>
                                      </p:cBhvr>
                                    </p:animEffect>
                                    <p:anim calcmode="lin" valueType="num">
                                      <p:cBhvr>
                                        <p:cTn id="8" dur="1000" fill="hold"/>
                                        <p:tgtEl>
                                          <p:spTgt spid="28"/>
                                        </p:tgtEl>
                                        <p:attrNameLst>
                                          <p:attrName>ppt_x</p:attrName>
                                        </p:attrNameLst>
                                      </p:cBhvr>
                                      <p:tavLst>
                                        <p:tav tm="0">
                                          <p:val>
                                            <p:strVal val="#ppt_x"/>
                                          </p:val>
                                        </p:tav>
                                        <p:tav tm="100000">
                                          <p:val>
                                            <p:strVal val="#ppt_x"/>
                                          </p:val>
                                        </p:tav>
                                      </p:tavLst>
                                    </p:anim>
                                    <p:anim calcmode="lin" valueType="num">
                                      <p:cBhvr>
                                        <p:cTn id="9"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5">
            <a:extLst>
              <a:ext uri="{FF2B5EF4-FFF2-40B4-BE49-F238E27FC236}">
                <a16:creationId xmlns:a16="http://schemas.microsoft.com/office/drawing/2014/main" id="{FB81E2BE-451F-40C3-92D6-928DFB3DA778}"/>
              </a:ext>
            </a:extLst>
          </p:cNvPr>
          <p:cNvSpPr txBox="1">
            <a:spLocks noChangeArrowheads="1"/>
          </p:cNvSpPr>
          <p:nvPr/>
        </p:nvSpPr>
        <p:spPr bwMode="auto">
          <a:xfrm>
            <a:off x="251520" y="236538"/>
            <a:ext cx="76867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3.2.1 </a:t>
            </a:r>
            <a:r>
              <a:rPr lang="zh-CN" altLang="en-US" sz="3600" b="1" dirty="0">
                <a:solidFill>
                  <a:schemeClr val="bg1"/>
                </a:solidFill>
                <a:latin typeface="Times New Roman" pitchFamily="18" charset="0"/>
              </a:rPr>
              <a:t>有符号和无符号整数的表示形式</a:t>
            </a:r>
          </a:p>
        </p:txBody>
      </p:sp>
      <p:sp>
        <p:nvSpPr>
          <p:cNvPr id="13" name="椭圆 12">
            <a:extLst>
              <a:ext uri="{FF2B5EF4-FFF2-40B4-BE49-F238E27FC236}">
                <a16:creationId xmlns:a16="http://schemas.microsoft.com/office/drawing/2014/main" id="{2C90BD6F-5E49-454D-A5A1-9C6F343FB1B6}"/>
              </a:ext>
            </a:extLst>
          </p:cNvPr>
          <p:cNvSpPr/>
          <p:nvPr/>
        </p:nvSpPr>
        <p:spPr bwMode="auto">
          <a:xfrm>
            <a:off x="1837590" y="2013977"/>
            <a:ext cx="1080120" cy="1029962"/>
          </a:xfrm>
          <a:prstGeom prst="ellipse">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a:ln>
                <a:noFill/>
              </a:ln>
              <a:solidFill>
                <a:srgbClr val="FF00FF"/>
              </a:solidFill>
              <a:effectLst/>
              <a:latin typeface="华文新魏" pitchFamily="2" charset="-122"/>
              <a:ea typeface="华文新魏" pitchFamily="2" charset="-122"/>
            </a:endParaRPr>
          </a:p>
        </p:txBody>
      </p:sp>
      <p:sp>
        <p:nvSpPr>
          <p:cNvPr id="14" name="流程图: 或者 13">
            <a:extLst>
              <a:ext uri="{FF2B5EF4-FFF2-40B4-BE49-F238E27FC236}">
                <a16:creationId xmlns:a16="http://schemas.microsoft.com/office/drawing/2014/main" id="{2DBF2B4F-09BA-46B2-B93D-34199394B32B}"/>
              </a:ext>
            </a:extLst>
          </p:cNvPr>
          <p:cNvSpPr/>
          <p:nvPr/>
        </p:nvSpPr>
        <p:spPr bwMode="auto">
          <a:xfrm>
            <a:off x="2555776" y="1990731"/>
            <a:ext cx="144016" cy="146745"/>
          </a:xfrm>
          <a:prstGeom prst="flowChartOr">
            <a:avLst/>
          </a:prstGeom>
          <a:noFill/>
          <a:ln w="19050" cap="flat" cmpd="sng" algn="ctr">
            <a:solidFill>
              <a:srgbClr val="FF66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a:ln>
                <a:noFill/>
              </a:ln>
              <a:solidFill>
                <a:srgbClr val="FF00FF"/>
              </a:solidFill>
              <a:effectLst/>
              <a:latin typeface="华文新魏" pitchFamily="2" charset="-122"/>
              <a:ea typeface="华文新魏" pitchFamily="2" charset="-122"/>
            </a:endParaRPr>
          </a:p>
        </p:txBody>
      </p:sp>
      <p:sp>
        <p:nvSpPr>
          <p:cNvPr id="16" name="流程图: 或者 15">
            <a:extLst>
              <a:ext uri="{FF2B5EF4-FFF2-40B4-BE49-F238E27FC236}">
                <a16:creationId xmlns:a16="http://schemas.microsoft.com/office/drawing/2014/main" id="{B3D03FC7-3E8C-4E1E-9387-0AD1670C2CAC}"/>
              </a:ext>
            </a:extLst>
          </p:cNvPr>
          <p:cNvSpPr/>
          <p:nvPr/>
        </p:nvSpPr>
        <p:spPr bwMode="auto">
          <a:xfrm>
            <a:off x="2845702" y="2381942"/>
            <a:ext cx="144016" cy="146745"/>
          </a:xfrm>
          <a:prstGeom prst="flowChartOr">
            <a:avLst/>
          </a:prstGeom>
          <a:noFill/>
          <a:ln w="19050" cap="flat" cmpd="sng" algn="ctr">
            <a:solidFill>
              <a:srgbClr val="FF66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a:ln>
                <a:noFill/>
              </a:ln>
              <a:solidFill>
                <a:srgbClr val="FF00FF"/>
              </a:solidFill>
              <a:effectLst/>
              <a:latin typeface="华文新魏" pitchFamily="2" charset="-122"/>
              <a:ea typeface="华文新魏" pitchFamily="2" charset="-122"/>
            </a:endParaRPr>
          </a:p>
        </p:txBody>
      </p:sp>
      <p:sp>
        <p:nvSpPr>
          <p:cNvPr id="2" name="任意多边形: 形状 1">
            <a:extLst>
              <a:ext uri="{FF2B5EF4-FFF2-40B4-BE49-F238E27FC236}">
                <a16:creationId xmlns:a16="http://schemas.microsoft.com/office/drawing/2014/main" id="{D8160962-2481-4FC7-B149-6E2451A88927}"/>
              </a:ext>
            </a:extLst>
          </p:cNvPr>
          <p:cNvSpPr/>
          <p:nvPr/>
        </p:nvSpPr>
        <p:spPr bwMode="auto">
          <a:xfrm>
            <a:off x="2763079" y="2001078"/>
            <a:ext cx="296754" cy="419810"/>
          </a:xfrm>
          <a:custGeom>
            <a:avLst/>
            <a:gdLst>
              <a:gd name="connsiteX0" fmla="*/ 384313 w 384313"/>
              <a:gd name="connsiteY0" fmla="*/ 337931 h 337931"/>
              <a:gd name="connsiteX1" fmla="*/ 364435 w 384313"/>
              <a:gd name="connsiteY1" fmla="*/ 258418 h 337931"/>
              <a:gd name="connsiteX2" fmla="*/ 324679 w 384313"/>
              <a:gd name="connsiteY2" fmla="*/ 218661 h 337931"/>
              <a:gd name="connsiteX3" fmla="*/ 278296 w 384313"/>
              <a:gd name="connsiteY3" fmla="*/ 185531 h 337931"/>
              <a:gd name="connsiteX4" fmla="*/ 258418 w 384313"/>
              <a:gd name="connsiteY4" fmla="*/ 165652 h 337931"/>
              <a:gd name="connsiteX5" fmla="*/ 238539 w 384313"/>
              <a:gd name="connsiteY5" fmla="*/ 132522 h 337931"/>
              <a:gd name="connsiteX6" fmla="*/ 192157 w 384313"/>
              <a:gd name="connsiteY6" fmla="*/ 92765 h 337931"/>
              <a:gd name="connsiteX7" fmla="*/ 172279 w 384313"/>
              <a:gd name="connsiteY7" fmla="*/ 86139 h 337931"/>
              <a:gd name="connsiteX8" fmla="*/ 119270 w 384313"/>
              <a:gd name="connsiteY8" fmla="*/ 53009 h 337931"/>
              <a:gd name="connsiteX9" fmla="*/ 86139 w 384313"/>
              <a:gd name="connsiteY9" fmla="*/ 46383 h 337931"/>
              <a:gd name="connsiteX10" fmla="*/ 66261 w 384313"/>
              <a:gd name="connsiteY10" fmla="*/ 39757 h 337931"/>
              <a:gd name="connsiteX11" fmla="*/ 0 w 384313"/>
              <a:gd name="connsiteY11" fmla="*/ 0 h 337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313" h="337931">
                <a:moveTo>
                  <a:pt x="384313" y="337931"/>
                </a:moveTo>
                <a:cubicBezTo>
                  <a:pt x="377687" y="311427"/>
                  <a:pt x="376653" y="282854"/>
                  <a:pt x="364435" y="258418"/>
                </a:cubicBezTo>
                <a:cubicBezTo>
                  <a:pt x="356054" y="241655"/>
                  <a:pt x="340273" y="229056"/>
                  <a:pt x="324679" y="218661"/>
                </a:cubicBezTo>
                <a:cubicBezTo>
                  <a:pt x="308945" y="208172"/>
                  <a:pt x="292680" y="197861"/>
                  <a:pt x="278296" y="185531"/>
                </a:cubicBezTo>
                <a:cubicBezTo>
                  <a:pt x="271181" y="179432"/>
                  <a:pt x="264041" y="173149"/>
                  <a:pt x="258418" y="165652"/>
                </a:cubicBezTo>
                <a:cubicBezTo>
                  <a:pt x="250691" y="155349"/>
                  <a:pt x="246446" y="142688"/>
                  <a:pt x="238539" y="132522"/>
                </a:cubicBezTo>
                <a:cubicBezTo>
                  <a:pt x="228166" y="119186"/>
                  <a:pt x="208559" y="100967"/>
                  <a:pt x="192157" y="92765"/>
                </a:cubicBezTo>
                <a:cubicBezTo>
                  <a:pt x="185910" y="89641"/>
                  <a:pt x="178905" y="88348"/>
                  <a:pt x="172279" y="86139"/>
                </a:cubicBezTo>
                <a:cubicBezTo>
                  <a:pt x="154144" y="72538"/>
                  <a:pt x="141098" y="60285"/>
                  <a:pt x="119270" y="53009"/>
                </a:cubicBezTo>
                <a:cubicBezTo>
                  <a:pt x="108586" y="49448"/>
                  <a:pt x="97065" y="49114"/>
                  <a:pt x="86139" y="46383"/>
                </a:cubicBezTo>
                <a:cubicBezTo>
                  <a:pt x="79363" y="44689"/>
                  <a:pt x="72887" y="41966"/>
                  <a:pt x="66261" y="39757"/>
                </a:cubicBezTo>
                <a:cubicBezTo>
                  <a:pt x="23843" y="5821"/>
                  <a:pt x="46262" y="18504"/>
                  <a:pt x="0" y="0"/>
                </a:cubicBezTo>
              </a:path>
            </a:pathLst>
          </a:custGeom>
          <a:noFill/>
          <a:ln w="38100" cap="flat" cmpd="sng" algn="ctr">
            <a:solidFill>
              <a:schemeClr val="bg2">
                <a:lumMod val="75000"/>
              </a:schemeClr>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a:ln>
                <a:noFill/>
              </a:ln>
              <a:solidFill>
                <a:srgbClr val="FF00FF"/>
              </a:solidFill>
              <a:effectLst/>
              <a:latin typeface="华文新魏" pitchFamily="2" charset="-122"/>
              <a:ea typeface="华文新魏" pitchFamily="2" charset="-122"/>
            </a:endParaRPr>
          </a:p>
        </p:txBody>
      </p:sp>
      <p:sp>
        <p:nvSpPr>
          <p:cNvPr id="3" name="任意多边形: 形状 2">
            <a:extLst>
              <a:ext uri="{FF2B5EF4-FFF2-40B4-BE49-F238E27FC236}">
                <a16:creationId xmlns:a16="http://schemas.microsoft.com/office/drawing/2014/main" id="{A535BF03-47EA-43EA-9AD6-ED654B7F45E9}"/>
              </a:ext>
            </a:extLst>
          </p:cNvPr>
          <p:cNvSpPr/>
          <p:nvPr/>
        </p:nvSpPr>
        <p:spPr bwMode="auto">
          <a:xfrm>
            <a:off x="1481283" y="1795670"/>
            <a:ext cx="1732369" cy="1424608"/>
          </a:xfrm>
          <a:custGeom>
            <a:avLst/>
            <a:gdLst>
              <a:gd name="connsiteX0" fmla="*/ 1692613 w 1732369"/>
              <a:gd name="connsiteY0" fmla="*/ 662608 h 1424608"/>
              <a:gd name="connsiteX1" fmla="*/ 1699239 w 1732369"/>
              <a:gd name="connsiteY1" fmla="*/ 702365 h 1424608"/>
              <a:gd name="connsiteX2" fmla="*/ 1705865 w 1732369"/>
              <a:gd name="connsiteY2" fmla="*/ 748747 h 1424608"/>
              <a:gd name="connsiteX3" fmla="*/ 1725743 w 1732369"/>
              <a:gd name="connsiteY3" fmla="*/ 808382 h 1424608"/>
              <a:gd name="connsiteX4" fmla="*/ 1732369 w 1732369"/>
              <a:gd name="connsiteY4" fmla="*/ 894521 h 1424608"/>
              <a:gd name="connsiteX5" fmla="*/ 1719117 w 1732369"/>
              <a:gd name="connsiteY5" fmla="*/ 974034 h 1424608"/>
              <a:gd name="connsiteX6" fmla="*/ 1699239 w 1732369"/>
              <a:gd name="connsiteY6" fmla="*/ 1007165 h 1424608"/>
              <a:gd name="connsiteX7" fmla="*/ 1619726 w 1732369"/>
              <a:gd name="connsiteY7" fmla="*/ 1106556 h 1424608"/>
              <a:gd name="connsiteX8" fmla="*/ 1546839 w 1732369"/>
              <a:gd name="connsiteY8" fmla="*/ 1179443 h 1424608"/>
              <a:gd name="connsiteX9" fmla="*/ 1487204 w 1732369"/>
              <a:gd name="connsiteY9" fmla="*/ 1232452 h 1424608"/>
              <a:gd name="connsiteX10" fmla="*/ 1460700 w 1732369"/>
              <a:gd name="connsiteY10" fmla="*/ 1245704 h 1424608"/>
              <a:gd name="connsiteX11" fmla="*/ 1401065 w 1732369"/>
              <a:gd name="connsiteY11" fmla="*/ 1285460 h 1424608"/>
              <a:gd name="connsiteX12" fmla="*/ 1295047 w 1732369"/>
              <a:gd name="connsiteY12" fmla="*/ 1351721 h 1424608"/>
              <a:gd name="connsiteX13" fmla="*/ 1228787 w 1732369"/>
              <a:gd name="connsiteY13" fmla="*/ 1378226 h 1424608"/>
              <a:gd name="connsiteX14" fmla="*/ 1175778 w 1732369"/>
              <a:gd name="connsiteY14" fmla="*/ 1404730 h 1424608"/>
              <a:gd name="connsiteX15" fmla="*/ 1155900 w 1732369"/>
              <a:gd name="connsiteY15" fmla="*/ 1411356 h 1424608"/>
              <a:gd name="connsiteX16" fmla="*/ 1089639 w 1732369"/>
              <a:gd name="connsiteY16" fmla="*/ 1417982 h 1424608"/>
              <a:gd name="connsiteX17" fmla="*/ 1049882 w 1732369"/>
              <a:gd name="connsiteY17" fmla="*/ 1424608 h 1424608"/>
              <a:gd name="connsiteX18" fmla="*/ 844474 w 1732369"/>
              <a:gd name="connsiteY18" fmla="*/ 1411356 h 1424608"/>
              <a:gd name="connsiteX19" fmla="*/ 824595 w 1732369"/>
              <a:gd name="connsiteY19" fmla="*/ 1398104 h 1424608"/>
              <a:gd name="connsiteX20" fmla="*/ 632439 w 1732369"/>
              <a:gd name="connsiteY20" fmla="*/ 1384852 h 1424608"/>
              <a:gd name="connsiteX21" fmla="*/ 559552 w 1732369"/>
              <a:gd name="connsiteY21" fmla="*/ 1364973 h 1424608"/>
              <a:gd name="connsiteX22" fmla="*/ 513169 w 1732369"/>
              <a:gd name="connsiteY22" fmla="*/ 1358347 h 1424608"/>
              <a:gd name="connsiteX23" fmla="*/ 473413 w 1732369"/>
              <a:gd name="connsiteY23" fmla="*/ 1331843 h 1424608"/>
              <a:gd name="connsiteX24" fmla="*/ 420404 w 1732369"/>
              <a:gd name="connsiteY24" fmla="*/ 1305339 h 1424608"/>
              <a:gd name="connsiteX25" fmla="*/ 393900 w 1732369"/>
              <a:gd name="connsiteY25" fmla="*/ 1285460 h 1424608"/>
              <a:gd name="connsiteX26" fmla="*/ 307760 w 1732369"/>
              <a:gd name="connsiteY26" fmla="*/ 1212573 h 1424608"/>
              <a:gd name="connsiteX27" fmla="*/ 254752 w 1732369"/>
              <a:gd name="connsiteY27" fmla="*/ 1172817 h 1424608"/>
              <a:gd name="connsiteX28" fmla="*/ 228247 w 1732369"/>
              <a:gd name="connsiteY28" fmla="*/ 1146313 h 1424608"/>
              <a:gd name="connsiteX29" fmla="*/ 188491 w 1732369"/>
              <a:gd name="connsiteY29" fmla="*/ 1119808 h 1424608"/>
              <a:gd name="connsiteX30" fmla="*/ 168613 w 1732369"/>
              <a:gd name="connsiteY30" fmla="*/ 1106556 h 1424608"/>
              <a:gd name="connsiteX31" fmla="*/ 155360 w 1732369"/>
              <a:gd name="connsiteY31" fmla="*/ 1066800 h 1424608"/>
              <a:gd name="connsiteX32" fmla="*/ 142108 w 1732369"/>
              <a:gd name="connsiteY32" fmla="*/ 1040295 h 1424608"/>
              <a:gd name="connsiteX33" fmla="*/ 122230 w 1732369"/>
              <a:gd name="connsiteY33" fmla="*/ 993913 h 1424608"/>
              <a:gd name="connsiteX34" fmla="*/ 115604 w 1732369"/>
              <a:gd name="connsiteY34" fmla="*/ 954156 h 1424608"/>
              <a:gd name="connsiteX35" fmla="*/ 22839 w 1732369"/>
              <a:gd name="connsiteY35" fmla="*/ 788504 h 1424608"/>
              <a:gd name="connsiteX36" fmla="*/ 16213 w 1732369"/>
              <a:gd name="connsiteY36" fmla="*/ 549965 h 1424608"/>
              <a:gd name="connsiteX37" fmla="*/ 49343 w 1732369"/>
              <a:gd name="connsiteY37" fmla="*/ 510208 h 1424608"/>
              <a:gd name="connsiteX38" fmla="*/ 69221 w 1732369"/>
              <a:gd name="connsiteY38" fmla="*/ 483704 h 1424608"/>
              <a:gd name="connsiteX39" fmla="*/ 122230 w 1732369"/>
              <a:gd name="connsiteY39" fmla="*/ 417443 h 1424608"/>
              <a:gd name="connsiteX40" fmla="*/ 155360 w 1732369"/>
              <a:gd name="connsiteY40" fmla="*/ 397565 h 1424608"/>
              <a:gd name="connsiteX41" fmla="*/ 201743 w 1732369"/>
              <a:gd name="connsiteY41" fmla="*/ 364434 h 1424608"/>
              <a:gd name="connsiteX42" fmla="*/ 248126 w 1732369"/>
              <a:gd name="connsiteY42" fmla="*/ 324678 h 1424608"/>
              <a:gd name="connsiteX43" fmla="*/ 367395 w 1732369"/>
              <a:gd name="connsiteY43" fmla="*/ 258417 h 1424608"/>
              <a:gd name="connsiteX44" fmla="*/ 427030 w 1732369"/>
              <a:gd name="connsiteY44" fmla="*/ 231913 h 1424608"/>
              <a:gd name="connsiteX45" fmla="*/ 513169 w 1732369"/>
              <a:gd name="connsiteY45" fmla="*/ 212034 h 1424608"/>
              <a:gd name="connsiteX46" fmla="*/ 645691 w 1732369"/>
              <a:gd name="connsiteY46" fmla="*/ 132521 h 1424608"/>
              <a:gd name="connsiteX47" fmla="*/ 685447 w 1732369"/>
              <a:gd name="connsiteY47" fmla="*/ 106017 h 1424608"/>
              <a:gd name="connsiteX48" fmla="*/ 731830 w 1732369"/>
              <a:gd name="connsiteY48" fmla="*/ 86139 h 1424608"/>
              <a:gd name="connsiteX49" fmla="*/ 811343 w 1732369"/>
              <a:gd name="connsiteY49" fmla="*/ 46382 h 1424608"/>
              <a:gd name="connsiteX50" fmla="*/ 831221 w 1732369"/>
              <a:gd name="connsiteY50" fmla="*/ 26504 h 1424608"/>
              <a:gd name="connsiteX51" fmla="*/ 884230 w 1732369"/>
              <a:gd name="connsiteY51" fmla="*/ 13252 h 1424608"/>
              <a:gd name="connsiteX52" fmla="*/ 943865 w 1732369"/>
              <a:gd name="connsiteY52" fmla="*/ 0 h 1424608"/>
              <a:gd name="connsiteX53" fmla="*/ 1003500 w 1732369"/>
              <a:gd name="connsiteY53" fmla="*/ 19878 h 1424608"/>
              <a:gd name="connsiteX54" fmla="*/ 1089639 w 1732369"/>
              <a:gd name="connsiteY54" fmla="*/ 86139 h 1424608"/>
              <a:gd name="connsiteX55" fmla="*/ 1109517 w 1732369"/>
              <a:gd name="connsiteY55" fmla="*/ 99391 h 1424608"/>
              <a:gd name="connsiteX56" fmla="*/ 1142647 w 1732369"/>
              <a:gd name="connsiteY56" fmla="*/ 112643 h 1424608"/>
              <a:gd name="connsiteX57" fmla="*/ 1202282 w 1732369"/>
              <a:gd name="connsiteY57" fmla="*/ 125895 h 1424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732369" h="1424608">
                <a:moveTo>
                  <a:pt x="1692613" y="662608"/>
                </a:moveTo>
                <a:cubicBezTo>
                  <a:pt x="1694822" y="675860"/>
                  <a:pt x="1697196" y="689086"/>
                  <a:pt x="1699239" y="702365"/>
                </a:cubicBezTo>
                <a:cubicBezTo>
                  <a:pt x="1701614" y="717801"/>
                  <a:pt x="1702077" y="733596"/>
                  <a:pt x="1705865" y="748747"/>
                </a:cubicBezTo>
                <a:cubicBezTo>
                  <a:pt x="1710947" y="769075"/>
                  <a:pt x="1719117" y="788504"/>
                  <a:pt x="1725743" y="808382"/>
                </a:cubicBezTo>
                <a:cubicBezTo>
                  <a:pt x="1705662" y="908792"/>
                  <a:pt x="1732369" y="750667"/>
                  <a:pt x="1732369" y="894521"/>
                </a:cubicBezTo>
                <a:cubicBezTo>
                  <a:pt x="1732369" y="921391"/>
                  <a:pt x="1726699" y="948256"/>
                  <a:pt x="1719117" y="974034"/>
                </a:cubicBezTo>
                <a:cubicBezTo>
                  <a:pt x="1715483" y="986390"/>
                  <a:pt x="1706966" y="996862"/>
                  <a:pt x="1699239" y="1007165"/>
                </a:cubicBezTo>
                <a:cubicBezTo>
                  <a:pt x="1673783" y="1041107"/>
                  <a:pt x="1649727" y="1076555"/>
                  <a:pt x="1619726" y="1106556"/>
                </a:cubicBezTo>
                <a:lnTo>
                  <a:pt x="1546839" y="1179443"/>
                </a:lnTo>
                <a:cubicBezTo>
                  <a:pt x="1526103" y="1200178"/>
                  <a:pt x="1513280" y="1214198"/>
                  <a:pt x="1487204" y="1232452"/>
                </a:cubicBezTo>
                <a:cubicBezTo>
                  <a:pt x="1479112" y="1238116"/>
                  <a:pt x="1468919" y="1240225"/>
                  <a:pt x="1460700" y="1245704"/>
                </a:cubicBezTo>
                <a:cubicBezTo>
                  <a:pt x="1387182" y="1294715"/>
                  <a:pt x="1463039" y="1254473"/>
                  <a:pt x="1401065" y="1285460"/>
                </a:cubicBezTo>
                <a:cubicBezTo>
                  <a:pt x="1368636" y="1334105"/>
                  <a:pt x="1394937" y="1301776"/>
                  <a:pt x="1295047" y="1351721"/>
                </a:cubicBezTo>
                <a:cubicBezTo>
                  <a:pt x="1247141" y="1375674"/>
                  <a:pt x="1269668" y="1368006"/>
                  <a:pt x="1228787" y="1378226"/>
                </a:cubicBezTo>
                <a:cubicBezTo>
                  <a:pt x="1201337" y="1396525"/>
                  <a:pt x="1212828" y="1390836"/>
                  <a:pt x="1175778" y="1404730"/>
                </a:cubicBezTo>
                <a:cubicBezTo>
                  <a:pt x="1169238" y="1407182"/>
                  <a:pt x="1162803" y="1410294"/>
                  <a:pt x="1155900" y="1411356"/>
                </a:cubicBezTo>
                <a:cubicBezTo>
                  <a:pt x="1133961" y="1414731"/>
                  <a:pt x="1111665" y="1415229"/>
                  <a:pt x="1089639" y="1417982"/>
                </a:cubicBezTo>
                <a:cubicBezTo>
                  <a:pt x="1076308" y="1419648"/>
                  <a:pt x="1063134" y="1422399"/>
                  <a:pt x="1049882" y="1424608"/>
                </a:cubicBezTo>
                <a:cubicBezTo>
                  <a:pt x="1049271" y="1424576"/>
                  <a:pt x="869764" y="1416414"/>
                  <a:pt x="844474" y="1411356"/>
                </a:cubicBezTo>
                <a:cubicBezTo>
                  <a:pt x="836665" y="1409794"/>
                  <a:pt x="832404" y="1399666"/>
                  <a:pt x="824595" y="1398104"/>
                </a:cubicBezTo>
                <a:cubicBezTo>
                  <a:pt x="804283" y="1394042"/>
                  <a:pt x="634901" y="1384997"/>
                  <a:pt x="632439" y="1384852"/>
                </a:cubicBezTo>
                <a:cubicBezTo>
                  <a:pt x="608143" y="1378226"/>
                  <a:pt x="584135" y="1370436"/>
                  <a:pt x="559552" y="1364973"/>
                </a:cubicBezTo>
                <a:cubicBezTo>
                  <a:pt x="544306" y="1361585"/>
                  <a:pt x="527746" y="1363953"/>
                  <a:pt x="513169" y="1358347"/>
                </a:cubicBezTo>
                <a:cubicBezTo>
                  <a:pt x="498304" y="1352630"/>
                  <a:pt x="487659" y="1338966"/>
                  <a:pt x="473413" y="1331843"/>
                </a:cubicBezTo>
                <a:cubicBezTo>
                  <a:pt x="455743" y="1323008"/>
                  <a:pt x="437468" y="1315293"/>
                  <a:pt x="420404" y="1305339"/>
                </a:cubicBezTo>
                <a:cubicBezTo>
                  <a:pt x="410865" y="1299774"/>
                  <a:pt x="402425" y="1292480"/>
                  <a:pt x="393900" y="1285460"/>
                </a:cubicBezTo>
                <a:cubicBezTo>
                  <a:pt x="364865" y="1261549"/>
                  <a:pt x="336995" y="1236239"/>
                  <a:pt x="307760" y="1212573"/>
                </a:cubicBezTo>
                <a:cubicBezTo>
                  <a:pt x="290593" y="1198676"/>
                  <a:pt x="271720" y="1186956"/>
                  <a:pt x="254752" y="1172817"/>
                </a:cubicBezTo>
                <a:cubicBezTo>
                  <a:pt x="245154" y="1164818"/>
                  <a:pt x="238003" y="1154118"/>
                  <a:pt x="228247" y="1146313"/>
                </a:cubicBezTo>
                <a:cubicBezTo>
                  <a:pt x="215810" y="1136363"/>
                  <a:pt x="201743" y="1128643"/>
                  <a:pt x="188491" y="1119808"/>
                </a:cubicBezTo>
                <a:lnTo>
                  <a:pt x="168613" y="1106556"/>
                </a:lnTo>
                <a:cubicBezTo>
                  <a:pt x="164195" y="1093304"/>
                  <a:pt x="160548" y="1079770"/>
                  <a:pt x="155360" y="1066800"/>
                </a:cubicBezTo>
                <a:cubicBezTo>
                  <a:pt x="151691" y="1057629"/>
                  <a:pt x="146195" y="1049287"/>
                  <a:pt x="142108" y="1040295"/>
                </a:cubicBezTo>
                <a:cubicBezTo>
                  <a:pt x="135148" y="1024982"/>
                  <a:pt x="128856" y="1009374"/>
                  <a:pt x="122230" y="993913"/>
                </a:cubicBezTo>
                <a:cubicBezTo>
                  <a:pt x="120021" y="980661"/>
                  <a:pt x="120321" y="966736"/>
                  <a:pt x="115604" y="954156"/>
                </a:cubicBezTo>
                <a:cubicBezTo>
                  <a:pt x="98800" y="909345"/>
                  <a:pt x="42601" y="821440"/>
                  <a:pt x="22839" y="788504"/>
                </a:cubicBezTo>
                <a:cubicBezTo>
                  <a:pt x="-3548" y="696147"/>
                  <a:pt x="-8789" y="695813"/>
                  <a:pt x="16213" y="549965"/>
                </a:cubicBezTo>
                <a:cubicBezTo>
                  <a:pt x="19128" y="532963"/>
                  <a:pt x="38567" y="523678"/>
                  <a:pt x="49343" y="510208"/>
                </a:cubicBezTo>
                <a:cubicBezTo>
                  <a:pt x="56242" y="501585"/>
                  <a:pt x="63095" y="492893"/>
                  <a:pt x="69221" y="483704"/>
                </a:cubicBezTo>
                <a:cubicBezTo>
                  <a:pt x="93829" y="446792"/>
                  <a:pt x="84002" y="448025"/>
                  <a:pt x="122230" y="417443"/>
                </a:cubicBezTo>
                <a:cubicBezTo>
                  <a:pt x="132287" y="409398"/>
                  <a:pt x="144644" y="404709"/>
                  <a:pt x="155360" y="397565"/>
                </a:cubicBezTo>
                <a:cubicBezTo>
                  <a:pt x="171169" y="387026"/>
                  <a:pt x="186803" y="376173"/>
                  <a:pt x="201743" y="364434"/>
                </a:cubicBezTo>
                <a:cubicBezTo>
                  <a:pt x="217755" y="351853"/>
                  <a:pt x="231320" y="336177"/>
                  <a:pt x="248126" y="324678"/>
                </a:cubicBezTo>
                <a:cubicBezTo>
                  <a:pt x="276308" y="305396"/>
                  <a:pt x="331160" y="275327"/>
                  <a:pt x="367395" y="258417"/>
                </a:cubicBezTo>
                <a:cubicBezTo>
                  <a:pt x="387107" y="249218"/>
                  <a:pt x="406301" y="238509"/>
                  <a:pt x="427030" y="231913"/>
                </a:cubicBezTo>
                <a:cubicBezTo>
                  <a:pt x="455110" y="222978"/>
                  <a:pt x="484456" y="218660"/>
                  <a:pt x="513169" y="212034"/>
                </a:cubicBezTo>
                <a:cubicBezTo>
                  <a:pt x="583786" y="176726"/>
                  <a:pt x="545472" y="197663"/>
                  <a:pt x="645691" y="132521"/>
                </a:cubicBezTo>
                <a:cubicBezTo>
                  <a:pt x="659045" y="123841"/>
                  <a:pt x="670808" y="112291"/>
                  <a:pt x="685447" y="106017"/>
                </a:cubicBezTo>
                <a:cubicBezTo>
                  <a:pt x="700908" y="99391"/>
                  <a:pt x="716785" y="93662"/>
                  <a:pt x="731830" y="86139"/>
                </a:cubicBezTo>
                <a:cubicBezTo>
                  <a:pt x="845960" y="29073"/>
                  <a:pt x="666167" y="108599"/>
                  <a:pt x="811343" y="46382"/>
                </a:cubicBezTo>
                <a:cubicBezTo>
                  <a:pt x="817969" y="39756"/>
                  <a:pt x="823424" y="31702"/>
                  <a:pt x="831221" y="26504"/>
                </a:cubicBezTo>
                <a:cubicBezTo>
                  <a:pt x="840046" y="20621"/>
                  <a:pt x="879301" y="14308"/>
                  <a:pt x="884230" y="13252"/>
                </a:cubicBezTo>
                <a:lnTo>
                  <a:pt x="943865" y="0"/>
                </a:lnTo>
                <a:cubicBezTo>
                  <a:pt x="963743" y="6626"/>
                  <a:pt x="985183" y="9702"/>
                  <a:pt x="1003500" y="19878"/>
                </a:cubicBezTo>
                <a:cubicBezTo>
                  <a:pt x="1014939" y="26233"/>
                  <a:pt x="1067947" y="71677"/>
                  <a:pt x="1089639" y="86139"/>
                </a:cubicBezTo>
                <a:cubicBezTo>
                  <a:pt x="1096265" y="90556"/>
                  <a:pt x="1102394" y="95830"/>
                  <a:pt x="1109517" y="99391"/>
                </a:cubicBezTo>
                <a:cubicBezTo>
                  <a:pt x="1120155" y="104710"/>
                  <a:pt x="1131211" y="109375"/>
                  <a:pt x="1142647" y="112643"/>
                </a:cubicBezTo>
                <a:cubicBezTo>
                  <a:pt x="1162227" y="118237"/>
                  <a:pt x="1202282" y="125895"/>
                  <a:pt x="1202282" y="125895"/>
                </a:cubicBezTo>
              </a:path>
            </a:pathLst>
          </a:custGeom>
          <a:noFill/>
          <a:ln w="3810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a:ln>
                <a:noFill/>
              </a:ln>
              <a:solidFill>
                <a:srgbClr val="FF00FF"/>
              </a:solidFill>
              <a:effectLst/>
              <a:latin typeface="华文新魏" pitchFamily="2" charset="-122"/>
              <a:ea typeface="华文新魏" pitchFamily="2" charset="-122"/>
            </a:endParaRPr>
          </a:p>
        </p:txBody>
      </p:sp>
      <p:sp>
        <p:nvSpPr>
          <p:cNvPr id="18" name="Text Box 3">
            <a:extLst>
              <a:ext uri="{FF2B5EF4-FFF2-40B4-BE49-F238E27FC236}">
                <a16:creationId xmlns:a16="http://schemas.microsoft.com/office/drawing/2014/main" id="{7D0B98C4-5346-4BEE-ABB0-1BC9C72B314D}"/>
              </a:ext>
            </a:extLst>
          </p:cNvPr>
          <p:cNvSpPr txBox="1">
            <a:spLocks noChangeArrowheads="1"/>
          </p:cNvSpPr>
          <p:nvPr/>
        </p:nvSpPr>
        <p:spPr bwMode="auto">
          <a:xfrm>
            <a:off x="1607344" y="3675879"/>
            <a:ext cx="452399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lang="en-US" altLang="zh-CN" sz="2400" b="1" dirty="0">
                <a:latin typeface="Times New Roman" pitchFamily="18" charset="0"/>
                <a:ea typeface="华文新魏" pitchFamily="2" charset="-122"/>
              </a:rPr>
              <a:t>m</a:t>
            </a:r>
            <a:r>
              <a:rPr kumimoji="1" lang="en-US" altLang="zh-CN" sz="2400" b="1" dirty="0">
                <a:latin typeface="Times New Roman" pitchFamily="18" charset="0"/>
                <a:ea typeface="华文新魏" pitchFamily="2" charset="-122"/>
              </a:rPr>
              <a:t> – n  </a:t>
            </a:r>
            <a:r>
              <a:rPr kumimoji="1" lang="zh-CN" altLang="en-US" sz="2400" b="1" dirty="0">
                <a:latin typeface="Times New Roman" pitchFamily="18" charset="0"/>
                <a:ea typeface="华文新魏" pitchFamily="2" charset="-122"/>
              </a:rPr>
              <a:t>为什么等于  </a:t>
            </a:r>
            <a:r>
              <a:rPr kumimoji="1" lang="en-US" altLang="zh-CN" sz="2400" b="1" dirty="0">
                <a:latin typeface="Times New Roman" pitchFamily="18" charset="0"/>
                <a:ea typeface="华文新魏" pitchFamily="2" charset="-122"/>
              </a:rPr>
              <a:t>m + [-n]</a:t>
            </a:r>
            <a:r>
              <a:rPr kumimoji="1" lang="zh-CN" altLang="en-US" sz="2400" b="1" dirty="0">
                <a:latin typeface="Times New Roman" pitchFamily="18" charset="0"/>
                <a:ea typeface="华文新魏" pitchFamily="2" charset="-122"/>
              </a:rPr>
              <a:t>补 ？</a:t>
            </a:r>
            <a:endParaRPr kumimoji="1" lang="en-US" altLang="zh-CN" sz="2400" b="1" dirty="0">
              <a:latin typeface="Times New Roman" pitchFamily="18" charset="0"/>
              <a:ea typeface="华文新魏" pitchFamily="2" charset="-122"/>
            </a:endParaRPr>
          </a:p>
          <a:p>
            <a:pPr eaLnBrk="1" hangingPunct="1"/>
            <a:endParaRPr lang="en-US" altLang="zh-CN" sz="2400" b="1" dirty="0">
              <a:latin typeface="Times New Roman" pitchFamily="18" charset="0"/>
              <a:ea typeface="华文新魏" pitchFamily="2" charset="-122"/>
            </a:endParaRPr>
          </a:p>
          <a:p>
            <a:pPr eaLnBrk="1" hangingPunct="1"/>
            <a:r>
              <a:rPr kumimoji="1" lang="en-US" altLang="zh-CN" sz="2400" b="1" dirty="0">
                <a:latin typeface="Times New Roman" pitchFamily="18" charset="0"/>
                <a:ea typeface="华文新魏" pitchFamily="2" charset="-122"/>
              </a:rPr>
              <a:t>5 -2 =  0x05 + 0xFE = 1  3</a:t>
            </a:r>
            <a:endParaRPr kumimoji="1" lang="zh-CN" altLang="en-US" sz="2400" b="1" dirty="0">
              <a:latin typeface="Times New Roman" pitchFamily="18" charset="0"/>
              <a:ea typeface="华文新魏" pitchFamily="2" charset="-122"/>
            </a:endParaRPr>
          </a:p>
        </p:txBody>
      </p:sp>
      <p:grpSp>
        <p:nvGrpSpPr>
          <p:cNvPr id="4" name="组合 3">
            <a:extLst>
              <a:ext uri="{FF2B5EF4-FFF2-40B4-BE49-F238E27FC236}">
                <a16:creationId xmlns:a16="http://schemas.microsoft.com/office/drawing/2014/main" id="{9A421457-EA4A-4077-B7F0-56594488C8D3}"/>
              </a:ext>
            </a:extLst>
          </p:cNvPr>
          <p:cNvGrpSpPr/>
          <p:nvPr/>
        </p:nvGrpSpPr>
        <p:grpSpPr>
          <a:xfrm rot="16364714">
            <a:off x="4351799" y="1844824"/>
            <a:ext cx="1732369" cy="1424608"/>
            <a:chOff x="4351799" y="1844824"/>
            <a:chExt cx="1732369" cy="1424608"/>
          </a:xfrm>
        </p:grpSpPr>
        <p:sp>
          <p:nvSpPr>
            <p:cNvPr id="10" name="任意多边形: 形状 9">
              <a:extLst>
                <a:ext uri="{FF2B5EF4-FFF2-40B4-BE49-F238E27FC236}">
                  <a16:creationId xmlns:a16="http://schemas.microsoft.com/office/drawing/2014/main" id="{7FF76D2D-EECD-4ADE-9BBA-EFF7AFB9331C}"/>
                </a:ext>
              </a:extLst>
            </p:cNvPr>
            <p:cNvSpPr/>
            <p:nvPr/>
          </p:nvSpPr>
          <p:spPr bwMode="auto">
            <a:xfrm>
              <a:off x="5633595" y="2050232"/>
              <a:ext cx="296754" cy="419810"/>
            </a:xfrm>
            <a:custGeom>
              <a:avLst/>
              <a:gdLst>
                <a:gd name="connsiteX0" fmla="*/ 384313 w 384313"/>
                <a:gd name="connsiteY0" fmla="*/ 337931 h 337931"/>
                <a:gd name="connsiteX1" fmla="*/ 364435 w 384313"/>
                <a:gd name="connsiteY1" fmla="*/ 258418 h 337931"/>
                <a:gd name="connsiteX2" fmla="*/ 324679 w 384313"/>
                <a:gd name="connsiteY2" fmla="*/ 218661 h 337931"/>
                <a:gd name="connsiteX3" fmla="*/ 278296 w 384313"/>
                <a:gd name="connsiteY3" fmla="*/ 185531 h 337931"/>
                <a:gd name="connsiteX4" fmla="*/ 258418 w 384313"/>
                <a:gd name="connsiteY4" fmla="*/ 165652 h 337931"/>
                <a:gd name="connsiteX5" fmla="*/ 238539 w 384313"/>
                <a:gd name="connsiteY5" fmla="*/ 132522 h 337931"/>
                <a:gd name="connsiteX6" fmla="*/ 192157 w 384313"/>
                <a:gd name="connsiteY6" fmla="*/ 92765 h 337931"/>
                <a:gd name="connsiteX7" fmla="*/ 172279 w 384313"/>
                <a:gd name="connsiteY7" fmla="*/ 86139 h 337931"/>
                <a:gd name="connsiteX8" fmla="*/ 119270 w 384313"/>
                <a:gd name="connsiteY8" fmla="*/ 53009 h 337931"/>
                <a:gd name="connsiteX9" fmla="*/ 86139 w 384313"/>
                <a:gd name="connsiteY9" fmla="*/ 46383 h 337931"/>
                <a:gd name="connsiteX10" fmla="*/ 66261 w 384313"/>
                <a:gd name="connsiteY10" fmla="*/ 39757 h 337931"/>
                <a:gd name="connsiteX11" fmla="*/ 0 w 384313"/>
                <a:gd name="connsiteY11" fmla="*/ 0 h 337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4313" h="337931">
                  <a:moveTo>
                    <a:pt x="384313" y="337931"/>
                  </a:moveTo>
                  <a:cubicBezTo>
                    <a:pt x="377687" y="311427"/>
                    <a:pt x="376653" y="282854"/>
                    <a:pt x="364435" y="258418"/>
                  </a:cubicBezTo>
                  <a:cubicBezTo>
                    <a:pt x="356054" y="241655"/>
                    <a:pt x="340273" y="229056"/>
                    <a:pt x="324679" y="218661"/>
                  </a:cubicBezTo>
                  <a:cubicBezTo>
                    <a:pt x="308945" y="208172"/>
                    <a:pt x="292680" y="197861"/>
                    <a:pt x="278296" y="185531"/>
                  </a:cubicBezTo>
                  <a:cubicBezTo>
                    <a:pt x="271181" y="179432"/>
                    <a:pt x="264041" y="173149"/>
                    <a:pt x="258418" y="165652"/>
                  </a:cubicBezTo>
                  <a:cubicBezTo>
                    <a:pt x="250691" y="155349"/>
                    <a:pt x="246446" y="142688"/>
                    <a:pt x="238539" y="132522"/>
                  </a:cubicBezTo>
                  <a:cubicBezTo>
                    <a:pt x="228166" y="119186"/>
                    <a:pt x="208559" y="100967"/>
                    <a:pt x="192157" y="92765"/>
                  </a:cubicBezTo>
                  <a:cubicBezTo>
                    <a:pt x="185910" y="89641"/>
                    <a:pt x="178905" y="88348"/>
                    <a:pt x="172279" y="86139"/>
                  </a:cubicBezTo>
                  <a:cubicBezTo>
                    <a:pt x="154144" y="72538"/>
                    <a:pt x="141098" y="60285"/>
                    <a:pt x="119270" y="53009"/>
                  </a:cubicBezTo>
                  <a:cubicBezTo>
                    <a:pt x="108586" y="49448"/>
                    <a:pt x="97065" y="49114"/>
                    <a:pt x="86139" y="46383"/>
                  </a:cubicBezTo>
                  <a:cubicBezTo>
                    <a:pt x="79363" y="44689"/>
                    <a:pt x="72887" y="41966"/>
                    <a:pt x="66261" y="39757"/>
                  </a:cubicBezTo>
                  <a:cubicBezTo>
                    <a:pt x="23843" y="5821"/>
                    <a:pt x="46262" y="18504"/>
                    <a:pt x="0" y="0"/>
                  </a:cubicBezTo>
                </a:path>
              </a:pathLst>
            </a:custGeom>
            <a:noFill/>
            <a:ln w="38100" cap="flat" cmpd="sng" algn="ctr">
              <a:solidFill>
                <a:schemeClr val="bg2">
                  <a:lumMod val="75000"/>
                </a:schemeClr>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a:ln>
                  <a:noFill/>
                </a:ln>
                <a:solidFill>
                  <a:srgbClr val="FF00FF"/>
                </a:solidFill>
                <a:effectLst/>
                <a:latin typeface="华文新魏" pitchFamily="2" charset="-122"/>
                <a:ea typeface="华文新魏" pitchFamily="2" charset="-122"/>
              </a:endParaRPr>
            </a:p>
          </p:txBody>
        </p:sp>
        <p:sp>
          <p:nvSpPr>
            <p:cNvPr id="11" name="任意多边形: 形状 10">
              <a:extLst>
                <a:ext uri="{FF2B5EF4-FFF2-40B4-BE49-F238E27FC236}">
                  <a16:creationId xmlns:a16="http://schemas.microsoft.com/office/drawing/2014/main" id="{F60A4233-FEA0-4B14-83C5-AE3E6FF0F565}"/>
                </a:ext>
              </a:extLst>
            </p:cNvPr>
            <p:cNvSpPr/>
            <p:nvPr/>
          </p:nvSpPr>
          <p:spPr bwMode="auto">
            <a:xfrm>
              <a:off x="4351799" y="1844824"/>
              <a:ext cx="1732369" cy="1424608"/>
            </a:xfrm>
            <a:custGeom>
              <a:avLst/>
              <a:gdLst>
                <a:gd name="connsiteX0" fmla="*/ 1692613 w 1732369"/>
                <a:gd name="connsiteY0" fmla="*/ 662608 h 1424608"/>
                <a:gd name="connsiteX1" fmla="*/ 1699239 w 1732369"/>
                <a:gd name="connsiteY1" fmla="*/ 702365 h 1424608"/>
                <a:gd name="connsiteX2" fmla="*/ 1705865 w 1732369"/>
                <a:gd name="connsiteY2" fmla="*/ 748747 h 1424608"/>
                <a:gd name="connsiteX3" fmla="*/ 1725743 w 1732369"/>
                <a:gd name="connsiteY3" fmla="*/ 808382 h 1424608"/>
                <a:gd name="connsiteX4" fmla="*/ 1732369 w 1732369"/>
                <a:gd name="connsiteY4" fmla="*/ 894521 h 1424608"/>
                <a:gd name="connsiteX5" fmla="*/ 1719117 w 1732369"/>
                <a:gd name="connsiteY5" fmla="*/ 974034 h 1424608"/>
                <a:gd name="connsiteX6" fmla="*/ 1699239 w 1732369"/>
                <a:gd name="connsiteY6" fmla="*/ 1007165 h 1424608"/>
                <a:gd name="connsiteX7" fmla="*/ 1619726 w 1732369"/>
                <a:gd name="connsiteY7" fmla="*/ 1106556 h 1424608"/>
                <a:gd name="connsiteX8" fmla="*/ 1546839 w 1732369"/>
                <a:gd name="connsiteY8" fmla="*/ 1179443 h 1424608"/>
                <a:gd name="connsiteX9" fmla="*/ 1487204 w 1732369"/>
                <a:gd name="connsiteY9" fmla="*/ 1232452 h 1424608"/>
                <a:gd name="connsiteX10" fmla="*/ 1460700 w 1732369"/>
                <a:gd name="connsiteY10" fmla="*/ 1245704 h 1424608"/>
                <a:gd name="connsiteX11" fmla="*/ 1401065 w 1732369"/>
                <a:gd name="connsiteY11" fmla="*/ 1285460 h 1424608"/>
                <a:gd name="connsiteX12" fmla="*/ 1295047 w 1732369"/>
                <a:gd name="connsiteY12" fmla="*/ 1351721 h 1424608"/>
                <a:gd name="connsiteX13" fmla="*/ 1228787 w 1732369"/>
                <a:gd name="connsiteY13" fmla="*/ 1378226 h 1424608"/>
                <a:gd name="connsiteX14" fmla="*/ 1175778 w 1732369"/>
                <a:gd name="connsiteY14" fmla="*/ 1404730 h 1424608"/>
                <a:gd name="connsiteX15" fmla="*/ 1155900 w 1732369"/>
                <a:gd name="connsiteY15" fmla="*/ 1411356 h 1424608"/>
                <a:gd name="connsiteX16" fmla="*/ 1089639 w 1732369"/>
                <a:gd name="connsiteY16" fmla="*/ 1417982 h 1424608"/>
                <a:gd name="connsiteX17" fmla="*/ 1049882 w 1732369"/>
                <a:gd name="connsiteY17" fmla="*/ 1424608 h 1424608"/>
                <a:gd name="connsiteX18" fmla="*/ 844474 w 1732369"/>
                <a:gd name="connsiteY18" fmla="*/ 1411356 h 1424608"/>
                <a:gd name="connsiteX19" fmla="*/ 824595 w 1732369"/>
                <a:gd name="connsiteY19" fmla="*/ 1398104 h 1424608"/>
                <a:gd name="connsiteX20" fmla="*/ 632439 w 1732369"/>
                <a:gd name="connsiteY20" fmla="*/ 1384852 h 1424608"/>
                <a:gd name="connsiteX21" fmla="*/ 559552 w 1732369"/>
                <a:gd name="connsiteY21" fmla="*/ 1364973 h 1424608"/>
                <a:gd name="connsiteX22" fmla="*/ 513169 w 1732369"/>
                <a:gd name="connsiteY22" fmla="*/ 1358347 h 1424608"/>
                <a:gd name="connsiteX23" fmla="*/ 473413 w 1732369"/>
                <a:gd name="connsiteY23" fmla="*/ 1331843 h 1424608"/>
                <a:gd name="connsiteX24" fmla="*/ 420404 w 1732369"/>
                <a:gd name="connsiteY24" fmla="*/ 1305339 h 1424608"/>
                <a:gd name="connsiteX25" fmla="*/ 393900 w 1732369"/>
                <a:gd name="connsiteY25" fmla="*/ 1285460 h 1424608"/>
                <a:gd name="connsiteX26" fmla="*/ 307760 w 1732369"/>
                <a:gd name="connsiteY26" fmla="*/ 1212573 h 1424608"/>
                <a:gd name="connsiteX27" fmla="*/ 254752 w 1732369"/>
                <a:gd name="connsiteY27" fmla="*/ 1172817 h 1424608"/>
                <a:gd name="connsiteX28" fmla="*/ 228247 w 1732369"/>
                <a:gd name="connsiteY28" fmla="*/ 1146313 h 1424608"/>
                <a:gd name="connsiteX29" fmla="*/ 188491 w 1732369"/>
                <a:gd name="connsiteY29" fmla="*/ 1119808 h 1424608"/>
                <a:gd name="connsiteX30" fmla="*/ 168613 w 1732369"/>
                <a:gd name="connsiteY30" fmla="*/ 1106556 h 1424608"/>
                <a:gd name="connsiteX31" fmla="*/ 155360 w 1732369"/>
                <a:gd name="connsiteY31" fmla="*/ 1066800 h 1424608"/>
                <a:gd name="connsiteX32" fmla="*/ 142108 w 1732369"/>
                <a:gd name="connsiteY32" fmla="*/ 1040295 h 1424608"/>
                <a:gd name="connsiteX33" fmla="*/ 122230 w 1732369"/>
                <a:gd name="connsiteY33" fmla="*/ 993913 h 1424608"/>
                <a:gd name="connsiteX34" fmla="*/ 115604 w 1732369"/>
                <a:gd name="connsiteY34" fmla="*/ 954156 h 1424608"/>
                <a:gd name="connsiteX35" fmla="*/ 22839 w 1732369"/>
                <a:gd name="connsiteY35" fmla="*/ 788504 h 1424608"/>
                <a:gd name="connsiteX36" fmla="*/ 16213 w 1732369"/>
                <a:gd name="connsiteY36" fmla="*/ 549965 h 1424608"/>
                <a:gd name="connsiteX37" fmla="*/ 49343 w 1732369"/>
                <a:gd name="connsiteY37" fmla="*/ 510208 h 1424608"/>
                <a:gd name="connsiteX38" fmla="*/ 69221 w 1732369"/>
                <a:gd name="connsiteY38" fmla="*/ 483704 h 1424608"/>
                <a:gd name="connsiteX39" fmla="*/ 122230 w 1732369"/>
                <a:gd name="connsiteY39" fmla="*/ 417443 h 1424608"/>
                <a:gd name="connsiteX40" fmla="*/ 155360 w 1732369"/>
                <a:gd name="connsiteY40" fmla="*/ 397565 h 1424608"/>
                <a:gd name="connsiteX41" fmla="*/ 201743 w 1732369"/>
                <a:gd name="connsiteY41" fmla="*/ 364434 h 1424608"/>
                <a:gd name="connsiteX42" fmla="*/ 248126 w 1732369"/>
                <a:gd name="connsiteY42" fmla="*/ 324678 h 1424608"/>
                <a:gd name="connsiteX43" fmla="*/ 367395 w 1732369"/>
                <a:gd name="connsiteY43" fmla="*/ 258417 h 1424608"/>
                <a:gd name="connsiteX44" fmla="*/ 427030 w 1732369"/>
                <a:gd name="connsiteY44" fmla="*/ 231913 h 1424608"/>
                <a:gd name="connsiteX45" fmla="*/ 513169 w 1732369"/>
                <a:gd name="connsiteY45" fmla="*/ 212034 h 1424608"/>
                <a:gd name="connsiteX46" fmla="*/ 645691 w 1732369"/>
                <a:gd name="connsiteY46" fmla="*/ 132521 h 1424608"/>
                <a:gd name="connsiteX47" fmla="*/ 685447 w 1732369"/>
                <a:gd name="connsiteY47" fmla="*/ 106017 h 1424608"/>
                <a:gd name="connsiteX48" fmla="*/ 731830 w 1732369"/>
                <a:gd name="connsiteY48" fmla="*/ 86139 h 1424608"/>
                <a:gd name="connsiteX49" fmla="*/ 811343 w 1732369"/>
                <a:gd name="connsiteY49" fmla="*/ 46382 h 1424608"/>
                <a:gd name="connsiteX50" fmla="*/ 831221 w 1732369"/>
                <a:gd name="connsiteY50" fmla="*/ 26504 h 1424608"/>
                <a:gd name="connsiteX51" fmla="*/ 884230 w 1732369"/>
                <a:gd name="connsiteY51" fmla="*/ 13252 h 1424608"/>
                <a:gd name="connsiteX52" fmla="*/ 943865 w 1732369"/>
                <a:gd name="connsiteY52" fmla="*/ 0 h 1424608"/>
                <a:gd name="connsiteX53" fmla="*/ 1003500 w 1732369"/>
                <a:gd name="connsiteY53" fmla="*/ 19878 h 1424608"/>
                <a:gd name="connsiteX54" fmla="*/ 1089639 w 1732369"/>
                <a:gd name="connsiteY54" fmla="*/ 86139 h 1424608"/>
                <a:gd name="connsiteX55" fmla="*/ 1109517 w 1732369"/>
                <a:gd name="connsiteY55" fmla="*/ 99391 h 1424608"/>
                <a:gd name="connsiteX56" fmla="*/ 1142647 w 1732369"/>
                <a:gd name="connsiteY56" fmla="*/ 112643 h 1424608"/>
                <a:gd name="connsiteX57" fmla="*/ 1202282 w 1732369"/>
                <a:gd name="connsiteY57" fmla="*/ 125895 h 1424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1732369" h="1424608">
                  <a:moveTo>
                    <a:pt x="1692613" y="662608"/>
                  </a:moveTo>
                  <a:cubicBezTo>
                    <a:pt x="1694822" y="675860"/>
                    <a:pt x="1697196" y="689086"/>
                    <a:pt x="1699239" y="702365"/>
                  </a:cubicBezTo>
                  <a:cubicBezTo>
                    <a:pt x="1701614" y="717801"/>
                    <a:pt x="1702077" y="733596"/>
                    <a:pt x="1705865" y="748747"/>
                  </a:cubicBezTo>
                  <a:cubicBezTo>
                    <a:pt x="1710947" y="769075"/>
                    <a:pt x="1719117" y="788504"/>
                    <a:pt x="1725743" y="808382"/>
                  </a:cubicBezTo>
                  <a:cubicBezTo>
                    <a:pt x="1705662" y="908792"/>
                    <a:pt x="1732369" y="750667"/>
                    <a:pt x="1732369" y="894521"/>
                  </a:cubicBezTo>
                  <a:cubicBezTo>
                    <a:pt x="1732369" y="921391"/>
                    <a:pt x="1726699" y="948256"/>
                    <a:pt x="1719117" y="974034"/>
                  </a:cubicBezTo>
                  <a:cubicBezTo>
                    <a:pt x="1715483" y="986390"/>
                    <a:pt x="1706966" y="996862"/>
                    <a:pt x="1699239" y="1007165"/>
                  </a:cubicBezTo>
                  <a:cubicBezTo>
                    <a:pt x="1673783" y="1041107"/>
                    <a:pt x="1649727" y="1076555"/>
                    <a:pt x="1619726" y="1106556"/>
                  </a:cubicBezTo>
                  <a:lnTo>
                    <a:pt x="1546839" y="1179443"/>
                  </a:lnTo>
                  <a:cubicBezTo>
                    <a:pt x="1526103" y="1200178"/>
                    <a:pt x="1513280" y="1214198"/>
                    <a:pt x="1487204" y="1232452"/>
                  </a:cubicBezTo>
                  <a:cubicBezTo>
                    <a:pt x="1479112" y="1238116"/>
                    <a:pt x="1468919" y="1240225"/>
                    <a:pt x="1460700" y="1245704"/>
                  </a:cubicBezTo>
                  <a:cubicBezTo>
                    <a:pt x="1387182" y="1294715"/>
                    <a:pt x="1463039" y="1254473"/>
                    <a:pt x="1401065" y="1285460"/>
                  </a:cubicBezTo>
                  <a:cubicBezTo>
                    <a:pt x="1368636" y="1334105"/>
                    <a:pt x="1394937" y="1301776"/>
                    <a:pt x="1295047" y="1351721"/>
                  </a:cubicBezTo>
                  <a:cubicBezTo>
                    <a:pt x="1247141" y="1375674"/>
                    <a:pt x="1269668" y="1368006"/>
                    <a:pt x="1228787" y="1378226"/>
                  </a:cubicBezTo>
                  <a:cubicBezTo>
                    <a:pt x="1201337" y="1396525"/>
                    <a:pt x="1212828" y="1390836"/>
                    <a:pt x="1175778" y="1404730"/>
                  </a:cubicBezTo>
                  <a:cubicBezTo>
                    <a:pt x="1169238" y="1407182"/>
                    <a:pt x="1162803" y="1410294"/>
                    <a:pt x="1155900" y="1411356"/>
                  </a:cubicBezTo>
                  <a:cubicBezTo>
                    <a:pt x="1133961" y="1414731"/>
                    <a:pt x="1111665" y="1415229"/>
                    <a:pt x="1089639" y="1417982"/>
                  </a:cubicBezTo>
                  <a:cubicBezTo>
                    <a:pt x="1076308" y="1419648"/>
                    <a:pt x="1063134" y="1422399"/>
                    <a:pt x="1049882" y="1424608"/>
                  </a:cubicBezTo>
                  <a:cubicBezTo>
                    <a:pt x="1049271" y="1424576"/>
                    <a:pt x="869764" y="1416414"/>
                    <a:pt x="844474" y="1411356"/>
                  </a:cubicBezTo>
                  <a:cubicBezTo>
                    <a:pt x="836665" y="1409794"/>
                    <a:pt x="832404" y="1399666"/>
                    <a:pt x="824595" y="1398104"/>
                  </a:cubicBezTo>
                  <a:cubicBezTo>
                    <a:pt x="804283" y="1394042"/>
                    <a:pt x="634901" y="1384997"/>
                    <a:pt x="632439" y="1384852"/>
                  </a:cubicBezTo>
                  <a:cubicBezTo>
                    <a:pt x="608143" y="1378226"/>
                    <a:pt x="584135" y="1370436"/>
                    <a:pt x="559552" y="1364973"/>
                  </a:cubicBezTo>
                  <a:cubicBezTo>
                    <a:pt x="544306" y="1361585"/>
                    <a:pt x="527746" y="1363953"/>
                    <a:pt x="513169" y="1358347"/>
                  </a:cubicBezTo>
                  <a:cubicBezTo>
                    <a:pt x="498304" y="1352630"/>
                    <a:pt x="487659" y="1338966"/>
                    <a:pt x="473413" y="1331843"/>
                  </a:cubicBezTo>
                  <a:cubicBezTo>
                    <a:pt x="455743" y="1323008"/>
                    <a:pt x="437468" y="1315293"/>
                    <a:pt x="420404" y="1305339"/>
                  </a:cubicBezTo>
                  <a:cubicBezTo>
                    <a:pt x="410865" y="1299774"/>
                    <a:pt x="402425" y="1292480"/>
                    <a:pt x="393900" y="1285460"/>
                  </a:cubicBezTo>
                  <a:cubicBezTo>
                    <a:pt x="364865" y="1261549"/>
                    <a:pt x="336995" y="1236239"/>
                    <a:pt x="307760" y="1212573"/>
                  </a:cubicBezTo>
                  <a:cubicBezTo>
                    <a:pt x="290593" y="1198676"/>
                    <a:pt x="271720" y="1186956"/>
                    <a:pt x="254752" y="1172817"/>
                  </a:cubicBezTo>
                  <a:cubicBezTo>
                    <a:pt x="245154" y="1164818"/>
                    <a:pt x="238003" y="1154118"/>
                    <a:pt x="228247" y="1146313"/>
                  </a:cubicBezTo>
                  <a:cubicBezTo>
                    <a:pt x="215810" y="1136363"/>
                    <a:pt x="201743" y="1128643"/>
                    <a:pt x="188491" y="1119808"/>
                  </a:cubicBezTo>
                  <a:lnTo>
                    <a:pt x="168613" y="1106556"/>
                  </a:lnTo>
                  <a:cubicBezTo>
                    <a:pt x="164195" y="1093304"/>
                    <a:pt x="160548" y="1079770"/>
                    <a:pt x="155360" y="1066800"/>
                  </a:cubicBezTo>
                  <a:cubicBezTo>
                    <a:pt x="151691" y="1057629"/>
                    <a:pt x="146195" y="1049287"/>
                    <a:pt x="142108" y="1040295"/>
                  </a:cubicBezTo>
                  <a:cubicBezTo>
                    <a:pt x="135148" y="1024982"/>
                    <a:pt x="128856" y="1009374"/>
                    <a:pt x="122230" y="993913"/>
                  </a:cubicBezTo>
                  <a:cubicBezTo>
                    <a:pt x="120021" y="980661"/>
                    <a:pt x="120321" y="966736"/>
                    <a:pt x="115604" y="954156"/>
                  </a:cubicBezTo>
                  <a:cubicBezTo>
                    <a:pt x="98800" y="909345"/>
                    <a:pt x="42601" y="821440"/>
                    <a:pt x="22839" y="788504"/>
                  </a:cubicBezTo>
                  <a:cubicBezTo>
                    <a:pt x="-3548" y="696147"/>
                    <a:pt x="-8789" y="695813"/>
                    <a:pt x="16213" y="549965"/>
                  </a:cubicBezTo>
                  <a:cubicBezTo>
                    <a:pt x="19128" y="532963"/>
                    <a:pt x="38567" y="523678"/>
                    <a:pt x="49343" y="510208"/>
                  </a:cubicBezTo>
                  <a:cubicBezTo>
                    <a:pt x="56242" y="501585"/>
                    <a:pt x="63095" y="492893"/>
                    <a:pt x="69221" y="483704"/>
                  </a:cubicBezTo>
                  <a:cubicBezTo>
                    <a:pt x="93829" y="446792"/>
                    <a:pt x="84002" y="448025"/>
                    <a:pt x="122230" y="417443"/>
                  </a:cubicBezTo>
                  <a:cubicBezTo>
                    <a:pt x="132287" y="409398"/>
                    <a:pt x="144644" y="404709"/>
                    <a:pt x="155360" y="397565"/>
                  </a:cubicBezTo>
                  <a:cubicBezTo>
                    <a:pt x="171169" y="387026"/>
                    <a:pt x="186803" y="376173"/>
                    <a:pt x="201743" y="364434"/>
                  </a:cubicBezTo>
                  <a:cubicBezTo>
                    <a:pt x="217755" y="351853"/>
                    <a:pt x="231320" y="336177"/>
                    <a:pt x="248126" y="324678"/>
                  </a:cubicBezTo>
                  <a:cubicBezTo>
                    <a:pt x="276308" y="305396"/>
                    <a:pt x="331160" y="275327"/>
                    <a:pt x="367395" y="258417"/>
                  </a:cubicBezTo>
                  <a:cubicBezTo>
                    <a:pt x="387107" y="249218"/>
                    <a:pt x="406301" y="238509"/>
                    <a:pt x="427030" y="231913"/>
                  </a:cubicBezTo>
                  <a:cubicBezTo>
                    <a:pt x="455110" y="222978"/>
                    <a:pt x="484456" y="218660"/>
                    <a:pt x="513169" y="212034"/>
                  </a:cubicBezTo>
                  <a:cubicBezTo>
                    <a:pt x="583786" y="176726"/>
                    <a:pt x="545472" y="197663"/>
                    <a:pt x="645691" y="132521"/>
                  </a:cubicBezTo>
                  <a:cubicBezTo>
                    <a:pt x="659045" y="123841"/>
                    <a:pt x="670808" y="112291"/>
                    <a:pt x="685447" y="106017"/>
                  </a:cubicBezTo>
                  <a:cubicBezTo>
                    <a:pt x="700908" y="99391"/>
                    <a:pt x="716785" y="93662"/>
                    <a:pt x="731830" y="86139"/>
                  </a:cubicBezTo>
                  <a:cubicBezTo>
                    <a:pt x="845960" y="29073"/>
                    <a:pt x="666167" y="108599"/>
                    <a:pt x="811343" y="46382"/>
                  </a:cubicBezTo>
                  <a:cubicBezTo>
                    <a:pt x="817969" y="39756"/>
                    <a:pt x="823424" y="31702"/>
                    <a:pt x="831221" y="26504"/>
                  </a:cubicBezTo>
                  <a:cubicBezTo>
                    <a:pt x="840046" y="20621"/>
                    <a:pt x="879301" y="14308"/>
                    <a:pt x="884230" y="13252"/>
                  </a:cubicBezTo>
                  <a:lnTo>
                    <a:pt x="943865" y="0"/>
                  </a:lnTo>
                  <a:cubicBezTo>
                    <a:pt x="963743" y="6626"/>
                    <a:pt x="985183" y="9702"/>
                    <a:pt x="1003500" y="19878"/>
                  </a:cubicBezTo>
                  <a:cubicBezTo>
                    <a:pt x="1014939" y="26233"/>
                    <a:pt x="1067947" y="71677"/>
                    <a:pt x="1089639" y="86139"/>
                  </a:cubicBezTo>
                  <a:cubicBezTo>
                    <a:pt x="1096265" y="90556"/>
                    <a:pt x="1102394" y="95830"/>
                    <a:pt x="1109517" y="99391"/>
                  </a:cubicBezTo>
                  <a:cubicBezTo>
                    <a:pt x="1120155" y="104710"/>
                    <a:pt x="1131211" y="109375"/>
                    <a:pt x="1142647" y="112643"/>
                  </a:cubicBezTo>
                  <a:cubicBezTo>
                    <a:pt x="1162227" y="118237"/>
                    <a:pt x="1202282" y="125895"/>
                    <a:pt x="1202282" y="125895"/>
                  </a:cubicBezTo>
                </a:path>
              </a:pathLst>
            </a:custGeom>
            <a:noFill/>
            <a:ln w="38100"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a:ln>
                  <a:noFill/>
                </a:ln>
                <a:solidFill>
                  <a:srgbClr val="FF00FF"/>
                </a:solidFill>
                <a:effectLst/>
                <a:latin typeface="华文新魏" pitchFamily="2" charset="-122"/>
                <a:ea typeface="华文新魏" pitchFamily="2" charset="-122"/>
              </a:endParaRPr>
            </a:p>
          </p:txBody>
        </p:sp>
      </p:grpSp>
      <p:sp>
        <p:nvSpPr>
          <p:cNvPr id="5" name="矩形 4">
            <a:extLst>
              <a:ext uri="{FF2B5EF4-FFF2-40B4-BE49-F238E27FC236}">
                <a16:creationId xmlns:a16="http://schemas.microsoft.com/office/drawing/2014/main" id="{2538531B-E89C-4317-9253-E43FB8072371}"/>
              </a:ext>
            </a:extLst>
          </p:cNvPr>
          <p:cNvSpPr/>
          <p:nvPr/>
        </p:nvSpPr>
        <p:spPr bwMode="auto">
          <a:xfrm>
            <a:off x="4499992" y="4369236"/>
            <a:ext cx="231583" cy="499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a:ln>
                <a:noFill/>
              </a:ln>
              <a:solidFill>
                <a:srgbClr val="FF00FF"/>
              </a:solidFill>
              <a:effectLst/>
              <a:latin typeface="华文新魏" pitchFamily="2" charset="-122"/>
              <a:ea typeface="华文新魏" pitchFamily="2" charset="-122"/>
            </a:endParaRPr>
          </a:p>
        </p:txBody>
      </p:sp>
      <p:sp>
        <p:nvSpPr>
          <p:cNvPr id="6" name="矩形 5">
            <a:extLst>
              <a:ext uri="{FF2B5EF4-FFF2-40B4-BE49-F238E27FC236}">
                <a16:creationId xmlns:a16="http://schemas.microsoft.com/office/drawing/2014/main" id="{BE15EF64-67F8-4EE4-BFBC-7BAAE8EFACA1}"/>
              </a:ext>
            </a:extLst>
          </p:cNvPr>
          <p:cNvSpPr/>
          <p:nvPr/>
        </p:nvSpPr>
        <p:spPr bwMode="auto">
          <a:xfrm>
            <a:off x="4499992" y="4437112"/>
            <a:ext cx="231582" cy="432048"/>
          </a:xfrm>
          <a:prstGeom prst="rect">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a:ln>
                <a:noFill/>
              </a:ln>
              <a:solidFill>
                <a:srgbClr val="FF00FF"/>
              </a:solidFill>
              <a:effectLst/>
              <a:latin typeface="华文新魏" pitchFamily="2" charset="-122"/>
              <a:ea typeface="华文新魏" pitchFamily="2" charset="-122"/>
            </a:endParaRPr>
          </a:p>
        </p:txBody>
      </p:sp>
    </p:spTree>
    <p:extLst>
      <p:ext uri="{BB962C8B-B14F-4D97-AF65-F5344CB8AC3E}">
        <p14:creationId xmlns:p14="http://schemas.microsoft.com/office/powerpoint/2010/main" val="25141897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a:extLst>
              <a:ext uri="{FF2B5EF4-FFF2-40B4-BE49-F238E27FC236}">
                <a16:creationId xmlns:a16="http://schemas.microsoft.com/office/drawing/2014/main" id="{EBC7E41B-3D9D-4967-86EF-A081DADDA806}"/>
              </a:ext>
            </a:extLst>
          </p:cNvPr>
          <p:cNvSpPr txBox="1">
            <a:spLocks noChangeArrowheads="1"/>
          </p:cNvSpPr>
          <p:nvPr/>
        </p:nvSpPr>
        <p:spPr bwMode="auto">
          <a:xfrm>
            <a:off x="611188" y="1628775"/>
            <a:ext cx="37385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n"/>
            </a:pPr>
            <a:r>
              <a:rPr kumimoji="1" lang="en-US" altLang="zh-CN" sz="2800" b="1">
                <a:latin typeface="Times New Roman" pitchFamily="18" charset="0"/>
              </a:rPr>
              <a:t> </a:t>
            </a:r>
            <a:r>
              <a:rPr kumimoji="1" lang="zh-CN" altLang="en-US" sz="2800" b="1">
                <a:solidFill>
                  <a:srgbClr val="FF3300"/>
                </a:solidFill>
                <a:latin typeface="Times New Roman" pitchFamily="18" charset="0"/>
              </a:rPr>
              <a:t>有符号数</a:t>
            </a:r>
            <a:r>
              <a:rPr kumimoji="1" lang="zh-CN" altLang="en-US" sz="2800" b="1">
                <a:latin typeface="Times New Roman" pitchFamily="18" charset="0"/>
              </a:rPr>
              <a:t>的表示范围</a:t>
            </a:r>
          </a:p>
        </p:txBody>
      </p:sp>
      <p:sp>
        <p:nvSpPr>
          <p:cNvPr id="4" name="Text Box 4">
            <a:extLst>
              <a:ext uri="{FF2B5EF4-FFF2-40B4-BE49-F238E27FC236}">
                <a16:creationId xmlns:a16="http://schemas.microsoft.com/office/drawing/2014/main" id="{2CC9601C-5B6F-4C8C-85E9-435D1E930C12}"/>
              </a:ext>
            </a:extLst>
          </p:cNvPr>
          <p:cNvSpPr txBox="1">
            <a:spLocks noChangeArrowheads="1"/>
          </p:cNvSpPr>
          <p:nvPr/>
        </p:nvSpPr>
        <p:spPr bwMode="auto">
          <a:xfrm>
            <a:off x="1233488" y="2590800"/>
            <a:ext cx="7154862" cy="83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dirty="0">
                <a:latin typeface="Times New Roman" pitchFamily="18" charset="0"/>
              </a:rPr>
              <a:t>  8</a:t>
            </a:r>
            <a:r>
              <a:rPr kumimoji="1" lang="zh-CN" altLang="en-US" sz="2400" b="1" dirty="0">
                <a:latin typeface="Times New Roman" pitchFamily="18" charset="0"/>
              </a:rPr>
              <a:t>位补码：    </a:t>
            </a:r>
            <a:r>
              <a:rPr kumimoji="1" lang="en-US" altLang="zh-CN" sz="2400" b="1" dirty="0">
                <a:latin typeface="Times New Roman" pitchFamily="18" charset="0"/>
              </a:rPr>
              <a:t>80H  ---  7FH              (-128 ,127)</a:t>
            </a:r>
          </a:p>
          <a:p>
            <a:pPr eaLnBrk="1" hangingPunct="1"/>
            <a:r>
              <a:rPr kumimoji="1" lang="en-US" altLang="zh-CN" sz="2400" b="1" dirty="0">
                <a:latin typeface="Times New Roman" pitchFamily="18" charset="0"/>
              </a:rPr>
              <a:t>16</a:t>
            </a:r>
            <a:r>
              <a:rPr kumimoji="1" lang="zh-CN" altLang="en-US" sz="2400" b="1" dirty="0">
                <a:latin typeface="Times New Roman" pitchFamily="18" charset="0"/>
              </a:rPr>
              <a:t>位补码：</a:t>
            </a:r>
            <a:r>
              <a:rPr kumimoji="1" lang="en-US" altLang="zh-CN" sz="2400" b="1" dirty="0">
                <a:latin typeface="Times New Roman" pitchFamily="18" charset="0"/>
              </a:rPr>
              <a:t>8000H  ---  7FFFH         (-32768 , 32767)</a:t>
            </a:r>
          </a:p>
        </p:txBody>
      </p:sp>
      <p:sp>
        <p:nvSpPr>
          <p:cNvPr id="5" name="Rectangle 5">
            <a:extLst>
              <a:ext uri="{FF2B5EF4-FFF2-40B4-BE49-F238E27FC236}">
                <a16:creationId xmlns:a16="http://schemas.microsoft.com/office/drawing/2014/main" id="{28591536-2315-43F8-8AE6-A59D36E48D27}"/>
              </a:ext>
            </a:extLst>
          </p:cNvPr>
          <p:cNvSpPr>
            <a:spLocks noChangeArrowheads="1"/>
          </p:cNvSpPr>
          <p:nvPr/>
        </p:nvSpPr>
        <p:spPr bwMode="auto">
          <a:xfrm>
            <a:off x="4787900" y="3702050"/>
            <a:ext cx="25146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a:latin typeface="Times New Roman" pitchFamily="18" charset="0"/>
              </a:rPr>
              <a:t>0  1  1  1  1  1  1  1</a:t>
            </a:r>
          </a:p>
        </p:txBody>
      </p:sp>
      <p:sp>
        <p:nvSpPr>
          <p:cNvPr id="6" name="Line 6">
            <a:extLst>
              <a:ext uri="{FF2B5EF4-FFF2-40B4-BE49-F238E27FC236}">
                <a16:creationId xmlns:a16="http://schemas.microsoft.com/office/drawing/2014/main" id="{AD65A311-390F-4211-B921-EB2121B502C9}"/>
              </a:ext>
            </a:extLst>
          </p:cNvPr>
          <p:cNvSpPr>
            <a:spLocks noChangeShapeType="1"/>
          </p:cNvSpPr>
          <p:nvPr/>
        </p:nvSpPr>
        <p:spPr bwMode="auto">
          <a:xfrm>
            <a:off x="5092700" y="37020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7">
            <a:extLst>
              <a:ext uri="{FF2B5EF4-FFF2-40B4-BE49-F238E27FC236}">
                <a16:creationId xmlns:a16="http://schemas.microsoft.com/office/drawing/2014/main" id="{07B3DBB6-9210-4A75-9148-47DE964B22A9}"/>
              </a:ext>
            </a:extLst>
          </p:cNvPr>
          <p:cNvSpPr>
            <a:spLocks noChangeShapeType="1"/>
          </p:cNvSpPr>
          <p:nvPr/>
        </p:nvSpPr>
        <p:spPr bwMode="auto">
          <a:xfrm>
            <a:off x="5473700" y="37020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8">
            <a:extLst>
              <a:ext uri="{FF2B5EF4-FFF2-40B4-BE49-F238E27FC236}">
                <a16:creationId xmlns:a16="http://schemas.microsoft.com/office/drawing/2014/main" id="{6D4AAEFE-94E8-4875-8CAB-F3DBFF65A039}"/>
              </a:ext>
            </a:extLst>
          </p:cNvPr>
          <p:cNvSpPr>
            <a:spLocks noChangeShapeType="1"/>
          </p:cNvSpPr>
          <p:nvPr/>
        </p:nvSpPr>
        <p:spPr bwMode="auto">
          <a:xfrm>
            <a:off x="5778500" y="37020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9">
            <a:extLst>
              <a:ext uri="{FF2B5EF4-FFF2-40B4-BE49-F238E27FC236}">
                <a16:creationId xmlns:a16="http://schemas.microsoft.com/office/drawing/2014/main" id="{93070FF5-0881-4ABF-99BF-D2C9F173D8F2}"/>
              </a:ext>
            </a:extLst>
          </p:cNvPr>
          <p:cNvSpPr>
            <a:spLocks noChangeShapeType="1"/>
          </p:cNvSpPr>
          <p:nvPr/>
        </p:nvSpPr>
        <p:spPr bwMode="auto">
          <a:xfrm>
            <a:off x="6007100" y="37020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10">
            <a:extLst>
              <a:ext uri="{FF2B5EF4-FFF2-40B4-BE49-F238E27FC236}">
                <a16:creationId xmlns:a16="http://schemas.microsoft.com/office/drawing/2014/main" id="{2595B2D8-6A04-4AEF-8D0F-DE417F9FA947}"/>
              </a:ext>
            </a:extLst>
          </p:cNvPr>
          <p:cNvSpPr>
            <a:spLocks noChangeShapeType="1"/>
          </p:cNvSpPr>
          <p:nvPr/>
        </p:nvSpPr>
        <p:spPr bwMode="auto">
          <a:xfrm>
            <a:off x="6311900" y="37020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11">
            <a:extLst>
              <a:ext uri="{FF2B5EF4-FFF2-40B4-BE49-F238E27FC236}">
                <a16:creationId xmlns:a16="http://schemas.microsoft.com/office/drawing/2014/main" id="{8269A8F5-9E69-4D12-8041-A0EBC9C14841}"/>
              </a:ext>
            </a:extLst>
          </p:cNvPr>
          <p:cNvSpPr>
            <a:spLocks noChangeShapeType="1"/>
          </p:cNvSpPr>
          <p:nvPr/>
        </p:nvSpPr>
        <p:spPr bwMode="auto">
          <a:xfrm>
            <a:off x="6616700" y="37020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 name="Line 12">
            <a:extLst>
              <a:ext uri="{FF2B5EF4-FFF2-40B4-BE49-F238E27FC236}">
                <a16:creationId xmlns:a16="http://schemas.microsoft.com/office/drawing/2014/main" id="{35A5ECCF-97B6-4D86-B513-1A9A0A0667E0}"/>
              </a:ext>
            </a:extLst>
          </p:cNvPr>
          <p:cNvSpPr>
            <a:spLocks noChangeShapeType="1"/>
          </p:cNvSpPr>
          <p:nvPr/>
        </p:nvSpPr>
        <p:spPr bwMode="auto">
          <a:xfrm>
            <a:off x="6921500" y="37020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Rectangle 13">
            <a:extLst>
              <a:ext uri="{FF2B5EF4-FFF2-40B4-BE49-F238E27FC236}">
                <a16:creationId xmlns:a16="http://schemas.microsoft.com/office/drawing/2014/main" id="{C869F5C8-238D-40AC-A667-3E59D247F82A}"/>
              </a:ext>
            </a:extLst>
          </p:cNvPr>
          <p:cNvSpPr>
            <a:spLocks noChangeArrowheads="1"/>
          </p:cNvSpPr>
          <p:nvPr/>
        </p:nvSpPr>
        <p:spPr bwMode="auto">
          <a:xfrm>
            <a:off x="1663700" y="3702050"/>
            <a:ext cx="25146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a:latin typeface="Times New Roman" pitchFamily="18" charset="0"/>
              </a:rPr>
              <a:t>0  0  0  0  0  0  0  1</a:t>
            </a:r>
          </a:p>
        </p:txBody>
      </p:sp>
      <p:sp>
        <p:nvSpPr>
          <p:cNvPr id="14" name="Line 14">
            <a:extLst>
              <a:ext uri="{FF2B5EF4-FFF2-40B4-BE49-F238E27FC236}">
                <a16:creationId xmlns:a16="http://schemas.microsoft.com/office/drawing/2014/main" id="{AC391BEE-9032-40D3-9ACC-586F8FF7685D}"/>
              </a:ext>
            </a:extLst>
          </p:cNvPr>
          <p:cNvSpPr>
            <a:spLocks noChangeShapeType="1"/>
          </p:cNvSpPr>
          <p:nvPr/>
        </p:nvSpPr>
        <p:spPr bwMode="auto">
          <a:xfrm>
            <a:off x="1968500" y="37020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5">
            <a:extLst>
              <a:ext uri="{FF2B5EF4-FFF2-40B4-BE49-F238E27FC236}">
                <a16:creationId xmlns:a16="http://schemas.microsoft.com/office/drawing/2014/main" id="{6F64B32C-0819-4A12-B191-EFAFACF11303}"/>
              </a:ext>
            </a:extLst>
          </p:cNvPr>
          <p:cNvSpPr>
            <a:spLocks noChangeShapeType="1"/>
          </p:cNvSpPr>
          <p:nvPr/>
        </p:nvSpPr>
        <p:spPr bwMode="auto">
          <a:xfrm>
            <a:off x="2349500" y="37020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Line 16">
            <a:extLst>
              <a:ext uri="{FF2B5EF4-FFF2-40B4-BE49-F238E27FC236}">
                <a16:creationId xmlns:a16="http://schemas.microsoft.com/office/drawing/2014/main" id="{FEE3F8FD-CC57-4FE3-8A9E-ECF972E9FE50}"/>
              </a:ext>
            </a:extLst>
          </p:cNvPr>
          <p:cNvSpPr>
            <a:spLocks noChangeShapeType="1"/>
          </p:cNvSpPr>
          <p:nvPr/>
        </p:nvSpPr>
        <p:spPr bwMode="auto">
          <a:xfrm>
            <a:off x="2882900" y="37020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Line 17">
            <a:extLst>
              <a:ext uri="{FF2B5EF4-FFF2-40B4-BE49-F238E27FC236}">
                <a16:creationId xmlns:a16="http://schemas.microsoft.com/office/drawing/2014/main" id="{832695A7-E6C5-4004-A8C1-73890C7A8ABC}"/>
              </a:ext>
            </a:extLst>
          </p:cNvPr>
          <p:cNvSpPr>
            <a:spLocks noChangeShapeType="1"/>
          </p:cNvSpPr>
          <p:nvPr/>
        </p:nvSpPr>
        <p:spPr bwMode="auto">
          <a:xfrm>
            <a:off x="3187700" y="37020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 name="Line 18">
            <a:extLst>
              <a:ext uri="{FF2B5EF4-FFF2-40B4-BE49-F238E27FC236}">
                <a16:creationId xmlns:a16="http://schemas.microsoft.com/office/drawing/2014/main" id="{3F338982-2C0D-4E37-A673-ED176043ADF3}"/>
              </a:ext>
            </a:extLst>
          </p:cNvPr>
          <p:cNvSpPr>
            <a:spLocks noChangeShapeType="1"/>
          </p:cNvSpPr>
          <p:nvPr/>
        </p:nvSpPr>
        <p:spPr bwMode="auto">
          <a:xfrm>
            <a:off x="3492500" y="37020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Line 19">
            <a:extLst>
              <a:ext uri="{FF2B5EF4-FFF2-40B4-BE49-F238E27FC236}">
                <a16:creationId xmlns:a16="http://schemas.microsoft.com/office/drawing/2014/main" id="{B751AC4C-17D3-4841-8B0D-172F4841FE5A}"/>
              </a:ext>
            </a:extLst>
          </p:cNvPr>
          <p:cNvSpPr>
            <a:spLocks noChangeShapeType="1"/>
          </p:cNvSpPr>
          <p:nvPr/>
        </p:nvSpPr>
        <p:spPr bwMode="auto">
          <a:xfrm>
            <a:off x="3797300" y="37020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Text Box 20">
            <a:extLst>
              <a:ext uri="{FF2B5EF4-FFF2-40B4-BE49-F238E27FC236}">
                <a16:creationId xmlns:a16="http://schemas.microsoft.com/office/drawing/2014/main" id="{D412DBEB-C57E-4DF0-AC55-38581C0E834B}"/>
              </a:ext>
            </a:extLst>
          </p:cNvPr>
          <p:cNvSpPr txBox="1">
            <a:spLocks noChangeArrowheads="1"/>
          </p:cNvSpPr>
          <p:nvPr/>
        </p:nvSpPr>
        <p:spPr bwMode="auto">
          <a:xfrm>
            <a:off x="749300" y="3798888"/>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正数</a:t>
            </a:r>
          </a:p>
        </p:txBody>
      </p:sp>
      <p:sp>
        <p:nvSpPr>
          <p:cNvPr id="22" name="Line 21">
            <a:extLst>
              <a:ext uri="{FF2B5EF4-FFF2-40B4-BE49-F238E27FC236}">
                <a16:creationId xmlns:a16="http://schemas.microsoft.com/office/drawing/2014/main" id="{98D29FB0-C7ED-42B9-9070-BB20F64367C1}"/>
              </a:ext>
            </a:extLst>
          </p:cNvPr>
          <p:cNvSpPr>
            <a:spLocks noChangeShapeType="1"/>
          </p:cNvSpPr>
          <p:nvPr/>
        </p:nvSpPr>
        <p:spPr bwMode="auto">
          <a:xfrm>
            <a:off x="2654300" y="370205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3" name="Group 22">
            <a:extLst>
              <a:ext uri="{FF2B5EF4-FFF2-40B4-BE49-F238E27FC236}">
                <a16:creationId xmlns:a16="http://schemas.microsoft.com/office/drawing/2014/main" id="{99991752-602A-429F-B79A-15D0604AF98C}"/>
              </a:ext>
            </a:extLst>
          </p:cNvPr>
          <p:cNvGrpSpPr>
            <a:grpSpLocks/>
          </p:cNvGrpSpPr>
          <p:nvPr/>
        </p:nvGrpSpPr>
        <p:grpSpPr bwMode="auto">
          <a:xfrm>
            <a:off x="1663700" y="5246688"/>
            <a:ext cx="2514600" cy="533400"/>
            <a:chOff x="768" y="3648"/>
            <a:chExt cx="1584" cy="336"/>
          </a:xfrm>
        </p:grpSpPr>
        <p:sp>
          <p:nvSpPr>
            <p:cNvPr id="24" name="Rectangle 23">
              <a:extLst>
                <a:ext uri="{FF2B5EF4-FFF2-40B4-BE49-F238E27FC236}">
                  <a16:creationId xmlns:a16="http://schemas.microsoft.com/office/drawing/2014/main" id="{3E1C47E0-6AE6-42C3-B991-02AD81E16565}"/>
                </a:ext>
              </a:extLst>
            </p:cNvPr>
            <p:cNvSpPr>
              <a:spLocks noChangeArrowheads="1"/>
            </p:cNvSpPr>
            <p:nvPr/>
          </p:nvSpPr>
          <p:spPr bwMode="auto">
            <a:xfrm>
              <a:off x="768" y="3648"/>
              <a:ext cx="1584"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a:latin typeface="Times New Roman" pitchFamily="18" charset="0"/>
                </a:rPr>
                <a:t>1  1  1  1  1  1  1  1</a:t>
              </a:r>
            </a:p>
          </p:txBody>
        </p:sp>
        <p:sp>
          <p:nvSpPr>
            <p:cNvPr id="25" name="Line 24">
              <a:extLst>
                <a:ext uri="{FF2B5EF4-FFF2-40B4-BE49-F238E27FC236}">
                  <a16:creationId xmlns:a16="http://schemas.microsoft.com/office/drawing/2014/main" id="{2C2EF573-932D-4518-AA5E-219ED3AD317F}"/>
                </a:ext>
              </a:extLst>
            </p:cNvPr>
            <p:cNvSpPr>
              <a:spLocks noChangeShapeType="1"/>
            </p:cNvSpPr>
            <p:nvPr/>
          </p:nvSpPr>
          <p:spPr bwMode="auto">
            <a:xfrm>
              <a:off x="960" y="364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Line 25">
              <a:extLst>
                <a:ext uri="{FF2B5EF4-FFF2-40B4-BE49-F238E27FC236}">
                  <a16:creationId xmlns:a16="http://schemas.microsoft.com/office/drawing/2014/main" id="{CE272555-CCD5-42F3-A156-2B751D85482D}"/>
                </a:ext>
              </a:extLst>
            </p:cNvPr>
            <p:cNvSpPr>
              <a:spLocks noChangeShapeType="1"/>
            </p:cNvSpPr>
            <p:nvPr/>
          </p:nvSpPr>
          <p:spPr bwMode="auto">
            <a:xfrm>
              <a:off x="1200" y="364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Line 26">
              <a:extLst>
                <a:ext uri="{FF2B5EF4-FFF2-40B4-BE49-F238E27FC236}">
                  <a16:creationId xmlns:a16="http://schemas.microsoft.com/office/drawing/2014/main" id="{AA889A67-AF8B-422A-B879-2E123FA9E3DB}"/>
                </a:ext>
              </a:extLst>
            </p:cNvPr>
            <p:cNvSpPr>
              <a:spLocks noChangeShapeType="1"/>
            </p:cNvSpPr>
            <p:nvPr/>
          </p:nvSpPr>
          <p:spPr bwMode="auto">
            <a:xfrm>
              <a:off x="1392" y="364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8" name="Line 27">
              <a:extLst>
                <a:ext uri="{FF2B5EF4-FFF2-40B4-BE49-F238E27FC236}">
                  <a16:creationId xmlns:a16="http://schemas.microsoft.com/office/drawing/2014/main" id="{C7AEA7BB-F1C3-4684-9349-811CD74B2794}"/>
                </a:ext>
              </a:extLst>
            </p:cNvPr>
            <p:cNvSpPr>
              <a:spLocks noChangeShapeType="1"/>
            </p:cNvSpPr>
            <p:nvPr/>
          </p:nvSpPr>
          <p:spPr bwMode="auto">
            <a:xfrm>
              <a:off x="1536" y="364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Line 28">
              <a:extLst>
                <a:ext uri="{FF2B5EF4-FFF2-40B4-BE49-F238E27FC236}">
                  <a16:creationId xmlns:a16="http://schemas.microsoft.com/office/drawing/2014/main" id="{A4FEC96B-22EA-434B-A38A-72F6F846A0F6}"/>
                </a:ext>
              </a:extLst>
            </p:cNvPr>
            <p:cNvSpPr>
              <a:spLocks noChangeShapeType="1"/>
            </p:cNvSpPr>
            <p:nvPr/>
          </p:nvSpPr>
          <p:spPr bwMode="auto">
            <a:xfrm>
              <a:off x="1728" y="364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Line 29">
              <a:extLst>
                <a:ext uri="{FF2B5EF4-FFF2-40B4-BE49-F238E27FC236}">
                  <a16:creationId xmlns:a16="http://schemas.microsoft.com/office/drawing/2014/main" id="{6EE095AF-4D2D-4524-ADB7-C50B461432D7}"/>
                </a:ext>
              </a:extLst>
            </p:cNvPr>
            <p:cNvSpPr>
              <a:spLocks noChangeShapeType="1"/>
            </p:cNvSpPr>
            <p:nvPr/>
          </p:nvSpPr>
          <p:spPr bwMode="auto">
            <a:xfrm>
              <a:off x="1920" y="364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Line 30">
              <a:extLst>
                <a:ext uri="{FF2B5EF4-FFF2-40B4-BE49-F238E27FC236}">
                  <a16:creationId xmlns:a16="http://schemas.microsoft.com/office/drawing/2014/main" id="{7F835A02-DC24-4BDC-8ABF-92BA71CA7621}"/>
                </a:ext>
              </a:extLst>
            </p:cNvPr>
            <p:cNvSpPr>
              <a:spLocks noChangeShapeType="1"/>
            </p:cNvSpPr>
            <p:nvPr/>
          </p:nvSpPr>
          <p:spPr bwMode="auto">
            <a:xfrm>
              <a:off x="2112" y="364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2" name="Text Box 31">
            <a:extLst>
              <a:ext uri="{FF2B5EF4-FFF2-40B4-BE49-F238E27FC236}">
                <a16:creationId xmlns:a16="http://schemas.microsoft.com/office/drawing/2014/main" id="{54771ED4-7DA3-4813-8FC9-500B06AF183D}"/>
              </a:ext>
            </a:extLst>
          </p:cNvPr>
          <p:cNvSpPr txBox="1">
            <a:spLocks noChangeArrowheads="1"/>
          </p:cNvSpPr>
          <p:nvPr/>
        </p:nvSpPr>
        <p:spPr bwMode="auto">
          <a:xfrm>
            <a:off x="749300" y="5322888"/>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rPr>
              <a:t>负数</a:t>
            </a:r>
          </a:p>
        </p:txBody>
      </p:sp>
      <p:sp>
        <p:nvSpPr>
          <p:cNvPr id="33" name="Rectangle 32">
            <a:extLst>
              <a:ext uri="{FF2B5EF4-FFF2-40B4-BE49-F238E27FC236}">
                <a16:creationId xmlns:a16="http://schemas.microsoft.com/office/drawing/2014/main" id="{629E7D21-2023-4205-8121-F42A7EFC24E6}"/>
              </a:ext>
            </a:extLst>
          </p:cNvPr>
          <p:cNvSpPr>
            <a:spLocks noChangeArrowheads="1"/>
          </p:cNvSpPr>
          <p:nvPr/>
        </p:nvSpPr>
        <p:spPr bwMode="auto">
          <a:xfrm>
            <a:off x="4787900" y="5170488"/>
            <a:ext cx="25146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a:latin typeface="Times New Roman" pitchFamily="18" charset="0"/>
              </a:rPr>
              <a:t>1  0  0  0  0  0  0  0</a:t>
            </a:r>
          </a:p>
        </p:txBody>
      </p:sp>
      <p:sp>
        <p:nvSpPr>
          <p:cNvPr id="34" name="Line 33">
            <a:extLst>
              <a:ext uri="{FF2B5EF4-FFF2-40B4-BE49-F238E27FC236}">
                <a16:creationId xmlns:a16="http://schemas.microsoft.com/office/drawing/2014/main" id="{987F52D9-D1FB-432C-9CD0-72DE90AC51BD}"/>
              </a:ext>
            </a:extLst>
          </p:cNvPr>
          <p:cNvSpPr>
            <a:spLocks noChangeShapeType="1"/>
          </p:cNvSpPr>
          <p:nvPr/>
        </p:nvSpPr>
        <p:spPr bwMode="auto">
          <a:xfrm>
            <a:off x="5092700" y="517048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5" name="Line 34">
            <a:extLst>
              <a:ext uri="{FF2B5EF4-FFF2-40B4-BE49-F238E27FC236}">
                <a16:creationId xmlns:a16="http://schemas.microsoft.com/office/drawing/2014/main" id="{A220C439-E660-4087-AB5C-6E8DE8209681}"/>
              </a:ext>
            </a:extLst>
          </p:cNvPr>
          <p:cNvSpPr>
            <a:spLocks noChangeShapeType="1"/>
          </p:cNvSpPr>
          <p:nvPr/>
        </p:nvSpPr>
        <p:spPr bwMode="auto">
          <a:xfrm>
            <a:off x="5473700" y="517048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6" name="Line 35">
            <a:extLst>
              <a:ext uri="{FF2B5EF4-FFF2-40B4-BE49-F238E27FC236}">
                <a16:creationId xmlns:a16="http://schemas.microsoft.com/office/drawing/2014/main" id="{7641A5A4-5E2F-4B31-B691-A1A74CAC456A}"/>
              </a:ext>
            </a:extLst>
          </p:cNvPr>
          <p:cNvSpPr>
            <a:spLocks noChangeShapeType="1"/>
          </p:cNvSpPr>
          <p:nvPr/>
        </p:nvSpPr>
        <p:spPr bwMode="auto">
          <a:xfrm>
            <a:off x="6007100" y="517048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7" name="Line 36">
            <a:extLst>
              <a:ext uri="{FF2B5EF4-FFF2-40B4-BE49-F238E27FC236}">
                <a16:creationId xmlns:a16="http://schemas.microsoft.com/office/drawing/2014/main" id="{DD036BD4-EB9E-45A9-BC1F-57BA9F3DF4D3}"/>
              </a:ext>
            </a:extLst>
          </p:cNvPr>
          <p:cNvSpPr>
            <a:spLocks noChangeShapeType="1"/>
          </p:cNvSpPr>
          <p:nvPr/>
        </p:nvSpPr>
        <p:spPr bwMode="auto">
          <a:xfrm>
            <a:off x="6311900" y="517048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37">
            <a:extLst>
              <a:ext uri="{FF2B5EF4-FFF2-40B4-BE49-F238E27FC236}">
                <a16:creationId xmlns:a16="http://schemas.microsoft.com/office/drawing/2014/main" id="{2E0EEC9C-FB05-42FB-A64E-F271A3D5CCC2}"/>
              </a:ext>
            </a:extLst>
          </p:cNvPr>
          <p:cNvSpPr>
            <a:spLocks noChangeShapeType="1"/>
          </p:cNvSpPr>
          <p:nvPr/>
        </p:nvSpPr>
        <p:spPr bwMode="auto">
          <a:xfrm>
            <a:off x="6616700" y="517048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38">
            <a:extLst>
              <a:ext uri="{FF2B5EF4-FFF2-40B4-BE49-F238E27FC236}">
                <a16:creationId xmlns:a16="http://schemas.microsoft.com/office/drawing/2014/main" id="{2FFB03BA-02AF-4A37-B044-2EFEF13C8DB6}"/>
              </a:ext>
            </a:extLst>
          </p:cNvPr>
          <p:cNvSpPr>
            <a:spLocks noChangeShapeType="1"/>
          </p:cNvSpPr>
          <p:nvPr/>
        </p:nvSpPr>
        <p:spPr bwMode="auto">
          <a:xfrm>
            <a:off x="6921500" y="517048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39">
            <a:extLst>
              <a:ext uri="{FF2B5EF4-FFF2-40B4-BE49-F238E27FC236}">
                <a16:creationId xmlns:a16="http://schemas.microsoft.com/office/drawing/2014/main" id="{D1980A94-2DEE-4DBB-856B-A50881E65146}"/>
              </a:ext>
            </a:extLst>
          </p:cNvPr>
          <p:cNvSpPr>
            <a:spLocks noChangeShapeType="1"/>
          </p:cNvSpPr>
          <p:nvPr/>
        </p:nvSpPr>
        <p:spPr bwMode="auto">
          <a:xfrm>
            <a:off x="5778500" y="5170488"/>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Rectangle 40">
            <a:extLst>
              <a:ext uri="{FF2B5EF4-FFF2-40B4-BE49-F238E27FC236}">
                <a16:creationId xmlns:a16="http://schemas.microsoft.com/office/drawing/2014/main" id="{AF80A6D1-4092-4659-9E6D-84545F71C102}"/>
              </a:ext>
            </a:extLst>
          </p:cNvPr>
          <p:cNvSpPr>
            <a:spLocks noChangeArrowheads="1"/>
          </p:cNvSpPr>
          <p:nvPr/>
        </p:nvSpPr>
        <p:spPr bwMode="auto">
          <a:xfrm>
            <a:off x="2840038" y="42560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400">
                <a:latin typeface="Times New Roman" pitchFamily="18" charset="0"/>
              </a:rPr>
              <a:t>1</a:t>
            </a:r>
          </a:p>
        </p:txBody>
      </p:sp>
      <p:sp>
        <p:nvSpPr>
          <p:cNvPr id="42" name="Rectangle 41">
            <a:extLst>
              <a:ext uri="{FF2B5EF4-FFF2-40B4-BE49-F238E27FC236}">
                <a16:creationId xmlns:a16="http://schemas.microsoft.com/office/drawing/2014/main" id="{C3DA46B7-0561-4928-84C2-AC95A0207EF8}"/>
              </a:ext>
            </a:extLst>
          </p:cNvPr>
          <p:cNvSpPr>
            <a:spLocks noChangeArrowheads="1"/>
          </p:cNvSpPr>
          <p:nvPr/>
        </p:nvSpPr>
        <p:spPr bwMode="auto">
          <a:xfrm>
            <a:off x="5702300" y="4179888"/>
            <a:ext cx="506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400">
                <a:latin typeface="Times New Roman" pitchFamily="18" charset="0"/>
              </a:rPr>
              <a:t>7F</a:t>
            </a:r>
          </a:p>
        </p:txBody>
      </p:sp>
      <p:sp>
        <p:nvSpPr>
          <p:cNvPr id="43" name="Rectangle 42">
            <a:extLst>
              <a:ext uri="{FF2B5EF4-FFF2-40B4-BE49-F238E27FC236}">
                <a16:creationId xmlns:a16="http://schemas.microsoft.com/office/drawing/2014/main" id="{D34A659A-3E89-469E-8E6F-878CC7664B47}"/>
              </a:ext>
            </a:extLst>
          </p:cNvPr>
          <p:cNvSpPr>
            <a:spLocks noChangeArrowheads="1"/>
          </p:cNvSpPr>
          <p:nvPr/>
        </p:nvSpPr>
        <p:spPr bwMode="auto">
          <a:xfrm>
            <a:off x="2781300" y="5780088"/>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400">
                <a:latin typeface="Times New Roman" pitchFamily="18" charset="0"/>
              </a:rPr>
              <a:t>-1</a:t>
            </a:r>
          </a:p>
        </p:txBody>
      </p:sp>
      <p:sp>
        <p:nvSpPr>
          <p:cNvPr id="44" name="Rectangle 43">
            <a:extLst>
              <a:ext uri="{FF2B5EF4-FFF2-40B4-BE49-F238E27FC236}">
                <a16:creationId xmlns:a16="http://schemas.microsoft.com/office/drawing/2014/main" id="{9A486117-0E2A-476A-A955-B45E7A8D8729}"/>
              </a:ext>
            </a:extLst>
          </p:cNvPr>
          <p:cNvSpPr>
            <a:spLocks noChangeArrowheads="1"/>
          </p:cNvSpPr>
          <p:nvPr/>
        </p:nvSpPr>
        <p:spPr bwMode="auto">
          <a:xfrm>
            <a:off x="5626100" y="5703888"/>
            <a:ext cx="74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kumimoji="1" lang="en-US" altLang="zh-CN" sz="2400">
                <a:latin typeface="Times New Roman" pitchFamily="18" charset="0"/>
              </a:rPr>
              <a:t>-128</a:t>
            </a:r>
          </a:p>
        </p:txBody>
      </p:sp>
      <p:sp>
        <p:nvSpPr>
          <p:cNvPr id="45" name="Text Box 44">
            <a:extLst>
              <a:ext uri="{FF2B5EF4-FFF2-40B4-BE49-F238E27FC236}">
                <a16:creationId xmlns:a16="http://schemas.microsoft.com/office/drawing/2014/main" id="{53E67EDA-0EA8-4090-B855-D439CD5F0300}"/>
              </a:ext>
            </a:extLst>
          </p:cNvPr>
          <p:cNvSpPr txBox="1">
            <a:spLocks noChangeArrowheads="1"/>
          </p:cNvSpPr>
          <p:nvPr/>
        </p:nvSpPr>
        <p:spPr bwMode="auto">
          <a:xfrm>
            <a:off x="7515225" y="4454525"/>
            <a:ext cx="728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latin typeface="Times New Roman" pitchFamily="18" charset="0"/>
                <a:ea typeface="华文新魏" pitchFamily="2" charset="-122"/>
              </a:rPr>
              <a:t>N=8</a:t>
            </a:r>
          </a:p>
        </p:txBody>
      </p:sp>
      <p:sp>
        <p:nvSpPr>
          <p:cNvPr id="46" name="Text Box 5">
            <a:extLst>
              <a:ext uri="{FF2B5EF4-FFF2-40B4-BE49-F238E27FC236}">
                <a16:creationId xmlns:a16="http://schemas.microsoft.com/office/drawing/2014/main" id="{8045D061-9537-416E-9BC1-B23895EB1DFA}"/>
              </a:ext>
            </a:extLst>
          </p:cNvPr>
          <p:cNvSpPr txBox="1">
            <a:spLocks noChangeArrowheads="1"/>
          </p:cNvSpPr>
          <p:nvPr/>
        </p:nvSpPr>
        <p:spPr bwMode="auto">
          <a:xfrm>
            <a:off x="251520" y="236538"/>
            <a:ext cx="76867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3.2.1 </a:t>
            </a:r>
            <a:r>
              <a:rPr lang="zh-CN" altLang="en-US" sz="3600" b="1" dirty="0">
                <a:solidFill>
                  <a:schemeClr val="bg1"/>
                </a:solidFill>
                <a:latin typeface="Times New Roman" pitchFamily="18" charset="0"/>
              </a:rPr>
              <a:t>有符号和无符号整数的表示形式</a:t>
            </a:r>
          </a:p>
        </p:txBody>
      </p:sp>
    </p:spTree>
    <p:extLst>
      <p:ext uri="{BB962C8B-B14F-4D97-AF65-F5344CB8AC3E}">
        <p14:creationId xmlns:p14="http://schemas.microsoft.com/office/powerpoint/2010/main" val="42488770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a:extLst>
              <a:ext uri="{FF2B5EF4-FFF2-40B4-BE49-F238E27FC236}">
                <a16:creationId xmlns:a16="http://schemas.microsoft.com/office/drawing/2014/main" id="{10DF59AF-6DB2-4885-9D53-178CB7B880C2}"/>
              </a:ext>
            </a:extLst>
          </p:cNvPr>
          <p:cNvSpPr txBox="1">
            <a:spLocks noChangeArrowheads="1"/>
          </p:cNvSpPr>
          <p:nvPr/>
        </p:nvSpPr>
        <p:spPr bwMode="auto">
          <a:xfrm>
            <a:off x="611188" y="1800225"/>
            <a:ext cx="58721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n"/>
            </a:pPr>
            <a:r>
              <a:rPr kumimoji="1" lang="en-US" altLang="zh-CN" sz="2800" b="1">
                <a:latin typeface="Times New Roman" pitchFamily="18" charset="0"/>
              </a:rPr>
              <a:t> </a:t>
            </a:r>
            <a:r>
              <a:rPr kumimoji="1" lang="zh-CN" altLang="en-US" sz="2800" b="1">
                <a:solidFill>
                  <a:srgbClr val="FF3300"/>
                </a:solidFill>
                <a:latin typeface="Times New Roman" pitchFamily="18" charset="0"/>
              </a:rPr>
              <a:t>有符号数</a:t>
            </a:r>
            <a:r>
              <a:rPr kumimoji="1" lang="zh-CN" altLang="en-US" sz="2800" b="1">
                <a:latin typeface="Times New Roman" pitchFamily="18" charset="0"/>
              </a:rPr>
              <a:t>（补码表示）的大小比较</a:t>
            </a:r>
          </a:p>
        </p:txBody>
      </p:sp>
      <p:sp>
        <p:nvSpPr>
          <p:cNvPr id="4" name="Text Box 4">
            <a:extLst>
              <a:ext uri="{FF2B5EF4-FFF2-40B4-BE49-F238E27FC236}">
                <a16:creationId xmlns:a16="http://schemas.microsoft.com/office/drawing/2014/main" id="{3753297F-A5D8-4666-9507-5365ACFA6269}"/>
              </a:ext>
            </a:extLst>
          </p:cNvPr>
          <p:cNvSpPr txBox="1">
            <a:spLocks noChangeArrowheads="1"/>
          </p:cNvSpPr>
          <p:nvPr/>
        </p:nvSpPr>
        <p:spPr bwMode="auto">
          <a:xfrm>
            <a:off x="855663" y="2497138"/>
            <a:ext cx="701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imes New Roman" pitchFamily="18" charset="0"/>
              </a:rPr>
              <a:t>  </a:t>
            </a:r>
            <a:r>
              <a:rPr kumimoji="1" lang="zh-CN" altLang="en-US" sz="2400" b="1">
                <a:latin typeface="Times New Roman" pitchFamily="18" charset="0"/>
              </a:rPr>
              <a:t>设 </a:t>
            </a:r>
            <a:r>
              <a:rPr kumimoji="1" lang="en-US" altLang="zh-CN" sz="2400" b="1">
                <a:latin typeface="Times New Roman" pitchFamily="18" charset="0"/>
              </a:rPr>
              <a:t>n = 16, </a:t>
            </a:r>
            <a:r>
              <a:rPr kumimoji="1" lang="zh-CN" altLang="en-US" sz="2400" b="1">
                <a:latin typeface="Times New Roman" pitchFamily="18" charset="0"/>
              </a:rPr>
              <a:t>试比较：</a:t>
            </a:r>
          </a:p>
        </p:txBody>
      </p:sp>
      <p:sp>
        <p:nvSpPr>
          <p:cNvPr id="5" name="Text Box 5">
            <a:extLst>
              <a:ext uri="{FF2B5EF4-FFF2-40B4-BE49-F238E27FC236}">
                <a16:creationId xmlns:a16="http://schemas.microsoft.com/office/drawing/2014/main" id="{1E57ACBD-C1CC-4669-958E-CC5E5BA893E4}"/>
              </a:ext>
            </a:extLst>
          </p:cNvPr>
          <p:cNvSpPr txBox="1">
            <a:spLocks noChangeArrowheads="1"/>
          </p:cNvSpPr>
          <p:nvPr/>
        </p:nvSpPr>
        <p:spPr bwMode="auto">
          <a:xfrm>
            <a:off x="1525588" y="3217863"/>
            <a:ext cx="442595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imes New Roman" pitchFamily="18" charset="0"/>
                <a:ea typeface="华文新魏" pitchFamily="2" charset="-122"/>
              </a:rPr>
              <a:t>5678H             vs         7345H ?</a:t>
            </a:r>
          </a:p>
          <a:p>
            <a:pPr eaLnBrk="1" hangingPunct="1"/>
            <a:endParaRPr kumimoji="1" lang="en-US" altLang="zh-CN" sz="2400" b="1">
              <a:latin typeface="Times New Roman" pitchFamily="18" charset="0"/>
              <a:ea typeface="华文新魏" pitchFamily="2" charset="-122"/>
            </a:endParaRPr>
          </a:p>
          <a:p>
            <a:pPr eaLnBrk="1" hangingPunct="1"/>
            <a:r>
              <a:rPr kumimoji="1" lang="en-US" altLang="zh-CN" sz="2400" b="1">
                <a:latin typeface="Times New Roman" pitchFamily="18" charset="0"/>
                <a:ea typeface="华文新魏" pitchFamily="2" charset="-122"/>
              </a:rPr>
              <a:t>5678H             vs          8345H ?</a:t>
            </a:r>
          </a:p>
          <a:p>
            <a:pPr eaLnBrk="1" hangingPunct="1"/>
            <a:endParaRPr kumimoji="1" lang="en-US" altLang="zh-CN" sz="2400" b="1">
              <a:latin typeface="Times New Roman" pitchFamily="18" charset="0"/>
              <a:ea typeface="华文新魏" pitchFamily="2" charset="-122"/>
            </a:endParaRPr>
          </a:p>
          <a:p>
            <a:pPr eaLnBrk="1" hangingPunct="1"/>
            <a:r>
              <a:rPr kumimoji="1" lang="en-US" altLang="zh-CN" sz="2400" b="1">
                <a:latin typeface="Times New Roman" pitchFamily="18" charset="0"/>
                <a:ea typeface="华文新魏" pitchFamily="2" charset="-122"/>
              </a:rPr>
              <a:t>3271H            vs          0A521H   ?</a:t>
            </a:r>
          </a:p>
          <a:p>
            <a:pPr eaLnBrk="1" hangingPunct="1"/>
            <a:endParaRPr kumimoji="1" lang="en-US" altLang="zh-CN" sz="2400" b="1">
              <a:latin typeface="Times New Roman" pitchFamily="18" charset="0"/>
              <a:ea typeface="华文新魏" pitchFamily="2" charset="-122"/>
            </a:endParaRPr>
          </a:p>
          <a:p>
            <a:pPr eaLnBrk="1" hangingPunct="1"/>
            <a:r>
              <a:rPr kumimoji="1" lang="en-US" altLang="zh-CN" sz="2400" b="1">
                <a:latin typeface="Times New Roman" pitchFamily="18" charset="0"/>
                <a:ea typeface="华文新魏" pitchFamily="2" charset="-122"/>
              </a:rPr>
              <a:t>0A521H         vs          0B521H ?</a:t>
            </a:r>
          </a:p>
        </p:txBody>
      </p:sp>
      <p:sp>
        <p:nvSpPr>
          <p:cNvPr id="6" name="Rectangle 10">
            <a:extLst>
              <a:ext uri="{FF2B5EF4-FFF2-40B4-BE49-F238E27FC236}">
                <a16:creationId xmlns:a16="http://schemas.microsoft.com/office/drawing/2014/main" id="{2C473F97-F4D9-40EF-8C7D-2E01A7115F0B}"/>
              </a:ext>
            </a:extLst>
          </p:cNvPr>
          <p:cNvSpPr>
            <a:spLocks noChangeArrowheads="1"/>
          </p:cNvSpPr>
          <p:nvPr/>
        </p:nvSpPr>
        <p:spPr bwMode="auto">
          <a:xfrm>
            <a:off x="6300788" y="3146425"/>
            <a:ext cx="3921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t>&lt;</a:t>
            </a:r>
          </a:p>
        </p:txBody>
      </p:sp>
      <p:sp>
        <p:nvSpPr>
          <p:cNvPr id="7" name="Rectangle 11">
            <a:extLst>
              <a:ext uri="{FF2B5EF4-FFF2-40B4-BE49-F238E27FC236}">
                <a16:creationId xmlns:a16="http://schemas.microsoft.com/office/drawing/2014/main" id="{E099CED4-2C85-485F-A635-A9D42758B342}"/>
              </a:ext>
            </a:extLst>
          </p:cNvPr>
          <p:cNvSpPr>
            <a:spLocks noChangeArrowheads="1"/>
          </p:cNvSpPr>
          <p:nvPr/>
        </p:nvSpPr>
        <p:spPr bwMode="auto">
          <a:xfrm>
            <a:off x="6300788" y="5357813"/>
            <a:ext cx="3921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t>&lt;</a:t>
            </a:r>
          </a:p>
        </p:txBody>
      </p:sp>
      <p:sp>
        <p:nvSpPr>
          <p:cNvPr id="8" name="Rectangle 12">
            <a:extLst>
              <a:ext uri="{FF2B5EF4-FFF2-40B4-BE49-F238E27FC236}">
                <a16:creationId xmlns:a16="http://schemas.microsoft.com/office/drawing/2014/main" id="{168B9D26-E9B4-4611-A9A8-411B3F806F2B}"/>
              </a:ext>
            </a:extLst>
          </p:cNvPr>
          <p:cNvSpPr>
            <a:spLocks noChangeArrowheads="1"/>
          </p:cNvSpPr>
          <p:nvPr/>
        </p:nvSpPr>
        <p:spPr bwMode="auto">
          <a:xfrm>
            <a:off x="6300788" y="3917950"/>
            <a:ext cx="3921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t>&gt;</a:t>
            </a:r>
          </a:p>
        </p:txBody>
      </p:sp>
      <p:sp>
        <p:nvSpPr>
          <p:cNvPr id="9" name="Rectangle 13">
            <a:extLst>
              <a:ext uri="{FF2B5EF4-FFF2-40B4-BE49-F238E27FC236}">
                <a16:creationId xmlns:a16="http://schemas.microsoft.com/office/drawing/2014/main" id="{BAC1BA98-A141-4340-981C-941169D0202F}"/>
              </a:ext>
            </a:extLst>
          </p:cNvPr>
          <p:cNvSpPr>
            <a:spLocks noChangeArrowheads="1"/>
          </p:cNvSpPr>
          <p:nvPr/>
        </p:nvSpPr>
        <p:spPr bwMode="auto">
          <a:xfrm>
            <a:off x="6300788" y="4638675"/>
            <a:ext cx="3921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t>&gt;</a:t>
            </a:r>
          </a:p>
        </p:txBody>
      </p:sp>
      <p:sp>
        <p:nvSpPr>
          <p:cNvPr id="10" name="Text Box 5">
            <a:extLst>
              <a:ext uri="{FF2B5EF4-FFF2-40B4-BE49-F238E27FC236}">
                <a16:creationId xmlns:a16="http://schemas.microsoft.com/office/drawing/2014/main" id="{5A37AE8D-BCEF-4B1B-B718-F8C8C6F278D5}"/>
              </a:ext>
            </a:extLst>
          </p:cNvPr>
          <p:cNvSpPr txBox="1">
            <a:spLocks noChangeArrowheads="1"/>
          </p:cNvSpPr>
          <p:nvPr/>
        </p:nvSpPr>
        <p:spPr bwMode="auto">
          <a:xfrm>
            <a:off x="251520" y="236538"/>
            <a:ext cx="76867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3.2.1 </a:t>
            </a:r>
            <a:r>
              <a:rPr lang="zh-CN" altLang="en-US" sz="3600" b="1" dirty="0">
                <a:solidFill>
                  <a:schemeClr val="bg1"/>
                </a:solidFill>
                <a:latin typeface="Times New Roman" pitchFamily="18" charset="0"/>
              </a:rPr>
              <a:t>有符号和无符号整数的表示形式</a:t>
            </a:r>
          </a:p>
        </p:txBody>
      </p:sp>
    </p:spTree>
    <p:custDataLst>
      <p:tags r:id="rId1"/>
    </p:custDataLst>
    <p:extLst>
      <p:ext uri="{BB962C8B-B14F-4D97-AF65-F5344CB8AC3E}">
        <p14:creationId xmlns:p14="http://schemas.microsoft.com/office/powerpoint/2010/main" val="3861323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 presetClass="entr" presetSubtype="16"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ox(in)">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diamond(in)">
                                      <p:cBhvr>
                                        <p:cTn id="24"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a:extLst>
              <a:ext uri="{FF2B5EF4-FFF2-40B4-BE49-F238E27FC236}">
                <a16:creationId xmlns:a16="http://schemas.microsoft.com/office/drawing/2014/main" id="{B8728B4C-76A4-4CE5-A33A-9F05A4CC6556}"/>
              </a:ext>
            </a:extLst>
          </p:cNvPr>
          <p:cNvSpPr txBox="1">
            <a:spLocks noChangeArrowheads="1"/>
          </p:cNvSpPr>
          <p:nvPr/>
        </p:nvSpPr>
        <p:spPr bwMode="auto">
          <a:xfrm>
            <a:off x="539750" y="1628775"/>
            <a:ext cx="66976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n"/>
            </a:pPr>
            <a:r>
              <a:rPr kumimoji="1" lang="en-US" altLang="zh-CN" sz="2800" b="1">
                <a:latin typeface="Times New Roman" pitchFamily="18" charset="0"/>
              </a:rPr>
              <a:t> </a:t>
            </a:r>
            <a:r>
              <a:rPr kumimoji="1" lang="zh-CN" altLang="en-US" sz="2800" b="1">
                <a:solidFill>
                  <a:srgbClr val="FF3300"/>
                </a:solidFill>
                <a:latin typeface="Times New Roman" pitchFamily="18" charset="0"/>
              </a:rPr>
              <a:t>有符号数</a:t>
            </a:r>
            <a:r>
              <a:rPr kumimoji="1" lang="zh-CN" altLang="en-US" sz="2800" b="1">
                <a:latin typeface="Times New Roman" pitchFamily="18" charset="0"/>
              </a:rPr>
              <a:t>（补码表示）的大小比较</a:t>
            </a:r>
          </a:p>
        </p:txBody>
      </p:sp>
      <p:sp>
        <p:nvSpPr>
          <p:cNvPr id="4" name="Text Box 4">
            <a:extLst>
              <a:ext uri="{FF2B5EF4-FFF2-40B4-BE49-F238E27FC236}">
                <a16:creationId xmlns:a16="http://schemas.microsoft.com/office/drawing/2014/main" id="{73432BB6-6EC0-429D-838C-F51D851A5F71}"/>
              </a:ext>
            </a:extLst>
          </p:cNvPr>
          <p:cNvSpPr txBox="1">
            <a:spLocks noChangeArrowheads="1"/>
          </p:cNvSpPr>
          <p:nvPr/>
        </p:nvSpPr>
        <p:spPr bwMode="auto">
          <a:xfrm>
            <a:off x="625475" y="3357563"/>
            <a:ext cx="36925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imes New Roman" pitchFamily="18" charset="0"/>
                <a:ea typeface="华文新魏" pitchFamily="2" charset="-122"/>
              </a:rPr>
              <a:t>5678H        &lt;         7345H </a:t>
            </a:r>
          </a:p>
          <a:p>
            <a:pPr eaLnBrk="1" hangingPunct="1"/>
            <a:r>
              <a:rPr kumimoji="1" lang="en-US" altLang="zh-CN" sz="2400" b="1">
                <a:latin typeface="Times New Roman" pitchFamily="18" charset="0"/>
                <a:ea typeface="华文新魏" pitchFamily="2" charset="-122"/>
              </a:rPr>
              <a:t>5678H        &gt;          8345H</a:t>
            </a:r>
          </a:p>
          <a:p>
            <a:pPr eaLnBrk="1" hangingPunct="1"/>
            <a:r>
              <a:rPr kumimoji="1" lang="en-US" altLang="zh-CN" sz="2400" b="1">
                <a:latin typeface="Times New Roman" pitchFamily="18" charset="0"/>
                <a:ea typeface="华文新魏" pitchFamily="2" charset="-122"/>
              </a:rPr>
              <a:t>3271H        &gt;         0A521H </a:t>
            </a:r>
          </a:p>
          <a:p>
            <a:pPr eaLnBrk="1" hangingPunct="1"/>
            <a:r>
              <a:rPr kumimoji="1" lang="en-US" altLang="zh-CN" sz="2400" b="1">
                <a:latin typeface="Times New Roman" pitchFamily="18" charset="0"/>
                <a:ea typeface="华文新魏" pitchFamily="2" charset="-122"/>
              </a:rPr>
              <a:t>0A521H     &lt;          0B521H </a:t>
            </a:r>
          </a:p>
        </p:txBody>
      </p:sp>
      <p:sp>
        <p:nvSpPr>
          <p:cNvPr id="5" name="Oval 5">
            <a:extLst>
              <a:ext uri="{FF2B5EF4-FFF2-40B4-BE49-F238E27FC236}">
                <a16:creationId xmlns:a16="http://schemas.microsoft.com/office/drawing/2014/main" id="{3C0935AF-424E-4B5E-8A60-055CA6F23FB1}"/>
              </a:ext>
            </a:extLst>
          </p:cNvPr>
          <p:cNvSpPr>
            <a:spLocks noChangeArrowheads="1"/>
          </p:cNvSpPr>
          <p:nvPr/>
        </p:nvSpPr>
        <p:spPr bwMode="auto">
          <a:xfrm>
            <a:off x="4441825" y="2922588"/>
            <a:ext cx="3225800" cy="2451100"/>
          </a:xfrm>
          <a:prstGeom prst="ellipse">
            <a:avLst/>
          </a:prstGeom>
          <a:solidFill>
            <a:schemeClr val="accent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 name="Line 6">
            <a:extLst>
              <a:ext uri="{FF2B5EF4-FFF2-40B4-BE49-F238E27FC236}">
                <a16:creationId xmlns:a16="http://schemas.microsoft.com/office/drawing/2014/main" id="{3F8A5BB1-DDFA-4DF3-A6F2-F7360AC52DA2}"/>
              </a:ext>
            </a:extLst>
          </p:cNvPr>
          <p:cNvSpPr>
            <a:spLocks noChangeShapeType="1"/>
          </p:cNvSpPr>
          <p:nvPr/>
        </p:nvSpPr>
        <p:spPr bwMode="auto">
          <a:xfrm>
            <a:off x="6156325" y="2636838"/>
            <a:ext cx="0" cy="2808287"/>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Text Box 7">
            <a:extLst>
              <a:ext uri="{FF2B5EF4-FFF2-40B4-BE49-F238E27FC236}">
                <a16:creationId xmlns:a16="http://schemas.microsoft.com/office/drawing/2014/main" id="{64544429-3C96-4B01-8828-1641C71A78FD}"/>
              </a:ext>
            </a:extLst>
          </p:cNvPr>
          <p:cNvSpPr txBox="1">
            <a:spLocks noChangeArrowheads="1"/>
          </p:cNvSpPr>
          <p:nvPr/>
        </p:nvSpPr>
        <p:spPr bwMode="auto">
          <a:xfrm>
            <a:off x="6178550" y="228282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latin typeface="Times New Roman" pitchFamily="18" charset="0"/>
                <a:ea typeface="华文新魏" pitchFamily="2" charset="-122"/>
              </a:rPr>
              <a:t>0</a:t>
            </a:r>
          </a:p>
        </p:txBody>
      </p:sp>
      <p:sp>
        <p:nvSpPr>
          <p:cNvPr id="8" name="Text Box 8">
            <a:extLst>
              <a:ext uri="{FF2B5EF4-FFF2-40B4-BE49-F238E27FC236}">
                <a16:creationId xmlns:a16="http://schemas.microsoft.com/office/drawing/2014/main" id="{E310CA92-FD40-44AD-8135-01094E4F100A}"/>
              </a:ext>
            </a:extLst>
          </p:cNvPr>
          <p:cNvSpPr txBox="1">
            <a:spLocks noChangeArrowheads="1"/>
          </p:cNvSpPr>
          <p:nvPr/>
        </p:nvSpPr>
        <p:spPr bwMode="auto">
          <a:xfrm>
            <a:off x="6711950" y="258762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latin typeface="Times New Roman" pitchFamily="18" charset="0"/>
                <a:ea typeface="华文新魏" pitchFamily="2" charset="-122"/>
              </a:rPr>
              <a:t>1</a:t>
            </a:r>
          </a:p>
        </p:txBody>
      </p:sp>
      <p:sp>
        <p:nvSpPr>
          <p:cNvPr id="9" name="Text Box 9">
            <a:extLst>
              <a:ext uri="{FF2B5EF4-FFF2-40B4-BE49-F238E27FC236}">
                <a16:creationId xmlns:a16="http://schemas.microsoft.com/office/drawing/2014/main" id="{2C2541FE-41EF-458C-840F-1C7AEA0255B7}"/>
              </a:ext>
            </a:extLst>
          </p:cNvPr>
          <p:cNvSpPr txBox="1">
            <a:spLocks noChangeArrowheads="1"/>
          </p:cNvSpPr>
          <p:nvPr/>
        </p:nvSpPr>
        <p:spPr bwMode="auto">
          <a:xfrm>
            <a:off x="6330950" y="5492750"/>
            <a:ext cx="1130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imes New Roman" pitchFamily="18" charset="0"/>
                <a:ea typeface="华文新魏" pitchFamily="2" charset="-122"/>
              </a:rPr>
              <a:t>7FFFH</a:t>
            </a:r>
          </a:p>
        </p:txBody>
      </p:sp>
      <p:sp>
        <p:nvSpPr>
          <p:cNvPr id="10" name="Text Box 10">
            <a:extLst>
              <a:ext uri="{FF2B5EF4-FFF2-40B4-BE49-F238E27FC236}">
                <a16:creationId xmlns:a16="http://schemas.microsoft.com/office/drawing/2014/main" id="{A281E569-92C1-45C5-A277-7528F9EAC1E9}"/>
              </a:ext>
            </a:extLst>
          </p:cNvPr>
          <p:cNvSpPr txBox="1">
            <a:spLocks noChangeArrowheads="1"/>
          </p:cNvSpPr>
          <p:nvPr/>
        </p:nvSpPr>
        <p:spPr bwMode="auto">
          <a:xfrm>
            <a:off x="5111750" y="5522913"/>
            <a:ext cx="1030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imes New Roman" pitchFamily="18" charset="0"/>
                <a:ea typeface="华文新魏" pitchFamily="2" charset="-122"/>
              </a:rPr>
              <a:t>8000H</a:t>
            </a:r>
          </a:p>
        </p:txBody>
      </p:sp>
      <p:sp>
        <p:nvSpPr>
          <p:cNvPr id="11" name="Text Box 11">
            <a:extLst>
              <a:ext uri="{FF2B5EF4-FFF2-40B4-BE49-F238E27FC236}">
                <a16:creationId xmlns:a16="http://schemas.microsoft.com/office/drawing/2014/main" id="{35416AF3-6E1D-41FD-8C88-AE9D302C43EB}"/>
              </a:ext>
            </a:extLst>
          </p:cNvPr>
          <p:cNvSpPr txBox="1">
            <a:spLocks noChangeArrowheads="1"/>
          </p:cNvSpPr>
          <p:nvPr/>
        </p:nvSpPr>
        <p:spPr bwMode="auto">
          <a:xfrm>
            <a:off x="4899025" y="2511425"/>
            <a:ext cx="1084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a:latin typeface="Times New Roman" pitchFamily="18" charset="0"/>
                <a:ea typeface="华文新魏" pitchFamily="2" charset="-122"/>
              </a:rPr>
              <a:t>FFFFH</a:t>
            </a:r>
          </a:p>
        </p:txBody>
      </p:sp>
      <p:sp>
        <p:nvSpPr>
          <p:cNvPr id="12" name="Line 12">
            <a:extLst>
              <a:ext uri="{FF2B5EF4-FFF2-40B4-BE49-F238E27FC236}">
                <a16:creationId xmlns:a16="http://schemas.microsoft.com/office/drawing/2014/main" id="{0479F108-95C0-4D57-9BEF-2D8C38AF1DC3}"/>
              </a:ext>
            </a:extLst>
          </p:cNvPr>
          <p:cNvSpPr>
            <a:spLocks noChangeShapeType="1"/>
          </p:cNvSpPr>
          <p:nvPr/>
        </p:nvSpPr>
        <p:spPr bwMode="auto">
          <a:xfrm flipH="1">
            <a:off x="7261225" y="5340350"/>
            <a:ext cx="3810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 name="Text Box 13">
            <a:extLst>
              <a:ext uri="{FF2B5EF4-FFF2-40B4-BE49-F238E27FC236}">
                <a16:creationId xmlns:a16="http://schemas.microsoft.com/office/drawing/2014/main" id="{D0FAB9F7-ADED-4A12-AE2A-964C3949B471}"/>
              </a:ext>
            </a:extLst>
          </p:cNvPr>
          <p:cNvSpPr txBox="1">
            <a:spLocks noChangeArrowheads="1"/>
          </p:cNvSpPr>
          <p:nvPr/>
        </p:nvSpPr>
        <p:spPr bwMode="auto">
          <a:xfrm>
            <a:off x="7702550" y="5013325"/>
            <a:ext cx="8540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latin typeface="Times New Roman" pitchFamily="18" charset="0"/>
                <a:ea typeface="华文新魏" pitchFamily="2" charset="-122"/>
              </a:rPr>
              <a:t>最大正数</a:t>
            </a:r>
          </a:p>
        </p:txBody>
      </p:sp>
      <p:sp>
        <p:nvSpPr>
          <p:cNvPr id="14" name="Text Box 14">
            <a:extLst>
              <a:ext uri="{FF2B5EF4-FFF2-40B4-BE49-F238E27FC236}">
                <a16:creationId xmlns:a16="http://schemas.microsoft.com/office/drawing/2014/main" id="{639734DE-2EFB-446A-BE17-B6FC74DDD816}"/>
              </a:ext>
            </a:extLst>
          </p:cNvPr>
          <p:cNvSpPr txBox="1">
            <a:spLocks noChangeArrowheads="1"/>
          </p:cNvSpPr>
          <p:nvPr/>
        </p:nvSpPr>
        <p:spPr bwMode="auto">
          <a:xfrm>
            <a:off x="2978150" y="5241925"/>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latin typeface="Times New Roman" pitchFamily="18" charset="0"/>
                <a:ea typeface="华文新魏" pitchFamily="2" charset="-122"/>
              </a:rPr>
              <a:t>最小负数</a:t>
            </a:r>
          </a:p>
        </p:txBody>
      </p:sp>
      <p:sp>
        <p:nvSpPr>
          <p:cNvPr id="15" name="Line 15">
            <a:extLst>
              <a:ext uri="{FF2B5EF4-FFF2-40B4-BE49-F238E27FC236}">
                <a16:creationId xmlns:a16="http://schemas.microsoft.com/office/drawing/2014/main" id="{9AED0B0D-AD32-49FF-BEAB-CD6F7C801BFE}"/>
              </a:ext>
            </a:extLst>
          </p:cNvPr>
          <p:cNvSpPr>
            <a:spLocks noChangeShapeType="1"/>
          </p:cNvSpPr>
          <p:nvPr/>
        </p:nvSpPr>
        <p:spPr bwMode="auto">
          <a:xfrm>
            <a:off x="4365625" y="5492750"/>
            <a:ext cx="6858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 name="Text Box 16">
            <a:extLst>
              <a:ext uri="{FF2B5EF4-FFF2-40B4-BE49-F238E27FC236}">
                <a16:creationId xmlns:a16="http://schemas.microsoft.com/office/drawing/2014/main" id="{5E451923-9B1E-4E17-A742-F291BD1920AF}"/>
              </a:ext>
            </a:extLst>
          </p:cNvPr>
          <p:cNvSpPr txBox="1">
            <a:spLocks noChangeArrowheads="1"/>
          </p:cNvSpPr>
          <p:nvPr/>
        </p:nvSpPr>
        <p:spPr bwMode="auto">
          <a:xfrm>
            <a:off x="4746625" y="2870200"/>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a:latin typeface="Times New Roman" pitchFamily="18" charset="0"/>
                <a:ea typeface="华文新魏" pitchFamily="2" charset="-122"/>
              </a:rPr>
              <a:t>最大负数</a:t>
            </a:r>
          </a:p>
        </p:txBody>
      </p:sp>
      <p:sp>
        <p:nvSpPr>
          <p:cNvPr id="17" name="Text Box 5">
            <a:extLst>
              <a:ext uri="{FF2B5EF4-FFF2-40B4-BE49-F238E27FC236}">
                <a16:creationId xmlns:a16="http://schemas.microsoft.com/office/drawing/2014/main" id="{996FA94E-4669-4A41-B7D4-6ACDDC8B1C58}"/>
              </a:ext>
            </a:extLst>
          </p:cNvPr>
          <p:cNvSpPr txBox="1">
            <a:spLocks noChangeArrowheads="1"/>
          </p:cNvSpPr>
          <p:nvPr/>
        </p:nvSpPr>
        <p:spPr bwMode="auto">
          <a:xfrm>
            <a:off x="251520" y="236538"/>
            <a:ext cx="76867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3.2.1 </a:t>
            </a:r>
            <a:r>
              <a:rPr lang="zh-CN" altLang="en-US" sz="3600" b="1" dirty="0">
                <a:solidFill>
                  <a:schemeClr val="bg1"/>
                </a:solidFill>
                <a:latin typeface="Times New Roman" pitchFamily="18" charset="0"/>
              </a:rPr>
              <a:t>有符号和无符号整数的表示形式</a:t>
            </a:r>
          </a:p>
        </p:txBody>
      </p:sp>
    </p:spTree>
    <p:extLst>
      <p:ext uri="{BB962C8B-B14F-4D97-AF65-F5344CB8AC3E}">
        <p14:creationId xmlns:p14="http://schemas.microsoft.com/office/powerpoint/2010/main" val="30234368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a:extLst>
              <a:ext uri="{FF2B5EF4-FFF2-40B4-BE49-F238E27FC236}">
                <a16:creationId xmlns:a16="http://schemas.microsoft.com/office/drawing/2014/main" id="{DF4F2277-5ABA-461D-9164-66C8A6AC07F1}"/>
              </a:ext>
            </a:extLst>
          </p:cNvPr>
          <p:cNvSpPr txBox="1">
            <a:spLocks noChangeArrowheads="1"/>
          </p:cNvSpPr>
          <p:nvPr/>
        </p:nvSpPr>
        <p:spPr bwMode="auto">
          <a:xfrm>
            <a:off x="611188" y="1628775"/>
            <a:ext cx="40941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buFont typeface="Wingdings" pitchFamily="2" charset="2"/>
              <a:buChar char="n"/>
            </a:pPr>
            <a:r>
              <a:rPr kumimoji="1" lang="en-US" altLang="zh-CN" sz="2800" b="1">
                <a:latin typeface="Times New Roman" pitchFamily="18" charset="0"/>
              </a:rPr>
              <a:t> </a:t>
            </a:r>
            <a:r>
              <a:rPr kumimoji="1" lang="zh-CN" altLang="en-US" sz="2800" b="1">
                <a:solidFill>
                  <a:srgbClr val="FF3300"/>
                </a:solidFill>
                <a:latin typeface="Times New Roman" pitchFamily="18" charset="0"/>
              </a:rPr>
              <a:t>无符号数</a:t>
            </a:r>
            <a:r>
              <a:rPr kumimoji="1" lang="zh-CN" altLang="en-US" sz="2800" b="1">
                <a:latin typeface="Times New Roman" pitchFamily="18" charset="0"/>
              </a:rPr>
              <a:t>及其表示范围</a:t>
            </a:r>
          </a:p>
        </p:txBody>
      </p:sp>
      <p:sp>
        <p:nvSpPr>
          <p:cNvPr id="4" name="Text Box 4">
            <a:extLst>
              <a:ext uri="{FF2B5EF4-FFF2-40B4-BE49-F238E27FC236}">
                <a16:creationId xmlns:a16="http://schemas.microsoft.com/office/drawing/2014/main" id="{6DA65CF7-8109-4192-8F2B-77430C05D546}"/>
              </a:ext>
            </a:extLst>
          </p:cNvPr>
          <p:cNvSpPr txBox="1">
            <a:spLocks noChangeArrowheads="1"/>
          </p:cNvSpPr>
          <p:nvPr/>
        </p:nvSpPr>
        <p:spPr bwMode="auto">
          <a:xfrm>
            <a:off x="900113" y="3467100"/>
            <a:ext cx="7775575" cy="120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lnSpc>
                <a:spcPct val="130000"/>
              </a:lnSpc>
            </a:pPr>
            <a:r>
              <a:rPr kumimoji="1" lang="en-US" altLang="zh-CN" sz="2400" b="1">
                <a:latin typeface="Times New Roman" pitchFamily="18" charset="0"/>
              </a:rPr>
              <a:t>  </a:t>
            </a:r>
            <a:r>
              <a:rPr kumimoji="1" lang="en-US" altLang="zh-CN" sz="2800" b="1">
                <a:latin typeface="Times New Roman" pitchFamily="18" charset="0"/>
              </a:rPr>
              <a:t>8</a:t>
            </a:r>
            <a:r>
              <a:rPr kumimoji="1" lang="zh-CN" altLang="en-US" sz="2800" b="1">
                <a:latin typeface="Times New Roman" pitchFamily="18" charset="0"/>
              </a:rPr>
              <a:t>位无符号数：    </a:t>
            </a:r>
            <a:r>
              <a:rPr kumimoji="1" lang="en-US" altLang="zh-CN" sz="2800" b="1">
                <a:latin typeface="Times New Roman" pitchFamily="18" charset="0"/>
              </a:rPr>
              <a:t>0H  ---     FFH            (0 ,255)</a:t>
            </a:r>
          </a:p>
          <a:p>
            <a:pPr eaLnBrk="1" hangingPunct="1">
              <a:lnSpc>
                <a:spcPct val="130000"/>
              </a:lnSpc>
            </a:pPr>
            <a:r>
              <a:rPr kumimoji="1" lang="en-US" altLang="zh-CN" sz="2800" b="1">
                <a:latin typeface="Times New Roman" pitchFamily="18" charset="0"/>
              </a:rPr>
              <a:t>16</a:t>
            </a:r>
            <a:r>
              <a:rPr kumimoji="1" lang="zh-CN" altLang="en-US" sz="2800" b="1">
                <a:latin typeface="Times New Roman" pitchFamily="18" charset="0"/>
              </a:rPr>
              <a:t>位无符号数：    </a:t>
            </a:r>
            <a:r>
              <a:rPr kumimoji="1" lang="en-US" altLang="zh-CN" sz="2800" b="1">
                <a:latin typeface="Times New Roman" pitchFamily="18" charset="0"/>
              </a:rPr>
              <a:t>0H  ---  FFFFH         (0 ,65535)</a:t>
            </a:r>
          </a:p>
        </p:txBody>
      </p:sp>
      <p:sp>
        <p:nvSpPr>
          <p:cNvPr id="5" name="Text Box 5">
            <a:extLst>
              <a:ext uri="{FF2B5EF4-FFF2-40B4-BE49-F238E27FC236}">
                <a16:creationId xmlns:a16="http://schemas.microsoft.com/office/drawing/2014/main" id="{1F725A53-8004-4766-B9DA-B9D3490CE971}"/>
              </a:ext>
            </a:extLst>
          </p:cNvPr>
          <p:cNvSpPr txBox="1">
            <a:spLocks noChangeArrowheads="1"/>
          </p:cNvSpPr>
          <p:nvPr/>
        </p:nvSpPr>
        <p:spPr bwMode="auto">
          <a:xfrm>
            <a:off x="960438" y="2362200"/>
            <a:ext cx="59753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latin typeface="Times New Roman" pitchFamily="18" charset="0"/>
                <a:ea typeface="华文新魏" pitchFamily="2" charset="-122"/>
              </a:rPr>
              <a:t>一个段中的偏移地址，就是一个无符号数。</a:t>
            </a:r>
          </a:p>
          <a:p>
            <a:pPr eaLnBrk="1" hangingPunct="1"/>
            <a:r>
              <a:rPr kumimoji="1" lang="zh-CN" altLang="en-US" sz="2400" b="1">
                <a:latin typeface="Times New Roman" pitchFamily="18" charset="0"/>
                <a:ea typeface="华文新魏" pitchFamily="2" charset="-122"/>
              </a:rPr>
              <a:t>最小的无符号数是</a:t>
            </a:r>
            <a:r>
              <a:rPr kumimoji="1" lang="en-US" altLang="zh-CN" sz="2400" b="1">
                <a:latin typeface="Times New Roman" pitchFamily="18" charset="0"/>
                <a:ea typeface="华文新魏" pitchFamily="2" charset="-122"/>
              </a:rPr>
              <a:t>0</a:t>
            </a:r>
            <a:r>
              <a:rPr kumimoji="1" lang="zh-CN" altLang="en-US" sz="2400" b="1">
                <a:latin typeface="Times New Roman" pitchFamily="18" charset="0"/>
                <a:ea typeface="华文新魏" pitchFamily="2" charset="-122"/>
              </a:rPr>
              <a:t>。</a:t>
            </a:r>
          </a:p>
        </p:txBody>
      </p:sp>
      <p:sp>
        <p:nvSpPr>
          <p:cNvPr id="6" name="Text Box 6">
            <a:extLst>
              <a:ext uri="{FF2B5EF4-FFF2-40B4-BE49-F238E27FC236}">
                <a16:creationId xmlns:a16="http://schemas.microsoft.com/office/drawing/2014/main" id="{81C29BC4-984B-4193-A5A0-02E771FEB677}"/>
              </a:ext>
            </a:extLst>
          </p:cNvPr>
          <p:cNvSpPr txBox="1">
            <a:spLocks noChangeArrowheads="1"/>
          </p:cNvSpPr>
          <p:nvPr/>
        </p:nvSpPr>
        <p:spPr bwMode="auto">
          <a:xfrm>
            <a:off x="1052513" y="5203825"/>
            <a:ext cx="3232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latin typeface="Times New Roman" pitchFamily="18" charset="0"/>
                <a:ea typeface="华文新魏" pitchFamily="2" charset="-122"/>
              </a:rPr>
              <a:t>无符号数的大小比较？</a:t>
            </a:r>
          </a:p>
        </p:txBody>
      </p:sp>
      <p:sp>
        <p:nvSpPr>
          <p:cNvPr id="7" name="Text Box 5">
            <a:extLst>
              <a:ext uri="{FF2B5EF4-FFF2-40B4-BE49-F238E27FC236}">
                <a16:creationId xmlns:a16="http://schemas.microsoft.com/office/drawing/2014/main" id="{AF0B0CF6-8A82-4826-BCE2-DD98E3A71FE7}"/>
              </a:ext>
            </a:extLst>
          </p:cNvPr>
          <p:cNvSpPr txBox="1">
            <a:spLocks noChangeArrowheads="1"/>
          </p:cNvSpPr>
          <p:nvPr/>
        </p:nvSpPr>
        <p:spPr bwMode="auto">
          <a:xfrm>
            <a:off x="251520" y="236538"/>
            <a:ext cx="76867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3.2.1 </a:t>
            </a:r>
            <a:r>
              <a:rPr lang="zh-CN" altLang="en-US" sz="3600" b="1" dirty="0">
                <a:solidFill>
                  <a:schemeClr val="bg1"/>
                </a:solidFill>
                <a:latin typeface="Times New Roman" pitchFamily="18" charset="0"/>
              </a:rPr>
              <a:t>有符号和无符号整数的表示形式</a:t>
            </a:r>
          </a:p>
        </p:txBody>
      </p:sp>
    </p:spTree>
    <p:extLst>
      <p:ext uri="{BB962C8B-B14F-4D97-AF65-F5344CB8AC3E}">
        <p14:creationId xmlns:p14="http://schemas.microsoft.com/office/powerpoint/2010/main" val="953595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575740" y="1556792"/>
            <a:ext cx="449353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800" dirty="0">
                <a:solidFill>
                  <a:srgbClr val="FF3300"/>
                </a:solidFill>
                <a:latin typeface="黑体" pitchFamily="2" charset="-122"/>
                <a:ea typeface="黑体" pitchFamily="2" charset="-122"/>
              </a:rPr>
              <a:t>3.1.1 </a:t>
            </a:r>
            <a:r>
              <a:rPr lang="zh-CN" altLang="en-US" sz="2800" dirty="0">
                <a:solidFill>
                  <a:srgbClr val="FF3300"/>
                </a:solidFill>
                <a:latin typeface="黑体" pitchFamily="2" charset="-122"/>
                <a:ea typeface="黑体" pitchFamily="2" charset="-122"/>
              </a:rPr>
              <a:t>数据存储的基本形式</a:t>
            </a:r>
          </a:p>
        </p:txBody>
      </p:sp>
      <p:sp>
        <p:nvSpPr>
          <p:cNvPr id="54276" name="Text Box 5"/>
          <p:cNvSpPr txBox="1">
            <a:spLocks noChangeArrowheads="1"/>
          </p:cNvSpPr>
          <p:nvPr/>
        </p:nvSpPr>
        <p:spPr bwMode="auto">
          <a:xfrm>
            <a:off x="539750" y="236538"/>
            <a:ext cx="272382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3.1 </a:t>
            </a:r>
            <a:r>
              <a:rPr lang="zh-CN" altLang="en-US" sz="3600" b="1" dirty="0">
                <a:solidFill>
                  <a:schemeClr val="bg1"/>
                </a:solidFill>
                <a:latin typeface="Times New Roman" pitchFamily="18" charset="0"/>
              </a:rPr>
              <a:t>主存储器</a:t>
            </a:r>
          </a:p>
        </p:txBody>
      </p:sp>
      <p:sp>
        <p:nvSpPr>
          <p:cNvPr id="54277" name="Rectangle 6"/>
          <p:cNvSpPr>
            <a:spLocks noChangeArrowheads="1"/>
          </p:cNvSpPr>
          <p:nvPr/>
        </p:nvSpPr>
        <p:spPr bwMode="auto">
          <a:xfrm>
            <a:off x="899592" y="2420888"/>
            <a:ext cx="7560840" cy="3653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2800" b="1" dirty="0">
                <a:solidFill>
                  <a:schemeClr val="tx1"/>
                </a:solidFill>
                <a:latin typeface="宋体" panose="02010600030101010101" pitchFamily="2" charset="-122"/>
                <a:ea typeface="宋体" panose="02010600030101010101" pitchFamily="2" charset="-122"/>
              </a:rPr>
              <a:t>内存条：</a:t>
            </a:r>
            <a:r>
              <a:rPr lang="zh-CN" altLang="en-US" sz="2800" b="1" dirty="0">
                <a:solidFill>
                  <a:srgbClr val="000066"/>
                </a:solidFill>
                <a:latin typeface="宋体" panose="02010600030101010101" pitchFamily="2" charset="-122"/>
                <a:ea typeface="宋体" panose="02010600030101010101" pitchFamily="2" charset="-122"/>
              </a:rPr>
              <a:t>用来存放程序和数据的装置</a:t>
            </a:r>
            <a:endParaRPr lang="en-US" altLang="zh-CN" sz="2800" b="1" dirty="0">
              <a:solidFill>
                <a:srgbClr val="000066"/>
              </a:solidFill>
              <a:latin typeface="宋体" panose="02010600030101010101" pitchFamily="2" charset="-122"/>
              <a:ea typeface="宋体" panose="02010600030101010101" pitchFamily="2" charset="-122"/>
            </a:endParaRPr>
          </a:p>
          <a:p>
            <a:pPr>
              <a:lnSpc>
                <a:spcPct val="150000"/>
              </a:lnSpc>
            </a:pPr>
            <a:r>
              <a:rPr lang="en-US" altLang="zh-CN" sz="2800" b="1" dirty="0">
                <a:solidFill>
                  <a:srgbClr val="000066"/>
                </a:solidFill>
                <a:latin typeface="宋体" panose="02010600030101010101" pitchFamily="2" charset="-122"/>
                <a:ea typeface="宋体" panose="02010600030101010101" pitchFamily="2" charset="-122"/>
              </a:rPr>
              <a:t> C </a:t>
            </a:r>
            <a:r>
              <a:rPr lang="zh-CN" altLang="en-US" sz="2800" b="1" dirty="0">
                <a:solidFill>
                  <a:srgbClr val="000066"/>
                </a:solidFill>
                <a:latin typeface="宋体" panose="02010600030101010101" pitchFamily="2" charset="-122"/>
                <a:ea typeface="宋体" panose="02010600030101010101" pitchFamily="2" charset="-122"/>
              </a:rPr>
              <a:t>语 言：  </a:t>
            </a:r>
            <a:r>
              <a:rPr lang="en-US" altLang="zh-CN" sz="2800" b="1" dirty="0">
                <a:solidFill>
                  <a:srgbClr val="000066"/>
                </a:solidFill>
                <a:latin typeface="宋体" panose="02010600030101010101" pitchFamily="2" charset="-122"/>
                <a:ea typeface="宋体" panose="02010600030101010101" pitchFamily="2" charset="-122"/>
              </a:rPr>
              <a:t>char</a:t>
            </a:r>
            <a:r>
              <a:rPr lang="zh-CN" altLang="en-US" sz="2800" b="1" dirty="0">
                <a:solidFill>
                  <a:srgbClr val="000066"/>
                </a:solidFill>
                <a:latin typeface="宋体" panose="02010600030101010101" pitchFamily="2" charset="-122"/>
                <a:ea typeface="宋体" panose="02010600030101010101" pitchFamily="2" charset="-122"/>
              </a:rPr>
              <a:t>、</a:t>
            </a:r>
            <a:r>
              <a:rPr lang="en-US" altLang="zh-CN" sz="2800" b="1" dirty="0">
                <a:solidFill>
                  <a:srgbClr val="000066"/>
                </a:solidFill>
                <a:latin typeface="宋体" panose="02010600030101010101" pitchFamily="2" charset="-122"/>
                <a:ea typeface="宋体" panose="02010600030101010101" pitchFamily="2" charset="-122"/>
              </a:rPr>
              <a:t>short</a:t>
            </a:r>
            <a:r>
              <a:rPr lang="zh-CN" altLang="en-US" sz="2800" b="1" dirty="0">
                <a:solidFill>
                  <a:srgbClr val="000066"/>
                </a:solidFill>
                <a:latin typeface="宋体" panose="02010600030101010101" pitchFamily="2" charset="-122"/>
                <a:ea typeface="宋体" panose="02010600030101010101" pitchFamily="2" charset="-122"/>
              </a:rPr>
              <a:t>、</a:t>
            </a:r>
            <a:r>
              <a:rPr lang="en-US" altLang="zh-CN" sz="2800" b="1" dirty="0">
                <a:solidFill>
                  <a:srgbClr val="000066"/>
                </a:solidFill>
                <a:latin typeface="宋体" panose="02010600030101010101" pitchFamily="2" charset="-122"/>
                <a:ea typeface="宋体" panose="02010600030101010101" pitchFamily="2" charset="-122"/>
              </a:rPr>
              <a:t>int</a:t>
            </a:r>
            <a:r>
              <a:rPr lang="zh-CN" altLang="en-US" sz="2800" b="1" dirty="0">
                <a:solidFill>
                  <a:srgbClr val="000066"/>
                </a:solidFill>
                <a:latin typeface="宋体" panose="02010600030101010101" pitchFamily="2" charset="-122"/>
                <a:ea typeface="宋体" panose="02010600030101010101" pitchFamily="2" charset="-122"/>
              </a:rPr>
              <a:t>、</a:t>
            </a:r>
            <a:r>
              <a:rPr lang="en-US" altLang="zh-CN" sz="2800" b="1" dirty="0">
                <a:solidFill>
                  <a:srgbClr val="000066"/>
                </a:solidFill>
                <a:latin typeface="宋体" panose="02010600030101010101" pitchFamily="2" charset="-122"/>
                <a:ea typeface="宋体" panose="02010600030101010101" pitchFamily="2" charset="-122"/>
              </a:rPr>
              <a:t>double</a:t>
            </a:r>
          </a:p>
          <a:p>
            <a:pPr>
              <a:lnSpc>
                <a:spcPct val="150000"/>
              </a:lnSpc>
            </a:pPr>
            <a:r>
              <a:rPr lang="zh-CN" altLang="en-US" sz="2800" b="1" dirty="0">
                <a:solidFill>
                  <a:srgbClr val="000066"/>
                </a:solidFill>
                <a:latin typeface="宋体" panose="02010600030101010101" pitchFamily="2" charset="-122"/>
                <a:ea typeface="宋体" panose="02010600030101010101" pitchFamily="2" charset="-122"/>
              </a:rPr>
              <a:t>对应长度：   </a:t>
            </a:r>
            <a:r>
              <a:rPr lang="en-US" altLang="zh-CN" sz="2800" b="1" dirty="0">
                <a:solidFill>
                  <a:srgbClr val="000066"/>
                </a:solidFill>
                <a:latin typeface="宋体" panose="02010600030101010101" pitchFamily="2" charset="-122"/>
                <a:ea typeface="宋体" panose="02010600030101010101" pitchFamily="2" charset="-122"/>
              </a:rPr>
              <a:t>1</a:t>
            </a:r>
            <a:r>
              <a:rPr lang="zh-CN" altLang="en-US" sz="2800" b="1" dirty="0">
                <a:solidFill>
                  <a:srgbClr val="000066"/>
                </a:solidFill>
                <a:latin typeface="宋体" panose="02010600030101010101" pitchFamily="2" charset="-122"/>
                <a:ea typeface="宋体" panose="02010600030101010101" pitchFamily="2" charset="-122"/>
              </a:rPr>
              <a:t>个、 </a:t>
            </a:r>
            <a:r>
              <a:rPr lang="en-US" altLang="zh-CN" sz="2800" b="1" dirty="0">
                <a:solidFill>
                  <a:srgbClr val="000066"/>
                </a:solidFill>
                <a:latin typeface="宋体" panose="02010600030101010101" pitchFamily="2" charset="-122"/>
                <a:ea typeface="宋体" panose="02010600030101010101" pitchFamily="2" charset="-122"/>
              </a:rPr>
              <a:t>2</a:t>
            </a:r>
            <a:r>
              <a:rPr lang="zh-CN" altLang="en-US" sz="2800" b="1" dirty="0">
                <a:solidFill>
                  <a:srgbClr val="000066"/>
                </a:solidFill>
                <a:latin typeface="宋体" panose="02010600030101010101" pitchFamily="2" charset="-122"/>
                <a:ea typeface="宋体" panose="02010600030101010101" pitchFamily="2" charset="-122"/>
              </a:rPr>
              <a:t>个、 </a:t>
            </a:r>
            <a:r>
              <a:rPr lang="en-US" altLang="zh-CN" sz="2800" b="1" dirty="0">
                <a:solidFill>
                  <a:srgbClr val="000066"/>
                </a:solidFill>
                <a:latin typeface="宋体" panose="02010600030101010101" pitchFamily="2" charset="-122"/>
                <a:ea typeface="宋体" panose="02010600030101010101" pitchFamily="2" charset="-122"/>
              </a:rPr>
              <a:t>4</a:t>
            </a:r>
            <a:r>
              <a:rPr lang="zh-CN" altLang="en-US" sz="2800" b="1" dirty="0">
                <a:solidFill>
                  <a:srgbClr val="000066"/>
                </a:solidFill>
                <a:latin typeface="宋体" panose="02010600030101010101" pitchFamily="2" charset="-122"/>
                <a:ea typeface="宋体" panose="02010600030101010101" pitchFamily="2" charset="-122"/>
              </a:rPr>
              <a:t>个、</a:t>
            </a:r>
            <a:r>
              <a:rPr lang="en-US" altLang="zh-CN" sz="2800" b="1" dirty="0">
                <a:solidFill>
                  <a:srgbClr val="000066"/>
                </a:solidFill>
                <a:latin typeface="宋体" panose="02010600030101010101" pitchFamily="2" charset="-122"/>
                <a:ea typeface="宋体" panose="02010600030101010101" pitchFamily="2" charset="-122"/>
              </a:rPr>
              <a:t>8</a:t>
            </a:r>
            <a:r>
              <a:rPr lang="zh-CN" altLang="en-US" sz="2800" b="1" dirty="0">
                <a:solidFill>
                  <a:srgbClr val="000066"/>
                </a:solidFill>
                <a:latin typeface="宋体" panose="02010600030101010101" pitchFamily="2" charset="-122"/>
                <a:ea typeface="宋体" panose="02010600030101010101" pitchFamily="2" charset="-122"/>
              </a:rPr>
              <a:t>个字节</a:t>
            </a:r>
            <a:endParaRPr lang="en-US" altLang="zh-CN" sz="2800" b="1" dirty="0">
              <a:solidFill>
                <a:srgbClr val="000066"/>
              </a:solidFill>
              <a:latin typeface="宋体" panose="02010600030101010101" pitchFamily="2" charset="-122"/>
              <a:ea typeface="宋体" panose="02010600030101010101" pitchFamily="2" charset="-122"/>
            </a:endParaRPr>
          </a:p>
          <a:p>
            <a:pPr>
              <a:lnSpc>
                <a:spcPct val="150000"/>
              </a:lnSpc>
            </a:pPr>
            <a:r>
              <a:rPr lang="en-US" altLang="zh-CN" sz="2800" b="1" dirty="0">
                <a:solidFill>
                  <a:srgbClr val="000066"/>
                </a:solidFill>
                <a:latin typeface="宋体" panose="02010600030101010101" pitchFamily="2" charset="-122"/>
                <a:ea typeface="宋体" panose="02010600030101010101" pitchFamily="2" charset="-122"/>
              </a:rPr>
              <a:t>             </a:t>
            </a:r>
          </a:p>
          <a:p>
            <a:r>
              <a:rPr lang="en-US" altLang="zh-CN" sz="2800" b="1" dirty="0">
                <a:solidFill>
                  <a:srgbClr val="000066"/>
                </a:solidFill>
                <a:latin typeface="宋体" panose="02010600030101010101" pitchFamily="2" charset="-122"/>
                <a:ea typeface="宋体" panose="02010600030101010101" pitchFamily="2" charset="-122"/>
              </a:rPr>
              <a:t>             </a:t>
            </a:r>
            <a:r>
              <a:rPr lang="zh-CN" altLang="en-US" sz="2800" b="1" dirty="0">
                <a:solidFill>
                  <a:srgbClr val="000066"/>
                </a:solidFill>
                <a:latin typeface="宋体" panose="02010600030101010101" pitchFamily="2" charset="-122"/>
                <a:ea typeface="宋体" panose="02010600030101010101" pitchFamily="2" charset="-122"/>
              </a:rPr>
              <a:t>字节</a:t>
            </a:r>
            <a:r>
              <a:rPr lang="en-US" altLang="zh-CN" sz="2800" b="1" dirty="0">
                <a:solidFill>
                  <a:srgbClr val="000066"/>
                </a:solidFill>
                <a:latin typeface="宋体" panose="02010600030101010101" pitchFamily="2" charset="-122"/>
                <a:ea typeface="宋体" panose="02010600030101010101" pitchFamily="2" charset="-122"/>
              </a:rPr>
              <a:t>   </a:t>
            </a:r>
            <a:r>
              <a:rPr lang="zh-CN" altLang="en-US" sz="2800" b="1" dirty="0">
                <a:solidFill>
                  <a:srgbClr val="000066"/>
                </a:solidFill>
                <a:latin typeface="宋体" panose="02010600030101010101" pitchFamily="2" charset="-122"/>
                <a:ea typeface="宋体" panose="02010600030101010101" pitchFamily="2" charset="-122"/>
              </a:rPr>
              <a:t>字   双字    四字</a:t>
            </a:r>
            <a:endParaRPr lang="en-US" altLang="zh-CN" sz="2800" b="1" dirty="0">
              <a:solidFill>
                <a:srgbClr val="000066"/>
              </a:solidFill>
              <a:latin typeface="宋体" panose="02010600030101010101" pitchFamily="2" charset="-122"/>
              <a:ea typeface="宋体" panose="02010600030101010101" pitchFamily="2" charset="-122"/>
            </a:endParaRPr>
          </a:p>
          <a:p>
            <a:r>
              <a:rPr lang="zh-CN" altLang="en-US" sz="2800" b="1" dirty="0">
                <a:solidFill>
                  <a:srgbClr val="000066"/>
                </a:solidFill>
                <a:latin typeface="宋体" panose="02010600030101010101" pitchFamily="2" charset="-122"/>
                <a:ea typeface="宋体" panose="02010600030101010101" pitchFamily="2" charset="-122"/>
              </a:rPr>
              <a:t>汇编语言：  </a:t>
            </a:r>
            <a:r>
              <a:rPr lang="en-US" altLang="zh-CN" sz="2800" b="1" dirty="0">
                <a:solidFill>
                  <a:srgbClr val="000066"/>
                </a:solidFill>
                <a:latin typeface="宋体" panose="02010600030101010101" pitchFamily="2" charset="-122"/>
                <a:ea typeface="宋体" panose="02010600030101010101" pitchFamily="2" charset="-122"/>
              </a:rPr>
              <a:t> byte  word  </a:t>
            </a:r>
            <a:r>
              <a:rPr lang="en-US" altLang="zh-CN" sz="2800" b="1" dirty="0" err="1">
                <a:solidFill>
                  <a:srgbClr val="000066"/>
                </a:solidFill>
                <a:latin typeface="宋体" panose="02010600030101010101" pitchFamily="2" charset="-122"/>
                <a:ea typeface="宋体" panose="02010600030101010101" pitchFamily="2" charset="-122"/>
              </a:rPr>
              <a:t>dword</a:t>
            </a:r>
            <a:r>
              <a:rPr lang="en-US" altLang="zh-CN" sz="2800" b="1" dirty="0">
                <a:solidFill>
                  <a:srgbClr val="000066"/>
                </a:solidFill>
                <a:latin typeface="宋体" panose="02010600030101010101" pitchFamily="2" charset="-122"/>
                <a:ea typeface="宋体" panose="02010600030101010101" pitchFamily="2" charset="-122"/>
              </a:rPr>
              <a:t>  </a:t>
            </a:r>
            <a:r>
              <a:rPr lang="zh-CN" altLang="en-US" sz="2800" b="1" dirty="0">
                <a:solidFill>
                  <a:srgbClr val="000066"/>
                </a:solidFill>
                <a:latin typeface="宋体" panose="02010600030101010101" pitchFamily="2" charset="-122"/>
                <a:ea typeface="宋体" panose="02010600030101010101" pitchFamily="2" charset="-122"/>
              </a:rPr>
              <a:t> </a:t>
            </a:r>
            <a:r>
              <a:rPr lang="en-US" altLang="zh-CN" sz="2800" b="1" dirty="0">
                <a:solidFill>
                  <a:srgbClr val="000066"/>
                </a:solidFill>
                <a:latin typeface="宋体" panose="02010600030101010101" pitchFamily="2" charset="-122"/>
                <a:ea typeface="宋体" panose="02010600030101010101" pitchFamily="2" charset="-122"/>
              </a:rPr>
              <a:t>qword</a:t>
            </a:r>
            <a:endParaRPr lang="zh-CN" altLang="en-US" sz="2800" b="1" dirty="0">
              <a:solidFill>
                <a:srgbClr val="000066"/>
              </a:solidFill>
              <a:latin typeface="宋体" panose="02010600030101010101" pitchFamily="2" charset="-122"/>
              <a:ea typeface="宋体" panose="02010600030101010101" pitchFamily="2" charset="-122"/>
            </a:endParaRPr>
          </a:p>
        </p:txBody>
      </p:sp>
    </p:spTree>
  </p:cSld>
  <p:clrMapOvr>
    <a:masterClrMapping/>
  </p:clrMapOvr>
  <p:transition>
    <p:zoom dir="in"/>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EC2F78CF-BB27-48AE-A203-13B2F1D6B261}"/>
              </a:ext>
            </a:extLst>
          </p:cNvPr>
          <p:cNvGrpSpPr>
            <a:grpSpLocks/>
          </p:cNvGrpSpPr>
          <p:nvPr/>
        </p:nvGrpSpPr>
        <p:grpSpPr bwMode="auto">
          <a:xfrm>
            <a:off x="4143375" y="1557338"/>
            <a:ext cx="2514600" cy="533400"/>
            <a:chOff x="768" y="3648"/>
            <a:chExt cx="1584" cy="336"/>
          </a:xfrm>
        </p:grpSpPr>
        <p:sp>
          <p:nvSpPr>
            <p:cNvPr id="4" name="Rectangle 3">
              <a:extLst>
                <a:ext uri="{FF2B5EF4-FFF2-40B4-BE49-F238E27FC236}">
                  <a16:creationId xmlns:a16="http://schemas.microsoft.com/office/drawing/2014/main" id="{D2A20903-22D7-493B-9E26-5ED9CD3FD5C2}"/>
                </a:ext>
              </a:extLst>
            </p:cNvPr>
            <p:cNvSpPr>
              <a:spLocks noChangeArrowheads="1"/>
            </p:cNvSpPr>
            <p:nvPr/>
          </p:nvSpPr>
          <p:spPr bwMode="auto">
            <a:xfrm>
              <a:off x="768" y="3648"/>
              <a:ext cx="1584" cy="336"/>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r>
                <a:rPr kumimoji="1" lang="en-US" altLang="zh-CN" sz="2400">
                  <a:latin typeface="Times New Roman" pitchFamily="18" charset="0"/>
                </a:rPr>
                <a:t>1  1  1  1  1  1  1  1</a:t>
              </a:r>
            </a:p>
          </p:txBody>
        </p:sp>
        <p:sp>
          <p:nvSpPr>
            <p:cNvPr id="5" name="Line 4">
              <a:extLst>
                <a:ext uri="{FF2B5EF4-FFF2-40B4-BE49-F238E27FC236}">
                  <a16:creationId xmlns:a16="http://schemas.microsoft.com/office/drawing/2014/main" id="{64D2F4B3-0757-440F-96BA-0C0A47D357B4}"/>
                </a:ext>
              </a:extLst>
            </p:cNvPr>
            <p:cNvSpPr>
              <a:spLocks noChangeShapeType="1"/>
            </p:cNvSpPr>
            <p:nvPr/>
          </p:nvSpPr>
          <p:spPr bwMode="auto">
            <a:xfrm>
              <a:off x="960" y="364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Line 5">
              <a:extLst>
                <a:ext uri="{FF2B5EF4-FFF2-40B4-BE49-F238E27FC236}">
                  <a16:creationId xmlns:a16="http://schemas.microsoft.com/office/drawing/2014/main" id="{6E92C205-99F2-4DD4-A6DE-1BDAC1CE626D}"/>
                </a:ext>
              </a:extLst>
            </p:cNvPr>
            <p:cNvSpPr>
              <a:spLocks noChangeShapeType="1"/>
            </p:cNvSpPr>
            <p:nvPr/>
          </p:nvSpPr>
          <p:spPr bwMode="auto">
            <a:xfrm>
              <a:off x="1200" y="364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 name="Line 6">
              <a:extLst>
                <a:ext uri="{FF2B5EF4-FFF2-40B4-BE49-F238E27FC236}">
                  <a16:creationId xmlns:a16="http://schemas.microsoft.com/office/drawing/2014/main" id="{CD2F8558-993F-4E57-AFFE-9578AA9AAF88}"/>
                </a:ext>
              </a:extLst>
            </p:cNvPr>
            <p:cNvSpPr>
              <a:spLocks noChangeShapeType="1"/>
            </p:cNvSpPr>
            <p:nvPr/>
          </p:nvSpPr>
          <p:spPr bwMode="auto">
            <a:xfrm>
              <a:off x="1392" y="364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 name="Line 7">
              <a:extLst>
                <a:ext uri="{FF2B5EF4-FFF2-40B4-BE49-F238E27FC236}">
                  <a16:creationId xmlns:a16="http://schemas.microsoft.com/office/drawing/2014/main" id="{2105E6CD-134D-44F5-BB66-6D12CD61A003}"/>
                </a:ext>
              </a:extLst>
            </p:cNvPr>
            <p:cNvSpPr>
              <a:spLocks noChangeShapeType="1"/>
            </p:cNvSpPr>
            <p:nvPr/>
          </p:nvSpPr>
          <p:spPr bwMode="auto">
            <a:xfrm>
              <a:off x="1536" y="364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 name="Line 8">
              <a:extLst>
                <a:ext uri="{FF2B5EF4-FFF2-40B4-BE49-F238E27FC236}">
                  <a16:creationId xmlns:a16="http://schemas.microsoft.com/office/drawing/2014/main" id="{8EE408B3-0FB3-44B6-B3AE-1B445EDA4936}"/>
                </a:ext>
              </a:extLst>
            </p:cNvPr>
            <p:cNvSpPr>
              <a:spLocks noChangeShapeType="1"/>
            </p:cNvSpPr>
            <p:nvPr/>
          </p:nvSpPr>
          <p:spPr bwMode="auto">
            <a:xfrm>
              <a:off x="1728" y="364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Line 9">
              <a:extLst>
                <a:ext uri="{FF2B5EF4-FFF2-40B4-BE49-F238E27FC236}">
                  <a16:creationId xmlns:a16="http://schemas.microsoft.com/office/drawing/2014/main" id="{D0A01C9B-3D13-40C4-BF18-08060ED8A1C1}"/>
                </a:ext>
              </a:extLst>
            </p:cNvPr>
            <p:cNvSpPr>
              <a:spLocks noChangeShapeType="1"/>
            </p:cNvSpPr>
            <p:nvPr/>
          </p:nvSpPr>
          <p:spPr bwMode="auto">
            <a:xfrm>
              <a:off x="1920" y="364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 name="Line 10">
              <a:extLst>
                <a:ext uri="{FF2B5EF4-FFF2-40B4-BE49-F238E27FC236}">
                  <a16:creationId xmlns:a16="http://schemas.microsoft.com/office/drawing/2014/main" id="{974D6CCD-91B6-49EC-9050-B4E9BE615472}"/>
                </a:ext>
              </a:extLst>
            </p:cNvPr>
            <p:cNvSpPr>
              <a:spLocks noChangeShapeType="1"/>
            </p:cNvSpPr>
            <p:nvPr/>
          </p:nvSpPr>
          <p:spPr bwMode="auto">
            <a:xfrm>
              <a:off x="2112" y="3648"/>
              <a:ext cx="0"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2" name="Text Box 11">
            <a:extLst>
              <a:ext uri="{FF2B5EF4-FFF2-40B4-BE49-F238E27FC236}">
                <a16:creationId xmlns:a16="http://schemas.microsoft.com/office/drawing/2014/main" id="{4FFADAC4-2083-4833-991A-E67811F6428C}"/>
              </a:ext>
            </a:extLst>
          </p:cNvPr>
          <p:cNvSpPr txBox="1">
            <a:spLocks noChangeArrowheads="1"/>
          </p:cNvSpPr>
          <p:nvPr/>
        </p:nvSpPr>
        <p:spPr bwMode="auto">
          <a:xfrm>
            <a:off x="539750" y="2205038"/>
            <a:ext cx="7712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solidFill>
                  <a:srgbClr val="FF3300"/>
                </a:solidFill>
                <a:latin typeface="Times New Roman" pitchFamily="18" charset="0"/>
              </a:rPr>
              <a:t>Question:</a:t>
            </a:r>
            <a:r>
              <a:rPr kumimoji="1" lang="en-US" altLang="zh-CN" sz="2400" b="1">
                <a:latin typeface="Times New Roman" pitchFamily="18" charset="0"/>
              </a:rPr>
              <a:t> </a:t>
            </a:r>
            <a:r>
              <a:rPr kumimoji="1" lang="zh-CN" altLang="en-US" sz="2400" b="1">
                <a:latin typeface="Times New Roman" pitchFamily="18" charset="0"/>
              </a:rPr>
              <a:t>若将其看成一个数的补码，它表示的什么数？</a:t>
            </a:r>
          </a:p>
        </p:txBody>
      </p:sp>
      <p:sp>
        <p:nvSpPr>
          <p:cNvPr id="13" name="Text Box 12">
            <a:extLst>
              <a:ext uri="{FF2B5EF4-FFF2-40B4-BE49-F238E27FC236}">
                <a16:creationId xmlns:a16="http://schemas.microsoft.com/office/drawing/2014/main" id="{7EACC302-FA03-44B7-877B-4E7303A78C37}"/>
              </a:ext>
            </a:extLst>
          </p:cNvPr>
          <p:cNvSpPr txBox="1">
            <a:spLocks noChangeArrowheads="1"/>
          </p:cNvSpPr>
          <p:nvPr/>
        </p:nvSpPr>
        <p:spPr bwMode="auto">
          <a:xfrm>
            <a:off x="539750" y="3212976"/>
            <a:ext cx="7075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dirty="0">
                <a:solidFill>
                  <a:srgbClr val="FF3300"/>
                </a:solidFill>
                <a:latin typeface="Times New Roman" pitchFamily="18" charset="0"/>
              </a:rPr>
              <a:t>Question:</a:t>
            </a:r>
            <a:r>
              <a:rPr kumimoji="1" lang="en-US" altLang="zh-CN" sz="2400" b="1" dirty="0">
                <a:latin typeface="Times New Roman" pitchFamily="18" charset="0"/>
              </a:rPr>
              <a:t>  </a:t>
            </a:r>
            <a:r>
              <a:rPr kumimoji="1" lang="zh-CN" altLang="en-US" sz="2400" b="1" dirty="0">
                <a:latin typeface="Times New Roman" pitchFamily="18" charset="0"/>
              </a:rPr>
              <a:t>如果</a:t>
            </a:r>
            <a:r>
              <a:rPr kumimoji="1" lang="en-US" altLang="zh-CN" sz="2400" b="1" dirty="0">
                <a:latin typeface="Times New Roman" pitchFamily="18" charset="0"/>
              </a:rPr>
              <a:t>M</a:t>
            </a:r>
            <a:r>
              <a:rPr kumimoji="1" lang="zh-CN" altLang="en-US" sz="2400" b="1" dirty="0">
                <a:latin typeface="Times New Roman" pitchFamily="18" charset="0"/>
              </a:rPr>
              <a:t>作为无符号数，它表示的是多少？</a:t>
            </a:r>
          </a:p>
        </p:txBody>
      </p:sp>
      <p:sp>
        <p:nvSpPr>
          <p:cNvPr id="14" name="Text Box 13">
            <a:extLst>
              <a:ext uri="{FF2B5EF4-FFF2-40B4-BE49-F238E27FC236}">
                <a16:creationId xmlns:a16="http://schemas.microsoft.com/office/drawing/2014/main" id="{3488EAFA-AE1A-4A80-8CCF-46C9AD5B3385}"/>
              </a:ext>
            </a:extLst>
          </p:cNvPr>
          <p:cNvSpPr txBox="1">
            <a:spLocks noChangeArrowheads="1"/>
          </p:cNvSpPr>
          <p:nvPr/>
        </p:nvSpPr>
        <p:spPr bwMode="auto">
          <a:xfrm>
            <a:off x="539750" y="3598739"/>
            <a:ext cx="525656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dirty="0">
                <a:latin typeface="Times New Roman" pitchFamily="18" charset="0"/>
              </a:rPr>
              <a:t>                   255</a:t>
            </a:r>
          </a:p>
          <a:p>
            <a:pPr eaLnBrk="1" hangingPunct="1"/>
            <a:endParaRPr kumimoji="1" lang="en-US" altLang="zh-CN" sz="2400" b="1" dirty="0">
              <a:latin typeface="Times New Roman" pitchFamily="18" charset="0"/>
            </a:endParaRPr>
          </a:p>
          <a:p>
            <a:pPr eaLnBrk="1" hangingPunct="1"/>
            <a:r>
              <a:rPr kumimoji="1" lang="en-US" altLang="zh-CN" sz="2400" b="1" dirty="0">
                <a:solidFill>
                  <a:srgbClr val="FF3300"/>
                </a:solidFill>
                <a:latin typeface="Times New Roman" pitchFamily="18" charset="0"/>
              </a:rPr>
              <a:t>Question:</a:t>
            </a:r>
            <a:r>
              <a:rPr kumimoji="1" lang="en-US" altLang="zh-CN" sz="2400" b="1" dirty="0">
                <a:latin typeface="Times New Roman" pitchFamily="18" charset="0"/>
              </a:rPr>
              <a:t> </a:t>
            </a:r>
            <a:r>
              <a:rPr kumimoji="1" lang="zh-CN" altLang="en-US" sz="2400" b="1" dirty="0">
                <a:latin typeface="Times New Roman" pitchFamily="18" charset="0"/>
              </a:rPr>
              <a:t>哪到底将它看成什么数呢？</a:t>
            </a:r>
          </a:p>
        </p:txBody>
      </p:sp>
      <p:sp>
        <p:nvSpPr>
          <p:cNvPr id="15" name="Text Box 14">
            <a:extLst>
              <a:ext uri="{FF2B5EF4-FFF2-40B4-BE49-F238E27FC236}">
                <a16:creationId xmlns:a16="http://schemas.microsoft.com/office/drawing/2014/main" id="{9EB32F0F-93ED-4AA3-963B-A9FE0F253D75}"/>
              </a:ext>
            </a:extLst>
          </p:cNvPr>
          <p:cNvSpPr txBox="1">
            <a:spLocks noChangeArrowheads="1"/>
          </p:cNvSpPr>
          <p:nvPr/>
        </p:nvSpPr>
        <p:spPr bwMode="auto">
          <a:xfrm>
            <a:off x="539750" y="5013176"/>
            <a:ext cx="7488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400" b="1">
                <a:latin typeface="Times New Roman" pitchFamily="18" charset="0"/>
              </a:rPr>
              <a:t>Answer: </a:t>
            </a:r>
            <a:r>
              <a:rPr kumimoji="1" lang="zh-CN" altLang="en-US" sz="2400" b="1">
                <a:latin typeface="Times New Roman" pitchFamily="18" charset="0"/>
              </a:rPr>
              <a:t>这取决于访问该单元的指令。看一个</a:t>
            </a:r>
            <a:r>
              <a:rPr kumimoji="1" lang="en-US" altLang="zh-CN" sz="2400" b="1">
                <a:latin typeface="Times New Roman" pitchFamily="18" charset="0"/>
              </a:rPr>
              <a:t>C</a:t>
            </a:r>
            <a:r>
              <a:rPr kumimoji="1" lang="zh-CN" altLang="en-US" sz="2400" b="1">
                <a:latin typeface="Times New Roman" pitchFamily="18" charset="0"/>
              </a:rPr>
              <a:t>程序</a:t>
            </a:r>
          </a:p>
        </p:txBody>
      </p:sp>
      <p:sp>
        <p:nvSpPr>
          <p:cNvPr id="16" name="Text Box 15">
            <a:extLst>
              <a:ext uri="{FF2B5EF4-FFF2-40B4-BE49-F238E27FC236}">
                <a16:creationId xmlns:a16="http://schemas.microsoft.com/office/drawing/2014/main" id="{5D0F612D-48C5-45B9-92C4-0165CF950231}"/>
              </a:ext>
            </a:extLst>
          </p:cNvPr>
          <p:cNvSpPr txBox="1">
            <a:spLocks noChangeArrowheads="1"/>
          </p:cNvSpPr>
          <p:nvPr/>
        </p:nvSpPr>
        <p:spPr bwMode="auto">
          <a:xfrm>
            <a:off x="774700" y="1603375"/>
            <a:ext cx="2871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a:latin typeface="Times New Roman" pitchFamily="18" charset="0"/>
                <a:ea typeface="华文新魏" pitchFamily="2" charset="-122"/>
              </a:rPr>
              <a:t>设 </a:t>
            </a:r>
            <a:r>
              <a:rPr kumimoji="1" lang="en-US" altLang="zh-CN" sz="2400" b="1">
                <a:latin typeface="Times New Roman" pitchFamily="18" charset="0"/>
                <a:ea typeface="华文新魏" pitchFamily="2" charset="-122"/>
              </a:rPr>
              <a:t>n=8, </a:t>
            </a:r>
            <a:r>
              <a:rPr kumimoji="1" lang="zh-CN" altLang="en-US" sz="2400" b="1">
                <a:latin typeface="Times New Roman" pitchFamily="18" charset="0"/>
                <a:ea typeface="华文新魏" pitchFamily="2" charset="-122"/>
              </a:rPr>
              <a:t>有一个数 </a:t>
            </a:r>
            <a:r>
              <a:rPr kumimoji="1" lang="en-US" altLang="zh-CN" sz="2400" b="1">
                <a:latin typeface="Times New Roman" pitchFamily="18" charset="0"/>
                <a:ea typeface="华文新魏" pitchFamily="2" charset="-122"/>
              </a:rPr>
              <a:t>M,</a:t>
            </a:r>
          </a:p>
        </p:txBody>
      </p:sp>
      <p:sp>
        <p:nvSpPr>
          <p:cNvPr id="17" name="Text Box 18">
            <a:extLst>
              <a:ext uri="{FF2B5EF4-FFF2-40B4-BE49-F238E27FC236}">
                <a16:creationId xmlns:a16="http://schemas.microsoft.com/office/drawing/2014/main" id="{A4310963-C287-4A55-B03E-C1613721AC90}"/>
              </a:ext>
            </a:extLst>
          </p:cNvPr>
          <p:cNvSpPr txBox="1">
            <a:spLocks noChangeArrowheads="1"/>
          </p:cNvSpPr>
          <p:nvPr/>
        </p:nvSpPr>
        <p:spPr bwMode="auto">
          <a:xfrm>
            <a:off x="1979613" y="2565400"/>
            <a:ext cx="501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800" b="1"/>
              <a:t>-1</a:t>
            </a:r>
          </a:p>
        </p:txBody>
      </p:sp>
      <p:sp>
        <p:nvSpPr>
          <p:cNvPr id="18" name="Text Box 5">
            <a:extLst>
              <a:ext uri="{FF2B5EF4-FFF2-40B4-BE49-F238E27FC236}">
                <a16:creationId xmlns:a16="http://schemas.microsoft.com/office/drawing/2014/main" id="{969E9358-28F4-42B7-82F9-66D4E3CF1D09}"/>
              </a:ext>
            </a:extLst>
          </p:cNvPr>
          <p:cNvSpPr txBox="1">
            <a:spLocks noChangeArrowheads="1"/>
          </p:cNvSpPr>
          <p:nvPr/>
        </p:nvSpPr>
        <p:spPr bwMode="auto">
          <a:xfrm>
            <a:off x="251520" y="236538"/>
            <a:ext cx="76867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3.2.1 </a:t>
            </a:r>
            <a:r>
              <a:rPr lang="zh-CN" altLang="en-US" sz="3600" b="1" dirty="0">
                <a:solidFill>
                  <a:schemeClr val="bg1"/>
                </a:solidFill>
                <a:latin typeface="Times New Roman" pitchFamily="18" charset="0"/>
              </a:rPr>
              <a:t>有符号和无符号整数的表示形式</a:t>
            </a:r>
          </a:p>
        </p:txBody>
      </p:sp>
    </p:spTree>
    <p:custDataLst>
      <p:tags r:id="rId1"/>
    </p:custDataLst>
    <p:extLst>
      <p:ext uri="{BB962C8B-B14F-4D97-AF65-F5344CB8AC3E}">
        <p14:creationId xmlns:p14="http://schemas.microsoft.com/office/powerpoint/2010/main" val="256909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ox(in)">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arn(outHorizontal)">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arn(inHorizontal)">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ppt_x"/>
                                          </p:val>
                                        </p:tav>
                                        <p:tav tm="100000">
                                          <p:val>
                                            <p:strVal val="#ppt_x"/>
                                          </p:val>
                                        </p:tav>
                                      </p:tavLst>
                                    </p:anim>
                                    <p:anim calcmode="lin" valueType="num">
                                      <p:cBhvr additive="base">
                                        <p:cTn id="23"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4" grpId="0" autoUpdateAnimBg="0"/>
      <p:bldP spid="15" grpId="0" autoUpdateAnimBg="0"/>
      <p:bldP spid="1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2EE187-9F2A-44A1-BB09-8130DDB3553F}"/>
              </a:ext>
            </a:extLst>
          </p:cNvPr>
          <p:cNvSpPr>
            <a:spLocks noChangeArrowheads="1"/>
          </p:cNvSpPr>
          <p:nvPr/>
        </p:nvSpPr>
        <p:spPr bwMode="auto">
          <a:xfrm>
            <a:off x="755650" y="1484313"/>
            <a:ext cx="525621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zh-CN" sz="2400" b="1" dirty="0">
                <a:solidFill>
                  <a:schemeClr val="tx1"/>
                </a:solidFill>
                <a:latin typeface="Times New Roman" pitchFamily="18" charset="0"/>
                <a:ea typeface="宋体" pitchFamily="2" charset="-122"/>
              </a:rPr>
              <a:t>#include &lt;</a:t>
            </a:r>
            <a:r>
              <a:rPr lang="en-US" altLang="zh-CN" sz="2400" b="1" dirty="0" err="1">
                <a:solidFill>
                  <a:schemeClr val="tx1"/>
                </a:solidFill>
                <a:latin typeface="Times New Roman" pitchFamily="18" charset="0"/>
                <a:ea typeface="宋体" pitchFamily="2" charset="-122"/>
              </a:rPr>
              <a:t>stdio.h</a:t>
            </a:r>
            <a:r>
              <a:rPr lang="en-US" altLang="zh-CN" sz="2400" b="1" dirty="0">
                <a:solidFill>
                  <a:schemeClr val="tx1"/>
                </a:solidFill>
                <a:latin typeface="Times New Roman" pitchFamily="18" charset="0"/>
                <a:ea typeface="宋体" pitchFamily="2" charset="-122"/>
              </a:rPr>
              <a:t>&gt;</a:t>
            </a:r>
          </a:p>
          <a:p>
            <a:pPr eaLnBrk="1" hangingPunct="1">
              <a:spcBef>
                <a:spcPct val="50000"/>
              </a:spcBef>
            </a:pPr>
            <a:r>
              <a:rPr lang="en-US" altLang="zh-CN" sz="2400" b="1" dirty="0">
                <a:solidFill>
                  <a:schemeClr val="tx1"/>
                </a:solidFill>
                <a:latin typeface="Times New Roman" pitchFamily="18" charset="0"/>
                <a:ea typeface="宋体" pitchFamily="2" charset="-122"/>
              </a:rPr>
              <a:t>void main( )</a:t>
            </a:r>
          </a:p>
          <a:p>
            <a:pPr eaLnBrk="1" hangingPunct="1">
              <a:spcBef>
                <a:spcPct val="50000"/>
              </a:spcBef>
            </a:pPr>
            <a:r>
              <a:rPr lang="en-US" altLang="zh-CN" sz="2400" b="1" dirty="0">
                <a:solidFill>
                  <a:schemeClr val="tx1"/>
                </a:solidFill>
                <a:latin typeface="Times New Roman" pitchFamily="18" charset="0"/>
                <a:ea typeface="宋体" pitchFamily="2" charset="-122"/>
              </a:rPr>
              <a:t>{</a:t>
            </a:r>
          </a:p>
          <a:p>
            <a:pPr eaLnBrk="1" hangingPunct="1"/>
            <a:r>
              <a:rPr lang="en-US" altLang="zh-CN" sz="2400" b="1" dirty="0">
                <a:solidFill>
                  <a:schemeClr val="tx1"/>
                </a:solidFill>
                <a:latin typeface="Times New Roman" pitchFamily="18" charset="0"/>
                <a:ea typeface="宋体" pitchFamily="2" charset="-122"/>
              </a:rPr>
              <a:t>       short   x;</a:t>
            </a:r>
          </a:p>
          <a:p>
            <a:pPr eaLnBrk="1" hangingPunct="1"/>
            <a:r>
              <a:rPr lang="en-US" altLang="zh-CN" sz="2400" b="1" dirty="0">
                <a:solidFill>
                  <a:schemeClr val="tx1"/>
                </a:solidFill>
                <a:latin typeface="Times New Roman" pitchFamily="18" charset="0"/>
                <a:ea typeface="宋体" pitchFamily="2" charset="-122"/>
              </a:rPr>
              <a:t>       unsigned short  y;</a:t>
            </a:r>
          </a:p>
          <a:p>
            <a:pPr eaLnBrk="1" hangingPunct="1"/>
            <a:r>
              <a:rPr lang="en-US" altLang="zh-CN" sz="2400" b="1" dirty="0">
                <a:solidFill>
                  <a:schemeClr val="tx1"/>
                </a:solidFill>
                <a:latin typeface="Times New Roman" pitchFamily="18" charset="0"/>
                <a:ea typeface="宋体" pitchFamily="2" charset="-122"/>
              </a:rPr>
              <a:t>       x= -1;            // x=65535</a:t>
            </a:r>
          </a:p>
          <a:p>
            <a:pPr eaLnBrk="1" hangingPunct="1"/>
            <a:r>
              <a:rPr lang="en-US" altLang="zh-CN" sz="2400" b="1" dirty="0">
                <a:solidFill>
                  <a:schemeClr val="tx1"/>
                </a:solidFill>
                <a:latin typeface="Times New Roman" pitchFamily="18" charset="0"/>
                <a:ea typeface="宋体" pitchFamily="2" charset="-122"/>
              </a:rPr>
              <a:t>       y= -1;            // y=65535</a:t>
            </a:r>
          </a:p>
          <a:p>
            <a:pPr eaLnBrk="1" hangingPunct="1"/>
            <a:r>
              <a:rPr lang="en-US" altLang="zh-CN" sz="2400" b="1" dirty="0">
                <a:solidFill>
                  <a:schemeClr val="tx1"/>
                </a:solidFill>
                <a:latin typeface="Times New Roman" pitchFamily="18" charset="0"/>
                <a:ea typeface="宋体" pitchFamily="2" charset="-122"/>
              </a:rPr>
              <a:t>       </a:t>
            </a:r>
            <a:r>
              <a:rPr lang="en-US" altLang="zh-CN" sz="2400" b="1" dirty="0" err="1">
                <a:solidFill>
                  <a:schemeClr val="tx1"/>
                </a:solidFill>
                <a:latin typeface="Times New Roman" pitchFamily="18" charset="0"/>
                <a:ea typeface="宋体" pitchFamily="2" charset="-122"/>
              </a:rPr>
              <a:t>printf</a:t>
            </a:r>
            <a:r>
              <a:rPr lang="en-US" altLang="zh-CN" sz="2400" b="1" dirty="0">
                <a:solidFill>
                  <a:schemeClr val="tx1"/>
                </a:solidFill>
                <a:latin typeface="Times New Roman" pitchFamily="18" charset="0"/>
                <a:ea typeface="宋体" pitchFamily="2" charset="-122"/>
              </a:rPr>
              <a:t>("%d   %d\n", x,  y);</a:t>
            </a:r>
          </a:p>
          <a:p>
            <a:pPr eaLnBrk="1" hangingPunct="1">
              <a:spcBef>
                <a:spcPct val="50000"/>
              </a:spcBef>
            </a:pPr>
            <a:r>
              <a:rPr lang="en-US" altLang="zh-CN" sz="2400" b="1" dirty="0">
                <a:solidFill>
                  <a:schemeClr val="tx1"/>
                </a:solidFill>
                <a:latin typeface="Times New Roman" pitchFamily="18" charset="0"/>
                <a:ea typeface="宋体" pitchFamily="2" charset="-122"/>
              </a:rPr>
              <a:t>}</a:t>
            </a:r>
          </a:p>
        </p:txBody>
      </p:sp>
      <p:sp>
        <p:nvSpPr>
          <p:cNvPr id="4" name="Text Box 3">
            <a:extLst>
              <a:ext uri="{FF2B5EF4-FFF2-40B4-BE49-F238E27FC236}">
                <a16:creationId xmlns:a16="http://schemas.microsoft.com/office/drawing/2014/main" id="{296E7B69-B649-44DE-88ED-D51CDBEEBA99}"/>
              </a:ext>
            </a:extLst>
          </p:cNvPr>
          <p:cNvSpPr txBox="1">
            <a:spLocks noChangeArrowheads="1"/>
          </p:cNvSpPr>
          <p:nvPr/>
        </p:nvSpPr>
        <p:spPr bwMode="auto">
          <a:xfrm>
            <a:off x="590961" y="5580133"/>
            <a:ext cx="73453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800" b="1" dirty="0">
                <a:solidFill>
                  <a:srgbClr val="FF3300"/>
                </a:solidFill>
                <a:latin typeface="Times New Roman" pitchFamily="18" charset="0"/>
              </a:rPr>
              <a:t>在汇编语言中也有类似于</a:t>
            </a:r>
            <a:r>
              <a:rPr kumimoji="1" lang="en-US" altLang="zh-CN" sz="2800" b="1" dirty="0">
                <a:solidFill>
                  <a:srgbClr val="FF3300"/>
                </a:solidFill>
                <a:latin typeface="Times New Roman" pitchFamily="18" charset="0"/>
              </a:rPr>
              <a:t>unsigned</a:t>
            </a:r>
            <a:r>
              <a:rPr kumimoji="1" lang="zh-CN" altLang="en-US" sz="2800" b="1" dirty="0">
                <a:solidFill>
                  <a:srgbClr val="FF3300"/>
                </a:solidFill>
                <a:latin typeface="Times New Roman" pitchFamily="18" charset="0"/>
              </a:rPr>
              <a:t>的约定</a:t>
            </a:r>
            <a:r>
              <a:rPr kumimoji="1" lang="zh-CN" altLang="en-US" sz="2800" b="1" dirty="0">
                <a:latin typeface="Times New Roman" pitchFamily="18" charset="0"/>
              </a:rPr>
              <a:t>。</a:t>
            </a:r>
          </a:p>
        </p:txBody>
      </p:sp>
      <p:grpSp>
        <p:nvGrpSpPr>
          <p:cNvPr id="5" name="Group 4">
            <a:extLst>
              <a:ext uri="{FF2B5EF4-FFF2-40B4-BE49-F238E27FC236}">
                <a16:creationId xmlns:a16="http://schemas.microsoft.com/office/drawing/2014/main" id="{5BC8B8A4-E716-4BE5-9DDF-77EFB80E90A8}"/>
              </a:ext>
            </a:extLst>
          </p:cNvPr>
          <p:cNvGrpSpPr>
            <a:grpSpLocks/>
          </p:cNvGrpSpPr>
          <p:nvPr/>
        </p:nvGrpSpPr>
        <p:grpSpPr bwMode="auto">
          <a:xfrm>
            <a:off x="6300788" y="1341438"/>
            <a:ext cx="2232025" cy="4319587"/>
            <a:chOff x="3969" y="845"/>
            <a:chExt cx="1406" cy="2721"/>
          </a:xfrm>
        </p:grpSpPr>
        <p:sp>
          <p:nvSpPr>
            <p:cNvPr id="6" name="Text Box 5">
              <a:extLst>
                <a:ext uri="{FF2B5EF4-FFF2-40B4-BE49-F238E27FC236}">
                  <a16:creationId xmlns:a16="http://schemas.microsoft.com/office/drawing/2014/main" id="{6A952D70-5424-4FEB-A6DE-DEA0FF0172D7}"/>
                </a:ext>
              </a:extLst>
            </p:cNvPr>
            <p:cNvSpPr txBox="1">
              <a:spLocks noChangeArrowheads="1"/>
            </p:cNvSpPr>
            <p:nvPr/>
          </p:nvSpPr>
          <p:spPr bwMode="auto">
            <a:xfrm>
              <a:off x="4059" y="1797"/>
              <a:ext cx="1316" cy="5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zh-CN" altLang="en-US" sz="2400" b="1" dirty="0">
                  <a:latin typeface="Times New Roman" pitchFamily="18" charset="0"/>
                </a:rPr>
                <a:t>结果是：</a:t>
              </a:r>
            </a:p>
            <a:p>
              <a:pPr eaLnBrk="1" hangingPunct="1"/>
              <a:r>
                <a:rPr kumimoji="1" lang="zh-CN" altLang="en-US" sz="2400" b="1" dirty="0">
                  <a:latin typeface="Times New Roman" pitchFamily="18" charset="0"/>
                </a:rPr>
                <a:t> </a:t>
              </a:r>
              <a:r>
                <a:rPr kumimoji="1" lang="en-US" altLang="zh-CN" sz="2400" b="1" dirty="0">
                  <a:latin typeface="Times New Roman" pitchFamily="18" charset="0"/>
                </a:rPr>
                <a:t>-1   65535</a:t>
              </a:r>
            </a:p>
          </p:txBody>
        </p:sp>
        <p:sp>
          <p:nvSpPr>
            <p:cNvPr id="7" name="Line 6">
              <a:extLst>
                <a:ext uri="{FF2B5EF4-FFF2-40B4-BE49-F238E27FC236}">
                  <a16:creationId xmlns:a16="http://schemas.microsoft.com/office/drawing/2014/main" id="{503756C1-92FD-4A35-B8F8-7F731BEDA235}"/>
                </a:ext>
              </a:extLst>
            </p:cNvPr>
            <p:cNvSpPr>
              <a:spLocks noChangeShapeType="1"/>
            </p:cNvSpPr>
            <p:nvPr/>
          </p:nvSpPr>
          <p:spPr bwMode="auto">
            <a:xfrm>
              <a:off x="3969" y="845"/>
              <a:ext cx="0" cy="272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8" name="Text Box 5">
            <a:extLst>
              <a:ext uri="{FF2B5EF4-FFF2-40B4-BE49-F238E27FC236}">
                <a16:creationId xmlns:a16="http://schemas.microsoft.com/office/drawing/2014/main" id="{8E0F1B08-29AA-49D3-ACFC-5954202D2B97}"/>
              </a:ext>
            </a:extLst>
          </p:cNvPr>
          <p:cNvSpPr txBox="1">
            <a:spLocks noChangeArrowheads="1"/>
          </p:cNvSpPr>
          <p:nvPr/>
        </p:nvSpPr>
        <p:spPr bwMode="auto">
          <a:xfrm>
            <a:off x="251520" y="236538"/>
            <a:ext cx="76867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3.2.1 </a:t>
            </a:r>
            <a:r>
              <a:rPr lang="zh-CN" altLang="en-US" sz="3600" b="1" dirty="0">
                <a:solidFill>
                  <a:schemeClr val="bg1"/>
                </a:solidFill>
                <a:latin typeface="Times New Roman" pitchFamily="18" charset="0"/>
              </a:rPr>
              <a:t>有符号和无符号整数的表示形式</a:t>
            </a:r>
          </a:p>
        </p:txBody>
      </p:sp>
      <p:sp>
        <p:nvSpPr>
          <p:cNvPr id="9" name="文本框 8">
            <a:extLst>
              <a:ext uri="{FF2B5EF4-FFF2-40B4-BE49-F238E27FC236}">
                <a16:creationId xmlns:a16="http://schemas.microsoft.com/office/drawing/2014/main" id="{A395B83E-D3CE-4FC2-8540-41575004964C}"/>
              </a:ext>
            </a:extLst>
          </p:cNvPr>
          <p:cNvSpPr txBox="1"/>
          <p:nvPr/>
        </p:nvSpPr>
        <p:spPr>
          <a:xfrm>
            <a:off x="590961" y="6224747"/>
            <a:ext cx="5400055" cy="461665"/>
          </a:xfrm>
          <a:prstGeom prst="rect">
            <a:avLst/>
          </a:prstGeom>
          <a:noFill/>
        </p:spPr>
        <p:txBody>
          <a:bodyPr wrap="square">
            <a:spAutoFit/>
          </a:bodyPr>
          <a:lstStyle/>
          <a:p>
            <a:r>
              <a:rPr lang="zh-CN" altLang="en-US" sz="2400" b="1" dirty="0">
                <a:solidFill>
                  <a:schemeClr val="tx1"/>
                </a:solidFill>
                <a:latin typeface="Times New Roman" pitchFamily="18" charset="0"/>
                <a:ea typeface="宋体" pitchFamily="2" charset="-122"/>
              </a:rPr>
              <a:t>工程： </a:t>
            </a:r>
            <a:r>
              <a:rPr lang="en-US" altLang="zh-CN" sz="2400" b="1" dirty="0">
                <a:solidFill>
                  <a:schemeClr val="tx1"/>
                </a:solidFill>
                <a:latin typeface="Times New Roman" pitchFamily="18" charset="0"/>
                <a:ea typeface="宋体" pitchFamily="2" charset="-122"/>
              </a:rPr>
              <a:t>c_</a:t>
            </a:r>
            <a:r>
              <a:rPr lang="zh-CN" altLang="en-US" sz="2400" b="1" dirty="0">
                <a:solidFill>
                  <a:schemeClr val="tx1"/>
                </a:solidFill>
                <a:latin typeface="Times New Roman" pitchFamily="18" charset="0"/>
                <a:ea typeface="宋体" pitchFamily="2" charset="-122"/>
              </a:rPr>
              <a:t>有符号和符号的比较</a:t>
            </a:r>
            <a:endParaRPr lang="en-US" altLang="zh-CN" sz="2400" b="1" dirty="0">
              <a:solidFill>
                <a:schemeClr val="tx1"/>
              </a:solidFill>
              <a:latin typeface="Times New Roman" pitchFamily="18" charset="0"/>
              <a:ea typeface="宋体" pitchFamily="2" charset="-122"/>
            </a:endParaRPr>
          </a:p>
        </p:txBody>
      </p:sp>
    </p:spTree>
    <p:custDataLst>
      <p:tags r:id="rId1"/>
    </p:custDataLst>
    <p:extLst>
      <p:ext uri="{BB962C8B-B14F-4D97-AF65-F5344CB8AC3E}">
        <p14:creationId xmlns:p14="http://schemas.microsoft.com/office/powerpoint/2010/main" val="1730081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FCAC2AB-8315-40C4-AEAD-61A98DBCEF23}"/>
              </a:ext>
            </a:extLst>
          </p:cNvPr>
          <p:cNvSpPr>
            <a:spLocks noChangeArrowheads="1"/>
          </p:cNvSpPr>
          <p:nvPr/>
        </p:nvSpPr>
        <p:spPr bwMode="auto">
          <a:xfrm>
            <a:off x="467544" y="1492638"/>
            <a:ext cx="4464496"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200" b="1" dirty="0">
                <a:solidFill>
                  <a:srgbClr val="40458C"/>
                </a:solidFill>
                <a:latin typeface="Times New Roman" pitchFamily="18" charset="0"/>
                <a:ea typeface="宋体" pitchFamily="2" charset="-122"/>
              </a:rPr>
              <a:t>#include &lt;</a:t>
            </a:r>
            <a:r>
              <a:rPr lang="en-US" altLang="zh-CN" sz="2200" b="1" dirty="0" err="1">
                <a:solidFill>
                  <a:srgbClr val="40458C"/>
                </a:solidFill>
                <a:latin typeface="Times New Roman" pitchFamily="18" charset="0"/>
                <a:ea typeface="宋体" pitchFamily="2" charset="-122"/>
              </a:rPr>
              <a:t>stdio.h</a:t>
            </a:r>
            <a:r>
              <a:rPr lang="en-US" altLang="zh-CN" sz="2200" b="1" dirty="0">
                <a:solidFill>
                  <a:srgbClr val="40458C"/>
                </a:solidFill>
                <a:latin typeface="Times New Roman" pitchFamily="18" charset="0"/>
                <a:ea typeface="宋体" pitchFamily="2" charset="-122"/>
              </a:rPr>
              <a:t>&gt;</a:t>
            </a:r>
          </a:p>
          <a:p>
            <a:r>
              <a:rPr lang="en-US" altLang="zh-CN" sz="2200" b="1" dirty="0">
                <a:solidFill>
                  <a:srgbClr val="40458C"/>
                </a:solidFill>
                <a:latin typeface="Times New Roman" pitchFamily="18" charset="0"/>
                <a:ea typeface="宋体" pitchFamily="2" charset="-122"/>
              </a:rPr>
              <a:t>void main( )</a:t>
            </a:r>
          </a:p>
          <a:p>
            <a:r>
              <a:rPr lang="en-US" altLang="zh-CN" sz="2200" b="1" dirty="0">
                <a:solidFill>
                  <a:srgbClr val="40458C"/>
                </a:solidFill>
                <a:latin typeface="Times New Roman" pitchFamily="18" charset="0"/>
                <a:ea typeface="宋体" pitchFamily="2" charset="-122"/>
              </a:rPr>
              <a:t>{</a:t>
            </a:r>
          </a:p>
          <a:p>
            <a:r>
              <a:rPr lang="en-US" altLang="zh-CN" sz="2200" b="1" dirty="0">
                <a:solidFill>
                  <a:srgbClr val="40458C"/>
                </a:solidFill>
                <a:latin typeface="Times New Roman" pitchFamily="18" charset="0"/>
                <a:ea typeface="宋体" pitchFamily="2" charset="-122"/>
              </a:rPr>
              <a:t>     short   x;</a:t>
            </a:r>
          </a:p>
          <a:p>
            <a:r>
              <a:rPr lang="en-US" altLang="zh-CN" sz="2200" b="1" dirty="0">
                <a:solidFill>
                  <a:srgbClr val="40458C"/>
                </a:solidFill>
                <a:latin typeface="Times New Roman" pitchFamily="18" charset="0"/>
                <a:ea typeface="宋体" pitchFamily="2" charset="-122"/>
              </a:rPr>
              <a:t>     unsigned short  y;</a:t>
            </a:r>
          </a:p>
          <a:p>
            <a:r>
              <a:rPr lang="en-US" altLang="zh-CN" sz="2200" b="1" dirty="0">
                <a:solidFill>
                  <a:srgbClr val="40458C"/>
                </a:solidFill>
                <a:latin typeface="Times New Roman" pitchFamily="18" charset="0"/>
                <a:ea typeface="宋体" pitchFamily="2" charset="-122"/>
              </a:rPr>
              <a:t>     x = -1;    y = -1;</a:t>
            </a:r>
          </a:p>
          <a:p>
            <a:r>
              <a:rPr lang="en-US" altLang="zh-CN" sz="2200" b="1" dirty="0">
                <a:solidFill>
                  <a:srgbClr val="40458C"/>
                </a:solidFill>
                <a:latin typeface="Times New Roman" pitchFamily="18" charset="0"/>
                <a:ea typeface="宋体" pitchFamily="2" charset="-122"/>
              </a:rPr>
              <a:t>     if (x &gt; 0)</a:t>
            </a:r>
          </a:p>
          <a:p>
            <a:r>
              <a:rPr lang="en-US" altLang="zh-CN" sz="2200" b="1" dirty="0">
                <a:solidFill>
                  <a:srgbClr val="40458C"/>
                </a:solidFill>
                <a:latin typeface="Times New Roman" pitchFamily="18" charset="0"/>
                <a:ea typeface="宋体" pitchFamily="2" charset="-122"/>
              </a:rPr>
              <a:t>           </a:t>
            </a:r>
            <a:r>
              <a:rPr lang="en-US" altLang="zh-CN" sz="2200" b="1" dirty="0" err="1">
                <a:solidFill>
                  <a:srgbClr val="40458C"/>
                </a:solidFill>
                <a:latin typeface="Times New Roman" pitchFamily="18" charset="0"/>
                <a:ea typeface="宋体" pitchFamily="2" charset="-122"/>
              </a:rPr>
              <a:t>printf</a:t>
            </a:r>
            <a:r>
              <a:rPr lang="en-US" altLang="zh-CN" sz="2200" b="1" dirty="0">
                <a:solidFill>
                  <a:srgbClr val="40458C"/>
                </a:solidFill>
                <a:latin typeface="Times New Roman" pitchFamily="18" charset="0"/>
                <a:ea typeface="宋体" pitchFamily="2" charset="-122"/>
              </a:rPr>
              <a:t>(“x= %d positive\</a:t>
            </a:r>
            <a:r>
              <a:rPr lang="en-US" altLang="zh-CN" sz="2200" b="1" dirty="0" err="1">
                <a:solidFill>
                  <a:srgbClr val="40458C"/>
                </a:solidFill>
                <a:latin typeface="Times New Roman" pitchFamily="18" charset="0"/>
                <a:ea typeface="宋体" pitchFamily="2" charset="-122"/>
              </a:rPr>
              <a:t>n”,x</a:t>
            </a:r>
            <a:r>
              <a:rPr lang="en-US" altLang="zh-CN" sz="2200" b="1" dirty="0">
                <a:solidFill>
                  <a:srgbClr val="40458C"/>
                </a:solidFill>
                <a:latin typeface="Times New Roman" pitchFamily="18" charset="0"/>
                <a:ea typeface="宋体" pitchFamily="2" charset="-122"/>
              </a:rPr>
              <a:t>);</a:t>
            </a:r>
          </a:p>
          <a:p>
            <a:r>
              <a:rPr lang="en-US" altLang="zh-CN" sz="2200" b="1" dirty="0">
                <a:solidFill>
                  <a:srgbClr val="40458C"/>
                </a:solidFill>
                <a:latin typeface="Times New Roman" pitchFamily="18" charset="0"/>
                <a:ea typeface="宋体" pitchFamily="2" charset="-122"/>
              </a:rPr>
              <a:t>     if (y &gt; 0)</a:t>
            </a:r>
          </a:p>
          <a:p>
            <a:r>
              <a:rPr lang="en-US" altLang="zh-CN" sz="2200" b="1" dirty="0">
                <a:solidFill>
                  <a:srgbClr val="40458C"/>
                </a:solidFill>
                <a:latin typeface="Times New Roman" pitchFamily="18" charset="0"/>
                <a:ea typeface="宋体" pitchFamily="2" charset="-122"/>
              </a:rPr>
              <a:t>           </a:t>
            </a:r>
            <a:r>
              <a:rPr lang="en-US" altLang="zh-CN" sz="2200" b="1" dirty="0" err="1">
                <a:solidFill>
                  <a:srgbClr val="40458C"/>
                </a:solidFill>
                <a:latin typeface="Times New Roman" pitchFamily="18" charset="0"/>
                <a:ea typeface="宋体" pitchFamily="2" charset="-122"/>
              </a:rPr>
              <a:t>printf</a:t>
            </a:r>
            <a:r>
              <a:rPr lang="en-US" altLang="zh-CN" sz="2200" b="1" dirty="0">
                <a:solidFill>
                  <a:srgbClr val="40458C"/>
                </a:solidFill>
                <a:latin typeface="Times New Roman" pitchFamily="18" charset="0"/>
                <a:ea typeface="宋体" pitchFamily="2" charset="-122"/>
              </a:rPr>
              <a:t>(“y= %d positive\</a:t>
            </a:r>
            <a:r>
              <a:rPr lang="en-US" altLang="zh-CN" sz="2200" b="1" dirty="0" err="1">
                <a:solidFill>
                  <a:srgbClr val="40458C"/>
                </a:solidFill>
                <a:latin typeface="Times New Roman" pitchFamily="18" charset="0"/>
                <a:ea typeface="宋体" pitchFamily="2" charset="-122"/>
              </a:rPr>
              <a:t>n”,y</a:t>
            </a:r>
            <a:r>
              <a:rPr lang="en-US" altLang="zh-CN" sz="2200" b="1" dirty="0">
                <a:solidFill>
                  <a:srgbClr val="40458C"/>
                </a:solidFill>
                <a:latin typeface="Times New Roman" pitchFamily="18" charset="0"/>
                <a:ea typeface="宋体" pitchFamily="2" charset="-122"/>
              </a:rPr>
              <a:t>);</a:t>
            </a:r>
          </a:p>
          <a:p>
            <a:r>
              <a:rPr lang="en-US" altLang="zh-CN" sz="2200" b="1" dirty="0">
                <a:solidFill>
                  <a:srgbClr val="40458C"/>
                </a:solidFill>
                <a:latin typeface="Times New Roman" pitchFamily="18" charset="0"/>
                <a:ea typeface="宋体" pitchFamily="2" charset="-122"/>
              </a:rPr>
              <a:t>}</a:t>
            </a:r>
          </a:p>
        </p:txBody>
      </p:sp>
      <p:sp>
        <p:nvSpPr>
          <p:cNvPr id="4" name="Text Box 3">
            <a:extLst>
              <a:ext uri="{FF2B5EF4-FFF2-40B4-BE49-F238E27FC236}">
                <a16:creationId xmlns:a16="http://schemas.microsoft.com/office/drawing/2014/main" id="{5B5BBC9A-8614-4B41-91B5-52314EAA655F}"/>
              </a:ext>
            </a:extLst>
          </p:cNvPr>
          <p:cNvSpPr txBox="1">
            <a:spLocks noChangeArrowheads="1"/>
          </p:cNvSpPr>
          <p:nvPr/>
        </p:nvSpPr>
        <p:spPr bwMode="auto">
          <a:xfrm>
            <a:off x="5364088" y="1476411"/>
            <a:ext cx="17287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800" b="1" dirty="0">
                <a:solidFill>
                  <a:srgbClr val="40458C"/>
                </a:solidFill>
                <a:latin typeface="Times New Roman" pitchFamily="18" charset="0"/>
              </a:rPr>
              <a:t>结果？</a:t>
            </a:r>
          </a:p>
        </p:txBody>
      </p:sp>
      <p:sp>
        <p:nvSpPr>
          <p:cNvPr id="5" name="Line 4">
            <a:extLst>
              <a:ext uri="{FF2B5EF4-FFF2-40B4-BE49-F238E27FC236}">
                <a16:creationId xmlns:a16="http://schemas.microsoft.com/office/drawing/2014/main" id="{6E005E2B-E187-440A-ADBB-9F71BC4697B4}"/>
              </a:ext>
            </a:extLst>
          </p:cNvPr>
          <p:cNvSpPr>
            <a:spLocks noChangeShapeType="1"/>
          </p:cNvSpPr>
          <p:nvPr/>
        </p:nvSpPr>
        <p:spPr bwMode="auto">
          <a:xfrm>
            <a:off x="5076056" y="1556792"/>
            <a:ext cx="0" cy="3672408"/>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7" name="Text Box 7">
            <a:extLst>
              <a:ext uri="{FF2B5EF4-FFF2-40B4-BE49-F238E27FC236}">
                <a16:creationId xmlns:a16="http://schemas.microsoft.com/office/drawing/2014/main" id="{C5D58AC8-D294-478F-BF8A-A080A50B8D76}"/>
              </a:ext>
            </a:extLst>
          </p:cNvPr>
          <p:cNvSpPr txBox="1">
            <a:spLocks noChangeArrowheads="1"/>
          </p:cNvSpPr>
          <p:nvPr/>
        </p:nvSpPr>
        <p:spPr bwMode="auto">
          <a:xfrm>
            <a:off x="5436096" y="4208224"/>
            <a:ext cx="331236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0" fontAlgn="auto" latinLnBrk="0" hangingPunct="0">
              <a:lnSpc>
                <a:spcPct val="100000"/>
              </a:lnSpc>
              <a:spcBef>
                <a:spcPts val="0"/>
              </a:spcBef>
              <a:spcAft>
                <a:spcPts val="0"/>
              </a:spcAft>
              <a:buClrTx/>
              <a:buSzTx/>
              <a:buFontTx/>
              <a:buNone/>
              <a:tabLst/>
              <a:defRPr/>
            </a:pPr>
            <a:r>
              <a:rPr kumimoji="0" lang="zh-CN" altLang="en-US" sz="2400" b="1" i="0" u="none" strike="noStrike" kern="0" cap="none" spc="0" normalizeH="0" baseline="0" noProof="0" dirty="0">
                <a:ln>
                  <a:noFill/>
                </a:ln>
                <a:solidFill>
                  <a:srgbClr val="40458C"/>
                </a:solidFill>
                <a:effectLst/>
                <a:uLnTx/>
                <a:uFillTx/>
                <a:latin typeface="Arial" charset="0"/>
                <a:ea typeface="宋体" pitchFamily="2" charset="-122"/>
              </a:rPr>
              <a:t>谁来把一个数当有符号数看，还是无符号数？</a:t>
            </a:r>
          </a:p>
        </p:txBody>
      </p:sp>
      <p:sp>
        <p:nvSpPr>
          <p:cNvPr id="8" name="Text Box 5">
            <a:extLst>
              <a:ext uri="{FF2B5EF4-FFF2-40B4-BE49-F238E27FC236}">
                <a16:creationId xmlns:a16="http://schemas.microsoft.com/office/drawing/2014/main" id="{3B711147-8E5B-4C82-9CCA-470F5DED9222}"/>
              </a:ext>
            </a:extLst>
          </p:cNvPr>
          <p:cNvSpPr txBox="1">
            <a:spLocks noChangeArrowheads="1"/>
          </p:cNvSpPr>
          <p:nvPr/>
        </p:nvSpPr>
        <p:spPr bwMode="auto">
          <a:xfrm>
            <a:off x="251520" y="236538"/>
            <a:ext cx="76867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3.2.1 </a:t>
            </a:r>
            <a:r>
              <a:rPr lang="zh-CN" altLang="en-US" sz="3600" b="1" dirty="0">
                <a:solidFill>
                  <a:schemeClr val="bg1"/>
                </a:solidFill>
                <a:latin typeface="Times New Roman" pitchFamily="18" charset="0"/>
              </a:rPr>
              <a:t>有符号和无符号整数的表示形式</a:t>
            </a:r>
          </a:p>
        </p:txBody>
      </p:sp>
      <p:sp>
        <p:nvSpPr>
          <p:cNvPr id="9" name="文本框 8">
            <a:extLst>
              <a:ext uri="{FF2B5EF4-FFF2-40B4-BE49-F238E27FC236}">
                <a16:creationId xmlns:a16="http://schemas.microsoft.com/office/drawing/2014/main" id="{7B25D484-1026-4CA6-A7F1-6C95CD0B71FC}"/>
              </a:ext>
            </a:extLst>
          </p:cNvPr>
          <p:cNvSpPr txBox="1"/>
          <p:nvPr/>
        </p:nvSpPr>
        <p:spPr>
          <a:xfrm>
            <a:off x="590961" y="6309320"/>
            <a:ext cx="4845135" cy="461665"/>
          </a:xfrm>
          <a:prstGeom prst="rect">
            <a:avLst/>
          </a:prstGeom>
          <a:noFill/>
        </p:spPr>
        <p:txBody>
          <a:bodyPr wrap="square">
            <a:spAutoFit/>
          </a:bodyPr>
          <a:lstStyle/>
          <a:p>
            <a:r>
              <a:rPr lang="zh-CN" altLang="en-US" sz="2400" b="1" dirty="0">
                <a:solidFill>
                  <a:schemeClr val="tx1"/>
                </a:solidFill>
                <a:latin typeface="Times New Roman" pitchFamily="18" charset="0"/>
                <a:ea typeface="宋体" pitchFamily="2" charset="-122"/>
              </a:rPr>
              <a:t>工程： </a:t>
            </a:r>
            <a:r>
              <a:rPr lang="en-US" altLang="zh-CN" sz="2400" b="1" dirty="0">
                <a:solidFill>
                  <a:schemeClr val="tx1"/>
                </a:solidFill>
                <a:latin typeface="Times New Roman" pitchFamily="18" charset="0"/>
                <a:ea typeface="宋体" pitchFamily="2" charset="-122"/>
              </a:rPr>
              <a:t>c_</a:t>
            </a:r>
            <a:r>
              <a:rPr lang="zh-CN" altLang="en-US" sz="2400" b="1" dirty="0">
                <a:solidFill>
                  <a:schemeClr val="tx1"/>
                </a:solidFill>
                <a:latin typeface="Times New Roman" pitchFamily="18" charset="0"/>
                <a:ea typeface="宋体" pitchFamily="2" charset="-122"/>
              </a:rPr>
              <a:t>有符号和符号的比较</a:t>
            </a:r>
            <a:endParaRPr lang="en-US" altLang="zh-CN" sz="2400" b="1" dirty="0">
              <a:solidFill>
                <a:schemeClr val="tx1"/>
              </a:solidFill>
              <a:latin typeface="Times New Roman" pitchFamily="18" charset="0"/>
              <a:ea typeface="宋体" pitchFamily="2" charset="-122"/>
            </a:endParaRPr>
          </a:p>
        </p:txBody>
      </p:sp>
      <p:pic>
        <p:nvPicPr>
          <p:cNvPr id="11" name="图片 10">
            <a:extLst>
              <a:ext uri="{FF2B5EF4-FFF2-40B4-BE49-F238E27FC236}">
                <a16:creationId xmlns:a16="http://schemas.microsoft.com/office/drawing/2014/main" id="{2BA46CB9-C4C9-409F-B30D-429420252CC3}"/>
              </a:ext>
            </a:extLst>
          </p:cNvPr>
          <p:cNvPicPr>
            <a:picLocks noChangeAspect="1"/>
          </p:cNvPicPr>
          <p:nvPr/>
        </p:nvPicPr>
        <p:blipFill>
          <a:blip r:embed="rId4"/>
          <a:stretch>
            <a:fillRect/>
          </a:stretch>
        </p:blipFill>
        <p:spPr>
          <a:xfrm>
            <a:off x="5682507" y="2192672"/>
            <a:ext cx="2819545" cy="1403422"/>
          </a:xfrm>
          <a:prstGeom prst="rect">
            <a:avLst/>
          </a:prstGeom>
        </p:spPr>
      </p:pic>
    </p:spTree>
    <p:custDataLst>
      <p:tags r:id="rId1"/>
    </p:custDataLst>
    <p:extLst>
      <p:ext uri="{BB962C8B-B14F-4D97-AF65-F5344CB8AC3E}">
        <p14:creationId xmlns:p14="http://schemas.microsoft.com/office/powerpoint/2010/main" val="3953364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a:extLst>
              <a:ext uri="{FF2B5EF4-FFF2-40B4-BE49-F238E27FC236}">
                <a16:creationId xmlns:a16="http://schemas.microsoft.com/office/drawing/2014/main" id="{3B711147-8E5B-4C82-9CCA-470F5DED9222}"/>
              </a:ext>
            </a:extLst>
          </p:cNvPr>
          <p:cNvSpPr txBox="1">
            <a:spLocks noChangeArrowheads="1"/>
          </p:cNvSpPr>
          <p:nvPr/>
        </p:nvSpPr>
        <p:spPr bwMode="auto">
          <a:xfrm>
            <a:off x="251520" y="236538"/>
            <a:ext cx="768672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3.2.1 </a:t>
            </a:r>
            <a:r>
              <a:rPr lang="zh-CN" altLang="en-US" sz="3600" b="1" dirty="0">
                <a:solidFill>
                  <a:schemeClr val="bg1"/>
                </a:solidFill>
                <a:latin typeface="Times New Roman" pitchFamily="18" charset="0"/>
              </a:rPr>
              <a:t>有符号和无符号整数的表示形式</a:t>
            </a:r>
          </a:p>
        </p:txBody>
      </p:sp>
      <p:pic>
        <p:nvPicPr>
          <p:cNvPr id="14" name="图片 13">
            <a:extLst>
              <a:ext uri="{FF2B5EF4-FFF2-40B4-BE49-F238E27FC236}">
                <a16:creationId xmlns:a16="http://schemas.microsoft.com/office/drawing/2014/main" id="{D02FF563-E705-4DA0-A28B-4E1B99845BE8}"/>
              </a:ext>
            </a:extLst>
          </p:cNvPr>
          <p:cNvPicPr>
            <a:picLocks noChangeAspect="1"/>
          </p:cNvPicPr>
          <p:nvPr/>
        </p:nvPicPr>
        <p:blipFill>
          <a:blip r:embed="rId4"/>
          <a:stretch>
            <a:fillRect/>
          </a:stretch>
        </p:blipFill>
        <p:spPr>
          <a:xfrm>
            <a:off x="467544" y="1556792"/>
            <a:ext cx="8014112" cy="4927853"/>
          </a:xfrm>
          <a:prstGeom prst="rect">
            <a:avLst/>
          </a:prstGeom>
        </p:spPr>
      </p:pic>
      <p:cxnSp>
        <p:nvCxnSpPr>
          <p:cNvPr id="16" name="直接连接符 15">
            <a:extLst>
              <a:ext uri="{FF2B5EF4-FFF2-40B4-BE49-F238E27FC236}">
                <a16:creationId xmlns:a16="http://schemas.microsoft.com/office/drawing/2014/main" id="{BD03EDAA-ABF9-4CB4-99AE-F35F05735150}"/>
              </a:ext>
            </a:extLst>
          </p:cNvPr>
          <p:cNvCxnSpPr/>
          <p:nvPr/>
        </p:nvCxnSpPr>
        <p:spPr bwMode="auto">
          <a:xfrm flipV="1">
            <a:off x="1763688" y="2060848"/>
            <a:ext cx="3456384" cy="72008"/>
          </a:xfrm>
          <a:prstGeom prst="line">
            <a:avLst/>
          </a:prstGeom>
          <a:noFill/>
          <a:ln w="28575" cap="flat" cmpd="sng" algn="ctr">
            <a:solidFill>
              <a:srgbClr val="FF33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直接连接符 17">
            <a:extLst>
              <a:ext uri="{FF2B5EF4-FFF2-40B4-BE49-F238E27FC236}">
                <a16:creationId xmlns:a16="http://schemas.microsoft.com/office/drawing/2014/main" id="{D6917BA1-5928-44B9-AFA9-2DDC4044C206}"/>
              </a:ext>
            </a:extLst>
          </p:cNvPr>
          <p:cNvCxnSpPr/>
          <p:nvPr/>
        </p:nvCxnSpPr>
        <p:spPr bwMode="auto">
          <a:xfrm flipV="1">
            <a:off x="1763688" y="4581128"/>
            <a:ext cx="3456384" cy="72008"/>
          </a:xfrm>
          <a:prstGeom prst="line">
            <a:avLst/>
          </a:prstGeom>
          <a:noFill/>
          <a:ln w="28575" cap="flat" cmpd="sng" algn="ctr">
            <a:solidFill>
              <a:srgbClr val="FF33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直接连接符 18">
            <a:extLst>
              <a:ext uri="{FF2B5EF4-FFF2-40B4-BE49-F238E27FC236}">
                <a16:creationId xmlns:a16="http://schemas.microsoft.com/office/drawing/2014/main" id="{3BF14BA3-3803-4490-86C3-5CA34A7A8C7B}"/>
              </a:ext>
            </a:extLst>
          </p:cNvPr>
          <p:cNvCxnSpPr/>
          <p:nvPr/>
        </p:nvCxnSpPr>
        <p:spPr bwMode="auto">
          <a:xfrm flipV="1">
            <a:off x="1835696" y="5373216"/>
            <a:ext cx="3456384" cy="72008"/>
          </a:xfrm>
          <a:prstGeom prst="line">
            <a:avLst/>
          </a:prstGeom>
          <a:noFill/>
          <a:ln w="28575" cap="flat" cmpd="sng" algn="ctr">
            <a:solidFill>
              <a:srgbClr val="FF33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直接连接符 19">
            <a:extLst>
              <a:ext uri="{FF2B5EF4-FFF2-40B4-BE49-F238E27FC236}">
                <a16:creationId xmlns:a16="http://schemas.microsoft.com/office/drawing/2014/main" id="{065B8103-F898-402A-822E-2E5F7B20DEF4}"/>
              </a:ext>
            </a:extLst>
          </p:cNvPr>
          <p:cNvCxnSpPr/>
          <p:nvPr/>
        </p:nvCxnSpPr>
        <p:spPr bwMode="auto">
          <a:xfrm flipV="1">
            <a:off x="1835696" y="2924944"/>
            <a:ext cx="3456384" cy="72008"/>
          </a:xfrm>
          <a:prstGeom prst="line">
            <a:avLst/>
          </a:prstGeom>
          <a:noFill/>
          <a:ln w="28575" cap="flat" cmpd="sng" algn="ctr">
            <a:solidFill>
              <a:srgbClr val="FF33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ustDataLst>
      <p:tags r:id="rId1"/>
    </p:custDataLst>
    <p:extLst>
      <p:ext uri="{BB962C8B-B14F-4D97-AF65-F5344CB8AC3E}">
        <p14:creationId xmlns:p14="http://schemas.microsoft.com/office/powerpoint/2010/main" val="32227532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5">
            <a:extLst>
              <a:ext uri="{FF2B5EF4-FFF2-40B4-BE49-F238E27FC236}">
                <a16:creationId xmlns:a16="http://schemas.microsoft.com/office/drawing/2014/main" id="{8534F2F8-B87C-4BCD-9E3C-4C70A382FC72}"/>
              </a:ext>
            </a:extLst>
          </p:cNvPr>
          <p:cNvSpPr txBox="1">
            <a:spLocks noChangeArrowheads="1"/>
          </p:cNvSpPr>
          <p:nvPr/>
        </p:nvSpPr>
        <p:spPr bwMode="auto">
          <a:xfrm>
            <a:off x="539750" y="236538"/>
            <a:ext cx="265970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3.2.2 BCD</a:t>
            </a:r>
            <a:r>
              <a:rPr lang="zh-CN" altLang="en-US" sz="3600" b="1" dirty="0">
                <a:solidFill>
                  <a:schemeClr val="bg1"/>
                </a:solidFill>
                <a:latin typeface="Times New Roman" pitchFamily="18" charset="0"/>
              </a:rPr>
              <a:t>码</a:t>
            </a:r>
          </a:p>
        </p:txBody>
      </p:sp>
      <p:sp>
        <p:nvSpPr>
          <p:cNvPr id="3" name="Text Box 3">
            <a:extLst>
              <a:ext uri="{FF2B5EF4-FFF2-40B4-BE49-F238E27FC236}">
                <a16:creationId xmlns:a16="http://schemas.microsoft.com/office/drawing/2014/main" id="{0A270B1F-F40D-43C3-9C08-D1D14D51C8D9}"/>
              </a:ext>
            </a:extLst>
          </p:cNvPr>
          <p:cNvSpPr txBox="1">
            <a:spLocks noChangeArrowheads="1"/>
          </p:cNvSpPr>
          <p:nvPr/>
        </p:nvSpPr>
        <p:spPr bwMode="auto">
          <a:xfrm>
            <a:off x="827088" y="2349500"/>
            <a:ext cx="640715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800">
                <a:solidFill>
                  <a:srgbClr val="40458C"/>
                </a:solidFill>
                <a:latin typeface="宋体" pitchFamily="2" charset="-122"/>
              </a:rPr>
              <a:t>用</a:t>
            </a:r>
            <a:r>
              <a:rPr lang="en-US" altLang="zh-CN" sz="2800">
                <a:solidFill>
                  <a:srgbClr val="40458C"/>
                </a:solidFill>
                <a:latin typeface="宋体" pitchFamily="2" charset="-122"/>
              </a:rPr>
              <a:t>4</a:t>
            </a:r>
            <a:r>
              <a:rPr lang="zh-CN" altLang="en-US" sz="2800">
                <a:solidFill>
                  <a:srgbClr val="40458C"/>
                </a:solidFill>
                <a:latin typeface="宋体" pitchFamily="2" charset="-122"/>
              </a:rPr>
              <a:t>位二进制数表示一位十进制数。</a:t>
            </a:r>
          </a:p>
          <a:p>
            <a:r>
              <a:rPr lang="zh-CN" altLang="en-US" sz="2800">
                <a:solidFill>
                  <a:srgbClr val="40458C"/>
                </a:solidFill>
                <a:latin typeface="宋体" pitchFamily="2" charset="-122"/>
              </a:rPr>
              <a:t>      </a:t>
            </a:r>
            <a:r>
              <a:rPr lang="en-US" altLang="zh-CN" sz="2800">
                <a:solidFill>
                  <a:srgbClr val="40458C"/>
                </a:solidFill>
                <a:latin typeface="宋体" pitchFamily="2" charset="-122"/>
              </a:rPr>
              <a:t>1 = 0001 BCD     8 = 1000 BCD</a:t>
            </a:r>
          </a:p>
          <a:p>
            <a:r>
              <a:rPr lang="en-US" altLang="zh-CN" sz="2800">
                <a:solidFill>
                  <a:srgbClr val="40458C"/>
                </a:solidFill>
                <a:latin typeface="宋体" pitchFamily="2" charset="-122"/>
              </a:rPr>
              <a:t>      2 = 0010 BCD     9 = 1001 BCD</a:t>
            </a:r>
          </a:p>
          <a:p>
            <a:r>
              <a:rPr lang="en-US" altLang="zh-CN" sz="2800">
                <a:solidFill>
                  <a:srgbClr val="40458C"/>
                </a:solidFill>
                <a:latin typeface="宋体" pitchFamily="2" charset="-122"/>
              </a:rPr>
              <a:t>     </a:t>
            </a:r>
            <a:r>
              <a:rPr lang="en-US" altLang="zh-CN" sz="2800">
                <a:solidFill>
                  <a:srgbClr val="40458C"/>
                </a:solidFill>
                <a:latin typeface="Times New Roman" pitchFamily="18" charset="0"/>
              </a:rPr>
              <a:t>……</a:t>
            </a:r>
            <a:r>
              <a:rPr lang="en-US" altLang="zh-CN" sz="2800">
                <a:solidFill>
                  <a:srgbClr val="40458C"/>
                </a:solidFill>
                <a:latin typeface="宋体" pitchFamily="2" charset="-122"/>
              </a:rPr>
              <a:t>      </a:t>
            </a:r>
          </a:p>
        </p:txBody>
      </p:sp>
      <p:grpSp>
        <p:nvGrpSpPr>
          <p:cNvPr id="4" name="Group 13">
            <a:extLst>
              <a:ext uri="{FF2B5EF4-FFF2-40B4-BE49-F238E27FC236}">
                <a16:creationId xmlns:a16="http://schemas.microsoft.com/office/drawing/2014/main" id="{FB119628-C208-4662-B5E3-0BDE841A1D1B}"/>
              </a:ext>
            </a:extLst>
          </p:cNvPr>
          <p:cNvGrpSpPr>
            <a:grpSpLocks/>
          </p:cNvGrpSpPr>
          <p:nvPr/>
        </p:nvGrpSpPr>
        <p:grpSpPr bwMode="auto">
          <a:xfrm>
            <a:off x="1008063" y="4221163"/>
            <a:ext cx="3132137" cy="2232025"/>
            <a:chOff x="635" y="2659"/>
            <a:chExt cx="1973" cy="1406"/>
          </a:xfrm>
        </p:grpSpPr>
        <p:sp>
          <p:nvSpPr>
            <p:cNvPr id="5" name="Rectangle 4">
              <a:extLst>
                <a:ext uri="{FF2B5EF4-FFF2-40B4-BE49-F238E27FC236}">
                  <a16:creationId xmlns:a16="http://schemas.microsoft.com/office/drawing/2014/main" id="{CD432B9D-2BEC-4DB6-97CB-94CD30D0A207}"/>
                </a:ext>
              </a:extLst>
            </p:cNvPr>
            <p:cNvSpPr>
              <a:spLocks noChangeArrowheads="1"/>
            </p:cNvSpPr>
            <p:nvPr/>
          </p:nvSpPr>
          <p:spPr bwMode="auto">
            <a:xfrm>
              <a:off x="1519" y="2659"/>
              <a:ext cx="1089" cy="1406"/>
            </a:xfrm>
            <a:prstGeom prst="rect">
              <a:avLst/>
            </a:prstGeom>
            <a:solidFill>
              <a:srgbClr val="ECD882"/>
            </a:solidFill>
            <a:ln w="9525">
              <a:solidFill>
                <a:srgbClr val="40458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457200" marR="0" lvl="0" indent="-457200" algn="ctr" defTabSz="914400" eaLnBrk="1" fontAlgn="auto" latinLnBrk="0" hangingPunct="1">
                <a:lnSpc>
                  <a:spcPct val="100000"/>
                </a:lnSpc>
                <a:spcBef>
                  <a:spcPts val="0"/>
                </a:spcBef>
                <a:spcAft>
                  <a:spcPts val="0"/>
                </a:spcAft>
                <a:buClrTx/>
                <a:buSzTx/>
                <a:buFontTx/>
                <a:buAutoNum type="arabicPlain" startAt="1000"/>
                <a:tabLst/>
                <a:defRPr/>
              </a:pPr>
              <a:r>
                <a:rPr kumimoji="0" lang="en-US" altLang="zh-CN" sz="2400" b="0" i="0" u="none" strike="noStrike" kern="0" cap="none" spc="0" normalizeH="0" baseline="0" noProof="0">
                  <a:ln>
                    <a:noFill/>
                  </a:ln>
                  <a:solidFill>
                    <a:srgbClr val="40458C"/>
                  </a:solidFill>
                  <a:effectLst/>
                  <a:uLnTx/>
                  <a:uFillTx/>
                  <a:latin typeface="Times New Roman" pitchFamily="18" charset="0"/>
                  <a:ea typeface="宋体" pitchFamily="2" charset="-122"/>
                </a:rPr>
                <a:t>   0001</a:t>
              </a:r>
            </a:p>
            <a:p>
              <a:pPr marL="457200" marR="0" lvl="0" indent="-457200" algn="ctr" defTabSz="914400" eaLnBrk="1" fontAlgn="auto" latinLnBrk="0" hangingPunct="1">
                <a:lnSpc>
                  <a:spcPct val="100000"/>
                </a:lnSpc>
                <a:spcBef>
                  <a:spcPts val="0"/>
                </a:spcBef>
                <a:spcAft>
                  <a:spcPts val="0"/>
                </a:spcAft>
                <a:buClrTx/>
                <a:buSzTx/>
                <a:buFontTx/>
                <a:buNone/>
                <a:tabLst/>
                <a:defRPr/>
              </a:pPr>
              <a:endParaRPr kumimoji="0" lang="en-US" altLang="zh-CN" sz="2400" b="0" i="0" u="none" strike="noStrike" kern="0" cap="none" spc="0" normalizeH="0" baseline="0" noProof="0">
                <a:ln>
                  <a:noFill/>
                </a:ln>
                <a:solidFill>
                  <a:srgbClr val="40458C"/>
                </a:solidFill>
                <a:effectLst/>
                <a:uLnTx/>
                <a:uFillTx/>
                <a:latin typeface="Times New Roman" pitchFamily="18" charset="0"/>
                <a:ea typeface="宋体" pitchFamily="2" charset="-122"/>
              </a:endParaRPr>
            </a:p>
            <a:p>
              <a:pPr marL="457200" marR="0" lvl="0" indent="-45720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imes New Roman" pitchFamily="18" charset="0"/>
                  <a:ea typeface="宋体" pitchFamily="2" charset="-122"/>
                </a:rPr>
                <a:t>1001   0111</a:t>
              </a:r>
            </a:p>
          </p:txBody>
        </p:sp>
        <p:sp>
          <p:nvSpPr>
            <p:cNvPr id="6" name="Line 5">
              <a:extLst>
                <a:ext uri="{FF2B5EF4-FFF2-40B4-BE49-F238E27FC236}">
                  <a16:creationId xmlns:a16="http://schemas.microsoft.com/office/drawing/2014/main" id="{054C7695-198B-428F-A284-7754CE35A6AC}"/>
                </a:ext>
              </a:extLst>
            </p:cNvPr>
            <p:cNvSpPr>
              <a:spLocks noChangeShapeType="1"/>
            </p:cNvSpPr>
            <p:nvPr/>
          </p:nvSpPr>
          <p:spPr bwMode="auto">
            <a:xfrm>
              <a:off x="1507" y="3294"/>
              <a:ext cx="1101" cy="1"/>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7" name="Text Box 6">
              <a:extLst>
                <a:ext uri="{FF2B5EF4-FFF2-40B4-BE49-F238E27FC236}">
                  <a16:creationId xmlns:a16="http://schemas.microsoft.com/office/drawing/2014/main" id="{D9225307-AF40-405B-8C7D-2B033E4DCCE8}"/>
                </a:ext>
              </a:extLst>
            </p:cNvPr>
            <p:cNvSpPr txBox="1">
              <a:spLocks noChangeArrowheads="1"/>
            </p:cNvSpPr>
            <p:nvPr/>
          </p:nvSpPr>
          <p:spPr bwMode="auto">
            <a:xfrm>
              <a:off x="635" y="2742"/>
              <a:ext cx="745"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imes New Roman" pitchFamily="18" charset="0"/>
                  <a:ea typeface="宋体" pitchFamily="2" charset="-122"/>
                </a:rPr>
                <a:t>9781</a:t>
              </a:r>
              <a:r>
                <a:rPr kumimoji="0" lang="zh-CN" altLang="en-US" sz="2400" b="0" i="0" u="none" strike="noStrike" kern="0" cap="none" spc="0" normalizeH="0" baseline="0" noProof="0">
                  <a:ln>
                    <a:noFill/>
                  </a:ln>
                  <a:solidFill>
                    <a:srgbClr val="40458C"/>
                  </a:solidFill>
                  <a:effectLst/>
                  <a:uLnTx/>
                  <a:uFillTx/>
                  <a:latin typeface="Times New Roman" pitchFamily="18" charset="0"/>
                  <a:ea typeface="宋体" pitchFamily="2" charset="-122"/>
                </a:rPr>
                <a:t>的压缩</a:t>
              </a:r>
              <a:r>
                <a:rPr kumimoji="0" lang="en-US" altLang="zh-CN" sz="2400" b="0" i="0" u="none" strike="noStrike" kern="0" cap="none" spc="0" normalizeH="0" baseline="0" noProof="0">
                  <a:ln>
                    <a:noFill/>
                  </a:ln>
                  <a:solidFill>
                    <a:srgbClr val="40458C"/>
                  </a:solidFill>
                  <a:effectLst/>
                  <a:uLnTx/>
                  <a:uFillTx/>
                  <a:latin typeface="Times New Roman" pitchFamily="18" charset="0"/>
                  <a:ea typeface="宋体" pitchFamily="2" charset="-122"/>
                </a:rPr>
                <a:t>BCD</a:t>
              </a:r>
              <a:r>
                <a:rPr kumimoji="0" lang="zh-CN" altLang="en-US" sz="2400" b="0" i="0" u="none" strike="noStrike" kern="0" cap="none" spc="0" normalizeH="0" baseline="0" noProof="0">
                  <a:ln>
                    <a:noFill/>
                  </a:ln>
                  <a:solidFill>
                    <a:srgbClr val="40458C"/>
                  </a:solidFill>
                  <a:effectLst/>
                  <a:uLnTx/>
                  <a:uFillTx/>
                  <a:latin typeface="Times New Roman" pitchFamily="18" charset="0"/>
                  <a:ea typeface="宋体" pitchFamily="2" charset="-122"/>
                </a:rPr>
                <a:t>码</a:t>
              </a:r>
            </a:p>
          </p:txBody>
        </p:sp>
      </p:grpSp>
      <p:grpSp>
        <p:nvGrpSpPr>
          <p:cNvPr id="8" name="Group 14">
            <a:extLst>
              <a:ext uri="{FF2B5EF4-FFF2-40B4-BE49-F238E27FC236}">
                <a16:creationId xmlns:a16="http://schemas.microsoft.com/office/drawing/2014/main" id="{153CB1AF-1E2E-4208-B0A9-B1F28219790D}"/>
              </a:ext>
            </a:extLst>
          </p:cNvPr>
          <p:cNvGrpSpPr>
            <a:grpSpLocks/>
          </p:cNvGrpSpPr>
          <p:nvPr/>
        </p:nvGrpSpPr>
        <p:grpSpPr bwMode="auto">
          <a:xfrm>
            <a:off x="5076825" y="4243388"/>
            <a:ext cx="3306763" cy="2209800"/>
            <a:chOff x="3198" y="2673"/>
            <a:chExt cx="2083" cy="1392"/>
          </a:xfrm>
        </p:grpSpPr>
        <p:sp>
          <p:nvSpPr>
            <p:cNvPr id="9" name="Rectangle 7">
              <a:extLst>
                <a:ext uri="{FF2B5EF4-FFF2-40B4-BE49-F238E27FC236}">
                  <a16:creationId xmlns:a16="http://schemas.microsoft.com/office/drawing/2014/main" id="{ACE78BEE-4A7A-478C-A501-DD8853261900}"/>
                </a:ext>
              </a:extLst>
            </p:cNvPr>
            <p:cNvSpPr>
              <a:spLocks noChangeArrowheads="1"/>
            </p:cNvSpPr>
            <p:nvPr/>
          </p:nvSpPr>
          <p:spPr bwMode="auto">
            <a:xfrm>
              <a:off x="3210" y="2673"/>
              <a:ext cx="1258" cy="1392"/>
            </a:xfrm>
            <a:prstGeom prst="rect">
              <a:avLst/>
            </a:prstGeom>
            <a:solidFill>
              <a:srgbClr val="ECD882"/>
            </a:solidFill>
            <a:ln w="9525">
              <a:solidFill>
                <a:srgbClr val="40458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457200" marR="0" lvl="0" indent="-457200" algn="ctr" defTabSz="914400" eaLnBrk="1" fontAlgn="auto" latinLnBrk="0" hangingPunct="1">
                <a:lnSpc>
                  <a:spcPct val="125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imes New Roman" pitchFamily="18" charset="0"/>
                  <a:ea typeface="宋体" pitchFamily="2" charset="-122"/>
                </a:rPr>
                <a:t>0000  0001</a:t>
              </a:r>
            </a:p>
            <a:p>
              <a:pPr marL="457200" marR="0" lvl="0" indent="-457200" algn="ctr" defTabSz="914400" eaLnBrk="1" fontAlgn="auto" latinLnBrk="0" hangingPunct="1">
                <a:lnSpc>
                  <a:spcPct val="125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imes New Roman" pitchFamily="18" charset="0"/>
                  <a:ea typeface="宋体" pitchFamily="2" charset="-122"/>
                </a:rPr>
                <a:t>0000  1000</a:t>
              </a:r>
            </a:p>
            <a:p>
              <a:pPr marL="457200" marR="0" lvl="0" indent="-457200" algn="ctr" defTabSz="914400" eaLnBrk="1" fontAlgn="auto" latinLnBrk="0" hangingPunct="1">
                <a:lnSpc>
                  <a:spcPct val="125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imes New Roman" pitchFamily="18" charset="0"/>
                  <a:ea typeface="宋体" pitchFamily="2" charset="-122"/>
                </a:rPr>
                <a:t>0000   0111</a:t>
              </a:r>
            </a:p>
            <a:p>
              <a:pPr marL="457200" marR="0" lvl="0" indent="-457200" algn="ctr" defTabSz="914400" eaLnBrk="1" fontAlgn="auto" latinLnBrk="0" hangingPunct="1">
                <a:lnSpc>
                  <a:spcPct val="125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imes New Roman" pitchFamily="18" charset="0"/>
                  <a:ea typeface="宋体" pitchFamily="2" charset="-122"/>
                </a:rPr>
                <a:t>0000  1001</a:t>
              </a:r>
            </a:p>
          </p:txBody>
        </p:sp>
        <p:sp>
          <p:nvSpPr>
            <p:cNvPr id="10" name="Line 8">
              <a:extLst>
                <a:ext uri="{FF2B5EF4-FFF2-40B4-BE49-F238E27FC236}">
                  <a16:creationId xmlns:a16="http://schemas.microsoft.com/office/drawing/2014/main" id="{747A4008-1114-4766-B30D-E2B5C8A5B984}"/>
                </a:ext>
              </a:extLst>
            </p:cNvPr>
            <p:cNvSpPr>
              <a:spLocks noChangeShapeType="1"/>
            </p:cNvSpPr>
            <p:nvPr/>
          </p:nvSpPr>
          <p:spPr bwMode="auto">
            <a:xfrm>
              <a:off x="3198" y="3113"/>
              <a:ext cx="1270"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11" name="Line 9">
              <a:extLst>
                <a:ext uri="{FF2B5EF4-FFF2-40B4-BE49-F238E27FC236}">
                  <a16:creationId xmlns:a16="http://schemas.microsoft.com/office/drawing/2014/main" id="{F0608131-D8F0-42FF-A203-38179D6BA4E9}"/>
                </a:ext>
              </a:extLst>
            </p:cNvPr>
            <p:cNvSpPr>
              <a:spLocks noChangeShapeType="1"/>
            </p:cNvSpPr>
            <p:nvPr/>
          </p:nvSpPr>
          <p:spPr bwMode="auto">
            <a:xfrm>
              <a:off x="3198" y="3385"/>
              <a:ext cx="1224"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12" name="Line 10">
              <a:extLst>
                <a:ext uri="{FF2B5EF4-FFF2-40B4-BE49-F238E27FC236}">
                  <a16:creationId xmlns:a16="http://schemas.microsoft.com/office/drawing/2014/main" id="{49FC928C-D715-4040-8918-972429804C68}"/>
                </a:ext>
              </a:extLst>
            </p:cNvPr>
            <p:cNvSpPr>
              <a:spLocks noChangeShapeType="1"/>
            </p:cNvSpPr>
            <p:nvPr/>
          </p:nvSpPr>
          <p:spPr bwMode="auto">
            <a:xfrm>
              <a:off x="3198" y="3702"/>
              <a:ext cx="1224"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13" name="Text Box 11">
              <a:extLst>
                <a:ext uri="{FF2B5EF4-FFF2-40B4-BE49-F238E27FC236}">
                  <a16:creationId xmlns:a16="http://schemas.microsoft.com/office/drawing/2014/main" id="{3766C70B-DDCF-4CE0-93B8-3C33655B3051}"/>
                </a:ext>
              </a:extLst>
            </p:cNvPr>
            <p:cNvSpPr txBox="1">
              <a:spLocks noChangeArrowheads="1"/>
            </p:cNvSpPr>
            <p:nvPr/>
          </p:nvSpPr>
          <p:spPr bwMode="auto">
            <a:xfrm>
              <a:off x="4513" y="2795"/>
              <a:ext cx="768"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imes New Roman" pitchFamily="18" charset="0"/>
                  <a:ea typeface="宋体" pitchFamily="2" charset="-122"/>
                </a:rPr>
                <a:t>9781</a:t>
              </a:r>
              <a:r>
                <a:rPr kumimoji="0" lang="zh-CN" altLang="en-US" sz="2400" b="0" i="0" u="none" strike="noStrike" kern="0" cap="none" spc="0" normalizeH="0" baseline="0" noProof="0">
                  <a:ln>
                    <a:noFill/>
                  </a:ln>
                  <a:solidFill>
                    <a:srgbClr val="40458C"/>
                  </a:solidFill>
                  <a:effectLst/>
                  <a:uLnTx/>
                  <a:uFillTx/>
                  <a:latin typeface="Times New Roman" pitchFamily="18" charset="0"/>
                  <a:ea typeface="宋体" pitchFamily="2" charset="-122"/>
                </a:rPr>
                <a:t>的非压缩</a:t>
              </a:r>
              <a:r>
                <a:rPr kumimoji="0" lang="en-US" altLang="zh-CN" sz="2400" b="0" i="0" u="none" strike="noStrike" kern="0" cap="none" spc="0" normalizeH="0" baseline="0" noProof="0">
                  <a:ln>
                    <a:noFill/>
                  </a:ln>
                  <a:solidFill>
                    <a:srgbClr val="40458C"/>
                  </a:solidFill>
                  <a:effectLst/>
                  <a:uLnTx/>
                  <a:uFillTx/>
                  <a:latin typeface="Times New Roman" pitchFamily="18" charset="0"/>
                  <a:ea typeface="宋体" pitchFamily="2" charset="-122"/>
                </a:rPr>
                <a:t>BCD</a:t>
              </a:r>
              <a:r>
                <a:rPr kumimoji="0" lang="zh-CN" altLang="en-US" sz="2400" b="0" i="0" u="none" strike="noStrike" kern="0" cap="none" spc="0" normalizeH="0" baseline="0" noProof="0">
                  <a:ln>
                    <a:noFill/>
                  </a:ln>
                  <a:solidFill>
                    <a:srgbClr val="40458C"/>
                  </a:solidFill>
                  <a:effectLst/>
                  <a:uLnTx/>
                  <a:uFillTx/>
                  <a:latin typeface="Times New Roman" pitchFamily="18" charset="0"/>
                  <a:ea typeface="宋体" pitchFamily="2" charset="-122"/>
                </a:rPr>
                <a:t>码</a:t>
              </a:r>
            </a:p>
          </p:txBody>
        </p:sp>
      </p:grpSp>
      <p:sp>
        <p:nvSpPr>
          <p:cNvPr id="14" name="Rectangle 12">
            <a:extLst>
              <a:ext uri="{FF2B5EF4-FFF2-40B4-BE49-F238E27FC236}">
                <a16:creationId xmlns:a16="http://schemas.microsoft.com/office/drawing/2014/main" id="{53C55188-783C-4D5B-92B2-659B7C99D18F}"/>
              </a:ext>
            </a:extLst>
          </p:cNvPr>
          <p:cNvSpPr>
            <a:spLocks noChangeArrowheads="1"/>
          </p:cNvSpPr>
          <p:nvPr/>
        </p:nvSpPr>
        <p:spPr bwMode="auto">
          <a:xfrm>
            <a:off x="611188" y="1685925"/>
            <a:ext cx="8185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0" hangingPunct="0"/>
            <a:r>
              <a:rPr lang="en-US" altLang="zh-CN" sz="2800" dirty="0">
                <a:solidFill>
                  <a:srgbClr val="40458C"/>
                </a:solidFill>
                <a:latin typeface="宋体" pitchFamily="2" charset="-122"/>
                <a:ea typeface="宋体" pitchFamily="2" charset="-122"/>
              </a:rPr>
              <a:t>BCD (Binary Coded Decimal):</a:t>
            </a:r>
            <a:r>
              <a:rPr lang="zh-CN" altLang="en-US" sz="2800" dirty="0">
                <a:solidFill>
                  <a:srgbClr val="40458C"/>
                </a:solidFill>
                <a:latin typeface="宋体" pitchFamily="2" charset="-122"/>
                <a:ea typeface="宋体" pitchFamily="2" charset="-122"/>
              </a:rPr>
              <a:t>二进制编码的十进制</a:t>
            </a:r>
          </a:p>
        </p:txBody>
      </p:sp>
    </p:spTree>
    <p:custDataLst>
      <p:tags r:id="rId1"/>
    </p:custDataLst>
    <p:extLst>
      <p:ext uri="{BB962C8B-B14F-4D97-AF65-F5344CB8AC3E}">
        <p14:creationId xmlns:p14="http://schemas.microsoft.com/office/powerpoint/2010/main" val="898473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ox(in)">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5">
            <a:extLst>
              <a:ext uri="{FF2B5EF4-FFF2-40B4-BE49-F238E27FC236}">
                <a16:creationId xmlns:a16="http://schemas.microsoft.com/office/drawing/2014/main" id="{8534F2F8-B87C-4BCD-9E3C-4C70A382FC72}"/>
              </a:ext>
            </a:extLst>
          </p:cNvPr>
          <p:cNvSpPr txBox="1">
            <a:spLocks noChangeArrowheads="1"/>
          </p:cNvSpPr>
          <p:nvPr/>
        </p:nvSpPr>
        <p:spPr bwMode="auto">
          <a:xfrm>
            <a:off x="539750" y="236538"/>
            <a:ext cx="358303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BCD</a:t>
            </a:r>
            <a:r>
              <a:rPr lang="zh-CN" altLang="en-US" sz="3600" b="1" dirty="0">
                <a:solidFill>
                  <a:schemeClr val="bg1"/>
                </a:solidFill>
                <a:latin typeface="Times New Roman" pitchFamily="18" charset="0"/>
              </a:rPr>
              <a:t>码 扩展知识</a:t>
            </a:r>
          </a:p>
        </p:txBody>
      </p:sp>
      <p:sp>
        <p:nvSpPr>
          <p:cNvPr id="17" name="文本框 16">
            <a:extLst>
              <a:ext uri="{FF2B5EF4-FFF2-40B4-BE49-F238E27FC236}">
                <a16:creationId xmlns:a16="http://schemas.microsoft.com/office/drawing/2014/main" id="{404950E4-E8F9-BF62-7149-7967F7E449B7}"/>
              </a:ext>
            </a:extLst>
          </p:cNvPr>
          <p:cNvSpPr txBox="1"/>
          <p:nvPr/>
        </p:nvSpPr>
        <p:spPr>
          <a:xfrm>
            <a:off x="539750" y="1501057"/>
            <a:ext cx="7416824" cy="523220"/>
          </a:xfrm>
          <a:prstGeom prst="rect">
            <a:avLst/>
          </a:prstGeom>
          <a:noFill/>
        </p:spPr>
        <p:txBody>
          <a:bodyPr wrap="square">
            <a:spAutoFit/>
          </a:bodyPr>
          <a:lstStyle/>
          <a:p>
            <a:r>
              <a:rPr lang="en-US" altLang="zh-CN" sz="2800" dirty="0">
                <a:solidFill>
                  <a:srgbClr val="40458C"/>
                </a:solidFill>
                <a:latin typeface="宋体" pitchFamily="2" charset="-122"/>
                <a:ea typeface="宋体" pitchFamily="2" charset="-122"/>
              </a:rPr>
              <a:t>BCD</a:t>
            </a:r>
            <a:r>
              <a:rPr lang="zh-CN" altLang="en-US" sz="2800" dirty="0">
                <a:solidFill>
                  <a:srgbClr val="40458C"/>
                </a:solidFill>
                <a:latin typeface="宋体" pitchFamily="2" charset="-122"/>
                <a:ea typeface="宋体" pitchFamily="2" charset="-122"/>
              </a:rPr>
              <a:t>码可分为两类：有权</a:t>
            </a:r>
            <a:r>
              <a:rPr lang="en-US" altLang="zh-CN" sz="2800" dirty="0">
                <a:solidFill>
                  <a:srgbClr val="40458C"/>
                </a:solidFill>
                <a:latin typeface="宋体" pitchFamily="2" charset="-122"/>
                <a:ea typeface="宋体" pitchFamily="2" charset="-122"/>
              </a:rPr>
              <a:t>BCD</a:t>
            </a:r>
            <a:r>
              <a:rPr lang="zh-CN" altLang="en-US" sz="2800" dirty="0">
                <a:solidFill>
                  <a:srgbClr val="40458C"/>
                </a:solidFill>
                <a:latin typeface="宋体" pitchFamily="2" charset="-122"/>
                <a:ea typeface="宋体" pitchFamily="2" charset="-122"/>
              </a:rPr>
              <a:t>码和无权</a:t>
            </a:r>
            <a:r>
              <a:rPr lang="en-US" altLang="zh-CN" sz="2800" dirty="0">
                <a:solidFill>
                  <a:srgbClr val="40458C"/>
                </a:solidFill>
                <a:latin typeface="宋体" pitchFamily="2" charset="-122"/>
                <a:ea typeface="宋体" pitchFamily="2" charset="-122"/>
              </a:rPr>
              <a:t>BCD</a:t>
            </a:r>
            <a:r>
              <a:rPr lang="zh-CN" altLang="en-US" sz="2800" dirty="0">
                <a:solidFill>
                  <a:srgbClr val="40458C"/>
                </a:solidFill>
                <a:latin typeface="宋体" pitchFamily="2" charset="-122"/>
                <a:ea typeface="宋体" pitchFamily="2" charset="-122"/>
              </a:rPr>
              <a:t>码</a:t>
            </a:r>
          </a:p>
        </p:txBody>
      </p:sp>
      <p:sp>
        <p:nvSpPr>
          <p:cNvPr id="18" name="文本框 17">
            <a:extLst>
              <a:ext uri="{FF2B5EF4-FFF2-40B4-BE49-F238E27FC236}">
                <a16:creationId xmlns:a16="http://schemas.microsoft.com/office/drawing/2014/main" id="{AB6B721E-3898-BF4A-181B-CF5FBBD23200}"/>
              </a:ext>
            </a:extLst>
          </p:cNvPr>
          <p:cNvSpPr txBox="1"/>
          <p:nvPr/>
        </p:nvSpPr>
        <p:spPr>
          <a:xfrm>
            <a:off x="546782" y="2020350"/>
            <a:ext cx="7416824" cy="954107"/>
          </a:xfrm>
          <a:prstGeom prst="rect">
            <a:avLst/>
          </a:prstGeom>
          <a:noFill/>
        </p:spPr>
        <p:txBody>
          <a:bodyPr wrap="square">
            <a:spAutoFit/>
          </a:bodyPr>
          <a:lstStyle/>
          <a:p>
            <a:r>
              <a:rPr lang="zh-CN" altLang="en-US" sz="2800" dirty="0">
                <a:solidFill>
                  <a:srgbClr val="40458C"/>
                </a:solidFill>
                <a:latin typeface="宋体" pitchFamily="2" charset="-122"/>
                <a:ea typeface="宋体" pitchFamily="2" charset="-122"/>
              </a:rPr>
              <a:t>有权</a:t>
            </a:r>
            <a:r>
              <a:rPr lang="en-US" altLang="zh-CN" sz="2800" dirty="0">
                <a:solidFill>
                  <a:srgbClr val="40458C"/>
                </a:solidFill>
                <a:latin typeface="宋体" pitchFamily="2" charset="-122"/>
                <a:ea typeface="宋体" pitchFamily="2" charset="-122"/>
              </a:rPr>
              <a:t>BCD</a:t>
            </a:r>
            <a:r>
              <a:rPr lang="zh-CN" altLang="en-US" sz="2800" dirty="0">
                <a:solidFill>
                  <a:srgbClr val="40458C"/>
                </a:solidFill>
                <a:latin typeface="宋体" pitchFamily="2" charset="-122"/>
                <a:ea typeface="宋体" pitchFamily="2" charset="-122"/>
              </a:rPr>
              <a:t>码：</a:t>
            </a:r>
            <a:r>
              <a:rPr lang="en-US" altLang="zh-CN" sz="2800" dirty="0">
                <a:solidFill>
                  <a:srgbClr val="40458C"/>
                </a:solidFill>
                <a:latin typeface="宋体" pitchFamily="2" charset="-122"/>
                <a:ea typeface="宋体" pitchFamily="2" charset="-122"/>
              </a:rPr>
              <a:t>8421</a:t>
            </a:r>
            <a:r>
              <a:rPr lang="zh-CN" altLang="en-US" sz="2800" dirty="0">
                <a:solidFill>
                  <a:srgbClr val="40458C"/>
                </a:solidFill>
                <a:latin typeface="宋体" pitchFamily="2" charset="-122"/>
                <a:ea typeface="宋体" pitchFamily="2" charset="-122"/>
              </a:rPr>
              <a:t>码、</a:t>
            </a:r>
            <a:r>
              <a:rPr lang="en-US" altLang="zh-CN" sz="2800" dirty="0">
                <a:solidFill>
                  <a:srgbClr val="40458C"/>
                </a:solidFill>
                <a:latin typeface="宋体" pitchFamily="2" charset="-122"/>
                <a:ea typeface="宋体" pitchFamily="2" charset="-122"/>
              </a:rPr>
              <a:t>2421</a:t>
            </a:r>
            <a:r>
              <a:rPr lang="zh-CN" altLang="en-US" sz="2800" dirty="0">
                <a:solidFill>
                  <a:srgbClr val="40458C"/>
                </a:solidFill>
                <a:latin typeface="宋体" pitchFamily="2" charset="-122"/>
                <a:ea typeface="宋体" pitchFamily="2" charset="-122"/>
              </a:rPr>
              <a:t>码、</a:t>
            </a:r>
            <a:r>
              <a:rPr lang="en-US" altLang="zh-CN" sz="2800" dirty="0">
                <a:solidFill>
                  <a:srgbClr val="40458C"/>
                </a:solidFill>
                <a:latin typeface="宋体" pitchFamily="2" charset="-122"/>
                <a:ea typeface="宋体" pitchFamily="2" charset="-122"/>
              </a:rPr>
              <a:t>5421</a:t>
            </a:r>
            <a:r>
              <a:rPr lang="zh-CN" altLang="en-US" sz="2800" dirty="0">
                <a:solidFill>
                  <a:srgbClr val="40458C"/>
                </a:solidFill>
                <a:latin typeface="宋体" pitchFamily="2" charset="-122"/>
                <a:ea typeface="宋体" pitchFamily="2" charset="-122"/>
              </a:rPr>
              <a:t>码</a:t>
            </a:r>
            <a:endParaRPr lang="en-US" altLang="zh-CN" sz="2800" dirty="0">
              <a:solidFill>
                <a:srgbClr val="40458C"/>
              </a:solidFill>
              <a:latin typeface="宋体" pitchFamily="2" charset="-122"/>
              <a:ea typeface="宋体" pitchFamily="2" charset="-122"/>
            </a:endParaRPr>
          </a:p>
          <a:p>
            <a:r>
              <a:rPr lang="zh-CN" altLang="en-US" sz="2800" dirty="0">
                <a:solidFill>
                  <a:srgbClr val="40458C"/>
                </a:solidFill>
                <a:latin typeface="宋体" pitchFamily="2" charset="-122"/>
                <a:ea typeface="宋体" pitchFamily="2" charset="-122"/>
              </a:rPr>
              <a:t>无权</a:t>
            </a:r>
            <a:r>
              <a:rPr lang="en-US" altLang="zh-CN" sz="2800" dirty="0">
                <a:solidFill>
                  <a:srgbClr val="40458C"/>
                </a:solidFill>
                <a:latin typeface="宋体" pitchFamily="2" charset="-122"/>
                <a:ea typeface="宋体" pitchFamily="2" charset="-122"/>
              </a:rPr>
              <a:t>BCD</a:t>
            </a:r>
            <a:r>
              <a:rPr lang="zh-CN" altLang="en-US" sz="2800" dirty="0">
                <a:solidFill>
                  <a:srgbClr val="40458C"/>
                </a:solidFill>
                <a:latin typeface="宋体" pitchFamily="2" charset="-122"/>
                <a:ea typeface="宋体" pitchFamily="2" charset="-122"/>
              </a:rPr>
              <a:t>码：余</a:t>
            </a:r>
            <a:r>
              <a:rPr lang="en-US" altLang="zh-CN" sz="2800" dirty="0">
                <a:solidFill>
                  <a:srgbClr val="40458C"/>
                </a:solidFill>
                <a:latin typeface="宋体" pitchFamily="2" charset="-122"/>
                <a:ea typeface="宋体" pitchFamily="2" charset="-122"/>
              </a:rPr>
              <a:t>3</a:t>
            </a:r>
            <a:r>
              <a:rPr lang="zh-CN" altLang="en-US" sz="2800" dirty="0">
                <a:solidFill>
                  <a:srgbClr val="40458C"/>
                </a:solidFill>
                <a:latin typeface="宋体" pitchFamily="2" charset="-122"/>
                <a:ea typeface="宋体" pitchFamily="2" charset="-122"/>
              </a:rPr>
              <a:t>码、余</a:t>
            </a:r>
            <a:r>
              <a:rPr lang="en-US" altLang="zh-CN" sz="2800" dirty="0">
                <a:solidFill>
                  <a:srgbClr val="40458C"/>
                </a:solidFill>
                <a:latin typeface="宋体" pitchFamily="2" charset="-122"/>
                <a:ea typeface="宋体" pitchFamily="2" charset="-122"/>
              </a:rPr>
              <a:t>3</a:t>
            </a:r>
            <a:r>
              <a:rPr lang="zh-CN" altLang="en-US" sz="2800" dirty="0">
                <a:solidFill>
                  <a:srgbClr val="40458C"/>
                </a:solidFill>
                <a:latin typeface="宋体" pitchFamily="2" charset="-122"/>
                <a:ea typeface="宋体" pitchFamily="2" charset="-122"/>
              </a:rPr>
              <a:t>循环码、格雷码</a:t>
            </a:r>
          </a:p>
        </p:txBody>
      </p:sp>
      <p:pic>
        <p:nvPicPr>
          <p:cNvPr id="21" name="图片 20">
            <a:extLst>
              <a:ext uri="{FF2B5EF4-FFF2-40B4-BE49-F238E27FC236}">
                <a16:creationId xmlns:a16="http://schemas.microsoft.com/office/drawing/2014/main" id="{23728C12-851D-59C0-D6AA-80DE442EF477}"/>
              </a:ext>
            </a:extLst>
          </p:cNvPr>
          <p:cNvPicPr>
            <a:picLocks noChangeAspect="1"/>
          </p:cNvPicPr>
          <p:nvPr/>
        </p:nvPicPr>
        <p:blipFill>
          <a:blip r:embed="rId4"/>
          <a:stretch>
            <a:fillRect/>
          </a:stretch>
        </p:blipFill>
        <p:spPr>
          <a:xfrm>
            <a:off x="516287" y="3140968"/>
            <a:ext cx="8324125" cy="3024336"/>
          </a:xfrm>
          <a:prstGeom prst="rect">
            <a:avLst/>
          </a:prstGeom>
        </p:spPr>
      </p:pic>
    </p:spTree>
    <p:custDataLst>
      <p:tags r:id="rId1"/>
    </p:custDataLst>
    <p:extLst>
      <p:ext uri="{BB962C8B-B14F-4D97-AF65-F5344CB8AC3E}">
        <p14:creationId xmlns:p14="http://schemas.microsoft.com/office/powerpoint/2010/main" val="26448930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5">
            <a:extLst>
              <a:ext uri="{FF2B5EF4-FFF2-40B4-BE49-F238E27FC236}">
                <a16:creationId xmlns:a16="http://schemas.microsoft.com/office/drawing/2014/main" id="{8534F2F8-B87C-4BCD-9E3C-4C70A382FC72}"/>
              </a:ext>
            </a:extLst>
          </p:cNvPr>
          <p:cNvSpPr txBox="1">
            <a:spLocks noChangeArrowheads="1"/>
          </p:cNvSpPr>
          <p:nvPr/>
        </p:nvSpPr>
        <p:spPr bwMode="auto">
          <a:xfrm>
            <a:off x="539750" y="236538"/>
            <a:ext cx="408316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3600" b="1" dirty="0">
                <a:solidFill>
                  <a:schemeClr val="bg1"/>
                </a:solidFill>
                <a:latin typeface="Times New Roman" pitchFamily="18" charset="0"/>
              </a:rPr>
              <a:t>格雷码  </a:t>
            </a:r>
            <a:r>
              <a:rPr lang="en-US" altLang="zh-CN" sz="3600" b="1" dirty="0">
                <a:solidFill>
                  <a:schemeClr val="bg1"/>
                </a:solidFill>
                <a:latin typeface="Times New Roman" pitchFamily="18" charset="0"/>
              </a:rPr>
              <a:t>Gray Code</a:t>
            </a:r>
            <a:r>
              <a:rPr lang="zh-CN" altLang="en-US" sz="3600" b="1" dirty="0">
                <a:solidFill>
                  <a:schemeClr val="bg1"/>
                </a:solidFill>
                <a:latin typeface="Times New Roman" pitchFamily="18" charset="0"/>
              </a:rPr>
              <a:t> </a:t>
            </a:r>
          </a:p>
        </p:txBody>
      </p:sp>
      <p:sp>
        <p:nvSpPr>
          <p:cNvPr id="17" name="文本框 16">
            <a:extLst>
              <a:ext uri="{FF2B5EF4-FFF2-40B4-BE49-F238E27FC236}">
                <a16:creationId xmlns:a16="http://schemas.microsoft.com/office/drawing/2014/main" id="{99E0524F-37FC-A415-1AE2-E9D69B8B5C5F}"/>
              </a:ext>
            </a:extLst>
          </p:cNvPr>
          <p:cNvSpPr txBox="1"/>
          <p:nvPr/>
        </p:nvSpPr>
        <p:spPr>
          <a:xfrm>
            <a:off x="3851920" y="1650280"/>
            <a:ext cx="4608512" cy="4154984"/>
          </a:xfrm>
          <a:prstGeom prst="rect">
            <a:avLst/>
          </a:prstGeom>
          <a:noFill/>
        </p:spPr>
        <p:txBody>
          <a:bodyPr wrap="square">
            <a:spAutoFit/>
          </a:bodyPr>
          <a:lstStyle/>
          <a:p>
            <a:r>
              <a:rPr lang="zh-CN" altLang="en-US" sz="2400" dirty="0">
                <a:solidFill>
                  <a:schemeClr val="tx1"/>
                </a:solidFill>
              </a:rPr>
              <a:t>二进制码</a:t>
            </a:r>
            <a:r>
              <a:rPr lang="en-US" altLang="zh-CN" sz="2400" dirty="0">
                <a:solidFill>
                  <a:schemeClr val="tx1"/>
                </a:solidFill>
              </a:rPr>
              <a:t>-&gt;</a:t>
            </a:r>
            <a:r>
              <a:rPr lang="zh-CN" altLang="en-US" sz="2400" dirty="0">
                <a:solidFill>
                  <a:schemeClr val="tx1"/>
                </a:solidFill>
              </a:rPr>
              <a:t>格雷码（编码）：</a:t>
            </a:r>
            <a:endParaRPr lang="en-US" altLang="zh-CN" sz="2400" dirty="0">
              <a:solidFill>
                <a:schemeClr val="tx1"/>
              </a:solidFill>
            </a:endParaRPr>
          </a:p>
          <a:p>
            <a:endParaRPr lang="en-US" altLang="zh-CN" sz="2400" dirty="0">
              <a:solidFill>
                <a:schemeClr val="tx1"/>
              </a:solidFill>
            </a:endParaRPr>
          </a:p>
          <a:p>
            <a:pPr marL="342900" indent="-342900">
              <a:buFont typeface="Wingdings" panose="05000000000000000000" pitchFamily="2" charset="2"/>
              <a:buChar char="Ø"/>
            </a:pPr>
            <a:r>
              <a:rPr lang="zh-CN" altLang="en-US" sz="2400" dirty="0">
                <a:solidFill>
                  <a:schemeClr val="tx1"/>
                </a:solidFill>
              </a:rPr>
              <a:t>最左边一位不变；</a:t>
            </a:r>
            <a:endParaRPr lang="en-US" altLang="zh-CN" sz="2400" dirty="0">
              <a:solidFill>
                <a:schemeClr val="tx1"/>
              </a:solidFill>
            </a:endParaRPr>
          </a:p>
          <a:p>
            <a:pPr marL="342900" indent="-342900">
              <a:buFont typeface="Wingdings" panose="05000000000000000000" pitchFamily="2" charset="2"/>
              <a:buChar char="Ø"/>
            </a:pPr>
            <a:r>
              <a:rPr lang="zh-CN" altLang="en-US" sz="2400" dirty="0">
                <a:solidFill>
                  <a:schemeClr val="tx1"/>
                </a:solidFill>
              </a:rPr>
              <a:t>从左位第二位起，依次将每一位与左边一位异或（</a:t>
            </a:r>
            <a:r>
              <a:rPr lang="en-US" altLang="zh-CN" sz="2400" dirty="0">
                <a:solidFill>
                  <a:schemeClr val="tx1"/>
                </a:solidFill>
              </a:rPr>
              <a:t>XOR</a:t>
            </a:r>
            <a:r>
              <a:rPr lang="zh-CN" altLang="en-US" sz="2400" dirty="0">
                <a:solidFill>
                  <a:schemeClr val="tx1"/>
                </a:solidFill>
              </a:rPr>
              <a:t>），作为对应格雷码在该位的值。</a:t>
            </a:r>
            <a:endParaRPr lang="en-US" altLang="zh-CN" sz="2400" dirty="0">
              <a:solidFill>
                <a:schemeClr val="tx1"/>
              </a:solidFill>
            </a:endParaRPr>
          </a:p>
          <a:p>
            <a:pPr marL="342900" indent="-342900">
              <a:buFont typeface="Wingdings" panose="05000000000000000000" pitchFamily="2" charset="2"/>
              <a:buChar char="Ø"/>
            </a:pPr>
            <a:endParaRPr lang="en-US" altLang="zh-CN" sz="2400" dirty="0">
              <a:solidFill>
                <a:schemeClr val="tx1"/>
              </a:solidFill>
            </a:endParaRPr>
          </a:p>
          <a:p>
            <a:pPr marL="342900" indent="-342900">
              <a:buFont typeface="Wingdings" panose="05000000000000000000" pitchFamily="2" charset="2"/>
              <a:buChar char="Ø"/>
            </a:pPr>
            <a:r>
              <a:rPr lang="zh-CN" altLang="en-US" sz="2400" dirty="0">
                <a:solidFill>
                  <a:schemeClr val="tx1"/>
                </a:solidFill>
              </a:rPr>
              <a:t>相邻的数字编码，只有一个二进制位发生变化</a:t>
            </a:r>
            <a:endParaRPr lang="en-US" altLang="zh-CN" sz="2400" dirty="0">
              <a:solidFill>
                <a:schemeClr val="tx1"/>
              </a:solidFill>
            </a:endParaRPr>
          </a:p>
          <a:p>
            <a:pPr marL="342900" indent="-342900">
              <a:buFont typeface="Wingdings" panose="05000000000000000000" pitchFamily="2" charset="2"/>
              <a:buChar char="Ø"/>
            </a:pPr>
            <a:endParaRPr lang="en-US" altLang="zh-CN" sz="2400" dirty="0">
              <a:solidFill>
                <a:schemeClr val="tx1"/>
              </a:solidFill>
            </a:endParaRPr>
          </a:p>
          <a:p>
            <a:pPr marL="342900" indent="-342900">
              <a:buFont typeface="Wingdings" panose="05000000000000000000" pitchFamily="2" charset="2"/>
              <a:buChar char="Ø"/>
            </a:pPr>
            <a:r>
              <a:rPr lang="zh-CN" altLang="en-US" sz="2400" dirty="0">
                <a:solidFill>
                  <a:schemeClr val="tx1"/>
                </a:solidFill>
              </a:rPr>
              <a:t>常用于模拟－数字转换中</a:t>
            </a:r>
          </a:p>
        </p:txBody>
      </p:sp>
      <p:pic>
        <p:nvPicPr>
          <p:cNvPr id="19" name="图片 18">
            <a:extLst>
              <a:ext uri="{FF2B5EF4-FFF2-40B4-BE49-F238E27FC236}">
                <a16:creationId xmlns:a16="http://schemas.microsoft.com/office/drawing/2014/main" id="{FD2D3D1B-56C4-D03A-FCD0-39A6BAD84134}"/>
              </a:ext>
            </a:extLst>
          </p:cNvPr>
          <p:cNvPicPr>
            <a:picLocks noChangeAspect="1"/>
          </p:cNvPicPr>
          <p:nvPr/>
        </p:nvPicPr>
        <p:blipFill>
          <a:blip r:embed="rId4"/>
          <a:stretch>
            <a:fillRect/>
          </a:stretch>
        </p:blipFill>
        <p:spPr>
          <a:xfrm>
            <a:off x="251520" y="1196752"/>
            <a:ext cx="723937" cy="5626389"/>
          </a:xfrm>
          <a:prstGeom prst="rect">
            <a:avLst/>
          </a:prstGeom>
        </p:spPr>
      </p:pic>
      <p:pic>
        <p:nvPicPr>
          <p:cNvPr id="22" name="图片 21">
            <a:extLst>
              <a:ext uri="{FF2B5EF4-FFF2-40B4-BE49-F238E27FC236}">
                <a16:creationId xmlns:a16="http://schemas.microsoft.com/office/drawing/2014/main" id="{F4360AF5-CC01-5690-37EE-A1E6A4AB3AA9}"/>
              </a:ext>
            </a:extLst>
          </p:cNvPr>
          <p:cNvPicPr>
            <a:picLocks noChangeAspect="1"/>
          </p:cNvPicPr>
          <p:nvPr/>
        </p:nvPicPr>
        <p:blipFill>
          <a:blip r:embed="rId5"/>
          <a:stretch>
            <a:fillRect/>
          </a:stretch>
        </p:blipFill>
        <p:spPr>
          <a:xfrm>
            <a:off x="1148550" y="1215802"/>
            <a:ext cx="958899" cy="5588287"/>
          </a:xfrm>
          <a:prstGeom prst="rect">
            <a:avLst/>
          </a:prstGeom>
        </p:spPr>
      </p:pic>
      <p:pic>
        <p:nvPicPr>
          <p:cNvPr id="24" name="图片 23">
            <a:extLst>
              <a:ext uri="{FF2B5EF4-FFF2-40B4-BE49-F238E27FC236}">
                <a16:creationId xmlns:a16="http://schemas.microsoft.com/office/drawing/2014/main" id="{95806100-B423-B705-E121-88D465704DFF}"/>
              </a:ext>
            </a:extLst>
          </p:cNvPr>
          <p:cNvPicPr>
            <a:picLocks noChangeAspect="1"/>
          </p:cNvPicPr>
          <p:nvPr/>
        </p:nvPicPr>
        <p:blipFill>
          <a:blip r:embed="rId6"/>
          <a:stretch>
            <a:fillRect/>
          </a:stretch>
        </p:blipFill>
        <p:spPr>
          <a:xfrm>
            <a:off x="2280542" y="1196752"/>
            <a:ext cx="679485" cy="5569236"/>
          </a:xfrm>
          <a:prstGeom prst="rect">
            <a:avLst/>
          </a:prstGeom>
        </p:spPr>
      </p:pic>
    </p:spTree>
    <p:custDataLst>
      <p:tags r:id="rId1"/>
    </p:custDataLst>
    <p:extLst>
      <p:ext uri="{BB962C8B-B14F-4D97-AF65-F5344CB8AC3E}">
        <p14:creationId xmlns:p14="http://schemas.microsoft.com/office/powerpoint/2010/main" val="34062441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5">
            <a:extLst>
              <a:ext uri="{FF2B5EF4-FFF2-40B4-BE49-F238E27FC236}">
                <a16:creationId xmlns:a16="http://schemas.microsoft.com/office/drawing/2014/main" id="{8534F2F8-B87C-4BCD-9E3C-4C70A382FC72}"/>
              </a:ext>
            </a:extLst>
          </p:cNvPr>
          <p:cNvSpPr txBox="1">
            <a:spLocks noChangeArrowheads="1"/>
          </p:cNvSpPr>
          <p:nvPr/>
        </p:nvSpPr>
        <p:spPr bwMode="auto">
          <a:xfrm>
            <a:off x="539750" y="236538"/>
            <a:ext cx="133882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3600" b="1" dirty="0">
                <a:solidFill>
                  <a:schemeClr val="bg1"/>
                </a:solidFill>
                <a:latin typeface="Times New Roman" pitchFamily="18" charset="0"/>
              </a:rPr>
              <a:t>余</a:t>
            </a:r>
            <a:r>
              <a:rPr lang="en-US" altLang="zh-CN" sz="3600" b="1" dirty="0">
                <a:solidFill>
                  <a:schemeClr val="bg1"/>
                </a:solidFill>
                <a:latin typeface="Times New Roman" pitchFamily="18" charset="0"/>
              </a:rPr>
              <a:t>3</a:t>
            </a:r>
            <a:r>
              <a:rPr lang="zh-CN" altLang="en-US" sz="3600" b="1" dirty="0">
                <a:solidFill>
                  <a:schemeClr val="bg1"/>
                </a:solidFill>
                <a:latin typeface="Times New Roman" pitchFamily="18" charset="0"/>
              </a:rPr>
              <a:t>码</a:t>
            </a:r>
          </a:p>
        </p:txBody>
      </p:sp>
      <p:sp>
        <p:nvSpPr>
          <p:cNvPr id="17" name="文本框 16">
            <a:extLst>
              <a:ext uri="{FF2B5EF4-FFF2-40B4-BE49-F238E27FC236}">
                <a16:creationId xmlns:a16="http://schemas.microsoft.com/office/drawing/2014/main" id="{99E0524F-37FC-A415-1AE2-E9D69B8B5C5F}"/>
              </a:ext>
            </a:extLst>
          </p:cNvPr>
          <p:cNvSpPr txBox="1"/>
          <p:nvPr/>
        </p:nvSpPr>
        <p:spPr>
          <a:xfrm>
            <a:off x="971600" y="5517232"/>
            <a:ext cx="6984776" cy="830997"/>
          </a:xfrm>
          <a:prstGeom prst="rect">
            <a:avLst/>
          </a:prstGeom>
          <a:noFill/>
        </p:spPr>
        <p:txBody>
          <a:bodyPr wrap="square">
            <a:spAutoFit/>
          </a:bodyPr>
          <a:lstStyle/>
          <a:p>
            <a:r>
              <a:rPr lang="zh-CN" altLang="en-US" sz="2400" dirty="0">
                <a:solidFill>
                  <a:schemeClr val="tx1"/>
                </a:solidFill>
              </a:rPr>
              <a:t>以</a:t>
            </a:r>
            <a:r>
              <a:rPr lang="en-US" altLang="zh-CN" sz="2400" dirty="0">
                <a:solidFill>
                  <a:schemeClr val="tx1"/>
                </a:solidFill>
              </a:rPr>
              <a:t>8421</a:t>
            </a:r>
            <a:r>
              <a:rPr lang="zh-CN" altLang="en-US" sz="2400" dirty="0">
                <a:solidFill>
                  <a:schemeClr val="tx1"/>
                </a:solidFill>
              </a:rPr>
              <a:t>码（即</a:t>
            </a:r>
            <a:r>
              <a:rPr lang="en-US" altLang="zh-CN" sz="2400" dirty="0">
                <a:solidFill>
                  <a:schemeClr val="tx1"/>
                </a:solidFill>
              </a:rPr>
              <a:t>BCD</a:t>
            </a:r>
            <a:r>
              <a:rPr lang="zh-CN" altLang="en-US" sz="2400" dirty="0">
                <a:solidFill>
                  <a:schemeClr val="tx1"/>
                </a:solidFill>
              </a:rPr>
              <a:t>）为基础，</a:t>
            </a:r>
            <a:endParaRPr lang="en-US" altLang="zh-CN" sz="2400" dirty="0">
              <a:solidFill>
                <a:schemeClr val="tx1"/>
              </a:solidFill>
            </a:endParaRPr>
          </a:p>
          <a:p>
            <a:r>
              <a:rPr lang="zh-CN" altLang="en-US" sz="2400" dirty="0">
                <a:solidFill>
                  <a:schemeClr val="tx1"/>
                </a:solidFill>
              </a:rPr>
              <a:t>每位十进制数</a:t>
            </a:r>
            <a:r>
              <a:rPr lang="en-US" altLang="zh-CN" sz="2400" dirty="0">
                <a:solidFill>
                  <a:schemeClr val="tx1"/>
                </a:solidFill>
              </a:rPr>
              <a:t>BCD</a:t>
            </a:r>
            <a:r>
              <a:rPr lang="zh-CN" altLang="en-US" sz="2400" dirty="0">
                <a:solidFill>
                  <a:schemeClr val="tx1"/>
                </a:solidFill>
              </a:rPr>
              <a:t>码，加上</a:t>
            </a:r>
            <a:r>
              <a:rPr lang="en-US" altLang="zh-CN" sz="2400" dirty="0">
                <a:solidFill>
                  <a:schemeClr val="tx1"/>
                </a:solidFill>
              </a:rPr>
              <a:t>0011</a:t>
            </a:r>
            <a:r>
              <a:rPr lang="zh-CN" altLang="en-US" sz="2400" dirty="0">
                <a:solidFill>
                  <a:schemeClr val="tx1"/>
                </a:solidFill>
              </a:rPr>
              <a:t>得到。</a:t>
            </a:r>
            <a:endParaRPr lang="en-US" altLang="zh-CN" sz="2400" dirty="0">
              <a:solidFill>
                <a:schemeClr val="tx1"/>
              </a:solidFill>
            </a:endParaRPr>
          </a:p>
        </p:txBody>
      </p:sp>
      <p:pic>
        <p:nvPicPr>
          <p:cNvPr id="3" name="图片 2">
            <a:extLst>
              <a:ext uri="{FF2B5EF4-FFF2-40B4-BE49-F238E27FC236}">
                <a16:creationId xmlns:a16="http://schemas.microsoft.com/office/drawing/2014/main" id="{2AABB038-7554-92AF-926B-223F978456C1}"/>
              </a:ext>
            </a:extLst>
          </p:cNvPr>
          <p:cNvPicPr>
            <a:picLocks noChangeAspect="1"/>
          </p:cNvPicPr>
          <p:nvPr/>
        </p:nvPicPr>
        <p:blipFill>
          <a:blip r:embed="rId4"/>
          <a:stretch>
            <a:fillRect/>
          </a:stretch>
        </p:blipFill>
        <p:spPr>
          <a:xfrm>
            <a:off x="326807" y="1429386"/>
            <a:ext cx="8490386" cy="3613336"/>
          </a:xfrm>
          <a:prstGeom prst="rect">
            <a:avLst/>
          </a:prstGeom>
        </p:spPr>
      </p:pic>
    </p:spTree>
    <p:custDataLst>
      <p:tags r:id="rId1"/>
    </p:custDataLst>
    <p:extLst>
      <p:ext uri="{BB962C8B-B14F-4D97-AF65-F5344CB8AC3E}">
        <p14:creationId xmlns:p14="http://schemas.microsoft.com/office/powerpoint/2010/main" val="35722373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5">
            <a:extLst>
              <a:ext uri="{FF2B5EF4-FFF2-40B4-BE49-F238E27FC236}">
                <a16:creationId xmlns:a16="http://schemas.microsoft.com/office/drawing/2014/main" id="{8534F2F8-B87C-4BCD-9E3C-4C70A382FC72}"/>
              </a:ext>
            </a:extLst>
          </p:cNvPr>
          <p:cNvSpPr txBox="1">
            <a:spLocks noChangeArrowheads="1"/>
          </p:cNvSpPr>
          <p:nvPr/>
        </p:nvSpPr>
        <p:spPr bwMode="auto">
          <a:xfrm>
            <a:off x="539750" y="236538"/>
            <a:ext cx="64171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3.3 </a:t>
            </a:r>
            <a:r>
              <a:rPr lang="zh-CN" altLang="en-US" sz="3600" b="1" dirty="0">
                <a:solidFill>
                  <a:schemeClr val="bg1"/>
                </a:solidFill>
                <a:latin typeface="Times New Roman" pitchFamily="18" charset="0"/>
              </a:rPr>
              <a:t>字符数据在机内的表示形式</a:t>
            </a:r>
          </a:p>
        </p:txBody>
      </p:sp>
      <p:sp>
        <p:nvSpPr>
          <p:cNvPr id="3" name="Text Box 17">
            <a:extLst>
              <a:ext uri="{FF2B5EF4-FFF2-40B4-BE49-F238E27FC236}">
                <a16:creationId xmlns:a16="http://schemas.microsoft.com/office/drawing/2014/main" id="{8108F527-86C2-45D9-A1C8-0E9B5DE35EA0}"/>
              </a:ext>
            </a:extLst>
          </p:cNvPr>
          <p:cNvSpPr txBox="1">
            <a:spLocks noChangeArrowheads="1"/>
          </p:cNvSpPr>
          <p:nvPr/>
        </p:nvSpPr>
        <p:spPr bwMode="auto">
          <a:xfrm>
            <a:off x="2700338" y="1196975"/>
            <a:ext cx="253306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r>
              <a:rPr kumimoji="1" lang="en-US" altLang="zh-CN" sz="2800" b="1" dirty="0">
                <a:latin typeface="宋体" pitchFamily="2" charset="-122"/>
              </a:rPr>
              <a:t>ASCII</a:t>
            </a:r>
            <a:r>
              <a:rPr kumimoji="1" lang="zh-CN" altLang="en-US" sz="2800" b="1" dirty="0">
                <a:latin typeface="宋体" pitchFamily="2" charset="-122"/>
              </a:rPr>
              <a:t>码字符表</a:t>
            </a:r>
            <a:endParaRPr kumimoji="1" lang="en-US" altLang="zh-CN" sz="2800" b="1" dirty="0">
              <a:latin typeface="宋体" pitchFamily="2" charset="-122"/>
            </a:endParaRPr>
          </a:p>
        </p:txBody>
      </p:sp>
      <p:pic>
        <p:nvPicPr>
          <p:cNvPr id="4" name="Picture 2589" descr="ascii">
            <a:extLst>
              <a:ext uri="{FF2B5EF4-FFF2-40B4-BE49-F238E27FC236}">
                <a16:creationId xmlns:a16="http://schemas.microsoft.com/office/drawing/2014/main" id="{D78100B0-53DF-4D8B-BA6D-138D88EF46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716088"/>
            <a:ext cx="6408737" cy="446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2590">
            <a:extLst>
              <a:ext uri="{FF2B5EF4-FFF2-40B4-BE49-F238E27FC236}">
                <a16:creationId xmlns:a16="http://schemas.microsoft.com/office/drawing/2014/main" id="{7883CF45-ED6B-4563-B7C9-8A31C57BE9B7}"/>
              </a:ext>
            </a:extLst>
          </p:cNvPr>
          <p:cNvSpPr>
            <a:spLocks noChangeArrowheads="1"/>
          </p:cNvSpPr>
          <p:nvPr/>
        </p:nvSpPr>
        <p:spPr bwMode="auto">
          <a:xfrm>
            <a:off x="395288" y="5949950"/>
            <a:ext cx="7886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rgbClr val="FF3300"/>
                </a:solidFill>
              </a:rPr>
              <a:t>A</a:t>
            </a:r>
            <a:r>
              <a:rPr lang="en-US" altLang="zh-CN" sz="2400" b="1"/>
              <a:t>merican </a:t>
            </a:r>
            <a:r>
              <a:rPr lang="en-US" altLang="zh-CN" sz="2400" b="1">
                <a:solidFill>
                  <a:srgbClr val="FF3300"/>
                </a:solidFill>
              </a:rPr>
              <a:t>S</a:t>
            </a:r>
            <a:r>
              <a:rPr lang="en-US" altLang="zh-CN" sz="2400" b="1"/>
              <a:t>tandard </a:t>
            </a:r>
            <a:r>
              <a:rPr lang="en-US" altLang="zh-CN" sz="2400" b="1">
                <a:solidFill>
                  <a:srgbClr val="FF3300"/>
                </a:solidFill>
              </a:rPr>
              <a:t>C</a:t>
            </a:r>
            <a:r>
              <a:rPr lang="en-US" altLang="zh-CN" sz="2400" b="1"/>
              <a:t>ode for </a:t>
            </a:r>
            <a:r>
              <a:rPr lang="en-US" altLang="zh-CN" sz="2400" b="1">
                <a:solidFill>
                  <a:srgbClr val="FF3300"/>
                </a:solidFill>
              </a:rPr>
              <a:t>I</a:t>
            </a:r>
            <a:r>
              <a:rPr lang="en-US" altLang="zh-CN" sz="2400" b="1"/>
              <a:t>nformation </a:t>
            </a:r>
            <a:r>
              <a:rPr lang="en-US" altLang="zh-CN" sz="2400" b="1">
                <a:solidFill>
                  <a:srgbClr val="FF3300"/>
                </a:solidFill>
              </a:rPr>
              <a:t>I</a:t>
            </a:r>
            <a:r>
              <a:rPr lang="en-US" altLang="zh-CN" sz="2400" b="1"/>
              <a:t>nterchange</a:t>
            </a:r>
          </a:p>
        </p:txBody>
      </p:sp>
    </p:spTree>
    <p:extLst>
      <p:ext uri="{BB962C8B-B14F-4D97-AF65-F5344CB8AC3E}">
        <p14:creationId xmlns:p14="http://schemas.microsoft.com/office/powerpoint/2010/main" val="24682418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a:extLst>
              <a:ext uri="{FF2B5EF4-FFF2-40B4-BE49-F238E27FC236}">
                <a16:creationId xmlns:a16="http://schemas.microsoft.com/office/drawing/2014/main" id="{B4700A5E-1932-4D9D-8DFA-C252753C3478}"/>
              </a:ext>
            </a:extLst>
          </p:cNvPr>
          <p:cNvSpPr txBox="1">
            <a:spLocks noChangeArrowheads="1"/>
          </p:cNvSpPr>
          <p:nvPr/>
        </p:nvSpPr>
        <p:spPr bwMode="auto">
          <a:xfrm>
            <a:off x="550078" y="1843950"/>
            <a:ext cx="2592338"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3200" dirty="0">
                <a:solidFill>
                  <a:srgbClr val="40458C"/>
                </a:solidFill>
                <a:latin typeface="Times New Roman" pitchFamily="18" charset="0"/>
              </a:rPr>
              <a:t> </a:t>
            </a:r>
            <a:r>
              <a:rPr lang="zh-CN" altLang="en-US" sz="2800" dirty="0">
                <a:solidFill>
                  <a:srgbClr val="40458C"/>
                </a:solidFill>
                <a:latin typeface="Times New Roman" pitchFamily="18" charset="0"/>
              </a:rPr>
              <a:t>字符串 “</a:t>
            </a:r>
            <a:r>
              <a:rPr lang="en-US" altLang="zh-CN" sz="2800" dirty="0">
                <a:solidFill>
                  <a:srgbClr val="40458C"/>
                </a:solidFill>
                <a:latin typeface="Times New Roman" pitchFamily="18" charset="0"/>
              </a:rPr>
              <a:t>1234ABCD</a:t>
            </a:r>
            <a:r>
              <a:rPr lang="zh-CN" altLang="en-US" sz="2800" dirty="0">
                <a:solidFill>
                  <a:srgbClr val="40458C"/>
                </a:solidFill>
                <a:latin typeface="Times New Roman" pitchFamily="18" charset="0"/>
              </a:rPr>
              <a:t>”</a:t>
            </a:r>
            <a:r>
              <a:rPr lang="en-US" altLang="zh-CN" sz="2800" dirty="0">
                <a:solidFill>
                  <a:srgbClr val="40458C"/>
                </a:solidFill>
                <a:latin typeface="Times New Roman" pitchFamily="18" charset="0"/>
              </a:rPr>
              <a:t> </a:t>
            </a:r>
            <a:r>
              <a:rPr lang="zh-CN" altLang="en-US" sz="2800" dirty="0">
                <a:solidFill>
                  <a:srgbClr val="40458C"/>
                </a:solidFill>
                <a:latin typeface="Times New Roman" pitchFamily="18" charset="0"/>
              </a:rPr>
              <a:t>的表示结果：</a:t>
            </a:r>
            <a:endParaRPr lang="en-US" altLang="zh-CN" sz="2800" dirty="0">
              <a:solidFill>
                <a:srgbClr val="40458C"/>
              </a:solidFill>
              <a:latin typeface="Times New Roman" pitchFamily="18" charset="0"/>
            </a:endParaRPr>
          </a:p>
          <a:p>
            <a:endParaRPr lang="en-US" altLang="zh-CN" sz="2800" dirty="0">
              <a:solidFill>
                <a:srgbClr val="40458C"/>
              </a:solidFill>
              <a:latin typeface="Times New Roman" pitchFamily="18" charset="0"/>
            </a:endParaRPr>
          </a:p>
          <a:p>
            <a:r>
              <a:rPr lang="zh-CN" altLang="en-US" sz="2800" dirty="0">
                <a:solidFill>
                  <a:srgbClr val="40458C"/>
                </a:solidFill>
                <a:latin typeface="Times New Roman" pitchFamily="18" charset="0"/>
              </a:rPr>
              <a:t>以</a:t>
            </a:r>
            <a:r>
              <a:rPr lang="en-US" altLang="zh-CN" sz="2800" dirty="0">
                <a:solidFill>
                  <a:srgbClr val="40458C"/>
                </a:solidFill>
                <a:latin typeface="Times New Roman" pitchFamily="18" charset="0"/>
              </a:rPr>
              <a:t>0 </a:t>
            </a:r>
            <a:r>
              <a:rPr lang="zh-CN" altLang="en-US" sz="2800" dirty="0">
                <a:solidFill>
                  <a:srgbClr val="40458C"/>
                </a:solidFill>
                <a:latin typeface="Times New Roman" pitchFamily="18" charset="0"/>
              </a:rPr>
              <a:t>为串的结束</a:t>
            </a:r>
            <a:endParaRPr lang="en-US" altLang="zh-CN" sz="2800" dirty="0">
              <a:solidFill>
                <a:srgbClr val="40458C"/>
              </a:solidFill>
              <a:latin typeface="Times New Roman" pitchFamily="18" charset="0"/>
            </a:endParaRPr>
          </a:p>
          <a:p>
            <a:endParaRPr lang="en-US" altLang="zh-CN" sz="2800" dirty="0">
              <a:solidFill>
                <a:srgbClr val="40458C"/>
              </a:solidFill>
              <a:latin typeface="Times New Roman" pitchFamily="18" charset="0"/>
            </a:endParaRPr>
          </a:p>
          <a:p>
            <a:r>
              <a:rPr lang="zh-CN" altLang="en-US" sz="2800" dirty="0">
                <a:solidFill>
                  <a:srgbClr val="40458C"/>
                </a:solidFill>
                <a:latin typeface="Times New Roman" pitchFamily="18" charset="0"/>
              </a:rPr>
              <a:t>也可以写成</a:t>
            </a:r>
            <a:r>
              <a:rPr lang="en-US" altLang="zh-CN" sz="2800" dirty="0">
                <a:solidFill>
                  <a:srgbClr val="40458C"/>
                </a:solidFill>
                <a:latin typeface="Times New Roman" pitchFamily="18" charset="0"/>
              </a:rPr>
              <a:t>’\0’</a:t>
            </a:r>
            <a:endParaRPr lang="zh-CN" altLang="en-US" sz="2800" dirty="0">
              <a:solidFill>
                <a:srgbClr val="40458C"/>
              </a:solidFill>
              <a:latin typeface="Times New Roman" pitchFamily="18" charset="0"/>
            </a:endParaRPr>
          </a:p>
        </p:txBody>
      </p:sp>
      <p:sp>
        <p:nvSpPr>
          <p:cNvPr id="4" name="Rectangle 4">
            <a:extLst>
              <a:ext uri="{FF2B5EF4-FFF2-40B4-BE49-F238E27FC236}">
                <a16:creationId xmlns:a16="http://schemas.microsoft.com/office/drawing/2014/main" id="{7D1D1068-77F7-4F74-A0FA-33F2B5180188}"/>
              </a:ext>
            </a:extLst>
          </p:cNvPr>
          <p:cNvSpPr>
            <a:spLocks noChangeArrowheads="1"/>
          </p:cNvSpPr>
          <p:nvPr/>
        </p:nvSpPr>
        <p:spPr bwMode="auto">
          <a:xfrm>
            <a:off x="4276725" y="1763713"/>
            <a:ext cx="1219200" cy="4191000"/>
          </a:xfrm>
          <a:prstGeom prst="rect">
            <a:avLst/>
          </a:prstGeom>
          <a:solidFill>
            <a:srgbClr val="ECD882"/>
          </a:solidFill>
          <a:ln w="9525">
            <a:solidFill>
              <a:srgbClr val="40458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2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rgbClr val="40458C"/>
                </a:solidFill>
                <a:effectLst/>
                <a:uLnTx/>
                <a:uFillTx/>
                <a:latin typeface="Times New Roman" pitchFamily="18" charset="0"/>
                <a:ea typeface="宋体" pitchFamily="2" charset="-122"/>
              </a:rPr>
              <a:t>31H</a:t>
            </a:r>
          </a:p>
          <a:p>
            <a:pPr marL="0" marR="0" lvl="0" indent="0" algn="ctr" defTabSz="914400" eaLnBrk="1" fontAlgn="auto" latinLnBrk="0" hangingPunct="1">
              <a:lnSpc>
                <a:spcPct val="12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rgbClr val="40458C"/>
                </a:solidFill>
                <a:effectLst/>
                <a:uLnTx/>
                <a:uFillTx/>
                <a:latin typeface="Times New Roman" pitchFamily="18" charset="0"/>
                <a:ea typeface="宋体" pitchFamily="2" charset="-122"/>
              </a:rPr>
              <a:t>32H</a:t>
            </a:r>
          </a:p>
          <a:p>
            <a:pPr marL="0" marR="0" lvl="0" indent="0" algn="ctr" defTabSz="914400" eaLnBrk="1" fontAlgn="auto" latinLnBrk="0" hangingPunct="1">
              <a:lnSpc>
                <a:spcPct val="12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rgbClr val="40458C"/>
                </a:solidFill>
                <a:effectLst/>
                <a:uLnTx/>
                <a:uFillTx/>
                <a:latin typeface="Times New Roman" pitchFamily="18" charset="0"/>
                <a:ea typeface="宋体" pitchFamily="2" charset="-122"/>
              </a:rPr>
              <a:t>33H</a:t>
            </a:r>
          </a:p>
          <a:p>
            <a:pPr marL="0" marR="0" lvl="0" indent="0" algn="ctr" defTabSz="914400" eaLnBrk="1" fontAlgn="auto" latinLnBrk="0" hangingPunct="1">
              <a:lnSpc>
                <a:spcPct val="12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rgbClr val="40458C"/>
                </a:solidFill>
                <a:effectLst/>
                <a:uLnTx/>
                <a:uFillTx/>
                <a:latin typeface="Times New Roman" pitchFamily="18" charset="0"/>
                <a:ea typeface="宋体" pitchFamily="2" charset="-122"/>
              </a:rPr>
              <a:t>34H</a:t>
            </a:r>
          </a:p>
          <a:p>
            <a:pPr marL="0" marR="0" lvl="0" indent="0" algn="ctr" defTabSz="914400" eaLnBrk="1" fontAlgn="auto" latinLnBrk="0" hangingPunct="1">
              <a:lnSpc>
                <a:spcPct val="12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rgbClr val="40458C"/>
                </a:solidFill>
                <a:effectLst/>
                <a:uLnTx/>
                <a:uFillTx/>
                <a:latin typeface="Times New Roman" pitchFamily="18" charset="0"/>
                <a:ea typeface="宋体" pitchFamily="2" charset="-122"/>
              </a:rPr>
              <a:t>41H</a:t>
            </a:r>
          </a:p>
          <a:p>
            <a:pPr marL="0" marR="0" lvl="0" indent="0" algn="ctr" defTabSz="914400" eaLnBrk="1" fontAlgn="auto" latinLnBrk="0" hangingPunct="1">
              <a:lnSpc>
                <a:spcPct val="12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rgbClr val="40458C"/>
                </a:solidFill>
                <a:effectLst/>
                <a:uLnTx/>
                <a:uFillTx/>
                <a:latin typeface="Times New Roman" pitchFamily="18" charset="0"/>
                <a:ea typeface="宋体" pitchFamily="2" charset="-122"/>
              </a:rPr>
              <a:t>42H</a:t>
            </a:r>
          </a:p>
          <a:p>
            <a:pPr marL="0" marR="0" lvl="0" indent="0" algn="ctr" defTabSz="914400" eaLnBrk="1" fontAlgn="auto" latinLnBrk="0" hangingPunct="1">
              <a:lnSpc>
                <a:spcPct val="12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rgbClr val="40458C"/>
                </a:solidFill>
                <a:effectLst/>
                <a:uLnTx/>
                <a:uFillTx/>
                <a:latin typeface="Times New Roman" pitchFamily="18" charset="0"/>
                <a:ea typeface="宋体" pitchFamily="2" charset="-122"/>
              </a:rPr>
              <a:t>43H</a:t>
            </a:r>
          </a:p>
          <a:p>
            <a:pPr marL="0" marR="0" lvl="0" indent="0" algn="ctr" defTabSz="914400" eaLnBrk="1" fontAlgn="auto" latinLnBrk="0" hangingPunct="1">
              <a:lnSpc>
                <a:spcPct val="12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rgbClr val="40458C"/>
                </a:solidFill>
                <a:effectLst/>
                <a:uLnTx/>
                <a:uFillTx/>
                <a:latin typeface="Times New Roman" pitchFamily="18" charset="0"/>
                <a:ea typeface="宋体" pitchFamily="2" charset="-122"/>
              </a:rPr>
              <a:t>44H</a:t>
            </a:r>
          </a:p>
          <a:p>
            <a:pPr marL="0" marR="0" lvl="0" indent="0" algn="ctr" defTabSz="914400" eaLnBrk="1" fontAlgn="auto" latinLnBrk="0" hangingPunct="1">
              <a:lnSpc>
                <a:spcPct val="120000"/>
              </a:lnSpc>
              <a:spcBef>
                <a:spcPts val="0"/>
              </a:spcBef>
              <a:spcAft>
                <a:spcPts val="0"/>
              </a:spcAft>
              <a:buClrTx/>
              <a:buSzTx/>
              <a:buFontTx/>
              <a:buNone/>
              <a:tabLst/>
              <a:defRPr/>
            </a:pPr>
            <a:r>
              <a:rPr kumimoji="0" lang="en-US" altLang="zh-CN" sz="2400" kern="0" dirty="0">
                <a:solidFill>
                  <a:srgbClr val="40458C"/>
                </a:solidFill>
                <a:latin typeface="Times New Roman" pitchFamily="18" charset="0"/>
                <a:ea typeface="宋体" pitchFamily="2" charset="-122"/>
              </a:rPr>
              <a:t>00</a:t>
            </a:r>
            <a:endParaRPr kumimoji="0" lang="en-US" altLang="zh-CN" sz="2400" b="0" i="0" u="none" strike="noStrike" kern="0" cap="none" spc="0" normalizeH="0" baseline="0" noProof="0" dirty="0">
              <a:ln>
                <a:noFill/>
              </a:ln>
              <a:solidFill>
                <a:srgbClr val="40458C"/>
              </a:solidFill>
              <a:effectLst/>
              <a:uLnTx/>
              <a:uFillTx/>
              <a:latin typeface="Times New Roman" pitchFamily="18" charset="0"/>
              <a:ea typeface="宋体" pitchFamily="2" charset="-122"/>
            </a:endParaRPr>
          </a:p>
        </p:txBody>
      </p:sp>
      <p:sp>
        <p:nvSpPr>
          <p:cNvPr id="5" name="Line 5">
            <a:extLst>
              <a:ext uri="{FF2B5EF4-FFF2-40B4-BE49-F238E27FC236}">
                <a16:creationId xmlns:a16="http://schemas.microsoft.com/office/drawing/2014/main" id="{5C92DC2E-F3D3-4BCC-BD22-0E3D49BB45B4}"/>
              </a:ext>
            </a:extLst>
          </p:cNvPr>
          <p:cNvSpPr>
            <a:spLocks noChangeShapeType="1"/>
          </p:cNvSpPr>
          <p:nvPr/>
        </p:nvSpPr>
        <p:spPr bwMode="auto">
          <a:xfrm>
            <a:off x="4276725" y="5802313"/>
            <a:ext cx="1219200"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6" name="Line 6">
            <a:extLst>
              <a:ext uri="{FF2B5EF4-FFF2-40B4-BE49-F238E27FC236}">
                <a16:creationId xmlns:a16="http://schemas.microsoft.com/office/drawing/2014/main" id="{5A9AACD4-C28C-4FE0-B1D0-FD84FF5A20B5}"/>
              </a:ext>
            </a:extLst>
          </p:cNvPr>
          <p:cNvSpPr>
            <a:spLocks noChangeShapeType="1"/>
          </p:cNvSpPr>
          <p:nvPr/>
        </p:nvSpPr>
        <p:spPr bwMode="auto">
          <a:xfrm>
            <a:off x="4276725" y="2678113"/>
            <a:ext cx="1219200"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7" name="Line 7">
            <a:extLst>
              <a:ext uri="{FF2B5EF4-FFF2-40B4-BE49-F238E27FC236}">
                <a16:creationId xmlns:a16="http://schemas.microsoft.com/office/drawing/2014/main" id="{C6050B78-6DD0-446C-9493-C33825B46961}"/>
              </a:ext>
            </a:extLst>
          </p:cNvPr>
          <p:cNvSpPr>
            <a:spLocks noChangeShapeType="1"/>
          </p:cNvSpPr>
          <p:nvPr/>
        </p:nvSpPr>
        <p:spPr bwMode="auto">
          <a:xfrm>
            <a:off x="4276725" y="3135313"/>
            <a:ext cx="1219200"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8" name="Line 8">
            <a:extLst>
              <a:ext uri="{FF2B5EF4-FFF2-40B4-BE49-F238E27FC236}">
                <a16:creationId xmlns:a16="http://schemas.microsoft.com/office/drawing/2014/main" id="{BC6136BA-B4E4-4E2A-9D4B-C06AF6A239D5}"/>
              </a:ext>
            </a:extLst>
          </p:cNvPr>
          <p:cNvSpPr>
            <a:spLocks noChangeShapeType="1"/>
          </p:cNvSpPr>
          <p:nvPr/>
        </p:nvSpPr>
        <p:spPr bwMode="auto">
          <a:xfrm>
            <a:off x="4276725" y="3592513"/>
            <a:ext cx="1219200"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9" name="Line 9">
            <a:extLst>
              <a:ext uri="{FF2B5EF4-FFF2-40B4-BE49-F238E27FC236}">
                <a16:creationId xmlns:a16="http://schemas.microsoft.com/office/drawing/2014/main" id="{47D8E5B9-45A6-43E9-824E-091EC6F1E8F9}"/>
              </a:ext>
            </a:extLst>
          </p:cNvPr>
          <p:cNvSpPr>
            <a:spLocks noChangeShapeType="1"/>
          </p:cNvSpPr>
          <p:nvPr/>
        </p:nvSpPr>
        <p:spPr bwMode="auto">
          <a:xfrm>
            <a:off x="4276725" y="4049713"/>
            <a:ext cx="1219200"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10" name="Line 10">
            <a:extLst>
              <a:ext uri="{FF2B5EF4-FFF2-40B4-BE49-F238E27FC236}">
                <a16:creationId xmlns:a16="http://schemas.microsoft.com/office/drawing/2014/main" id="{D812663D-583F-48E7-AF11-C8B41506FFDC}"/>
              </a:ext>
            </a:extLst>
          </p:cNvPr>
          <p:cNvSpPr>
            <a:spLocks noChangeShapeType="1"/>
          </p:cNvSpPr>
          <p:nvPr/>
        </p:nvSpPr>
        <p:spPr bwMode="auto">
          <a:xfrm>
            <a:off x="4276725" y="4506913"/>
            <a:ext cx="1219200"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11" name="Line 11">
            <a:extLst>
              <a:ext uri="{FF2B5EF4-FFF2-40B4-BE49-F238E27FC236}">
                <a16:creationId xmlns:a16="http://schemas.microsoft.com/office/drawing/2014/main" id="{FAC9FEED-FE13-4A25-8FC9-C4D2C31B8CB2}"/>
              </a:ext>
            </a:extLst>
          </p:cNvPr>
          <p:cNvSpPr>
            <a:spLocks noChangeShapeType="1"/>
          </p:cNvSpPr>
          <p:nvPr/>
        </p:nvSpPr>
        <p:spPr bwMode="auto">
          <a:xfrm>
            <a:off x="4276725" y="4964113"/>
            <a:ext cx="1219200"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12" name="Line 12">
            <a:extLst>
              <a:ext uri="{FF2B5EF4-FFF2-40B4-BE49-F238E27FC236}">
                <a16:creationId xmlns:a16="http://schemas.microsoft.com/office/drawing/2014/main" id="{0E5C6EC9-1327-410F-922E-080284AF46F3}"/>
              </a:ext>
            </a:extLst>
          </p:cNvPr>
          <p:cNvSpPr>
            <a:spLocks noChangeShapeType="1"/>
          </p:cNvSpPr>
          <p:nvPr/>
        </p:nvSpPr>
        <p:spPr bwMode="auto">
          <a:xfrm>
            <a:off x="4276725" y="5345113"/>
            <a:ext cx="1219200"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13" name="Line 13">
            <a:extLst>
              <a:ext uri="{FF2B5EF4-FFF2-40B4-BE49-F238E27FC236}">
                <a16:creationId xmlns:a16="http://schemas.microsoft.com/office/drawing/2014/main" id="{8C738FEA-52FD-49E5-84E7-9798194A8E25}"/>
              </a:ext>
            </a:extLst>
          </p:cNvPr>
          <p:cNvSpPr>
            <a:spLocks noChangeShapeType="1"/>
          </p:cNvSpPr>
          <p:nvPr/>
        </p:nvSpPr>
        <p:spPr bwMode="auto">
          <a:xfrm>
            <a:off x="4276725" y="2297113"/>
            <a:ext cx="1219200"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14" name="Text Box 14">
            <a:extLst>
              <a:ext uri="{FF2B5EF4-FFF2-40B4-BE49-F238E27FC236}">
                <a16:creationId xmlns:a16="http://schemas.microsoft.com/office/drawing/2014/main" id="{4554ABB1-F058-48FD-9B13-546FF06FA268}"/>
              </a:ext>
            </a:extLst>
          </p:cNvPr>
          <p:cNvSpPr txBox="1">
            <a:spLocks noChangeArrowheads="1"/>
          </p:cNvSpPr>
          <p:nvPr/>
        </p:nvSpPr>
        <p:spPr bwMode="auto">
          <a:xfrm>
            <a:off x="5797550" y="1979613"/>
            <a:ext cx="16065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800">
                <a:solidFill>
                  <a:srgbClr val="40458C"/>
                </a:solidFill>
                <a:latin typeface="Times New Roman" pitchFamily="18" charset="0"/>
              </a:rPr>
              <a:t>地址    小</a:t>
            </a:r>
          </a:p>
        </p:txBody>
      </p:sp>
      <p:sp>
        <p:nvSpPr>
          <p:cNvPr id="15" name="Text Box 15">
            <a:extLst>
              <a:ext uri="{FF2B5EF4-FFF2-40B4-BE49-F238E27FC236}">
                <a16:creationId xmlns:a16="http://schemas.microsoft.com/office/drawing/2014/main" id="{E4900D38-4D50-45BA-8BA7-899AC53715A7}"/>
              </a:ext>
            </a:extLst>
          </p:cNvPr>
          <p:cNvSpPr txBox="1">
            <a:spLocks noChangeArrowheads="1"/>
          </p:cNvSpPr>
          <p:nvPr/>
        </p:nvSpPr>
        <p:spPr bwMode="auto">
          <a:xfrm>
            <a:off x="5942013" y="5435600"/>
            <a:ext cx="1606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zh-CN" altLang="en-US" sz="2800">
                <a:solidFill>
                  <a:srgbClr val="40458C"/>
                </a:solidFill>
                <a:latin typeface="Times New Roman" pitchFamily="18" charset="0"/>
              </a:rPr>
              <a:t>地址    大</a:t>
            </a:r>
          </a:p>
        </p:txBody>
      </p:sp>
      <p:sp>
        <p:nvSpPr>
          <p:cNvPr id="16" name="Line 16">
            <a:extLst>
              <a:ext uri="{FF2B5EF4-FFF2-40B4-BE49-F238E27FC236}">
                <a16:creationId xmlns:a16="http://schemas.microsoft.com/office/drawing/2014/main" id="{7B6115DF-CEDD-4114-8A52-6C358C32928D}"/>
              </a:ext>
            </a:extLst>
          </p:cNvPr>
          <p:cNvSpPr>
            <a:spLocks noChangeShapeType="1"/>
          </p:cNvSpPr>
          <p:nvPr/>
        </p:nvSpPr>
        <p:spPr bwMode="auto">
          <a:xfrm>
            <a:off x="6661150" y="2627313"/>
            <a:ext cx="0" cy="2667000"/>
          </a:xfrm>
          <a:prstGeom prst="line">
            <a:avLst/>
          </a:prstGeom>
          <a:noFill/>
          <a:ln w="38100">
            <a:solidFill>
              <a:srgbClr val="40458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17" name="Text Box 5">
            <a:extLst>
              <a:ext uri="{FF2B5EF4-FFF2-40B4-BE49-F238E27FC236}">
                <a16:creationId xmlns:a16="http://schemas.microsoft.com/office/drawing/2014/main" id="{A4424BFB-562C-4622-8F35-C99C7AE4DCC6}"/>
              </a:ext>
            </a:extLst>
          </p:cNvPr>
          <p:cNvSpPr txBox="1">
            <a:spLocks noChangeArrowheads="1"/>
          </p:cNvSpPr>
          <p:nvPr/>
        </p:nvSpPr>
        <p:spPr bwMode="auto">
          <a:xfrm>
            <a:off x="539750" y="236538"/>
            <a:ext cx="64171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3.3 </a:t>
            </a:r>
            <a:r>
              <a:rPr lang="zh-CN" altLang="en-US" sz="3600" b="1" dirty="0">
                <a:solidFill>
                  <a:schemeClr val="bg1"/>
                </a:solidFill>
                <a:latin typeface="Times New Roman" pitchFamily="18" charset="0"/>
              </a:rPr>
              <a:t>字符数据在机内的表示形式</a:t>
            </a:r>
          </a:p>
        </p:txBody>
      </p:sp>
    </p:spTree>
    <p:custDataLst>
      <p:tags r:id="rId1"/>
    </p:custDataLst>
    <p:extLst>
      <p:ext uri="{BB962C8B-B14F-4D97-AF65-F5344CB8AC3E}">
        <p14:creationId xmlns:p14="http://schemas.microsoft.com/office/powerpoint/2010/main" val="1927110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blinds(horizontal)">
                                      <p:cBhvr>
                                        <p:cTn id="13" dur="500"/>
                                        <p:tgtEl>
                                          <p:spTgt spid="4">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8" presetClass="entr" presetSubtype="16" fill="hold"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diamond(in)">
                                      <p:cBhvr>
                                        <p:cTn id="18" dur="500"/>
                                        <p:tgtEl>
                                          <p:spTgt spid="4">
                                            <p:txEl>
                                              <p:pRg st="2" end="2"/>
                                            </p:txEl>
                                          </p:spTgt>
                                        </p:tgtEl>
                                      </p:cBhvr>
                                    </p:animEffect>
                                  </p:childTnLst>
                                </p:cTn>
                              </p:par>
                              <p:par>
                                <p:cTn id="19" presetID="8" presetClass="entr" presetSubtype="16"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diamond(in)">
                                      <p:cBhvr>
                                        <p:cTn id="21" dur="500"/>
                                        <p:tgtEl>
                                          <p:spTgt spid="4">
                                            <p:txEl>
                                              <p:pRg st="3" end="3"/>
                                            </p:txEl>
                                          </p:spTgt>
                                        </p:tgtEl>
                                      </p:cBhvr>
                                    </p:animEffect>
                                  </p:childTnLst>
                                </p:cTn>
                              </p:par>
                              <p:par>
                                <p:cTn id="22" presetID="8" presetClass="entr" presetSubtype="16"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diamond(in)">
                                      <p:cBhvr>
                                        <p:cTn id="24" dur="500"/>
                                        <p:tgtEl>
                                          <p:spTgt spid="4">
                                            <p:txEl>
                                              <p:pRg st="4" end="4"/>
                                            </p:txEl>
                                          </p:spTgt>
                                        </p:tgtEl>
                                      </p:cBhvr>
                                    </p:animEffect>
                                  </p:childTnLst>
                                </p:cTn>
                              </p:par>
                              <p:par>
                                <p:cTn id="25" presetID="8" presetClass="entr" presetSubtype="16"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diamond(in)">
                                      <p:cBhvr>
                                        <p:cTn id="27" dur="500"/>
                                        <p:tgtEl>
                                          <p:spTgt spid="4">
                                            <p:txEl>
                                              <p:pRg st="5" end="5"/>
                                            </p:txEl>
                                          </p:spTgt>
                                        </p:tgtEl>
                                      </p:cBhvr>
                                    </p:animEffect>
                                  </p:childTnLst>
                                </p:cTn>
                              </p:par>
                              <p:par>
                                <p:cTn id="28" presetID="8" presetClass="entr" presetSubtype="16" fill="hold" nodeType="with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diamond(in)">
                                      <p:cBhvr>
                                        <p:cTn id="30" dur="500"/>
                                        <p:tgtEl>
                                          <p:spTgt spid="4">
                                            <p:txEl>
                                              <p:pRg st="6" end="6"/>
                                            </p:txEl>
                                          </p:spTgt>
                                        </p:tgtEl>
                                      </p:cBhvr>
                                    </p:animEffect>
                                  </p:childTnLst>
                                </p:cTn>
                              </p:par>
                              <p:par>
                                <p:cTn id="31" presetID="8" presetClass="entr" presetSubtype="16" fill="hold" nodeType="with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animEffect transition="in" filter="diamond(in)">
                                      <p:cBhvr>
                                        <p:cTn id="33" dur="500"/>
                                        <p:tgtEl>
                                          <p:spTgt spid="4">
                                            <p:txEl>
                                              <p:pRg st="7" end="7"/>
                                            </p:txEl>
                                          </p:spTgt>
                                        </p:tgtEl>
                                      </p:cBhvr>
                                    </p:animEffect>
                                  </p:childTnLst>
                                </p:cTn>
                              </p:par>
                              <p:par>
                                <p:cTn id="34" presetID="8" presetClass="entr" presetSubtype="16" fill="hold" nodeType="withEffect">
                                  <p:stCondLst>
                                    <p:cond delay="0"/>
                                  </p:stCondLst>
                                  <p:childTnLst>
                                    <p:set>
                                      <p:cBhvr>
                                        <p:cTn id="35" dur="1" fill="hold">
                                          <p:stCondLst>
                                            <p:cond delay="0"/>
                                          </p:stCondLst>
                                        </p:cTn>
                                        <p:tgtEl>
                                          <p:spTgt spid="4">
                                            <p:txEl>
                                              <p:pRg st="8" end="8"/>
                                            </p:txEl>
                                          </p:spTgt>
                                        </p:tgtEl>
                                        <p:attrNameLst>
                                          <p:attrName>style.visibility</p:attrName>
                                        </p:attrNameLst>
                                      </p:cBhvr>
                                      <p:to>
                                        <p:strVal val="visible"/>
                                      </p:to>
                                    </p:set>
                                    <p:animEffect transition="in" filter="diamond(in)">
                                      <p:cBhvr>
                                        <p:cTn id="36"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0808" name="Group 88"/>
          <p:cNvGrpSpPr>
            <a:grpSpLocks/>
          </p:cNvGrpSpPr>
          <p:nvPr/>
        </p:nvGrpSpPr>
        <p:grpSpPr bwMode="auto">
          <a:xfrm>
            <a:off x="2438400" y="228600"/>
            <a:ext cx="1739900" cy="6477000"/>
            <a:chOff x="1665" y="144"/>
            <a:chExt cx="1096" cy="4080"/>
          </a:xfrm>
        </p:grpSpPr>
        <p:sp>
          <p:nvSpPr>
            <p:cNvPr id="55359" name="Text Box 14"/>
            <p:cNvSpPr txBox="1">
              <a:spLocks noChangeArrowheads="1"/>
            </p:cNvSpPr>
            <p:nvPr/>
          </p:nvSpPr>
          <p:spPr bwMode="auto">
            <a:xfrm>
              <a:off x="1695" y="14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00012340H</a:t>
              </a:r>
            </a:p>
          </p:txBody>
        </p:sp>
        <p:sp>
          <p:nvSpPr>
            <p:cNvPr id="55360" name="Text Box 15"/>
            <p:cNvSpPr txBox="1">
              <a:spLocks noChangeArrowheads="1"/>
            </p:cNvSpPr>
            <p:nvPr/>
          </p:nvSpPr>
          <p:spPr bwMode="auto">
            <a:xfrm>
              <a:off x="1695" y="38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00012341H</a:t>
              </a:r>
            </a:p>
          </p:txBody>
        </p:sp>
        <p:sp>
          <p:nvSpPr>
            <p:cNvPr id="55361" name="Text Box 16"/>
            <p:cNvSpPr txBox="1">
              <a:spLocks noChangeArrowheads="1"/>
            </p:cNvSpPr>
            <p:nvPr/>
          </p:nvSpPr>
          <p:spPr bwMode="auto">
            <a:xfrm>
              <a:off x="1695" y="62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00012342H</a:t>
              </a:r>
            </a:p>
          </p:txBody>
        </p:sp>
        <p:sp>
          <p:nvSpPr>
            <p:cNvPr id="55362" name="Text Box 17"/>
            <p:cNvSpPr txBox="1">
              <a:spLocks noChangeArrowheads="1"/>
            </p:cNvSpPr>
            <p:nvPr/>
          </p:nvSpPr>
          <p:spPr bwMode="auto">
            <a:xfrm>
              <a:off x="1692" y="87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00012343H</a:t>
              </a:r>
            </a:p>
          </p:txBody>
        </p:sp>
        <p:sp>
          <p:nvSpPr>
            <p:cNvPr id="55363" name="Text Box 18"/>
            <p:cNvSpPr txBox="1">
              <a:spLocks noChangeArrowheads="1"/>
            </p:cNvSpPr>
            <p:nvPr/>
          </p:nvSpPr>
          <p:spPr bwMode="auto">
            <a:xfrm>
              <a:off x="1680" y="110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00012344H</a:t>
              </a:r>
            </a:p>
          </p:txBody>
        </p:sp>
        <p:sp>
          <p:nvSpPr>
            <p:cNvPr id="55364" name="Text Box 19"/>
            <p:cNvSpPr txBox="1">
              <a:spLocks noChangeArrowheads="1"/>
            </p:cNvSpPr>
            <p:nvPr/>
          </p:nvSpPr>
          <p:spPr bwMode="auto">
            <a:xfrm>
              <a:off x="1680" y="134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00012345H</a:t>
              </a:r>
            </a:p>
          </p:txBody>
        </p:sp>
        <p:sp>
          <p:nvSpPr>
            <p:cNvPr id="55365" name="Text Box 20"/>
            <p:cNvSpPr txBox="1">
              <a:spLocks noChangeArrowheads="1"/>
            </p:cNvSpPr>
            <p:nvPr/>
          </p:nvSpPr>
          <p:spPr bwMode="auto">
            <a:xfrm>
              <a:off x="1680" y="158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00012346H</a:t>
              </a:r>
            </a:p>
          </p:txBody>
        </p:sp>
        <p:sp>
          <p:nvSpPr>
            <p:cNvPr id="55366" name="Text Box 21"/>
            <p:cNvSpPr txBox="1">
              <a:spLocks noChangeArrowheads="1"/>
            </p:cNvSpPr>
            <p:nvPr/>
          </p:nvSpPr>
          <p:spPr bwMode="auto">
            <a:xfrm>
              <a:off x="1680" y="177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00012347H</a:t>
              </a:r>
            </a:p>
          </p:txBody>
        </p:sp>
        <p:sp>
          <p:nvSpPr>
            <p:cNvPr id="55367" name="Text Box 22"/>
            <p:cNvSpPr txBox="1">
              <a:spLocks noChangeArrowheads="1"/>
            </p:cNvSpPr>
            <p:nvPr/>
          </p:nvSpPr>
          <p:spPr bwMode="auto">
            <a:xfrm>
              <a:off x="1680" y="201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00012348H</a:t>
              </a:r>
            </a:p>
          </p:txBody>
        </p:sp>
        <p:sp>
          <p:nvSpPr>
            <p:cNvPr id="55368" name="Text Box 23"/>
            <p:cNvSpPr txBox="1">
              <a:spLocks noChangeArrowheads="1"/>
            </p:cNvSpPr>
            <p:nvPr/>
          </p:nvSpPr>
          <p:spPr bwMode="auto">
            <a:xfrm>
              <a:off x="1680" y="225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00012349H</a:t>
              </a:r>
            </a:p>
          </p:txBody>
        </p:sp>
        <p:sp>
          <p:nvSpPr>
            <p:cNvPr id="55369" name="Text Box 24"/>
            <p:cNvSpPr txBox="1">
              <a:spLocks noChangeArrowheads="1"/>
            </p:cNvSpPr>
            <p:nvPr/>
          </p:nvSpPr>
          <p:spPr bwMode="auto">
            <a:xfrm>
              <a:off x="1695" y="2496"/>
              <a:ext cx="10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0001234AH</a:t>
              </a:r>
            </a:p>
          </p:txBody>
        </p:sp>
        <p:sp>
          <p:nvSpPr>
            <p:cNvPr id="55370" name="Text Box 26"/>
            <p:cNvSpPr txBox="1">
              <a:spLocks noChangeArrowheads="1"/>
            </p:cNvSpPr>
            <p:nvPr/>
          </p:nvSpPr>
          <p:spPr bwMode="auto">
            <a:xfrm>
              <a:off x="1680" y="2736"/>
              <a:ext cx="10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0001234BH</a:t>
              </a:r>
            </a:p>
          </p:txBody>
        </p:sp>
        <p:sp>
          <p:nvSpPr>
            <p:cNvPr id="55371" name="Text Box 27"/>
            <p:cNvSpPr txBox="1">
              <a:spLocks noChangeArrowheads="1"/>
            </p:cNvSpPr>
            <p:nvPr/>
          </p:nvSpPr>
          <p:spPr bwMode="auto">
            <a:xfrm>
              <a:off x="1665" y="2976"/>
              <a:ext cx="10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0001234CH</a:t>
              </a:r>
            </a:p>
          </p:txBody>
        </p:sp>
        <p:sp>
          <p:nvSpPr>
            <p:cNvPr id="55372" name="Text Box 28"/>
            <p:cNvSpPr txBox="1">
              <a:spLocks noChangeArrowheads="1"/>
            </p:cNvSpPr>
            <p:nvPr/>
          </p:nvSpPr>
          <p:spPr bwMode="auto">
            <a:xfrm>
              <a:off x="1665" y="3216"/>
              <a:ext cx="10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0001234DH</a:t>
              </a:r>
            </a:p>
          </p:txBody>
        </p:sp>
        <p:sp>
          <p:nvSpPr>
            <p:cNvPr id="55373" name="Text Box 29"/>
            <p:cNvSpPr txBox="1">
              <a:spLocks noChangeArrowheads="1"/>
            </p:cNvSpPr>
            <p:nvPr/>
          </p:nvSpPr>
          <p:spPr bwMode="auto">
            <a:xfrm>
              <a:off x="1665" y="3456"/>
              <a:ext cx="10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0001234EH</a:t>
              </a:r>
            </a:p>
          </p:txBody>
        </p:sp>
        <p:sp>
          <p:nvSpPr>
            <p:cNvPr id="55374" name="Text Box 30"/>
            <p:cNvSpPr txBox="1">
              <a:spLocks noChangeArrowheads="1"/>
            </p:cNvSpPr>
            <p:nvPr/>
          </p:nvSpPr>
          <p:spPr bwMode="auto">
            <a:xfrm>
              <a:off x="1665" y="3696"/>
              <a:ext cx="10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0001234FH</a:t>
              </a:r>
            </a:p>
          </p:txBody>
        </p:sp>
        <p:sp>
          <p:nvSpPr>
            <p:cNvPr id="55375" name="Text Box 31"/>
            <p:cNvSpPr txBox="1">
              <a:spLocks noChangeArrowheads="1"/>
            </p:cNvSpPr>
            <p:nvPr/>
          </p:nvSpPr>
          <p:spPr bwMode="auto">
            <a:xfrm>
              <a:off x="1665" y="393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00012350H</a:t>
              </a:r>
            </a:p>
          </p:txBody>
        </p:sp>
      </p:grpSp>
      <p:sp>
        <p:nvSpPr>
          <p:cNvPr id="55299" name="Line 34"/>
          <p:cNvSpPr>
            <a:spLocks noChangeShapeType="1"/>
          </p:cNvSpPr>
          <p:nvPr/>
        </p:nvSpPr>
        <p:spPr bwMode="auto">
          <a:xfrm>
            <a:off x="2822575" y="620713"/>
            <a:ext cx="12446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0" name="Line 36"/>
          <p:cNvSpPr>
            <a:spLocks noChangeShapeType="1"/>
          </p:cNvSpPr>
          <p:nvPr/>
        </p:nvSpPr>
        <p:spPr bwMode="auto">
          <a:xfrm>
            <a:off x="2822575" y="1001713"/>
            <a:ext cx="12446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1" name="Line 38"/>
          <p:cNvSpPr>
            <a:spLocks noChangeShapeType="1"/>
          </p:cNvSpPr>
          <p:nvPr/>
        </p:nvSpPr>
        <p:spPr bwMode="auto">
          <a:xfrm>
            <a:off x="2822575" y="1382713"/>
            <a:ext cx="12446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2" name="Line 39"/>
          <p:cNvSpPr>
            <a:spLocks noChangeShapeType="1"/>
          </p:cNvSpPr>
          <p:nvPr/>
        </p:nvSpPr>
        <p:spPr bwMode="auto">
          <a:xfrm>
            <a:off x="2822575" y="1763713"/>
            <a:ext cx="12446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3" name="Line 40"/>
          <p:cNvSpPr>
            <a:spLocks noChangeShapeType="1"/>
          </p:cNvSpPr>
          <p:nvPr/>
        </p:nvSpPr>
        <p:spPr bwMode="auto">
          <a:xfrm>
            <a:off x="2822575" y="2144713"/>
            <a:ext cx="12446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4" name="Line 41"/>
          <p:cNvSpPr>
            <a:spLocks noChangeShapeType="1"/>
          </p:cNvSpPr>
          <p:nvPr/>
        </p:nvSpPr>
        <p:spPr bwMode="auto">
          <a:xfrm>
            <a:off x="2822575" y="2525713"/>
            <a:ext cx="12446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5" name="Line 42"/>
          <p:cNvSpPr>
            <a:spLocks noChangeShapeType="1"/>
          </p:cNvSpPr>
          <p:nvPr/>
        </p:nvSpPr>
        <p:spPr bwMode="auto">
          <a:xfrm>
            <a:off x="2822575" y="2906713"/>
            <a:ext cx="12446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6" name="Line 43"/>
          <p:cNvSpPr>
            <a:spLocks noChangeShapeType="1"/>
          </p:cNvSpPr>
          <p:nvPr/>
        </p:nvSpPr>
        <p:spPr bwMode="auto">
          <a:xfrm>
            <a:off x="2822575" y="3287713"/>
            <a:ext cx="12446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7" name="Line 44"/>
          <p:cNvSpPr>
            <a:spLocks noChangeShapeType="1"/>
          </p:cNvSpPr>
          <p:nvPr/>
        </p:nvSpPr>
        <p:spPr bwMode="auto">
          <a:xfrm>
            <a:off x="2822575" y="3668713"/>
            <a:ext cx="12446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8" name="Line 45"/>
          <p:cNvSpPr>
            <a:spLocks noChangeShapeType="1"/>
          </p:cNvSpPr>
          <p:nvPr/>
        </p:nvSpPr>
        <p:spPr bwMode="auto">
          <a:xfrm>
            <a:off x="2822575" y="4049713"/>
            <a:ext cx="12446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09" name="Line 46"/>
          <p:cNvSpPr>
            <a:spLocks noChangeShapeType="1"/>
          </p:cNvSpPr>
          <p:nvPr/>
        </p:nvSpPr>
        <p:spPr bwMode="auto">
          <a:xfrm>
            <a:off x="2822575" y="4430713"/>
            <a:ext cx="12446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10" name="Line 48"/>
          <p:cNvSpPr>
            <a:spLocks noChangeShapeType="1"/>
          </p:cNvSpPr>
          <p:nvPr/>
        </p:nvSpPr>
        <p:spPr bwMode="auto">
          <a:xfrm>
            <a:off x="2822575" y="4811713"/>
            <a:ext cx="12446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11" name="Line 50"/>
          <p:cNvSpPr>
            <a:spLocks noChangeShapeType="1"/>
          </p:cNvSpPr>
          <p:nvPr/>
        </p:nvSpPr>
        <p:spPr bwMode="auto">
          <a:xfrm>
            <a:off x="2822575" y="5116513"/>
            <a:ext cx="12446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12" name="Line 52"/>
          <p:cNvSpPr>
            <a:spLocks noChangeShapeType="1"/>
          </p:cNvSpPr>
          <p:nvPr/>
        </p:nvSpPr>
        <p:spPr bwMode="auto">
          <a:xfrm>
            <a:off x="2822575" y="5497513"/>
            <a:ext cx="12446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13" name="Line 54"/>
          <p:cNvSpPr>
            <a:spLocks noChangeShapeType="1"/>
          </p:cNvSpPr>
          <p:nvPr/>
        </p:nvSpPr>
        <p:spPr bwMode="auto">
          <a:xfrm>
            <a:off x="2822575" y="5954713"/>
            <a:ext cx="12446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14" name="Line 56"/>
          <p:cNvSpPr>
            <a:spLocks noChangeShapeType="1"/>
          </p:cNvSpPr>
          <p:nvPr/>
        </p:nvSpPr>
        <p:spPr bwMode="auto">
          <a:xfrm>
            <a:off x="2822575" y="6335713"/>
            <a:ext cx="1244600"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15" name="Text Box 79"/>
          <p:cNvSpPr txBox="1">
            <a:spLocks noChangeArrowheads="1"/>
          </p:cNvSpPr>
          <p:nvPr/>
        </p:nvSpPr>
        <p:spPr bwMode="auto">
          <a:xfrm>
            <a:off x="6705600" y="35052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grpSp>
        <p:nvGrpSpPr>
          <p:cNvPr id="55316" name="Group 97"/>
          <p:cNvGrpSpPr>
            <a:grpSpLocks/>
          </p:cNvGrpSpPr>
          <p:nvPr/>
        </p:nvGrpSpPr>
        <p:grpSpPr bwMode="auto">
          <a:xfrm>
            <a:off x="6300788" y="333375"/>
            <a:ext cx="2306637" cy="3441700"/>
            <a:chOff x="3969" y="346"/>
            <a:chExt cx="1453" cy="2168"/>
          </a:xfrm>
        </p:grpSpPr>
        <p:grpSp>
          <p:nvGrpSpPr>
            <p:cNvPr id="55345" name="Group 75"/>
            <p:cNvGrpSpPr>
              <a:grpSpLocks/>
            </p:cNvGrpSpPr>
            <p:nvPr/>
          </p:nvGrpSpPr>
          <p:grpSpPr bwMode="auto">
            <a:xfrm>
              <a:off x="3984" y="1358"/>
              <a:ext cx="1248" cy="240"/>
              <a:chOff x="4032" y="384"/>
              <a:chExt cx="1248" cy="192"/>
            </a:xfrm>
          </p:grpSpPr>
          <p:sp>
            <p:nvSpPr>
              <p:cNvPr id="55351" name="Rectangle 66"/>
              <p:cNvSpPr>
                <a:spLocks noChangeArrowheads="1"/>
              </p:cNvSpPr>
              <p:nvPr/>
            </p:nvSpPr>
            <p:spPr bwMode="auto">
              <a:xfrm>
                <a:off x="4032" y="384"/>
                <a:ext cx="1248"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tx1"/>
                    </a:solidFill>
                    <a:latin typeface="Times New Roman" pitchFamily="18" charset="0"/>
                    <a:ea typeface="宋体" pitchFamily="2" charset="-122"/>
                  </a:rPr>
                  <a:t>1 1 1 1 1 0 0 0</a:t>
                </a:r>
              </a:p>
            </p:txBody>
          </p:sp>
          <p:sp>
            <p:nvSpPr>
              <p:cNvPr id="55352" name="Line 68"/>
              <p:cNvSpPr>
                <a:spLocks noChangeShapeType="1"/>
              </p:cNvSpPr>
              <p:nvPr/>
            </p:nvSpPr>
            <p:spPr bwMode="auto">
              <a:xfrm>
                <a:off x="4224" y="3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53" name="Line 69"/>
              <p:cNvSpPr>
                <a:spLocks noChangeShapeType="1"/>
              </p:cNvSpPr>
              <p:nvPr/>
            </p:nvSpPr>
            <p:spPr bwMode="auto">
              <a:xfrm>
                <a:off x="4368" y="3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54" name="Line 70"/>
              <p:cNvSpPr>
                <a:spLocks noChangeShapeType="1"/>
              </p:cNvSpPr>
              <p:nvPr/>
            </p:nvSpPr>
            <p:spPr bwMode="auto">
              <a:xfrm>
                <a:off x="4512" y="3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55" name="Line 71"/>
              <p:cNvSpPr>
                <a:spLocks noChangeShapeType="1"/>
              </p:cNvSpPr>
              <p:nvPr/>
            </p:nvSpPr>
            <p:spPr bwMode="auto">
              <a:xfrm>
                <a:off x="4656" y="3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56" name="Line 72"/>
              <p:cNvSpPr>
                <a:spLocks noChangeShapeType="1"/>
              </p:cNvSpPr>
              <p:nvPr/>
            </p:nvSpPr>
            <p:spPr bwMode="auto">
              <a:xfrm>
                <a:off x="4800" y="3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57" name="Line 73"/>
              <p:cNvSpPr>
                <a:spLocks noChangeShapeType="1"/>
              </p:cNvSpPr>
              <p:nvPr/>
            </p:nvSpPr>
            <p:spPr bwMode="auto">
              <a:xfrm>
                <a:off x="4944" y="3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58" name="Line 74"/>
              <p:cNvSpPr>
                <a:spLocks noChangeShapeType="1"/>
              </p:cNvSpPr>
              <p:nvPr/>
            </p:nvSpPr>
            <p:spPr bwMode="auto">
              <a:xfrm>
                <a:off x="5088" y="3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5346" name="Text Box 76"/>
            <p:cNvSpPr txBox="1">
              <a:spLocks noChangeArrowheads="1"/>
            </p:cNvSpPr>
            <p:nvPr/>
          </p:nvSpPr>
          <p:spPr bwMode="auto">
            <a:xfrm>
              <a:off x="4105" y="1071"/>
              <a:ext cx="8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ea typeface="宋体" pitchFamily="2" charset="-122"/>
                </a:rPr>
                <a:t>  F          8</a:t>
              </a:r>
            </a:p>
          </p:txBody>
        </p:sp>
        <p:sp>
          <p:nvSpPr>
            <p:cNvPr id="55347" name="Text Box 77"/>
            <p:cNvSpPr txBox="1">
              <a:spLocks noChangeArrowheads="1"/>
            </p:cNvSpPr>
            <p:nvPr/>
          </p:nvSpPr>
          <p:spPr bwMode="auto">
            <a:xfrm>
              <a:off x="3969" y="346"/>
              <a:ext cx="1453"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rgbClr val="FF3300"/>
                  </a:solidFill>
                  <a:latin typeface="Times New Roman" pitchFamily="18" charset="0"/>
                  <a:ea typeface="宋体" pitchFamily="2" charset="-122"/>
                </a:rPr>
                <a:t>主存的基本存储单位是位（</a:t>
              </a:r>
              <a:r>
                <a:rPr lang="en-US" altLang="zh-CN" sz="2400" b="1">
                  <a:solidFill>
                    <a:srgbClr val="FF3300"/>
                  </a:solidFill>
                  <a:latin typeface="Times New Roman" pitchFamily="18" charset="0"/>
                  <a:ea typeface="宋体" pitchFamily="2" charset="-122"/>
                </a:rPr>
                <a:t>BIT</a:t>
              </a:r>
              <a:r>
                <a:rPr lang="zh-CN" altLang="en-US" sz="2400" b="1">
                  <a:solidFill>
                    <a:srgbClr val="FF3300"/>
                  </a:solidFill>
                  <a:latin typeface="Times New Roman" pitchFamily="18" charset="0"/>
                  <a:ea typeface="宋体" pitchFamily="2" charset="-122"/>
                </a:rPr>
                <a:t>）</a:t>
              </a:r>
            </a:p>
          </p:txBody>
        </p:sp>
        <p:sp>
          <p:nvSpPr>
            <p:cNvPr id="55348" name="Line 78"/>
            <p:cNvSpPr>
              <a:spLocks noChangeShapeType="1"/>
            </p:cNvSpPr>
            <p:nvPr/>
          </p:nvSpPr>
          <p:spPr bwMode="auto">
            <a:xfrm>
              <a:off x="5057" y="845"/>
              <a:ext cx="0" cy="51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49" name="Text Box 80"/>
            <p:cNvSpPr txBox="1">
              <a:spLocks noChangeArrowheads="1"/>
            </p:cNvSpPr>
            <p:nvPr/>
          </p:nvSpPr>
          <p:spPr bwMode="auto">
            <a:xfrm>
              <a:off x="4014" y="1996"/>
              <a:ext cx="1408"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b="1">
                  <a:solidFill>
                    <a:schemeClr val="tx1"/>
                  </a:solidFill>
                  <a:latin typeface="Times New Roman" pitchFamily="18" charset="0"/>
                  <a:ea typeface="宋体" pitchFamily="2" charset="-122"/>
                </a:rPr>
                <a:t>8</a:t>
              </a:r>
              <a:r>
                <a:rPr lang="zh-CN" altLang="en-US" sz="2400" b="1">
                  <a:solidFill>
                    <a:schemeClr val="tx1"/>
                  </a:solidFill>
                  <a:latin typeface="Times New Roman" pitchFamily="18" charset="0"/>
                  <a:ea typeface="宋体" pitchFamily="2" charset="-122"/>
                </a:rPr>
                <a:t>个位组成一个字节      </a:t>
              </a:r>
              <a:r>
                <a:rPr lang="en-US" altLang="zh-CN" sz="2400" b="1">
                  <a:solidFill>
                    <a:schemeClr val="tx1"/>
                  </a:solidFill>
                  <a:latin typeface="Times New Roman" pitchFamily="18" charset="0"/>
                  <a:ea typeface="宋体" pitchFamily="2" charset="-122"/>
                </a:rPr>
                <a:t>BYTE</a:t>
              </a:r>
            </a:p>
          </p:txBody>
        </p:sp>
        <p:sp>
          <p:nvSpPr>
            <p:cNvPr id="55350" name="AutoShape 81"/>
            <p:cNvSpPr>
              <a:spLocks/>
            </p:cNvSpPr>
            <p:nvPr/>
          </p:nvSpPr>
          <p:spPr bwMode="auto">
            <a:xfrm rot="-5496074">
              <a:off x="4489" y="1199"/>
              <a:ext cx="241" cy="1166"/>
            </a:xfrm>
            <a:prstGeom prst="leftBrace">
              <a:avLst>
                <a:gd name="adj1" fmla="val 40318"/>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5317" name="Text Box 82"/>
          <p:cNvSpPr txBox="1">
            <a:spLocks noChangeArrowheads="1"/>
          </p:cNvSpPr>
          <p:nvPr/>
        </p:nvSpPr>
        <p:spPr bwMode="auto">
          <a:xfrm>
            <a:off x="657225" y="5497513"/>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grpSp>
        <p:nvGrpSpPr>
          <p:cNvPr id="30823" name="Group 103"/>
          <p:cNvGrpSpPr>
            <a:grpSpLocks/>
          </p:cNvGrpSpPr>
          <p:nvPr/>
        </p:nvGrpSpPr>
        <p:grpSpPr bwMode="auto">
          <a:xfrm>
            <a:off x="323850" y="2097088"/>
            <a:ext cx="2016125" cy="1187450"/>
            <a:chOff x="204" y="1321"/>
            <a:chExt cx="1270" cy="748"/>
          </a:xfrm>
        </p:grpSpPr>
        <p:sp>
          <p:nvSpPr>
            <p:cNvPr id="55343" name="Text Box 12"/>
            <p:cNvSpPr txBox="1">
              <a:spLocks noChangeArrowheads="1"/>
            </p:cNvSpPr>
            <p:nvPr/>
          </p:nvSpPr>
          <p:spPr bwMode="auto">
            <a:xfrm>
              <a:off x="204" y="1321"/>
              <a:ext cx="952"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rgbClr val="FF3300"/>
                  </a:solidFill>
                  <a:latin typeface="Times New Roman" pitchFamily="18" charset="0"/>
                  <a:ea typeface="宋体" pitchFamily="2" charset="-122"/>
                </a:rPr>
                <a:t>每一个字节都有一个地址</a:t>
              </a:r>
            </a:p>
          </p:txBody>
        </p:sp>
        <p:sp>
          <p:nvSpPr>
            <p:cNvPr id="55344" name="Line 13"/>
            <p:cNvSpPr>
              <a:spLocks noChangeShapeType="1"/>
            </p:cNvSpPr>
            <p:nvPr/>
          </p:nvSpPr>
          <p:spPr bwMode="auto">
            <a:xfrm flipV="1">
              <a:off x="1066" y="1706"/>
              <a:ext cx="40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0824" name="Group 104"/>
          <p:cNvGrpSpPr>
            <a:grpSpLocks/>
          </p:cNvGrpSpPr>
          <p:nvPr/>
        </p:nvGrpSpPr>
        <p:grpSpPr bwMode="auto">
          <a:xfrm>
            <a:off x="323850" y="3581400"/>
            <a:ext cx="2003425" cy="1917700"/>
            <a:chOff x="204" y="2256"/>
            <a:chExt cx="1262" cy="1208"/>
          </a:xfrm>
        </p:grpSpPr>
        <p:sp>
          <p:nvSpPr>
            <p:cNvPr id="55341" name="Line 61"/>
            <p:cNvSpPr>
              <a:spLocks noChangeShapeType="1"/>
            </p:cNvSpPr>
            <p:nvPr/>
          </p:nvSpPr>
          <p:spPr bwMode="auto">
            <a:xfrm flipV="1">
              <a:off x="1111" y="2432"/>
              <a:ext cx="35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42" name="Text Box 59"/>
            <p:cNvSpPr txBox="1">
              <a:spLocks noChangeArrowheads="1"/>
            </p:cNvSpPr>
            <p:nvPr/>
          </p:nvSpPr>
          <p:spPr bwMode="auto">
            <a:xfrm>
              <a:off x="204" y="2256"/>
              <a:ext cx="1089" cy="1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ea typeface="宋体" pitchFamily="2" charset="-122"/>
                </a:rPr>
                <a:t>物理地址</a:t>
              </a:r>
            </a:p>
            <a:p>
              <a:pPr eaLnBrk="1" hangingPunct="1"/>
              <a:r>
                <a:rPr lang="en-US" altLang="zh-CN" sz="2400" b="1">
                  <a:solidFill>
                    <a:schemeClr val="tx1"/>
                  </a:solidFill>
                  <a:latin typeface="Times New Roman" pitchFamily="18" charset="0"/>
                  <a:ea typeface="宋体" pitchFamily="2" charset="-122"/>
                </a:rPr>
                <a:t>(Physical</a:t>
              </a:r>
            </a:p>
            <a:p>
              <a:pPr eaLnBrk="1" hangingPunct="1"/>
              <a:r>
                <a:rPr lang="en-US" altLang="zh-CN" sz="2400" b="1">
                  <a:solidFill>
                    <a:schemeClr val="tx1"/>
                  </a:solidFill>
                  <a:latin typeface="Times New Roman" pitchFamily="18" charset="0"/>
                  <a:ea typeface="宋体" pitchFamily="2" charset="-122"/>
                </a:rPr>
                <a:t>Address</a:t>
              </a:r>
            </a:p>
            <a:p>
              <a:pPr eaLnBrk="1" hangingPunct="1"/>
              <a:r>
                <a:rPr lang="en-US" altLang="zh-CN" sz="2400" b="1">
                  <a:solidFill>
                    <a:schemeClr val="tx1"/>
                  </a:solidFill>
                  <a:latin typeface="Times New Roman" pitchFamily="18" charset="0"/>
                  <a:ea typeface="宋体" pitchFamily="2" charset="-122"/>
                </a:rPr>
                <a:t>, PA)</a:t>
              </a:r>
            </a:p>
            <a:p>
              <a:pPr eaLnBrk="1" hangingPunct="1"/>
              <a:r>
                <a:rPr lang="zh-CN" altLang="en-US" sz="2400" b="1">
                  <a:solidFill>
                    <a:schemeClr val="tx1"/>
                  </a:solidFill>
                  <a:latin typeface="Times New Roman" pitchFamily="18" charset="0"/>
                  <a:ea typeface="宋体" pitchFamily="2" charset="-122"/>
                </a:rPr>
                <a:t>是唯一的</a:t>
              </a:r>
            </a:p>
          </p:txBody>
        </p:sp>
      </p:grpSp>
      <p:sp>
        <p:nvSpPr>
          <p:cNvPr id="30806" name="Text Box 86"/>
          <p:cNvSpPr txBox="1">
            <a:spLocks noChangeArrowheads="1"/>
          </p:cNvSpPr>
          <p:nvPr/>
        </p:nvSpPr>
        <p:spPr bwMode="auto">
          <a:xfrm>
            <a:off x="374650" y="657225"/>
            <a:ext cx="18938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ea typeface="宋体" pitchFamily="2" charset="-122"/>
              </a:rPr>
              <a:t>字节是最小的寻址单位</a:t>
            </a:r>
          </a:p>
        </p:txBody>
      </p:sp>
      <p:sp>
        <p:nvSpPr>
          <p:cNvPr id="30815" name="Text Box 95"/>
          <p:cNvSpPr txBox="1">
            <a:spLocks noChangeArrowheads="1"/>
          </p:cNvSpPr>
          <p:nvPr/>
        </p:nvSpPr>
        <p:spPr bwMode="auto">
          <a:xfrm>
            <a:off x="6156325" y="3933825"/>
            <a:ext cx="2592388"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b="1">
                <a:latin typeface="Times New Roman" pitchFamily="18" charset="0"/>
              </a:rPr>
              <a:t>Q:</a:t>
            </a:r>
            <a:r>
              <a:rPr lang="en-US" altLang="zh-CN" sz="2400" b="1">
                <a:solidFill>
                  <a:schemeClr val="tx1"/>
                </a:solidFill>
                <a:latin typeface="Times New Roman" pitchFamily="18" charset="0"/>
              </a:rPr>
              <a:t> 1M</a:t>
            </a:r>
            <a:r>
              <a:rPr lang="zh-CN" altLang="en-US" sz="2400" b="1">
                <a:solidFill>
                  <a:schemeClr val="tx1"/>
                </a:solidFill>
                <a:latin typeface="Times New Roman" pitchFamily="18" charset="0"/>
              </a:rPr>
              <a:t>字节内存，地址编码需要多少二进制位？</a:t>
            </a:r>
          </a:p>
          <a:p>
            <a:pPr eaLnBrk="1" hangingPunct="1"/>
            <a:endParaRPr lang="zh-CN" altLang="en-US" sz="2400" b="1">
              <a:solidFill>
                <a:schemeClr val="tx1"/>
              </a:solidFill>
              <a:latin typeface="Times New Roman" pitchFamily="18" charset="0"/>
            </a:endParaRPr>
          </a:p>
          <a:p>
            <a:pPr eaLnBrk="1" hangingPunct="1"/>
            <a:r>
              <a:rPr lang="en-US" altLang="zh-CN" sz="2400" b="1">
                <a:latin typeface="Times New Roman" pitchFamily="18" charset="0"/>
              </a:rPr>
              <a:t>Q:</a:t>
            </a:r>
            <a:r>
              <a:rPr lang="en-US" altLang="zh-CN" sz="2400" b="1">
                <a:solidFill>
                  <a:schemeClr val="tx1"/>
                </a:solidFill>
                <a:latin typeface="Times New Roman" pitchFamily="18" charset="0"/>
              </a:rPr>
              <a:t>32</a:t>
            </a:r>
            <a:r>
              <a:rPr lang="zh-CN" altLang="en-US" sz="2400" b="1">
                <a:solidFill>
                  <a:schemeClr val="tx1"/>
                </a:solidFill>
                <a:latin typeface="Times New Roman" pitchFamily="18" charset="0"/>
              </a:rPr>
              <a:t>位地址对应的内存大小可达到多大？</a:t>
            </a:r>
          </a:p>
        </p:txBody>
      </p:sp>
      <p:grpSp>
        <p:nvGrpSpPr>
          <p:cNvPr id="55322" name="Group 102"/>
          <p:cNvGrpSpPr>
            <a:grpSpLocks/>
          </p:cNvGrpSpPr>
          <p:nvPr/>
        </p:nvGrpSpPr>
        <p:grpSpPr bwMode="auto">
          <a:xfrm>
            <a:off x="4067175" y="333375"/>
            <a:ext cx="1800225" cy="6264275"/>
            <a:chOff x="2562" y="210"/>
            <a:chExt cx="1134" cy="3946"/>
          </a:xfrm>
        </p:grpSpPr>
        <p:sp>
          <p:nvSpPr>
            <p:cNvPr id="55324" name="Line 4"/>
            <p:cNvSpPr>
              <a:spLocks noChangeShapeType="1"/>
            </p:cNvSpPr>
            <p:nvPr/>
          </p:nvSpPr>
          <p:spPr bwMode="auto">
            <a:xfrm>
              <a:off x="2562" y="1117"/>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25" name="Line 5"/>
            <p:cNvSpPr>
              <a:spLocks noChangeShapeType="1"/>
            </p:cNvSpPr>
            <p:nvPr/>
          </p:nvSpPr>
          <p:spPr bwMode="auto">
            <a:xfrm>
              <a:off x="2562" y="1344"/>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26" name="Line 6"/>
            <p:cNvSpPr>
              <a:spLocks noChangeShapeType="1"/>
            </p:cNvSpPr>
            <p:nvPr/>
          </p:nvSpPr>
          <p:spPr bwMode="auto">
            <a:xfrm>
              <a:off x="2562" y="1570"/>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27" name="Line 7"/>
            <p:cNvSpPr>
              <a:spLocks noChangeShapeType="1"/>
            </p:cNvSpPr>
            <p:nvPr/>
          </p:nvSpPr>
          <p:spPr bwMode="auto">
            <a:xfrm>
              <a:off x="2562" y="1842"/>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28" name="Line 8"/>
            <p:cNvSpPr>
              <a:spLocks noChangeShapeType="1"/>
            </p:cNvSpPr>
            <p:nvPr/>
          </p:nvSpPr>
          <p:spPr bwMode="auto">
            <a:xfrm>
              <a:off x="2562" y="2069"/>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29" name="Line 9"/>
            <p:cNvSpPr>
              <a:spLocks noChangeShapeType="1"/>
            </p:cNvSpPr>
            <p:nvPr/>
          </p:nvSpPr>
          <p:spPr bwMode="auto">
            <a:xfrm>
              <a:off x="2562" y="2296"/>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30" name="Line 10"/>
            <p:cNvSpPr>
              <a:spLocks noChangeShapeType="1"/>
            </p:cNvSpPr>
            <p:nvPr/>
          </p:nvSpPr>
          <p:spPr bwMode="auto">
            <a:xfrm>
              <a:off x="2562" y="2568"/>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31" name="Line 11"/>
            <p:cNvSpPr>
              <a:spLocks noChangeShapeType="1"/>
            </p:cNvSpPr>
            <p:nvPr/>
          </p:nvSpPr>
          <p:spPr bwMode="auto">
            <a:xfrm>
              <a:off x="2562" y="2795"/>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32" name="Line 33"/>
            <p:cNvSpPr>
              <a:spLocks noChangeShapeType="1"/>
            </p:cNvSpPr>
            <p:nvPr/>
          </p:nvSpPr>
          <p:spPr bwMode="auto">
            <a:xfrm>
              <a:off x="2562" y="391"/>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33" name="Line 35"/>
            <p:cNvSpPr>
              <a:spLocks noChangeShapeType="1"/>
            </p:cNvSpPr>
            <p:nvPr/>
          </p:nvSpPr>
          <p:spPr bwMode="auto">
            <a:xfrm>
              <a:off x="2562" y="636"/>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34" name="Line 37"/>
            <p:cNvSpPr>
              <a:spLocks noChangeShapeType="1"/>
            </p:cNvSpPr>
            <p:nvPr/>
          </p:nvSpPr>
          <p:spPr bwMode="auto">
            <a:xfrm>
              <a:off x="2562" y="890"/>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35" name="Line 47"/>
            <p:cNvSpPr>
              <a:spLocks noChangeShapeType="1"/>
            </p:cNvSpPr>
            <p:nvPr/>
          </p:nvSpPr>
          <p:spPr bwMode="auto">
            <a:xfrm>
              <a:off x="2562" y="3022"/>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36" name="Line 49"/>
            <p:cNvSpPr>
              <a:spLocks noChangeShapeType="1"/>
            </p:cNvSpPr>
            <p:nvPr/>
          </p:nvSpPr>
          <p:spPr bwMode="auto">
            <a:xfrm>
              <a:off x="2562" y="3221"/>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37" name="Line 51"/>
            <p:cNvSpPr>
              <a:spLocks noChangeShapeType="1"/>
            </p:cNvSpPr>
            <p:nvPr/>
          </p:nvSpPr>
          <p:spPr bwMode="auto">
            <a:xfrm>
              <a:off x="2562" y="3457"/>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38" name="Line 53"/>
            <p:cNvSpPr>
              <a:spLocks noChangeShapeType="1"/>
            </p:cNvSpPr>
            <p:nvPr/>
          </p:nvSpPr>
          <p:spPr bwMode="auto">
            <a:xfrm>
              <a:off x="2562" y="3757"/>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39" name="Line 55"/>
            <p:cNvSpPr>
              <a:spLocks noChangeShapeType="1"/>
            </p:cNvSpPr>
            <p:nvPr/>
          </p:nvSpPr>
          <p:spPr bwMode="auto">
            <a:xfrm>
              <a:off x="2562" y="3983"/>
              <a:ext cx="113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40" name="Rectangle 101"/>
            <p:cNvSpPr>
              <a:spLocks noChangeArrowheads="1"/>
            </p:cNvSpPr>
            <p:nvPr/>
          </p:nvSpPr>
          <p:spPr bwMode="auto">
            <a:xfrm>
              <a:off x="2562" y="210"/>
              <a:ext cx="1134" cy="3946"/>
            </a:xfrm>
            <a:prstGeom prst="rect">
              <a:avLst/>
            </a:prstGeom>
            <a:noFill/>
            <a:ln w="19050" algn="ctr">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30825" name="Text Box 105"/>
          <p:cNvSpPr txBox="1">
            <a:spLocks noChangeArrowheads="1"/>
          </p:cNvSpPr>
          <p:nvPr/>
        </p:nvSpPr>
        <p:spPr bwMode="auto">
          <a:xfrm>
            <a:off x="4067175" y="2492375"/>
            <a:ext cx="1800225" cy="427038"/>
          </a:xfrm>
          <a:prstGeom prst="rect">
            <a:avLst/>
          </a:prstGeom>
          <a:solidFill>
            <a:schemeClr val="accent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800"/>
              <a:t>      F 8 H</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806"/>
                                        </p:tgtEl>
                                        <p:attrNameLst>
                                          <p:attrName>style.visibility</p:attrName>
                                        </p:attrNameLst>
                                      </p:cBhvr>
                                      <p:to>
                                        <p:strVal val="visible"/>
                                      </p:to>
                                    </p:set>
                                    <p:animEffect transition="in" filter="box(in)">
                                      <p:cBhvr>
                                        <p:cTn id="7" dur="500"/>
                                        <p:tgtEl>
                                          <p:spTgt spid="308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1" presetClass="entr" presetSubtype="0" fill="hold" grpId="0" nodeType="clickEffect">
                                  <p:stCondLst>
                                    <p:cond delay="0"/>
                                  </p:stCondLst>
                                  <p:childTnLst>
                                    <p:set>
                                      <p:cBhvr>
                                        <p:cTn id="11" dur="1" fill="hold">
                                          <p:stCondLst>
                                            <p:cond delay="0"/>
                                          </p:stCondLst>
                                        </p:cTn>
                                        <p:tgtEl>
                                          <p:spTgt spid="30825"/>
                                        </p:tgtEl>
                                        <p:attrNameLst>
                                          <p:attrName>style.visibility</p:attrName>
                                        </p:attrNameLst>
                                      </p:cBhvr>
                                      <p:to>
                                        <p:strVal val="visible"/>
                                      </p:to>
                                    </p:set>
                                    <p:animEffect transition="in" filter="fade">
                                      <p:cBhvr>
                                        <p:cTn id="12" dur="192" decel="100000"/>
                                        <p:tgtEl>
                                          <p:spTgt spid="30825"/>
                                        </p:tgtEl>
                                      </p:cBhvr>
                                    </p:animEffect>
                                    <p:animScale>
                                      <p:cBhvr>
                                        <p:cTn id="13" dur="192" decel="100000"/>
                                        <p:tgtEl>
                                          <p:spTgt spid="30825"/>
                                        </p:tgtEl>
                                      </p:cBhvr>
                                      <p:from x="10000" y="10000"/>
                                      <p:to x="200000" y="450000"/>
                                    </p:animScale>
                                    <p:animScale>
                                      <p:cBhvr>
                                        <p:cTn id="14" dur="308" accel="100000" fill="hold">
                                          <p:stCondLst>
                                            <p:cond delay="192"/>
                                          </p:stCondLst>
                                        </p:cTn>
                                        <p:tgtEl>
                                          <p:spTgt spid="30825"/>
                                        </p:tgtEl>
                                      </p:cBhvr>
                                      <p:from x="200000" y="450000"/>
                                      <p:to x="100000" y="100000"/>
                                    </p:animScale>
                                    <p:set>
                                      <p:cBhvr>
                                        <p:cTn id="15" dur="192" fill="hold"/>
                                        <p:tgtEl>
                                          <p:spTgt spid="30825"/>
                                        </p:tgtEl>
                                        <p:attrNameLst>
                                          <p:attrName>ppt_x</p:attrName>
                                        </p:attrNameLst>
                                      </p:cBhvr>
                                      <p:to>
                                        <p:strVal val="(0.5)"/>
                                      </p:to>
                                    </p:set>
                                    <p:anim from="(0.5)" to="(#ppt_x)" calcmode="lin" valueType="num">
                                      <p:cBhvr>
                                        <p:cTn id="16" dur="308" accel="100000" fill="hold">
                                          <p:stCondLst>
                                            <p:cond delay="192"/>
                                          </p:stCondLst>
                                        </p:cTn>
                                        <p:tgtEl>
                                          <p:spTgt spid="30825"/>
                                        </p:tgtEl>
                                        <p:attrNameLst>
                                          <p:attrName>ppt_x</p:attrName>
                                        </p:attrNameLst>
                                      </p:cBhvr>
                                    </p:anim>
                                    <p:set>
                                      <p:cBhvr>
                                        <p:cTn id="17" dur="192" fill="hold"/>
                                        <p:tgtEl>
                                          <p:spTgt spid="30825"/>
                                        </p:tgtEl>
                                        <p:attrNameLst>
                                          <p:attrName>ppt_y</p:attrName>
                                        </p:attrNameLst>
                                      </p:cBhvr>
                                      <p:to>
                                        <p:strVal val="(#ppt_y+0.4)"/>
                                      </p:to>
                                    </p:set>
                                    <p:anim from="(#ppt_y+0.4)" to="(#ppt_y)" calcmode="lin" valueType="num">
                                      <p:cBhvr>
                                        <p:cTn id="18" dur="308" accel="100000" fill="hold">
                                          <p:stCondLst>
                                            <p:cond delay="192"/>
                                          </p:stCondLst>
                                        </p:cTn>
                                        <p:tgtEl>
                                          <p:spTgt spid="30825"/>
                                        </p:tgtEl>
                                        <p:attrNameLst>
                                          <p:attrName>ppt_y</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16" fill="hold" nodeType="clickEffect">
                                  <p:stCondLst>
                                    <p:cond delay="0"/>
                                  </p:stCondLst>
                                  <p:childTnLst>
                                    <p:set>
                                      <p:cBhvr>
                                        <p:cTn id="22" dur="1" fill="hold">
                                          <p:stCondLst>
                                            <p:cond delay="0"/>
                                          </p:stCondLst>
                                        </p:cTn>
                                        <p:tgtEl>
                                          <p:spTgt spid="30823"/>
                                        </p:tgtEl>
                                        <p:attrNameLst>
                                          <p:attrName>style.visibility</p:attrName>
                                        </p:attrNameLst>
                                      </p:cBhvr>
                                      <p:to>
                                        <p:strVal val="visible"/>
                                      </p:to>
                                    </p:set>
                                    <p:animEffect transition="in" filter="box(in)">
                                      <p:cBhvr>
                                        <p:cTn id="23" dur="500"/>
                                        <p:tgtEl>
                                          <p:spTgt spid="30823"/>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4" presetClass="entr" presetSubtype="16" fill="hold" nodeType="clickEffect">
                                  <p:stCondLst>
                                    <p:cond delay="0"/>
                                  </p:stCondLst>
                                  <p:childTnLst>
                                    <p:set>
                                      <p:cBhvr>
                                        <p:cTn id="27" dur="1" fill="hold">
                                          <p:stCondLst>
                                            <p:cond delay="0"/>
                                          </p:stCondLst>
                                        </p:cTn>
                                        <p:tgtEl>
                                          <p:spTgt spid="30808"/>
                                        </p:tgtEl>
                                        <p:attrNameLst>
                                          <p:attrName>style.visibility</p:attrName>
                                        </p:attrNameLst>
                                      </p:cBhvr>
                                      <p:to>
                                        <p:strVal val="visible"/>
                                      </p:to>
                                    </p:set>
                                    <p:animEffect transition="in" filter="box(in)">
                                      <p:cBhvr>
                                        <p:cTn id="28" dur="500"/>
                                        <p:tgtEl>
                                          <p:spTgt spid="3080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nodeType="clickEffect">
                                  <p:stCondLst>
                                    <p:cond delay="0"/>
                                  </p:stCondLst>
                                  <p:childTnLst>
                                    <p:set>
                                      <p:cBhvr>
                                        <p:cTn id="32" dur="1" fill="hold">
                                          <p:stCondLst>
                                            <p:cond delay="0"/>
                                          </p:stCondLst>
                                        </p:cTn>
                                        <p:tgtEl>
                                          <p:spTgt spid="30824"/>
                                        </p:tgtEl>
                                        <p:attrNameLst>
                                          <p:attrName>style.visibility</p:attrName>
                                        </p:attrNameLst>
                                      </p:cBhvr>
                                      <p:to>
                                        <p:strVal val="visible"/>
                                      </p:to>
                                    </p:set>
                                    <p:animEffect transition="in" filter="box(in)">
                                      <p:cBhvr>
                                        <p:cTn id="33" dur="500"/>
                                        <p:tgtEl>
                                          <p:spTgt spid="30824"/>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4" presetClass="entr" presetSubtype="16" fill="hold" nodeType="clickEffect">
                                  <p:stCondLst>
                                    <p:cond delay="0"/>
                                  </p:stCondLst>
                                  <p:childTnLst>
                                    <p:set>
                                      <p:cBhvr>
                                        <p:cTn id="37" dur="1" fill="hold">
                                          <p:stCondLst>
                                            <p:cond delay="0"/>
                                          </p:stCondLst>
                                        </p:cTn>
                                        <p:tgtEl>
                                          <p:spTgt spid="30815">
                                            <p:txEl>
                                              <p:pRg st="0" end="0"/>
                                            </p:txEl>
                                          </p:spTgt>
                                        </p:tgtEl>
                                        <p:attrNameLst>
                                          <p:attrName>style.visibility</p:attrName>
                                        </p:attrNameLst>
                                      </p:cBhvr>
                                      <p:to>
                                        <p:strVal val="visible"/>
                                      </p:to>
                                    </p:set>
                                    <p:animEffect transition="in" filter="box(in)">
                                      <p:cBhvr>
                                        <p:cTn id="38" dur="500"/>
                                        <p:tgtEl>
                                          <p:spTgt spid="30815">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16" fill="hold" nodeType="clickEffect">
                                  <p:stCondLst>
                                    <p:cond delay="0"/>
                                  </p:stCondLst>
                                  <p:childTnLst>
                                    <p:set>
                                      <p:cBhvr>
                                        <p:cTn id="42" dur="1" fill="hold">
                                          <p:stCondLst>
                                            <p:cond delay="0"/>
                                          </p:stCondLst>
                                        </p:cTn>
                                        <p:tgtEl>
                                          <p:spTgt spid="30815">
                                            <p:txEl>
                                              <p:pRg st="2" end="2"/>
                                            </p:txEl>
                                          </p:spTgt>
                                        </p:tgtEl>
                                        <p:attrNameLst>
                                          <p:attrName>style.visibility</p:attrName>
                                        </p:attrNameLst>
                                      </p:cBhvr>
                                      <p:to>
                                        <p:strVal val="visible"/>
                                      </p:to>
                                    </p:set>
                                    <p:animEffect transition="in" filter="box(in)">
                                      <p:cBhvr>
                                        <p:cTn id="43" dur="500"/>
                                        <p:tgtEl>
                                          <p:spTgt spid="308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06" grpId="0"/>
      <p:bldP spid="3082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a:extLst>
              <a:ext uri="{FF2B5EF4-FFF2-40B4-BE49-F238E27FC236}">
                <a16:creationId xmlns:a16="http://schemas.microsoft.com/office/drawing/2014/main" id="{B4700A5E-1932-4D9D-8DFA-C252753C3478}"/>
              </a:ext>
            </a:extLst>
          </p:cNvPr>
          <p:cNvSpPr txBox="1">
            <a:spLocks noChangeArrowheads="1"/>
          </p:cNvSpPr>
          <p:nvPr/>
        </p:nvSpPr>
        <p:spPr bwMode="auto">
          <a:xfrm>
            <a:off x="467544" y="1412776"/>
            <a:ext cx="8064896" cy="472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25000"/>
              </a:lnSpc>
              <a:spcAft>
                <a:spcPts val="600"/>
              </a:spcAft>
            </a:pPr>
            <a:r>
              <a:rPr lang="zh-CN" altLang="en-US"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汉字编码 </a:t>
            </a:r>
            <a:r>
              <a:rPr lang="en-US" altLang="zh-CN"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GB2312</a:t>
            </a:r>
          </a:p>
          <a:p>
            <a:pPr algn="just">
              <a:lnSpc>
                <a:spcPct val="114000"/>
              </a:lnSpc>
              <a:spcBef>
                <a:spcPts val="0"/>
              </a:spcBef>
            </a:pPr>
            <a:r>
              <a:rPr lang="en-US" altLang="zh-CN" sz="2400" b="1" dirty="0">
                <a:solidFill>
                  <a:srgbClr val="40458C"/>
                </a:solidFill>
                <a:latin typeface="Times New Roman" panose="02020603050405020304" pitchFamily="18" charset="0"/>
                <a:cs typeface="Times New Roman" panose="02020603050405020304" pitchFamily="18" charset="0"/>
              </a:rPr>
              <a:t>GB2312</a:t>
            </a:r>
            <a:r>
              <a:rPr lang="zh-CN" altLang="zh-CN" sz="2400" b="1" dirty="0">
                <a:solidFill>
                  <a:srgbClr val="40458C"/>
                </a:solidFill>
                <a:latin typeface="Times New Roman" panose="02020603050405020304" pitchFamily="18" charset="0"/>
                <a:cs typeface="Times New Roman" panose="02020603050405020304" pitchFamily="18" charset="0"/>
              </a:rPr>
              <a:t>是简体中文字符集，包含了</a:t>
            </a:r>
            <a:r>
              <a:rPr lang="en-US" altLang="zh-CN" sz="2400" b="1" dirty="0">
                <a:solidFill>
                  <a:srgbClr val="40458C"/>
                </a:solidFill>
                <a:latin typeface="Times New Roman" panose="02020603050405020304" pitchFamily="18" charset="0"/>
                <a:cs typeface="Times New Roman" panose="02020603050405020304" pitchFamily="18" charset="0"/>
              </a:rPr>
              <a:t>6763</a:t>
            </a:r>
            <a:r>
              <a:rPr lang="zh-CN" altLang="zh-CN" sz="2400" b="1" dirty="0">
                <a:solidFill>
                  <a:srgbClr val="40458C"/>
                </a:solidFill>
                <a:latin typeface="Times New Roman" panose="02020603050405020304" pitchFamily="18" charset="0"/>
                <a:cs typeface="Times New Roman" panose="02020603050405020304" pitchFamily="18" charset="0"/>
              </a:rPr>
              <a:t>个汉字和</a:t>
            </a:r>
            <a:r>
              <a:rPr lang="en-US" altLang="zh-CN" sz="2400" b="1" dirty="0">
                <a:solidFill>
                  <a:srgbClr val="40458C"/>
                </a:solidFill>
                <a:latin typeface="Times New Roman" panose="02020603050405020304" pitchFamily="18" charset="0"/>
                <a:cs typeface="Times New Roman" panose="02020603050405020304" pitchFamily="18" charset="0"/>
              </a:rPr>
              <a:t>682</a:t>
            </a:r>
            <a:r>
              <a:rPr lang="zh-CN" altLang="zh-CN" sz="2400" b="1" dirty="0">
                <a:solidFill>
                  <a:srgbClr val="40458C"/>
                </a:solidFill>
                <a:latin typeface="Times New Roman" panose="02020603050405020304" pitchFamily="18" charset="0"/>
                <a:cs typeface="Times New Roman" panose="02020603050405020304" pitchFamily="18" charset="0"/>
              </a:rPr>
              <a:t>个非汉字字符（图形符号），双字节编码。所有字符组成一个</a:t>
            </a:r>
            <a:r>
              <a:rPr lang="en-US" altLang="zh-CN" sz="2400" b="1" dirty="0">
                <a:solidFill>
                  <a:srgbClr val="40458C"/>
                </a:solidFill>
                <a:latin typeface="Times New Roman" panose="02020603050405020304" pitchFamily="18" charset="0"/>
                <a:cs typeface="Times New Roman" panose="02020603050405020304" pitchFamily="18" charset="0"/>
              </a:rPr>
              <a:t>94x94</a:t>
            </a:r>
            <a:r>
              <a:rPr lang="zh-CN" altLang="zh-CN" sz="2400" b="1" dirty="0">
                <a:solidFill>
                  <a:srgbClr val="40458C"/>
                </a:solidFill>
                <a:latin typeface="Times New Roman" panose="02020603050405020304" pitchFamily="18" charset="0"/>
                <a:cs typeface="Times New Roman" panose="02020603050405020304" pitchFamily="18" charset="0"/>
              </a:rPr>
              <a:t>的矩阵。矩阵的每一行称为一个“区”，每一列称为一个</a:t>
            </a:r>
            <a:r>
              <a:rPr lang="en-US" altLang="zh-CN" sz="2400" b="1" dirty="0">
                <a:solidFill>
                  <a:srgbClr val="40458C"/>
                </a:solidFill>
                <a:latin typeface="Times New Roman" panose="02020603050405020304" pitchFamily="18" charset="0"/>
                <a:cs typeface="Times New Roman" panose="02020603050405020304" pitchFamily="18" charset="0"/>
              </a:rPr>
              <a:t>"</a:t>
            </a:r>
            <a:r>
              <a:rPr lang="zh-CN" altLang="zh-CN" sz="2400" b="1" dirty="0">
                <a:solidFill>
                  <a:srgbClr val="40458C"/>
                </a:solidFill>
                <a:latin typeface="Times New Roman" panose="02020603050405020304" pitchFamily="18" charset="0"/>
                <a:cs typeface="Times New Roman" panose="02020603050405020304" pitchFamily="18" charset="0"/>
              </a:rPr>
              <a:t>位</a:t>
            </a:r>
            <a:r>
              <a:rPr lang="en-US" altLang="zh-CN" sz="2400" b="1" dirty="0">
                <a:solidFill>
                  <a:srgbClr val="40458C"/>
                </a:solidFill>
                <a:latin typeface="Times New Roman" panose="02020603050405020304" pitchFamily="18" charset="0"/>
                <a:cs typeface="Times New Roman" panose="02020603050405020304" pitchFamily="18" charset="0"/>
              </a:rPr>
              <a:t>"</a:t>
            </a:r>
            <a:r>
              <a:rPr lang="zh-CN" altLang="zh-CN" sz="2400" b="1" dirty="0">
                <a:solidFill>
                  <a:srgbClr val="40458C"/>
                </a:solidFill>
                <a:latin typeface="Times New Roman" panose="02020603050405020304" pitchFamily="18" charset="0"/>
                <a:cs typeface="Times New Roman" panose="02020603050405020304" pitchFamily="18" charset="0"/>
              </a:rPr>
              <a:t>（行列号称为区位号）。</a:t>
            </a:r>
            <a:endParaRPr lang="en-US" altLang="zh-CN" sz="2400" b="1" dirty="0">
              <a:solidFill>
                <a:srgbClr val="40458C"/>
              </a:solidFill>
              <a:latin typeface="Times New Roman" panose="02020603050405020304" pitchFamily="18" charset="0"/>
              <a:cs typeface="Times New Roman" panose="02020603050405020304" pitchFamily="18" charset="0"/>
            </a:endParaRPr>
          </a:p>
          <a:p>
            <a:pPr marL="266700" indent="-266700" algn="just">
              <a:lnSpc>
                <a:spcPct val="114000"/>
              </a:lnSpc>
              <a:spcBef>
                <a:spcPts val="600"/>
              </a:spcBef>
              <a:buFont typeface="Wingdings" panose="05000000000000000000" pitchFamily="2" charset="2"/>
              <a:buChar char="l"/>
            </a:pPr>
            <a:r>
              <a:rPr lang="en-US" altLang="zh-CN" sz="2400" b="1" dirty="0">
                <a:solidFill>
                  <a:srgbClr val="40458C"/>
                </a:solidFill>
                <a:latin typeface="Times New Roman" panose="02020603050405020304" pitchFamily="18" charset="0"/>
                <a:cs typeface="Times New Roman" panose="02020603050405020304" pitchFamily="18" charset="0"/>
              </a:rPr>
              <a:t>01-09</a:t>
            </a:r>
            <a:r>
              <a:rPr lang="zh-CN" altLang="zh-CN" sz="2400" b="1" dirty="0">
                <a:solidFill>
                  <a:srgbClr val="40458C"/>
                </a:solidFill>
                <a:latin typeface="Times New Roman" panose="02020603050405020304" pitchFamily="18" charset="0"/>
                <a:cs typeface="Times New Roman" panose="02020603050405020304" pitchFamily="18" charset="0"/>
              </a:rPr>
              <a:t>区为</a:t>
            </a:r>
            <a:r>
              <a:rPr lang="en-US" altLang="zh-CN" sz="2400" b="1" dirty="0">
                <a:solidFill>
                  <a:srgbClr val="40458C"/>
                </a:solidFill>
                <a:latin typeface="Times New Roman" panose="02020603050405020304" pitchFamily="18" charset="0"/>
                <a:cs typeface="Times New Roman" panose="02020603050405020304" pitchFamily="18" charset="0"/>
              </a:rPr>
              <a:t>682</a:t>
            </a:r>
            <a:r>
              <a:rPr lang="zh-CN" altLang="zh-CN" sz="2400" b="1" dirty="0">
                <a:solidFill>
                  <a:srgbClr val="40458C"/>
                </a:solidFill>
                <a:latin typeface="Times New Roman" panose="02020603050405020304" pitchFamily="18" charset="0"/>
                <a:cs typeface="Times New Roman" panose="02020603050405020304" pitchFamily="18" charset="0"/>
              </a:rPr>
              <a:t>个非汉字字符（图形符号）</a:t>
            </a:r>
            <a:endParaRPr lang="en-US" altLang="zh-CN" sz="2400" b="1" dirty="0">
              <a:solidFill>
                <a:srgbClr val="40458C"/>
              </a:solidFill>
              <a:latin typeface="Times New Roman" panose="02020603050405020304" pitchFamily="18" charset="0"/>
              <a:cs typeface="Times New Roman" panose="02020603050405020304" pitchFamily="18" charset="0"/>
            </a:endParaRPr>
          </a:p>
          <a:p>
            <a:pPr marL="266700" indent="-266700" algn="just">
              <a:lnSpc>
                <a:spcPct val="114000"/>
              </a:lnSpc>
              <a:spcBef>
                <a:spcPts val="600"/>
              </a:spcBef>
              <a:buFont typeface="Wingdings" panose="05000000000000000000" pitchFamily="2" charset="2"/>
              <a:buChar char="l"/>
            </a:pPr>
            <a:r>
              <a:rPr lang="en-US" altLang="zh-CN" sz="2400" b="1" dirty="0">
                <a:solidFill>
                  <a:srgbClr val="40458C"/>
                </a:solidFill>
                <a:latin typeface="Times New Roman" panose="02020603050405020304" pitchFamily="18" charset="0"/>
                <a:cs typeface="Times New Roman" panose="02020603050405020304" pitchFamily="18" charset="0"/>
              </a:rPr>
              <a:t>16-55</a:t>
            </a:r>
            <a:r>
              <a:rPr lang="zh-CN" altLang="zh-CN" sz="2400" b="1" dirty="0">
                <a:solidFill>
                  <a:srgbClr val="40458C"/>
                </a:solidFill>
                <a:latin typeface="Times New Roman" panose="02020603050405020304" pitchFamily="18" charset="0"/>
                <a:cs typeface="Times New Roman" panose="02020603050405020304" pitchFamily="18" charset="0"/>
              </a:rPr>
              <a:t>区为一级汉字</a:t>
            </a:r>
            <a:r>
              <a:rPr lang="zh-CN" altLang="en-US" sz="2400" b="1" dirty="0">
                <a:solidFill>
                  <a:srgbClr val="40458C"/>
                </a:solidFill>
                <a:latin typeface="Times New Roman" panose="02020603050405020304" pitchFamily="18" charset="0"/>
                <a:cs typeface="Times New Roman" panose="02020603050405020304" pitchFamily="18" charset="0"/>
              </a:rPr>
              <a:t>（</a:t>
            </a:r>
            <a:r>
              <a:rPr lang="en-US" altLang="zh-CN" sz="2400" b="1" dirty="0">
                <a:solidFill>
                  <a:srgbClr val="40458C"/>
                </a:solidFill>
                <a:latin typeface="Times New Roman" panose="02020603050405020304" pitchFamily="18" charset="0"/>
                <a:cs typeface="Times New Roman" panose="02020603050405020304" pitchFamily="18" charset="0"/>
              </a:rPr>
              <a:t>3755</a:t>
            </a:r>
            <a:r>
              <a:rPr lang="zh-CN" altLang="zh-CN" sz="2400" b="1" dirty="0">
                <a:solidFill>
                  <a:srgbClr val="40458C"/>
                </a:solidFill>
                <a:latin typeface="Times New Roman" panose="02020603050405020304" pitchFamily="18" charset="0"/>
                <a:cs typeface="Times New Roman" panose="02020603050405020304" pitchFamily="18" charset="0"/>
              </a:rPr>
              <a:t>个最常用的汉字，按拼音字母顺序排列</a:t>
            </a:r>
            <a:r>
              <a:rPr lang="zh-CN" altLang="en-US" sz="2400" b="1" dirty="0">
                <a:solidFill>
                  <a:srgbClr val="40458C"/>
                </a:solidFill>
                <a:latin typeface="Times New Roman" panose="02020603050405020304" pitchFamily="18" charset="0"/>
                <a:cs typeface="Times New Roman" panose="02020603050405020304" pitchFamily="18" charset="0"/>
              </a:rPr>
              <a:t>）</a:t>
            </a:r>
            <a:endParaRPr lang="en-US" altLang="zh-CN" sz="2400" b="1" dirty="0">
              <a:solidFill>
                <a:srgbClr val="40458C"/>
              </a:solidFill>
              <a:latin typeface="Times New Roman" panose="02020603050405020304" pitchFamily="18" charset="0"/>
              <a:cs typeface="Times New Roman" panose="02020603050405020304" pitchFamily="18" charset="0"/>
            </a:endParaRPr>
          </a:p>
          <a:p>
            <a:pPr marL="266700" indent="-266700" algn="just">
              <a:lnSpc>
                <a:spcPct val="114000"/>
              </a:lnSpc>
              <a:spcBef>
                <a:spcPts val="600"/>
              </a:spcBef>
              <a:buFont typeface="Wingdings" panose="05000000000000000000" pitchFamily="2" charset="2"/>
              <a:buChar char="l"/>
            </a:pPr>
            <a:r>
              <a:rPr lang="en-US" altLang="zh-CN" sz="2400" b="1" dirty="0">
                <a:solidFill>
                  <a:srgbClr val="40458C"/>
                </a:solidFill>
                <a:latin typeface="Times New Roman" panose="02020603050405020304" pitchFamily="18" charset="0"/>
                <a:cs typeface="Times New Roman" panose="02020603050405020304" pitchFamily="18" charset="0"/>
              </a:rPr>
              <a:t>56-87</a:t>
            </a:r>
            <a:r>
              <a:rPr lang="zh-CN" altLang="zh-CN" sz="2400" b="1" dirty="0">
                <a:solidFill>
                  <a:srgbClr val="40458C"/>
                </a:solidFill>
                <a:latin typeface="Times New Roman" panose="02020603050405020304" pitchFamily="18" charset="0"/>
                <a:cs typeface="Times New Roman" panose="02020603050405020304" pitchFamily="18" charset="0"/>
              </a:rPr>
              <a:t>区为二级汉字</a:t>
            </a:r>
            <a:r>
              <a:rPr lang="zh-CN" altLang="en-US" sz="2400" b="1" dirty="0">
                <a:solidFill>
                  <a:srgbClr val="40458C"/>
                </a:solidFill>
                <a:latin typeface="Times New Roman" panose="02020603050405020304" pitchFamily="18" charset="0"/>
                <a:cs typeface="Times New Roman" panose="02020603050405020304" pitchFamily="18" charset="0"/>
              </a:rPr>
              <a:t>（</a:t>
            </a:r>
            <a:r>
              <a:rPr lang="en-US" altLang="zh-CN" sz="2400" b="1" dirty="0">
                <a:solidFill>
                  <a:srgbClr val="40458C"/>
                </a:solidFill>
                <a:latin typeface="Times New Roman" panose="02020603050405020304" pitchFamily="18" charset="0"/>
                <a:cs typeface="Times New Roman" panose="02020603050405020304" pitchFamily="18" charset="0"/>
              </a:rPr>
              <a:t>3008</a:t>
            </a:r>
            <a:r>
              <a:rPr lang="zh-CN" altLang="zh-CN" sz="2400" b="1" dirty="0">
                <a:solidFill>
                  <a:srgbClr val="40458C"/>
                </a:solidFill>
                <a:latin typeface="Times New Roman" panose="02020603050405020304" pitchFamily="18" charset="0"/>
                <a:cs typeface="Times New Roman" panose="02020603050405020304" pitchFamily="18" charset="0"/>
              </a:rPr>
              <a:t>个汉字，按部首次序排列</a:t>
            </a:r>
            <a:r>
              <a:rPr lang="zh-CN" altLang="en-US" sz="2400" b="1" dirty="0">
                <a:solidFill>
                  <a:srgbClr val="40458C"/>
                </a:solidFill>
                <a:latin typeface="Times New Roman" panose="02020603050405020304" pitchFamily="18" charset="0"/>
                <a:cs typeface="Times New Roman" panose="02020603050405020304" pitchFamily="18" charset="0"/>
              </a:rPr>
              <a:t>）</a:t>
            </a:r>
            <a:endParaRPr lang="en-US" altLang="zh-CN" sz="2400" b="1" dirty="0">
              <a:solidFill>
                <a:srgbClr val="40458C"/>
              </a:solidFill>
              <a:latin typeface="Times New Roman" panose="02020603050405020304" pitchFamily="18" charset="0"/>
              <a:cs typeface="Times New Roman" panose="02020603050405020304" pitchFamily="18" charset="0"/>
            </a:endParaRPr>
          </a:p>
          <a:p>
            <a:pPr marL="266700" indent="-266700" algn="just">
              <a:lnSpc>
                <a:spcPct val="114000"/>
              </a:lnSpc>
              <a:spcBef>
                <a:spcPts val="600"/>
              </a:spcBef>
              <a:buFont typeface="Wingdings" panose="05000000000000000000" pitchFamily="2" charset="2"/>
              <a:buChar char="l"/>
            </a:pPr>
            <a:r>
              <a:rPr lang="en-US" altLang="zh-CN" sz="2400" b="1" dirty="0">
                <a:solidFill>
                  <a:srgbClr val="40458C"/>
                </a:solidFill>
                <a:latin typeface="Times New Roman" panose="02020603050405020304" pitchFamily="18" charset="0"/>
                <a:cs typeface="Times New Roman" panose="02020603050405020304" pitchFamily="18" charset="0"/>
              </a:rPr>
              <a:t>10-15</a:t>
            </a:r>
            <a:r>
              <a:rPr lang="zh-CN" altLang="zh-CN" sz="2400" b="1" dirty="0">
                <a:solidFill>
                  <a:srgbClr val="40458C"/>
                </a:solidFill>
                <a:latin typeface="Times New Roman" panose="02020603050405020304" pitchFamily="18" charset="0"/>
                <a:cs typeface="Times New Roman" panose="02020603050405020304" pitchFamily="18" charset="0"/>
              </a:rPr>
              <a:t>区、</a:t>
            </a:r>
            <a:r>
              <a:rPr lang="en-US" altLang="zh-CN" sz="2400" b="1" dirty="0">
                <a:solidFill>
                  <a:srgbClr val="40458C"/>
                </a:solidFill>
                <a:latin typeface="Times New Roman" panose="02020603050405020304" pitchFamily="18" charset="0"/>
                <a:cs typeface="Times New Roman" panose="02020603050405020304" pitchFamily="18" charset="0"/>
              </a:rPr>
              <a:t>88-94</a:t>
            </a:r>
            <a:r>
              <a:rPr lang="zh-CN" altLang="zh-CN" sz="2400" b="1" dirty="0">
                <a:solidFill>
                  <a:srgbClr val="40458C"/>
                </a:solidFill>
                <a:latin typeface="Times New Roman" panose="02020603050405020304" pitchFamily="18" charset="0"/>
                <a:cs typeface="Times New Roman" panose="02020603050405020304" pitchFamily="18" charset="0"/>
              </a:rPr>
              <a:t>是空白区（保留区）。</a:t>
            </a:r>
          </a:p>
        </p:txBody>
      </p:sp>
      <p:sp>
        <p:nvSpPr>
          <p:cNvPr id="17" name="Text Box 5">
            <a:extLst>
              <a:ext uri="{FF2B5EF4-FFF2-40B4-BE49-F238E27FC236}">
                <a16:creationId xmlns:a16="http://schemas.microsoft.com/office/drawing/2014/main" id="{A4424BFB-562C-4622-8F35-C99C7AE4DCC6}"/>
              </a:ext>
            </a:extLst>
          </p:cNvPr>
          <p:cNvSpPr txBox="1">
            <a:spLocks noChangeArrowheads="1"/>
          </p:cNvSpPr>
          <p:nvPr/>
        </p:nvSpPr>
        <p:spPr bwMode="auto">
          <a:xfrm>
            <a:off x="539750" y="236538"/>
            <a:ext cx="64171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3.3 </a:t>
            </a:r>
            <a:r>
              <a:rPr lang="zh-CN" altLang="en-US" sz="3600" b="1" dirty="0">
                <a:solidFill>
                  <a:schemeClr val="bg1"/>
                </a:solidFill>
                <a:latin typeface="Times New Roman" pitchFamily="18" charset="0"/>
              </a:rPr>
              <a:t>字符数据在机内的表示形式</a:t>
            </a:r>
          </a:p>
        </p:txBody>
      </p:sp>
    </p:spTree>
    <p:custDataLst>
      <p:tags r:id="rId1"/>
    </p:custDataLst>
    <p:extLst>
      <p:ext uri="{BB962C8B-B14F-4D97-AF65-F5344CB8AC3E}">
        <p14:creationId xmlns:p14="http://schemas.microsoft.com/office/powerpoint/2010/main" val="16225420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a:extLst>
              <a:ext uri="{FF2B5EF4-FFF2-40B4-BE49-F238E27FC236}">
                <a16:creationId xmlns:a16="http://schemas.microsoft.com/office/drawing/2014/main" id="{B4700A5E-1932-4D9D-8DFA-C252753C3478}"/>
              </a:ext>
            </a:extLst>
          </p:cNvPr>
          <p:cNvSpPr txBox="1">
            <a:spLocks noChangeArrowheads="1"/>
          </p:cNvSpPr>
          <p:nvPr/>
        </p:nvSpPr>
        <p:spPr bwMode="auto">
          <a:xfrm>
            <a:off x="467544" y="1470933"/>
            <a:ext cx="7776864" cy="4118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25000"/>
              </a:lnSpc>
              <a:spcAft>
                <a:spcPts val="1200"/>
              </a:spcAft>
            </a:pPr>
            <a:r>
              <a:rPr lang="zh-CN" altLang="en-US"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汉字编码 </a:t>
            </a:r>
            <a:r>
              <a:rPr lang="en-US" altLang="zh-CN" sz="24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GB2312</a:t>
            </a:r>
          </a:p>
          <a:p>
            <a:pPr marL="1257300" indent="-1257300" algn="just">
              <a:lnSpc>
                <a:spcPct val="114000"/>
              </a:lnSpc>
            </a:pPr>
            <a:r>
              <a:rPr lang="zh-CN" altLang="zh-CN" sz="2400" b="1" dirty="0">
                <a:solidFill>
                  <a:srgbClr val="40458C"/>
                </a:solidFill>
                <a:latin typeface="Times New Roman" panose="02020603050405020304" pitchFamily="18" charset="0"/>
                <a:cs typeface="Times New Roman" panose="02020603050405020304" pitchFamily="18" charset="0"/>
              </a:rPr>
              <a:t>区位码：由行号（区号）为高字节、列号（位号）位低字节组成的字</a:t>
            </a:r>
          </a:p>
          <a:p>
            <a:pPr marL="2781300" indent="-2781300" algn="just">
              <a:lnSpc>
                <a:spcPct val="114000"/>
              </a:lnSpc>
              <a:spcBef>
                <a:spcPts val="600"/>
              </a:spcBef>
            </a:pPr>
            <a:r>
              <a:rPr lang="zh-CN" altLang="zh-CN" sz="2400" b="1" dirty="0">
                <a:solidFill>
                  <a:srgbClr val="40458C"/>
                </a:solidFill>
                <a:latin typeface="Times New Roman" panose="02020603050405020304" pitchFamily="18" charset="0"/>
                <a:cs typeface="Times New Roman" panose="02020603050405020304" pitchFamily="18" charset="0"/>
              </a:rPr>
              <a:t>国际码（交换码）：区位码 </a:t>
            </a:r>
            <a:r>
              <a:rPr lang="en-US" altLang="zh-CN" sz="2400" b="1" dirty="0">
                <a:solidFill>
                  <a:srgbClr val="40458C"/>
                </a:solidFill>
                <a:latin typeface="Times New Roman" panose="02020603050405020304" pitchFamily="18" charset="0"/>
                <a:cs typeface="Times New Roman" panose="02020603050405020304" pitchFamily="18" charset="0"/>
              </a:rPr>
              <a:t>+ 0x2020</a:t>
            </a:r>
            <a:r>
              <a:rPr lang="zh-CN" altLang="zh-CN" sz="2400" b="1" dirty="0">
                <a:solidFill>
                  <a:srgbClr val="40458C"/>
                </a:solidFill>
                <a:latin typeface="Times New Roman" panose="02020603050405020304" pitchFamily="18" charset="0"/>
                <a:cs typeface="Times New Roman" panose="02020603050405020304" pitchFamily="18" charset="0"/>
              </a:rPr>
              <a:t>（似乎没什么用）</a:t>
            </a:r>
          </a:p>
          <a:p>
            <a:pPr algn="just">
              <a:lnSpc>
                <a:spcPct val="114000"/>
              </a:lnSpc>
              <a:spcBef>
                <a:spcPts val="600"/>
              </a:spcBef>
            </a:pPr>
            <a:r>
              <a:rPr lang="zh-CN" altLang="zh-CN" sz="2400" b="1" dirty="0">
                <a:solidFill>
                  <a:srgbClr val="40458C"/>
                </a:solidFill>
                <a:latin typeface="Times New Roman" panose="02020603050405020304" pitchFamily="18" charset="0"/>
                <a:cs typeface="Times New Roman" panose="02020603050405020304" pitchFamily="18" charset="0"/>
              </a:rPr>
              <a:t>机内码：区位码 </a:t>
            </a:r>
            <a:r>
              <a:rPr lang="en-US" altLang="zh-CN" sz="2400" b="1" dirty="0">
                <a:solidFill>
                  <a:srgbClr val="40458C"/>
                </a:solidFill>
                <a:latin typeface="Times New Roman" panose="02020603050405020304" pitchFamily="18" charset="0"/>
                <a:cs typeface="Times New Roman" panose="02020603050405020304" pitchFamily="18" charset="0"/>
              </a:rPr>
              <a:t>+ 0xA0A0</a:t>
            </a:r>
            <a:endParaRPr lang="zh-CN" altLang="zh-CN" sz="2400" b="1" dirty="0">
              <a:solidFill>
                <a:srgbClr val="40458C"/>
              </a:solidFill>
              <a:latin typeface="Times New Roman" panose="02020603050405020304" pitchFamily="18" charset="0"/>
              <a:cs typeface="Times New Roman" panose="02020603050405020304" pitchFamily="18" charset="0"/>
            </a:endParaRPr>
          </a:p>
          <a:p>
            <a:pPr algn="just">
              <a:lnSpc>
                <a:spcPct val="114000"/>
              </a:lnSpc>
              <a:spcBef>
                <a:spcPts val="1200"/>
              </a:spcBef>
            </a:pPr>
            <a:r>
              <a:rPr lang="zh-CN" altLang="en-US" sz="2400" b="1" dirty="0">
                <a:solidFill>
                  <a:srgbClr val="40458C"/>
                </a:solidFill>
                <a:latin typeface="Times New Roman" panose="02020603050405020304" pitchFamily="18" charset="0"/>
                <a:cs typeface="Times New Roman" panose="02020603050405020304" pitchFamily="18" charset="0"/>
              </a:rPr>
              <a:t>‘</a:t>
            </a:r>
            <a:r>
              <a:rPr lang="zh-CN" altLang="zh-CN" sz="2400" b="1" dirty="0">
                <a:solidFill>
                  <a:srgbClr val="40458C"/>
                </a:solidFill>
                <a:latin typeface="Times New Roman" panose="02020603050405020304" pitchFamily="18" charset="0"/>
                <a:cs typeface="Times New Roman" panose="02020603050405020304" pitchFamily="18" charset="0"/>
              </a:rPr>
              <a:t>华</a:t>
            </a:r>
            <a:r>
              <a:rPr lang="zh-CN" altLang="en-US" sz="2400" b="1" dirty="0">
                <a:solidFill>
                  <a:srgbClr val="40458C"/>
                </a:solidFill>
                <a:latin typeface="Times New Roman" panose="02020603050405020304" pitchFamily="18" charset="0"/>
                <a:cs typeface="Times New Roman" panose="02020603050405020304" pitchFamily="18" charset="0"/>
              </a:rPr>
              <a:t>’：</a:t>
            </a:r>
            <a:r>
              <a:rPr lang="zh-CN" altLang="zh-CN" sz="2400" b="1" dirty="0">
                <a:solidFill>
                  <a:srgbClr val="40458C"/>
                </a:solidFill>
                <a:latin typeface="Times New Roman" panose="02020603050405020304" pitchFamily="18" charset="0"/>
                <a:cs typeface="Times New Roman" panose="02020603050405020304" pitchFamily="18" charset="0"/>
              </a:rPr>
              <a:t>区位码</a:t>
            </a:r>
            <a:r>
              <a:rPr lang="en-US" altLang="zh-CN" sz="2400" b="1" dirty="0">
                <a:solidFill>
                  <a:srgbClr val="40458C"/>
                </a:solidFill>
                <a:latin typeface="Times New Roman" panose="02020603050405020304" pitchFamily="18" charset="0"/>
                <a:cs typeface="Times New Roman" panose="02020603050405020304" pitchFamily="18" charset="0"/>
              </a:rPr>
              <a:t> = 27 10</a:t>
            </a:r>
            <a:r>
              <a:rPr lang="zh-CN" altLang="zh-CN" sz="2400" b="1" dirty="0">
                <a:solidFill>
                  <a:srgbClr val="40458C"/>
                </a:solidFill>
                <a:latin typeface="Times New Roman" panose="02020603050405020304" pitchFamily="18" charset="0"/>
                <a:cs typeface="Times New Roman" panose="02020603050405020304" pitchFamily="18" charset="0"/>
              </a:rPr>
              <a:t>，即</a:t>
            </a:r>
            <a:r>
              <a:rPr lang="en-US" altLang="zh-CN" sz="2400" b="1" dirty="0">
                <a:solidFill>
                  <a:srgbClr val="40458C"/>
                </a:solidFill>
                <a:latin typeface="Times New Roman" panose="02020603050405020304" pitchFamily="18" charset="0"/>
                <a:cs typeface="Times New Roman" panose="02020603050405020304" pitchFamily="18" charset="0"/>
              </a:rPr>
              <a:t> 0x1B0A</a:t>
            </a:r>
          </a:p>
          <a:p>
            <a:pPr algn="just">
              <a:lnSpc>
                <a:spcPct val="114000"/>
              </a:lnSpc>
              <a:spcBef>
                <a:spcPts val="600"/>
              </a:spcBef>
            </a:pPr>
            <a:r>
              <a:rPr lang="en-US" altLang="zh-CN" sz="2400" b="1" dirty="0">
                <a:solidFill>
                  <a:srgbClr val="40458C"/>
                </a:solidFill>
                <a:latin typeface="Times New Roman" panose="02020603050405020304" pitchFamily="18" charset="0"/>
                <a:cs typeface="Times New Roman" panose="02020603050405020304" pitchFamily="18" charset="0"/>
              </a:rPr>
              <a:t>                </a:t>
            </a:r>
            <a:r>
              <a:rPr lang="zh-CN" altLang="zh-CN" sz="2400" b="1" dirty="0">
                <a:solidFill>
                  <a:srgbClr val="40458C"/>
                </a:solidFill>
                <a:latin typeface="Times New Roman" panose="02020603050405020304" pitchFamily="18" charset="0"/>
                <a:cs typeface="Times New Roman" panose="02020603050405020304" pitchFamily="18" charset="0"/>
              </a:rPr>
              <a:t>国际码</a:t>
            </a:r>
            <a:r>
              <a:rPr lang="en-US" altLang="zh-CN" sz="2400" b="1" dirty="0">
                <a:solidFill>
                  <a:srgbClr val="40458C"/>
                </a:solidFill>
                <a:latin typeface="Times New Roman" panose="02020603050405020304" pitchFamily="18" charset="0"/>
                <a:cs typeface="Times New Roman" panose="02020603050405020304" pitchFamily="18" charset="0"/>
              </a:rPr>
              <a:t> = 0x3B2A</a:t>
            </a:r>
          </a:p>
          <a:p>
            <a:pPr algn="just">
              <a:lnSpc>
                <a:spcPct val="114000"/>
              </a:lnSpc>
              <a:spcBef>
                <a:spcPts val="600"/>
              </a:spcBef>
            </a:pPr>
            <a:r>
              <a:rPr lang="en-US" altLang="zh-CN" sz="2400" b="1" dirty="0">
                <a:solidFill>
                  <a:srgbClr val="40458C"/>
                </a:solidFill>
                <a:latin typeface="Times New Roman" panose="02020603050405020304" pitchFamily="18" charset="0"/>
                <a:cs typeface="Times New Roman" panose="02020603050405020304" pitchFamily="18" charset="0"/>
              </a:rPr>
              <a:t>                </a:t>
            </a:r>
            <a:r>
              <a:rPr lang="zh-CN" altLang="en-US" sz="2400" b="1" dirty="0">
                <a:solidFill>
                  <a:srgbClr val="C00000"/>
                </a:solidFill>
                <a:latin typeface="Times New Roman" panose="02020603050405020304" pitchFamily="18" charset="0"/>
                <a:cs typeface="Times New Roman" panose="02020603050405020304" pitchFamily="18" charset="0"/>
              </a:rPr>
              <a:t>机</a:t>
            </a:r>
            <a:r>
              <a:rPr lang="zh-CN" altLang="zh-CN" sz="2400" b="1" dirty="0">
                <a:solidFill>
                  <a:srgbClr val="C00000"/>
                </a:solidFill>
                <a:latin typeface="Times New Roman" panose="02020603050405020304" pitchFamily="18" charset="0"/>
                <a:cs typeface="Times New Roman" panose="02020603050405020304" pitchFamily="18" charset="0"/>
              </a:rPr>
              <a:t>内码</a:t>
            </a:r>
            <a:r>
              <a:rPr lang="en-US" altLang="zh-CN" sz="2400" b="1" dirty="0">
                <a:solidFill>
                  <a:srgbClr val="C00000"/>
                </a:solidFill>
                <a:latin typeface="Times New Roman" panose="02020603050405020304" pitchFamily="18" charset="0"/>
                <a:cs typeface="Times New Roman" panose="02020603050405020304" pitchFamily="18" charset="0"/>
              </a:rPr>
              <a:t> = 0xBBAA</a:t>
            </a:r>
            <a:r>
              <a:rPr lang="zh-CN" altLang="en-US" sz="2400" b="1" dirty="0">
                <a:solidFill>
                  <a:srgbClr val="C00000"/>
                </a:solidFill>
                <a:latin typeface="Times New Roman" panose="02020603050405020304" pitchFamily="18" charset="0"/>
                <a:cs typeface="Times New Roman" panose="02020603050405020304" pitchFamily="18" charset="0"/>
              </a:rPr>
              <a:t>（计算机存贮）</a:t>
            </a:r>
            <a:endParaRPr lang="zh-CN" altLang="zh-CN" sz="2400" b="1" dirty="0">
              <a:solidFill>
                <a:srgbClr val="C00000"/>
              </a:solidFill>
              <a:latin typeface="Times New Roman" panose="02020603050405020304" pitchFamily="18" charset="0"/>
              <a:cs typeface="Times New Roman" panose="02020603050405020304" pitchFamily="18" charset="0"/>
            </a:endParaRPr>
          </a:p>
        </p:txBody>
      </p:sp>
      <p:sp>
        <p:nvSpPr>
          <p:cNvPr id="17" name="Text Box 5">
            <a:extLst>
              <a:ext uri="{FF2B5EF4-FFF2-40B4-BE49-F238E27FC236}">
                <a16:creationId xmlns:a16="http://schemas.microsoft.com/office/drawing/2014/main" id="{A4424BFB-562C-4622-8F35-C99C7AE4DCC6}"/>
              </a:ext>
            </a:extLst>
          </p:cNvPr>
          <p:cNvSpPr txBox="1">
            <a:spLocks noChangeArrowheads="1"/>
          </p:cNvSpPr>
          <p:nvPr/>
        </p:nvSpPr>
        <p:spPr bwMode="auto">
          <a:xfrm>
            <a:off x="539750" y="236538"/>
            <a:ext cx="64171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3.3 </a:t>
            </a:r>
            <a:r>
              <a:rPr lang="zh-CN" altLang="en-US" sz="3600" b="1" dirty="0">
                <a:solidFill>
                  <a:schemeClr val="bg1"/>
                </a:solidFill>
                <a:latin typeface="Times New Roman" pitchFamily="18" charset="0"/>
              </a:rPr>
              <a:t>字符数据在机内的表示形式</a:t>
            </a:r>
          </a:p>
        </p:txBody>
      </p:sp>
    </p:spTree>
    <p:custDataLst>
      <p:tags r:id="rId1"/>
    </p:custDataLst>
    <p:extLst>
      <p:ext uri="{BB962C8B-B14F-4D97-AF65-F5344CB8AC3E}">
        <p14:creationId xmlns:p14="http://schemas.microsoft.com/office/powerpoint/2010/main" val="1932107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a:extLst>
              <a:ext uri="{FF2B5EF4-FFF2-40B4-BE49-F238E27FC236}">
                <a16:creationId xmlns:a16="http://schemas.microsoft.com/office/drawing/2014/main" id="{B4700A5E-1932-4D9D-8DFA-C252753C3478}"/>
              </a:ext>
            </a:extLst>
          </p:cNvPr>
          <p:cNvSpPr txBox="1">
            <a:spLocks noChangeArrowheads="1"/>
          </p:cNvSpPr>
          <p:nvPr/>
        </p:nvSpPr>
        <p:spPr bwMode="auto">
          <a:xfrm>
            <a:off x="692196" y="1628800"/>
            <a:ext cx="626469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3200" dirty="0">
                <a:solidFill>
                  <a:srgbClr val="40458C"/>
                </a:solidFill>
                <a:latin typeface="Times New Roman" pitchFamily="18" charset="0"/>
              </a:rPr>
              <a:t> </a:t>
            </a:r>
            <a:r>
              <a:rPr lang="en-US" altLang="zh-CN" sz="2800" dirty="0">
                <a:solidFill>
                  <a:srgbClr val="40458C"/>
                </a:solidFill>
                <a:latin typeface="Times New Roman" pitchFamily="18" charset="0"/>
              </a:rPr>
              <a:t>char s[] = "123</a:t>
            </a:r>
            <a:r>
              <a:rPr lang="zh-CN" altLang="en-US" sz="2800" dirty="0">
                <a:solidFill>
                  <a:srgbClr val="40458C"/>
                </a:solidFill>
                <a:latin typeface="Times New Roman" pitchFamily="18" charset="0"/>
              </a:rPr>
              <a:t>华中科技大学</a:t>
            </a:r>
            <a:r>
              <a:rPr lang="en-US" altLang="zh-CN" sz="2800" dirty="0">
                <a:solidFill>
                  <a:srgbClr val="40458C"/>
                </a:solidFill>
                <a:latin typeface="Times New Roman" pitchFamily="18" charset="0"/>
              </a:rPr>
              <a:t>";</a:t>
            </a:r>
            <a:endParaRPr lang="zh-CN" altLang="en-US" sz="2800" dirty="0">
              <a:solidFill>
                <a:srgbClr val="40458C"/>
              </a:solidFill>
              <a:latin typeface="Times New Roman" pitchFamily="18" charset="0"/>
            </a:endParaRPr>
          </a:p>
        </p:txBody>
      </p:sp>
      <p:sp>
        <p:nvSpPr>
          <p:cNvPr id="17" name="Text Box 5">
            <a:extLst>
              <a:ext uri="{FF2B5EF4-FFF2-40B4-BE49-F238E27FC236}">
                <a16:creationId xmlns:a16="http://schemas.microsoft.com/office/drawing/2014/main" id="{A4424BFB-562C-4622-8F35-C99C7AE4DCC6}"/>
              </a:ext>
            </a:extLst>
          </p:cNvPr>
          <p:cNvSpPr txBox="1">
            <a:spLocks noChangeArrowheads="1"/>
          </p:cNvSpPr>
          <p:nvPr/>
        </p:nvSpPr>
        <p:spPr bwMode="auto">
          <a:xfrm>
            <a:off x="539750" y="236538"/>
            <a:ext cx="64171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3.3 </a:t>
            </a:r>
            <a:r>
              <a:rPr lang="zh-CN" altLang="en-US" sz="3600" b="1" dirty="0">
                <a:solidFill>
                  <a:schemeClr val="bg1"/>
                </a:solidFill>
                <a:latin typeface="Times New Roman" pitchFamily="18" charset="0"/>
              </a:rPr>
              <a:t>字符数据在机内的表示形式</a:t>
            </a:r>
          </a:p>
        </p:txBody>
      </p:sp>
      <p:pic>
        <p:nvPicPr>
          <p:cNvPr id="18" name="图片 17">
            <a:extLst>
              <a:ext uri="{FF2B5EF4-FFF2-40B4-BE49-F238E27FC236}">
                <a16:creationId xmlns:a16="http://schemas.microsoft.com/office/drawing/2014/main" id="{98BC6B84-D5A4-ADC8-138A-34BCD2EE74EC}"/>
              </a:ext>
            </a:extLst>
          </p:cNvPr>
          <p:cNvPicPr>
            <a:picLocks noChangeAspect="1"/>
          </p:cNvPicPr>
          <p:nvPr/>
        </p:nvPicPr>
        <p:blipFill>
          <a:blip r:embed="rId4"/>
          <a:stretch>
            <a:fillRect/>
          </a:stretch>
        </p:blipFill>
        <p:spPr>
          <a:xfrm>
            <a:off x="323528" y="2379552"/>
            <a:ext cx="8352928" cy="1230894"/>
          </a:xfrm>
          <a:prstGeom prst="rect">
            <a:avLst/>
          </a:prstGeom>
        </p:spPr>
      </p:pic>
      <p:sp>
        <p:nvSpPr>
          <p:cNvPr id="20" name="文本框 19">
            <a:extLst>
              <a:ext uri="{FF2B5EF4-FFF2-40B4-BE49-F238E27FC236}">
                <a16:creationId xmlns:a16="http://schemas.microsoft.com/office/drawing/2014/main" id="{B11ACF2A-898D-644F-4149-060B0A60836F}"/>
              </a:ext>
            </a:extLst>
          </p:cNvPr>
          <p:cNvSpPr txBox="1"/>
          <p:nvPr/>
        </p:nvSpPr>
        <p:spPr>
          <a:xfrm>
            <a:off x="774331" y="3861048"/>
            <a:ext cx="3744416" cy="523220"/>
          </a:xfrm>
          <a:prstGeom prst="rect">
            <a:avLst/>
          </a:prstGeom>
          <a:noFill/>
        </p:spPr>
        <p:txBody>
          <a:bodyPr wrap="square">
            <a:spAutoFit/>
          </a:bodyPr>
          <a:lstStyle/>
          <a:p>
            <a:r>
              <a:rPr lang="en-US" altLang="zh-CN" sz="2800" dirty="0">
                <a:solidFill>
                  <a:srgbClr val="40458C"/>
                </a:solidFill>
                <a:latin typeface="Times New Roman" pitchFamily="18" charset="0"/>
                <a:ea typeface="宋体" pitchFamily="2" charset="-122"/>
              </a:rPr>
              <a:t>char16_t   hz = '</a:t>
            </a:r>
            <a:r>
              <a:rPr lang="zh-CN" altLang="en-US" sz="2800" dirty="0">
                <a:solidFill>
                  <a:srgbClr val="40458C"/>
                </a:solidFill>
                <a:latin typeface="Times New Roman" pitchFamily="18" charset="0"/>
                <a:ea typeface="宋体" pitchFamily="2" charset="-122"/>
              </a:rPr>
              <a:t>华</a:t>
            </a:r>
            <a:r>
              <a:rPr lang="en-US" altLang="zh-CN" sz="2800" dirty="0">
                <a:solidFill>
                  <a:srgbClr val="40458C"/>
                </a:solidFill>
                <a:latin typeface="Times New Roman" pitchFamily="18" charset="0"/>
                <a:ea typeface="宋体" pitchFamily="2" charset="-122"/>
              </a:rPr>
              <a:t>';</a:t>
            </a:r>
            <a:endParaRPr lang="zh-CN" altLang="en-US" sz="2800" dirty="0">
              <a:solidFill>
                <a:srgbClr val="40458C"/>
              </a:solidFill>
              <a:latin typeface="Times New Roman" pitchFamily="18" charset="0"/>
              <a:ea typeface="宋体" pitchFamily="2" charset="-122"/>
            </a:endParaRPr>
          </a:p>
        </p:txBody>
      </p:sp>
      <p:pic>
        <p:nvPicPr>
          <p:cNvPr id="22" name="图片 21">
            <a:extLst>
              <a:ext uri="{FF2B5EF4-FFF2-40B4-BE49-F238E27FC236}">
                <a16:creationId xmlns:a16="http://schemas.microsoft.com/office/drawing/2014/main" id="{BAADA45B-6022-74F8-E3D2-97B7D4885E2B}"/>
              </a:ext>
            </a:extLst>
          </p:cNvPr>
          <p:cNvPicPr>
            <a:picLocks noChangeAspect="1"/>
          </p:cNvPicPr>
          <p:nvPr/>
        </p:nvPicPr>
        <p:blipFill>
          <a:blip r:embed="rId5"/>
          <a:stretch>
            <a:fillRect/>
          </a:stretch>
        </p:blipFill>
        <p:spPr>
          <a:xfrm>
            <a:off x="692196" y="4509120"/>
            <a:ext cx="5829452" cy="1647454"/>
          </a:xfrm>
          <a:prstGeom prst="rect">
            <a:avLst/>
          </a:prstGeom>
        </p:spPr>
      </p:pic>
    </p:spTree>
    <p:custDataLst>
      <p:tags r:id="rId1"/>
    </p:custDataLst>
    <p:extLst>
      <p:ext uri="{BB962C8B-B14F-4D97-AF65-F5344CB8AC3E}">
        <p14:creationId xmlns:p14="http://schemas.microsoft.com/office/powerpoint/2010/main" val="10330551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a:extLst>
              <a:ext uri="{FF2B5EF4-FFF2-40B4-BE49-F238E27FC236}">
                <a16:creationId xmlns:a16="http://schemas.microsoft.com/office/drawing/2014/main" id="{B4700A5E-1932-4D9D-8DFA-C252753C3478}"/>
              </a:ext>
            </a:extLst>
          </p:cNvPr>
          <p:cNvSpPr txBox="1">
            <a:spLocks noChangeArrowheads="1"/>
          </p:cNvSpPr>
          <p:nvPr/>
        </p:nvSpPr>
        <p:spPr bwMode="auto">
          <a:xfrm>
            <a:off x="512738" y="1484784"/>
            <a:ext cx="8064896" cy="4376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25000"/>
              </a:lnSpc>
              <a:spcAft>
                <a:spcPts val="600"/>
              </a:spcAft>
            </a:pPr>
            <a:r>
              <a:rPr lang="en-US" altLang="zh-CN" sz="2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Unicode</a:t>
            </a:r>
            <a:r>
              <a:rPr lang="zh-CN" altLang="en-US" sz="2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6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nSpc>
                <a:spcPct val="125000"/>
              </a:lnSpc>
              <a:buFont typeface="Wingdings" panose="05000000000000000000" pitchFamily="2" charset="2"/>
              <a:buChar char="Ø"/>
            </a:pPr>
            <a:r>
              <a:rPr lang="zh-CN" altLang="en-US" sz="2400" b="1" dirty="0">
                <a:solidFill>
                  <a:srgbClr val="40458C"/>
                </a:solidFill>
                <a:latin typeface="宋体" panose="02010600030101010101" pitchFamily="2" charset="-122"/>
              </a:rPr>
              <a:t>将全世界所有的字符包含在一个集合里</a:t>
            </a:r>
            <a:r>
              <a:rPr lang="en-US" altLang="zh-CN" sz="2400" b="1" dirty="0">
                <a:solidFill>
                  <a:srgbClr val="40458C"/>
                </a:solidFill>
                <a:latin typeface="宋体" panose="02010600030101010101" pitchFamily="2" charset="-122"/>
              </a:rPr>
              <a:t>;</a:t>
            </a:r>
          </a:p>
          <a:p>
            <a:pPr marL="342900" indent="-342900">
              <a:lnSpc>
                <a:spcPct val="125000"/>
              </a:lnSpc>
              <a:buFont typeface="Wingdings" panose="05000000000000000000" pitchFamily="2" charset="2"/>
              <a:buChar char="Ø"/>
            </a:pPr>
            <a:r>
              <a:rPr lang="zh-CN" altLang="en-US" sz="2400" b="1" dirty="0">
                <a:solidFill>
                  <a:srgbClr val="40458C"/>
                </a:solidFill>
                <a:latin typeface="宋体" panose="02010600030101010101" pitchFamily="2" charset="-122"/>
              </a:rPr>
              <a:t>只要支持该字符集，就能显示所有字符，不会有乱码了。</a:t>
            </a:r>
            <a:endParaRPr lang="en-US" altLang="zh-CN" sz="2400" b="1" dirty="0">
              <a:solidFill>
                <a:srgbClr val="40458C"/>
              </a:solidFill>
              <a:latin typeface="宋体" panose="02010600030101010101" pitchFamily="2" charset="-122"/>
            </a:endParaRPr>
          </a:p>
          <a:p>
            <a:pPr marL="342900" indent="-342900">
              <a:lnSpc>
                <a:spcPct val="125000"/>
              </a:lnSpc>
              <a:buFont typeface="Wingdings" panose="05000000000000000000" pitchFamily="2" charset="2"/>
              <a:buChar char="Ø"/>
            </a:pPr>
            <a:r>
              <a:rPr lang="zh-CN" altLang="en-US" sz="2400" b="1" dirty="0">
                <a:solidFill>
                  <a:srgbClr val="40458C"/>
                </a:solidFill>
                <a:latin typeface="宋体" panose="02010600030101010101" pitchFamily="2" charset="-122"/>
              </a:rPr>
              <a:t>从</a:t>
            </a:r>
            <a:r>
              <a:rPr lang="en-US" altLang="zh-CN" sz="2400" b="1" dirty="0">
                <a:solidFill>
                  <a:srgbClr val="40458C"/>
                </a:solidFill>
                <a:latin typeface="宋体" panose="02010600030101010101" pitchFamily="2" charset="-122"/>
              </a:rPr>
              <a:t>0</a:t>
            </a:r>
            <a:r>
              <a:rPr lang="zh-CN" altLang="en-US" sz="2400" b="1" dirty="0">
                <a:solidFill>
                  <a:srgbClr val="40458C"/>
                </a:solidFill>
                <a:latin typeface="宋体" panose="02010600030101010101" pitchFamily="2" charset="-122"/>
              </a:rPr>
              <a:t>开始，为每个符号指定一个编号</a:t>
            </a:r>
            <a:r>
              <a:rPr lang="en-US" altLang="zh-CN" sz="2400" b="1" dirty="0">
                <a:solidFill>
                  <a:srgbClr val="40458C"/>
                </a:solidFill>
                <a:latin typeface="宋体" panose="02010600030101010101" pitchFamily="2" charset="-122"/>
              </a:rPr>
              <a:t>(</a:t>
            </a:r>
            <a:r>
              <a:rPr lang="zh-CN" altLang="en-US" sz="2400" b="1" dirty="0">
                <a:solidFill>
                  <a:srgbClr val="FF0000"/>
                </a:solidFill>
                <a:latin typeface="宋体" panose="02010600030101010101" pitchFamily="2" charset="-122"/>
              </a:rPr>
              <a:t>码点</a:t>
            </a:r>
            <a:r>
              <a:rPr lang="en-US" altLang="zh-CN" sz="2400" b="1" dirty="0">
                <a:solidFill>
                  <a:srgbClr val="FF0000"/>
                </a:solidFill>
                <a:latin typeface="宋体" panose="02010600030101010101" pitchFamily="2" charset="-122"/>
              </a:rPr>
              <a:t>,</a:t>
            </a:r>
            <a:r>
              <a:rPr lang="en-US" altLang="zh-CN" sz="2400" b="1" dirty="0">
                <a:solidFill>
                  <a:srgbClr val="40458C"/>
                </a:solidFill>
                <a:latin typeface="宋体" panose="02010600030101010101" pitchFamily="2" charset="-122"/>
              </a:rPr>
              <a:t>code point)</a:t>
            </a:r>
          </a:p>
          <a:p>
            <a:pPr marL="361950">
              <a:lnSpc>
                <a:spcPct val="125000"/>
              </a:lnSpc>
            </a:pPr>
            <a:r>
              <a:rPr lang="zh-CN" altLang="en-US" sz="2200" b="1" dirty="0">
                <a:solidFill>
                  <a:srgbClr val="40458C"/>
                </a:solidFill>
                <a:latin typeface="宋体" panose="02010600030101010101" pitchFamily="2" charset="-122"/>
              </a:rPr>
              <a:t>码点</a:t>
            </a:r>
            <a:r>
              <a:rPr lang="en-US" altLang="zh-CN" sz="2200" b="1" dirty="0">
                <a:solidFill>
                  <a:srgbClr val="40458C"/>
                </a:solidFill>
                <a:latin typeface="宋体" panose="02010600030101010101" pitchFamily="2" charset="-122"/>
              </a:rPr>
              <a:t>U+0041</a:t>
            </a:r>
            <a:r>
              <a:rPr lang="zh-CN" altLang="en-US" sz="2200" b="1" dirty="0">
                <a:solidFill>
                  <a:srgbClr val="40458C"/>
                </a:solidFill>
                <a:latin typeface="宋体" panose="02010600030101010101" pitchFamily="2" charset="-122"/>
              </a:rPr>
              <a:t>：英语的大写字母</a:t>
            </a:r>
            <a:r>
              <a:rPr lang="en-US" altLang="zh-CN" sz="2200" b="1" dirty="0">
                <a:solidFill>
                  <a:srgbClr val="40458C"/>
                </a:solidFill>
                <a:latin typeface="宋体" panose="02010600030101010101" pitchFamily="2" charset="-122"/>
              </a:rPr>
              <a:t>A</a:t>
            </a:r>
            <a:r>
              <a:rPr lang="zh-CN" altLang="en-US" sz="2200" b="1" dirty="0">
                <a:solidFill>
                  <a:srgbClr val="40458C"/>
                </a:solidFill>
                <a:latin typeface="宋体" panose="02010600030101010101" pitchFamily="2" charset="-122"/>
              </a:rPr>
              <a:t>；码点</a:t>
            </a:r>
            <a:r>
              <a:rPr lang="en-US" altLang="zh-CN" sz="2200" b="1" dirty="0">
                <a:solidFill>
                  <a:srgbClr val="40458C"/>
                </a:solidFill>
                <a:latin typeface="宋体" panose="02010600030101010101" pitchFamily="2" charset="-122"/>
              </a:rPr>
              <a:t>U+534E</a:t>
            </a:r>
            <a:r>
              <a:rPr lang="zh-CN" altLang="en-US" sz="2200" b="1" dirty="0">
                <a:solidFill>
                  <a:srgbClr val="40458C"/>
                </a:solidFill>
                <a:latin typeface="宋体" panose="02010600030101010101" pitchFamily="2" charset="-122"/>
              </a:rPr>
              <a:t>：汉字“华” </a:t>
            </a:r>
            <a:endParaRPr lang="en-US" altLang="zh-CN" sz="2200" b="1" dirty="0">
              <a:solidFill>
                <a:srgbClr val="40458C"/>
              </a:solidFill>
              <a:latin typeface="宋体" panose="02010600030101010101" pitchFamily="2" charset="-122"/>
            </a:endParaRPr>
          </a:p>
          <a:p>
            <a:pPr marL="342900" indent="-342900">
              <a:lnSpc>
                <a:spcPct val="125000"/>
              </a:lnSpc>
              <a:buFont typeface="Wingdings" panose="05000000000000000000" pitchFamily="2" charset="2"/>
              <a:buChar char="Ø"/>
            </a:pPr>
            <a:r>
              <a:rPr lang="zh-CN" altLang="en-US" sz="2400" b="1" dirty="0">
                <a:solidFill>
                  <a:srgbClr val="40458C"/>
                </a:solidFill>
                <a:latin typeface="宋体" panose="02010600030101010101" pitchFamily="2" charset="-122"/>
              </a:rPr>
              <a:t>在</a:t>
            </a:r>
            <a:r>
              <a:rPr lang="en-US" altLang="zh-CN" sz="2400" b="1" dirty="0">
                <a:solidFill>
                  <a:srgbClr val="40458C"/>
                </a:solidFill>
                <a:latin typeface="宋体" panose="02010600030101010101" pitchFamily="2" charset="-122"/>
              </a:rPr>
              <a:t>Unicode</a:t>
            </a:r>
            <a:r>
              <a:rPr lang="zh-CN" altLang="en-US" sz="2400" b="1" dirty="0">
                <a:solidFill>
                  <a:srgbClr val="40458C"/>
                </a:solidFill>
                <a:latin typeface="宋体" panose="02010600030101010101" pitchFamily="2" charset="-122"/>
              </a:rPr>
              <a:t> </a:t>
            </a:r>
            <a:r>
              <a:rPr lang="en-US" altLang="zh-CN" sz="2400" b="1" dirty="0">
                <a:solidFill>
                  <a:srgbClr val="40458C"/>
                </a:solidFill>
                <a:latin typeface="宋体" panose="02010600030101010101" pitchFamily="2" charset="-122"/>
              </a:rPr>
              <a:t>7.0</a:t>
            </a:r>
            <a:r>
              <a:rPr lang="zh-CN" altLang="en-US" sz="2400" b="1" dirty="0">
                <a:solidFill>
                  <a:srgbClr val="40458C"/>
                </a:solidFill>
                <a:latin typeface="宋体" panose="02010600030101010101" pitchFamily="2" charset="-122"/>
              </a:rPr>
              <a:t>版中，收入了</a:t>
            </a:r>
            <a:r>
              <a:rPr lang="en-US" altLang="zh-CN" sz="2400" b="1" dirty="0">
                <a:solidFill>
                  <a:srgbClr val="40458C"/>
                </a:solidFill>
                <a:latin typeface="宋体" panose="02010600030101010101" pitchFamily="2" charset="-122"/>
              </a:rPr>
              <a:t>109449</a:t>
            </a:r>
            <a:r>
              <a:rPr lang="zh-CN" altLang="en-US" sz="2400" b="1" dirty="0">
                <a:solidFill>
                  <a:srgbClr val="40458C"/>
                </a:solidFill>
                <a:latin typeface="宋体" panose="02010600030101010101" pitchFamily="2" charset="-122"/>
              </a:rPr>
              <a:t>个符号，其中的中日韩文字为</a:t>
            </a:r>
            <a:r>
              <a:rPr lang="en-US" altLang="zh-CN" sz="2400" b="1" dirty="0">
                <a:solidFill>
                  <a:srgbClr val="40458C"/>
                </a:solidFill>
                <a:latin typeface="宋体" panose="02010600030101010101" pitchFamily="2" charset="-122"/>
              </a:rPr>
              <a:t>74500</a:t>
            </a:r>
            <a:r>
              <a:rPr lang="zh-CN" altLang="en-US" sz="2400" b="1" dirty="0">
                <a:solidFill>
                  <a:srgbClr val="40458C"/>
                </a:solidFill>
                <a:latin typeface="宋体" panose="02010600030101010101" pitchFamily="2" charset="-122"/>
              </a:rPr>
              <a:t>个。</a:t>
            </a:r>
            <a:endParaRPr lang="en-US" altLang="zh-CN" sz="2400" b="1" dirty="0">
              <a:solidFill>
                <a:srgbClr val="40458C"/>
              </a:solidFill>
              <a:latin typeface="宋体" panose="02010600030101010101" pitchFamily="2" charset="-122"/>
            </a:endParaRPr>
          </a:p>
          <a:p>
            <a:pPr marL="342900" indent="-342900">
              <a:lnSpc>
                <a:spcPct val="125000"/>
              </a:lnSpc>
              <a:buFont typeface="Wingdings" panose="05000000000000000000" pitchFamily="2" charset="2"/>
              <a:buChar char="Ø"/>
            </a:pPr>
            <a:r>
              <a:rPr lang="zh-CN" altLang="en-US" sz="2400" b="1" dirty="0">
                <a:solidFill>
                  <a:srgbClr val="40458C"/>
                </a:solidFill>
                <a:latin typeface="宋体" panose="02010600030101010101" pitchFamily="2" charset="-122"/>
              </a:rPr>
              <a:t>最前面的</a:t>
            </a:r>
            <a:r>
              <a:rPr lang="en-US" altLang="zh-CN" sz="2400" b="1" dirty="0">
                <a:solidFill>
                  <a:srgbClr val="40458C"/>
                </a:solidFill>
                <a:latin typeface="宋体" panose="02010600030101010101" pitchFamily="2" charset="-122"/>
              </a:rPr>
              <a:t>65536</a:t>
            </a:r>
            <a:r>
              <a:rPr lang="zh-CN" altLang="en-US" sz="2400" b="1" dirty="0">
                <a:solidFill>
                  <a:srgbClr val="40458C"/>
                </a:solidFill>
                <a:latin typeface="宋体" panose="02010600030101010101" pitchFamily="2" charset="-122"/>
              </a:rPr>
              <a:t>个字符位，码点从 </a:t>
            </a:r>
            <a:r>
              <a:rPr lang="en-US" altLang="zh-CN" sz="2400" b="1" dirty="0">
                <a:solidFill>
                  <a:srgbClr val="40458C"/>
                </a:solidFill>
                <a:latin typeface="宋体" panose="02010600030101010101" pitchFamily="2" charset="-122"/>
              </a:rPr>
              <a:t>U+0000 </a:t>
            </a:r>
            <a:r>
              <a:rPr lang="zh-CN" altLang="en-US" sz="2400" b="1" dirty="0">
                <a:solidFill>
                  <a:srgbClr val="40458C"/>
                </a:solidFill>
                <a:latin typeface="宋体" panose="02010600030101010101" pitchFamily="2" charset="-122"/>
              </a:rPr>
              <a:t>到 </a:t>
            </a:r>
            <a:r>
              <a:rPr lang="en-US" altLang="zh-CN" sz="2400" b="1" dirty="0">
                <a:solidFill>
                  <a:srgbClr val="40458C"/>
                </a:solidFill>
                <a:latin typeface="宋体" panose="02010600030101010101" pitchFamily="2" charset="-122"/>
              </a:rPr>
              <a:t>U+FFFF</a:t>
            </a:r>
            <a:r>
              <a:rPr lang="zh-CN" altLang="en-US" sz="2400" b="1" dirty="0">
                <a:solidFill>
                  <a:srgbClr val="40458C"/>
                </a:solidFill>
                <a:latin typeface="宋体" panose="02010600030101010101" pitchFamily="2" charset="-122"/>
              </a:rPr>
              <a:t>。</a:t>
            </a:r>
            <a:endParaRPr lang="en-US" altLang="zh-CN" sz="2400" b="1" dirty="0">
              <a:solidFill>
                <a:srgbClr val="40458C"/>
              </a:solidFill>
              <a:latin typeface="宋体" panose="02010600030101010101" pitchFamily="2" charset="-122"/>
            </a:endParaRPr>
          </a:p>
          <a:p>
            <a:pPr>
              <a:lnSpc>
                <a:spcPct val="125000"/>
              </a:lnSpc>
            </a:pPr>
            <a:r>
              <a:rPr lang="en-US" altLang="zh-CN" sz="2400" b="1" dirty="0">
                <a:solidFill>
                  <a:srgbClr val="40458C"/>
                </a:solidFill>
                <a:latin typeface="宋体" panose="02010600030101010101" pitchFamily="2" charset="-122"/>
              </a:rPr>
              <a:t>  </a:t>
            </a:r>
            <a:r>
              <a:rPr lang="zh-CN" altLang="en-US" sz="2400" b="1" dirty="0">
                <a:solidFill>
                  <a:srgbClr val="40458C"/>
                </a:solidFill>
                <a:latin typeface="宋体" panose="02010600030101010101" pitchFamily="2" charset="-122"/>
              </a:rPr>
              <a:t>称为基本平面（</a:t>
            </a:r>
            <a:r>
              <a:rPr lang="en-US" altLang="zh-CN" sz="2400" b="1" dirty="0">
                <a:solidFill>
                  <a:srgbClr val="40458C"/>
                </a:solidFill>
                <a:latin typeface="宋体" panose="02010600030101010101" pitchFamily="2" charset="-122"/>
              </a:rPr>
              <a:t>BMP</a:t>
            </a:r>
            <a:r>
              <a:rPr lang="zh-CN" altLang="en-US" sz="2400" b="1" dirty="0">
                <a:solidFill>
                  <a:srgbClr val="40458C"/>
                </a:solidFill>
                <a:latin typeface="宋体" panose="02010600030101010101" pitchFamily="2" charset="-122"/>
              </a:rPr>
              <a:t>），含最常见的字符。</a:t>
            </a:r>
            <a:endParaRPr lang="en-US" altLang="zh-CN" sz="2400" b="1" dirty="0">
              <a:solidFill>
                <a:srgbClr val="40458C"/>
              </a:solidFill>
              <a:latin typeface="宋体" panose="02010600030101010101" pitchFamily="2" charset="-122"/>
            </a:endParaRPr>
          </a:p>
        </p:txBody>
      </p:sp>
      <p:sp>
        <p:nvSpPr>
          <p:cNvPr id="17" name="Text Box 5">
            <a:extLst>
              <a:ext uri="{FF2B5EF4-FFF2-40B4-BE49-F238E27FC236}">
                <a16:creationId xmlns:a16="http://schemas.microsoft.com/office/drawing/2014/main" id="{A4424BFB-562C-4622-8F35-C99C7AE4DCC6}"/>
              </a:ext>
            </a:extLst>
          </p:cNvPr>
          <p:cNvSpPr txBox="1">
            <a:spLocks noChangeArrowheads="1"/>
          </p:cNvSpPr>
          <p:nvPr/>
        </p:nvSpPr>
        <p:spPr bwMode="auto">
          <a:xfrm>
            <a:off x="539750" y="236538"/>
            <a:ext cx="64171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3.3 </a:t>
            </a:r>
            <a:r>
              <a:rPr lang="zh-CN" altLang="en-US" sz="3600" b="1" dirty="0">
                <a:solidFill>
                  <a:schemeClr val="bg1"/>
                </a:solidFill>
                <a:latin typeface="Times New Roman" pitchFamily="18" charset="0"/>
              </a:rPr>
              <a:t>字符数据在机内的表示形式</a:t>
            </a:r>
          </a:p>
        </p:txBody>
      </p:sp>
    </p:spTree>
    <p:custDataLst>
      <p:tags r:id="rId1"/>
    </p:custDataLst>
    <p:extLst>
      <p:ext uri="{BB962C8B-B14F-4D97-AF65-F5344CB8AC3E}">
        <p14:creationId xmlns:p14="http://schemas.microsoft.com/office/powerpoint/2010/main" val="20125187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Box 5">
            <a:extLst>
              <a:ext uri="{FF2B5EF4-FFF2-40B4-BE49-F238E27FC236}">
                <a16:creationId xmlns:a16="http://schemas.microsoft.com/office/drawing/2014/main" id="{A4424BFB-562C-4622-8F35-C99C7AE4DCC6}"/>
              </a:ext>
            </a:extLst>
          </p:cNvPr>
          <p:cNvSpPr txBox="1">
            <a:spLocks noChangeArrowheads="1"/>
          </p:cNvSpPr>
          <p:nvPr/>
        </p:nvSpPr>
        <p:spPr bwMode="auto">
          <a:xfrm>
            <a:off x="539750" y="236538"/>
            <a:ext cx="64171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3.3 </a:t>
            </a:r>
            <a:r>
              <a:rPr lang="zh-CN" altLang="en-US" sz="3600" b="1" dirty="0">
                <a:solidFill>
                  <a:schemeClr val="bg1"/>
                </a:solidFill>
                <a:latin typeface="Times New Roman" pitchFamily="18" charset="0"/>
              </a:rPr>
              <a:t>字符数据在机内的表示形式</a:t>
            </a:r>
          </a:p>
        </p:txBody>
      </p:sp>
      <p:pic>
        <p:nvPicPr>
          <p:cNvPr id="4" name="图片 3">
            <a:extLst>
              <a:ext uri="{FF2B5EF4-FFF2-40B4-BE49-F238E27FC236}">
                <a16:creationId xmlns:a16="http://schemas.microsoft.com/office/drawing/2014/main" id="{1FA75190-5702-CF5D-3F89-D0EE8C93D966}"/>
              </a:ext>
            </a:extLst>
          </p:cNvPr>
          <p:cNvPicPr>
            <a:picLocks noChangeAspect="1"/>
          </p:cNvPicPr>
          <p:nvPr/>
        </p:nvPicPr>
        <p:blipFill>
          <a:blip r:embed="rId4"/>
          <a:stretch>
            <a:fillRect/>
          </a:stretch>
        </p:blipFill>
        <p:spPr>
          <a:xfrm>
            <a:off x="123247" y="4293096"/>
            <a:ext cx="8316416" cy="935137"/>
          </a:xfrm>
          <a:prstGeom prst="rect">
            <a:avLst/>
          </a:prstGeom>
        </p:spPr>
      </p:pic>
      <p:sp>
        <p:nvSpPr>
          <p:cNvPr id="7" name="文本框 6">
            <a:extLst>
              <a:ext uri="{FF2B5EF4-FFF2-40B4-BE49-F238E27FC236}">
                <a16:creationId xmlns:a16="http://schemas.microsoft.com/office/drawing/2014/main" id="{E5F81C36-443B-25D3-E998-0C85E7F564F6}"/>
              </a:ext>
            </a:extLst>
          </p:cNvPr>
          <p:cNvSpPr txBox="1"/>
          <p:nvPr/>
        </p:nvSpPr>
        <p:spPr>
          <a:xfrm>
            <a:off x="395536" y="5373216"/>
            <a:ext cx="8064897" cy="830997"/>
          </a:xfrm>
          <a:prstGeom prst="rect">
            <a:avLst/>
          </a:prstGeom>
          <a:noFill/>
        </p:spPr>
        <p:txBody>
          <a:bodyPr wrap="square">
            <a:spAutoFit/>
          </a:bodyPr>
          <a:lstStyle/>
          <a:p>
            <a:pPr algn="l" latinLnBrk="1"/>
            <a:r>
              <a:rPr lang="zh-CN" altLang="en-US" sz="2400" b="1" i="0" dirty="0">
                <a:solidFill>
                  <a:srgbClr val="222226"/>
                </a:solidFill>
                <a:effectLst/>
                <a:latin typeface="PingFang SC"/>
              </a:rPr>
              <a:t>汉字的 </a:t>
            </a:r>
            <a:r>
              <a:rPr lang="en-US" altLang="zh-CN" sz="2400" b="1" i="0" dirty="0" err="1">
                <a:solidFill>
                  <a:srgbClr val="222226"/>
                </a:solidFill>
                <a:effectLst/>
                <a:latin typeface="PingFang SC"/>
              </a:rPr>
              <a:t>unicode</a:t>
            </a:r>
            <a:r>
              <a:rPr lang="en-US" altLang="zh-CN" sz="2400" b="1" i="0" dirty="0">
                <a:solidFill>
                  <a:srgbClr val="222226"/>
                </a:solidFill>
                <a:effectLst/>
                <a:latin typeface="PingFang SC"/>
              </a:rPr>
              <a:t> </a:t>
            </a:r>
            <a:r>
              <a:rPr lang="zh-CN" altLang="en-US" sz="2400" b="1" i="0" dirty="0">
                <a:solidFill>
                  <a:srgbClr val="222226"/>
                </a:solidFill>
                <a:effectLst/>
                <a:latin typeface="PingFang SC"/>
              </a:rPr>
              <a:t>编码表</a:t>
            </a:r>
            <a:endParaRPr lang="en-US" altLang="zh-CN" sz="2400" b="1" i="0" dirty="0">
              <a:solidFill>
                <a:srgbClr val="222226"/>
              </a:solidFill>
              <a:effectLst/>
              <a:latin typeface="PingFang SC"/>
            </a:endParaRPr>
          </a:p>
          <a:p>
            <a:pPr algn="l" latinLnBrk="1"/>
            <a:r>
              <a:rPr lang="en-US" altLang="zh-CN" sz="2400" b="1" i="0" dirty="0">
                <a:solidFill>
                  <a:srgbClr val="222226"/>
                </a:solidFill>
                <a:effectLst/>
                <a:latin typeface="PingFang SC"/>
              </a:rPr>
              <a:t>https://blog.csdn.net/Aimless520/article/details/126692649</a:t>
            </a:r>
            <a:endParaRPr lang="zh-CN" altLang="en-US" sz="2400" b="1" i="0" dirty="0">
              <a:solidFill>
                <a:srgbClr val="222226"/>
              </a:solidFill>
              <a:effectLst/>
              <a:latin typeface="PingFang SC"/>
            </a:endParaRPr>
          </a:p>
        </p:txBody>
      </p:sp>
      <p:sp>
        <p:nvSpPr>
          <p:cNvPr id="9" name="文本框 8">
            <a:extLst>
              <a:ext uri="{FF2B5EF4-FFF2-40B4-BE49-F238E27FC236}">
                <a16:creationId xmlns:a16="http://schemas.microsoft.com/office/drawing/2014/main" id="{AF3C8B72-0B9E-A7FA-68E6-2488B12850EF}"/>
              </a:ext>
            </a:extLst>
          </p:cNvPr>
          <p:cNvSpPr txBox="1"/>
          <p:nvPr/>
        </p:nvSpPr>
        <p:spPr>
          <a:xfrm>
            <a:off x="1043608" y="1484785"/>
            <a:ext cx="6336704" cy="954107"/>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char16_t   hz  = </a:t>
            </a:r>
            <a:r>
              <a:rPr lang="zh-CN" altLang="en-US" sz="2800" dirty="0">
                <a:solidFill>
                  <a:srgbClr val="40458C"/>
                </a:solidFill>
                <a:latin typeface="Times New Roman" pitchFamily="18" charset="0"/>
                <a:ea typeface="宋体" pitchFamily="2" charset="-122"/>
              </a:rPr>
              <a:t>'</a:t>
            </a:r>
            <a:r>
              <a:rPr kumimoji="1" lang="zh-CN" altLang="en-US" sz="2800" b="0"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华</a:t>
            </a:r>
            <a:r>
              <a:rPr lang="zh-CN" altLang="en-US" sz="2800" dirty="0">
                <a:solidFill>
                  <a:srgbClr val="40458C"/>
                </a:solidFill>
                <a:latin typeface="Times New Roman" pitchFamily="18" charset="0"/>
                <a:ea typeface="宋体" pitchFamily="2" charset="-122"/>
              </a:rPr>
              <a:t>'</a:t>
            </a:r>
            <a:r>
              <a:rPr kumimoji="1" lang="en-US" altLang="zh-CN" sz="2800" b="0"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        </a:t>
            </a:r>
            <a:r>
              <a:rPr lang="en-US" altLang="zh-CN" sz="2800" b="1" dirty="0">
                <a:solidFill>
                  <a:srgbClr val="C00000"/>
                </a:solidFill>
                <a:latin typeface="Times New Roman" pitchFamily="18" charset="0"/>
                <a:ea typeface="宋体" pitchFamily="2" charset="-122"/>
              </a:rPr>
              <a:t>//</a:t>
            </a:r>
            <a:r>
              <a:rPr lang="en-US" altLang="zh-CN" sz="26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GB2312</a:t>
            </a:r>
            <a:endParaRPr kumimoji="1" lang="zh-CN" altLang="en-US" sz="2600" b="0" i="0" u="none" strike="noStrike" kern="1200" cap="none" spc="0" normalizeH="0" baseline="0" noProof="0" dirty="0">
              <a:ln>
                <a:noFill/>
              </a:ln>
              <a:solidFill>
                <a:srgbClr val="C00000"/>
              </a:solidFill>
              <a:effectLst/>
              <a:uLnTx/>
              <a:uFillTx/>
              <a:latin typeface="Times New Roman" pitchFamily="18" charset="0"/>
              <a:ea typeface="宋体" pitchFamily="2" charset="-122"/>
              <a:cs typeface="+mn-cs"/>
            </a:endParaRPr>
          </a:p>
          <a:p>
            <a:r>
              <a:rPr lang="zh-CN" altLang="en-US" sz="2800" dirty="0">
                <a:solidFill>
                  <a:srgbClr val="40458C"/>
                </a:solidFill>
                <a:latin typeface="Times New Roman" pitchFamily="18" charset="0"/>
                <a:ea typeface="宋体" pitchFamily="2" charset="-122"/>
              </a:rPr>
              <a:t>char16_t  hz1 = u '华';     </a:t>
            </a:r>
            <a:r>
              <a:rPr lang="en-US" altLang="zh-CN" sz="2800" b="1" dirty="0">
                <a:solidFill>
                  <a:srgbClr val="C00000"/>
                </a:solidFill>
                <a:latin typeface="Times New Roman" pitchFamily="18" charset="0"/>
                <a:ea typeface="宋体" pitchFamily="2" charset="-122"/>
              </a:rPr>
              <a:t>//</a:t>
            </a:r>
            <a:r>
              <a:rPr lang="en-US" altLang="zh-CN" sz="26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U</a:t>
            </a:r>
            <a:r>
              <a:rPr lang="en-US" altLang="zh-CN" sz="28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nicode,</a:t>
            </a:r>
            <a:r>
              <a:rPr lang="en-US" altLang="zh-CN" sz="16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0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UTF-16</a:t>
            </a:r>
            <a:endParaRPr lang="zh-CN" altLang="en-US" sz="20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11" name="图片 10">
            <a:extLst>
              <a:ext uri="{FF2B5EF4-FFF2-40B4-BE49-F238E27FC236}">
                <a16:creationId xmlns:a16="http://schemas.microsoft.com/office/drawing/2014/main" id="{D71A16A7-1901-3E8A-D34C-14B0DFBCBC80}"/>
              </a:ext>
            </a:extLst>
          </p:cNvPr>
          <p:cNvPicPr>
            <a:picLocks noChangeAspect="1"/>
          </p:cNvPicPr>
          <p:nvPr/>
        </p:nvPicPr>
        <p:blipFill>
          <a:blip r:embed="rId5"/>
          <a:stretch>
            <a:fillRect/>
          </a:stretch>
        </p:blipFill>
        <p:spPr>
          <a:xfrm>
            <a:off x="899592" y="2636912"/>
            <a:ext cx="6560121" cy="1279411"/>
          </a:xfrm>
          <a:prstGeom prst="rect">
            <a:avLst/>
          </a:prstGeom>
        </p:spPr>
      </p:pic>
    </p:spTree>
    <p:custDataLst>
      <p:tags r:id="rId1"/>
    </p:custDataLst>
    <p:extLst>
      <p:ext uri="{BB962C8B-B14F-4D97-AF65-F5344CB8AC3E}">
        <p14:creationId xmlns:p14="http://schemas.microsoft.com/office/powerpoint/2010/main" val="34671387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5F8FA04-E615-3D6B-6A20-6D67A2143B1C}"/>
              </a:ext>
            </a:extLst>
          </p:cNvPr>
          <p:cNvSpPr txBox="1"/>
          <p:nvPr/>
        </p:nvSpPr>
        <p:spPr>
          <a:xfrm>
            <a:off x="611560" y="1772816"/>
            <a:ext cx="4320480" cy="954107"/>
          </a:xfrm>
          <a:prstGeom prst="rect">
            <a:avLst/>
          </a:prstGeom>
          <a:noFill/>
        </p:spPr>
        <p:txBody>
          <a:bodyPr wrap="square">
            <a:spAutoFit/>
          </a:bodyPr>
          <a:lstStyle/>
          <a:p>
            <a:r>
              <a:rPr lang="en-US" altLang="zh-CN" sz="2800" dirty="0">
                <a:solidFill>
                  <a:srgbClr val="40458C"/>
                </a:solidFill>
                <a:latin typeface="Times New Roman" pitchFamily="18" charset="0"/>
                <a:ea typeface="宋体" pitchFamily="2" charset="-122"/>
              </a:rPr>
              <a:t>char  p[] = "</a:t>
            </a:r>
            <a:r>
              <a:rPr lang="zh-CN" altLang="en-US" sz="2800" dirty="0">
                <a:solidFill>
                  <a:srgbClr val="40458C"/>
                </a:solidFill>
                <a:latin typeface="Times New Roman" pitchFamily="18" charset="0"/>
                <a:ea typeface="宋体" pitchFamily="2" charset="-122"/>
              </a:rPr>
              <a:t>华</a:t>
            </a:r>
            <a:r>
              <a:rPr lang="en-US" altLang="zh-CN" sz="2800" dirty="0">
                <a:solidFill>
                  <a:srgbClr val="40458C"/>
                </a:solidFill>
                <a:latin typeface="Times New Roman" pitchFamily="18" charset="0"/>
                <a:ea typeface="宋体" pitchFamily="2" charset="-122"/>
              </a:rPr>
              <a:t>\u534e</a:t>
            </a:r>
            <a:r>
              <a:rPr lang="zh-CN" altLang="en-US" sz="2800" dirty="0">
                <a:solidFill>
                  <a:srgbClr val="40458C"/>
                </a:solidFill>
                <a:latin typeface="Times New Roman" pitchFamily="18" charset="0"/>
                <a:ea typeface="宋体" pitchFamily="2" charset="-122"/>
              </a:rPr>
              <a:t>中</a:t>
            </a:r>
            <a:r>
              <a:rPr lang="en-US" altLang="zh-CN" sz="2800" dirty="0">
                <a:solidFill>
                  <a:srgbClr val="40458C"/>
                </a:solidFill>
                <a:latin typeface="Times New Roman" pitchFamily="18" charset="0"/>
                <a:ea typeface="宋体" pitchFamily="2" charset="-122"/>
              </a:rPr>
              <a:t>";</a:t>
            </a:r>
          </a:p>
          <a:p>
            <a:r>
              <a:rPr lang="en-US" altLang="zh-CN" sz="2800" dirty="0" err="1">
                <a:solidFill>
                  <a:srgbClr val="40458C"/>
                </a:solidFill>
                <a:latin typeface="Times New Roman" pitchFamily="18" charset="0"/>
                <a:ea typeface="宋体" pitchFamily="2" charset="-122"/>
              </a:rPr>
              <a:t>cout</a:t>
            </a:r>
            <a:r>
              <a:rPr lang="en-US" altLang="zh-CN" sz="2800" dirty="0">
                <a:solidFill>
                  <a:srgbClr val="40458C"/>
                </a:solidFill>
                <a:latin typeface="Times New Roman" pitchFamily="18" charset="0"/>
                <a:ea typeface="宋体" pitchFamily="2" charset="-122"/>
              </a:rPr>
              <a:t> &lt;&lt; p &lt;&lt; </a:t>
            </a:r>
            <a:r>
              <a:rPr lang="en-US" altLang="zh-CN" sz="2800" dirty="0" err="1">
                <a:solidFill>
                  <a:srgbClr val="40458C"/>
                </a:solidFill>
                <a:latin typeface="Times New Roman" pitchFamily="18" charset="0"/>
                <a:ea typeface="宋体" pitchFamily="2" charset="-122"/>
              </a:rPr>
              <a:t>endl</a:t>
            </a:r>
            <a:r>
              <a:rPr lang="en-US" altLang="zh-CN" sz="2800" dirty="0">
                <a:solidFill>
                  <a:srgbClr val="40458C"/>
                </a:solidFill>
                <a:latin typeface="Times New Roman" pitchFamily="18" charset="0"/>
                <a:ea typeface="宋体" pitchFamily="2" charset="-122"/>
              </a:rPr>
              <a:t>;</a:t>
            </a:r>
            <a:endParaRPr lang="zh-CN" altLang="en-US" sz="2800" dirty="0">
              <a:solidFill>
                <a:srgbClr val="40458C"/>
              </a:solidFill>
              <a:latin typeface="Times New Roman" pitchFamily="18" charset="0"/>
              <a:ea typeface="宋体" pitchFamily="2" charset="-122"/>
            </a:endParaRPr>
          </a:p>
        </p:txBody>
      </p:sp>
      <p:pic>
        <p:nvPicPr>
          <p:cNvPr id="5" name="图片 4">
            <a:extLst>
              <a:ext uri="{FF2B5EF4-FFF2-40B4-BE49-F238E27FC236}">
                <a16:creationId xmlns:a16="http://schemas.microsoft.com/office/drawing/2014/main" id="{A6A5413E-70EF-FDB1-95AF-1427C514A4E3}"/>
              </a:ext>
            </a:extLst>
          </p:cNvPr>
          <p:cNvPicPr>
            <a:picLocks noChangeAspect="1"/>
          </p:cNvPicPr>
          <p:nvPr/>
        </p:nvPicPr>
        <p:blipFill>
          <a:blip r:embed="rId2"/>
          <a:stretch>
            <a:fillRect/>
          </a:stretch>
        </p:blipFill>
        <p:spPr>
          <a:xfrm>
            <a:off x="5652120" y="1884725"/>
            <a:ext cx="2241665" cy="730288"/>
          </a:xfrm>
          <a:prstGeom prst="rect">
            <a:avLst/>
          </a:prstGeom>
        </p:spPr>
      </p:pic>
      <p:pic>
        <p:nvPicPr>
          <p:cNvPr id="7" name="图片 6">
            <a:extLst>
              <a:ext uri="{FF2B5EF4-FFF2-40B4-BE49-F238E27FC236}">
                <a16:creationId xmlns:a16="http://schemas.microsoft.com/office/drawing/2014/main" id="{1639AAEC-5025-C5DF-EC03-234087453087}"/>
              </a:ext>
            </a:extLst>
          </p:cNvPr>
          <p:cNvPicPr>
            <a:picLocks noChangeAspect="1"/>
          </p:cNvPicPr>
          <p:nvPr/>
        </p:nvPicPr>
        <p:blipFill>
          <a:blip r:embed="rId3"/>
          <a:stretch>
            <a:fillRect/>
          </a:stretch>
        </p:blipFill>
        <p:spPr>
          <a:xfrm>
            <a:off x="1885812" y="3356992"/>
            <a:ext cx="5372376" cy="1339919"/>
          </a:xfrm>
          <a:prstGeom prst="rect">
            <a:avLst/>
          </a:prstGeom>
        </p:spPr>
      </p:pic>
      <p:sp>
        <p:nvSpPr>
          <p:cNvPr id="8" name="Text Box 5">
            <a:extLst>
              <a:ext uri="{FF2B5EF4-FFF2-40B4-BE49-F238E27FC236}">
                <a16:creationId xmlns:a16="http://schemas.microsoft.com/office/drawing/2014/main" id="{1DE0498B-D146-BBB6-FA25-AFFD6F889C81}"/>
              </a:ext>
            </a:extLst>
          </p:cNvPr>
          <p:cNvSpPr txBox="1">
            <a:spLocks noChangeArrowheads="1"/>
          </p:cNvSpPr>
          <p:nvPr/>
        </p:nvSpPr>
        <p:spPr bwMode="auto">
          <a:xfrm>
            <a:off x="539750" y="236538"/>
            <a:ext cx="64171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3.3 </a:t>
            </a:r>
            <a:r>
              <a:rPr lang="zh-CN" altLang="en-US" sz="3600" b="1" dirty="0">
                <a:solidFill>
                  <a:schemeClr val="bg1"/>
                </a:solidFill>
                <a:latin typeface="Times New Roman" pitchFamily="18" charset="0"/>
              </a:rPr>
              <a:t>字符数据在机内的表示形式</a:t>
            </a:r>
          </a:p>
        </p:txBody>
      </p:sp>
    </p:spTree>
    <p:extLst>
      <p:ext uri="{BB962C8B-B14F-4D97-AF65-F5344CB8AC3E}">
        <p14:creationId xmlns:p14="http://schemas.microsoft.com/office/powerpoint/2010/main" val="418436471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a:extLst>
              <a:ext uri="{FF2B5EF4-FFF2-40B4-BE49-F238E27FC236}">
                <a16:creationId xmlns:a16="http://schemas.microsoft.com/office/drawing/2014/main" id="{B4700A5E-1932-4D9D-8DFA-C252753C3478}"/>
              </a:ext>
            </a:extLst>
          </p:cNvPr>
          <p:cNvSpPr txBox="1">
            <a:spLocks noChangeArrowheads="1"/>
          </p:cNvSpPr>
          <p:nvPr/>
        </p:nvSpPr>
        <p:spPr bwMode="auto">
          <a:xfrm>
            <a:off x="467544" y="1553487"/>
            <a:ext cx="8064896" cy="2337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25000"/>
              </a:lnSpc>
            </a:pPr>
            <a:r>
              <a:rPr lang="en-US" altLang="zh-CN" sz="2400" b="1" dirty="0">
                <a:solidFill>
                  <a:srgbClr val="40458C"/>
                </a:solidFill>
                <a:latin typeface="Times New Roman" panose="02020603050405020304" pitchFamily="18" charset="0"/>
                <a:cs typeface="Times New Roman" panose="02020603050405020304" pitchFamily="18" charset="0"/>
              </a:rPr>
              <a:t>Unicode</a:t>
            </a:r>
            <a:r>
              <a:rPr lang="zh-CN" altLang="en-US" sz="2400" b="1" dirty="0">
                <a:solidFill>
                  <a:srgbClr val="40458C"/>
                </a:solidFill>
                <a:latin typeface="Times New Roman" panose="02020603050405020304" pitchFamily="18" charset="0"/>
                <a:cs typeface="Times New Roman" panose="02020603050405020304" pitchFamily="18" charset="0"/>
              </a:rPr>
              <a:t>存在的问题：</a:t>
            </a:r>
            <a:endParaRPr lang="en-US" altLang="zh-CN" sz="2400" b="1" dirty="0">
              <a:solidFill>
                <a:srgbClr val="40458C"/>
              </a:solidFill>
              <a:latin typeface="Times New Roman" panose="02020603050405020304" pitchFamily="18" charset="0"/>
              <a:cs typeface="Times New Roman" panose="02020603050405020304" pitchFamily="18" charset="0"/>
            </a:endParaRPr>
          </a:p>
          <a:p>
            <a:pPr marL="342900" indent="-342900">
              <a:lnSpc>
                <a:spcPct val="125000"/>
              </a:lnSpc>
              <a:buFont typeface="Wingdings" panose="05000000000000000000" pitchFamily="2" charset="2"/>
              <a:buChar char="Ø"/>
            </a:pPr>
            <a:r>
              <a:rPr lang="zh-CN" altLang="en-US" sz="2400" b="1" dirty="0">
                <a:solidFill>
                  <a:srgbClr val="40458C"/>
                </a:solidFill>
                <a:latin typeface="Times New Roman" panose="02020603050405020304" pitchFamily="18" charset="0"/>
                <a:cs typeface="Times New Roman" panose="02020603050405020304" pitchFamily="18" charset="0"/>
              </a:rPr>
              <a:t>如果所有字符都用</a:t>
            </a:r>
            <a:r>
              <a:rPr lang="en-US" altLang="zh-CN" sz="2400" b="1" dirty="0">
                <a:solidFill>
                  <a:srgbClr val="40458C"/>
                </a:solidFill>
                <a:latin typeface="Times New Roman" panose="02020603050405020304" pitchFamily="18" charset="0"/>
                <a:cs typeface="Times New Roman" panose="02020603050405020304" pitchFamily="18" charset="0"/>
              </a:rPr>
              <a:t>2</a:t>
            </a:r>
            <a:r>
              <a:rPr lang="zh-CN" altLang="en-US" sz="2400" b="1" dirty="0">
                <a:solidFill>
                  <a:srgbClr val="40458C"/>
                </a:solidFill>
                <a:latin typeface="Times New Roman" panose="02020603050405020304" pitchFamily="18" charset="0"/>
                <a:cs typeface="Times New Roman" panose="02020603050405020304" pitchFamily="18" charset="0"/>
              </a:rPr>
              <a:t>个字节、</a:t>
            </a:r>
            <a:r>
              <a:rPr lang="en-US" altLang="zh-CN" sz="2400" b="1" dirty="0">
                <a:solidFill>
                  <a:srgbClr val="40458C"/>
                </a:solidFill>
                <a:latin typeface="Times New Roman" panose="02020603050405020304" pitchFamily="18" charset="0"/>
                <a:cs typeface="Times New Roman" panose="02020603050405020304" pitchFamily="18" charset="0"/>
              </a:rPr>
              <a:t>3</a:t>
            </a:r>
            <a:r>
              <a:rPr lang="zh-CN" altLang="en-US" sz="2400" b="1" dirty="0">
                <a:solidFill>
                  <a:srgbClr val="40458C"/>
                </a:solidFill>
                <a:latin typeface="Times New Roman" panose="02020603050405020304" pitchFamily="18" charset="0"/>
                <a:cs typeface="Times New Roman" panose="02020603050405020304" pitchFamily="18" charset="0"/>
              </a:rPr>
              <a:t>个字节甚至更多字节来表示，会造成存储空间的增加，太费存储空间</a:t>
            </a:r>
            <a:endParaRPr lang="en-US" altLang="zh-CN" sz="2400" b="1" dirty="0">
              <a:solidFill>
                <a:srgbClr val="40458C"/>
              </a:solidFill>
              <a:latin typeface="Times New Roman" panose="02020603050405020304" pitchFamily="18" charset="0"/>
              <a:cs typeface="Times New Roman" panose="02020603050405020304" pitchFamily="18" charset="0"/>
            </a:endParaRPr>
          </a:p>
          <a:p>
            <a:pPr marL="342900" indent="-342900">
              <a:lnSpc>
                <a:spcPct val="125000"/>
              </a:lnSpc>
              <a:buFont typeface="Wingdings" panose="05000000000000000000" pitchFamily="2" charset="2"/>
              <a:buChar char="Ø"/>
            </a:pPr>
            <a:r>
              <a:rPr lang="en-US" altLang="zh-CN" sz="2400" b="1" dirty="0">
                <a:solidFill>
                  <a:srgbClr val="40458C"/>
                </a:solidFill>
                <a:latin typeface="Times New Roman" panose="02020603050405020304" pitchFamily="18" charset="0"/>
                <a:cs typeface="Times New Roman" panose="02020603050405020304" pitchFamily="18" charset="0"/>
              </a:rPr>
              <a:t>ASCII</a:t>
            </a:r>
            <a:r>
              <a:rPr lang="zh-CN" altLang="en-US" sz="2400" b="1" dirty="0">
                <a:solidFill>
                  <a:srgbClr val="40458C"/>
                </a:solidFill>
                <a:latin typeface="Times New Roman" panose="02020603050405020304" pitchFamily="18" charset="0"/>
                <a:cs typeface="Times New Roman" panose="02020603050405020304" pitchFamily="18" charset="0"/>
              </a:rPr>
              <a:t>只需要一个字节来进行编码</a:t>
            </a:r>
            <a:endParaRPr lang="en-US" altLang="zh-CN" sz="2400" b="1" dirty="0">
              <a:solidFill>
                <a:srgbClr val="40458C"/>
              </a:solidFill>
              <a:latin typeface="Times New Roman" panose="02020603050405020304" pitchFamily="18" charset="0"/>
              <a:cs typeface="Times New Roman" panose="02020603050405020304" pitchFamily="18" charset="0"/>
            </a:endParaRPr>
          </a:p>
          <a:p>
            <a:pPr marL="342900" indent="-342900">
              <a:lnSpc>
                <a:spcPct val="125000"/>
              </a:lnSpc>
              <a:buFont typeface="Wingdings" panose="05000000000000000000" pitchFamily="2" charset="2"/>
              <a:buChar char="Ø"/>
            </a:pPr>
            <a:r>
              <a:rPr lang="zh-CN" altLang="en-US" sz="2400" b="1" dirty="0">
                <a:solidFill>
                  <a:srgbClr val="40458C"/>
                </a:solidFill>
                <a:latin typeface="Times New Roman" panose="02020603050405020304" pitchFamily="18" charset="0"/>
                <a:cs typeface="Times New Roman" panose="02020603050405020304" pitchFamily="18" charset="0"/>
              </a:rPr>
              <a:t>如何区别该编码是</a:t>
            </a:r>
            <a:r>
              <a:rPr lang="en-US" altLang="zh-CN" sz="2400" b="1" dirty="0">
                <a:solidFill>
                  <a:srgbClr val="40458C"/>
                </a:solidFill>
                <a:latin typeface="Times New Roman" panose="02020603050405020304" pitchFamily="18" charset="0"/>
                <a:cs typeface="Times New Roman" panose="02020603050405020304" pitchFamily="18" charset="0"/>
              </a:rPr>
              <a:t>Unicode</a:t>
            </a:r>
            <a:r>
              <a:rPr lang="zh-CN" altLang="en-US" sz="2400" b="1" dirty="0">
                <a:solidFill>
                  <a:srgbClr val="40458C"/>
                </a:solidFill>
                <a:latin typeface="Times New Roman" panose="02020603050405020304" pitchFamily="18" charset="0"/>
                <a:cs typeface="Times New Roman" panose="02020603050405020304" pitchFamily="18" charset="0"/>
              </a:rPr>
              <a:t>还是</a:t>
            </a:r>
            <a:r>
              <a:rPr lang="en-US" altLang="zh-CN" sz="2400" b="1" dirty="0">
                <a:solidFill>
                  <a:srgbClr val="40458C"/>
                </a:solidFill>
                <a:latin typeface="Times New Roman" panose="02020603050405020304" pitchFamily="18" charset="0"/>
                <a:cs typeface="Times New Roman" panose="02020603050405020304" pitchFamily="18" charset="0"/>
              </a:rPr>
              <a:t>ASCII </a:t>
            </a:r>
            <a:r>
              <a:rPr lang="zh-CN" altLang="en-US" sz="2400" b="1" dirty="0">
                <a:solidFill>
                  <a:srgbClr val="40458C"/>
                </a:solidFill>
                <a:latin typeface="Times New Roman" panose="02020603050405020304" pitchFamily="18" charset="0"/>
                <a:cs typeface="Times New Roman" panose="02020603050405020304" pitchFamily="18" charset="0"/>
              </a:rPr>
              <a:t>？</a:t>
            </a:r>
            <a:endParaRPr lang="en-US" altLang="zh-CN" sz="2400" b="1" dirty="0">
              <a:solidFill>
                <a:srgbClr val="40458C"/>
              </a:solidFill>
              <a:latin typeface="Times New Roman" panose="02020603050405020304" pitchFamily="18" charset="0"/>
              <a:cs typeface="Times New Roman" panose="02020603050405020304" pitchFamily="18" charset="0"/>
            </a:endParaRPr>
          </a:p>
        </p:txBody>
      </p:sp>
      <p:sp>
        <p:nvSpPr>
          <p:cNvPr id="17" name="Text Box 5">
            <a:extLst>
              <a:ext uri="{FF2B5EF4-FFF2-40B4-BE49-F238E27FC236}">
                <a16:creationId xmlns:a16="http://schemas.microsoft.com/office/drawing/2014/main" id="{A4424BFB-562C-4622-8F35-C99C7AE4DCC6}"/>
              </a:ext>
            </a:extLst>
          </p:cNvPr>
          <p:cNvSpPr txBox="1">
            <a:spLocks noChangeArrowheads="1"/>
          </p:cNvSpPr>
          <p:nvPr/>
        </p:nvSpPr>
        <p:spPr bwMode="auto">
          <a:xfrm>
            <a:off x="539750" y="236538"/>
            <a:ext cx="64171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3.3 </a:t>
            </a:r>
            <a:r>
              <a:rPr lang="zh-CN" altLang="en-US" sz="3600" b="1" dirty="0">
                <a:solidFill>
                  <a:schemeClr val="bg1"/>
                </a:solidFill>
                <a:latin typeface="Times New Roman" pitchFamily="18" charset="0"/>
              </a:rPr>
              <a:t>字符数据在机内的表示形式</a:t>
            </a:r>
          </a:p>
        </p:txBody>
      </p:sp>
      <p:sp>
        <p:nvSpPr>
          <p:cNvPr id="4" name="文本框 3">
            <a:extLst>
              <a:ext uri="{FF2B5EF4-FFF2-40B4-BE49-F238E27FC236}">
                <a16:creationId xmlns:a16="http://schemas.microsoft.com/office/drawing/2014/main" id="{DBF7114F-B345-B065-6804-DC60A69F161E}"/>
              </a:ext>
            </a:extLst>
          </p:cNvPr>
          <p:cNvSpPr txBox="1"/>
          <p:nvPr/>
        </p:nvSpPr>
        <p:spPr>
          <a:xfrm>
            <a:off x="539750" y="4221088"/>
            <a:ext cx="4752528" cy="952184"/>
          </a:xfrm>
          <a:prstGeom prst="rect">
            <a:avLst/>
          </a:prstGeom>
          <a:noFill/>
        </p:spPr>
        <p:txBody>
          <a:bodyPr wrap="square">
            <a:spAutoFit/>
          </a:bodyPr>
          <a:lstStyle/>
          <a:p>
            <a:pPr marL="342900" indent="-342900">
              <a:lnSpc>
                <a:spcPct val="125000"/>
              </a:lnSpc>
              <a:buFont typeface="Wingdings" panose="05000000000000000000" pitchFamily="2" charset="2"/>
              <a:buChar char="Ø"/>
            </a:pPr>
            <a:r>
              <a:rPr lang="zh-CN" altLang="en-US" sz="2400" b="1" dirty="0">
                <a:solidFill>
                  <a:srgbClr val="40458C"/>
                </a:solidFill>
                <a:latin typeface="宋体" panose="02010600030101010101" pitchFamily="2" charset="-122"/>
                <a:ea typeface="宋体" pitchFamily="2" charset="-122"/>
              </a:rPr>
              <a:t>如何节约空间？</a:t>
            </a:r>
            <a:endParaRPr lang="en-US" altLang="zh-CN" sz="2400" b="1" dirty="0">
              <a:solidFill>
                <a:srgbClr val="40458C"/>
              </a:solidFill>
              <a:latin typeface="宋体" panose="02010600030101010101" pitchFamily="2" charset="-122"/>
              <a:ea typeface="宋体" pitchFamily="2" charset="-122"/>
            </a:endParaRPr>
          </a:p>
          <a:p>
            <a:pPr marL="342900" indent="-342900">
              <a:lnSpc>
                <a:spcPct val="125000"/>
              </a:lnSpc>
              <a:buFont typeface="Wingdings" panose="05000000000000000000" pitchFamily="2" charset="2"/>
              <a:buChar char="Ø"/>
            </a:pPr>
            <a:r>
              <a:rPr lang="zh-CN" altLang="en-US" sz="2400" b="1" dirty="0">
                <a:solidFill>
                  <a:srgbClr val="40458C"/>
                </a:solidFill>
                <a:latin typeface="宋体" panose="02010600030101010101" pitchFamily="2" charset="-122"/>
                <a:ea typeface="宋体" pitchFamily="2" charset="-122"/>
              </a:rPr>
              <a:t>如何避免对编码误判？</a:t>
            </a:r>
            <a:endParaRPr lang="en-US" altLang="zh-CN" sz="2400" b="1" dirty="0">
              <a:solidFill>
                <a:srgbClr val="40458C"/>
              </a:solidFill>
              <a:latin typeface="宋体" panose="02010600030101010101" pitchFamily="2" charset="-122"/>
              <a:ea typeface="宋体" pitchFamily="2" charset="-122"/>
            </a:endParaRPr>
          </a:p>
        </p:txBody>
      </p:sp>
      <p:sp>
        <p:nvSpPr>
          <p:cNvPr id="2" name="文本框 1">
            <a:extLst>
              <a:ext uri="{FF2B5EF4-FFF2-40B4-BE49-F238E27FC236}">
                <a16:creationId xmlns:a16="http://schemas.microsoft.com/office/drawing/2014/main" id="{95A7CB63-225E-91A5-E6B3-266C994CD1E9}"/>
              </a:ext>
            </a:extLst>
          </p:cNvPr>
          <p:cNvSpPr txBox="1"/>
          <p:nvPr/>
        </p:nvSpPr>
        <p:spPr>
          <a:xfrm>
            <a:off x="539750" y="5359679"/>
            <a:ext cx="7488832" cy="461665"/>
          </a:xfrm>
          <a:prstGeom prst="rect">
            <a:avLst/>
          </a:prstGeom>
          <a:noFill/>
        </p:spPr>
        <p:txBody>
          <a:bodyPr wrap="square">
            <a:spAutoFit/>
          </a:bodyPr>
          <a:lstStyle/>
          <a:p>
            <a:r>
              <a:rPr lang="en-US" altLang="zh-CN" sz="2400" b="1" dirty="0">
                <a:solidFill>
                  <a:srgbClr val="FF0000"/>
                </a:solidFill>
                <a:latin typeface="Times New Roman" panose="02020603050405020304" pitchFamily="18" charset="0"/>
                <a:ea typeface="宋体" pitchFamily="2" charset="-122"/>
                <a:cs typeface="Times New Roman" panose="02020603050405020304" pitchFamily="18" charset="0"/>
              </a:rPr>
              <a:t>Unicode </a:t>
            </a:r>
            <a:r>
              <a:rPr lang="zh-CN" altLang="en-US" sz="2400" b="1" dirty="0">
                <a:solidFill>
                  <a:srgbClr val="FF0000"/>
                </a:solidFill>
                <a:latin typeface="Times New Roman" panose="02020603050405020304" pitchFamily="18" charset="0"/>
                <a:ea typeface="宋体" pitchFamily="2" charset="-122"/>
                <a:cs typeface="Times New Roman" panose="02020603050405020304" pitchFamily="18" charset="0"/>
              </a:rPr>
              <a:t>的实现方式：</a:t>
            </a:r>
            <a:r>
              <a:rPr lang="en-US" altLang="zh-CN" sz="2400" b="1" dirty="0">
                <a:solidFill>
                  <a:srgbClr val="40458C"/>
                </a:solidFill>
                <a:latin typeface="Times New Roman" panose="02020603050405020304" pitchFamily="18" charset="0"/>
                <a:ea typeface="宋体" pitchFamily="2" charset="-122"/>
                <a:cs typeface="Times New Roman" panose="02020603050405020304" pitchFamily="18" charset="0"/>
              </a:rPr>
              <a:t>UTF-8</a:t>
            </a:r>
            <a:r>
              <a:rPr lang="zh-CN" altLang="en-US" sz="2400" b="1" dirty="0">
                <a:solidFill>
                  <a:srgbClr val="40458C"/>
                </a:solidFill>
                <a:latin typeface="Times New Roman" panose="02020603050405020304" pitchFamily="18" charset="0"/>
                <a:ea typeface="宋体" pitchFamily="2" charset="-122"/>
                <a:cs typeface="Times New Roman" panose="02020603050405020304" pitchFamily="18" charset="0"/>
              </a:rPr>
              <a:t>、</a:t>
            </a:r>
            <a:r>
              <a:rPr lang="en-US" altLang="zh-CN" sz="2400" b="1" dirty="0">
                <a:solidFill>
                  <a:srgbClr val="40458C"/>
                </a:solidFill>
                <a:latin typeface="Times New Roman" panose="02020603050405020304" pitchFamily="18" charset="0"/>
                <a:ea typeface="宋体" pitchFamily="2" charset="-122"/>
                <a:cs typeface="Times New Roman" panose="02020603050405020304" pitchFamily="18" charset="0"/>
              </a:rPr>
              <a:t>UTF-16</a:t>
            </a:r>
            <a:r>
              <a:rPr lang="zh-CN" altLang="en-US" sz="2400" b="1" dirty="0">
                <a:solidFill>
                  <a:srgbClr val="40458C"/>
                </a:solidFill>
                <a:latin typeface="Times New Roman" panose="02020603050405020304" pitchFamily="18" charset="0"/>
                <a:ea typeface="宋体" pitchFamily="2" charset="-122"/>
                <a:cs typeface="Times New Roman" panose="02020603050405020304" pitchFamily="18" charset="0"/>
              </a:rPr>
              <a:t>、</a:t>
            </a:r>
            <a:r>
              <a:rPr lang="en-US" altLang="zh-CN" sz="2400" b="1" dirty="0">
                <a:solidFill>
                  <a:srgbClr val="40458C"/>
                </a:solidFill>
                <a:latin typeface="Times New Roman" panose="02020603050405020304" pitchFamily="18" charset="0"/>
                <a:ea typeface="宋体" pitchFamily="2" charset="-122"/>
                <a:cs typeface="Times New Roman" panose="02020603050405020304" pitchFamily="18" charset="0"/>
              </a:rPr>
              <a:t>UTF-32</a:t>
            </a:r>
            <a:endParaRPr lang="zh-CN" altLang="en-US" dirty="0">
              <a:latin typeface="Times New Roman" panose="02020603050405020304" pitchFamily="18"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34414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a:extLst>
              <a:ext uri="{FF2B5EF4-FFF2-40B4-BE49-F238E27FC236}">
                <a16:creationId xmlns:a16="http://schemas.microsoft.com/office/drawing/2014/main" id="{B4700A5E-1932-4D9D-8DFA-C252753C3478}"/>
              </a:ext>
            </a:extLst>
          </p:cNvPr>
          <p:cNvSpPr txBox="1">
            <a:spLocks noChangeArrowheads="1"/>
          </p:cNvSpPr>
          <p:nvPr/>
        </p:nvSpPr>
        <p:spPr bwMode="auto">
          <a:xfrm>
            <a:off x="395536" y="1412776"/>
            <a:ext cx="8352928" cy="47224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25000"/>
              </a:lnSpc>
            </a:pPr>
            <a:r>
              <a:rPr lang="en-US" altLang="zh-CN" sz="2400" b="1" dirty="0">
                <a:solidFill>
                  <a:srgbClr val="40458C"/>
                </a:solidFill>
                <a:latin typeface="宋体" panose="02010600030101010101" pitchFamily="2" charset="-122"/>
              </a:rPr>
              <a:t>UTF-8</a:t>
            </a:r>
          </a:p>
          <a:p>
            <a:pPr marL="342900" indent="-342900">
              <a:lnSpc>
                <a:spcPct val="125000"/>
              </a:lnSpc>
              <a:buFont typeface="Wingdings" panose="05000000000000000000" pitchFamily="2" charset="2"/>
              <a:buChar char="Ø"/>
            </a:pPr>
            <a:r>
              <a:rPr lang="zh-CN" altLang="en-US" sz="2400" b="1" dirty="0">
                <a:solidFill>
                  <a:srgbClr val="40458C"/>
                </a:solidFill>
                <a:latin typeface="宋体" panose="02010600030101010101" pitchFamily="2" charset="-122"/>
              </a:rPr>
              <a:t>是一种变长的编码方法，长度从</a:t>
            </a:r>
            <a:r>
              <a:rPr lang="en-US" altLang="zh-CN" sz="2400" b="1" dirty="0">
                <a:solidFill>
                  <a:srgbClr val="40458C"/>
                </a:solidFill>
                <a:latin typeface="宋体" panose="02010600030101010101" pitchFamily="2" charset="-122"/>
              </a:rPr>
              <a:t>1</a:t>
            </a:r>
            <a:r>
              <a:rPr lang="zh-CN" altLang="en-US" sz="2400" b="1" dirty="0">
                <a:solidFill>
                  <a:srgbClr val="40458C"/>
                </a:solidFill>
                <a:latin typeface="宋体" panose="02010600030101010101" pitchFamily="2" charset="-122"/>
              </a:rPr>
              <a:t>个到</a:t>
            </a:r>
            <a:r>
              <a:rPr lang="en-US" altLang="zh-CN" sz="2400" b="1" dirty="0">
                <a:solidFill>
                  <a:srgbClr val="40458C"/>
                </a:solidFill>
                <a:latin typeface="宋体" panose="02010600030101010101" pitchFamily="2" charset="-122"/>
              </a:rPr>
              <a:t>4</a:t>
            </a:r>
            <a:r>
              <a:rPr lang="zh-CN" altLang="en-US" sz="2400" b="1" dirty="0">
                <a:solidFill>
                  <a:srgbClr val="40458C"/>
                </a:solidFill>
                <a:latin typeface="宋体" panose="02010600030101010101" pitchFamily="2" charset="-122"/>
              </a:rPr>
              <a:t>个字节不等；</a:t>
            </a:r>
            <a:endParaRPr lang="en-US" altLang="zh-CN" sz="2400" b="1" dirty="0">
              <a:solidFill>
                <a:srgbClr val="40458C"/>
              </a:solidFill>
              <a:latin typeface="宋体" panose="02010600030101010101" pitchFamily="2" charset="-122"/>
            </a:endParaRPr>
          </a:p>
          <a:p>
            <a:pPr marL="342900" indent="-342900">
              <a:lnSpc>
                <a:spcPct val="125000"/>
              </a:lnSpc>
              <a:buFont typeface="Wingdings" panose="05000000000000000000" pitchFamily="2" charset="2"/>
              <a:buChar char="Ø"/>
            </a:pPr>
            <a:r>
              <a:rPr lang="zh-CN" altLang="en-US" sz="2400" b="1" dirty="0">
                <a:solidFill>
                  <a:srgbClr val="40458C"/>
                </a:solidFill>
                <a:latin typeface="宋体" panose="02010600030101010101" pitchFamily="2" charset="-122"/>
              </a:rPr>
              <a:t>越是常用的字符，字节越短；</a:t>
            </a:r>
            <a:endParaRPr lang="en-US" altLang="zh-CN" sz="2400" b="1" dirty="0">
              <a:solidFill>
                <a:srgbClr val="40458C"/>
              </a:solidFill>
              <a:latin typeface="宋体" panose="02010600030101010101" pitchFamily="2" charset="-122"/>
            </a:endParaRPr>
          </a:p>
          <a:p>
            <a:pPr marL="342900" indent="-342900">
              <a:lnSpc>
                <a:spcPct val="125000"/>
              </a:lnSpc>
              <a:buFont typeface="Wingdings" panose="05000000000000000000" pitchFamily="2" charset="2"/>
              <a:buChar char="Ø"/>
            </a:pPr>
            <a:r>
              <a:rPr lang="zh-CN" altLang="en-US" sz="2400" b="1" dirty="0">
                <a:solidFill>
                  <a:srgbClr val="FF0000"/>
                </a:solidFill>
                <a:latin typeface="宋体" panose="02010600030101010101" pitchFamily="2" charset="-122"/>
              </a:rPr>
              <a:t>对于单字节的符号</a:t>
            </a:r>
            <a:endParaRPr lang="en-US" altLang="zh-CN" sz="2400" b="1" dirty="0">
              <a:solidFill>
                <a:srgbClr val="FF0000"/>
              </a:solidFill>
              <a:latin typeface="宋体" panose="02010600030101010101" pitchFamily="2" charset="-122"/>
            </a:endParaRPr>
          </a:p>
          <a:p>
            <a:pPr>
              <a:lnSpc>
                <a:spcPct val="125000"/>
              </a:lnSpc>
            </a:pPr>
            <a:r>
              <a:rPr lang="en-US" altLang="zh-CN" sz="2400" b="1" dirty="0">
                <a:solidFill>
                  <a:srgbClr val="40458C"/>
                </a:solidFill>
                <a:latin typeface="宋体" panose="02010600030101010101" pitchFamily="2" charset="-122"/>
              </a:rPr>
              <a:t>  </a:t>
            </a:r>
            <a:r>
              <a:rPr lang="zh-CN" altLang="en-US" sz="2400" b="1" dirty="0">
                <a:solidFill>
                  <a:srgbClr val="0000FF"/>
                </a:solidFill>
                <a:latin typeface="宋体" panose="02010600030101010101" pitchFamily="2" charset="-122"/>
              </a:rPr>
              <a:t>字节的第一位设为</a:t>
            </a:r>
            <a:r>
              <a:rPr lang="en-US" altLang="zh-CN" sz="2400" b="1" dirty="0">
                <a:solidFill>
                  <a:srgbClr val="0000FF"/>
                </a:solidFill>
                <a:latin typeface="宋体" panose="02010600030101010101" pitchFamily="2" charset="-122"/>
              </a:rPr>
              <a:t>0</a:t>
            </a:r>
            <a:r>
              <a:rPr lang="zh-CN" altLang="en-US" sz="2400" b="1" dirty="0">
                <a:solidFill>
                  <a:srgbClr val="0000FF"/>
                </a:solidFill>
                <a:latin typeface="宋体" panose="02010600030101010101" pitchFamily="2" charset="-122"/>
              </a:rPr>
              <a:t>，</a:t>
            </a:r>
            <a:r>
              <a:rPr lang="zh-CN" altLang="en-US" sz="2400" b="1" dirty="0">
                <a:solidFill>
                  <a:srgbClr val="40458C"/>
                </a:solidFill>
                <a:latin typeface="宋体" panose="02010600030101010101" pitchFamily="2" charset="-122"/>
              </a:rPr>
              <a:t>后面</a:t>
            </a:r>
            <a:r>
              <a:rPr lang="en-US" altLang="zh-CN" sz="2400" b="1" dirty="0">
                <a:solidFill>
                  <a:srgbClr val="40458C"/>
                </a:solidFill>
                <a:latin typeface="宋体" panose="02010600030101010101" pitchFamily="2" charset="-122"/>
              </a:rPr>
              <a:t>7</a:t>
            </a:r>
            <a:r>
              <a:rPr lang="zh-CN" altLang="en-US" sz="2400" b="1" dirty="0">
                <a:solidFill>
                  <a:srgbClr val="40458C"/>
                </a:solidFill>
                <a:latin typeface="宋体" panose="02010600030101010101" pitchFamily="2" charset="-122"/>
              </a:rPr>
              <a:t>位为这个符号的</a:t>
            </a:r>
            <a:r>
              <a:rPr lang="en-US" altLang="zh-CN" sz="2400" b="1" dirty="0">
                <a:solidFill>
                  <a:srgbClr val="40458C"/>
                </a:solidFill>
                <a:latin typeface="宋体" panose="02010600030101010101" pitchFamily="2" charset="-122"/>
              </a:rPr>
              <a:t>Unicode</a:t>
            </a:r>
            <a:r>
              <a:rPr lang="zh-CN" altLang="en-US" sz="2400" b="1" dirty="0">
                <a:solidFill>
                  <a:srgbClr val="40458C"/>
                </a:solidFill>
                <a:latin typeface="宋体" panose="02010600030101010101" pitchFamily="2" charset="-122"/>
              </a:rPr>
              <a:t>码。</a:t>
            </a:r>
            <a:endParaRPr lang="en-US" altLang="zh-CN" sz="2400" b="1" dirty="0">
              <a:solidFill>
                <a:srgbClr val="40458C"/>
              </a:solidFill>
              <a:latin typeface="宋体" panose="02010600030101010101" pitchFamily="2" charset="-122"/>
            </a:endParaRPr>
          </a:p>
          <a:p>
            <a:pPr>
              <a:lnSpc>
                <a:spcPct val="125000"/>
              </a:lnSpc>
            </a:pPr>
            <a:r>
              <a:rPr lang="en-US" altLang="zh-CN" sz="2400" b="1" dirty="0">
                <a:solidFill>
                  <a:srgbClr val="40458C"/>
                </a:solidFill>
                <a:latin typeface="宋体" panose="02010600030101010101" pitchFamily="2" charset="-122"/>
              </a:rPr>
              <a:t>  </a:t>
            </a:r>
            <a:r>
              <a:rPr lang="zh-CN" altLang="en-US" sz="2300" b="1" dirty="0">
                <a:solidFill>
                  <a:srgbClr val="40458C"/>
                </a:solidFill>
                <a:latin typeface="宋体" panose="02010600030101010101" pitchFamily="2" charset="-122"/>
              </a:rPr>
              <a:t>对于英文字母，</a:t>
            </a:r>
            <a:r>
              <a:rPr lang="en-US" altLang="zh-CN" sz="2300" b="1" dirty="0">
                <a:solidFill>
                  <a:srgbClr val="40458C"/>
                </a:solidFill>
                <a:latin typeface="宋体" panose="02010600030101010101" pitchFamily="2" charset="-122"/>
              </a:rPr>
              <a:t>UTF-8 </a:t>
            </a:r>
            <a:r>
              <a:rPr lang="zh-CN" altLang="en-US" sz="2300" b="1" dirty="0">
                <a:solidFill>
                  <a:srgbClr val="40458C"/>
                </a:solidFill>
                <a:latin typeface="宋体" panose="02010600030101010101" pitchFamily="2" charset="-122"/>
              </a:rPr>
              <a:t>编码和 </a:t>
            </a:r>
            <a:r>
              <a:rPr lang="en-US" altLang="zh-CN" sz="2300" b="1" dirty="0">
                <a:solidFill>
                  <a:srgbClr val="40458C"/>
                </a:solidFill>
                <a:latin typeface="宋体" panose="02010600030101010101" pitchFamily="2" charset="-122"/>
              </a:rPr>
              <a:t>ASCII </a:t>
            </a:r>
            <a:r>
              <a:rPr lang="zh-CN" altLang="en-US" sz="2300" b="1" dirty="0">
                <a:solidFill>
                  <a:srgbClr val="40458C"/>
                </a:solidFill>
                <a:latin typeface="宋体" panose="02010600030101010101" pitchFamily="2" charset="-122"/>
              </a:rPr>
              <a:t>编码是相同的。</a:t>
            </a:r>
            <a:endParaRPr lang="en-US" altLang="zh-CN" sz="2300" b="1" dirty="0">
              <a:solidFill>
                <a:srgbClr val="40458C"/>
              </a:solidFill>
              <a:latin typeface="宋体" panose="02010600030101010101" pitchFamily="2" charset="-122"/>
            </a:endParaRPr>
          </a:p>
          <a:p>
            <a:pPr marL="342900" indent="-342900">
              <a:lnSpc>
                <a:spcPct val="125000"/>
              </a:lnSpc>
              <a:buFont typeface="Wingdings" panose="05000000000000000000" pitchFamily="2" charset="2"/>
              <a:buChar char="Ø"/>
            </a:pPr>
            <a:r>
              <a:rPr lang="zh-CN" altLang="en-US" sz="2400" b="1" dirty="0">
                <a:solidFill>
                  <a:srgbClr val="FF0000"/>
                </a:solidFill>
                <a:latin typeface="宋体" panose="02010600030101010101" pitchFamily="2" charset="-122"/>
              </a:rPr>
              <a:t>对于</a:t>
            </a:r>
            <a:r>
              <a:rPr lang="en-US" altLang="zh-CN" sz="2600" b="1" dirty="0">
                <a:solidFill>
                  <a:srgbClr val="FF0000"/>
                </a:solidFill>
                <a:latin typeface="宋体" panose="02010600030101010101" pitchFamily="2" charset="-122"/>
              </a:rPr>
              <a:t>n</a:t>
            </a:r>
            <a:r>
              <a:rPr lang="zh-CN" altLang="en-US" sz="2400" b="1" dirty="0">
                <a:solidFill>
                  <a:srgbClr val="FF0000"/>
                </a:solidFill>
                <a:latin typeface="宋体" panose="02010600030101010101" pitchFamily="2" charset="-122"/>
              </a:rPr>
              <a:t>字节的符号（</a:t>
            </a:r>
            <a:r>
              <a:rPr lang="en-US" altLang="zh-CN" sz="2600" b="1" dirty="0">
                <a:solidFill>
                  <a:srgbClr val="FF0000"/>
                </a:solidFill>
                <a:latin typeface="宋体" panose="02010600030101010101" pitchFamily="2" charset="-122"/>
              </a:rPr>
              <a:t>n</a:t>
            </a:r>
            <a:r>
              <a:rPr lang="en-US" altLang="zh-CN" sz="2400" b="1" dirty="0">
                <a:solidFill>
                  <a:srgbClr val="FF0000"/>
                </a:solidFill>
                <a:latin typeface="宋体" panose="02010600030101010101" pitchFamily="2" charset="-122"/>
              </a:rPr>
              <a:t>&gt;1</a:t>
            </a:r>
            <a:r>
              <a:rPr lang="zh-CN" altLang="en-US" sz="2400" b="1" dirty="0">
                <a:solidFill>
                  <a:srgbClr val="FF0000"/>
                </a:solidFill>
                <a:latin typeface="宋体" panose="02010600030101010101" pitchFamily="2" charset="-122"/>
              </a:rPr>
              <a:t>）</a:t>
            </a:r>
            <a:endParaRPr lang="en-US" altLang="zh-CN" sz="2400" b="1" dirty="0">
              <a:solidFill>
                <a:srgbClr val="FF0000"/>
              </a:solidFill>
              <a:latin typeface="宋体" panose="02010600030101010101" pitchFamily="2" charset="-122"/>
            </a:endParaRPr>
          </a:p>
          <a:p>
            <a:pPr>
              <a:lnSpc>
                <a:spcPct val="125000"/>
              </a:lnSpc>
            </a:pPr>
            <a:r>
              <a:rPr lang="en-US" altLang="zh-CN" sz="2400" b="1" dirty="0">
                <a:solidFill>
                  <a:srgbClr val="40458C"/>
                </a:solidFill>
                <a:latin typeface="宋体" panose="02010600030101010101" pitchFamily="2" charset="-122"/>
              </a:rPr>
              <a:t>  </a:t>
            </a:r>
            <a:r>
              <a:rPr lang="zh-CN" altLang="en-US" sz="2400" b="1" dirty="0">
                <a:solidFill>
                  <a:srgbClr val="40458C"/>
                </a:solidFill>
                <a:latin typeface="宋体" panose="02010600030101010101" pitchFamily="2" charset="-122"/>
              </a:rPr>
              <a:t>第一个字节的前</a:t>
            </a:r>
            <a:r>
              <a:rPr lang="en-US" altLang="zh-CN" sz="2400" b="1" dirty="0">
                <a:solidFill>
                  <a:srgbClr val="40458C"/>
                </a:solidFill>
                <a:latin typeface="宋体" panose="02010600030101010101" pitchFamily="2" charset="-122"/>
              </a:rPr>
              <a:t>n</a:t>
            </a:r>
            <a:r>
              <a:rPr lang="zh-CN" altLang="en-US" sz="2400" b="1" dirty="0">
                <a:solidFill>
                  <a:srgbClr val="40458C"/>
                </a:solidFill>
                <a:latin typeface="宋体" panose="02010600030101010101" pitchFamily="2" charset="-122"/>
              </a:rPr>
              <a:t>位都设为</a:t>
            </a:r>
            <a:r>
              <a:rPr lang="en-US" altLang="zh-CN" sz="2400" b="1" dirty="0">
                <a:solidFill>
                  <a:srgbClr val="40458C"/>
                </a:solidFill>
                <a:latin typeface="宋体" panose="02010600030101010101" pitchFamily="2" charset="-122"/>
              </a:rPr>
              <a:t>1</a:t>
            </a:r>
            <a:r>
              <a:rPr lang="zh-CN" altLang="en-US" sz="2400" b="1" dirty="0">
                <a:solidFill>
                  <a:srgbClr val="40458C"/>
                </a:solidFill>
                <a:latin typeface="宋体" panose="02010600030101010101" pitchFamily="2" charset="-122"/>
              </a:rPr>
              <a:t>，第</a:t>
            </a:r>
            <a:r>
              <a:rPr lang="en-US" altLang="zh-CN" sz="2400" b="1" dirty="0">
                <a:solidFill>
                  <a:srgbClr val="40458C"/>
                </a:solidFill>
                <a:latin typeface="宋体" panose="02010600030101010101" pitchFamily="2" charset="-122"/>
              </a:rPr>
              <a:t>n+1</a:t>
            </a:r>
            <a:r>
              <a:rPr lang="zh-CN" altLang="en-US" sz="2400" b="1" dirty="0">
                <a:solidFill>
                  <a:srgbClr val="40458C"/>
                </a:solidFill>
                <a:latin typeface="宋体" panose="02010600030101010101" pitchFamily="2" charset="-122"/>
              </a:rPr>
              <a:t>位设为</a:t>
            </a:r>
            <a:r>
              <a:rPr lang="en-US" altLang="zh-CN" sz="2400" b="1" dirty="0">
                <a:solidFill>
                  <a:srgbClr val="40458C"/>
                </a:solidFill>
                <a:latin typeface="宋体" panose="02010600030101010101" pitchFamily="2" charset="-122"/>
              </a:rPr>
              <a:t>0</a:t>
            </a:r>
            <a:r>
              <a:rPr lang="zh-CN" altLang="en-US" sz="2400" b="1" dirty="0">
                <a:solidFill>
                  <a:srgbClr val="40458C"/>
                </a:solidFill>
                <a:latin typeface="宋体" panose="02010600030101010101" pitchFamily="2" charset="-122"/>
              </a:rPr>
              <a:t>，</a:t>
            </a:r>
            <a:endParaRPr lang="en-US" altLang="zh-CN" sz="2400" b="1" dirty="0">
              <a:solidFill>
                <a:srgbClr val="40458C"/>
              </a:solidFill>
              <a:latin typeface="宋体" panose="02010600030101010101" pitchFamily="2" charset="-122"/>
            </a:endParaRPr>
          </a:p>
          <a:p>
            <a:pPr>
              <a:lnSpc>
                <a:spcPct val="125000"/>
              </a:lnSpc>
            </a:pPr>
            <a:r>
              <a:rPr lang="en-US" altLang="zh-CN" sz="2400" b="1" dirty="0">
                <a:solidFill>
                  <a:srgbClr val="40458C"/>
                </a:solidFill>
                <a:latin typeface="宋体" panose="02010600030101010101" pitchFamily="2" charset="-122"/>
              </a:rPr>
              <a:t>  </a:t>
            </a:r>
            <a:r>
              <a:rPr lang="zh-CN" altLang="en-US" sz="2400" b="1" dirty="0">
                <a:solidFill>
                  <a:srgbClr val="40458C"/>
                </a:solidFill>
                <a:latin typeface="宋体" panose="02010600030101010101" pitchFamily="2" charset="-122"/>
              </a:rPr>
              <a:t>后面字节的前两位一律设为</a:t>
            </a:r>
            <a:r>
              <a:rPr lang="en-US" altLang="zh-CN" sz="2400" b="1" dirty="0">
                <a:solidFill>
                  <a:srgbClr val="40458C"/>
                </a:solidFill>
                <a:latin typeface="宋体" panose="02010600030101010101" pitchFamily="2" charset="-122"/>
              </a:rPr>
              <a:t>10</a:t>
            </a:r>
            <a:r>
              <a:rPr lang="zh-CN" altLang="en-US" sz="2400" b="1" dirty="0">
                <a:solidFill>
                  <a:srgbClr val="40458C"/>
                </a:solidFill>
                <a:latin typeface="宋体" panose="02010600030101010101" pitchFamily="2" charset="-122"/>
              </a:rPr>
              <a:t>，</a:t>
            </a:r>
            <a:endParaRPr lang="en-US" altLang="zh-CN" sz="2400" b="1" dirty="0">
              <a:solidFill>
                <a:srgbClr val="40458C"/>
              </a:solidFill>
              <a:latin typeface="宋体" panose="02010600030101010101" pitchFamily="2" charset="-122"/>
            </a:endParaRPr>
          </a:p>
          <a:p>
            <a:pPr>
              <a:lnSpc>
                <a:spcPct val="125000"/>
              </a:lnSpc>
            </a:pPr>
            <a:r>
              <a:rPr lang="en-US" altLang="zh-CN" sz="2400" b="1" dirty="0">
                <a:solidFill>
                  <a:srgbClr val="40458C"/>
                </a:solidFill>
                <a:latin typeface="宋体" panose="02010600030101010101" pitchFamily="2" charset="-122"/>
              </a:rPr>
              <a:t>  </a:t>
            </a:r>
            <a:r>
              <a:rPr lang="zh-CN" altLang="en-US" sz="2400" b="1" dirty="0">
                <a:solidFill>
                  <a:srgbClr val="40458C"/>
                </a:solidFill>
                <a:latin typeface="宋体" panose="02010600030101010101" pitchFamily="2" charset="-122"/>
              </a:rPr>
              <a:t>剩下没有提及的二进制位，全为这个符号的 </a:t>
            </a:r>
            <a:r>
              <a:rPr lang="en-US" altLang="zh-CN" sz="2400" b="1" dirty="0">
                <a:solidFill>
                  <a:srgbClr val="40458C"/>
                </a:solidFill>
                <a:latin typeface="宋体" panose="02010600030101010101" pitchFamily="2" charset="-122"/>
              </a:rPr>
              <a:t>Unicode </a:t>
            </a:r>
            <a:r>
              <a:rPr lang="zh-CN" altLang="en-US" sz="2400" b="1" dirty="0">
                <a:solidFill>
                  <a:srgbClr val="40458C"/>
                </a:solidFill>
                <a:latin typeface="宋体" panose="02010600030101010101" pitchFamily="2" charset="-122"/>
              </a:rPr>
              <a:t>码。</a:t>
            </a:r>
            <a:endParaRPr lang="en-US" altLang="zh-CN" sz="2400" b="1" dirty="0">
              <a:solidFill>
                <a:srgbClr val="40458C"/>
              </a:solidFill>
              <a:latin typeface="宋体" panose="02010600030101010101" pitchFamily="2" charset="-122"/>
            </a:endParaRPr>
          </a:p>
        </p:txBody>
      </p:sp>
      <p:sp>
        <p:nvSpPr>
          <p:cNvPr id="17" name="Text Box 5">
            <a:extLst>
              <a:ext uri="{FF2B5EF4-FFF2-40B4-BE49-F238E27FC236}">
                <a16:creationId xmlns:a16="http://schemas.microsoft.com/office/drawing/2014/main" id="{A4424BFB-562C-4622-8F35-C99C7AE4DCC6}"/>
              </a:ext>
            </a:extLst>
          </p:cNvPr>
          <p:cNvSpPr txBox="1">
            <a:spLocks noChangeArrowheads="1"/>
          </p:cNvSpPr>
          <p:nvPr/>
        </p:nvSpPr>
        <p:spPr bwMode="auto">
          <a:xfrm>
            <a:off x="539750" y="236538"/>
            <a:ext cx="64171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3.3 </a:t>
            </a:r>
            <a:r>
              <a:rPr lang="zh-CN" altLang="en-US" sz="3600" b="1" dirty="0">
                <a:solidFill>
                  <a:schemeClr val="bg1"/>
                </a:solidFill>
                <a:latin typeface="Times New Roman" pitchFamily="18" charset="0"/>
              </a:rPr>
              <a:t>字符数据在机内的表示形式</a:t>
            </a:r>
          </a:p>
        </p:txBody>
      </p:sp>
    </p:spTree>
    <p:custDataLst>
      <p:tags r:id="rId1"/>
    </p:custDataLst>
    <p:extLst>
      <p:ext uri="{BB962C8B-B14F-4D97-AF65-F5344CB8AC3E}">
        <p14:creationId xmlns:p14="http://schemas.microsoft.com/office/powerpoint/2010/main" val="29732326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a:extLst>
              <a:ext uri="{FF2B5EF4-FFF2-40B4-BE49-F238E27FC236}">
                <a16:creationId xmlns:a16="http://schemas.microsoft.com/office/drawing/2014/main" id="{B4700A5E-1932-4D9D-8DFA-C252753C3478}"/>
              </a:ext>
            </a:extLst>
          </p:cNvPr>
          <p:cNvSpPr txBox="1">
            <a:spLocks noChangeArrowheads="1"/>
          </p:cNvSpPr>
          <p:nvPr/>
        </p:nvSpPr>
        <p:spPr bwMode="auto">
          <a:xfrm>
            <a:off x="395536" y="1412776"/>
            <a:ext cx="8352928" cy="1913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342900" indent="-342900">
              <a:lnSpc>
                <a:spcPct val="125000"/>
              </a:lnSpc>
              <a:buFont typeface="Wingdings" panose="05000000000000000000" pitchFamily="2" charset="2"/>
              <a:buChar char="Ø"/>
            </a:pPr>
            <a:r>
              <a:rPr lang="zh-CN" altLang="en-US" sz="2400" b="1" dirty="0">
                <a:solidFill>
                  <a:srgbClr val="FF0000"/>
                </a:solidFill>
                <a:latin typeface="宋体" panose="02010600030101010101" pitchFamily="2" charset="-122"/>
              </a:rPr>
              <a:t>对于</a:t>
            </a:r>
            <a:r>
              <a:rPr lang="en-US" altLang="zh-CN" sz="2400" b="1" dirty="0">
                <a:solidFill>
                  <a:srgbClr val="FF0000"/>
                </a:solidFill>
                <a:latin typeface="宋体" panose="02010600030101010101" pitchFamily="2" charset="-122"/>
              </a:rPr>
              <a:t>n</a:t>
            </a:r>
            <a:r>
              <a:rPr lang="zh-CN" altLang="en-US" sz="2400" b="1" dirty="0">
                <a:solidFill>
                  <a:srgbClr val="FF0000"/>
                </a:solidFill>
                <a:latin typeface="宋体" panose="02010600030101010101" pitchFamily="2" charset="-122"/>
              </a:rPr>
              <a:t>字节的符号（</a:t>
            </a:r>
            <a:r>
              <a:rPr lang="en-US" altLang="zh-CN" sz="2600" b="1" dirty="0">
                <a:solidFill>
                  <a:srgbClr val="FF0000"/>
                </a:solidFill>
                <a:latin typeface="宋体" panose="02010600030101010101" pitchFamily="2" charset="-122"/>
              </a:rPr>
              <a:t>n</a:t>
            </a:r>
            <a:r>
              <a:rPr lang="en-US" altLang="zh-CN" sz="2400" b="1" dirty="0">
                <a:solidFill>
                  <a:srgbClr val="FF0000"/>
                </a:solidFill>
                <a:latin typeface="宋体" panose="02010600030101010101" pitchFamily="2" charset="-122"/>
              </a:rPr>
              <a:t>&gt;1</a:t>
            </a:r>
            <a:r>
              <a:rPr lang="zh-CN" altLang="en-US" sz="2400" b="1" dirty="0">
                <a:solidFill>
                  <a:srgbClr val="FF0000"/>
                </a:solidFill>
                <a:latin typeface="宋体" panose="02010600030101010101" pitchFamily="2" charset="-122"/>
              </a:rPr>
              <a:t>）</a:t>
            </a:r>
            <a:endParaRPr lang="en-US" altLang="zh-CN" sz="2400" b="1" dirty="0">
              <a:solidFill>
                <a:srgbClr val="FF0000"/>
              </a:solidFill>
              <a:latin typeface="宋体" panose="02010600030101010101" pitchFamily="2" charset="-122"/>
            </a:endParaRPr>
          </a:p>
          <a:p>
            <a:pPr>
              <a:lnSpc>
                <a:spcPct val="125000"/>
              </a:lnSpc>
            </a:pPr>
            <a:r>
              <a:rPr lang="en-US" altLang="zh-CN" sz="2400" b="1" dirty="0">
                <a:solidFill>
                  <a:srgbClr val="40458C"/>
                </a:solidFill>
                <a:latin typeface="宋体" panose="02010600030101010101" pitchFamily="2" charset="-122"/>
              </a:rPr>
              <a:t>  </a:t>
            </a:r>
            <a:r>
              <a:rPr lang="zh-CN" altLang="en-US" sz="2400" b="1" dirty="0">
                <a:solidFill>
                  <a:srgbClr val="40458C"/>
                </a:solidFill>
                <a:latin typeface="宋体" panose="02010600030101010101" pitchFamily="2" charset="-122"/>
              </a:rPr>
              <a:t>第一个字节的前</a:t>
            </a:r>
            <a:r>
              <a:rPr lang="en-US" altLang="zh-CN" sz="2400" b="1" dirty="0">
                <a:solidFill>
                  <a:srgbClr val="40458C"/>
                </a:solidFill>
                <a:latin typeface="宋体" panose="02010600030101010101" pitchFamily="2" charset="-122"/>
              </a:rPr>
              <a:t>n</a:t>
            </a:r>
            <a:r>
              <a:rPr lang="zh-CN" altLang="en-US" sz="2400" b="1" dirty="0">
                <a:solidFill>
                  <a:srgbClr val="40458C"/>
                </a:solidFill>
                <a:latin typeface="宋体" panose="02010600030101010101" pitchFamily="2" charset="-122"/>
              </a:rPr>
              <a:t>位都设为</a:t>
            </a:r>
            <a:r>
              <a:rPr lang="en-US" altLang="zh-CN" sz="2400" b="1" dirty="0">
                <a:solidFill>
                  <a:srgbClr val="40458C"/>
                </a:solidFill>
                <a:latin typeface="宋体" panose="02010600030101010101" pitchFamily="2" charset="-122"/>
              </a:rPr>
              <a:t>1</a:t>
            </a:r>
            <a:r>
              <a:rPr lang="zh-CN" altLang="en-US" sz="2400" b="1" dirty="0">
                <a:solidFill>
                  <a:srgbClr val="40458C"/>
                </a:solidFill>
                <a:latin typeface="宋体" panose="02010600030101010101" pitchFamily="2" charset="-122"/>
              </a:rPr>
              <a:t>，第</a:t>
            </a:r>
            <a:r>
              <a:rPr lang="en-US" altLang="zh-CN" sz="2400" b="1" dirty="0">
                <a:solidFill>
                  <a:srgbClr val="40458C"/>
                </a:solidFill>
                <a:latin typeface="宋体" panose="02010600030101010101" pitchFamily="2" charset="-122"/>
              </a:rPr>
              <a:t>n+1</a:t>
            </a:r>
            <a:r>
              <a:rPr lang="zh-CN" altLang="en-US" sz="2400" b="1" dirty="0">
                <a:solidFill>
                  <a:srgbClr val="40458C"/>
                </a:solidFill>
                <a:latin typeface="宋体" panose="02010600030101010101" pitchFamily="2" charset="-122"/>
              </a:rPr>
              <a:t>位设为</a:t>
            </a:r>
            <a:r>
              <a:rPr lang="en-US" altLang="zh-CN" sz="2400" b="1" dirty="0">
                <a:solidFill>
                  <a:srgbClr val="40458C"/>
                </a:solidFill>
                <a:latin typeface="宋体" panose="02010600030101010101" pitchFamily="2" charset="-122"/>
              </a:rPr>
              <a:t>0</a:t>
            </a:r>
            <a:r>
              <a:rPr lang="zh-CN" altLang="en-US" sz="2400" b="1" dirty="0">
                <a:solidFill>
                  <a:srgbClr val="40458C"/>
                </a:solidFill>
                <a:latin typeface="宋体" panose="02010600030101010101" pitchFamily="2" charset="-122"/>
              </a:rPr>
              <a:t>，</a:t>
            </a:r>
            <a:endParaRPr lang="en-US" altLang="zh-CN" sz="2400" b="1" dirty="0">
              <a:solidFill>
                <a:srgbClr val="40458C"/>
              </a:solidFill>
              <a:latin typeface="宋体" panose="02010600030101010101" pitchFamily="2" charset="-122"/>
            </a:endParaRPr>
          </a:p>
          <a:p>
            <a:pPr>
              <a:lnSpc>
                <a:spcPct val="125000"/>
              </a:lnSpc>
            </a:pPr>
            <a:r>
              <a:rPr lang="en-US" altLang="zh-CN" sz="2400" b="1" dirty="0">
                <a:solidFill>
                  <a:srgbClr val="40458C"/>
                </a:solidFill>
                <a:latin typeface="宋体" panose="02010600030101010101" pitchFamily="2" charset="-122"/>
              </a:rPr>
              <a:t>  </a:t>
            </a:r>
            <a:r>
              <a:rPr lang="zh-CN" altLang="en-US" sz="2400" b="1" dirty="0">
                <a:solidFill>
                  <a:srgbClr val="40458C"/>
                </a:solidFill>
                <a:latin typeface="宋体" panose="02010600030101010101" pitchFamily="2" charset="-122"/>
              </a:rPr>
              <a:t>后面字节的前两位一律设为</a:t>
            </a:r>
            <a:r>
              <a:rPr lang="en-US" altLang="zh-CN" sz="2400" b="1" dirty="0">
                <a:solidFill>
                  <a:srgbClr val="40458C"/>
                </a:solidFill>
                <a:latin typeface="宋体" panose="02010600030101010101" pitchFamily="2" charset="-122"/>
              </a:rPr>
              <a:t>10</a:t>
            </a:r>
            <a:r>
              <a:rPr lang="zh-CN" altLang="en-US" sz="2400" b="1" dirty="0">
                <a:solidFill>
                  <a:srgbClr val="40458C"/>
                </a:solidFill>
                <a:latin typeface="宋体" panose="02010600030101010101" pitchFamily="2" charset="-122"/>
              </a:rPr>
              <a:t>，</a:t>
            </a:r>
            <a:endParaRPr lang="en-US" altLang="zh-CN" sz="2400" b="1" dirty="0">
              <a:solidFill>
                <a:srgbClr val="40458C"/>
              </a:solidFill>
              <a:latin typeface="宋体" panose="02010600030101010101" pitchFamily="2" charset="-122"/>
            </a:endParaRPr>
          </a:p>
          <a:p>
            <a:pPr>
              <a:lnSpc>
                <a:spcPct val="125000"/>
              </a:lnSpc>
            </a:pPr>
            <a:r>
              <a:rPr lang="en-US" altLang="zh-CN" sz="2400" b="1" dirty="0">
                <a:solidFill>
                  <a:srgbClr val="40458C"/>
                </a:solidFill>
                <a:latin typeface="宋体" panose="02010600030101010101" pitchFamily="2" charset="-122"/>
              </a:rPr>
              <a:t>  </a:t>
            </a:r>
            <a:r>
              <a:rPr lang="zh-CN" altLang="en-US" sz="2400" b="1" dirty="0">
                <a:solidFill>
                  <a:srgbClr val="40458C"/>
                </a:solidFill>
                <a:latin typeface="宋体" panose="02010600030101010101" pitchFamily="2" charset="-122"/>
              </a:rPr>
              <a:t>剩下没有提及的二进制位，全为这个符号的 </a:t>
            </a:r>
            <a:r>
              <a:rPr lang="en-US" altLang="zh-CN" sz="2400" b="1" dirty="0">
                <a:solidFill>
                  <a:srgbClr val="40458C"/>
                </a:solidFill>
                <a:latin typeface="宋体" panose="02010600030101010101" pitchFamily="2" charset="-122"/>
              </a:rPr>
              <a:t>Unicode </a:t>
            </a:r>
            <a:r>
              <a:rPr lang="zh-CN" altLang="en-US" sz="2400" b="1" dirty="0">
                <a:solidFill>
                  <a:srgbClr val="40458C"/>
                </a:solidFill>
                <a:latin typeface="宋体" panose="02010600030101010101" pitchFamily="2" charset="-122"/>
              </a:rPr>
              <a:t>码。</a:t>
            </a:r>
            <a:endParaRPr lang="en-US" altLang="zh-CN" sz="2400" b="1" dirty="0">
              <a:solidFill>
                <a:srgbClr val="40458C"/>
              </a:solidFill>
              <a:latin typeface="宋体" panose="02010600030101010101" pitchFamily="2" charset="-122"/>
            </a:endParaRPr>
          </a:p>
        </p:txBody>
      </p:sp>
      <p:sp>
        <p:nvSpPr>
          <p:cNvPr id="17" name="Text Box 5">
            <a:extLst>
              <a:ext uri="{FF2B5EF4-FFF2-40B4-BE49-F238E27FC236}">
                <a16:creationId xmlns:a16="http://schemas.microsoft.com/office/drawing/2014/main" id="{A4424BFB-562C-4622-8F35-C99C7AE4DCC6}"/>
              </a:ext>
            </a:extLst>
          </p:cNvPr>
          <p:cNvSpPr txBox="1">
            <a:spLocks noChangeArrowheads="1"/>
          </p:cNvSpPr>
          <p:nvPr/>
        </p:nvSpPr>
        <p:spPr bwMode="auto">
          <a:xfrm>
            <a:off x="539750" y="236538"/>
            <a:ext cx="64171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3.3 </a:t>
            </a:r>
            <a:r>
              <a:rPr lang="zh-CN" altLang="en-US" sz="3600" b="1" dirty="0">
                <a:solidFill>
                  <a:schemeClr val="bg1"/>
                </a:solidFill>
                <a:latin typeface="Times New Roman" pitchFamily="18" charset="0"/>
              </a:rPr>
              <a:t>字符数据在机内的表示形式</a:t>
            </a:r>
          </a:p>
        </p:txBody>
      </p:sp>
      <p:sp>
        <p:nvSpPr>
          <p:cNvPr id="4" name="文本框 3">
            <a:extLst>
              <a:ext uri="{FF2B5EF4-FFF2-40B4-BE49-F238E27FC236}">
                <a16:creationId xmlns:a16="http://schemas.microsoft.com/office/drawing/2014/main" id="{C82F7317-17D5-F3AD-7B57-47C81789B14A}"/>
              </a:ext>
            </a:extLst>
          </p:cNvPr>
          <p:cNvSpPr txBox="1"/>
          <p:nvPr/>
        </p:nvSpPr>
        <p:spPr>
          <a:xfrm>
            <a:off x="827584" y="3456883"/>
            <a:ext cx="7128792" cy="2677656"/>
          </a:xfrm>
          <a:prstGeom prst="rect">
            <a:avLst/>
          </a:prstGeom>
          <a:noFill/>
        </p:spPr>
        <p:txBody>
          <a:bodyPr wrap="square">
            <a:spAutoFit/>
          </a:bodyPr>
          <a:lstStyle/>
          <a:p>
            <a:r>
              <a:rPr lang="zh-CN" altLang="en-US" sz="2400" b="1" dirty="0">
                <a:solidFill>
                  <a:srgbClr val="40458C"/>
                </a:solidFill>
                <a:latin typeface="宋体" panose="02010600030101010101" pitchFamily="2" charset="-122"/>
                <a:ea typeface="宋体" pitchFamily="2" charset="-122"/>
              </a:rPr>
              <a:t>码点</a:t>
            </a:r>
            <a:r>
              <a:rPr lang="en-US" altLang="zh-CN" sz="2400" b="1" dirty="0">
                <a:solidFill>
                  <a:srgbClr val="40458C"/>
                </a:solidFill>
                <a:latin typeface="宋体" panose="02010600030101010101" pitchFamily="2" charset="-122"/>
                <a:ea typeface="宋体" pitchFamily="2" charset="-122"/>
              </a:rPr>
              <a:t>U+534E</a:t>
            </a:r>
            <a:r>
              <a:rPr lang="zh-CN" altLang="en-US" sz="2400" b="1" dirty="0">
                <a:solidFill>
                  <a:srgbClr val="40458C"/>
                </a:solidFill>
                <a:latin typeface="宋体" panose="02010600030101010101" pitchFamily="2" charset="-122"/>
                <a:ea typeface="宋体" pitchFamily="2" charset="-122"/>
              </a:rPr>
              <a:t>： 汉字“华” </a:t>
            </a:r>
            <a:r>
              <a:rPr lang="zh-CN" altLang="en-US" sz="2400" b="1" dirty="0">
                <a:solidFill>
                  <a:srgbClr val="40458C"/>
                </a:solidFill>
                <a:latin typeface="宋体" panose="02010600030101010101" pitchFamily="2" charset="-122"/>
                <a:ea typeface="宋体" pitchFamily="2" charset="-122"/>
                <a:sym typeface="Wingdings 3" panose="05040102010807070707" pitchFamily="18" charset="2"/>
              </a:rPr>
              <a:t></a:t>
            </a:r>
            <a:r>
              <a:rPr lang="zh-CN" altLang="en-US" sz="2400" b="1" dirty="0">
                <a:solidFill>
                  <a:srgbClr val="40458C"/>
                </a:solidFill>
                <a:latin typeface="宋体" panose="02010600030101010101" pitchFamily="2" charset="-122"/>
                <a:ea typeface="宋体" pitchFamily="2" charset="-122"/>
              </a:rPr>
              <a:t> </a:t>
            </a:r>
            <a:r>
              <a:rPr lang="en-US" altLang="zh-CN" sz="2400" b="1" dirty="0">
                <a:solidFill>
                  <a:srgbClr val="40458C"/>
                </a:solidFill>
                <a:latin typeface="宋体" panose="02010600030101010101" pitchFamily="2" charset="-122"/>
              </a:rPr>
              <a:t>UTF-8</a:t>
            </a:r>
          </a:p>
          <a:p>
            <a:r>
              <a:rPr lang="en-US" altLang="zh-CN" sz="2400" b="1" dirty="0">
                <a:solidFill>
                  <a:srgbClr val="40458C"/>
                </a:solidFill>
                <a:latin typeface="宋体" panose="02010600030101010101" pitchFamily="2" charset="-122"/>
                <a:ea typeface="宋体" pitchFamily="2" charset="-122"/>
              </a:rPr>
              <a:t>0101 0011 0100 1110     </a:t>
            </a:r>
          </a:p>
          <a:p>
            <a:r>
              <a:rPr lang="en-US" altLang="zh-CN" sz="2400" b="1" dirty="0">
                <a:solidFill>
                  <a:srgbClr val="40458C"/>
                </a:solidFill>
                <a:latin typeface="宋体" panose="02010600030101010101" pitchFamily="2" charset="-122"/>
                <a:ea typeface="宋体" pitchFamily="2" charset="-122"/>
              </a:rPr>
              <a:t>15</a:t>
            </a:r>
            <a:r>
              <a:rPr lang="zh-CN" altLang="en-US" sz="2400" b="1" dirty="0">
                <a:solidFill>
                  <a:srgbClr val="40458C"/>
                </a:solidFill>
                <a:latin typeface="宋体" panose="02010600030101010101" pitchFamily="2" charset="-122"/>
                <a:ea typeface="宋体" pitchFamily="2" charset="-122"/>
              </a:rPr>
              <a:t>个有效二进制位，用</a:t>
            </a:r>
            <a:r>
              <a:rPr lang="en-US" altLang="zh-CN" sz="2400" b="1" dirty="0">
                <a:solidFill>
                  <a:srgbClr val="40458C"/>
                </a:solidFill>
                <a:latin typeface="宋体" panose="02010600030101010101" pitchFamily="2" charset="-122"/>
                <a:ea typeface="宋体" pitchFamily="2" charset="-122"/>
              </a:rPr>
              <a:t>3</a:t>
            </a:r>
            <a:r>
              <a:rPr lang="zh-CN" altLang="en-US" sz="2400" b="1" dirty="0">
                <a:solidFill>
                  <a:srgbClr val="40458C"/>
                </a:solidFill>
                <a:latin typeface="宋体" panose="02010600030101010101" pitchFamily="2" charset="-122"/>
                <a:ea typeface="宋体" pitchFamily="2" charset="-122"/>
              </a:rPr>
              <a:t>个字节来表示</a:t>
            </a:r>
            <a:endParaRPr lang="en-US" altLang="zh-CN" sz="2400" b="1" dirty="0">
              <a:solidFill>
                <a:srgbClr val="40458C"/>
              </a:solidFill>
              <a:latin typeface="宋体" panose="02010600030101010101" pitchFamily="2" charset="-122"/>
              <a:ea typeface="宋体" pitchFamily="2" charset="-122"/>
            </a:endParaRPr>
          </a:p>
          <a:p>
            <a:endParaRPr lang="en-US" altLang="zh-CN" sz="2400" b="1" dirty="0">
              <a:solidFill>
                <a:srgbClr val="40458C"/>
              </a:solidFill>
              <a:latin typeface="宋体" panose="02010600030101010101" pitchFamily="2" charset="-122"/>
              <a:ea typeface="宋体" pitchFamily="2" charset="-122"/>
            </a:endParaRPr>
          </a:p>
          <a:p>
            <a:r>
              <a:rPr lang="en-US" altLang="zh-CN" sz="2400" b="1" dirty="0">
                <a:solidFill>
                  <a:srgbClr val="40458C"/>
                </a:solidFill>
                <a:latin typeface="宋体" panose="02010600030101010101" pitchFamily="2" charset="-122"/>
                <a:ea typeface="宋体" pitchFamily="2" charset="-122"/>
              </a:rPr>
              <a:t> </a:t>
            </a:r>
            <a:r>
              <a:rPr lang="en-US" altLang="zh-CN" sz="2400" b="1" dirty="0">
                <a:solidFill>
                  <a:srgbClr val="FF0000"/>
                </a:solidFill>
                <a:latin typeface="宋体" panose="02010600030101010101" pitchFamily="2" charset="-122"/>
                <a:ea typeface="宋体" pitchFamily="2" charset="-122"/>
              </a:rPr>
              <a:t>1110</a:t>
            </a:r>
            <a:r>
              <a:rPr lang="en-US" altLang="zh-CN" sz="2400" b="1" dirty="0">
                <a:solidFill>
                  <a:srgbClr val="40458C"/>
                </a:solidFill>
                <a:latin typeface="宋体" panose="02010600030101010101" pitchFamily="2" charset="-122"/>
                <a:ea typeface="宋体" pitchFamily="2" charset="-122"/>
              </a:rPr>
              <a:t> 0101  </a:t>
            </a:r>
            <a:r>
              <a:rPr lang="en-US" altLang="zh-CN" sz="2400" b="1" dirty="0">
                <a:solidFill>
                  <a:srgbClr val="FF0000"/>
                </a:solidFill>
                <a:latin typeface="宋体" panose="02010600030101010101" pitchFamily="2" charset="-122"/>
                <a:ea typeface="宋体" pitchFamily="2" charset="-122"/>
              </a:rPr>
              <a:t>10</a:t>
            </a:r>
            <a:r>
              <a:rPr lang="en-US" altLang="zh-CN" sz="2400" b="1" dirty="0">
                <a:solidFill>
                  <a:srgbClr val="40458C"/>
                </a:solidFill>
                <a:latin typeface="宋体" panose="02010600030101010101" pitchFamily="2" charset="-122"/>
                <a:ea typeface="宋体" pitchFamily="2" charset="-122"/>
              </a:rPr>
              <a:t> 00 11 01  </a:t>
            </a:r>
            <a:r>
              <a:rPr lang="en-US" altLang="zh-CN" sz="2400" b="1" dirty="0">
                <a:solidFill>
                  <a:srgbClr val="FF0000"/>
                </a:solidFill>
                <a:latin typeface="宋体" panose="02010600030101010101" pitchFamily="2" charset="-122"/>
                <a:ea typeface="宋体" pitchFamily="2" charset="-122"/>
              </a:rPr>
              <a:t>10</a:t>
            </a:r>
            <a:r>
              <a:rPr lang="en-US" altLang="zh-CN" sz="2400" b="1" dirty="0">
                <a:solidFill>
                  <a:srgbClr val="40458C"/>
                </a:solidFill>
                <a:latin typeface="宋体" panose="02010600030101010101" pitchFamily="2" charset="-122"/>
                <a:ea typeface="宋体" pitchFamily="2" charset="-122"/>
              </a:rPr>
              <a:t> 00 1110</a:t>
            </a:r>
          </a:p>
          <a:p>
            <a:endParaRPr lang="en-US" altLang="zh-CN" sz="2400" b="1" dirty="0">
              <a:solidFill>
                <a:srgbClr val="40458C"/>
              </a:solidFill>
              <a:latin typeface="宋体" panose="02010600030101010101" pitchFamily="2" charset="-122"/>
              <a:ea typeface="宋体" pitchFamily="2" charset="-122"/>
            </a:endParaRPr>
          </a:p>
          <a:p>
            <a:r>
              <a:rPr lang="en-US" altLang="zh-CN" sz="2400" b="1" dirty="0">
                <a:solidFill>
                  <a:srgbClr val="40458C"/>
                </a:solidFill>
                <a:latin typeface="宋体" panose="02010600030101010101" pitchFamily="2" charset="-122"/>
                <a:ea typeface="宋体" pitchFamily="2" charset="-122"/>
              </a:rPr>
              <a:t> E5  8D  8E</a:t>
            </a:r>
          </a:p>
        </p:txBody>
      </p:sp>
    </p:spTree>
    <p:custDataLst>
      <p:tags r:id="rId1"/>
    </p:custDataLst>
    <p:extLst>
      <p:ext uri="{BB962C8B-B14F-4D97-AF65-F5344CB8AC3E}">
        <p14:creationId xmlns:p14="http://schemas.microsoft.com/office/powerpoint/2010/main" val="23915904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Box 5">
            <a:extLst>
              <a:ext uri="{FF2B5EF4-FFF2-40B4-BE49-F238E27FC236}">
                <a16:creationId xmlns:a16="http://schemas.microsoft.com/office/drawing/2014/main" id="{A4424BFB-562C-4622-8F35-C99C7AE4DCC6}"/>
              </a:ext>
            </a:extLst>
          </p:cNvPr>
          <p:cNvSpPr txBox="1">
            <a:spLocks noChangeArrowheads="1"/>
          </p:cNvSpPr>
          <p:nvPr/>
        </p:nvSpPr>
        <p:spPr bwMode="auto">
          <a:xfrm>
            <a:off x="539750" y="236538"/>
            <a:ext cx="64171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3.3 </a:t>
            </a:r>
            <a:r>
              <a:rPr lang="zh-CN" altLang="en-US" sz="3600" b="1" dirty="0">
                <a:solidFill>
                  <a:schemeClr val="bg1"/>
                </a:solidFill>
                <a:latin typeface="Times New Roman" pitchFamily="18" charset="0"/>
              </a:rPr>
              <a:t>字符数据在机内的表示形式</a:t>
            </a:r>
          </a:p>
        </p:txBody>
      </p:sp>
      <p:pic>
        <p:nvPicPr>
          <p:cNvPr id="5" name="图片 4">
            <a:extLst>
              <a:ext uri="{FF2B5EF4-FFF2-40B4-BE49-F238E27FC236}">
                <a16:creationId xmlns:a16="http://schemas.microsoft.com/office/drawing/2014/main" id="{B710D954-7F04-E3DA-8723-17D55B4A13E6}"/>
              </a:ext>
            </a:extLst>
          </p:cNvPr>
          <p:cNvPicPr>
            <a:picLocks noChangeAspect="1"/>
          </p:cNvPicPr>
          <p:nvPr/>
        </p:nvPicPr>
        <p:blipFill>
          <a:blip r:embed="rId4"/>
          <a:stretch>
            <a:fillRect/>
          </a:stretch>
        </p:blipFill>
        <p:spPr>
          <a:xfrm>
            <a:off x="192544" y="1113513"/>
            <a:ext cx="4667490" cy="2787793"/>
          </a:xfrm>
          <a:prstGeom prst="rect">
            <a:avLst/>
          </a:prstGeom>
        </p:spPr>
      </p:pic>
      <p:sp>
        <p:nvSpPr>
          <p:cNvPr id="6" name="椭圆 5">
            <a:extLst>
              <a:ext uri="{FF2B5EF4-FFF2-40B4-BE49-F238E27FC236}">
                <a16:creationId xmlns:a16="http://schemas.microsoft.com/office/drawing/2014/main" id="{B7DB6831-0F6A-CFB4-A69F-7EF90545FFF4}"/>
              </a:ext>
            </a:extLst>
          </p:cNvPr>
          <p:cNvSpPr/>
          <p:nvPr/>
        </p:nvSpPr>
        <p:spPr bwMode="auto">
          <a:xfrm>
            <a:off x="2483768" y="3933056"/>
            <a:ext cx="1800200" cy="432048"/>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a:ln>
                <a:noFill/>
              </a:ln>
              <a:solidFill>
                <a:srgbClr val="FF00FF"/>
              </a:solidFill>
              <a:effectLst/>
              <a:latin typeface="华文新魏" pitchFamily="2" charset="-122"/>
              <a:ea typeface="华文新魏" pitchFamily="2" charset="-122"/>
            </a:endParaRPr>
          </a:p>
        </p:txBody>
      </p:sp>
      <p:sp>
        <p:nvSpPr>
          <p:cNvPr id="7" name="椭圆 6">
            <a:extLst>
              <a:ext uri="{FF2B5EF4-FFF2-40B4-BE49-F238E27FC236}">
                <a16:creationId xmlns:a16="http://schemas.microsoft.com/office/drawing/2014/main" id="{2DE746CC-A54B-2414-D49F-2E66108FEE64}"/>
              </a:ext>
            </a:extLst>
          </p:cNvPr>
          <p:cNvSpPr/>
          <p:nvPr/>
        </p:nvSpPr>
        <p:spPr bwMode="auto">
          <a:xfrm>
            <a:off x="1979712" y="3356992"/>
            <a:ext cx="1728192" cy="646812"/>
          </a:xfrm>
          <a:prstGeom prst="ellipse">
            <a:avLst/>
          </a:prstGeom>
          <a:noFill/>
          <a:ln w="38100" cap="flat" cmpd="sng" algn="ctr">
            <a:solidFill>
              <a:srgbClr val="FF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a:ln>
                <a:noFill/>
              </a:ln>
              <a:solidFill>
                <a:srgbClr val="FF00FF"/>
              </a:solidFill>
              <a:effectLst/>
              <a:latin typeface="华文新魏" pitchFamily="2" charset="-122"/>
              <a:ea typeface="华文新魏" pitchFamily="2" charset="-122"/>
            </a:endParaRPr>
          </a:p>
        </p:txBody>
      </p:sp>
      <p:pic>
        <p:nvPicPr>
          <p:cNvPr id="9" name="图片 8">
            <a:extLst>
              <a:ext uri="{FF2B5EF4-FFF2-40B4-BE49-F238E27FC236}">
                <a16:creationId xmlns:a16="http://schemas.microsoft.com/office/drawing/2014/main" id="{B864D56B-1CF6-513B-F70C-E87F59D82BD1}"/>
              </a:ext>
            </a:extLst>
          </p:cNvPr>
          <p:cNvPicPr>
            <a:picLocks noChangeAspect="1"/>
          </p:cNvPicPr>
          <p:nvPr/>
        </p:nvPicPr>
        <p:blipFill>
          <a:blip r:embed="rId5"/>
          <a:stretch>
            <a:fillRect/>
          </a:stretch>
        </p:blipFill>
        <p:spPr>
          <a:xfrm>
            <a:off x="3409697" y="3942761"/>
            <a:ext cx="4876373" cy="2839534"/>
          </a:xfrm>
          <a:prstGeom prst="rect">
            <a:avLst/>
          </a:prstGeom>
        </p:spPr>
      </p:pic>
      <p:sp>
        <p:nvSpPr>
          <p:cNvPr id="10" name="椭圆 9">
            <a:extLst>
              <a:ext uri="{FF2B5EF4-FFF2-40B4-BE49-F238E27FC236}">
                <a16:creationId xmlns:a16="http://schemas.microsoft.com/office/drawing/2014/main" id="{07581F47-370D-0651-F0F8-39BBFD86D4BC}"/>
              </a:ext>
            </a:extLst>
          </p:cNvPr>
          <p:cNvSpPr/>
          <p:nvPr/>
        </p:nvSpPr>
        <p:spPr bwMode="auto">
          <a:xfrm>
            <a:off x="6012160" y="6153674"/>
            <a:ext cx="1728192" cy="646812"/>
          </a:xfrm>
          <a:prstGeom prst="ellipse">
            <a:avLst/>
          </a:prstGeom>
          <a:noFill/>
          <a:ln w="38100" cap="flat" cmpd="sng" algn="ctr">
            <a:solidFill>
              <a:srgbClr val="FF33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4400" b="0" i="0" u="none" strike="noStrike" cap="none" normalizeH="0" baseline="0">
              <a:ln>
                <a:noFill/>
              </a:ln>
              <a:solidFill>
                <a:srgbClr val="FF00FF"/>
              </a:solidFill>
              <a:effectLst/>
              <a:latin typeface="华文新魏" pitchFamily="2" charset="-122"/>
              <a:ea typeface="华文新魏" pitchFamily="2" charset="-122"/>
            </a:endParaRPr>
          </a:p>
        </p:txBody>
      </p:sp>
      <p:sp>
        <p:nvSpPr>
          <p:cNvPr id="12" name="文本框 11">
            <a:extLst>
              <a:ext uri="{FF2B5EF4-FFF2-40B4-BE49-F238E27FC236}">
                <a16:creationId xmlns:a16="http://schemas.microsoft.com/office/drawing/2014/main" id="{1054A681-5476-B983-3ADF-ECCFEBC7361B}"/>
              </a:ext>
            </a:extLst>
          </p:cNvPr>
          <p:cNvSpPr txBox="1"/>
          <p:nvPr/>
        </p:nvSpPr>
        <p:spPr>
          <a:xfrm>
            <a:off x="395536" y="5300278"/>
            <a:ext cx="2808312" cy="830997"/>
          </a:xfrm>
          <a:prstGeom prst="rect">
            <a:avLst/>
          </a:prstGeom>
          <a:noFill/>
        </p:spPr>
        <p:txBody>
          <a:bodyPr wrap="square">
            <a:spAutoFit/>
          </a:bodyPr>
          <a:lstStyle/>
          <a:p>
            <a:r>
              <a:rPr kumimoji="1" lang="zh-CN" altLang="en-US" sz="2400" b="1" i="0" u="none" strike="noStrike" kern="1200" cap="none" spc="0" normalizeH="0" baseline="0" noProof="0" dirty="0">
                <a:ln>
                  <a:noFill/>
                </a:ln>
                <a:solidFill>
                  <a:srgbClr val="40458C"/>
                </a:solidFill>
                <a:effectLst/>
                <a:uLnTx/>
                <a:uFillTx/>
                <a:latin typeface="宋体" panose="02010600030101010101" pitchFamily="2" charset="-122"/>
                <a:ea typeface="华文新魏" pitchFamily="2" charset="-122"/>
                <a:cs typeface="+mn-cs"/>
              </a:rPr>
              <a:t>打开方式中，以</a:t>
            </a:r>
            <a:r>
              <a:rPr kumimoji="1" lang="en-US" altLang="zh-CN" sz="2400" b="1" i="0" u="none" strike="noStrike" kern="1200" cap="none" spc="0" normalizeH="0" baseline="0" noProof="0" dirty="0">
                <a:ln>
                  <a:noFill/>
                </a:ln>
                <a:solidFill>
                  <a:srgbClr val="40458C"/>
                </a:solidFill>
                <a:effectLst/>
                <a:uLnTx/>
                <a:uFillTx/>
                <a:latin typeface="宋体" panose="02010600030101010101" pitchFamily="2" charset="-122"/>
                <a:ea typeface="华文新魏" pitchFamily="2" charset="-122"/>
                <a:cs typeface="+mn-cs"/>
              </a:rPr>
              <a:t>2</a:t>
            </a:r>
            <a:r>
              <a:rPr kumimoji="1" lang="zh-CN" altLang="en-US" sz="2400" b="1" i="0" u="none" strike="noStrike" kern="1200" cap="none" spc="0" normalizeH="0" baseline="0" noProof="0" dirty="0">
                <a:ln>
                  <a:noFill/>
                </a:ln>
                <a:solidFill>
                  <a:srgbClr val="40458C"/>
                </a:solidFill>
                <a:effectLst/>
                <a:uLnTx/>
                <a:uFillTx/>
                <a:latin typeface="宋体" panose="02010600030101010101" pitchFamily="2" charset="-122"/>
                <a:ea typeface="华文新魏" pitchFamily="2" charset="-122"/>
                <a:cs typeface="+mn-cs"/>
              </a:rPr>
              <a:t>进制形式打开</a:t>
            </a:r>
            <a:endParaRPr lang="zh-CN" altLang="en-US" dirty="0"/>
          </a:p>
        </p:txBody>
      </p:sp>
      <p:sp>
        <p:nvSpPr>
          <p:cNvPr id="13" name="文本框 12">
            <a:extLst>
              <a:ext uri="{FF2B5EF4-FFF2-40B4-BE49-F238E27FC236}">
                <a16:creationId xmlns:a16="http://schemas.microsoft.com/office/drawing/2014/main" id="{B0A0E721-0E33-6C9C-D762-76BFC0709543}"/>
              </a:ext>
            </a:extLst>
          </p:cNvPr>
          <p:cNvSpPr txBox="1"/>
          <p:nvPr/>
        </p:nvSpPr>
        <p:spPr>
          <a:xfrm>
            <a:off x="5292080" y="1844824"/>
            <a:ext cx="2808312" cy="830997"/>
          </a:xfrm>
          <a:prstGeom prst="rect">
            <a:avLst/>
          </a:prstGeom>
          <a:noFill/>
        </p:spPr>
        <p:txBody>
          <a:bodyPr wrap="square">
            <a:spAutoFit/>
          </a:bodyPr>
          <a:lstStyle/>
          <a:p>
            <a:r>
              <a:rPr kumimoji="1" lang="zh-CN" altLang="en-US" sz="2400" b="1" i="0" u="none" strike="noStrike" kern="1200" cap="none" spc="0" normalizeH="0" baseline="0" noProof="0" dirty="0">
                <a:ln>
                  <a:noFill/>
                </a:ln>
                <a:solidFill>
                  <a:srgbClr val="40458C"/>
                </a:solidFill>
                <a:effectLst/>
                <a:uLnTx/>
                <a:uFillTx/>
                <a:latin typeface="宋体" panose="02010600030101010101" pitchFamily="2" charset="-122"/>
                <a:ea typeface="华文新魏" pitchFamily="2" charset="-122"/>
                <a:cs typeface="+mn-cs"/>
              </a:rPr>
              <a:t>保存文件时，可以选择编码方式</a:t>
            </a:r>
            <a:endParaRPr lang="zh-CN" altLang="en-US" dirty="0"/>
          </a:p>
        </p:txBody>
      </p:sp>
    </p:spTree>
    <p:custDataLst>
      <p:tags r:id="rId1"/>
    </p:custDataLst>
    <p:extLst>
      <p:ext uri="{BB962C8B-B14F-4D97-AF65-F5344CB8AC3E}">
        <p14:creationId xmlns:p14="http://schemas.microsoft.com/office/powerpoint/2010/main" val="3054221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6322" name="Text Box 72"/>
          <p:cNvSpPr txBox="1">
            <a:spLocks noChangeArrowheads="1"/>
          </p:cNvSpPr>
          <p:nvPr/>
        </p:nvSpPr>
        <p:spPr bwMode="auto">
          <a:xfrm>
            <a:off x="6705600" y="3505200"/>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grpSp>
        <p:nvGrpSpPr>
          <p:cNvPr id="119972" name="Group 164"/>
          <p:cNvGrpSpPr>
            <a:grpSpLocks/>
          </p:cNvGrpSpPr>
          <p:nvPr/>
        </p:nvGrpSpPr>
        <p:grpSpPr bwMode="auto">
          <a:xfrm>
            <a:off x="6172200" y="4572000"/>
            <a:ext cx="2773363" cy="1187450"/>
            <a:chOff x="3888" y="2880"/>
            <a:chExt cx="1747" cy="748"/>
          </a:xfrm>
        </p:grpSpPr>
        <p:sp>
          <p:nvSpPr>
            <p:cNvPr id="56395" name="AutoShape 81"/>
            <p:cNvSpPr>
              <a:spLocks/>
            </p:cNvSpPr>
            <p:nvPr/>
          </p:nvSpPr>
          <p:spPr bwMode="auto">
            <a:xfrm>
              <a:off x="3888" y="3024"/>
              <a:ext cx="240" cy="432"/>
            </a:xfrm>
            <a:prstGeom prst="rightBrace">
              <a:avLst>
                <a:gd name="adj1" fmla="val 15000"/>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96" name="Text Box 82"/>
            <p:cNvSpPr txBox="1">
              <a:spLocks noChangeArrowheads="1"/>
            </p:cNvSpPr>
            <p:nvPr/>
          </p:nvSpPr>
          <p:spPr bwMode="auto">
            <a:xfrm>
              <a:off x="4195" y="2880"/>
              <a:ext cx="1440"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ea typeface="宋体" pitchFamily="2" charset="-122"/>
                </a:rPr>
                <a:t>两个相邻的字节组成一个字</a:t>
              </a:r>
              <a:r>
                <a:rPr lang="en-US" altLang="zh-CN" sz="2400" b="1">
                  <a:solidFill>
                    <a:schemeClr val="tx1"/>
                  </a:solidFill>
                  <a:latin typeface="Times New Roman" pitchFamily="18" charset="0"/>
                  <a:ea typeface="宋体" pitchFamily="2" charset="-122"/>
                </a:rPr>
                <a:t>WORD</a:t>
              </a:r>
            </a:p>
          </p:txBody>
        </p:sp>
      </p:grpSp>
      <p:sp>
        <p:nvSpPr>
          <p:cNvPr id="56324" name="Text Box 83"/>
          <p:cNvSpPr txBox="1">
            <a:spLocks noChangeArrowheads="1"/>
          </p:cNvSpPr>
          <p:nvPr/>
        </p:nvSpPr>
        <p:spPr bwMode="auto">
          <a:xfrm>
            <a:off x="323850" y="1196975"/>
            <a:ext cx="16764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ea typeface="宋体" pitchFamily="2" charset="-122"/>
              </a:rPr>
              <a:t>字节是最小的寻址单位</a:t>
            </a:r>
          </a:p>
        </p:txBody>
      </p:sp>
      <p:sp>
        <p:nvSpPr>
          <p:cNvPr id="119894" name="Text Box 86"/>
          <p:cNvSpPr txBox="1">
            <a:spLocks noChangeArrowheads="1"/>
          </p:cNvSpPr>
          <p:nvPr/>
        </p:nvSpPr>
        <p:spPr bwMode="auto">
          <a:xfrm>
            <a:off x="250825" y="4546600"/>
            <a:ext cx="208915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ea typeface="宋体" pitchFamily="2" charset="-122"/>
              </a:rPr>
              <a:t>字地址是这</a:t>
            </a:r>
            <a:r>
              <a:rPr lang="en-US" altLang="zh-CN" sz="2400" b="1">
                <a:solidFill>
                  <a:schemeClr val="tx1"/>
                </a:solidFill>
                <a:latin typeface="Times New Roman" pitchFamily="18" charset="0"/>
                <a:ea typeface="宋体" pitchFamily="2" charset="-122"/>
              </a:rPr>
              <a:t>2</a:t>
            </a:r>
            <a:r>
              <a:rPr lang="zh-CN" altLang="en-US" sz="2400" b="1">
                <a:solidFill>
                  <a:schemeClr val="tx1"/>
                </a:solidFill>
                <a:latin typeface="Times New Roman" pitchFamily="18" charset="0"/>
                <a:ea typeface="宋体" pitchFamily="2" charset="-122"/>
              </a:rPr>
              <a:t>个字节中低字节的地址</a:t>
            </a:r>
          </a:p>
        </p:txBody>
      </p:sp>
      <p:grpSp>
        <p:nvGrpSpPr>
          <p:cNvPr id="56326" name="Group 106"/>
          <p:cNvGrpSpPr>
            <a:grpSpLocks/>
          </p:cNvGrpSpPr>
          <p:nvPr/>
        </p:nvGrpSpPr>
        <p:grpSpPr bwMode="auto">
          <a:xfrm>
            <a:off x="2471738" y="260350"/>
            <a:ext cx="1739900" cy="6477000"/>
            <a:chOff x="1665" y="144"/>
            <a:chExt cx="1096" cy="4080"/>
          </a:xfrm>
        </p:grpSpPr>
        <p:sp>
          <p:nvSpPr>
            <p:cNvPr id="56378" name="Text Box 107"/>
            <p:cNvSpPr txBox="1">
              <a:spLocks noChangeArrowheads="1"/>
            </p:cNvSpPr>
            <p:nvPr/>
          </p:nvSpPr>
          <p:spPr bwMode="auto">
            <a:xfrm>
              <a:off x="1695" y="14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00012340H</a:t>
              </a:r>
            </a:p>
          </p:txBody>
        </p:sp>
        <p:sp>
          <p:nvSpPr>
            <p:cNvPr id="56379" name="Text Box 108"/>
            <p:cNvSpPr txBox="1">
              <a:spLocks noChangeArrowheads="1"/>
            </p:cNvSpPr>
            <p:nvPr/>
          </p:nvSpPr>
          <p:spPr bwMode="auto">
            <a:xfrm>
              <a:off x="1695" y="38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00012341H</a:t>
              </a:r>
            </a:p>
          </p:txBody>
        </p:sp>
        <p:sp>
          <p:nvSpPr>
            <p:cNvPr id="56380" name="Text Box 109"/>
            <p:cNvSpPr txBox="1">
              <a:spLocks noChangeArrowheads="1"/>
            </p:cNvSpPr>
            <p:nvPr/>
          </p:nvSpPr>
          <p:spPr bwMode="auto">
            <a:xfrm>
              <a:off x="1695" y="62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00012342H</a:t>
              </a:r>
            </a:p>
          </p:txBody>
        </p:sp>
        <p:sp>
          <p:nvSpPr>
            <p:cNvPr id="56381" name="Text Box 110"/>
            <p:cNvSpPr txBox="1">
              <a:spLocks noChangeArrowheads="1"/>
            </p:cNvSpPr>
            <p:nvPr/>
          </p:nvSpPr>
          <p:spPr bwMode="auto">
            <a:xfrm>
              <a:off x="1692" y="87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00012343H</a:t>
              </a:r>
            </a:p>
          </p:txBody>
        </p:sp>
        <p:sp>
          <p:nvSpPr>
            <p:cNvPr id="56382" name="Text Box 111"/>
            <p:cNvSpPr txBox="1">
              <a:spLocks noChangeArrowheads="1"/>
            </p:cNvSpPr>
            <p:nvPr/>
          </p:nvSpPr>
          <p:spPr bwMode="auto">
            <a:xfrm>
              <a:off x="1680" y="110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00012344H</a:t>
              </a:r>
            </a:p>
          </p:txBody>
        </p:sp>
        <p:sp>
          <p:nvSpPr>
            <p:cNvPr id="56383" name="Text Box 112"/>
            <p:cNvSpPr txBox="1">
              <a:spLocks noChangeArrowheads="1"/>
            </p:cNvSpPr>
            <p:nvPr/>
          </p:nvSpPr>
          <p:spPr bwMode="auto">
            <a:xfrm>
              <a:off x="1680" y="134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00012345H</a:t>
              </a:r>
            </a:p>
          </p:txBody>
        </p:sp>
        <p:sp>
          <p:nvSpPr>
            <p:cNvPr id="56384" name="Text Box 113"/>
            <p:cNvSpPr txBox="1">
              <a:spLocks noChangeArrowheads="1"/>
            </p:cNvSpPr>
            <p:nvPr/>
          </p:nvSpPr>
          <p:spPr bwMode="auto">
            <a:xfrm>
              <a:off x="1680" y="158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00012346H</a:t>
              </a:r>
            </a:p>
          </p:txBody>
        </p:sp>
        <p:sp>
          <p:nvSpPr>
            <p:cNvPr id="56385" name="Text Box 114"/>
            <p:cNvSpPr txBox="1">
              <a:spLocks noChangeArrowheads="1"/>
            </p:cNvSpPr>
            <p:nvPr/>
          </p:nvSpPr>
          <p:spPr bwMode="auto">
            <a:xfrm>
              <a:off x="1680" y="177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00012347H</a:t>
              </a:r>
            </a:p>
          </p:txBody>
        </p:sp>
        <p:sp>
          <p:nvSpPr>
            <p:cNvPr id="56386" name="Text Box 115"/>
            <p:cNvSpPr txBox="1">
              <a:spLocks noChangeArrowheads="1"/>
            </p:cNvSpPr>
            <p:nvPr/>
          </p:nvSpPr>
          <p:spPr bwMode="auto">
            <a:xfrm>
              <a:off x="1680" y="201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00012348H</a:t>
              </a:r>
            </a:p>
          </p:txBody>
        </p:sp>
        <p:sp>
          <p:nvSpPr>
            <p:cNvPr id="56387" name="Text Box 116"/>
            <p:cNvSpPr txBox="1">
              <a:spLocks noChangeArrowheads="1"/>
            </p:cNvSpPr>
            <p:nvPr/>
          </p:nvSpPr>
          <p:spPr bwMode="auto">
            <a:xfrm>
              <a:off x="1680" y="225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00012349H</a:t>
              </a:r>
            </a:p>
          </p:txBody>
        </p:sp>
        <p:sp>
          <p:nvSpPr>
            <p:cNvPr id="56388" name="Text Box 117"/>
            <p:cNvSpPr txBox="1">
              <a:spLocks noChangeArrowheads="1"/>
            </p:cNvSpPr>
            <p:nvPr/>
          </p:nvSpPr>
          <p:spPr bwMode="auto">
            <a:xfrm>
              <a:off x="1695" y="2496"/>
              <a:ext cx="10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0001234AH</a:t>
              </a:r>
            </a:p>
          </p:txBody>
        </p:sp>
        <p:sp>
          <p:nvSpPr>
            <p:cNvPr id="56389" name="Text Box 118"/>
            <p:cNvSpPr txBox="1">
              <a:spLocks noChangeArrowheads="1"/>
            </p:cNvSpPr>
            <p:nvPr/>
          </p:nvSpPr>
          <p:spPr bwMode="auto">
            <a:xfrm>
              <a:off x="1680" y="2736"/>
              <a:ext cx="10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0001234BH</a:t>
              </a:r>
            </a:p>
          </p:txBody>
        </p:sp>
        <p:sp>
          <p:nvSpPr>
            <p:cNvPr id="56390" name="Text Box 119"/>
            <p:cNvSpPr txBox="1">
              <a:spLocks noChangeArrowheads="1"/>
            </p:cNvSpPr>
            <p:nvPr/>
          </p:nvSpPr>
          <p:spPr bwMode="auto">
            <a:xfrm>
              <a:off x="1665" y="2976"/>
              <a:ext cx="10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0001234CH</a:t>
              </a:r>
            </a:p>
          </p:txBody>
        </p:sp>
        <p:sp>
          <p:nvSpPr>
            <p:cNvPr id="56391" name="Text Box 120"/>
            <p:cNvSpPr txBox="1">
              <a:spLocks noChangeArrowheads="1"/>
            </p:cNvSpPr>
            <p:nvPr/>
          </p:nvSpPr>
          <p:spPr bwMode="auto">
            <a:xfrm>
              <a:off x="1665" y="3216"/>
              <a:ext cx="10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0001234DH</a:t>
              </a:r>
            </a:p>
          </p:txBody>
        </p:sp>
        <p:sp>
          <p:nvSpPr>
            <p:cNvPr id="56392" name="Text Box 121"/>
            <p:cNvSpPr txBox="1">
              <a:spLocks noChangeArrowheads="1"/>
            </p:cNvSpPr>
            <p:nvPr/>
          </p:nvSpPr>
          <p:spPr bwMode="auto">
            <a:xfrm>
              <a:off x="1665" y="3456"/>
              <a:ext cx="10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0001234EH</a:t>
              </a:r>
            </a:p>
          </p:txBody>
        </p:sp>
        <p:sp>
          <p:nvSpPr>
            <p:cNvPr id="56393" name="Text Box 122"/>
            <p:cNvSpPr txBox="1">
              <a:spLocks noChangeArrowheads="1"/>
            </p:cNvSpPr>
            <p:nvPr/>
          </p:nvSpPr>
          <p:spPr bwMode="auto">
            <a:xfrm>
              <a:off x="1665" y="3696"/>
              <a:ext cx="10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0001234FH</a:t>
              </a:r>
            </a:p>
          </p:txBody>
        </p:sp>
        <p:sp>
          <p:nvSpPr>
            <p:cNvPr id="56394" name="Text Box 123"/>
            <p:cNvSpPr txBox="1">
              <a:spLocks noChangeArrowheads="1"/>
            </p:cNvSpPr>
            <p:nvPr/>
          </p:nvSpPr>
          <p:spPr bwMode="auto">
            <a:xfrm>
              <a:off x="1665" y="393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00012350H</a:t>
              </a:r>
            </a:p>
          </p:txBody>
        </p:sp>
      </p:grpSp>
      <p:grpSp>
        <p:nvGrpSpPr>
          <p:cNvPr id="56327" name="Group 124"/>
          <p:cNvGrpSpPr>
            <a:grpSpLocks/>
          </p:cNvGrpSpPr>
          <p:nvPr/>
        </p:nvGrpSpPr>
        <p:grpSpPr bwMode="auto">
          <a:xfrm>
            <a:off x="2843213" y="260350"/>
            <a:ext cx="3200400" cy="6400800"/>
            <a:chOff x="1776" y="144"/>
            <a:chExt cx="1728" cy="4032"/>
          </a:xfrm>
        </p:grpSpPr>
        <p:sp>
          <p:nvSpPr>
            <p:cNvPr id="56345" name="Rectangle 125"/>
            <p:cNvSpPr>
              <a:spLocks noChangeArrowheads="1"/>
            </p:cNvSpPr>
            <p:nvPr/>
          </p:nvSpPr>
          <p:spPr bwMode="auto">
            <a:xfrm>
              <a:off x="2448" y="144"/>
              <a:ext cx="1056" cy="403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46" name="Line 126"/>
            <p:cNvSpPr>
              <a:spLocks noChangeShapeType="1"/>
            </p:cNvSpPr>
            <p:nvPr/>
          </p:nvSpPr>
          <p:spPr bwMode="auto">
            <a:xfrm>
              <a:off x="2448" y="110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47" name="Line 127"/>
            <p:cNvSpPr>
              <a:spLocks noChangeShapeType="1"/>
            </p:cNvSpPr>
            <p:nvPr/>
          </p:nvSpPr>
          <p:spPr bwMode="auto">
            <a:xfrm>
              <a:off x="2448" y="134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48" name="Line 128"/>
            <p:cNvSpPr>
              <a:spLocks noChangeShapeType="1"/>
            </p:cNvSpPr>
            <p:nvPr/>
          </p:nvSpPr>
          <p:spPr bwMode="auto">
            <a:xfrm>
              <a:off x="2448" y="158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49" name="Line 129"/>
            <p:cNvSpPr>
              <a:spLocks noChangeShapeType="1"/>
            </p:cNvSpPr>
            <p:nvPr/>
          </p:nvSpPr>
          <p:spPr bwMode="auto">
            <a:xfrm>
              <a:off x="2448" y="182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50" name="Line 130"/>
            <p:cNvSpPr>
              <a:spLocks noChangeShapeType="1"/>
            </p:cNvSpPr>
            <p:nvPr/>
          </p:nvSpPr>
          <p:spPr bwMode="auto">
            <a:xfrm>
              <a:off x="2448" y="206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51" name="Line 131"/>
            <p:cNvSpPr>
              <a:spLocks noChangeShapeType="1"/>
            </p:cNvSpPr>
            <p:nvPr/>
          </p:nvSpPr>
          <p:spPr bwMode="auto">
            <a:xfrm>
              <a:off x="2448" y="230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52" name="Line 132"/>
            <p:cNvSpPr>
              <a:spLocks noChangeShapeType="1"/>
            </p:cNvSpPr>
            <p:nvPr/>
          </p:nvSpPr>
          <p:spPr bwMode="auto">
            <a:xfrm>
              <a:off x="2448" y="254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53" name="Line 133"/>
            <p:cNvSpPr>
              <a:spLocks noChangeShapeType="1"/>
            </p:cNvSpPr>
            <p:nvPr/>
          </p:nvSpPr>
          <p:spPr bwMode="auto">
            <a:xfrm>
              <a:off x="2448" y="278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54" name="Line 134"/>
            <p:cNvSpPr>
              <a:spLocks noChangeShapeType="1"/>
            </p:cNvSpPr>
            <p:nvPr/>
          </p:nvSpPr>
          <p:spPr bwMode="auto">
            <a:xfrm>
              <a:off x="2448" y="38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55" name="Line 135"/>
            <p:cNvSpPr>
              <a:spLocks noChangeShapeType="1"/>
            </p:cNvSpPr>
            <p:nvPr/>
          </p:nvSpPr>
          <p:spPr bwMode="auto">
            <a:xfrm>
              <a:off x="1776" y="38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56" name="Line 136"/>
            <p:cNvSpPr>
              <a:spLocks noChangeShapeType="1"/>
            </p:cNvSpPr>
            <p:nvPr/>
          </p:nvSpPr>
          <p:spPr bwMode="auto">
            <a:xfrm>
              <a:off x="2448" y="62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57" name="Line 137"/>
            <p:cNvSpPr>
              <a:spLocks noChangeShapeType="1"/>
            </p:cNvSpPr>
            <p:nvPr/>
          </p:nvSpPr>
          <p:spPr bwMode="auto">
            <a:xfrm>
              <a:off x="1776" y="62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58" name="Line 138"/>
            <p:cNvSpPr>
              <a:spLocks noChangeShapeType="1"/>
            </p:cNvSpPr>
            <p:nvPr/>
          </p:nvSpPr>
          <p:spPr bwMode="auto">
            <a:xfrm>
              <a:off x="2448" y="86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59" name="Line 139"/>
            <p:cNvSpPr>
              <a:spLocks noChangeShapeType="1"/>
            </p:cNvSpPr>
            <p:nvPr/>
          </p:nvSpPr>
          <p:spPr bwMode="auto">
            <a:xfrm>
              <a:off x="1776" y="86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60" name="Line 140"/>
            <p:cNvSpPr>
              <a:spLocks noChangeShapeType="1"/>
            </p:cNvSpPr>
            <p:nvPr/>
          </p:nvSpPr>
          <p:spPr bwMode="auto">
            <a:xfrm>
              <a:off x="1776" y="110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61" name="Line 141"/>
            <p:cNvSpPr>
              <a:spLocks noChangeShapeType="1"/>
            </p:cNvSpPr>
            <p:nvPr/>
          </p:nvSpPr>
          <p:spPr bwMode="auto">
            <a:xfrm>
              <a:off x="1776" y="134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62" name="Line 142"/>
            <p:cNvSpPr>
              <a:spLocks noChangeShapeType="1"/>
            </p:cNvSpPr>
            <p:nvPr/>
          </p:nvSpPr>
          <p:spPr bwMode="auto">
            <a:xfrm>
              <a:off x="1776" y="158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63" name="Line 143"/>
            <p:cNvSpPr>
              <a:spLocks noChangeShapeType="1"/>
            </p:cNvSpPr>
            <p:nvPr/>
          </p:nvSpPr>
          <p:spPr bwMode="auto">
            <a:xfrm>
              <a:off x="1776" y="182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64" name="Line 144"/>
            <p:cNvSpPr>
              <a:spLocks noChangeShapeType="1"/>
            </p:cNvSpPr>
            <p:nvPr/>
          </p:nvSpPr>
          <p:spPr bwMode="auto">
            <a:xfrm>
              <a:off x="1776" y="206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65" name="Line 145"/>
            <p:cNvSpPr>
              <a:spLocks noChangeShapeType="1"/>
            </p:cNvSpPr>
            <p:nvPr/>
          </p:nvSpPr>
          <p:spPr bwMode="auto">
            <a:xfrm>
              <a:off x="1776" y="230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66" name="Line 146"/>
            <p:cNvSpPr>
              <a:spLocks noChangeShapeType="1"/>
            </p:cNvSpPr>
            <p:nvPr/>
          </p:nvSpPr>
          <p:spPr bwMode="auto">
            <a:xfrm>
              <a:off x="1776" y="254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67" name="Line 147"/>
            <p:cNvSpPr>
              <a:spLocks noChangeShapeType="1"/>
            </p:cNvSpPr>
            <p:nvPr/>
          </p:nvSpPr>
          <p:spPr bwMode="auto">
            <a:xfrm>
              <a:off x="1776" y="278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68" name="Line 148"/>
            <p:cNvSpPr>
              <a:spLocks noChangeShapeType="1"/>
            </p:cNvSpPr>
            <p:nvPr/>
          </p:nvSpPr>
          <p:spPr bwMode="auto">
            <a:xfrm>
              <a:off x="2448" y="302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69" name="Line 149"/>
            <p:cNvSpPr>
              <a:spLocks noChangeShapeType="1"/>
            </p:cNvSpPr>
            <p:nvPr/>
          </p:nvSpPr>
          <p:spPr bwMode="auto">
            <a:xfrm>
              <a:off x="1776" y="302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70" name="Line 150"/>
            <p:cNvSpPr>
              <a:spLocks noChangeShapeType="1"/>
            </p:cNvSpPr>
            <p:nvPr/>
          </p:nvSpPr>
          <p:spPr bwMode="auto">
            <a:xfrm>
              <a:off x="2448" y="3216"/>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71" name="Line 151"/>
            <p:cNvSpPr>
              <a:spLocks noChangeShapeType="1"/>
            </p:cNvSpPr>
            <p:nvPr/>
          </p:nvSpPr>
          <p:spPr bwMode="auto">
            <a:xfrm>
              <a:off x="1776" y="3216"/>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72" name="Line 152"/>
            <p:cNvSpPr>
              <a:spLocks noChangeShapeType="1"/>
            </p:cNvSpPr>
            <p:nvPr/>
          </p:nvSpPr>
          <p:spPr bwMode="auto">
            <a:xfrm>
              <a:off x="2448" y="3456"/>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73" name="Line 153"/>
            <p:cNvSpPr>
              <a:spLocks noChangeShapeType="1"/>
            </p:cNvSpPr>
            <p:nvPr/>
          </p:nvSpPr>
          <p:spPr bwMode="auto">
            <a:xfrm>
              <a:off x="1776" y="3456"/>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74" name="Line 154"/>
            <p:cNvSpPr>
              <a:spLocks noChangeShapeType="1"/>
            </p:cNvSpPr>
            <p:nvPr/>
          </p:nvSpPr>
          <p:spPr bwMode="auto">
            <a:xfrm>
              <a:off x="2448" y="374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75" name="Line 155"/>
            <p:cNvSpPr>
              <a:spLocks noChangeShapeType="1"/>
            </p:cNvSpPr>
            <p:nvPr/>
          </p:nvSpPr>
          <p:spPr bwMode="auto">
            <a:xfrm>
              <a:off x="1776" y="374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76" name="Line 156"/>
            <p:cNvSpPr>
              <a:spLocks noChangeShapeType="1"/>
            </p:cNvSpPr>
            <p:nvPr/>
          </p:nvSpPr>
          <p:spPr bwMode="auto">
            <a:xfrm>
              <a:off x="2448" y="398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77" name="Line 157"/>
            <p:cNvSpPr>
              <a:spLocks noChangeShapeType="1"/>
            </p:cNvSpPr>
            <p:nvPr/>
          </p:nvSpPr>
          <p:spPr bwMode="auto">
            <a:xfrm>
              <a:off x="1776" y="398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6328" name="Rectangle 158"/>
          <p:cNvSpPr>
            <a:spLocks noChangeArrowheads="1"/>
          </p:cNvSpPr>
          <p:nvPr/>
        </p:nvSpPr>
        <p:spPr bwMode="auto">
          <a:xfrm>
            <a:off x="4067175" y="2565400"/>
            <a:ext cx="1944688" cy="358775"/>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29" name="Text Box 159"/>
          <p:cNvSpPr txBox="1">
            <a:spLocks noChangeArrowheads="1"/>
          </p:cNvSpPr>
          <p:nvPr/>
        </p:nvSpPr>
        <p:spPr bwMode="auto">
          <a:xfrm>
            <a:off x="4403725" y="2492375"/>
            <a:ext cx="10318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ea typeface="宋体" pitchFamily="2" charset="-122"/>
              </a:rPr>
              <a:t>    F8H</a:t>
            </a:r>
          </a:p>
          <a:p>
            <a:pPr eaLnBrk="1" hangingPunct="1"/>
            <a:r>
              <a:rPr lang="en-US" altLang="zh-CN" sz="2400">
                <a:solidFill>
                  <a:schemeClr val="tx1"/>
                </a:solidFill>
                <a:latin typeface="Times New Roman" pitchFamily="18" charset="0"/>
                <a:ea typeface="宋体" pitchFamily="2" charset="-122"/>
              </a:rPr>
              <a:t>    04H</a:t>
            </a:r>
          </a:p>
          <a:p>
            <a:pPr eaLnBrk="1" hangingPunct="1"/>
            <a:r>
              <a:rPr lang="en-US" altLang="zh-CN" sz="2400">
                <a:solidFill>
                  <a:schemeClr val="tx1"/>
                </a:solidFill>
                <a:latin typeface="Times New Roman" pitchFamily="18" charset="0"/>
                <a:ea typeface="宋体" pitchFamily="2" charset="-122"/>
              </a:rPr>
              <a:t>    56H</a:t>
            </a:r>
          </a:p>
          <a:p>
            <a:pPr eaLnBrk="1" hangingPunct="1"/>
            <a:r>
              <a:rPr lang="en-US" altLang="zh-CN" sz="2400">
                <a:solidFill>
                  <a:schemeClr val="tx1"/>
                </a:solidFill>
                <a:latin typeface="Times New Roman" pitchFamily="18" charset="0"/>
                <a:ea typeface="宋体" pitchFamily="2" charset="-122"/>
              </a:rPr>
              <a:t>    12H</a:t>
            </a:r>
          </a:p>
        </p:txBody>
      </p:sp>
      <p:grpSp>
        <p:nvGrpSpPr>
          <p:cNvPr id="56330" name="Group 163"/>
          <p:cNvGrpSpPr>
            <a:grpSpLocks/>
          </p:cNvGrpSpPr>
          <p:nvPr/>
        </p:nvGrpSpPr>
        <p:grpSpPr bwMode="auto">
          <a:xfrm>
            <a:off x="6369050" y="331788"/>
            <a:ext cx="2306638" cy="3529012"/>
            <a:chOff x="4012" y="209"/>
            <a:chExt cx="1453" cy="2223"/>
          </a:xfrm>
        </p:grpSpPr>
        <p:grpSp>
          <p:nvGrpSpPr>
            <p:cNvPr id="56331" name="Group 58"/>
            <p:cNvGrpSpPr>
              <a:grpSpLocks/>
            </p:cNvGrpSpPr>
            <p:nvPr/>
          </p:nvGrpSpPr>
          <p:grpSpPr bwMode="auto">
            <a:xfrm>
              <a:off x="4027" y="1330"/>
              <a:ext cx="1248" cy="240"/>
              <a:chOff x="4032" y="384"/>
              <a:chExt cx="1248" cy="192"/>
            </a:xfrm>
          </p:grpSpPr>
          <p:sp>
            <p:nvSpPr>
              <p:cNvPr id="56337" name="Rectangle 59"/>
              <p:cNvSpPr>
                <a:spLocks noChangeArrowheads="1"/>
              </p:cNvSpPr>
              <p:nvPr/>
            </p:nvSpPr>
            <p:spPr bwMode="auto">
              <a:xfrm>
                <a:off x="4032" y="384"/>
                <a:ext cx="1248" cy="192"/>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a:solidFill>
                      <a:schemeClr val="tx1"/>
                    </a:solidFill>
                    <a:latin typeface="Times New Roman" pitchFamily="18" charset="0"/>
                    <a:ea typeface="宋体" pitchFamily="2" charset="-122"/>
                  </a:rPr>
                  <a:t>1 1 1 1 1 0 0 0</a:t>
                </a:r>
              </a:p>
            </p:txBody>
          </p:sp>
          <p:sp>
            <p:nvSpPr>
              <p:cNvPr id="56338" name="Line 60"/>
              <p:cNvSpPr>
                <a:spLocks noChangeShapeType="1"/>
              </p:cNvSpPr>
              <p:nvPr/>
            </p:nvSpPr>
            <p:spPr bwMode="auto">
              <a:xfrm>
                <a:off x="4224" y="3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39" name="Line 61"/>
              <p:cNvSpPr>
                <a:spLocks noChangeShapeType="1"/>
              </p:cNvSpPr>
              <p:nvPr/>
            </p:nvSpPr>
            <p:spPr bwMode="auto">
              <a:xfrm>
                <a:off x="4368" y="3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40" name="Line 62"/>
              <p:cNvSpPr>
                <a:spLocks noChangeShapeType="1"/>
              </p:cNvSpPr>
              <p:nvPr/>
            </p:nvSpPr>
            <p:spPr bwMode="auto">
              <a:xfrm>
                <a:off x="4512" y="3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41" name="Line 63"/>
              <p:cNvSpPr>
                <a:spLocks noChangeShapeType="1"/>
              </p:cNvSpPr>
              <p:nvPr/>
            </p:nvSpPr>
            <p:spPr bwMode="auto">
              <a:xfrm>
                <a:off x="4656" y="3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42" name="Line 64"/>
              <p:cNvSpPr>
                <a:spLocks noChangeShapeType="1"/>
              </p:cNvSpPr>
              <p:nvPr/>
            </p:nvSpPr>
            <p:spPr bwMode="auto">
              <a:xfrm>
                <a:off x="4800" y="3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43" name="Line 65"/>
              <p:cNvSpPr>
                <a:spLocks noChangeShapeType="1"/>
              </p:cNvSpPr>
              <p:nvPr/>
            </p:nvSpPr>
            <p:spPr bwMode="auto">
              <a:xfrm>
                <a:off x="4944" y="3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344" name="Line 66"/>
              <p:cNvSpPr>
                <a:spLocks noChangeShapeType="1"/>
              </p:cNvSpPr>
              <p:nvPr/>
            </p:nvSpPr>
            <p:spPr bwMode="auto">
              <a:xfrm>
                <a:off x="5088" y="384"/>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6332" name="Text Box 67"/>
            <p:cNvSpPr txBox="1">
              <a:spLocks noChangeArrowheads="1"/>
            </p:cNvSpPr>
            <p:nvPr/>
          </p:nvSpPr>
          <p:spPr bwMode="auto">
            <a:xfrm>
              <a:off x="4113" y="1055"/>
              <a:ext cx="89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ea typeface="宋体" pitchFamily="2" charset="-122"/>
                </a:rPr>
                <a:t>  F          8</a:t>
              </a:r>
            </a:p>
          </p:txBody>
        </p:sp>
        <p:sp>
          <p:nvSpPr>
            <p:cNvPr id="56333" name="Text Box 74"/>
            <p:cNvSpPr txBox="1">
              <a:spLocks noChangeArrowheads="1"/>
            </p:cNvSpPr>
            <p:nvPr/>
          </p:nvSpPr>
          <p:spPr bwMode="auto">
            <a:xfrm>
              <a:off x="4012" y="1914"/>
              <a:ext cx="1392"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b="1">
                  <a:solidFill>
                    <a:schemeClr val="tx1"/>
                  </a:solidFill>
                  <a:latin typeface="Times New Roman" pitchFamily="18" charset="0"/>
                  <a:ea typeface="宋体" pitchFamily="2" charset="-122"/>
                </a:rPr>
                <a:t>8</a:t>
              </a:r>
              <a:r>
                <a:rPr lang="zh-CN" altLang="en-US" sz="2400" b="1">
                  <a:solidFill>
                    <a:schemeClr val="tx1"/>
                  </a:solidFill>
                  <a:latin typeface="Times New Roman" pitchFamily="18" charset="0"/>
                  <a:ea typeface="宋体" pitchFamily="2" charset="-122"/>
                </a:rPr>
                <a:t>个位组成一个字节      </a:t>
              </a:r>
              <a:r>
                <a:rPr lang="en-US" altLang="zh-CN" sz="2400" b="1">
                  <a:solidFill>
                    <a:schemeClr val="tx1"/>
                  </a:solidFill>
                  <a:latin typeface="Times New Roman" pitchFamily="18" charset="0"/>
                  <a:ea typeface="宋体" pitchFamily="2" charset="-122"/>
                </a:rPr>
                <a:t>BYTE</a:t>
              </a:r>
            </a:p>
          </p:txBody>
        </p:sp>
        <p:sp>
          <p:nvSpPr>
            <p:cNvPr id="56334" name="AutoShape 75"/>
            <p:cNvSpPr>
              <a:spLocks/>
            </p:cNvSpPr>
            <p:nvPr/>
          </p:nvSpPr>
          <p:spPr bwMode="auto">
            <a:xfrm rot="-5496074">
              <a:off x="4512" y="1169"/>
              <a:ext cx="241" cy="1152"/>
            </a:xfrm>
            <a:prstGeom prst="leftBrace">
              <a:avLst>
                <a:gd name="adj1" fmla="val 39834"/>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35" name="Text Box 161"/>
            <p:cNvSpPr txBox="1">
              <a:spLocks noChangeArrowheads="1"/>
            </p:cNvSpPr>
            <p:nvPr/>
          </p:nvSpPr>
          <p:spPr bwMode="auto">
            <a:xfrm>
              <a:off x="4012" y="209"/>
              <a:ext cx="1453" cy="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rgbClr val="FF3300"/>
                  </a:solidFill>
                  <a:latin typeface="Times New Roman" pitchFamily="18" charset="0"/>
                  <a:ea typeface="宋体" pitchFamily="2" charset="-122"/>
                </a:rPr>
                <a:t>主存的基本存储单位是位（</a:t>
              </a:r>
              <a:r>
                <a:rPr lang="en-US" altLang="zh-CN" sz="2400" b="1">
                  <a:solidFill>
                    <a:srgbClr val="FF3300"/>
                  </a:solidFill>
                  <a:latin typeface="Times New Roman" pitchFamily="18" charset="0"/>
                  <a:ea typeface="宋体" pitchFamily="2" charset="-122"/>
                </a:rPr>
                <a:t>BIT</a:t>
              </a:r>
              <a:r>
                <a:rPr lang="zh-CN" altLang="en-US" sz="2400" b="1">
                  <a:solidFill>
                    <a:srgbClr val="FF3300"/>
                  </a:solidFill>
                  <a:latin typeface="Times New Roman" pitchFamily="18" charset="0"/>
                  <a:ea typeface="宋体" pitchFamily="2" charset="-122"/>
                </a:rPr>
                <a:t>）</a:t>
              </a:r>
            </a:p>
          </p:txBody>
        </p:sp>
        <p:sp>
          <p:nvSpPr>
            <p:cNvPr id="56336" name="Line 162"/>
            <p:cNvSpPr>
              <a:spLocks noChangeShapeType="1"/>
            </p:cNvSpPr>
            <p:nvPr/>
          </p:nvSpPr>
          <p:spPr bwMode="auto">
            <a:xfrm flipH="1">
              <a:off x="5010" y="753"/>
              <a:ext cx="0" cy="45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119972"/>
                                        </p:tgtEl>
                                        <p:attrNameLst>
                                          <p:attrName>style.visibility</p:attrName>
                                        </p:attrNameLst>
                                      </p:cBhvr>
                                      <p:to>
                                        <p:strVal val="visible"/>
                                      </p:to>
                                    </p:set>
                                    <p:anim calcmode="lin" valueType="num">
                                      <p:cBhvr additive="base">
                                        <p:cTn id="7" dur="500" fill="hold"/>
                                        <p:tgtEl>
                                          <p:spTgt spid="119972"/>
                                        </p:tgtEl>
                                        <p:attrNameLst>
                                          <p:attrName>ppt_x</p:attrName>
                                        </p:attrNameLst>
                                      </p:cBhvr>
                                      <p:tavLst>
                                        <p:tav tm="0">
                                          <p:val>
                                            <p:strVal val="1+#ppt_w/2"/>
                                          </p:val>
                                        </p:tav>
                                        <p:tav tm="100000">
                                          <p:val>
                                            <p:strVal val="#ppt_x"/>
                                          </p:val>
                                        </p:tav>
                                      </p:tavLst>
                                    </p:anim>
                                    <p:anim calcmode="lin" valueType="num">
                                      <p:cBhvr additive="base">
                                        <p:cTn id="8" dur="500" fill="hold"/>
                                        <p:tgtEl>
                                          <p:spTgt spid="11997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119894"/>
                                        </p:tgtEl>
                                        <p:attrNameLst>
                                          <p:attrName>style.visibility</p:attrName>
                                        </p:attrNameLst>
                                      </p:cBhvr>
                                      <p:to>
                                        <p:strVal val="visible"/>
                                      </p:to>
                                    </p:set>
                                    <p:animEffect transition="in" filter="box(in)">
                                      <p:cBhvr>
                                        <p:cTn id="13" dur="500"/>
                                        <p:tgtEl>
                                          <p:spTgt spid="1198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9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a:extLst>
              <a:ext uri="{FF2B5EF4-FFF2-40B4-BE49-F238E27FC236}">
                <a16:creationId xmlns:a16="http://schemas.microsoft.com/office/drawing/2014/main" id="{B4700A5E-1932-4D9D-8DFA-C252753C3478}"/>
              </a:ext>
            </a:extLst>
          </p:cNvPr>
          <p:cNvSpPr txBox="1">
            <a:spLocks noChangeArrowheads="1"/>
          </p:cNvSpPr>
          <p:nvPr/>
        </p:nvSpPr>
        <p:spPr bwMode="auto">
          <a:xfrm>
            <a:off x="395536" y="1412776"/>
            <a:ext cx="8352928" cy="46455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25000"/>
              </a:lnSpc>
            </a:pPr>
            <a:r>
              <a:rPr lang="en-US" altLang="zh-CN" sz="2400" b="1" dirty="0">
                <a:solidFill>
                  <a:srgbClr val="40458C"/>
                </a:solidFill>
                <a:latin typeface="宋体" panose="02010600030101010101" pitchFamily="2" charset="-122"/>
              </a:rPr>
              <a:t>UTF-16</a:t>
            </a:r>
          </a:p>
          <a:p>
            <a:pPr marL="342900" indent="-342900">
              <a:lnSpc>
                <a:spcPct val="125000"/>
              </a:lnSpc>
              <a:buFont typeface="Wingdings" panose="05000000000000000000" pitchFamily="2" charset="2"/>
              <a:buChar char="Ø"/>
            </a:pPr>
            <a:r>
              <a:rPr lang="zh-CN" altLang="en-US" sz="2400" b="1" dirty="0">
                <a:solidFill>
                  <a:srgbClr val="40458C"/>
                </a:solidFill>
                <a:latin typeface="宋体" panose="02010600030101010101" pitchFamily="2" charset="-122"/>
              </a:rPr>
              <a:t>介于</a:t>
            </a:r>
            <a:r>
              <a:rPr lang="en-US" altLang="zh-CN" sz="2400" b="1" dirty="0">
                <a:solidFill>
                  <a:srgbClr val="40458C"/>
                </a:solidFill>
                <a:latin typeface="宋体" panose="02010600030101010101" pitchFamily="2" charset="-122"/>
              </a:rPr>
              <a:t>UTF-8</a:t>
            </a:r>
            <a:r>
              <a:rPr lang="zh-CN" altLang="en-US" sz="2400" b="1" dirty="0">
                <a:solidFill>
                  <a:srgbClr val="40458C"/>
                </a:solidFill>
                <a:latin typeface="宋体" panose="02010600030101010101" pitchFamily="2" charset="-122"/>
              </a:rPr>
              <a:t>和</a:t>
            </a:r>
            <a:r>
              <a:rPr lang="en-US" altLang="zh-CN" sz="2400" b="1" dirty="0">
                <a:solidFill>
                  <a:srgbClr val="40458C"/>
                </a:solidFill>
                <a:latin typeface="宋体" panose="02010600030101010101" pitchFamily="2" charset="-122"/>
              </a:rPr>
              <a:t>UTF-32</a:t>
            </a:r>
            <a:r>
              <a:rPr lang="zh-CN" altLang="en-US" sz="2400" b="1" dirty="0">
                <a:solidFill>
                  <a:srgbClr val="40458C"/>
                </a:solidFill>
                <a:latin typeface="宋体" panose="02010600030101010101" pitchFamily="2" charset="-122"/>
              </a:rPr>
              <a:t>之间，结合了定长和变长两种编码方式的特点；</a:t>
            </a:r>
          </a:p>
          <a:p>
            <a:pPr marL="342900" indent="-342900">
              <a:lnSpc>
                <a:spcPct val="125000"/>
              </a:lnSpc>
              <a:buFont typeface="Wingdings" panose="05000000000000000000" pitchFamily="2" charset="2"/>
              <a:buChar char="Ø"/>
            </a:pPr>
            <a:r>
              <a:rPr lang="zh-CN" altLang="en-US" sz="2400" b="1" dirty="0">
                <a:solidFill>
                  <a:srgbClr val="40458C"/>
                </a:solidFill>
                <a:latin typeface="宋体" panose="02010600030101010101" pitchFamily="2" charset="-122"/>
              </a:rPr>
              <a:t>基本平面的字符用</a:t>
            </a:r>
            <a:r>
              <a:rPr lang="en-US" altLang="zh-CN" sz="2400" b="1" dirty="0">
                <a:solidFill>
                  <a:srgbClr val="40458C"/>
                </a:solidFill>
                <a:latin typeface="宋体" panose="02010600030101010101" pitchFamily="2" charset="-122"/>
              </a:rPr>
              <a:t>2</a:t>
            </a:r>
            <a:r>
              <a:rPr lang="zh-CN" altLang="en-US" sz="2400" b="1" dirty="0">
                <a:solidFill>
                  <a:srgbClr val="40458C"/>
                </a:solidFill>
                <a:latin typeface="宋体" panose="02010600030101010101" pitchFamily="2" charset="-122"/>
              </a:rPr>
              <a:t>个字节，辅助平面的字符用</a:t>
            </a:r>
            <a:r>
              <a:rPr lang="en-US" altLang="zh-CN" sz="2400" b="1" dirty="0">
                <a:solidFill>
                  <a:srgbClr val="40458C"/>
                </a:solidFill>
                <a:latin typeface="宋体" panose="02010600030101010101" pitchFamily="2" charset="-122"/>
              </a:rPr>
              <a:t>4</a:t>
            </a:r>
            <a:r>
              <a:rPr lang="zh-CN" altLang="en-US" sz="2400" b="1" dirty="0">
                <a:solidFill>
                  <a:srgbClr val="40458C"/>
                </a:solidFill>
                <a:latin typeface="宋体" panose="02010600030101010101" pitchFamily="2" charset="-122"/>
              </a:rPr>
              <a:t>个字节。</a:t>
            </a:r>
            <a:endParaRPr lang="en-US" altLang="zh-CN" sz="2400" b="1" dirty="0">
              <a:solidFill>
                <a:srgbClr val="40458C"/>
              </a:solidFill>
              <a:latin typeface="宋体" panose="02010600030101010101" pitchFamily="2" charset="-122"/>
            </a:endParaRPr>
          </a:p>
          <a:p>
            <a:pPr marL="342900" indent="-342900">
              <a:lnSpc>
                <a:spcPct val="125000"/>
              </a:lnSpc>
              <a:buFont typeface="Wingdings" panose="05000000000000000000" pitchFamily="2" charset="2"/>
              <a:buChar char="Ø"/>
            </a:pPr>
            <a:r>
              <a:rPr lang="en-US" altLang="zh-CN" sz="2400" b="1" dirty="0">
                <a:solidFill>
                  <a:srgbClr val="40458C"/>
                </a:solidFill>
                <a:latin typeface="宋体" panose="02010600030101010101" pitchFamily="2" charset="-122"/>
              </a:rPr>
              <a:t>2</a:t>
            </a:r>
            <a:r>
              <a:rPr lang="zh-CN" altLang="en-US" sz="2400" b="1" dirty="0">
                <a:solidFill>
                  <a:srgbClr val="40458C"/>
                </a:solidFill>
                <a:latin typeface="宋体" panose="02010600030101010101" pitchFamily="2" charset="-122"/>
              </a:rPr>
              <a:t>个字节（</a:t>
            </a:r>
            <a:r>
              <a:rPr lang="en-US" altLang="zh-CN" sz="2400" b="1" dirty="0">
                <a:solidFill>
                  <a:srgbClr val="40458C"/>
                </a:solidFill>
                <a:latin typeface="宋体" panose="02010600030101010101" pitchFamily="2" charset="-122"/>
              </a:rPr>
              <a:t>U+0000 </a:t>
            </a:r>
            <a:r>
              <a:rPr lang="zh-CN" altLang="en-US" sz="2400" b="1" dirty="0">
                <a:solidFill>
                  <a:srgbClr val="40458C"/>
                </a:solidFill>
                <a:latin typeface="宋体" panose="02010600030101010101" pitchFamily="2" charset="-122"/>
              </a:rPr>
              <a:t>到 </a:t>
            </a:r>
            <a:r>
              <a:rPr lang="en-US" altLang="zh-CN" sz="2400" b="1" dirty="0">
                <a:solidFill>
                  <a:srgbClr val="40458C"/>
                </a:solidFill>
                <a:latin typeface="宋体" panose="02010600030101010101" pitchFamily="2" charset="-122"/>
              </a:rPr>
              <a:t>U+FFFF</a:t>
            </a:r>
            <a:r>
              <a:rPr lang="zh-CN" altLang="en-US" sz="2400" b="1" dirty="0">
                <a:solidFill>
                  <a:srgbClr val="40458C"/>
                </a:solidFill>
                <a:latin typeface="宋体" panose="02010600030101010101" pitchFamily="2" charset="-122"/>
              </a:rPr>
              <a:t>）</a:t>
            </a:r>
            <a:endParaRPr lang="en-US" altLang="zh-CN" sz="2400" b="1" dirty="0">
              <a:solidFill>
                <a:srgbClr val="40458C"/>
              </a:solidFill>
              <a:latin typeface="宋体" panose="02010600030101010101" pitchFamily="2" charset="-122"/>
            </a:endParaRPr>
          </a:p>
          <a:p>
            <a:pPr>
              <a:lnSpc>
                <a:spcPct val="125000"/>
              </a:lnSpc>
            </a:pPr>
            <a:r>
              <a:rPr lang="en-US" altLang="zh-CN" sz="2400" b="1" dirty="0">
                <a:solidFill>
                  <a:srgbClr val="40458C"/>
                </a:solidFill>
                <a:latin typeface="宋体" panose="02010600030101010101" pitchFamily="2" charset="-122"/>
              </a:rPr>
              <a:t>   UTF-16</a:t>
            </a:r>
            <a:r>
              <a:rPr lang="zh-CN" altLang="en-US" sz="2400" b="1" dirty="0">
                <a:solidFill>
                  <a:srgbClr val="40458C"/>
                </a:solidFill>
                <a:latin typeface="宋体" panose="02010600030101010101" pitchFamily="2" charset="-122"/>
              </a:rPr>
              <a:t>编码就是码点</a:t>
            </a:r>
            <a:r>
              <a:rPr lang="en-US" altLang="zh-CN" sz="2400" b="1" dirty="0">
                <a:solidFill>
                  <a:srgbClr val="40458C"/>
                </a:solidFill>
                <a:latin typeface="宋体" panose="02010600030101010101" pitchFamily="2" charset="-122"/>
              </a:rPr>
              <a:t> </a:t>
            </a:r>
            <a:r>
              <a:rPr lang="zh-CN" altLang="en-US" sz="2400" b="1" dirty="0">
                <a:solidFill>
                  <a:srgbClr val="40458C"/>
                </a:solidFill>
                <a:latin typeface="宋体" panose="02010600030101010101" pitchFamily="2" charset="-122"/>
              </a:rPr>
              <a:t>对应的</a:t>
            </a:r>
            <a:r>
              <a:rPr lang="en-US" altLang="zh-CN" sz="2400" b="1" dirty="0">
                <a:solidFill>
                  <a:srgbClr val="40458C"/>
                </a:solidFill>
                <a:latin typeface="宋体" panose="02010600030101010101" pitchFamily="2" charset="-122"/>
              </a:rPr>
              <a:t>16</a:t>
            </a:r>
            <a:r>
              <a:rPr lang="zh-CN" altLang="en-US" sz="2400" b="1" dirty="0">
                <a:solidFill>
                  <a:srgbClr val="40458C"/>
                </a:solidFill>
                <a:latin typeface="宋体" panose="02010600030101010101" pitchFamily="2" charset="-122"/>
              </a:rPr>
              <a:t>位无符号整数</a:t>
            </a:r>
            <a:endParaRPr lang="en-US" altLang="zh-CN" sz="2400" b="1" dirty="0">
              <a:solidFill>
                <a:srgbClr val="40458C"/>
              </a:solidFill>
              <a:latin typeface="宋体" panose="02010600030101010101" pitchFamily="2" charset="-122"/>
            </a:endParaRPr>
          </a:p>
          <a:p>
            <a:pPr marL="342900" indent="-342900">
              <a:lnSpc>
                <a:spcPct val="125000"/>
              </a:lnSpc>
              <a:buFont typeface="Wingdings" panose="05000000000000000000" pitchFamily="2" charset="2"/>
              <a:buChar char="Ø"/>
            </a:pPr>
            <a:r>
              <a:rPr lang="en-US" altLang="zh-CN" sz="2400" b="1" dirty="0">
                <a:solidFill>
                  <a:srgbClr val="40458C"/>
                </a:solidFill>
                <a:latin typeface="宋体" panose="02010600030101010101" pitchFamily="2" charset="-122"/>
              </a:rPr>
              <a:t>4</a:t>
            </a:r>
            <a:r>
              <a:rPr lang="zh-CN" altLang="en-US" sz="2400" b="1" dirty="0">
                <a:solidFill>
                  <a:srgbClr val="40458C"/>
                </a:solidFill>
                <a:latin typeface="宋体" panose="02010600030101010101" pitchFamily="2" charset="-122"/>
              </a:rPr>
              <a:t>个字节（</a:t>
            </a:r>
            <a:r>
              <a:rPr lang="en-US" altLang="zh-CN" sz="2400" b="1" dirty="0">
                <a:solidFill>
                  <a:srgbClr val="40458C"/>
                </a:solidFill>
                <a:latin typeface="宋体" panose="02010600030101010101" pitchFamily="2" charset="-122"/>
              </a:rPr>
              <a:t>U+010000 </a:t>
            </a:r>
            <a:r>
              <a:rPr lang="zh-CN" altLang="en-US" sz="2400" b="1" dirty="0">
                <a:solidFill>
                  <a:srgbClr val="40458C"/>
                </a:solidFill>
                <a:latin typeface="宋体" panose="02010600030101010101" pitchFamily="2" charset="-122"/>
              </a:rPr>
              <a:t>到 </a:t>
            </a:r>
            <a:r>
              <a:rPr lang="en-US" altLang="zh-CN" sz="2400" b="1" dirty="0">
                <a:solidFill>
                  <a:srgbClr val="40458C"/>
                </a:solidFill>
                <a:latin typeface="宋体" panose="02010600030101010101" pitchFamily="2" charset="-122"/>
              </a:rPr>
              <a:t>U+10FFFF</a:t>
            </a:r>
            <a:r>
              <a:rPr lang="zh-CN" altLang="en-US" sz="2400" b="1" dirty="0">
                <a:solidFill>
                  <a:srgbClr val="40458C"/>
                </a:solidFill>
                <a:latin typeface="宋体" panose="02010600030101010101" pitchFamily="2" charset="-122"/>
              </a:rPr>
              <a:t>）</a:t>
            </a:r>
            <a:endParaRPr lang="en-US" altLang="zh-CN" sz="2400" b="1" dirty="0">
              <a:solidFill>
                <a:srgbClr val="40458C"/>
              </a:solidFill>
              <a:latin typeface="宋体" panose="02010600030101010101" pitchFamily="2" charset="-122"/>
            </a:endParaRPr>
          </a:p>
          <a:p>
            <a:pPr>
              <a:lnSpc>
                <a:spcPct val="125000"/>
              </a:lnSpc>
            </a:pPr>
            <a:r>
              <a:rPr lang="zh-CN" altLang="en-US" sz="2400" b="1" dirty="0">
                <a:solidFill>
                  <a:srgbClr val="40458C"/>
                </a:solidFill>
                <a:latin typeface="宋体" panose="02010600030101010101" pitchFamily="2" charset="-122"/>
              </a:rPr>
              <a:t>   先计算 </a:t>
            </a:r>
            <a:r>
              <a:rPr lang="en-US" altLang="zh-CN" sz="2400" b="1" dirty="0">
                <a:solidFill>
                  <a:srgbClr val="40458C"/>
                </a:solidFill>
                <a:latin typeface="宋体" panose="02010600030101010101" pitchFamily="2" charset="-122"/>
              </a:rPr>
              <a:t>U’= U - 0x10000</a:t>
            </a:r>
          </a:p>
          <a:p>
            <a:pPr>
              <a:lnSpc>
                <a:spcPct val="125000"/>
              </a:lnSpc>
            </a:pPr>
            <a:r>
              <a:rPr lang="en-US" altLang="zh-CN" sz="2400" b="1" dirty="0">
                <a:solidFill>
                  <a:srgbClr val="40458C"/>
                </a:solidFill>
                <a:latin typeface="宋体" panose="02010600030101010101" pitchFamily="2" charset="-122"/>
              </a:rPr>
              <a:t>   </a:t>
            </a:r>
            <a:r>
              <a:rPr lang="zh-CN" altLang="en-US" sz="2400" b="1" dirty="0">
                <a:solidFill>
                  <a:srgbClr val="40458C"/>
                </a:solidFill>
                <a:latin typeface="宋体" panose="02010600030101010101" pitchFamily="2" charset="-122"/>
              </a:rPr>
              <a:t>将</a:t>
            </a:r>
            <a:r>
              <a:rPr lang="en-US" altLang="zh-CN" sz="2400" b="1" dirty="0">
                <a:solidFill>
                  <a:srgbClr val="40458C"/>
                </a:solidFill>
                <a:latin typeface="宋体" panose="02010600030101010101" pitchFamily="2" charset="-122"/>
              </a:rPr>
              <a:t>U'</a:t>
            </a:r>
            <a:r>
              <a:rPr lang="zh-CN" altLang="en-US" sz="2400" b="1" dirty="0">
                <a:solidFill>
                  <a:srgbClr val="40458C"/>
                </a:solidFill>
                <a:latin typeface="宋体" panose="02010600030101010101" pitchFamily="2" charset="-122"/>
              </a:rPr>
              <a:t>写成二进制形式：</a:t>
            </a:r>
            <a:r>
              <a:rPr lang="en-US" altLang="zh-CN" sz="2400" b="1" dirty="0" err="1">
                <a:solidFill>
                  <a:srgbClr val="40458C"/>
                </a:solidFill>
                <a:latin typeface="宋体" panose="02010600030101010101" pitchFamily="2" charset="-122"/>
              </a:rPr>
              <a:t>yyyy</a:t>
            </a:r>
            <a:r>
              <a:rPr lang="en-US" altLang="zh-CN" sz="2400" b="1" dirty="0">
                <a:solidFill>
                  <a:srgbClr val="40458C"/>
                </a:solidFill>
                <a:latin typeface="宋体" panose="02010600030101010101" pitchFamily="2" charset="-122"/>
              </a:rPr>
              <a:t> </a:t>
            </a:r>
            <a:r>
              <a:rPr lang="en-US" altLang="zh-CN" sz="2400" b="1" dirty="0" err="1">
                <a:solidFill>
                  <a:srgbClr val="40458C"/>
                </a:solidFill>
                <a:latin typeface="宋体" panose="02010600030101010101" pitchFamily="2" charset="-122"/>
              </a:rPr>
              <a:t>yyyy</a:t>
            </a:r>
            <a:r>
              <a:rPr lang="en-US" altLang="zh-CN" sz="2400" b="1" dirty="0">
                <a:solidFill>
                  <a:srgbClr val="40458C"/>
                </a:solidFill>
                <a:latin typeface="宋体" panose="02010600030101010101" pitchFamily="2" charset="-122"/>
              </a:rPr>
              <a:t> </a:t>
            </a:r>
            <a:r>
              <a:rPr lang="en-US" altLang="zh-CN" sz="2400" b="1" dirty="0" err="1">
                <a:solidFill>
                  <a:srgbClr val="40458C"/>
                </a:solidFill>
                <a:latin typeface="宋体" panose="02010600030101010101" pitchFamily="2" charset="-122"/>
              </a:rPr>
              <a:t>yyxx</a:t>
            </a:r>
            <a:r>
              <a:rPr lang="en-US" altLang="zh-CN" sz="2400" b="1" dirty="0">
                <a:solidFill>
                  <a:srgbClr val="40458C"/>
                </a:solidFill>
                <a:latin typeface="宋体" panose="02010600030101010101" pitchFamily="2" charset="-122"/>
              </a:rPr>
              <a:t> </a:t>
            </a:r>
            <a:r>
              <a:rPr lang="en-US" altLang="zh-CN" sz="2400" b="1" dirty="0" err="1">
                <a:solidFill>
                  <a:srgbClr val="40458C"/>
                </a:solidFill>
                <a:latin typeface="宋体" panose="02010600030101010101" pitchFamily="2" charset="-122"/>
              </a:rPr>
              <a:t>xxxx</a:t>
            </a:r>
            <a:r>
              <a:rPr lang="en-US" altLang="zh-CN" sz="2400" b="1" dirty="0">
                <a:solidFill>
                  <a:srgbClr val="40458C"/>
                </a:solidFill>
                <a:latin typeface="宋体" panose="02010600030101010101" pitchFamily="2" charset="-122"/>
              </a:rPr>
              <a:t> </a:t>
            </a:r>
            <a:r>
              <a:rPr lang="en-US" altLang="zh-CN" sz="2400" b="1" dirty="0" err="1">
                <a:solidFill>
                  <a:srgbClr val="40458C"/>
                </a:solidFill>
                <a:latin typeface="宋体" panose="02010600030101010101" pitchFamily="2" charset="-122"/>
              </a:rPr>
              <a:t>xxxx</a:t>
            </a:r>
            <a:r>
              <a:rPr lang="zh-CN" altLang="en-US" sz="2400" b="1" dirty="0">
                <a:solidFill>
                  <a:srgbClr val="40458C"/>
                </a:solidFill>
                <a:latin typeface="宋体" panose="02010600030101010101" pitchFamily="2" charset="-122"/>
              </a:rPr>
              <a:t>，</a:t>
            </a:r>
            <a:endParaRPr lang="en-US" altLang="zh-CN" sz="2400" b="1" dirty="0">
              <a:solidFill>
                <a:srgbClr val="40458C"/>
              </a:solidFill>
              <a:latin typeface="宋体" panose="02010600030101010101" pitchFamily="2" charset="-122"/>
            </a:endParaRPr>
          </a:p>
          <a:p>
            <a:pPr>
              <a:lnSpc>
                <a:spcPct val="125000"/>
              </a:lnSpc>
            </a:pPr>
            <a:r>
              <a:rPr lang="en-US" altLang="zh-CN" sz="2400" b="1" dirty="0">
                <a:solidFill>
                  <a:srgbClr val="40458C"/>
                </a:solidFill>
                <a:latin typeface="宋体" panose="02010600030101010101" pitchFamily="2" charset="-122"/>
              </a:rPr>
              <a:t>   U</a:t>
            </a:r>
            <a:r>
              <a:rPr lang="zh-CN" altLang="en-US" sz="2400" b="1" dirty="0">
                <a:solidFill>
                  <a:srgbClr val="40458C"/>
                </a:solidFill>
                <a:latin typeface="宋体" panose="02010600030101010101" pitchFamily="2" charset="-122"/>
              </a:rPr>
              <a:t>的</a:t>
            </a:r>
            <a:r>
              <a:rPr lang="en-US" altLang="zh-CN" sz="2400" b="1" dirty="0">
                <a:solidFill>
                  <a:srgbClr val="40458C"/>
                </a:solidFill>
                <a:latin typeface="宋体" panose="02010600030101010101" pitchFamily="2" charset="-122"/>
              </a:rPr>
              <a:t>UTF-16</a:t>
            </a:r>
            <a:r>
              <a:rPr lang="zh-CN" altLang="en-US" sz="2400" b="1" dirty="0">
                <a:solidFill>
                  <a:srgbClr val="40458C"/>
                </a:solidFill>
                <a:latin typeface="宋体" panose="02010600030101010101" pitchFamily="2" charset="-122"/>
              </a:rPr>
              <a:t>编码：</a:t>
            </a:r>
            <a:r>
              <a:rPr lang="en-US" altLang="zh-CN" sz="2400" b="1" dirty="0">
                <a:solidFill>
                  <a:srgbClr val="40458C"/>
                </a:solidFill>
                <a:latin typeface="宋体" panose="02010600030101010101" pitchFamily="2" charset="-122"/>
              </a:rPr>
              <a:t>110110yyyyyyyyyy 110111xxxxxxxxxx</a:t>
            </a:r>
            <a:r>
              <a:rPr lang="zh-CN" altLang="en-US" sz="2400" b="1" dirty="0">
                <a:solidFill>
                  <a:srgbClr val="40458C"/>
                </a:solidFill>
                <a:latin typeface="宋体" panose="02010600030101010101" pitchFamily="2" charset="-122"/>
              </a:rPr>
              <a:t>。</a:t>
            </a:r>
            <a:endParaRPr lang="en-US" altLang="zh-CN" sz="2400" b="1" dirty="0">
              <a:solidFill>
                <a:srgbClr val="40458C"/>
              </a:solidFill>
              <a:latin typeface="宋体" panose="02010600030101010101" pitchFamily="2" charset="-122"/>
            </a:endParaRPr>
          </a:p>
        </p:txBody>
      </p:sp>
      <p:sp>
        <p:nvSpPr>
          <p:cNvPr id="17" name="Text Box 5">
            <a:extLst>
              <a:ext uri="{FF2B5EF4-FFF2-40B4-BE49-F238E27FC236}">
                <a16:creationId xmlns:a16="http://schemas.microsoft.com/office/drawing/2014/main" id="{A4424BFB-562C-4622-8F35-C99C7AE4DCC6}"/>
              </a:ext>
            </a:extLst>
          </p:cNvPr>
          <p:cNvSpPr txBox="1">
            <a:spLocks noChangeArrowheads="1"/>
          </p:cNvSpPr>
          <p:nvPr/>
        </p:nvSpPr>
        <p:spPr bwMode="auto">
          <a:xfrm>
            <a:off x="539750" y="236538"/>
            <a:ext cx="64171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3.3 </a:t>
            </a:r>
            <a:r>
              <a:rPr lang="zh-CN" altLang="en-US" sz="3600" b="1" dirty="0">
                <a:solidFill>
                  <a:schemeClr val="bg1"/>
                </a:solidFill>
                <a:latin typeface="Times New Roman" pitchFamily="18" charset="0"/>
              </a:rPr>
              <a:t>字符数据在机内的表示形式</a:t>
            </a:r>
          </a:p>
        </p:txBody>
      </p:sp>
    </p:spTree>
    <p:custDataLst>
      <p:tags r:id="rId1"/>
    </p:custDataLst>
    <p:extLst>
      <p:ext uri="{BB962C8B-B14F-4D97-AF65-F5344CB8AC3E}">
        <p14:creationId xmlns:p14="http://schemas.microsoft.com/office/powerpoint/2010/main" val="30054860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a:extLst>
              <a:ext uri="{FF2B5EF4-FFF2-40B4-BE49-F238E27FC236}">
                <a16:creationId xmlns:a16="http://schemas.microsoft.com/office/drawing/2014/main" id="{B4700A5E-1932-4D9D-8DFA-C252753C3478}"/>
              </a:ext>
            </a:extLst>
          </p:cNvPr>
          <p:cNvSpPr txBox="1">
            <a:spLocks noChangeArrowheads="1"/>
          </p:cNvSpPr>
          <p:nvPr/>
        </p:nvSpPr>
        <p:spPr bwMode="auto">
          <a:xfrm>
            <a:off x="395536" y="1435019"/>
            <a:ext cx="8136904" cy="3722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nSpc>
                <a:spcPct val="125000"/>
              </a:lnSpc>
            </a:pPr>
            <a:r>
              <a:rPr lang="en-US" altLang="zh-CN" sz="2400" b="1" dirty="0">
                <a:solidFill>
                  <a:srgbClr val="40458C"/>
                </a:solidFill>
                <a:latin typeface="宋体" panose="02010600030101010101" pitchFamily="2" charset="-122"/>
              </a:rPr>
              <a:t>UTF-32</a:t>
            </a:r>
          </a:p>
          <a:p>
            <a:pPr marL="342900" indent="-342900">
              <a:lnSpc>
                <a:spcPct val="125000"/>
              </a:lnSpc>
              <a:buFont typeface="Wingdings" panose="05000000000000000000" pitchFamily="2" charset="2"/>
              <a:buChar char="Ø"/>
            </a:pPr>
            <a:r>
              <a:rPr lang="en-US" altLang="zh-CN" sz="2400" b="1" dirty="0">
                <a:solidFill>
                  <a:srgbClr val="40458C"/>
                </a:solidFill>
                <a:latin typeface="宋体" panose="02010600030101010101" pitchFamily="2" charset="-122"/>
              </a:rPr>
              <a:t>UTF-32</a:t>
            </a:r>
            <a:r>
              <a:rPr lang="zh-CN" altLang="en-US" sz="2400" b="1" dirty="0">
                <a:solidFill>
                  <a:srgbClr val="40458C"/>
                </a:solidFill>
                <a:latin typeface="宋体" panose="02010600030101010101" pitchFamily="2" charset="-122"/>
              </a:rPr>
              <a:t>是最直观的编码方法</a:t>
            </a:r>
            <a:endParaRPr lang="en-US" altLang="zh-CN" sz="2400" b="1" dirty="0">
              <a:solidFill>
                <a:srgbClr val="40458C"/>
              </a:solidFill>
              <a:latin typeface="宋体" panose="02010600030101010101" pitchFamily="2" charset="-122"/>
            </a:endParaRPr>
          </a:p>
          <a:p>
            <a:pPr marL="342900" indent="-342900">
              <a:lnSpc>
                <a:spcPct val="125000"/>
              </a:lnSpc>
              <a:buFont typeface="Wingdings" panose="05000000000000000000" pitchFamily="2" charset="2"/>
              <a:buChar char="Ø"/>
            </a:pPr>
            <a:r>
              <a:rPr lang="zh-CN" altLang="en-US" sz="2400" b="1" dirty="0">
                <a:solidFill>
                  <a:srgbClr val="40458C"/>
                </a:solidFill>
                <a:latin typeface="宋体" panose="02010600030101010101" pitchFamily="2" charset="-122"/>
              </a:rPr>
              <a:t>每个码点使用四个字节表示</a:t>
            </a:r>
            <a:endParaRPr lang="en-US" altLang="zh-CN" sz="2400" b="1" dirty="0">
              <a:solidFill>
                <a:srgbClr val="40458C"/>
              </a:solidFill>
              <a:latin typeface="宋体" panose="02010600030101010101" pitchFamily="2" charset="-122"/>
            </a:endParaRPr>
          </a:p>
          <a:p>
            <a:pPr marL="342900" indent="-342900">
              <a:lnSpc>
                <a:spcPct val="125000"/>
              </a:lnSpc>
              <a:buFont typeface="Wingdings" panose="05000000000000000000" pitchFamily="2" charset="2"/>
              <a:buChar char="Ø"/>
            </a:pPr>
            <a:r>
              <a:rPr lang="zh-CN" altLang="en-US" sz="2400" b="1" dirty="0">
                <a:solidFill>
                  <a:srgbClr val="40458C"/>
                </a:solidFill>
                <a:latin typeface="宋体" panose="02010600030101010101" pitchFamily="2" charset="-122"/>
              </a:rPr>
              <a:t>字节内容一一对应码点</a:t>
            </a:r>
            <a:endParaRPr lang="en-US" altLang="zh-CN" sz="2400" b="1" dirty="0">
              <a:solidFill>
                <a:srgbClr val="40458C"/>
              </a:solidFill>
              <a:latin typeface="宋体" panose="02010600030101010101" pitchFamily="2" charset="-122"/>
            </a:endParaRPr>
          </a:p>
          <a:p>
            <a:pPr marL="342900" indent="-342900">
              <a:lnSpc>
                <a:spcPct val="125000"/>
              </a:lnSpc>
              <a:buFont typeface="Wingdings" panose="05000000000000000000" pitchFamily="2" charset="2"/>
              <a:buChar char="Ø"/>
            </a:pPr>
            <a:r>
              <a:rPr lang="zh-CN" altLang="en-US" sz="2400" b="1" dirty="0">
                <a:solidFill>
                  <a:srgbClr val="40458C"/>
                </a:solidFill>
                <a:latin typeface="宋体" panose="02010600030101010101" pitchFamily="2" charset="-122"/>
              </a:rPr>
              <a:t>转换规则简单直观，查找效率高。缺点在于浪费空间</a:t>
            </a:r>
            <a:endParaRPr lang="en-US" altLang="zh-CN" sz="2400" b="1" dirty="0">
              <a:solidFill>
                <a:srgbClr val="40458C"/>
              </a:solidFill>
              <a:latin typeface="宋体" panose="02010600030101010101" pitchFamily="2" charset="-122"/>
            </a:endParaRPr>
          </a:p>
          <a:p>
            <a:pPr marL="342900" indent="-342900">
              <a:lnSpc>
                <a:spcPct val="125000"/>
              </a:lnSpc>
              <a:buFont typeface="Wingdings" panose="05000000000000000000" pitchFamily="2" charset="2"/>
              <a:buChar char="Ø"/>
            </a:pPr>
            <a:r>
              <a:rPr lang="zh-CN" altLang="en-US" sz="2400" b="1" dirty="0">
                <a:solidFill>
                  <a:srgbClr val="40458C"/>
                </a:solidFill>
                <a:latin typeface="宋体" panose="02010600030101010101" pitchFamily="2" charset="-122"/>
              </a:rPr>
              <a:t>同样内容的英语文本，它会比</a:t>
            </a:r>
            <a:r>
              <a:rPr lang="en-US" altLang="zh-CN" sz="2400" b="1" dirty="0">
                <a:solidFill>
                  <a:srgbClr val="40458C"/>
                </a:solidFill>
                <a:latin typeface="宋体" panose="02010600030101010101" pitchFamily="2" charset="-122"/>
              </a:rPr>
              <a:t>ASCII</a:t>
            </a:r>
            <a:r>
              <a:rPr lang="zh-CN" altLang="en-US" sz="2400" b="1" dirty="0">
                <a:solidFill>
                  <a:srgbClr val="40458C"/>
                </a:solidFill>
                <a:latin typeface="宋体" panose="02010600030101010101" pitchFamily="2" charset="-122"/>
              </a:rPr>
              <a:t>编码大四倍。</a:t>
            </a:r>
            <a:endParaRPr lang="en-US" altLang="zh-CN" sz="2400" b="1" dirty="0">
              <a:solidFill>
                <a:srgbClr val="40458C"/>
              </a:solidFill>
              <a:latin typeface="宋体" panose="02010600030101010101" pitchFamily="2" charset="-122"/>
            </a:endParaRPr>
          </a:p>
          <a:p>
            <a:pPr marL="342900" indent="-342900">
              <a:lnSpc>
                <a:spcPct val="125000"/>
              </a:lnSpc>
              <a:buFont typeface="Wingdings" panose="05000000000000000000" pitchFamily="2" charset="2"/>
              <a:buChar char="Ø"/>
            </a:pPr>
            <a:r>
              <a:rPr lang="zh-CN" altLang="en-US" sz="2400" b="1" dirty="0">
                <a:solidFill>
                  <a:srgbClr val="40458C"/>
                </a:solidFill>
                <a:latin typeface="宋体" panose="02010600030101010101" pitchFamily="2" charset="-122"/>
              </a:rPr>
              <a:t>实际上没有人使用这种编码方法</a:t>
            </a:r>
            <a:endParaRPr lang="en-US" altLang="zh-CN" sz="2400" b="1" dirty="0">
              <a:solidFill>
                <a:srgbClr val="40458C"/>
              </a:solidFill>
              <a:latin typeface="宋体" panose="02010600030101010101" pitchFamily="2" charset="-122"/>
            </a:endParaRPr>
          </a:p>
          <a:p>
            <a:pPr>
              <a:lnSpc>
                <a:spcPct val="125000"/>
              </a:lnSpc>
            </a:pPr>
            <a:r>
              <a:rPr lang="en-US" altLang="zh-CN" sz="2400" b="1" dirty="0">
                <a:solidFill>
                  <a:srgbClr val="40458C"/>
                </a:solidFill>
                <a:latin typeface="宋体" panose="02010600030101010101" pitchFamily="2" charset="-122"/>
              </a:rPr>
              <a:t>  HTML 5</a:t>
            </a:r>
            <a:r>
              <a:rPr lang="zh-CN" altLang="en-US" sz="2400" b="1" dirty="0">
                <a:solidFill>
                  <a:srgbClr val="40458C"/>
                </a:solidFill>
                <a:latin typeface="宋体" panose="02010600030101010101" pitchFamily="2" charset="-122"/>
              </a:rPr>
              <a:t>标准就明文规定，网页不得编码成</a:t>
            </a:r>
            <a:r>
              <a:rPr lang="en-US" altLang="zh-CN" sz="2400" b="1" dirty="0">
                <a:solidFill>
                  <a:srgbClr val="40458C"/>
                </a:solidFill>
                <a:latin typeface="宋体" panose="02010600030101010101" pitchFamily="2" charset="-122"/>
              </a:rPr>
              <a:t>UTF-32</a:t>
            </a:r>
            <a:r>
              <a:rPr lang="zh-CN" altLang="en-US" sz="2400" b="1" dirty="0">
                <a:solidFill>
                  <a:srgbClr val="40458C"/>
                </a:solidFill>
                <a:latin typeface="宋体" panose="02010600030101010101" pitchFamily="2" charset="-122"/>
              </a:rPr>
              <a:t>。</a:t>
            </a:r>
            <a:endParaRPr lang="en-US" altLang="zh-CN" sz="2400" b="1" dirty="0">
              <a:solidFill>
                <a:srgbClr val="40458C"/>
              </a:solidFill>
              <a:latin typeface="宋体" panose="02010600030101010101" pitchFamily="2" charset="-122"/>
            </a:endParaRPr>
          </a:p>
        </p:txBody>
      </p:sp>
      <p:sp>
        <p:nvSpPr>
          <p:cNvPr id="17" name="Text Box 5">
            <a:extLst>
              <a:ext uri="{FF2B5EF4-FFF2-40B4-BE49-F238E27FC236}">
                <a16:creationId xmlns:a16="http://schemas.microsoft.com/office/drawing/2014/main" id="{A4424BFB-562C-4622-8F35-C99C7AE4DCC6}"/>
              </a:ext>
            </a:extLst>
          </p:cNvPr>
          <p:cNvSpPr txBox="1">
            <a:spLocks noChangeArrowheads="1"/>
          </p:cNvSpPr>
          <p:nvPr/>
        </p:nvSpPr>
        <p:spPr bwMode="auto">
          <a:xfrm>
            <a:off x="539750" y="236538"/>
            <a:ext cx="64171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3.3 </a:t>
            </a:r>
            <a:r>
              <a:rPr lang="zh-CN" altLang="en-US" sz="3600" b="1" dirty="0">
                <a:solidFill>
                  <a:schemeClr val="bg1"/>
                </a:solidFill>
                <a:latin typeface="Times New Roman" pitchFamily="18" charset="0"/>
              </a:rPr>
              <a:t>字符数据在机内的表示形式</a:t>
            </a:r>
          </a:p>
        </p:txBody>
      </p:sp>
    </p:spTree>
    <p:custDataLst>
      <p:tags r:id="rId1"/>
    </p:custDataLst>
    <p:extLst>
      <p:ext uri="{BB962C8B-B14F-4D97-AF65-F5344CB8AC3E}">
        <p14:creationId xmlns:p14="http://schemas.microsoft.com/office/powerpoint/2010/main" val="41905309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Box 5">
            <a:extLst>
              <a:ext uri="{FF2B5EF4-FFF2-40B4-BE49-F238E27FC236}">
                <a16:creationId xmlns:a16="http://schemas.microsoft.com/office/drawing/2014/main" id="{A4424BFB-562C-4622-8F35-C99C7AE4DCC6}"/>
              </a:ext>
            </a:extLst>
          </p:cNvPr>
          <p:cNvSpPr txBox="1">
            <a:spLocks noChangeArrowheads="1"/>
          </p:cNvSpPr>
          <p:nvPr/>
        </p:nvSpPr>
        <p:spPr bwMode="auto">
          <a:xfrm>
            <a:off x="539750" y="236538"/>
            <a:ext cx="64171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3.3 </a:t>
            </a:r>
            <a:r>
              <a:rPr lang="zh-CN" altLang="en-US" sz="3600" b="1" dirty="0">
                <a:solidFill>
                  <a:schemeClr val="bg1"/>
                </a:solidFill>
                <a:latin typeface="Times New Roman" pitchFamily="18" charset="0"/>
              </a:rPr>
              <a:t>字符数据在机内的表示形式</a:t>
            </a:r>
          </a:p>
        </p:txBody>
      </p:sp>
      <p:sp>
        <p:nvSpPr>
          <p:cNvPr id="5" name="文本框 4">
            <a:extLst>
              <a:ext uri="{FF2B5EF4-FFF2-40B4-BE49-F238E27FC236}">
                <a16:creationId xmlns:a16="http://schemas.microsoft.com/office/drawing/2014/main" id="{6107F39A-6B28-8A71-C108-6DA6C6487156}"/>
              </a:ext>
            </a:extLst>
          </p:cNvPr>
          <p:cNvSpPr txBox="1"/>
          <p:nvPr/>
        </p:nvSpPr>
        <p:spPr>
          <a:xfrm>
            <a:off x="539403" y="1628800"/>
            <a:ext cx="8307279" cy="3815596"/>
          </a:xfrm>
          <a:prstGeom prst="rect">
            <a:avLst/>
          </a:prstGeom>
          <a:noFill/>
        </p:spPr>
        <p:txBody>
          <a:bodyPr wrap="square">
            <a:spAutoFit/>
          </a:bodyPr>
          <a:lstStyle/>
          <a:p>
            <a:pPr marL="0" marR="0" lvl="0" indent="0" algn="l" defTabSz="914400" rtl="0" eaLnBrk="1" fontAlgn="base" latinLnBrk="0" hangingPunct="1">
              <a:lnSpc>
                <a:spcPct val="125000"/>
              </a:lnSpc>
              <a:spcBef>
                <a:spcPts val="0"/>
              </a:spcBef>
              <a:spcAft>
                <a:spcPts val="1200"/>
              </a:spcAft>
              <a:buClrTx/>
              <a:buSzTx/>
              <a:buFontTx/>
              <a:buNone/>
              <a:tabLst/>
              <a:defRPr/>
            </a:pPr>
            <a:r>
              <a:rPr lang="en-US" altLang="zh-CN"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ANSI </a:t>
            </a:r>
            <a:r>
              <a:rPr lang="zh-CN" altLang="en-US"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编码</a:t>
            </a:r>
            <a:endParaRPr lang="en-US" altLang="zh-CN" sz="2800" b="1"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l" defTabSz="914400" rtl="0" eaLnBrk="1" fontAlgn="base" latinLnBrk="0" hangingPunct="1">
              <a:lnSpc>
                <a:spcPct val="125000"/>
              </a:lnSpc>
              <a:spcBef>
                <a:spcPct val="0"/>
              </a:spcBef>
              <a:spcAft>
                <a:spcPct val="0"/>
              </a:spcAft>
              <a:buClrTx/>
              <a:buSzTx/>
              <a:buFont typeface="Wingdings" panose="05000000000000000000" pitchFamily="2" charset="2"/>
              <a:buChar char="Ø"/>
              <a:tabLst/>
              <a:defRPr/>
            </a:pPr>
            <a:r>
              <a:rPr kumimoji="1" lang="zh-CN" altLang="en-US" sz="2400" b="1" i="0" u="none" strike="noStrike" kern="1200" cap="none" spc="0" normalizeH="0" baseline="0" noProof="0" dirty="0">
                <a:ln>
                  <a:noFill/>
                </a:ln>
                <a:solidFill>
                  <a:srgbClr val="40458C"/>
                </a:solidFill>
                <a:effectLst/>
                <a:uLnTx/>
                <a:uFillTx/>
                <a:latin typeface="Times New Roman" panose="02020603050405020304" pitchFamily="18" charset="0"/>
                <a:ea typeface="宋体" pitchFamily="2" charset="-122"/>
                <a:cs typeface="Times New Roman" panose="02020603050405020304" pitchFamily="18" charset="0"/>
              </a:rPr>
              <a:t>不同的国家和地区制定了不同的标准</a:t>
            </a:r>
            <a:endParaRPr kumimoji="1" lang="en-US" altLang="zh-CN" sz="2400" b="1" i="0" u="none" strike="noStrike" kern="1200" cap="none" spc="0" normalizeH="0" baseline="0" noProof="0" dirty="0">
              <a:ln>
                <a:noFill/>
              </a:ln>
              <a:solidFill>
                <a:srgbClr val="40458C"/>
              </a:solidFill>
              <a:effectLst/>
              <a:uLnTx/>
              <a:uFillTx/>
              <a:latin typeface="Times New Roman" panose="02020603050405020304" pitchFamily="18" charset="0"/>
              <a:ea typeface="宋体" pitchFamily="2" charset="-122"/>
              <a:cs typeface="Times New Roman" panose="02020603050405020304" pitchFamily="18" charset="0"/>
            </a:endParaRPr>
          </a:p>
          <a:p>
            <a:pPr marL="342900" marR="0" lvl="0" indent="-342900" algn="l" defTabSz="914400" rtl="0" eaLnBrk="1" fontAlgn="base" latinLnBrk="0" hangingPunct="1">
              <a:lnSpc>
                <a:spcPct val="125000"/>
              </a:lnSpc>
              <a:spcBef>
                <a:spcPts val="600"/>
              </a:spcBef>
              <a:spcAft>
                <a:spcPct val="0"/>
              </a:spcAft>
              <a:buClrTx/>
              <a:buSzTx/>
              <a:buFont typeface="Wingdings" panose="05000000000000000000" pitchFamily="2" charset="2"/>
              <a:buChar char="Ø"/>
              <a:tabLst/>
              <a:defRPr/>
            </a:pPr>
            <a:r>
              <a:rPr lang="zh-CN" altLang="en-US" sz="2400" b="1" dirty="0">
                <a:solidFill>
                  <a:srgbClr val="40458C"/>
                </a:solidFill>
                <a:latin typeface="Times New Roman" panose="02020603050405020304" pitchFamily="18" charset="0"/>
                <a:ea typeface="宋体" pitchFamily="2" charset="-122"/>
                <a:cs typeface="Times New Roman" panose="02020603050405020304" pitchFamily="18" charset="0"/>
              </a:rPr>
              <a:t>在简体中文</a:t>
            </a:r>
            <a:r>
              <a:rPr lang="en-US" altLang="zh-CN" sz="2400" b="1" dirty="0">
                <a:solidFill>
                  <a:srgbClr val="40458C"/>
                </a:solidFill>
                <a:latin typeface="Times New Roman" panose="02020603050405020304" pitchFamily="18" charset="0"/>
                <a:ea typeface="宋体" pitchFamily="2" charset="-122"/>
                <a:cs typeface="Times New Roman" panose="02020603050405020304" pitchFamily="18" charset="0"/>
              </a:rPr>
              <a:t>Windows</a:t>
            </a:r>
            <a:r>
              <a:rPr lang="zh-CN" altLang="en-US" sz="2400" b="1" dirty="0">
                <a:solidFill>
                  <a:srgbClr val="40458C"/>
                </a:solidFill>
                <a:latin typeface="Times New Roman" panose="02020603050405020304" pitchFamily="18" charset="0"/>
                <a:ea typeface="宋体" pitchFamily="2" charset="-122"/>
                <a:cs typeface="Times New Roman" panose="02020603050405020304" pitchFamily="18" charset="0"/>
              </a:rPr>
              <a:t>操作系统中，</a:t>
            </a:r>
            <a:r>
              <a:rPr lang="en-US" altLang="zh-CN" sz="2400" b="1" dirty="0">
                <a:solidFill>
                  <a:srgbClr val="40458C"/>
                </a:solidFill>
                <a:latin typeface="Times New Roman" panose="02020603050405020304" pitchFamily="18" charset="0"/>
                <a:ea typeface="宋体" pitchFamily="2" charset="-122"/>
                <a:cs typeface="Times New Roman" panose="02020603050405020304" pitchFamily="18" charset="0"/>
              </a:rPr>
              <a:t>ANSI</a:t>
            </a:r>
            <a:r>
              <a:rPr lang="zh-CN" altLang="en-US" sz="2400" b="1" dirty="0">
                <a:solidFill>
                  <a:srgbClr val="40458C"/>
                </a:solidFill>
                <a:latin typeface="Times New Roman" panose="02020603050405020304" pitchFamily="18" charset="0"/>
                <a:ea typeface="宋体" pitchFamily="2" charset="-122"/>
                <a:cs typeface="Times New Roman" panose="02020603050405020304" pitchFamily="18" charset="0"/>
              </a:rPr>
              <a:t>编码代表</a:t>
            </a:r>
            <a:r>
              <a:rPr lang="en-US" altLang="zh-CN" sz="2400" b="1" dirty="0">
                <a:solidFill>
                  <a:srgbClr val="40458C"/>
                </a:solidFill>
                <a:latin typeface="Times New Roman" panose="02020603050405020304" pitchFamily="18" charset="0"/>
                <a:ea typeface="宋体" pitchFamily="2" charset="-122"/>
                <a:cs typeface="Times New Roman" panose="02020603050405020304" pitchFamily="18" charset="0"/>
              </a:rPr>
              <a:t>GB</a:t>
            </a:r>
            <a:r>
              <a:rPr lang="zh-CN" altLang="en-US" sz="2400" b="1" dirty="0">
                <a:solidFill>
                  <a:srgbClr val="40458C"/>
                </a:solidFill>
                <a:latin typeface="Times New Roman" panose="02020603050405020304" pitchFamily="18" charset="0"/>
                <a:ea typeface="宋体" pitchFamily="2" charset="-122"/>
                <a:cs typeface="Times New Roman" panose="02020603050405020304" pitchFamily="18" charset="0"/>
              </a:rPr>
              <a:t>编码</a:t>
            </a:r>
            <a:r>
              <a:rPr lang="en-US" altLang="zh-CN" sz="2400" b="1" dirty="0">
                <a:solidFill>
                  <a:srgbClr val="40458C"/>
                </a:solidFill>
                <a:latin typeface="Times New Roman" panose="02020603050405020304" pitchFamily="18" charset="0"/>
                <a:ea typeface="宋体" pitchFamily="2" charset="-122"/>
                <a:cs typeface="Times New Roman" panose="02020603050405020304" pitchFamily="18" charset="0"/>
              </a:rPr>
              <a:t>;  </a:t>
            </a:r>
          </a:p>
          <a:p>
            <a:pPr marL="342900" marR="0" lvl="0" indent="-342900" algn="l" defTabSz="914400" rtl="0" eaLnBrk="1" fontAlgn="base" latinLnBrk="0" hangingPunct="1">
              <a:lnSpc>
                <a:spcPct val="125000"/>
              </a:lnSpc>
              <a:spcBef>
                <a:spcPts val="600"/>
              </a:spcBef>
              <a:spcAft>
                <a:spcPct val="0"/>
              </a:spcAft>
              <a:buClrTx/>
              <a:buSzTx/>
              <a:buFont typeface="Wingdings" panose="05000000000000000000" pitchFamily="2" charset="2"/>
              <a:buChar char="Ø"/>
              <a:tabLst/>
              <a:defRPr/>
            </a:pPr>
            <a:r>
              <a:rPr lang="zh-CN" altLang="en-US" sz="2400" b="1" dirty="0">
                <a:solidFill>
                  <a:srgbClr val="40458C"/>
                </a:solidFill>
                <a:latin typeface="Times New Roman" panose="02020603050405020304" pitchFamily="18" charset="0"/>
                <a:ea typeface="宋体" pitchFamily="2" charset="-122"/>
                <a:cs typeface="Times New Roman" panose="02020603050405020304" pitchFamily="18" charset="0"/>
              </a:rPr>
              <a:t>在日文</a:t>
            </a:r>
            <a:r>
              <a:rPr lang="en-US" altLang="zh-CN" sz="2400" b="1" dirty="0">
                <a:solidFill>
                  <a:srgbClr val="40458C"/>
                </a:solidFill>
                <a:latin typeface="Times New Roman" panose="02020603050405020304" pitchFamily="18" charset="0"/>
                <a:ea typeface="宋体" pitchFamily="2" charset="-122"/>
                <a:cs typeface="Times New Roman" panose="02020603050405020304" pitchFamily="18" charset="0"/>
              </a:rPr>
              <a:t>Windows</a:t>
            </a:r>
            <a:r>
              <a:rPr lang="zh-CN" altLang="en-US" sz="2400" b="1" dirty="0">
                <a:solidFill>
                  <a:srgbClr val="40458C"/>
                </a:solidFill>
                <a:latin typeface="Times New Roman" panose="02020603050405020304" pitchFamily="18" charset="0"/>
                <a:ea typeface="宋体" pitchFamily="2" charset="-122"/>
                <a:cs typeface="Times New Roman" panose="02020603050405020304" pitchFamily="18" charset="0"/>
              </a:rPr>
              <a:t>系统中，</a:t>
            </a:r>
            <a:r>
              <a:rPr lang="en-US" altLang="zh-CN" sz="2400" b="1" dirty="0">
                <a:solidFill>
                  <a:srgbClr val="40458C"/>
                </a:solidFill>
                <a:latin typeface="Times New Roman" panose="02020603050405020304" pitchFamily="18" charset="0"/>
                <a:ea typeface="宋体" pitchFamily="2" charset="-122"/>
                <a:cs typeface="Times New Roman" panose="02020603050405020304" pitchFamily="18" charset="0"/>
              </a:rPr>
              <a:t>ANSI</a:t>
            </a:r>
            <a:r>
              <a:rPr lang="zh-CN" altLang="en-US" sz="2400" b="1" dirty="0">
                <a:solidFill>
                  <a:srgbClr val="40458C"/>
                </a:solidFill>
                <a:latin typeface="Times New Roman" panose="02020603050405020304" pitchFamily="18" charset="0"/>
                <a:ea typeface="宋体" pitchFamily="2" charset="-122"/>
                <a:cs typeface="Times New Roman" panose="02020603050405020304" pitchFamily="18" charset="0"/>
              </a:rPr>
              <a:t>编码代表 </a:t>
            </a:r>
            <a:r>
              <a:rPr lang="en-US" altLang="zh-CN" sz="2400" b="1" dirty="0">
                <a:solidFill>
                  <a:srgbClr val="40458C"/>
                </a:solidFill>
                <a:latin typeface="Times New Roman" panose="02020603050405020304" pitchFamily="18" charset="0"/>
                <a:ea typeface="宋体" pitchFamily="2" charset="-122"/>
                <a:cs typeface="Times New Roman" panose="02020603050405020304" pitchFamily="18" charset="0"/>
              </a:rPr>
              <a:t>Shift_JIS </a:t>
            </a:r>
            <a:r>
              <a:rPr lang="zh-CN" altLang="en-US" sz="2400" b="1" dirty="0">
                <a:solidFill>
                  <a:srgbClr val="40458C"/>
                </a:solidFill>
                <a:latin typeface="Times New Roman" panose="02020603050405020304" pitchFamily="18" charset="0"/>
                <a:ea typeface="宋体" pitchFamily="2" charset="-122"/>
                <a:cs typeface="Times New Roman" panose="02020603050405020304" pitchFamily="18" charset="0"/>
              </a:rPr>
              <a:t>编码。 </a:t>
            </a:r>
            <a:endParaRPr lang="en-US" altLang="zh-CN" sz="2400" b="1" dirty="0">
              <a:solidFill>
                <a:srgbClr val="40458C"/>
              </a:solidFill>
              <a:latin typeface="Times New Roman" panose="02020603050405020304" pitchFamily="18" charset="0"/>
              <a:ea typeface="宋体" pitchFamily="2" charset="-122"/>
              <a:cs typeface="Times New Roman" panose="02020603050405020304" pitchFamily="18" charset="0"/>
            </a:endParaRPr>
          </a:p>
          <a:p>
            <a:pPr marL="342900" marR="0" lvl="0" indent="-342900" algn="l" defTabSz="914400" rtl="0" eaLnBrk="1" fontAlgn="base" latinLnBrk="0" hangingPunct="1">
              <a:lnSpc>
                <a:spcPct val="125000"/>
              </a:lnSpc>
              <a:spcBef>
                <a:spcPts val="600"/>
              </a:spcBef>
              <a:spcAft>
                <a:spcPct val="0"/>
              </a:spcAft>
              <a:buClrTx/>
              <a:buSzTx/>
              <a:buFont typeface="Wingdings" panose="05000000000000000000" pitchFamily="2" charset="2"/>
              <a:buChar char="Ø"/>
              <a:tabLst/>
              <a:defRPr/>
            </a:pPr>
            <a:r>
              <a:rPr lang="zh-CN" altLang="en-US" sz="2400" b="1" dirty="0">
                <a:solidFill>
                  <a:srgbClr val="40458C"/>
                </a:solidFill>
                <a:latin typeface="Times New Roman" panose="02020603050405020304" pitchFamily="18" charset="0"/>
                <a:ea typeface="宋体" pitchFamily="2" charset="-122"/>
                <a:cs typeface="Times New Roman" panose="02020603050405020304" pitchFamily="18" charset="0"/>
              </a:rPr>
              <a:t>不同 </a:t>
            </a:r>
            <a:r>
              <a:rPr lang="en-US" altLang="zh-CN" sz="2400" b="1" dirty="0">
                <a:solidFill>
                  <a:srgbClr val="40458C"/>
                </a:solidFill>
                <a:latin typeface="Times New Roman" panose="02020603050405020304" pitchFamily="18" charset="0"/>
                <a:ea typeface="宋体" pitchFamily="2" charset="-122"/>
                <a:cs typeface="Times New Roman" panose="02020603050405020304" pitchFamily="18" charset="0"/>
              </a:rPr>
              <a:t>ANSI </a:t>
            </a:r>
            <a:r>
              <a:rPr lang="zh-CN" altLang="en-US" sz="2400" b="1" dirty="0">
                <a:solidFill>
                  <a:srgbClr val="40458C"/>
                </a:solidFill>
                <a:latin typeface="Times New Roman" panose="02020603050405020304" pitchFamily="18" charset="0"/>
                <a:ea typeface="宋体" pitchFamily="2" charset="-122"/>
                <a:cs typeface="Times New Roman" panose="02020603050405020304" pitchFamily="18" charset="0"/>
              </a:rPr>
              <a:t>编码之间互不兼容；</a:t>
            </a:r>
            <a:endParaRPr lang="en-US" altLang="zh-CN" sz="2400" b="1" dirty="0">
              <a:solidFill>
                <a:srgbClr val="40458C"/>
              </a:solidFill>
              <a:latin typeface="Times New Roman" panose="02020603050405020304" pitchFamily="18" charset="0"/>
              <a:ea typeface="宋体" pitchFamily="2" charset="-122"/>
              <a:cs typeface="Times New Roman" panose="02020603050405020304" pitchFamily="18" charset="0"/>
            </a:endParaRPr>
          </a:p>
          <a:p>
            <a:pPr marL="342900" marR="0" lvl="0" indent="-342900" algn="l" defTabSz="914400" rtl="0" eaLnBrk="1" fontAlgn="base" latinLnBrk="0" hangingPunct="1">
              <a:lnSpc>
                <a:spcPct val="125000"/>
              </a:lnSpc>
              <a:spcBef>
                <a:spcPts val="600"/>
              </a:spcBef>
              <a:spcAft>
                <a:spcPct val="0"/>
              </a:spcAft>
              <a:buClrTx/>
              <a:buSzTx/>
              <a:buFont typeface="Wingdings" panose="05000000000000000000" pitchFamily="2" charset="2"/>
              <a:buChar char="Ø"/>
              <a:tabLst/>
              <a:defRPr/>
            </a:pPr>
            <a:r>
              <a:rPr lang="zh-CN" altLang="en-US" sz="2400" b="1" dirty="0">
                <a:solidFill>
                  <a:srgbClr val="40458C"/>
                </a:solidFill>
                <a:latin typeface="Times New Roman" panose="02020603050405020304" pitchFamily="18" charset="0"/>
                <a:ea typeface="宋体" pitchFamily="2" charset="-122"/>
                <a:cs typeface="Times New Roman" panose="02020603050405020304" pitchFamily="18" charset="0"/>
              </a:rPr>
              <a:t>对于</a:t>
            </a:r>
            <a:r>
              <a:rPr lang="en-US" altLang="zh-CN" sz="2400" b="1" dirty="0">
                <a:solidFill>
                  <a:srgbClr val="40458C"/>
                </a:solidFill>
                <a:latin typeface="Times New Roman" panose="02020603050405020304" pitchFamily="18" charset="0"/>
                <a:ea typeface="宋体" pitchFamily="2" charset="-122"/>
                <a:cs typeface="Times New Roman" panose="02020603050405020304" pitchFamily="18" charset="0"/>
              </a:rPr>
              <a:t>ANSI</a:t>
            </a:r>
            <a:r>
              <a:rPr lang="zh-CN" altLang="en-US" sz="2400" b="1" dirty="0">
                <a:solidFill>
                  <a:srgbClr val="40458C"/>
                </a:solidFill>
                <a:latin typeface="Times New Roman" panose="02020603050405020304" pitchFamily="18" charset="0"/>
                <a:ea typeface="宋体" pitchFamily="2" charset="-122"/>
                <a:cs typeface="Times New Roman" panose="02020603050405020304" pitchFamily="18" charset="0"/>
              </a:rPr>
              <a:t>编码而言，</a:t>
            </a:r>
            <a:r>
              <a:rPr lang="en-US" altLang="zh-CN" sz="2400" b="1" dirty="0">
                <a:solidFill>
                  <a:srgbClr val="40458C"/>
                </a:solidFill>
                <a:latin typeface="Times New Roman" panose="02020603050405020304" pitchFamily="18" charset="0"/>
                <a:ea typeface="宋体" pitchFamily="2" charset="-122"/>
                <a:cs typeface="Times New Roman" panose="02020603050405020304" pitchFamily="18" charset="0"/>
              </a:rPr>
              <a:t>0x00 ~ 0x7F</a:t>
            </a:r>
            <a:r>
              <a:rPr lang="zh-CN" altLang="en-US" sz="2400" b="1" dirty="0">
                <a:solidFill>
                  <a:srgbClr val="40458C"/>
                </a:solidFill>
                <a:latin typeface="Times New Roman" panose="02020603050405020304" pitchFamily="18" charset="0"/>
                <a:ea typeface="宋体" pitchFamily="2" charset="-122"/>
                <a:cs typeface="Times New Roman" panose="02020603050405020304" pitchFamily="18" charset="0"/>
              </a:rPr>
              <a:t>之间的字符，依旧是</a:t>
            </a:r>
            <a:r>
              <a:rPr lang="en-US" altLang="zh-CN" sz="2400" b="1" dirty="0">
                <a:solidFill>
                  <a:srgbClr val="40458C"/>
                </a:solidFill>
                <a:latin typeface="Times New Roman" panose="02020603050405020304" pitchFamily="18" charset="0"/>
                <a:ea typeface="宋体" pitchFamily="2" charset="-122"/>
                <a:cs typeface="Times New Roman" panose="02020603050405020304" pitchFamily="18" charset="0"/>
              </a:rPr>
              <a:t>1</a:t>
            </a:r>
            <a:r>
              <a:rPr lang="zh-CN" altLang="en-US" sz="2400" b="1" dirty="0">
                <a:solidFill>
                  <a:srgbClr val="40458C"/>
                </a:solidFill>
                <a:latin typeface="Times New Roman" panose="02020603050405020304" pitchFamily="18" charset="0"/>
                <a:ea typeface="宋体" pitchFamily="2" charset="-122"/>
                <a:cs typeface="Times New Roman" panose="02020603050405020304" pitchFamily="18" charset="0"/>
              </a:rPr>
              <a:t>个字节代表</a:t>
            </a:r>
            <a:r>
              <a:rPr lang="en-US" altLang="zh-CN" sz="2400" b="1" dirty="0">
                <a:solidFill>
                  <a:srgbClr val="40458C"/>
                </a:solidFill>
                <a:latin typeface="Times New Roman" panose="02020603050405020304" pitchFamily="18" charset="0"/>
                <a:ea typeface="宋体" pitchFamily="2" charset="-122"/>
                <a:cs typeface="Times New Roman" panose="02020603050405020304" pitchFamily="18" charset="0"/>
              </a:rPr>
              <a:t>1</a:t>
            </a:r>
            <a:r>
              <a:rPr lang="zh-CN" altLang="en-US" sz="2400" b="1" dirty="0">
                <a:solidFill>
                  <a:srgbClr val="40458C"/>
                </a:solidFill>
                <a:latin typeface="Times New Roman" panose="02020603050405020304" pitchFamily="18" charset="0"/>
                <a:ea typeface="宋体" pitchFamily="2" charset="-122"/>
                <a:cs typeface="Times New Roman" panose="02020603050405020304" pitchFamily="18" charset="0"/>
              </a:rPr>
              <a:t>个字符。</a:t>
            </a:r>
            <a:endParaRPr kumimoji="1" lang="zh-CN" altLang="en-US" sz="2400" b="1" i="0" u="none" strike="noStrike" kern="1200" cap="none" spc="0" normalizeH="0" baseline="0" noProof="0" dirty="0">
              <a:ln>
                <a:noFill/>
              </a:ln>
              <a:solidFill>
                <a:srgbClr val="40458C"/>
              </a:solidFill>
              <a:effectLst/>
              <a:uLnTx/>
              <a:uFillTx/>
              <a:latin typeface="Times New Roman" panose="02020603050405020304" pitchFamily="18" charset="0"/>
              <a:ea typeface="宋体"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F0CE1CD8-BD56-3446-8A95-4EED2B29C47B}"/>
              </a:ext>
            </a:extLst>
          </p:cNvPr>
          <p:cNvPicPr>
            <a:picLocks noChangeAspect="1"/>
          </p:cNvPicPr>
          <p:nvPr/>
        </p:nvPicPr>
        <p:blipFill>
          <a:blip r:embed="rId4"/>
          <a:stretch>
            <a:fillRect/>
          </a:stretch>
        </p:blipFill>
        <p:spPr>
          <a:xfrm>
            <a:off x="5583460" y="1385333"/>
            <a:ext cx="3020790" cy="486934"/>
          </a:xfrm>
          <a:prstGeom prst="rect">
            <a:avLst/>
          </a:prstGeom>
        </p:spPr>
      </p:pic>
    </p:spTree>
    <p:custDataLst>
      <p:tags r:id="rId1"/>
    </p:custDataLst>
    <p:extLst>
      <p:ext uri="{BB962C8B-B14F-4D97-AF65-F5344CB8AC3E}">
        <p14:creationId xmlns:p14="http://schemas.microsoft.com/office/powerpoint/2010/main" val="41860041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Box 5">
            <a:extLst>
              <a:ext uri="{FF2B5EF4-FFF2-40B4-BE49-F238E27FC236}">
                <a16:creationId xmlns:a16="http://schemas.microsoft.com/office/drawing/2014/main" id="{A4424BFB-562C-4622-8F35-C99C7AE4DCC6}"/>
              </a:ext>
            </a:extLst>
          </p:cNvPr>
          <p:cNvSpPr txBox="1">
            <a:spLocks noChangeArrowheads="1"/>
          </p:cNvSpPr>
          <p:nvPr/>
        </p:nvSpPr>
        <p:spPr bwMode="auto">
          <a:xfrm>
            <a:off x="539750" y="236538"/>
            <a:ext cx="64171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3.3 </a:t>
            </a:r>
            <a:r>
              <a:rPr lang="zh-CN" altLang="en-US" sz="3600" b="1" dirty="0">
                <a:solidFill>
                  <a:schemeClr val="bg1"/>
                </a:solidFill>
                <a:latin typeface="Times New Roman" pitchFamily="18" charset="0"/>
              </a:rPr>
              <a:t>字符数据在机内的表示形式</a:t>
            </a:r>
          </a:p>
        </p:txBody>
      </p:sp>
      <p:pic>
        <p:nvPicPr>
          <p:cNvPr id="6" name="图片 5">
            <a:extLst>
              <a:ext uri="{FF2B5EF4-FFF2-40B4-BE49-F238E27FC236}">
                <a16:creationId xmlns:a16="http://schemas.microsoft.com/office/drawing/2014/main" id="{ACED57C4-F8E1-6D8E-4290-B87C0D5AF2A2}"/>
              </a:ext>
            </a:extLst>
          </p:cNvPr>
          <p:cNvPicPr>
            <a:picLocks noChangeAspect="1"/>
          </p:cNvPicPr>
          <p:nvPr/>
        </p:nvPicPr>
        <p:blipFill>
          <a:blip r:embed="rId4"/>
          <a:stretch>
            <a:fillRect/>
          </a:stretch>
        </p:blipFill>
        <p:spPr>
          <a:xfrm>
            <a:off x="683568" y="1556792"/>
            <a:ext cx="5256584" cy="3012081"/>
          </a:xfrm>
          <a:prstGeom prst="rect">
            <a:avLst/>
          </a:prstGeom>
        </p:spPr>
      </p:pic>
      <p:sp>
        <p:nvSpPr>
          <p:cNvPr id="3" name="文本框 2">
            <a:extLst>
              <a:ext uri="{FF2B5EF4-FFF2-40B4-BE49-F238E27FC236}">
                <a16:creationId xmlns:a16="http://schemas.microsoft.com/office/drawing/2014/main" id="{FD88785D-3D0F-3DA8-3BF0-8CB37DA2BEB1}"/>
              </a:ext>
            </a:extLst>
          </p:cNvPr>
          <p:cNvSpPr txBox="1"/>
          <p:nvPr/>
        </p:nvSpPr>
        <p:spPr>
          <a:xfrm>
            <a:off x="395536" y="4798893"/>
            <a:ext cx="8424936" cy="1277273"/>
          </a:xfrm>
          <a:prstGeom prst="rect">
            <a:avLst/>
          </a:prstGeom>
          <a:noFill/>
        </p:spPr>
        <p:txBody>
          <a:bodyPr wrap="square">
            <a:spAutoFit/>
          </a:bodyPr>
          <a:lstStyle/>
          <a:p>
            <a:r>
              <a:rPr lang="zh-CN" altLang="en-US" sz="2400" b="1" dirty="0">
                <a:solidFill>
                  <a:srgbClr val="40458C"/>
                </a:solidFill>
                <a:latin typeface="Times New Roman" pitchFamily="18" charset="0"/>
              </a:rPr>
              <a:t>在 </a:t>
            </a:r>
            <a:r>
              <a:rPr lang="en-US" altLang="zh-CN" sz="2400" b="1" dirty="0">
                <a:solidFill>
                  <a:srgbClr val="40458C"/>
                </a:solidFill>
                <a:latin typeface="Times New Roman" pitchFamily="18" charset="0"/>
              </a:rPr>
              <a:t>GB2312 </a:t>
            </a:r>
            <a:r>
              <a:rPr lang="zh-CN" altLang="en-US" sz="2400" b="1" dirty="0">
                <a:solidFill>
                  <a:srgbClr val="40458C"/>
                </a:solidFill>
                <a:latin typeface="Times New Roman" pitchFamily="18" charset="0"/>
              </a:rPr>
              <a:t>中</a:t>
            </a:r>
            <a:r>
              <a:rPr lang="en-US" altLang="zh-CN" sz="2400" b="1" dirty="0">
                <a:solidFill>
                  <a:srgbClr val="40458C"/>
                </a:solidFill>
                <a:latin typeface="Times New Roman" pitchFamily="18" charset="0"/>
              </a:rPr>
              <a:t>,</a:t>
            </a:r>
            <a:r>
              <a:rPr lang="zh-CN" altLang="en-US" sz="2400" b="1" dirty="0">
                <a:solidFill>
                  <a:srgbClr val="40458C"/>
                </a:solidFill>
                <a:latin typeface="Times New Roman" pitchFamily="18" charset="0"/>
              </a:rPr>
              <a:t>“华”的 区位码 是  </a:t>
            </a:r>
            <a:r>
              <a:rPr lang="en-US" altLang="zh-CN" sz="2400" b="1" dirty="0">
                <a:solidFill>
                  <a:srgbClr val="40458C"/>
                </a:solidFill>
                <a:latin typeface="Times New Roman" pitchFamily="18" charset="0"/>
              </a:rPr>
              <a:t>2710</a:t>
            </a:r>
            <a:r>
              <a:rPr lang="zh-CN" altLang="en-US" sz="2400" b="1" dirty="0">
                <a:solidFill>
                  <a:srgbClr val="40458C"/>
                </a:solidFill>
                <a:latin typeface="Times New Roman" pitchFamily="18" charset="0"/>
              </a:rPr>
              <a:t>，第</a:t>
            </a:r>
            <a:r>
              <a:rPr lang="en-US" altLang="zh-CN" sz="2400" b="1" dirty="0">
                <a:solidFill>
                  <a:srgbClr val="40458C"/>
                </a:solidFill>
                <a:latin typeface="Times New Roman" pitchFamily="18" charset="0"/>
              </a:rPr>
              <a:t>27</a:t>
            </a:r>
            <a:r>
              <a:rPr lang="zh-CN" altLang="en-US" sz="2400" b="1" dirty="0">
                <a:solidFill>
                  <a:srgbClr val="40458C"/>
                </a:solidFill>
                <a:latin typeface="Times New Roman" pitchFamily="18" charset="0"/>
              </a:rPr>
              <a:t>区的第</a:t>
            </a:r>
            <a:r>
              <a:rPr lang="en-US" altLang="zh-CN" sz="2400" b="1" dirty="0">
                <a:solidFill>
                  <a:srgbClr val="40458C"/>
                </a:solidFill>
                <a:latin typeface="Times New Roman" pitchFamily="18" charset="0"/>
              </a:rPr>
              <a:t>10</a:t>
            </a:r>
            <a:r>
              <a:rPr lang="zh-CN" altLang="en-US" sz="2400" b="1" dirty="0">
                <a:solidFill>
                  <a:srgbClr val="40458C"/>
                </a:solidFill>
                <a:latin typeface="Times New Roman" pitchFamily="18" charset="0"/>
              </a:rPr>
              <a:t>个字 </a:t>
            </a:r>
            <a:r>
              <a:rPr lang="en-US" altLang="zh-CN" sz="2400" b="1" dirty="0">
                <a:solidFill>
                  <a:srgbClr val="40458C"/>
                </a:solidFill>
                <a:latin typeface="Times New Roman" pitchFamily="18" charset="0"/>
              </a:rPr>
              <a:t>(</a:t>
            </a:r>
            <a:r>
              <a:rPr lang="zh-CN" altLang="en-US" sz="2400" b="1" dirty="0">
                <a:solidFill>
                  <a:srgbClr val="40458C"/>
                </a:solidFill>
                <a:latin typeface="Times New Roman" pitchFamily="18" charset="0"/>
              </a:rPr>
              <a:t>共 </a:t>
            </a:r>
            <a:r>
              <a:rPr lang="en-US" altLang="zh-CN" sz="2400" b="1" dirty="0">
                <a:solidFill>
                  <a:srgbClr val="40458C"/>
                </a:solidFill>
                <a:latin typeface="Times New Roman" pitchFamily="18" charset="0"/>
              </a:rPr>
              <a:t>94</a:t>
            </a:r>
            <a:r>
              <a:rPr lang="zh-CN" altLang="en-US" sz="2400" b="1" dirty="0">
                <a:solidFill>
                  <a:srgbClr val="40458C"/>
                </a:solidFill>
                <a:latin typeface="Times New Roman" pitchFamily="18" charset="0"/>
              </a:rPr>
              <a:t>区，每区 </a:t>
            </a:r>
            <a:r>
              <a:rPr lang="en-US" altLang="zh-CN" sz="2400" b="1" dirty="0">
                <a:solidFill>
                  <a:srgbClr val="40458C"/>
                </a:solidFill>
                <a:latin typeface="Times New Roman" pitchFamily="18" charset="0"/>
              </a:rPr>
              <a:t>94</a:t>
            </a:r>
            <a:r>
              <a:rPr lang="zh-CN" altLang="en-US" sz="2400" b="1" dirty="0">
                <a:solidFill>
                  <a:srgbClr val="40458C"/>
                </a:solidFill>
                <a:latin typeface="Times New Roman" pitchFamily="18" charset="0"/>
              </a:rPr>
              <a:t>个字</a:t>
            </a:r>
            <a:r>
              <a:rPr lang="en-US" altLang="zh-CN" sz="2400" b="1" dirty="0">
                <a:solidFill>
                  <a:srgbClr val="40458C"/>
                </a:solidFill>
                <a:latin typeface="Times New Roman" pitchFamily="18" charset="0"/>
              </a:rPr>
              <a:t>)   (1B  0A)</a:t>
            </a:r>
            <a:r>
              <a:rPr lang="zh-CN" altLang="en-US" sz="2400" b="1" dirty="0">
                <a:solidFill>
                  <a:srgbClr val="40458C"/>
                </a:solidFill>
                <a:latin typeface="Times New Roman" pitchFamily="18" charset="0"/>
              </a:rPr>
              <a:t>。</a:t>
            </a:r>
            <a:endParaRPr lang="en-US" altLang="zh-CN" sz="2400" b="1" dirty="0">
              <a:solidFill>
                <a:srgbClr val="40458C"/>
              </a:solidFill>
              <a:latin typeface="Times New Roman" pitchFamily="18" charset="0"/>
            </a:endParaRPr>
          </a:p>
          <a:p>
            <a:pPr>
              <a:spcBef>
                <a:spcPts val="600"/>
              </a:spcBef>
            </a:pPr>
            <a:r>
              <a:rPr lang="zh-CN" altLang="en-US" sz="2400" b="1" dirty="0">
                <a:solidFill>
                  <a:srgbClr val="C00000"/>
                </a:solidFill>
                <a:latin typeface="Times New Roman" pitchFamily="18" charset="0"/>
              </a:rPr>
              <a:t>区位码的每个字节加 </a:t>
            </a:r>
            <a:r>
              <a:rPr lang="en-US" altLang="zh-CN" sz="2400" b="1" dirty="0">
                <a:solidFill>
                  <a:srgbClr val="C00000"/>
                </a:solidFill>
                <a:latin typeface="Times New Roman" pitchFamily="18" charset="0"/>
              </a:rPr>
              <a:t>A0 </a:t>
            </a:r>
            <a:r>
              <a:rPr lang="zh-CN" altLang="en-US" sz="2400" b="1" dirty="0">
                <a:solidFill>
                  <a:srgbClr val="C00000"/>
                </a:solidFill>
                <a:latin typeface="Times New Roman" pitchFamily="18" charset="0"/>
              </a:rPr>
              <a:t>，得到 </a:t>
            </a:r>
            <a:r>
              <a:rPr lang="en-US" altLang="zh-CN" sz="2400" b="1" dirty="0">
                <a:solidFill>
                  <a:srgbClr val="C00000"/>
                </a:solidFill>
                <a:latin typeface="Times New Roman" pitchFamily="18" charset="0"/>
              </a:rPr>
              <a:t>ANSI </a:t>
            </a:r>
            <a:r>
              <a:rPr lang="zh-CN" altLang="en-US" sz="2400" b="1" dirty="0">
                <a:solidFill>
                  <a:srgbClr val="C00000"/>
                </a:solidFill>
                <a:latin typeface="Times New Roman" pitchFamily="18" charset="0"/>
              </a:rPr>
              <a:t>编码</a:t>
            </a:r>
            <a:r>
              <a:rPr lang="en-US" altLang="zh-CN" sz="2400" b="1" dirty="0">
                <a:solidFill>
                  <a:srgbClr val="C00000"/>
                </a:solidFill>
                <a:latin typeface="Times New Roman" pitchFamily="18" charset="0"/>
              </a:rPr>
              <a:t>, </a:t>
            </a:r>
            <a:r>
              <a:rPr lang="zh-CN" altLang="en-US" sz="2400" b="1" dirty="0">
                <a:solidFill>
                  <a:srgbClr val="C00000"/>
                </a:solidFill>
                <a:latin typeface="Times New Roman" pitchFamily="18" charset="0"/>
              </a:rPr>
              <a:t>即 </a:t>
            </a:r>
            <a:r>
              <a:rPr lang="en-US" altLang="zh-CN" sz="2400" b="1" dirty="0">
                <a:solidFill>
                  <a:srgbClr val="C00000"/>
                </a:solidFill>
                <a:latin typeface="Times New Roman" pitchFamily="18" charset="0"/>
              </a:rPr>
              <a:t>BB AA</a:t>
            </a:r>
            <a:r>
              <a:rPr lang="zh-CN" altLang="en-US" sz="2400" b="1" dirty="0">
                <a:solidFill>
                  <a:srgbClr val="C00000"/>
                </a:solidFill>
                <a:latin typeface="Times New Roman" pitchFamily="18" charset="0"/>
              </a:rPr>
              <a:t>。</a:t>
            </a:r>
            <a:endParaRPr lang="zh-CN" altLang="en-US" sz="2400" dirty="0">
              <a:solidFill>
                <a:srgbClr val="C00000"/>
              </a:solidFill>
            </a:endParaRPr>
          </a:p>
        </p:txBody>
      </p:sp>
    </p:spTree>
    <p:custDataLst>
      <p:tags r:id="rId1"/>
    </p:custDataLst>
    <p:extLst>
      <p:ext uri="{BB962C8B-B14F-4D97-AF65-F5344CB8AC3E}">
        <p14:creationId xmlns:p14="http://schemas.microsoft.com/office/powerpoint/2010/main" val="6440739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Box 2">
            <a:extLst>
              <a:ext uri="{FF2B5EF4-FFF2-40B4-BE49-F238E27FC236}">
                <a16:creationId xmlns:a16="http://schemas.microsoft.com/office/drawing/2014/main" id="{4BD66C9B-1570-4699-81CB-23E51853B387}"/>
              </a:ext>
            </a:extLst>
          </p:cNvPr>
          <p:cNvSpPr txBox="1">
            <a:spLocks noChangeArrowheads="1"/>
          </p:cNvSpPr>
          <p:nvPr/>
        </p:nvSpPr>
        <p:spPr bwMode="auto">
          <a:xfrm>
            <a:off x="468313" y="1557338"/>
            <a:ext cx="79914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r>
              <a:rPr lang="en-US" altLang="zh-CN" sz="2800" b="1" dirty="0">
                <a:solidFill>
                  <a:srgbClr val="FF3300"/>
                </a:solidFill>
                <a:latin typeface="Times New Roman" pitchFamily="18" charset="0"/>
              </a:rPr>
              <a:t>Q:</a:t>
            </a:r>
            <a:r>
              <a:rPr lang="en-US" altLang="zh-CN" sz="2800" b="1" dirty="0">
                <a:solidFill>
                  <a:srgbClr val="40458C"/>
                </a:solidFill>
                <a:latin typeface="Times New Roman" pitchFamily="18" charset="0"/>
              </a:rPr>
              <a:t> </a:t>
            </a:r>
            <a:r>
              <a:rPr lang="zh-CN" altLang="en-US" sz="2800" b="1" dirty="0">
                <a:solidFill>
                  <a:srgbClr val="40458C"/>
                </a:solidFill>
                <a:latin typeface="Times New Roman" pitchFamily="18" charset="0"/>
              </a:rPr>
              <a:t>在键盘上输出</a:t>
            </a:r>
            <a:r>
              <a:rPr lang="en-US" altLang="zh-CN" sz="2800" b="1" dirty="0">
                <a:solidFill>
                  <a:srgbClr val="40458C"/>
                </a:solidFill>
                <a:latin typeface="Times New Roman" pitchFamily="18" charset="0"/>
              </a:rPr>
              <a:t>123</a:t>
            </a:r>
            <a:r>
              <a:rPr lang="zh-CN" altLang="en-US" sz="2800" b="1" dirty="0">
                <a:solidFill>
                  <a:srgbClr val="40458C"/>
                </a:solidFill>
                <a:latin typeface="Times New Roman" pitchFamily="18" charset="0"/>
              </a:rPr>
              <a:t>。计算机中得到是什么呢？</a:t>
            </a:r>
          </a:p>
          <a:p>
            <a:r>
              <a:rPr lang="zh-CN" altLang="en-US" sz="2800" b="1" dirty="0">
                <a:solidFill>
                  <a:srgbClr val="40458C"/>
                </a:solidFill>
                <a:latin typeface="Times New Roman" pitchFamily="18" charset="0"/>
              </a:rPr>
              <a:t>     若要用其作数值运算，如何办呢？</a:t>
            </a:r>
          </a:p>
        </p:txBody>
      </p:sp>
      <p:grpSp>
        <p:nvGrpSpPr>
          <p:cNvPr id="18" name="Group 23">
            <a:extLst>
              <a:ext uri="{FF2B5EF4-FFF2-40B4-BE49-F238E27FC236}">
                <a16:creationId xmlns:a16="http://schemas.microsoft.com/office/drawing/2014/main" id="{33C55053-DAFD-484D-961F-9077B23004C2}"/>
              </a:ext>
            </a:extLst>
          </p:cNvPr>
          <p:cNvGrpSpPr>
            <a:grpSpLocks/>
          </p:cNvGrpSpPr>
          <p:nvPr/>
        </p:nvGrpSpPr>
        <p:grpSpPr bwMode="auto">
          <a:xfrm>
            <a:off x="1476375" y="2898775"/>
            <a:ext cx="3108326" cy="2955926"/>
            <a:chOff x="930" y="1616"/>
            <a:chExt cx="1958" cy="1862"/>
          </a:xfrm>
        </p:grpSpPr>
        <p:grpSp>
          <p:nvGrpSpPr>
            <p:cNvPr id="19" name="Group 3">
              <a:extLst>
                <a:ext uri="{FF2B5EF4-FFF2-40B4-BE49-F238E27FC236}">
                  <a16:creationId xmlns:a16="http://schemas.microsoft.com/office/drawing/2014/main" id="{1C9563D4-2047-4AE8-8A7E-283A8C6FC751}"/>
                </a:ext>
              </a:extLst>
            </p:cNvPr>
            <p:cNvGrpSpPr>
              <a:grpSpLocks/>
            </p:cNvGrpSpPr>
            <p:nvPr/>
          </p:nvGrpSpPr>
          <p:grpSpPr bwMode="auto">
            <a:xfrm>
              <a:off x="1379" y="1616"/>
              <a:ext cx="685" cy="1536"/>
              <a:chOff x="1119" y="1892"/>
              <a:chExt cx="685" cy="1536"/>
            </a:xfrm>
          </p:grpSpPr>
          <p:sp>
            <p:nvSpPr>
              <p:cNvPr id="22" name="Rectangle 4">
                <a:extLst>
                  <a:ext uri="{FF2B5EF4-FFF2-40B4-BE49-F238E27FC236}">
                    <a16:creationId xmlns:a16="http://schemas.microsoft.com/office/drawing/2014/main" id="{62DF85C0-208F-4632-8EC8-C5AB3F478CB7}"/>
                  </a:ext>
                </a:extLst>
              </p:cNvPr>
              <p:cNvSpPr>
                <a:spLocks noChangeArrowheads="1"/>
              </p:cNvSpPr>
              <p:nvPr/>
            </p:nvSpPr>
            <p:spPr bwMode="auto">
              <a:xfrm>
                <a:off x="1132" y="1892"/>
                <a:ext cx="672" cy="1536"/>
              </a:xfrm>
              <a:prstGeom prst="rect">
                <a:avLst/>
              </a:prstGeom>
              <a:solidFill>
                <a:srgbClr val="ECD882"/>
              </a:solidFill>
              <a:ln w="9525">
                <a:solidFill>
                  <a:srgbClr val="40458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rgbClr val="40458C"/>
                    </a:solidFill>
                    <a:effectLst/>
                    <a:uLnTx/>
                    <a:uFillTx/>
                    <a:latin typeface="Times New Roman" pitchFamily="18" charset="0"/>
                    <a:ea typeface="宋体" pitchFamily="2" charset="-122"/>
                  </a:rPr>
                  <a:t>31H</a:t>
                </a:r>
              </a:p>
              <a:p>
                <a:pPr marL="0" marR="0" lvl="0" indent="0" algn="ctr" defTabSz="914400" eaLnBrk="1" fontAlgn="auto" latinLnBrk="0" hangingPunct="1">
                  <a:lnSpc>
                    <a:spcPct val="13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rgbClr val="40458C"/>
                    </a:solidFill>
                    <a:effectLst/>
                    <a:uLnTx/>
                    <a:uFillTx/>
                    <a:latin typeface="Times New Roman" pitchFamily="18" charset="0"/>
                    <a:ea typeface="宋体" pitchFamily="2" charset="-122"/>
                  </a:rPr>
                  <a:t>32H</a:t>
                </a:r>
              </a:p>
              <a:p>
                <a:pPr marL="0" marR="0" lvl="0" indent="0" algn="ctr" defTabSz="914400" eaLnBrk="1" fontAlgn="auto" latinLnBrk="0" hangingPunct="1">
                  <a:lnSpc>
                    <a:spcPct val="13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srgbClr val="40458C"/>
                    </a:solidFill>
                    <a:effectLst/>
                    <a:uLnTx/>
                    <a:uFillTx/>
                    <a:latin typeface="Times New Roman" pitchFamily="18" charset="0"/>
                    <a:ea typeface="宋体" pitchFamily="2" charset="-122"/>
                  </a:rPr>
                  <a:t>33H</a:t>
                </a:r>
              </a:p>
              <a:p>
                <a:pPr marL="0" marR="0" lvl="0" indent="0" algn="ctr" defTabSz="914400" eaLnBrk="1" fontAlgn="auto" latinLnBrk="0" hangingPunct="1">
                  <a:lnSpc>
                    <a:spcPct val="130000"/>
                  </a:lnSpc>
                  <a:spcBef>
                    <a:spcPts val="0"/>
                  </a:spcBef>
                  <a:spcAft>
                    <a:spcPts val="0"/>
                  </a:spcAft>
                  <a:buClrTx/>
                  <a:buSzTx/>
                  <a:buFontTx/>
                  <a:buNone/>
                  <a:tabLst/>
                  <a:defRPr/>
                </a:pPr>
                <a:r>
                  <a:rPr kumimoji="0" lang="en-US" altLang="zh-CN" sz="2400" kern="0" dirty="0">
                    <a:solidFill>
                      <a:srgbClr val="40458C"/>
                    </a:solidFill>
                    <a:latin typeface="Times New Roman" pitchFamily="18" charset="0"/>
                    <a:ea typeface="宋体" pitchFamily="2" charset="-122"/>
                  </a:rPr>
                  <a:t>00</a:t>
                </a:r>
                <a:endParaRPr kumimoji="0" lang="en-US" altLang="zh-CN" sz="2400" b="0" i="0" u="none" strike="noStrike" kern="0" cap="none" spc="0" normalizeH="0" baseline="0" noProof="0" dirty="0">
                  <a:ln>
                    <a:noFill/>
                  </a:ln>
                  <a:solidFill>
                    <a:srgbClr val="40458C"/>
                  </a:solidFill>
                  <a:effectLst/>
                  <a:uLnTx/>
                  <a:uFillTx/>
                  <a:latin typeface="Times New Roman" pitchFamily="18" charset="0"/>
                  <a:ea typeface="宋体" pitchFamily="2" charset="-122"/>
                </a:endParaRPr>
              </a:p>
            </p:txBody>
          </p:sp>
          <p:sp>
            <p:nvSpPr>
              <p:cNvPr id="23" name="Line 5">
                <a:extLst>
                  <a:ext uri="{FF2B5EF4-FFF2-40B4-BE49-F238E27FC236}">
                    <a16:creationId xmlns:a16="http://schemas.microsoft.com/office/drawing/2014/main" id="{5AB6B412-092D-49E0-B422-39D33EF12B76}"/>
                  </a:ext>
                </a:extLst>
              </p:cNvPr>
              <p:cNvSpPr>
                <a:spLocks noChangeShapeType="1"/>
              </p:cNvSpPr>
              <p:nvPr/>
            </p:nvSpPr>
            <p:spPr bwMode="auto">
              <a:xfrm>
                <a:off x="1119" y="2064"/>
                <a:ext cx="672"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24" name="Line 6">
                <a:extLst>
                  <a:ext uri="{FF2B5EF4-FFF2-40B4-BE49-F238E27FC236}">
                    <a16:creationId xmlns:a16="http://schemas.microsoft.com/office/drawing/2014/main" id="{E02D5692-66E4-4953-9DD7-7807DF448768}"/>
                  </a:ext>
                </a:extLst>
              </p:cNvPr>
              <p:cNvSpPr>
                <a:spLocks noChangeShapeType="1"/>
              </p:cNvSpPr>
              <p:nvPr/>
            </p:nvSpPr>
            <p:spPr bwMode="auto">
              <a:xfrm>
                <a:off x="1119" y="2304"/>
                <a:ext cx="672"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25" name="Line 7">
                <a:extLst>
                  <a:ext uri="{FF2B5EF4-FFF2-40B4-BE49-F238E27FC236}">
                    <a16:creationId xmlns:a16="http://schemas.microsoft.com/office/drawing/2014/main" id="{D8768AA5-EE46-4B98-951D-FA8D88CBCEBA}"/>
                  </a:ext>
                </a:extLst>
              </p:cNvPr>
              <p:cNvSpPr>
                <a:spLocks noChangeShapeType="1"/>
              </p:cNvSpPr>
              <p:nvPr/>
            </p:nvSpPr>
            <p:spPr bwMode="auto">
              <a:xfrm>
                <a:off x="1119" y="2592"/>
                <a:ext cx="672"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26" name="Line 8">
                <a:extLst>
                  <a:ext uri="{FF2B5EF4-FFF2-40B4-BE49-F238E27FC236}">
                    <a16:creationId xmlns:a16="http://schemas.microsoft.com/office/drawing/2014/main" id="{0FA61FBF-8943-433D-B183-D175A03FEB00}"/>
                  </a:ext>
                </a:extLst>
              </p:cNvPr>
              <p:cNvSpPr>
                <a:spLocks noChangeShapeType="1"/>
              </p:cNvSpPr>
              <p:nvPr/>
            </p:nvSpPr>
            <p:spPr bwMode="auto">
              <a:xfrm>
                <a:off x="1119" y="2880"/>
                <a:ext cx="672"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grpSp>
        <p:sp>
          <p:nvSpPr>
            <p:cNvPr id="21" name="Text Box 16">
              <a:extLst>
                <a:ext uri="{FF2B5EF4-FFF2-40B4-BE49-F238E27FC236}">
                  <a16:creationId xmlns:a16="http://schemas.microsoft.com/office/drawing/2014/main" id="{5A9BEB67-E9BD-41FA-917B-6A5C9C69E472}"/>
                </a:ext>
              </a:extLst>
            </p:cNvPr>
            <p:cNvSpPr txBox="1">
              <a:spLocks noChangeArrowheads="1"/>
            </p:cNvSpPr>
            <p:nvPr/>
          </p:nvSpPr>
          <p:spPr bwMode="auto">
            <a:xfrm>
              <a:off x="930" y="3187"/>
              <a:ext cx="195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kern="0" dirty="0">
                  <a:solidFill>
                    <a:srgbClr val="40458C"/>
                  </a:solidFill>
                  <a:latin typeface="Times New Roman" pitchFamily="18" charset="0"/>
                </a:rPr>
                <a:t>“</a:t>
              </a:r>
              <a:r>
                <a:rPr kumimoji="0" lang="en-US" altLang="zh-CN" sz="2400" b="0" i="0" u="none" strike="noStrike" kern="0" cap="none" spc="0" normalizeH="0" baseline="0" noProof="0" dirty="0">
                  <a:ln>
                    <a:noFill/>
                  </a:ln>
                  <a:solidFill>
                    <a:srgbClr val="40458C"/>
                  </a:solidFill>
                  <a:effectLst/>
                  <a:uLnTx/>
                  <a:uFillTx/>
                  <a:latin typeface="Times New Roman" pitchFamily="18" charset="0"/>
                  <a:ea typeface="宋体" pitchFamily="2" charset="-122"/>
                </a:rPr>
                <a:t>123</a:t>
              </a:r>
              <a:r>
                <a:rPr kumimoji="0" lang="zh-CN" altLang="en-US" sz="2400" kern="0" dirty="0">
                  <a:solidFill>
                    <a:srgbClr val="40458C"/>
                  </a:solidFill>
                  <a:latin typeface="Times New Roman" pitchFamily="18" charset="0"/>
                </a:rPr>
                <a:t>”</a:t>
              </a:r>
              <a:r>
                <a:rPr kumimoji="0" lang="zh-CN" altLang="en-US" sz="2400" b="0" i="0" u="none" strike="noStrike" kern="0" cap="none" spc="0" normalizeH="0" baseline="0" noProof="0" dirty="0">
                  <a:ln>
                    <a:noFill/>
                  </a:ln>
                  <a:solidFill>
                    <a:srgbClr val="40458C"/>
                  </a:solidFill>
                  <a:effectLst/>
                  <a:uLnTx/>
                  <a:uFillTx/>
                  <a:latin typeface="Times New Roman" pitchFamily="18" charset="0"/>
                  <a:ea typeface="宋体" pitchFamily="2" charset="-122"/>
                </a:rPr>
                <a:t>的字符串形式</a:t>
              </a:r>
            </a:p>
          </p:txBody>
        </p:sp>
      </p:grpSp>
      <p:grpSp>
        <p:nvGrpSpPr>
          <p:cNvPr id="27" name="Group 21">
            <a:extLst>
              <a:ext uri="{FF2B5EF4-FFF2-40B4-BE49-F238E27FC236}">
                <a16:creationId xmlns:a16="http://schemas.microsoft.com/office/drawing/2014/main" id="{6DBCD11C-AB26-4241-B3AC-6D525DF36279}"/>
              </a:ext>
            </a:extLst>
          </p:cNvPr>
          <p:cNvGrpSpPr>
            <a:grpSpLocks/>
          </p:cNvGrpSpPr>
          <p:nvPr/>
        </p:nvGrpSpPr>
        <p:grpSpPr bwMode="auto">
          <a:xfrm>
            <a:off x="5214938" y="2905125"/>
            <a:ext cx="2165350" cy="2971800"/>
            <a:chOff x="3285" y="1620"/>
            <a:chExt cx="1364" cy="1872"/>
          </a:xfrm>
        </p:grpSpPr>
        <p:grpSp>
          <p:nvGrpSpPr>
            <p:cNvPr id="28" name="Group 9">
              <a:extLst>
                <a:ext uri="{FF2B5EF4-FFF2-40B4-BE49-F238E27FC236}">
                  <a16:creationId xmlns:a16="http://schemas.microsoft.com/office/drawing/2014/main" id="{AB1549B1-FAD1-48F2-AAB3-B673494FFCCC}"/>
                </a:ext>
              </a:extLst>
            </p:cNvPr>
            <p:cNvGrpSpPr>
              <a:grpSpLocks/>
            </p:cNvGrpSpPr>
            <p:nvPr/>
          </p:nvGrpSpPr>
          <p:grpSpPr bwMode="auto">
            <a:xfrm>
              <a:off x="3669" y="1620"/>
              <a:ext cx="692" cy="1536"/>
              <a:chOff x="3388" y="1892"/>
              <a:chExt cx="692" cy="1536"/>
            </a:xfrm>
          </p:grpSpPr>
          <p:sp>
            <p:nvSpPr>
              <p:cNvPr id="30" name="Rectangle 10">
                <a:extLst>
                  <a:ext uri="{FF2B5EF4-FFF2-40B4-BE49-F238E27FC236}">
                    <a16:creationId xmlns:a16="http://schemas.microsoft.com/office/drawing/2014/main" id="{95A23A15-BC9F-4843-B3F7-5B5A81A1052F}"/>
                  </a:ext>
                </a:extLst>
              </p:cNvPr>
              <p:cNvSpPr>
                <a:spLocks noChangeArrowheads="1"/>
              </p:cNvSpPr>
              <p:nvPr/>
            </p:nvSpPr>
            <p:spPr bwMode="auto">
              <a:xfrm>
                <a:off x="3388" y="1892"/>
                <a:ext cx="672" cy="1536"/>
              </a:xfrm>
              <a:prstGeom prst="rect">
                <a:avLst/>
              </a:prstGeom>
              <a:solidFill>
                <a:srgbClr val="ECD882"/>
              </a:solidFill>
              <a:ln w="9525">
                <a:solidFill>
                  <a:srgbClr val="40458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auto" latinLnBrk="0" hangingPunct="1">
                  <a:lnSpc>
                    <a:spcPct val="13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imes New Roman" pitchFamily="18" charset="0"/>
                    <a:ea typeface="宋体" pitchFamily="2" charset="-122"/>
                  </a:rPr>
                  <a:t>7BH</a:t>
                </a:r>
              </a:p>
              <a:p>
                <a:pPr marL="0" marR="0" lvl="0" indent="0" algn="ctr" defTabSz="914400" eaLnBrk="1" fontAlgn="auto" latinLnBrk="0" hangingPunct="1">
                  <a:lnSpc>
                    <a:spcPct val="130000"/>
                  </a:lnSpc>
                  <a:spcBef>
                    <a:spcPts val="0"/>
                  </a:spcBef>
                  <a:spcAft>
                    <a:spcPts val="0"/>
                  </a:spcAft>
                  <a:buClrTx/>
                  <a:buSzTx/>
                  <a:buFontTx/>
                  <a:buNone/>
                  <a:tabLst/>
                  <a:defRPr/>
                </a:pPr>
                <a:endParaRPr kumimoji="0" lang="en-US" altLang="zh-CN" sz="2400" b="0" i="0" u="none" strike="noStrike" kern="0" cap="none" spc="0" normalizeH="0" baseline="0" noProof="0">
                  <a:ln>
                    <a:noFill/>
                  </a:ln>
                  <a:solidFill>
                    <a:srgbClr val="40458C"/>
                  </a:solidFill>
                  <a:effectLst/>
                  <a:uLnTx/>
                  <a:uFillTx/>
                  <a:latin typeface="Times New Roman" pitchFamily="18" charset="0"/>
                  <a:ea typeface="宋体" pitchFamily="2" charset="-122"/>
                </a:endParaRPr>
              </a:p>
              <a:p>
                <a:pPr marL="0" marR="0" lvl="0" indent="0" algn="ctr" defTabSz="914400" eaLnBrk="1" fontAlgn="auto" latinLnBrk="0" hangingPunct="1">
                  <a:lnSpc>
                    <a:spcPct val="130000"/>
                  </a:lnSpc>
                  <a:spcBef>
                    <a:spcPts val="0"/>
                  </a:spcBef>
                  <a:spcAft>
                    <a:spcPts val="0"/>
                  </a:spcAft>
                  <a:buClrTx/>
                  <a:buSzTx/>
                  <a:buFontTx/>
                  <a:buNone/>
                  <a:tabLst/>
                  <a:defRPr/>
                </a:pPr>
                <a:endParaRPr kumimoji="0" lang="en-US" altLang="zh-CN" sz="2400" b="0" i="0" u="none" strike="noStrike" kern="0" cap="none" spc="0" normalizeH="0" baseline="0" noProof="0">
                  <a:ln>
                    <a:noFill/>
                  </a:ln>
                  <a:solidFill>
                    <a:srgbClr val="40458C"/>
                  </a:solidFill>
                  <a:effectLst/>
                  <a:uLnTx/>
                  <a:uFillTx/>
                  <a:latin typeface="Times New Roman" pitchFamily="18" charset="0"/>
                  <a:ea typeface="宋体" pitchFamily="2" charset="-122"/>
                </a:endParaRPr>
              </a:p>
            </p:txBody>
          </p:sp>
          <p:sp>
            <p:nvSpPr>
              <p:cNvPr id="31" name="Line 11">
                <a:extLst>
                  <a:ext uri="{FF2B5EF4-FFF2-40B4-BE49-F238E27FC236}">
                    <a16:creationId xmlns:a16="http://schemas.microsoft.com/office/drawing/2014/main" id="{B3A365D0-16C4-4202-B624-52C8384C4E80}"/>
                  </a:ext>
                </a:extLst>
              </p:cNvPr>
              <p:cNvSpPr>
                <a:spLocks noChangeShapeType="1"/>
              </p:cNvSpPr>
              <p:nvPr/>
            </p:nvSpPr>
            <p:spPr bwMode="auto">
              <a:xfrm>
                <a:off x="3408" y="2254"/>
                <a:ext cx="672"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32" name="Line 12">
                <a:extLst>
                  <a:ext uri="{FF2B5EF4-FFF2-40B4-BE49-F238E27FC236}">
                    <a16:creationId xmlns:a16="http://schemas.microsoft.com/office/drawing/2014/main" id="{1A1FA516-5BC6-4EF3-A261-97735771E652}"/>
                  </a:ext>
                </a:extLst>
              </p:cNvPr>
              <p:cNvSpPr>
                <a:spLocks noChangeShapeType="1"/>
              </p:cNvSpPr>
              <p:nvPr/>
            </p:nvSpPr>
            <p:spPr bwMode="auto">
              <a:xfrm>
                <a:off x="3408" y="2494"/>
                <a:ext cx="672"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33" name="Line 13">
                <a:extLst>
                  <a:ext uri="{FF2B5EF4-FFF2-40B4-BE49-F238E27FC236}">
                    <a16:creationId xmlns:a16="http://schemas.microsoft.com/office/drawing/2014/main" id="{9D0E68FB-F129-4EC9-B5AC-A5E0B24935EF}"/>
                  </a:ext>
                </a:extLst>
              </p:cNvPr>
              <p:cNvSpPr>
                <a:spLocks noChangeShapeType="1"/>
              </p:cNvSpPr>
              <p:nvPr/>
            </p:nvSpPr>
            <p:spPr bwMode="auto">
              <a:xfrm>
                <a:off x="3408" y="2782"/>
                <a:ext cx="672"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34" name="Line 14">
                <a:extLst>
                  <a:ext uri="{FF2B5EF4-FFF2-40B4-BE49-F238E27FC236}">
                    <a16:creationId xmlns:a16="http://schemas.microsoft.com/office/drawing/2014/main" id="{CFE75AD4-DBCB-4E2B-B006-96C51E76585F}"/>
                  </a:ext>
                </a:extLst>
              </p:cNvPr>
              <p:cNvSpPr>
                <a:spLocks noChangeShapeType="1"/>
              </p:cNvSpPr>
              <p:nvPr/>
            </p:nvSpPr>
            <p:spPr bwMode="auto">
              <a:xfrm>
                <a:off x="3408" y="3070"/>
                <a:ext cx="672" cy="0"/>
              </a:xfrm>
              <a:prstGeom prst="line">
                <a:avLst/>
              </a:prstGeom>
              <a:noFill/>
              <a:ln w="9525">
                <a:solidFill>
                  <a:srgbClr val="40458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grpSp>
        <p:sp>
          <p:nvSpPr>
            <p:cNvPr id="29" name="Text Box 17">
              <a:extLst>
                <a:ext uri="{FF2B5EF4-FFF2-40B4-BE49-F238E27FC236}">
                  <a16:creationId xmlns:a16="http://schemas.microsoft.com/office/drawing/2014/main" id="{B6A63EF8-EC17-4473-B955-5E68B7A49571}"/>
                </a:ext>
              </a:extLst>
            </p:cNvPr>
            <p:cNvSpPr txBox="1">
              <a:spLocks noChangeArrowheads="1"/>
            </p:cNvSpPr>
            <p:nvPr/>
          </p:nvSpPr>
          <p:spPr bwMode="auto">
            <a:xfrm>
              <a:off x="3285" y="3204"/>
              <a:ext cx="13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imes New Roman" pitchFamily="18" charset="0"/>
                  <a:ea typeface="宋体" pitchFamily="2" charset="-122"/>
                </a:rPr>
                <a:t>123</a:t>
              </a:r>
              <a:r>
                <a:rPr kumimoji="0" lang="zh-CN" altLang="en-US" sz="2400" b="0" i="0" u="none" strike="noStrike" kern="0" cap="none" spc="0" normalizeH="0" baseline="0" noProof="0">
                  <a:ln>
                    <a:noFill/>
                  </a:ln>
                  <a:solidFill>
                    <a:srgbClr val="40458C"/>
                  </a:solidFill>
                  <a:effectLst/>
                  <a:uLnTx/>
                  <a:uFillTx/>
                  <a:latin typeface="Times New Roman" pitchFamily="18" charset="0"/>
                  <a:ea typeface="宋体" pitchFamily="2" charset="-122"/>
                </a:rPr>
                <a:t>的数值形式</a:t>
              </a:r>
            </a:p>
          </p:txBody>
        </p:sp>
      </p:grpSp>
      <p:grpSp>
        <p:nvGrpSpPr>
          <p:cNvPr id="35" name="Group 22">
            <a:extLst>
              <a:ext uri="{FF2B5EF4-FFF2-40B4-BE49-F238E27FC236}">
                <a16:creationId xmlns:a16="http://schemas.microsoft.com/office/drawing/2014/main" id="{15C96E27-58D8-42FE-984A-EF3383379C2B}"/>
              </a:ext>
            </a:extLst>
          </p:cNvPr>
          <p:cNvGrpSpPr>
            <a:grpSpLocks/>
          </p:cNvGrpSpPr>
          <p:nvPr/>
        </p:nvGrpSpPr>
        <p:grpSpPr bwMode="auto">
          <a:xfrm>
            <a:off x="3614738" y="3154363"/>
            <a:ext cx="2082800" cy="741362"/>
            <a:chOff x="2277" y="1777"/>
            <a:chExt cx="1312" cy="467"/>
          </a:xfrm>
        </p:grpSpPr>
        <p:sp>
          <p:nvSpPr>
            <p:cNvPr id="36" name="Line 15">
              <a:extLst>
                <a:ext uri="{FF2B5EF4-FFF2-40B4-BE49-F238E27FC236}">
                  <a16:creationId xmlns:a16="http://schemas.microsoft.com/office/drawing/2014/main" id="{8B257C64-5D68-4FA9-877A-E4EBC6EE7C6E}"/>
                </a:ext>
              </a:extLst>
            </p:cNvPr>
            <p:cNvSpPr>
              <a:spLocks noChangeShapeType="1"/>
            </p:cNvSpPr>
            <p:nvPr/>
          </p:nvSpPr>
          <p:spPr bwMode="auto">
            <a:xfrm>
              <a:off x="2277" y="2244"/>
              <a:ext cx="1248" cy="0"/>
            </a:xfrm>
            <a:prstGeom prst="line">
              <a:avLst/>
            </a:prstGeom>
            <a:noFill/>
            <a:ln w="38100">
              <a:solidFill>
                <a:srgbClr val="40458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srgbClr val="40458C"/>
                </a:solidFill>
                <a:effectLst/>
                <a:uLnTx/>
                <a:uFillTx/>
                <a:latin typeface="Arial" charset="0"/>
                <a:ea typeface="宋体" pitchFamily="2" charset="-122"/>
              </a:endParaRPr>
            </a:p>
          </p:txBody>
        </p:sp>
        <p:sp>
          <p:nvSpPr>
            <p:cNvPr id="37" name="Text Box 18">
              <a:extLst>
                <a:ext uri="{FF2B5EF4-FFF2-40B4-BE49-F238E27FC236}">
                  <a16:creationId xmlns:a16="http://schemas.microsoft.com/office/drawing/2014/main" id="{DB6A2A05-357B-4A84-A91D-05F1635A16A5}"/>
                </a:ext>
              </a:extLst>
            </p:cNvPr>
            <p:cNvSpPr txBox="1">
              <a:spLocks noChangeArrowheads="1"/>
            </p:cNvSpPr>
            <p:nvPr/>
          </p:nvSpPr>
          <p:spPr bwMode="auto">
            <a:xfrm>
              <a:off x="2315" y="1777"/>
              <a:ext cx="12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2400" b="1" i="0" u="none" strike="noStrike" kern="0" cap="none" spc="0" normalizeH="0" baseline="0" noProof="0">
                  <a:ln>
                    <a:noFill/>
                  </a:ln>
                  <a:solidFill>
                    <a:srgbClr val="40458C"/>
                  </a:solidFill>
                  <a:effectLst/>
                  <a:uLnTx/>
                  <a:uFillTx/>
                  <a:latin typeface="Times New Roman" pitchFamily="18" charset="0"/>
                  <a:ea typeface="宋体" pitchFamily="2" charset="-122"/>
                </a:rPr>
                <a:t>串数转换程序</a:t>
              </a:r>
            </a:p>
          </p:txBody>
        </p:sp>
      </p:grpSp>
      <p:sp>
        <p:nvSpPr>
          <p:cNvPr id="38" name="Text Box 5">
            <a:extLst>
              <a:ext uri="{FF2B5EF4-FFF2-40B4-BE49-F238E27FC236}">
                <a16:creationId xmlns:a16="http://schemas.microsoft.com/office/drawing/2014/main" id="{5E0C520F-C279-4CE9-A932-EB2897BFD8AF}"/>
              </a:ext>
            </a:extLst>
          </p:cNvPr>
          <p:cNvSpPr txBox="1">
            <a:spLocks noChangeArrowheads="1"/>
          </p:cNvSpPr>
          <p:nvPr/>
        </p:nvSpPr>
        <p:spPr bwMode="auto">
          <a:xfrm>
            <a:off x="539750" y="236538"/>
            <a:ext cx="641714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3.3 </a:t>
            </a:r>
            <a:r>
              <a:rPr lang="zh-CN" altLang="en-US" sz="3600" b="1" dirty="0">
                <a:solidFill>
                  <a:schemeClr val="bg1"/>
                </a:solidFill>
                <a:latin typeface="Times New Roman" pitchFamily="18" charset="0"/>
              </a:rPr>
              <a:t>字符数据在机内的表示形式</a:t>
            </a:r>
          </a:p>
        </p:txBody>
      </p:sp>
    </p:spTree>
    <p:custDataLst>
      <p:tags r:id="rId1"/>
    </p:custDataLst>
    <p:extLst>
      <p:ext uri="{BB962C8B-B14F-4D97-AF65-F5344CB8AC3E}">
        <p14:creationId xmlns:p14="http://schemas.microsoft.com/office/powerpoint/2010/main" val="3500347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ox(in)">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additive="base">
                                        <p:cTn id="12" dur="500" fill="hold"/>
                                        <p:tgtEl>
                                          <p:spTgt spid="27"/>
                                        </p:tgtEl>
                                        <p:attrNameLst>
                                          <p:attrName>ppt_x</p:attrName>
                                        </p:attrNameLst>
                                      </p:cBhvr>
                                      <p:tavLst>
                                        <p:tav tm="0">
                                          <p:val>
                                            <p:strVal val="1+#ppt_w/2"/>
                                          </p:val>
                                        </p:tav>
                                        <p:tav tm="100000">
                                          <p:val>
                                            <p:strVal val="#ppt_x"/>
                                          </p:val>
                                        </p:tav>
                                      </p:tavLst>
                                    </p:anim>
                                    <p:anim calcmode="lin" valueType="num">
                                      <p:cBhvr additive="base">
                                        <p:cTn id="13"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blinds(horizontal)">
                                      <p:cBhvr>
                                        <p:cTn id="1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 Box 5">
            <a:extLst>
              <a:ext uri="{FF2B5EF4-FFF2-40B4-BE49-F238E27FC236}">
                <a16:creationId xmlns:a16="http://schemas.microsoft.com/office/drawing/2014/main" id="{5E0C520F-C279-4CE9-A932-EB2897BFD8AF}"/>
              </a:ext>
            </a:extLst>
          </p:cNvPr>
          <p:cNvSpPr txBox="1">
            <a:spLocks noChangeArrowheads="1"/>
          </p:cNvSpPr>
          <p:nvPr/>
        </p:nvSpPr>
        <p:spPr bwMode="auto">
          <a:xfrm>
            <a:off x="539750" y="236538"/>
            <a:ext cx="364715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3.4 </a:t>
            </a:r>
            <a:r>
              <a:rPr lang="zh-CN" altLang="en-US" sz="3600" b="1" dirty="0">
                <a:solidFill>
                  <a:schemeClr val="bg1"/>
                </a:solidFill>
                <a:latin typeface="Times New Roman" pitchFamily="18" charset="0"/>
              </a:rPr>
              <a:t>数据类型转换</a:t>
            </a:r>
          </a:p>
        </p:txBody>
      </p:sp>
      <p:sp>
        <p:nvSpPr>
          <p:cNvPr id="41" name="文本框 40">
            <a:extLst>
              <a:ext uri="{FF2B5EF4-FFF2-40B4-BE49-F238E27FC236}">
                <a16:creationId xmlns:a16="http://schemas.microsoft.com/office/drawing/2014/main" id="{9EB05531-D19E-4D0F-9C3D-ABA61107AF27}"/>
              </a:ext>
            </a:extLst>
          </p:cNvPr>
          <p:cNvSpPr txBox="1"/>
          <p:nvPr/>
        </p:nvSpPr>
        <p:spPr>
          <a:xfrm>
            <a:off x="323528" y="1412776"/>
            <a:ext cx="7704856" cy="527580"/>
          </a:xfrm>
          <a:prstGeom prst="rect">
            <a:avLst/>
          </a:prstGeom>
          <a:noFill/>
        </p:spPr>
        <p:txBody>
          <a:bodyPr wrap="square" rtlCol="0">
            <a:spAutoFit/>
          </a:bodyPr>
          <a:lstStyle/>
          <a:p>
            <a:pPr marL="457200" indent="-457200">
              <a:lnSpc>
                <a:spcPct val="110000"/>
              </a:lnSpc>
              <a:buFont typeface="Wingdings" panose="05000000000000000000" pitchFamily="2" charset="2"/>
              <a:buChar char="Ø"/>
            </a:pPr>
            <a:r>
              <a:rPr lang="zh-CN" altLang="en-US" sz="2800" dirty="0">
                <a:solidFill>
                  <a:srgbClr val="40458C"/>
                </a:solidFill>
                <a:latin typeface="Times New Roman" pitchFamily="18" charset="0"/>
                <a:ea typeface="宋体" pitchFamily="2" charset="-122"/>
              </a:rPr>
              <a:t>不同</a:t>
            </a:r>
            <a:r>
              <a:rPr lang="zh-CN" altLang="en-US" sz="2800" dirty="0">
                <a:solidFill>
                  <a:srgbClr val="FF0000"/>
                </a:solidFill>
                <a:latin typeface="Times New Roman" pitchFamily="18" charset="0"/>
                <a:ea typeface="宋体" pitchFamily="2" charset="-122"/>
              </a:rPr>
              <a:t>整数类型</a:t>
            </a:r>
            <a:r>
              <a:rPr lang="zh-CN" altLang="en-US" sz="2800" dirty="0">
                <a:solidFill>
                  <a:srgbClr val="40458C"/>
                </a:solidFill>
                <a:latin typeface="Times New Roman" pitchFamily="18" charset="0"/>
                <a:ea typeface="宋体" pitchFamily="2" charset="-122"/>
              </a:rPr>
              <a:t>的变量赋值，如何进行转换？</a:t>
            </a:r>
            <a:endParaRPr lang="en-US" altLang="zh-CN" sz="2800" dirty="0">
              <a:solidFill>
                <a:srgbClr val="40458C"/>
              </a:solidFill>
              <a:latin typeface="Times New Roman" pitchFamily="18" charset="0"/>
              <a:ea typeface="宋体" pitchFamily="2" charset="-122"/>
            </a:endParaRPr>
          </a:p>
        </p:txBody>
      </p:sp>
      <p:pic>
        <p:nvPicPr>
          <p:cNvPr id="3" name="图片 2">
            <a:extLst>
              <a:ext uri="{FF2B5EF4-FFF2-40B4-BE49-F238E27FC236}">
                <a16:creationId xmlns:a16="http://schemas.microsoft.com/office/drawing/2014/main" id="{5FCB3048-8A09-440C-5F3B-6BB28D830DEA}"/>
              </a:ext>
            </a:extLst>
          </p:cNvPr>
          <p:cNvPicPr>
            <a:picLocks noChangeAspect="1"/>
          </p:cNvPicPr>
          <p:nvPr/>
        </p:nvPicPr>
        <p:blipFill>
          <a:blip r:embed="rId4"/>
          <a:stretch>
            <a:fillRect/>
          </a:stretch>
        </p:blipFill>
        <p:spPr>
          <a:xfrm>
            <a:off x="853432" y="1940356"/>
            <a:ext cx="6666939" cy="2692999"/>
          </a:xfrm>
          <a:prstGeom prst="rect">
            <a:avLst/>
          </a:prstGeom>
        </p:spPr>
      </p:pic>
      <p:pic>
        <p:nvPicPr>
          <p:cNvPr id="7" name="图片 6">
            <a:extLst>
              <a:ext uri="{FF2B5EF4-FFF2-40B4-BE49-F238E27FC236}">
                <a16:creationId xmlns:a16="http://schemas.microsoft.com/office/drawing/2014/main" id="{7BB7DB21-6525-E5AA-F3A5-16303D620D32}"/>
              </a:ext>
            </a:extLst>
          </p:cNvPr>
          <p:cNvPicPr>
            <a:picLocks noChangeAspect="1"/>
          </p:cNvPicPr>
          <p:nvPr/>
        </p:nvPicPr>
        <p:blipFill>
          <a:blip r:embed="rId5"/>
          <a:stretch>
            <a:fillRect/>
          </a:stretch>
        </p:blipFill>
        <p:spPr>
          <a:xfrm>
            <a:off x="755576" y="4812237"/>
            <a:ext cx="5400600" cy="1929131"/>
          </a:xfrm>
          <a:prstGeom prst="rect">
            <a:avLst/>
          </a:prstGeom>
        </p:spPr>
      </p:pic>
    </p:spTree>
    <p:custDataLst>
      <p:tags r:id="rId1"/>
    </p:custDataLst>
    <p:extLst>
      <p:ext uri="{BB962C8B-B14F-4D97-AF65-F5344CB8AC3E}">
        <p14:creationId xmlns:p14="http://schemas.microsoft.com/office/powerpoint/2010/main" val="359802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 Box 5">
            <a:extLst>
              <a:ext uri="{FF2B5EF4-FFF2-40B4-BE49-F238E27FC236}">
                <a16:creationId xmlns:a16="http://schemas.microsoft.com/office/drawing/2014/main" id="{5E0C520F-C279-4CE9-A932-EB2897BFD8AF}"/>
              </a:ext>
            </a:extLst>
          </p:cNvPr>
          <p:cNvSpPr txBox="1">
            <a:spLocks noChangeArrowheads="1"/>
          </p:cNvSpPr>
          <p:nvPr/>
        </p:nvSpPr>
        <p:spPr bwMode="auto">
          <a:xfrm>
            <a:off x="539750" y="236538"/>
            <a:ext cx="364715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3.4 </a:t>
            </a:r>
            <a:r>
              <a:rPr lang="zh-CN" altLang="en-US" sz="3600" b="1" dirty="0">
                <a:solidFill>
                  <a:schemeClr val="bg1"/>
                </a:solidFill>
                <a:latin typeface="Times New Roman" pitchFamily="18" charset="0"/>
              </a:rPr>
              <a:t>数据类型转换</a:t>
            </a:r>
          </a:p>
        </p:txBody>
      </p:sp>
      <p:sp>
        <p:nvSpPr>
          <p:cNvPr id="41" name="文本框 40">
            <a:extLst>
              <a:ext uri="{FF2B5EF4-FFF2-40B4-BE49-F238E27FC236}">
                <a16:creationId xmlns:a16="http://schemas.microsoft.com/office/drawing/2014/main" id="{9EB05531-D19E-4D0F-9C3D-ABA61107AF27}"/>
              </a:ext>
            </a:extLst>
          </p:cNvPr>
          <p:cNvSpPr txBox="1"/>
          <p:nvPr/>
        </p:nvSpPr>
        <p:spPr>
          <a:xfrm>
            <a:off x="323528" y="1381201"/>
            <a:ext cx="8568952" cy="1751954"/>
          </a:xfrm>
          <a:prstGeom prst="rect">
            <a:avLst/>
          </a:prstGeom>
          <a:noFill/>
        </p:spPr>
        <p:txBody>
          <a:bodyPr wrap="square" rtlCol="0">
            <a:spAutoFit/>
          </a:bodyPr>
          <a:lstStyle/>
          <a:p>
            <a:pPr marL="457200" indent="-457200">
              <a:lnSpc>
                <a:spcPct val="110000"/>
              </a:lnSpc>
              <a:buFont typeface="Wingdings" panose="05000000000000000000" pitchFamily="2" charset="2"/>
              <a:buChar char="Ø"/>
            </a:pPr>
            <a:r>
              <a:rPr lang="zh-CN" altLang="en-US" sz="2800" dirty="0">
                <a:solidFill>
                  <a:srgbClr val="40458C"/>
                </a:solidFill>
                <a:latin typeface="Times New Roman" pitchFamily="18" charset="0"/>
                <a:ea typeface="宋体" pitchFamily="2" charset="-122"/>
              </a:rPr>
              <a:t>不同</a:t>
            </a:r>
            <a:r>
              <a:rPr lang="zh-CN" altLang="en-US" sz="2800" dirty="0">
                <a:solidFill>
                  <a:srgbClr val="FF0000"/>
                </a:solidFill>
                <a:latin typeface="Times New Roman" pitchFamily="18" charset="0"/>
                <a:ea typeface="宋体" pitchFamily="2" charset="-122"/>
              </a:rPr>
              <a:t>整数类型</a:t>
            </a:r>
            <a:r>
              <a:rPr lang="zh-CN" altLang="en-US" sz="2800" dirty="0">
                <a:solidFill>
                  <a:srgbClr val="40458C"/>
                </a:solidFill>
                <a:latin typeface="Times New Roman" pitchFamily="18" charset="0"/>
                <a:ea typeface="宋体" pitchFamily="2" charset="-122"/>
              </a:rPr>
              <a:t>的变量赋值，如何进行转换？</a:t>
            </a:r>
            <a:endParaRPr lang="en-US" altLang="zh-CN" sz="2800" dirty="0">
              <a:solidFill>
                <a:srgbClr val="40458C"/>
              </a:solidFill>
              <a:latin typeface="Times New Roman" pitchFamily="18" charset="0"/>
              <a:ea typeface="宋体" pitchFamily="2" charset="-122"/>
            </a:endParaRPr>
          </a:p>
          <a:p>
            <a:pPr>
              <a:lnSpc>
                <a:spcPct val="110000"/>
              </a:lnSpc>
            </a:pPr>
            <a:r>
              <a:rPr lang="en-US" altLang="zh-CN" sz="2400" b="1" dirty="0">
                <a:solidFill>
                  <a:srgbClr val="40458C"/>
                </a:solidFill>
                <a:latin typeface="Times New Roman" pitchFamily="18" charset="0"/>
                <a:ea typeface="宋体" pitchFamily="2" charset="-122"/>
              </a:rPr>
              <a:t>     </a:t>
            </a:r>
            <a:r>
              <a:rPr lang="zh-CN" altLang="en-US" sz="2400" b="1" dirty="0">
                <a:solidFill>
                  <a:srgbClr val="40458C"/>
                </a:solidFill>
                <a:latin typeface="Times New Roman" pitchFamily="18" charset="0"/>
                <a:ea typeface="宋体" pitchFamily="2" charset="-122"/>
              </a:rPr>
              <a:t>规则</a:t>
            </a:r>
            <a:r>
              <a:rPr lang="en-US" altLang="zh-CN" sz="2400" b="1" dirty="0">
                <a:solidFill>
                  <a:srgbClr val="40458C"/>
                </a:solidFill>
                <a:latin typeface="Times New Roman" pitchFamily="18" charset="0"/>
                <a:ea typeface="宋体" pitchFamily="2" charset="-122"/>
              </a:rPr>
              <a:t>1</a:t>
            </a:r>
            <a:r>
              <a:rPr lang="zh-CN" altLang="en-US" sz="2400" b="1" dirty="0">
                <a:solidFill>
                  <a:srgbClr val="40458C"/>
                </a:solidFill>
                <a:latin typeface="Times New Roman" pitchFamily="18" charset="0"/>
                <a:ea typeface="宋体" pitchFamily="2" charset="-122"/>
              </a:rPr>
              <a:t>：两边的长度一样，直接复制，与类型无关；</a:t>
            </a:r>
            <a:endParaRPr lang="en-US" altLang="zh-CN" sz="2400" b="1" dirty="0">
              <a:solidFill>
                <a:srgbClr val="40458C"/>
              </a:solidFill>
              <a:latin typeface="Times New Roman" pitchFamily="18" charset="0"/>
              <a:ea typeface="宋体" pitchFamily="2" charset="-122"/>
            </a:endParaRPr>
          </a:p>
          <a:p>
            <a:pPr>
              <a:lnSpc>
                <a:spcPct val="110000"/>
              </a:lnSpc>
            </a:pPr>
            <a:r>
              <a:rPr lang="zh-CN" altLang="en-US" sz="2400" b="1" dirty="0">
                <a:solidFill>
                  <a:srgbClr val="40458C"/>
                </a:solidFill>
                <a:latin typeface="Times New Roman" pitchFamily="18" charset="0"/>
                <a:ea typeface="宋体" pitchFamily="2" charset="-122"/>
              </a:rPr>
              <a:t>     规则</a:t>
            </a:r>
            <a:r>
              <a:rPr lang="en-US" altLang="zh-CN" sz="2400" b="1" dirty="0">
                <a:solidFill>
                  <a:srgbClr val="40458C"/>
                </a:solidFill>
                <a:latin typeface="Times New Roman" pitchFamily="18" charset="0"/>
                <a:ea typeface="宋体" pitchFamily="2" charset="-122"/>
              </a:rPr>
              <a:t>2</a:t>
            </a:r>
            <a:r>
              <a:rPr lang="zh-CN" altLang="en-US" sz="2400" b="1" dirty="0">
                <a:solidFill>
                  <a:srgbClr val="40458C"/>
                </a:solidFill>
                <a:latin typeface="Times New Roman" pitchFamily="18" charset="0"/>
                <a:ea typeface="宋体" pitchFamily="2" charset="-122"/>
              </a:rPr>
              <a:t>：右边长，左边短，截断，保留低位；</a:t>
            </a:r>
            <a:br>
              <a:rPr lang="en-US" altLang="zh-CN" sz="2400" b="1" dirty="0">
                <a:solidFill>
                  <a:srgbClr val="40458C"/>
                </a:solidFill>
                <a:latin typeface="Times New Roman" pitchFamily="18" charset="0"/>
                <a:ea typeface="宋体" pitchFamily="2" charset="-122"/>
              </a:rPr>
            </a:br>
            <a:r>
              <a:rPr lang="en-US" altLang="zh-CN" sz="2400" b="1" dirty="0">
                <a:solidFill>
                  <a:srgbClr val="40458C"/>
                </a:solidFill>
                <a:latin typeface="Times New Roman" pitchFamily="18" charset="0"/>
                <a:ea typeface="宋体" pitchFamily="2" charset="-122"/>
              </a:rPr>
              <a:t>     </a:t>
            </a:r>
            <a:r>
              <a:rPr lang="zh-CN" altLang="en-US" sz="2400" b="1" dirty="0">
                <a:solidFill>
                  <a:srgbClr val="40458C"/>
                </a:solidFill>
                <a:latin typeface="Times New Roman" pitchFamily="18" charset="0"/>
                <a:ea typeface="宋体" pitchFamily="2" charset="-122"/>
              </a:rPr>
              <a:t>规则</a:t>
            </a:r>
            <a:r>
              <a:rPr lang="en-US" altLang="zh-CN" sz="2400" b="1" dirty="0">
                <a:solidFill>
                  <a:srgbClr val="40458C"/>
                </a:solidFill>
                <a:latin typeface="Times New Roman" pitchFamily="18" charset="0"/>
                <a:ea typeface="宋体" pitchFamily="2" charset="-122"/>
              </a:rPr>
              <a:t>3</a:t>
            </a:r>
            <a:r>
              <a:rPr lang="zh-CN" altLang="en-US" sz="2400" b="1" dirty="0">
                <a:solidFill>
                  <a:srgbClr val="40458C"/>
                </a:solidFill>
                <a:latin typeface="Times New Roman" pitchFamily="18" charset="0"/>
                <a:ea typeface="宋体" pitchFamily="2" charset="-122"/>
              </a:rPr>
              <a:t>：右边短，左边长，右边的数需要扩展。</a:t>
            </a:r>
            <a:endParaRPr lang="en-US" altLang="zh-CN" sz="2400" b="1" dirty="0">
              <a:solidFill>
                <a:srgbClr val="40458C"/>
              </a:solidFill>
              <a:latin typeface="Times New Roman" pitchFamily="18" charset="0"/>
              <a:ea typeface="宋体" pitchFamily="2" charset="-122"/>
            </a:endParaRPr>
          </a:p>
        </p:txBody>
      </p:sp>
      <p:sp>
        <p:nvSpPr>
          <p:cNvPr id="12" name="文本框 11">
            <a:extLst>
              <a:ext uri="{FF2B5EF4-FFF2-40B4-BE49-F238E27FC236}">
                <a16:creationId xmlns:a16="http://schemas.microsoft.com/office/drawing/2014/main" id="{AA7FA89D-151C-ACAC-CD64-8C5606564717}"/>
              </a:ext>
            </a:extLst>
          </p:cNvPr>
          <p:cNvSpPr txBox="1"/>
          <p:nvPr/>
        </p:nvSpPr>
        <p:spPr>
          <a:xfrm>
            <a:off x="323528" y="3697850"/>
            <a:ext cx="8352928" cy="1778949"/>
          </a:xfrm>
          <a:prstGeom prst="rect">
            <a:avLst/>
          </a:prstGeom>
          <a:noFill/>
        </p:spPr>
        <p:txBody>
          <a:bodyPr wrap="square">
            <a:spAutoFit/>
          </a:bodyPr>
          <a:lstStyle/>
          <a:p>
            <a:pPr marR="0" lvl="0" algn="l" defTabSz="914400" rtl="0" eaLnBrk="1" fontAlgn="base" latinLnBrk="0" hangingPunct="1">
              <a:lnSpc>
                <a:spcPct val="110000"/>
              </a:lnSpc>
              <a:spcBef>
                <a:spcPct val="0"/>
              </a:spcBef>
              <a:spcAft>
                <a:spcPct val="0"/>
              </a:spcAft>
              <a:buClrTx/>
              <a:buSzTx/>
              <a:tabLst/>
              <a:defRPr/>
            </a:pPr>
            <a:r>
              <a:rPr kumimoji="1" lang="en-US" altLang="zh-CN" sz="28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mn-cs"/>
              </a:rPr>
              <a:t>Q</a:t>
            </a:r>
            <a:r>
              <a:rPr kumimoji="1" lang="zh-CN" altLang="en-US" sz="2800" b="0"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：在需要扩展时，何时用符号扩展？</a:t>
            </a:r>
            <a:endParaRPr kumimoji="1" lang="en-US" altLang="zh-CN" sz="2800" b="0"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10000"/>
              </a:lnSpc>
              <a:spcBef>
                <a:spcPct val="0"/>
              </a:spcBef>
              <a:spcAft>
                <a:spcPct val="0"/>
              </a:spcAft>
              <a:buClrTx/>
              <a:buSzTx/>
              <a:buFontTx/>
              <a:buNone/>
              <a:tabLst/>
              <a:defRPr/>
            </a:pPr>
            <a:r>
              <a:rPr kumimoji="1" lang="en-US" altLang="zh-CN" sz="2800" b="0"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                                   </a:t>
            </a:r>
            <a:r>
              <a:rPr kumimoji="1" lang="zh-CN" altLang="en-US" sz="2800" b="0"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何时用  </a:t>
            </a:r>
            <a:r>
              <a:rPr kumimoji="1" lang="en-US" altLang="zh-CN" sz="2800" b="0"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0 </a:t>
            </a:r>
            <a:r>
              <a:rPr kumimoji="1" lang="zh-CN" altLang="en-US" sz="2800" b="0"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扩展？</a:t>
            </a:r>
            <a:endParaRPr kumimoji="1" lang="en-US" altLang="zh-CN" sz="2800" b="0"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      int    i1;     short  s1;     char  c1;      bool   b1;</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      unsigned  int   i2;    unsigned  short  s2;     unsigned  char  c2;</a:t>
            </a:r>
          </a:p>
        </p:txBody>
      </p:sp>
    </p:spTree>
    <p:custDataLst>
      <p:tags r:id="rId1"/>
    </p:custDataLst>
    <p:extLst>
      <p:ext uri="{BB962C8B-B14F-4D97-AF65-F5344CB8AC3E}">
        <p14:creationId xmlns:p14="http://schemas.microsoft.com/office/powerpoint/2010/main" val="3304609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 Box 5">
            <a:extLst>
              <a:ext uri="{FF2B5EF4-FFF2-40B4-BE49-F238E27FC236}">
                <a16:creationId xmlns:a16="http://schemas.microsoft.com/office/drawing/2014/main" id="{5E0C520F-C279-4CE9-A932-EB2897BFD8AF}"/>
              </a:ext>
            </a:extLst>
          </p:cNvPr>
          <p:cNvSpPr txBox="1">
            <a:spLocks noChangeArrowheads="1"/>
          </p:cNvSpPr>
          <p:nvPr/>
        </p:nvSpPr>
        <p:spPr bwMode="auto">
          <a:xfrm>
            <a:off x="539750" y="236538"/>
            <a:ext cx="364715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3.4 </a:t>
            </a:r>
            <a:r>
              <a:rPr lang="zh-CN" altLang="en-US" sz="3600" b="1" dirty="0">
                <a:solidFill>
                  <a:schemeClr val="bg1"/>
                </a:solidFill>
                <a:latin typeface="Times New Roman" pitchFamily="18" charset="0"/>
              </a:rPr>
              <a:t>数据类型转换</a:t>
            </a:r>
          </a:p>
        </p:txBody>
      </p:sp>
      <p:sp>
        <p:nvSpPr>
          <p:cNvPr id="5" name="文本框 4">
            <a:extLst>
              <a:ext uri="{FF2B5EF4-FFF2-40B4-BE49-F238E27FC236}">
                <a16:creationId xmlns:a16="http://schemas.microsoft.com/office/drawing/2014/main" id="{8AF0DE8B-D5F0-4525-B5F0-D8FB38FD2F32}"/>
              </a:ext>
            </a:extLst>
          </p:cNvPr>
          <p:cNvSpPr txBox="1"/>
          <p:nvPr/>
        </p:nvSpPr>
        <p:spPr>
          <a:xfrm>
            <a:off x="367657" y="1340768"/>
            <a:ext cx="5932535" cy="2677656"/>
          </a:xfrm>
          <a:prstGeom prst="rect">
            <a:avLst/>
          </a:prstGeom>
          <a:noFill/>
        </p:spPr>
        <p:txBody>
          <a:bodyPr wrap="square">
            <a:spAutoFit/>
          </a:bodyPr>
          <a:lstStyle/>
          <a:p>
            <a:r>
              <a:rPr lang="en-US" altLang="zh-CN" sz="2400" dirty="0">
                <a:solidFill>
                  <a:srgbClr val="1E1E1E"/>
                </a:solidFill>
                <a:latin typeface="新宋体" panose="02010609030101010101" pitchFamily="49" charset="-122"/>
                <a:ea typeface="新宋体" panose="02010609030101010101" pitchFamily="49" charset="-122"/>
              </a:rPr>
              <a:t> short s1 = 0xffff;      </a:t>
            </a:r>
            <a:r>
              <a:rPr lang="en-US" altLang="zh-CN" sz="2400" dirty="0">
                <a:solidFill>
                  <a:srgbClr val="555555"/>
                </a:solidFill>
                <a:latin typeface="新宋体" panose="02010609030101010101" pitchFamily="49" charset="-122"/>
                <a:ea typeface="新宋体" panose="02010609030101010101" pitchFamily="49" charset="-122"/>
              </a:rPr>
              <a:t> </a:t>
            </a:r>
          </a:p>
          <a:p>
            <a:r>
              <a:rPr lang="en-US" altLang="zh-CN" sz="2400" dirty="0">
                <a:solidFill>
                  <a:srgbClr val="1E1E1E"/>
                </a:solidFill>
                <a:latin typeface="新宋体" panose="02010609030101010101" pitchFamily="49" charset="-122"/>
                <a:ea typeface="新宋体" panose="02010609030101010101" pitchFamily="49" charset="-122"/>
              </a:rPr>
              <a:t> unsigned short s2 = 0xffff;</a:t>
            </a:r>
            <a:endParaRPr lang="en-US" altLang="zh-CN" sz="2400" dirty="0">
              <a:solidFill>
                <a:srgbClr val="000000"/>
              </a:solidFill>
              <a:latin typeface="新宋体" panose="02010609030101010101" pitchFamily="49" charset="-122"/>
              <a:ea typeface="新宋体" panose="02010609030101010101" pitchFamily="49" charset="-122"/>
            </a:endParaRPr>
          </a:p>
          <a:p>
            <a:endParaRPr lang="en-US" altLang="zh-CN" sz="2400" dirty="0">
              <a:solidFill>
                <a:srgbClr val="1E1E1E"/>
              </a:solidFill>
              <a:latin typeface="新宋体" panose="02010609030101010101" pitchFamily="49" charset="-122"/>
              <a:ea typeface="新宋体" panose="02010609030101010101" pitchFamily="49" charset="-122"/>
            </a:endParaRPr>
          </a:p>
          <a:p>
            <a:r>
              <a:rPr lang="en-US" altLang="zh-CN" sz="2400" dirty="0">
                <a:solidFill>
                  <a:srgbClr val="1E1E1E"/>
                </a:solidFill>
                <a:latin typeface="新宋体" panose="02010609030101010101" pitchFamily="49" charset="-122"/>
                <a:ea typeface="新宋体" panose="02010609030101010101" pitchFamily="49" charset="-122"/>
              </a:rPr>
              <a:t> int  i1;</a:t>
            </a:r>
            <a:endParaRPr lang="en-US" altLang="zh-CN" sz="2400" dirty="0">
              <a:solidFill>
                <a:srgbClr val="000000"/>
              </a:solidFill>
              <a:latin typeface="新宋体" panose="02010609030101010101" pitchFamily="49" charset="-122"/>
              <a:ea typeface="新宋体" panose="02010609030101010101" pitchFamily="49" charset="-122"/>
            </a:endParaRPr>
          </a:p>
          <a:p>
            <a:r>
              <a:rPr lang="en-US" altLang="zh-CN" sz="2400" dirty="0">
                <a:solidFill>
                  <a:srgbClr val="1E1E1E"/>
                </a:solidFill>
                <a:latin typeface="新宋体" panose="02010609030101010101" pitchFamily="49" charset="-122"/>
                <a:ea typeface="新宋体" panose="02010609030101010101" pitchFamily="49" charset="-122"/>
              </a:rPr>
              <a:t> i1 = s1;   // i1=0xffffffff;</a:t>
            </a:r>
            <a:endParaRPr lang="en-US" altLang="zh-CN" sz="2400" dirty="0">
              <a:solidFill>
                <a:srgbClr val="000000"/>
              </a:solidFill>
              <a:latin typeface="新宋体" panose="02010609030101010101" pitchFamily="49" charset="-122"/>
              <a:ea typeface="新宋体" panose="02010609030101010101" pitchFamily="49" charset="-122"/>
            </a:endParaRPr>
          </a:p>
          <a:p>
            <a:r>
              <a:rPr lang="en-US" altLang="zh-CN" sz="2400" dirty="0">
                <a:solidFill>
                  <a:srgbClr val="555555"/>
                </a:solidFill>
                <a:latin typeface="新宋体" panose="02010609030101010101" pitchFamily="49" charset="-122"/>
                <a:ea typeface="新宋体" panose="02010609030101010101" pitchFamily="49" charset="-122"/>
              </a:rPr>
              <a:t>  </a:t>
            </a:r>
            <a:endParaRPr lang="en-US" altLang="zh-CN" sz="2400" dirty="0">
              <a:solidFill>
                <a:srgbClr val="000000"/>
              </a:solidFill>
              <a:latin typeface="新宋体" panose="02010609030101010101" pitchFamily="49" charset="-122"/>
              <a:ea typeface="新宋体" panose="02010609030101010101" pitchFamily="49" charset="-122"/>
            </a:endParaRPr>
          </a:p>
          <a:p>
            <a:r>
              <a:rPr lang="en-US" altLang="zh-CN" sz="2400" dirty="0">
                <a:solidFill>
                  <a:srgbClr val="1E1E1E"/>
                </a:solidFill>
                <a:latin typeface="新宋体" panose="02010609030101010101" pitchFamily="49" charset="-122"/>
                <a:ea typeface="新宋体" panose="02010609030101010101" pitchFamily="49" charset="-122"/>
              </a:rPr>
              <a:t> i1 = s2;   // i1=0x0000ffff;</a:t>
            </a:r>
            <a:endParaRPr lang="en-US" altLang="zh-CN" sz="2400" dirty="0">
              <a:solidFill>
                <a:srgbClr val="000000"/>
              </a:solidFill>
              <a:latin typeface="新宋体" panose="02010609030101010101" pitchFamily="49" charset="-122"/>
              <a:ea typeface="新宋体" panose="02010609030101010101" pitchFamily="49" charset="-122"/>
            </a:endParaRPr>
          </a:p>
        </p:txBody>
      </p:sp>
      <p:sp>
        <p:nvSpPr>
          <p:cNvPr id="8" name="文本框 7">
            <a:extLst>
              <a:ext uri="{FF2B5EF4-FFF2-40B4-BE49-F238E27FC236}">
                <a16:creationId xmlns:a16="http://schemas.microsoft.com/office/drawing/2014/main" id="{1C3AA24F-2BC4-968A-98DD-625F25C5F4F6}"/>
              </a:ext>
            </a:extLst>
          </p:cNvPr>
          <p:cNvSpPr txBox="1"/>
          <p:nvPr/>
        </p:nvSpPr>
        <p:spPr>
          <a:xfrm>
            <a:off x="467545" y="4476323"/>
            <a:ext cx="6552728" cy="1277979"/>
          </a:xfrm>
          <a:prstGeom prst="rect">
            <a:avLst/>
          </a:prstGeom>
          <a:noFill/>
        </p:spPr>
        <p:txBody>
          <a:bodyPr wrap="square">
            <a:spAutoFit/>
          </a:bodyPr>
          <a:lstStyle/>
          <a:p>
            <a:pPr marL="0" marR="0" lvl="0" indent="0" algn="l" defTabSz="914400" rtl="0" eaLnBrk="1" fontAlgn="base" latinLnBrk="0" hangingPunct="1">
              <a:lnSpc>
                <a:spcPct val="11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40458C"/>
                </a:solidFill>
                <a:effectLst/>
                <a:uLnTx/>
                <a:uFillTx/>
                <a:latin typeface="Times New Roman" pitchFamily="18" charset="0"/>
                <a:ea typeface="宋体" pitchFamily="2" charset="-122"/>
                <a:cs typeface="Times New Roman" panose="02020603050405020304" pitchFamily="18" charset="0"/>
              </a:rPr>
              <a:t>short → int</a:t>
            </a:r>
            <a:r>
              <a:rPr kumimoji="1" lang="en-US" altLang="zh-CN" sz="2400" b="0"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   =&gt;</a:t>
            </a:r>
            <a:r>
              <a:rPr kumimoji="1" lang="zh-CN" altLang="en-US" sz="2400" b="0"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赋值给</a:t>
            </a:r>
            <a:r>
              <a:rPr kumimoji="1" lang="en-US" altLang="zh-CN" sz="2400" b="0"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   int</a:t>
            </a:r>
            <a:endParaRPr kumimoji="1" lang="en-US" altLang="zh-CN" sz="2400" b="0" i="0" u="none" strike="noStrike" kern="1200" cap="none" spc="0" normalizeH="0" baseline="0" noProof="0" dirty="0">
              <a:ln>
                <a:noFill/>
              </a:ln>
              <a:solidFill>
                <a:srgbClr val="40458C"/>
              </a:solidFill>
              <a:effectLst/>
              <a:uLnTx/>
              <a:uFillTx/>
              <a:latin typeface="Times New Roman" pitchFamily="18" charset="0"/>
              <a:ea typeface="宋体" pitchFamily="2" charset="-122"/>
              <a:cs typeface="Times New Roman" panose="02020603050405020304" pitchFamily="18" charset="0"/>
            </a:endParaRPr>
          </a:p>
          <a:p>
            <a:pPr marL="0" marR="0" lvl="0" indent="0" algn="l" defTabSz="914400" rtl="0" eaLnBrk="1" fontAlgn="base" latinLnBrk="0" hangingPunct="1">
              <a:lnSpc>
                <a:spcPct val="110000"/>
              </a:lnSpc>
              <a:spcBef>
                <a:spcPct val="0"/>
              </a:spcBef>
              <a:spcAft>
                <a:spcPct val="0"/>
              </a:spcAft>
              <a:buClrTx/>
              <a:buSzTx/>
              <a:buFontTx/>
              <a:buNone/>
              <a:tabLst/>
              <a:defRPr/>
            </a:pPr>
            <a:r>
              <a:rPr kumimoji="1" lang="en-US" altLang="zh-CN" sz="2400" b="0" i="0" u="none" strike="noStrike" kern="1200" cap="none" spc="0" normalizeH="0" baseline="0" noProof="0" dirty="0">
                <a:ln>
                  <a:noFill/>
                </a:ln>
                <a:solidFill>
                  <a:srgbClr val="40458C"/>
                </a:solidFill>
                <a:effectLst/>
                <a:uLnTx/>
                <a:uFillTx/>
                <a:latin typeface="Times New Roman" pitchFamily="18" charset="0"/>
                <a:ea typeface="宋体" pitchFamily="2" charset="-122"/>
                <a:cs typeface="Times New Roman" panose="02020603050405020304" pitchFamily="18" charset="0"/>
              </a:rPr>
              <a:t>unsigned short → unsigned int</a:t>
            </a:r>
            <a:r>
              <a:rPr kumimoji="1" lang="en-US" altLang="zh-CN" sz="2400" b="0"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  =&gt;</a:t>
            </a:r>
            <a:r>
              <a:rPr kumimoji="1" lang="zh-CN" altLang="en-US" sz="2400" b="0"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赋值给</a:t>
            </a:r>
            <a:r>
              <a:rPr kumimoji="1" lang="en-US" altLang="zh-CN" sz="2400" b="0" i="0" u="none" strike="noStrike" kern="1200" cap="none" spc="0" normalizeH="0" baseline="0" noProof="0" dirty="0">
                <a:ln>
                  <a:noFill/>
                </a:ln>
                <a:solidFill>
                  <a:srgbClr val="40458C"/>
                </a:solidFill>
                <a:effectLst/>
                <a:uLnTx/>
                <a:uFillTx/>
                <a:latin typeface="Times New Roman" pitchFamily="18" charset="0"/>
                <a:ea typeface="宋体" pitchFamily="2" charset="-122"/>
                <a:cs typeface="+mn-cs"/>
              </a:rPr>
              <a:t> int</a:t>
            </a:r>
          </a:p>
          <a:p>
            <a:pPr marL="0" marR="0" lvl="0" indent="0" algn="l" defTabSz="914400" rtl="0" eaLnBrk="1" fontAlgn="base" latinLnBrk="0" hangingPunct="1">
              <a:lnSpc>
                <a:spcPct val="110000"/>
              </a:lnSpc>
              <a:spcBef>
                <a:spcPct val="0"/>
              </a:spcBef>
              <a:spcAft>
                <a:spcPct val="0"/>
              </a:spcAft>
              <a:buClrTx/>
              <a:buSzTx/>
              <a:buFontTx/>
              <a:buNone/>
              <a:tabLst/>
              <a:defRPr/>
            </a:pPr>
            <a:r>
              <a:rPr kumimoji="1" lang="zh-CN" altLang="en-US" sz="2400" b="0"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anose="02020603050405020304" pitchFamily="18" charset="0"/>
              </a:rPr>
              <a:t>结论：以右边的类型进行扩展</a:t>
            </a:r>
            <a:endParaRPr kumimoji="1" lang="en-US" altLang="zh-CN" sz="2400" b="0"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386983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 Box 5">
            <a:extLst>
              <a:ext uri="{FF2B5EF4-FFF2-40B4-BE49-F238E27FC236}">
                <a16:creationId xmlns:a16="http://schemas.microsoft.com/office/drawing/2014/main" id="{5E0C520F-C279-4CE9-A932-EB2897BFD8AF}"/>
              </a:ext>
            </a:extLst>
          </p:cNvPr>
          <p:cNvSpPr txBox="1">
            <a:spLocks noChangeArrowheads="1"/>
          </p:cNvSpPr>
          <p:nvPr/>
        </p:nvSpPr>
        <p:spPr bwMode="auto">
          <a:xfrm>
            <a:off x="539750" y="236538"/>
            <a:ext cx="364715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3.4 </a:t>
            </a:r>
            <a:r>
              <a:rPr lang="zh-CN" altLang="en-US" sz="3600" b="1" dirty="0">
                <a:solidFill>
                  <a:schemeClr val="bg1"/>
                </a:solidFill>
                <a:latin typeface="Times New Roman" pitchFamily="18" charset="0"/>
              </a:rPr>
              <a:t>数据类型转换</a:t>
            </a:r>
          </a:p>
        </p:txBody>
      </p:sp>
      <p:sp>
        <p:nvSpPr>
          <p:cNvPr id="5" name="文本框 4">
            <a:extLst>
              <a:ext uri="{FF2B5EF4-FFF2-40B4-BE49-F238E27FC236}">
                <a16:creationId xmlns:a16="http://schemas.microsoft.com/office/drawing/2014/main" id="{88CBC3B2-27E5-400D-9632-7DB2D9092A54}"/>
              </a:ext>
            </a:extLst>
          </p:cNvPr>
          <p:cNvSpPr txBox="1"/>
          <p:nvPr/>
        </p:nvSpPr>
        <p:spPr>
          <a:xfrm>
            <a:off x="467544" y="1484784"/>
            <a:ext cx="5544616" cy="3416320"/>
          </a:xfrm>
          <a:prstGeom prst="rect">
            <a:avLst/>
          </a:prstGeom>
          <a:noFill/>
        </p:spPr>
        <p:txBody>
          <a:bodyPr wrap="square">
            <a:spAutoFit/>
          </a:bodyPr>
          <a:lstStyle/>
          <a:p>
            <a:r>
              <a:rPr lang="en-US" altLang="zh-CN" sz="2400" dirty="0">
                <a:solidFill>
                  <a:srgbClr val="555555"/>
                </a:solidFill>
                <a:latin typeface="新宋体" panose="02010609030101010101" pitchFamily="49" charset="-122"/>
                <a:ea typeface="新宋体" panose="02010609030101010101" pitchFamily="49" charset="-122"/>
              </a:rPr>
              <a:t>short s1</a:t>
            </a:r>
            <a:r>
              <a:rPr lang="en-US" altLang="zh-CN" sz="2400" dirty="0">
                <a:solidFill>
                  <a:srgbClr val="1E1E1E"/>
                </a:solidFill>
                <a:latin typeface="新宋体" panose="02010609030101010101" pitchFamily="49" charset="-122"/>
                <a:ea typeface="新宋体" panose="02010609030101010101" pitchFamily="49" charset="-122"/>
              </a:rPr>
              <a:t> = 0xffff</a:t>
            </a:r>
            <a:r>
              <a:rPr lang="en-US" altLang="zh-CN" sz="2400" dirty="0">
                <a:solidFill>
                  <a:srgbClr val="555555"/>
                </a:solidFill>
                <a:latin typeface="新宋体" panose="02010609030101010101" pitchFamily="49" charset="-122"/>
                <a:ea typeface="新宋体" panose="02010609030101010101" pitchFamily="49" charset="-122"/>
              </a:rPr>
              <a:t>;            s1=-1;</a:t>
            </a:r>
          </a:p>
          <a:p>
            <a:r>
              <a:rPr lang="en-US" altLang="zh-CN" sz="2400" dirty="0">
                <a:solidFill>
                  <a:srgbClr val="555555"/>
                </a:solidFill>
                <a:latin typeface="新宋体" panose="02010609030101010101" pitchFamily="49" charset="-122"/>
                <a:ea typeface="新宋体" panose="02010609030101010101" pitchFamily="49" charset="-122"/>
              </a:rPr>
              <a:t>unsigned short s2</a:t>
            </a:r>
            <a:r>
              <a:rPr lang="en-US" altLang="zh-CN" sz="2400" dirty="0">
                <a:solidFill>
                  <a:srgbClr val="1E1E1E"/>
                </a:solidFill>
                <a:latin typeface="新宋体" panose="02010609030101010101" pitchFamily="49" charset="-122"/>
                <a:ea typeface="新宋体" panose="02010609030101010101" pitchFamily="49" charset="-122"/>
              </a:rPr>
              <a:t> = 0xffff</a:t>
            </a:r>
            <a:r>
              <a:rPr lang="en-US" altLang="zh-CN" sz="2400" dirty="0">
                <a:solidFill>
                  <a:srgbClr val="555555"/>
                </a:solidFill>
                <a:latin typeface="新宋体" panose="02010609030101010101" pitchFamily="49" charset="-122"/>
                <a:ea typeface="新宋体" panose="02010609030101010101" pitchFamily="49" charset="-122"/>
              </a:rPr>
              <a:t>;   s2=-1;</a:t>
            </a:r>
          </a:p>
          <a:p>
            <a:r>
              <a:rPr lang="en-US" altLang="zh-CN" sz="2400" dirty="0">
                <a:solidFill>
                  <a:srgbClr val="555555"/>
                </a:solidFill>
                <a:latin typeface="新宋体" panose="02010609030101010101" pitchFamily="49" charset="-122"/>
                <a:ea typeface="新宋体" panose="02010609030101010101" pitchFamily="49" charset="-122"/>
              </a:rPr>
              <a:t>int  i1;     </a:t>
            </a:r>
            <a:r>
              <a:rPr lang="en-US" altLang="zh-CN" sz="2400" dirty="0" err="1">
                <a:solidFill>
                  <a:srgbClr val="555555"/>
                </a:solidFill>
                <a:latin typeface="新宋体" panose="02010609030101010101" pitchFamily="49" charset="-122"/>
                <a:ea typeface="新宋体" panose="02010609030101010101" pitchFamily="49" charset="-122"/>
              </a:rPr>
              <a:t>unsiged</a:t>
            </a:r>
            <a:r>
              <a:rPr lang="en-US" altLang="zh-CN" sz="2400" dirty="0">
                <a:solidFill>
                  <a:srgbClr val="555555"/>
                </a:solidFill>
                <a:latin typeface="新宋体" panose="02010609030101010101" pitchFamily="49" charset="-122"/>
                <a:ea typeface="新宋体" panose="02010609030101010101" pitchFamily="49" charset="-122"/>
              </a:rPr>
              <a:t> int  i2;</a:t>
            </a:r>
          </a:p>
          <a:p>
            <a:endParaRPr lang="en-US" altLang="zh-CN" sz="2400" dirty="0">
              <a:solidFill>
                <a:srgbClr val="555555"/>
              </a:solidFill>
              <a:latin typeface="新宋体" panose="02010609030101010101" pitchFamily="49" charset="-122"/>
              <a:ea typeface="新宋体" panose="02010609030101010101" pitchFamily="49" charset="-122"/>
            </a:endParaRPr>
          </a:p>
          <a:p>
            <a:r>
              <a:rPr lang="en-US" altLang="zh-CN" sz="2400" dirty="0">
                <a:solidFill>
                  <a:srgbClr val="555555"/>
                </a:solidFill>
                <a:latin typeface="新宋体" panose="02010609030101010101" pitchFamily="49" charset="-122"/>
                <a:ea typeface="新宋体" panose="02010609030101010101" pitchFamily="49" charset="-122"/>
              </a:rPr>
              <a:t>i1 = s1;   </a:t>
            </a:r>
            <a:r>
              <a:rPr lang="en-US" altLang="zh-CN" sz="2400" dirty="0">
                <a:solidFill>
                  <a:srgbClr val="1E1E1E"/>
                </a:solidFill>
                <a:latin typeface="新宋体" panose="02010609030101010101" pitchFamily="49" charset="-122"/>
                <a:ea typeface="新宋体" panose="02010609030101010101" pitchFamily="49" charset="-122"/>
              </a:rPr>
              <a:t>// i1=0xffffffff;</a:t>
            </a:r>
            <a:endParaRPr lang="en-US" altLang="zh-CN" sz="2400" dirty="0">
              <a:solidFill>
                <a:srgbClr val="000000"/>
              </a:solidFill>
              <a:latin typeface="新宋体" panose="02010609030101010101" pitchFamily="49" charset="-122"/>
              <a:ea typeface="新宋体" panose="02010609030101010101" pitchFamily="49" charset="-122"/>
            </a:endParaRPr>
          </a:p>
          <a:p>
            <a:r>
              <a:rPr lang="en-US" altLang="zh-CN" sz="2400" dirty="0">
                <a:solidFill>
                  <a:srgbClr val="555555"/>
                </a:solidFill>
                <a:latin typeface="新宋体" panose="02010609030101010101" pitchFamily="49" charset="-122"/>
                <a:ea typeface="新宋体" panose="02010609030101010101" pitchFamily="49" charset="-122"/>
              </a:rPr>
              <a:t>i1 = s2;   </a:t>
            </a:r>
            <a:r>
              <a:rPr lang="en-US" altLang="zh-CN" sz="2400" dirty="0">
                <a:solidFill>
                  <a:srgbClr val="1E1E1E"/>
                </a:solidFill>
                <a:latin typeface="新宋体" panose="02010609030101010101" pitchFamily="49" charset="-122"/>
                <a:ea typeface="新宋体" panose="02010609030101010101" pitchFamily="49" charset="-122"/>
              </a:rPr>
              <a:t>// i1=0x0000ffff;</a:t>
            </a:r>
            <a:endParaRPr lang="en-US" altLang="zh-CN" sz="2400" dirty="0">
              <a:solidFill>
                <a:srgbClr val="000000"/>
              </a:solidFill>
              <a:latin typeface="新宋体" panose="02010609030101010101" pitchFamily="49" charset="-122"/>
              <a:ea typeface="新宋体" panose="02010609030101010101" pitchFamily="49" charset="-122"/>
            </a:endParaRPr>
          </a:p>
          <a:p>
            <a:endParaRPr lang="en-US" altLang="zh-CN" sz="2400" dirty="0">
              <a:solidFill>
                <a:srgbClr val="555555"/>
              </a:solidFill>
              <a:latin typeface="新宋体" panose="02010609030101010101" pitchFamily="49" charset="-122"/>
              <a:ea typeface="新宋体" panose="02010609030101010101" pitchFamily="49" charset="-122"/>
            </a:endParaRPr>
          </a:p>
          <a:p>
            <a:r>
              <a:rPr lang="en-US" altLang="zh-CN" sz="2400" dirty="0">
                <a:solidFill>
                  <a:srgbClr val="555555"/>
                </a:solidFill>
                <a:latin typeface="新宋体" panose="02010609030101010101" pitchFamily="49" charset="-122"/>
                <a:ea typeface="新宋体" panose="02010609030101010101" pitchFamily="49" charset="-122"/>
              </a:rPr>
              <a:t>i2 = s1;   // </a:t>
            </a:r>
            <a:r>
              <a:rPr lang="en-US" altLang="zh-CN" sz="2400" dirty="0">
                <a:solidFill>
                  <a:srgbClr val="1E1E1E"/>
                </a:solidFill>
                <a:latin typeface="新宋体" panose="02010609030101010101" pitchFamily="49" charset="-122"/>
                <a:ea typeface="新宋体" panose="02010609030101010101" pitchFamily="49" charset="-122"/>
              </a:rPr>
              <a:t>i2=0xffffffff;</a:t>
            </a:r>
            <a:endParaRPr lang="en-US" altLang="zh-CN" sz="2400" dirty="0">
              <a:solidFill>
                <a:srgbClr val="000000"/>
              </a:solidFill>
              <a:latin typeface="新宋体" panose="02010609030101010101" pitchFamily="49" charset="-122"/>
              <a:ea typeface="新宋体" panose="02010609030101010101" pitchFamily="49" charset="-122"/>
            </a:endParaRPr>
          </a:p>
          <a:p>
            <a:r>
              <a:rPr lang="en-US" altLang="zh-CN" sz="2400" dirty="0">
                <a:solidFill>
                  <a:srgbClr val="555555"/>
                </a:solidFill>
                <a:latin typeface="新宋体" panose="02010609030101010101" pitchFamily="49" charset="-122"/>
                <a:ea typeface="新宋体" panose="02010609030101010101" pitchFamily="49" charset="-122"/>
              </a:rPr>
              <a:t>i2 = s2;   // </a:t>
            </a:r>
            <a:r>
              <a:rPr lang="en-US" altLang="zh-CN" sz="2400" dirty="0">
                <a:solidFill>
                  <a:srgbClr val="1E1E1E"/>
                </a:solidFill>
                <a:latin typeface="新宋体" panose="02010609030101010101" pitchFamily="49" charset="-122"/>
                <a:ea typeface="新宋体" panose="02010609030101010101" pitchFamily="49" charset="-122"/>
              </a:rPr>
              <a:t>i2=0x0000ffff;</a:t>
            </a:r>
            <a:endParaRPr lang="en-US" altLang="zh-CN" sz="2400" dirty="0">
              <a:solidFill>
                <a:srgbClr val="000000"/>
              </a:solidFill>
              <a:latin typeface="新宋体" panose="02010609030101010101" pitchFamily="49" charset="-122"/>
              <a:ea typeface="新宋体" panose="02010609030101010101" pitchFamily="49" charset="-122"/>
            </a:endParaRPr>
          </a:p>
        </p:txBody>
      </p:sp>
      <p:sp>
        <p:nvSpPr>
          <p:cNvPr id="6" name="文本框 5">
            <a:extLst>
              <a:ext uri="{FF2B5EF4-FFF2-40B4-BE49-F238E27FC236}">
                <a16:creationId xmlns:a16="http://schemas.microsoft.com/office/drawing/2014/main" id="{A0E92047-4875-409C-A12E-E4991C4A48FC}"/>
              </a:ext>
            </a:extLst>
          </p:cNvPr>
          <p:cNvSpPr txBox="1"/>
          <p:nvPr/>
        </p:nvSpPr>
        <p:spPr>
          <a:xfrm>
            <a:off x="467544" y="5103349"/>
            <a:ext cx="6347157" cy="871713"/>
          </a:xfrm>
          <a:prstGeom prst="rect">
            <a:avLst/>
          </a:prstGeom>
          <a:noFill/>
        </p:spPr>
        <p:txBody>
          <a:bodyPr wrap="square">
            <a:spAutoFit/>
          </a:bodyPr>
          <a:lstStyle/>
          <a:p>
            <a:pPr>
              <a:lnSpc>
                <a:spcPct val="110000"/>
              </a:lnSpc>
            </a:pPr>
            <a:r>
              <a:rPr lang="zh-CN" altLang="en-US" sz="2400" dirty="0">
                <a:solidFill>
                  <a:srgbClr val="FF0000"/>
                </a:solidFill>
                <a:latin typeface="Times New Roman" pitchFamily="18" charset="0"/>
                <a:ea typeface="宋体" pitchFamily="2" charset="-122"/>
              </a:rPr>
              <a:t>结论：</a:t>
            </a:r>
            <a:r>
              <a:rPr kumimoji="1" lang="zh-CN" altLang="en-US" sz="2400" b="0"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anose="02020603050405020304" pitchFamily="18" charset="0"/>
              </a:rPr>
              <a:t>以右边的类型进行扩展；</a:t>
            </a:r>
            <a:endParaRPr kumimoji="1" lang="en-US" altLang="zh-CN" sz="2400" b="0"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anose="02020603050405020304" pitchFamily="18" charset="0"/>
            </a:endParaRPr>
          </a:p>
          <a:p>
            <a:pPr>
              <a:lnSpc>
                <a:spcPct val="110000"/>
              </a:lnSpc>
            </a:pPr>
            <a:r>
              <a:rPr lang="en-US" altLang="zh-CN" sz="2400" dirty="0">
                <a:solidFill>
                  <a:srgbClr val="FF0000"/>
                </a:solidFill>
                <a:latin typeface="Times New Roman" pitchFamily="18" charset="0"/>
                <a:ea typeface="宋体" pitchFamily="2" charset="-122"/>
                <a:cs typeface="Times New Roman" panose="02020603050405020304" pitchFamily="18" charset="0"/>
              </a:rPr>
              <a:t>            </a:t>
            </a:r>
            <a:r>
              <a:rPr lang="zh-CN" altLang="en-US" sz="2400" dirty="0">
                <a:solidFill>
                  <a:srgbClr val="FF0000"/>
                </a:solidFill>
                <a:latin typeface="Times New Roman" pitchFamily="18" charset="0"/>
                <a:ea typeface="宋体" pitchFamily="2" charset="-122"/>
              </a:rPr>
              <a:t>与 赋值号 左边变量的类型无关</a:t>
            </a:r>
            <a:endParaRPr lang="en-US" altLang="zh-CN" sz="2400" dirty="0">
              <a:solidFill>
                <a:srgbClr val="FF0000"/>
              </a:solidFill>
              <a:latin typeface="Times New Roman" pitchFamily="18" charset="0"/>
              <a:ea typeface="宋体" pitchFamily="2" charset="-122"/>
            </a:endParaRPr>
          </a:p>
        </p:txBody>
      </p:sp>
    </p:spTree>
    <p:custDataLst>
      <p:tags r:id="rId1"/>
    </p:custDataLst>
    <p:extLst>
      <p:ext uri="{BB962C8B-B14F-4D97-AF65-F5344CB8AC3E}">
        <p14:creationId xmlns:p14="http://schemas.microsoft.com/office/powerpoint/2010/main" val="3186700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026">
            <a:extLst>
              <a:ext uri="{FF2B5EF4-FFF2-40B4-BE49-F238E27FC236}">
                <a16:creationId xmlns:a16="http://schemas.microsoft.com/office/drawing/2014/main" id="{6AC1A626-C9B6-4BD8-A92A-0FCDDC877FAB}"/>
              </a:ext>
            </a:extLst>
          </p:cNvPr>
          <p:cNvSpPr txBox="1">
            <a:spLocks noChangeArrowheads="1"/>
          </p:cNvSpPr>
          <p:nvPr/>
        </p:nvSpPr>
        <p:spPr bwMode="auto">
          <a:xfrm>
            <a:off x="611188" y="332656"/>
            <a:ext cx="649568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i="1">
                <a:solidFill>
                  <a:schemeClr val="tx1"/>
                </a:solidFill>
                <a:latin typeface="Tahoma" pitchFamily="34" charset="0"/>
                <a:ea typeface="宋体" pitchFamily="2" charset="-122"/>
              </a:defRPr>
            </a:lvl1pPr>
            <a:lvl2pPr marL="742950" indent="-285750" eaLnBrk="0" hangingPunct="0">
              <a:defRPr kumimoji="1" sz="2000" i="1">
                <a:solidFill>
                  <a:schemeClr val="tx1"/>
                </a:solidFill>
                <a:latin typeface="Tahoma" pitchFamily="34" charset="0"/>
                <a:ea typeface="宋体" pitchFamily="2" charset="-122"/>
              </a:defRPr>
            </a:lvl2pPr>
            <a:lvl3pPr marL="1143000" indent="-228600" eaLnBrk="0" hangingPunct="0">
              <a:defRPr kumimoji="1" sz="2000" i="1">
                <a:solidFill>
                  <a:schemeClr val="tx1"/>
                </a:solidFill>
                <a:latin typeface="Tahoma" pitchFamily="34" charset="0"/>
                <a:ea typeface="宋体" pitchFamily="2" charset="-122"/>
              </a:defRPr>
            </a:lvl3pPr>
            <a:lvl4pPr marL="1600200" indent="-228600" eaLnBrk="0" hangingPunct="0">
              <a:defRPr kumimoji="1" sz="2000" i="1">
                <a:solidFill>
                  <a:schemeClr val="tx1"/>
                </a:solidFill>
                <a:latin typeface="Tahoma" pitchFamily="34" charset="0"/>
                <a:ea typeface="宋体" pitchFamily="2" charset="-122"/>
              </a:defRPr>
            </a:lvl4pPr>
            <a:lvl5pPr marL="2057400" indent="-228600" eaLnBrk="0" hangingPunct="0">
              <a:defRPr kumimoji="1" sz="2000" i="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000" i="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000" i="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000" i="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000" 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rPr>
              <a:t>3.5 </a:t>
            </a:r>
            <a:r>
              <a:rPr kumimoji="1" lang="zh-CN" altLang="en-US" sz="36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rPr>
              <a:t>浮点数据在机内的表示形式</a:t>
            </a:r>
          </a:p>
        </p:txBody>
      </p:sp>
      <p:pic>
        <p:nvPicPr>
          <p:cNvPr id="3" name="图片 2">
            <a:extLst>
              <a:ext uri="{FF2B5EF4-FFF2-40B4-BE49-F238E27FC236}">
                <a16:creationId xmlns:a16="http://schemas.microsoft.com/office/drawing/2014/main" id="{9A0EFC3F-7DCA-4561-8132-A104D8C109F6}"/>
              </a:ext>
            </a:extLst>
          </p:cNvPr>
          <p:cNvPicPr>
            <a:picLocks noChangeAspect="1"/>
          </p:cNvPicPr>
          <p:nvPr/>
        </p:nvPicPr>
        <p:blipFill>
          <a:blip r:embed="rId2"/>
          <a:stretch>
            <a:fillRect/>
          </a:stretch>
        </p:blipFill>
        <p:spPr>
          <a:xfrm>
            <a:off x="395536" y="1700808"/>
            <a:ext cx="8544355" cy="2590933"/>
          </a:xfrm>
          <a:prstGeom prst="rect">
            <a:avLst/>
          </a:prstGeom>
        </p:spPr>
      </p:pic>
      <p:sp>
        <p:nvSpPr>
          <p:cNvPr id="7" name="Rectangle 3">
            <a:extLst>
              <a:ext uri="{FF2B5EF4-FFF2-40B4-BE49-F238E27FC236}">
                <a16:creationId xmlns:a16="http://schemas.microsoft.com/office/drawing/2014/main" id="{757F39CD-CCE8-46C0-A3FD-7B6E5C3DA107}"/>
              </a:ext>
            </a:extLst>
          </p:cNvPr>
          <p:cNvSpPr>
            <a:spLocks noChangeArrowheads="1"/>
          </p:cNvSpPr>
          <p:nvPr/>
        </p:nvSpPr>
        <p:spPr bwMode="auto">
          <a:xfrm>
            <a:off x="767089" y="4615505"/>
            <a:ext cx="7609822" cy="108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2800" b="1" dirty="0">
                <a:solidFill>
                  <a:srgbClr val="40458C"/>
                </a:solidFill>
                <a:latin typeface="宋体" panose="02010600030101010101" pitchFamily="2" charset="-122"/>
                <a:ea typeface="宋体" pitchFamily="2" charset="-122"/>
              </a:rPr>
              <a:t>f</a:t>
            </a:r>
            <a:r>
              <a:rPr kumimoji="1" lang="en-US" altLang="zh-CN" sz="2800" b="1" i="0" u="none" strike="noStrike" kern="1200" cap="none" spc="0" normalizeH="0" baseline="0" noProof="0" dirty="0" err="1">
                <a:ln>
                  <a:noFill/>
                </a:ln>
                <a:solidFill>
                  <a:srgbClr val="40458C"/>
                </a:solidFill>
                <a:effectLst/>
                <a:uLnTx/>
                <a:uFillTx/>
                <a:latin typeface="宋体" panose="02010600030101010101" pitchFamily="2" charset="-122"/>
                <a:ea typeface="宋体" pitchFamily="2" charset="-122"/>
                <a:cs typeface="+mn-cs"/>
              </a:rPr>
              <a:t>loat</a:t>
            </a: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  f1=1.25</a:t>
            </a: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a:t>
            </a:r>
            <a:endPar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2800" b="1" dirty="0">
                <a:solidFill>
                  <a:srgbClr val="40458C"/>
                </a:solidFill>
                <a:latin typeface="宋体" panose="02010600030101010101" pitchFamily="2" charset="-122"/>
                <a:ea typeface="宋体" pitchFamily="2" charset="-122"/>
              </a:rPr>
              <a:t>对应的</a:t>
            </a:r>
            <a:r>
              <a:rPr lang="en-US" altLang="zh-CN" sz="2800" b="1" dirty="0">
                <a:solidFill>
                  <a:srgbClr val="40458C"/>
                </a:solidFill>
                <a:latin typeface="宋体" panose="02010600030101010101" pitchFamily="2" charset="-122"/>
                <a:ea typeface="宋体" pitchFamily="2" charset="-122"/>
              </a:rPr>
              <a:t>4</a:t>
            </a:r>
            <a:r>
              <a:rPr lang="zh-CN" altLang="en-US" sz="2800" b="1" dirty="0">
                <a:solidFill>
                  <a:srgbClr val="40458C"/>
                </a:solidFill>
                <a:latin typeface="宋体" panose="02010600030101010101" pitchFamily="2" charset="-122"/>
                <a:ea typeface="宋体" pitchFamily="2" charset="-122"/>
              </a:rPr>
              <a:t>个字节内容为：</a:t>
            </a:r>
            <a:r>
              <a:rPr lang="en-US" altLang="zh-CN" sz="2800" b="1" dirty="0">
                <a:solidFill>
                  <a:srgbClr val="40458C"/>
                </a:solidFill>
                <a:latin typeface="宋体" panose="02010600030101010101" pitchFamily="2" charset="-122"/>
                <a:ea typeface="宋体" pitchFamily="2" charset="-122"/>
              </a:rPr>
              <a:t> 3f a0 00 00</a:t>
            </a:r>
            <a:endPar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endParaRPr>
          </a:p>
        </p:txBody>
      </p:sp>
    </p:spTree>
    <p:extLst>
      <p:ext uri="{BB962C8B-B14F-4D97-AF65-F5344CB8AC3E}">
        <p14:creationId xmlns:p14="http://schemas.microsoft.com/office/powerpoint/2010/main" val="1345563159"/>
      </p:ext>
    </p:extLst>
  </p:cSld>
  <p:clrMapOvr>
    <a:masterClrMapping/>
  </p:clrMapOvr>
  <p:transition spd="med">
    <p:zoom/>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7346" name="Group 21"/>
          <p:cNvGrpSpPr>
            <a:grpSpLocks/>
          </p:cNvGrpSpPr>
          <p:nvPr/>
        </p:nvGrpSpPr>
        <p:grpSpPr bwMode="auto">
          <a:xfrm>
            <a:off x="2811463" y="268288"/>
            <a:ext cx="3200400" cy="6400800"/>
            <a:chOff x="1776" y="144"/>
            <a:chExt cx="1728" cy="4032"/>
          </a:xfrm>
        </p:grpSpPr>
        <p:sp>
          <p:nvSpPr>
            <p:cNvPr id="57384" name="Rectangle 22"/>
            <p:cNvSpPr>
              <a:spLocks noChangeArrowheads="1"/>
            </p:cNvSpPr>
            <p:nvPr/>
          </p:nvSpPr>
          <p:spPr bwMode="auto">
            <a:xfrm>
              <a:off x="2448" y="144"/>
              <a:ext cx="1056" cy="403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85" name="Line 23"/>
            <p:cNvSpPr>
              <a:spLocks noChangeShapeType="1"/>
            </p:cNvSpPr>
            <p:nvPr/>
          </p:nvSpPr>
          <p:spPr bwMode="auto">
            <a:xfrm>
              <a:off x="2448" y="110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86" name="Line 24"/>
            <p:cNvSpPr>
              <a:spLocks noChangeShapeType="1"/>
            </p:cNvSpPr>
            <p:nvPr/>
          </p:nvSpPr>
          <p:spPr bwMode="auto">
            <a:xfrm>
              <a:off x="2448" y="134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87" name="Line 25"/>
            <p:cNvSpPr>
              <a:spLocks noChangeShapeType="1"/>
            </p:cNvSpPr>
            <p:nvPr/>
          </p:nvSpPr>
          <p:spPr bwMode="auto">
            <a:xfrm>
              <a:off x="2448" y="158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88" name="Line 26"/>
            <p:cNvSpPr>
              <a:spLocks noChangeShapeType="1"/>
            </p:cNvSpPr>
            <p:nvPr/>
          </p:nvSpPr>
          <p:spPr bwMode="auto">
            <a:xfrm>
              <a:off x="2448" y="182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89" name="Line 27"/>
            <p:cNvSpPr>
              <a:spLocks noChangeShapeType="1"/>
            </p:cNvSpPr>
            <p:nvPr/>
          </p:nvSpPr>
          <p:spPr bwMode="auto">
            <a:xfrm>
              <a:off x="2448" y="206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90" name="Line 28"/>
            <p:cNvSpPr>
              <a:spLocks noChangeShapeType="1"/>
            </p:cNvSpPr>
            <p:nvPr/>
          </p:nvSpPr>
          <p:spPr bwMode="auto">
            <a:xfrm>
              <a:off x="2448" y="230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91" name="Line 29"/>
            <p:cNvSpPr>
              <a:spLocks noChangeShapeType="1"/>
            </p:cNvSpPr>
            <p:nvPr/>
          </p:nvSpPr>
          <p:spPr bwMode="auto">
            <a:xfrm>
              <a:off x="2448" y="254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92" name="Line 30"/>
            <p:cNvSpPr>
              <a:spLocks noChangeShapeType="1"/>
            </p:cNvSpPr>
            <p:nvPr/>
          </p:nvSpPr>
          <p:spPr bwMode="auto">
            <a:xfrm>
              <a:off x="2448" y="278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93" name="Line 31"/>
            <p:cNvSpPr>
              <a:spLocks noChangeShapeType="1"/>
            </p:cNvSpPr>
            <p:nvPr/>
          </p:nvSpPr>
          <p:spPr bwMode="auto">
            <a:xfrm>
              <a:off x="2448" y="38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94" name="Line 32"/>
            <p:cNvSpPr>
              <a:spLocks noChangeShapeType="1"/>
            </p:cNvSpPr>
            <p:nvPr/>
          </p:nvSpPr>
          <p:spPr bwMode="auto">
            <a:xfrm>
              <a:off x="1776" y="38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95" name="Line 33"/>
            <p:cNvSpPr>
              <a:spLocks noChangeShapeType="1"/>
            </p:cNvSpPr>
            <p:nvPr/>
          </p:nvSpPr>
          <p:spPr bwMode="auto">
            <a:xfrm>
              <a:off x="2448" y="62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96" name="Line 34"/>
            <p:cNvSpPr>
              <a:spLocks noChangeShapeType="1"/>
            </p:cNvSpPr>
            <p:nvPr/>
          </p:nvSpPr>
          <p:spPr bwMode="auto">
            <a:xfrm>
              <a:off x="1776" y="62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97" name="Line 35"/>
            <p:cNvSpPr>
              <a:spLocks noChangeShapeType="1"/>
            </p:cNvSpPr>
            <p:nvPr/>
          </p:nvSpPr>
          <p:spPr bwMode="auto">
            <a:xfrm>
              <a:off x="2448" y="86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98" name="Line 36"/>
            <p:cNvSpPr>
              <a:spLocks noChangeShapeType="1"/>
            </p:cNvSpPr>
            <p:nvPr/>
          </p:nvSpPr>
          <p:spPr bwMode="auto">
            <a:xfrm>
              <a:off x="1776" y="86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399" name="Line 37"/>
            <p:cNvSpPr>
              <a:spLocks noChangeShapeType="1"/>
            </p:cNvSpPr>
            <p:nvPr/>
          </p:nvSpPr>
          <p:spPr bwMode="auto">
            <a:xfrm>
              <a:off x="1776" y="110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00" name="Line 38"/>
            <p:cNvSpPr>
              <a:spLocks noChangeShapeType="1"/>
            </p:cNvSpPr>
            <p:nvPr/>
          </p:nvSpPr>
          <p:spPr bwMode="auto">
            <a:xfrm>
              <a:off x="1776" y="134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01" name="Line 39"/>
            <p:cNvSpPr>
              <a:spLocks noChangeShapeType="1"/>
            </p:cNvSpPr>
            <p:nvPr/>
          </p:nvSpPr>
          <p:spPr bwMode="auto">
            <a:xfrm>
              <a:off x="1776" y="158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02" name="Line 40"/>
            <p:cNvSpPr>
              <a:spLocks noChangeShapeType="1"/>
            </p:cNvSpPr>
            <p:nvPr/>
          </p:nvSpPr>
          <p:spPr bwMode="auto">
            <a:xfrm>
              <a:off x="1776" y="182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03" name="Line 41"/>
            <p:cNvSpPr>
              <a:spLocks noChangeShapeType="1"/>
            </p:cNvSpPr>
            <p:nvPr/>
          </p:nvSpPr>
          <p:spPr bwMode="auto">
            <a:xfrm>
              <a:off x="1776" y="206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04" name="Line 42"/>
            <p:cNvSpPr>
              <a:spLocks noChangeShapeType="1"/>
            </p:cNvSpPr>
            <p:nvPr/>
          </p:nvSpPr>
          <p:spPr bwMode="auto">
            <a:xfrm>
              <a:off x="1776" y="230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05" name="Line 43"/>
            <p:cNvSpPr>
              <a:spLocks noChangeShapeType="1"/>
            </p:cNvSpPr>
            <p:nvPr/>
          </p:nvSpPr>
          <p:spPr bwMode="auto">
            <a:xfrm>
              <a:off x="1776" y="254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06" name="Line 44"/>
            <p:cNvSpPr>
              <a:spLocks noChangeShapeType="1"/>
            </p:cNvSpPr>
            <p:nvPr/>
          </p:nvSpPr>
          <p:spPr bwMode="auto">
            <a:xfrm>
              <a:off x="1776" y="278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07" name="Line 45"/>
            <p:cNvSpPr>
              <a:spLocks noChangeShapeType="1"/>
            </p:cNvSpPr>
            <p:nvPr/>
          </p:nvSpPr>
          <p:spPr bwMode="auto">
            <a:xfrm>
              <a:off x="2448" y="302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08" name="Line 46"/>
            <p:cNvSpPr>
              <a:spLocks noChangeShapeType="1"/>
            </p:cNvSpPr>
            <p:nvPr/>
          </p:nvSpPr>
          <p:spPr bwMode="auto">
            <a:xfrm>
              <a:off x="1776" y="302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09" name="Line 47"/>
            <p:cNvSpPr>
              <a:spLocks noChangeShapeType="1"/>
            </p:cNvSpPr>
            <p:nvPr/>
          </p:nvSpPr>
          <p:spPr bwMode="auto">
            <a:xfrm>
              <a:off x="2448" y="3216"/>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10" name="Line 48"/>
            <p:cNvSpPr>
              <a:spLocks noChangeShapeType="1"/>
            </p:cNvSpPr>
            <p:nvPr/>
          </p:nvSpPr>
          <p:spPr bwMode="auto">
            <a:xfrm>
              <a:off x="1776" y="3216"/>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11" name="Line 49"/>
            <p:cNvSpPr>
              <a:spLocks noChangeShapeType="1"/>
            </p:cNvSpPr>
            <p:nvPr/>
          </p:nvSpPr>
          <p:spPr bwMode="auto">
            <a:xfrm>
              <a:off x="2448" y="3456"/>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12" name="Line 50"/>
            <p:cNvSpPr>
              <a:spLocks noChangeShapeType="1"/>
            </p:cNvSpPr>
            <p:nvPr/>
          </p:nvSpPr>
          <p:spPr bwMode="auto">
            <a:xfrm>
              <a:off x="1776" y="3456"/>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13" name="Line 51"/>
            <p:cNvSpPr>
              <a:spLocks noChangeShapeType="1"/>
            </p:cNvSpPr>
            <p:nvPr/>
          </p:nvSpPr>
          <p:spPr bwMode="auto">
            <a:xfrm>
              <a:off x="2448" y="374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14" name="Line 52"/>
            <p:cNvSpPr>
              <a:spLocks noChangeShapeType="1"/>
            </p:cNvSpPr>
            <p:nvPr/>
          </p:nvSpPr>
          <p:spPr bwMode="auto">
            <a:xfrm>
              <a:off x="1776" y="374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15" name="Line 53"/>
            <p:cNvSpPr>
              <a:spLocks noChangeShapeType="1"/>
            </p:cNvSpPr>
            <p:nvPr/>
          </p:nvSpPr>
          <p:spPr bwMode="auto">
            <a:xfrm>
              <a:off x="2448" y="398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7416" name="Line 54"/>
            <p:cNvSpPr>
              <a:spLocks noChangeShapeType="1"/>
            </p:cNvSpPr>
            <p:nvPr/>
          </p:nvSpPr>
          <p:spPr bwMode="auto">
            <a:xfrm>
              <a:off x="1776" y="398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2856" name="Group 88"/>
          <p:cNvGrpSpPr>
            <a:grpSpLocks/>
          </p:cNvGrpSpPr>
          <p:nvPr/>
        </p:nvGrpSpPr>
        <p:grpSpPr bwMode="auto">
          <a:xfrm>
            <a:off x="4030663" y="2522538"/>
            <a:ext cx="1981200" cy="762000"/>
            <a:chOff x="2544" y="1584"/>
            <a:chExt cx="1248" cy="480"/>
          </a:xfrm>
        </p:grpSpPr>
        <p:sp>
          <p:nvSpPr>
            <p:cNvPr id="57382" name="Rectangle 57"/>
            <p:cNvSpPr>
              <a:spLocks noChangeArrowheads="1"/>
            </p:cNvSpPr>
            <p:nvPr/>
          </p:nvSpPr>
          <p:spPr bwMode="auto">
            <a:xfrm>
              <a:off x="2544" y="1584"/>
              <a:ext cx="124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83" name="Rectangle 80"/>
            <p:cNvSpPr>
              <a:spLocks noChangeArrowheads="1"/>
            </p:cNvSpPr>
            <p:nvPr/>
          </p:nvSpPr>
          <p:spPr bwMode="auto">
            <a:xfrm>
              <a:off x="2544" y="1824"/>
              <a:ext cx="1248"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32851" name="Text Box 83"/>
          <p:cNvSpPr txBox="1">
            <a:spLocks noChangeArrowheads="1"/>
          </p:cNvSpPr>
          <p:nvPr/>
        </p:nvSpPr>
        <p:spPr bwMode="auto">
          <a:xfrm>
            <a:off x="304800" y="188913"/>
            <a:ext cx="198120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000" b="1">
                <a:latin typeface="Times New Roman" pitchFamily="18" charset="0"/>
                <a:ea typeface="宋体" pitchFamily="2" charset="-122"/>
              </a:rPr>
              <a:t>Q1:</a:t>
            </a:r>
            <a:r>
              <a:rPr lang="zh-CN" altLang="en-US" sz="2000" b="1">
                <a:solidFill>
                  <a:schemeClr val="tx1"/>
                </a:solidFill>
                <a:latin typeface="Times New Roman" pitchFamily="18" charset="0"/>
                <a:ea typeface="宋体" pitchFamily="2" charset="-122"/>
              </a:rPr>
              <a:t>两个黄色的字节组成的字的地址是多少？</a:t>
            </a:r>
          </a:p>
          <a:p>
            <a:pPr eaLnBrk="1" hangingPunct="1"/>
            <a:r>
              <a:rPr lang="zh-CN" altLang="en-US" sz="2000" b="1">
                <a:solidFill>
                  <a:schemeClr val="tx1"/>
                </a:solidFill>
                <a:latin typeface="Times New Roman" pitchFamily="18" charset="0"/>
                <a:ea typeface="宋体" pitchFamily="2" charset="-122"/>
              </a:rPr>
              <a:t>字中的内容又是多少？</a:t>
            </a:r>
          </a:p>
        </p:txBody>
      </p:sp>
      <p:grpSp>
        <p:nvGrpSpPr>
          <p:cNvPr id="32857" name="Group 89"/>
          <p:cNvGrpSpPr>
            <a:grpSpLocks/>
          </p:cNvGrpSpPr>
          <p:nvPr/>
        </p:nvGrpSpPr>
        <p:grpSpPr bwMode="auto">
          <a:xfrm>
            <a:off x="4038600" y="2924175"/>
            <a:ext cx="1981200" cy="762000"/>
            <a:chOff x="2544" y="1824"/>
            <a:chExt cx="1248" cy="480"/>
          </a:xfrm>
        </p:grpSpPr>
        <p:sp>
          <p:nvSpPr>
            <p:cNvPr id="57378" name="Rectangle 86"/>
            <p:cNvSpPr>
              <a:spLocks noChangeArrowheads="1"/>
            </p:cNvSpPr>
            <p:nvPr/>
          </p:nvSpPr>
          <p:spPr bwMode="auto">
            <a:xfrm>
              <a:off x="2544" y="2064"/>
              <a:ext cx="1248" cy="240"/>
            </a:xfrm>
            <a:prstGeom prst="rect">
              <a:avLst/>
            </a:prstGeom>
            <a:solidFill>
              <a:srgbClr val="FF3300"/>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7379" name="Rectangle 87"/>
            <p:cNvSpPr>
              <a:spLocks noChangeArrowheads="1"/>
            </p:cNvSpPr>
            <p:nvPr/>
          </p:nvSpPr>
          <p:spPr bwMode="auto">
            <a:xfrm>
              <a:off x="2544" y="1824"/>
              <a:ext cx="1248" cy="240"/>
            </a:xfrm>
            <a:prstGeom prst="rect">
              <a:avLst/>
            </a:prstGeom>
            <a:solidFill>
              <a:srgbClr val="FF3300"/>
            </a:solidFill>
            <a:ln w="9525">
              <a:solidFill>
                <a:srgbClr val="FF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7352" name="Text Box 70"/>
          <p:cNvSpPr txBox="1">
            <a:spLocks noChangeArrowheads="1"/>
          </p:cNvSpPr>
          <p:nvPr/>
        </p:nvSpPr>
        <p:spPr bwMode="auto">
          <a:xfrm>
            <a:off x="4140200" y="2492375"/>
            <a:ext cx="103187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ea typeface="宋体" pitchFamily="2" charset="-122"/>
              </a:rPr>
              <a:t>    F8H</a:t>
            </a:r>
          </a:p>
          <a:p>
            <a:pPr eaLnBrk="1" hangingPunct="1"/>
            <a:r>
              <a:rPr lang="en-US" altLang="zh-CN" sz="2400">
                <a:solidFill>
                  <a:schemeClr val="tx1"/>
                </a:solidFill>
                <a:latin typeface="Times New Roman" pitchFamily="18" charset="0"/>
                <a:ea typeface="宋体" pitchFamily="2" charset="-122"/>
              </a:rPr>
              <a:t>    04H</a:t>
            </a:r>
          </a:p>
          <a:p>
            <a:pPr eaLnBrk="1" hangingPunct="1"/>
            <a:r>
              <a:rPr lang="en-US" altLang="zh-CN" sz="2400">
                <a:solidFill>
                  <a:schemeClr val="tx1"/>
                </a:solidFill>
                <a:latin typeface="Times New Roman" pitchFamily="18" charset="0"/>
                <a:ea typeface="宋体" pitchFamily="2" charset="-122"/>
              </a:rPr>
              <a:t>    56H</a:t>
            </a:r>
          </a:p>
          <a:p>
            <a:pPr eaLnBrk="1" hangingPunct="1"/>
            <a:r>
              <a:rPr lang="en-US" altLang="zh-CN" sz="2400">
                <a:solidFill>
                  <a:schemeClr val="tx1"/>
                </a:solidFill>
                <a:latin typeface="Times New Roman" pitchFamily="18" charset="0"/>
                <a:ea typeface="宋体" pitchFamily="2" charset="-122"/>
              </a:rPr>
              <a:t>    12H</a:t>
            </a:r>
          </a:p>
        </p:txBody>
      </p:sp>
      <p:sp>
        <p:nvSpPr>
          <p:cNvPr id="32859" name="Text Box 91"/>
          <p:cNvSpPr txBox="1">
            <a:spLocks noChangeArrowheads="1"/>
          </p:cNvSpPr>
          <p:nvPr/>
        </p:nvSpPr>
        <p:spPr bwMode="auto">
          <a:xfrm>
            <a:off x="179388" y="3087688"/>
            <a:ext cx="1981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000" b="1" dirty="0">
                <a:latin typeface="Times New Roman" pitchFamily="18" charset="0"/>
                <a:ea typeface="宋体" pitchFamily="2" charset="-122"/>
              </a:rPr>
              <a:t>Q2:</a:t>
            </a:r>
            <a:r>
              <a:rPr lang="zh-CN" altLang="en-US" sz="2000" b="1" dirty="0">
                <a:solidFill>
                  <a:schemeClr val="tx1"/>
                </a:solidFill>
                <a:latin typeface="Times New Roman" pitchFamily="18" charset="0"/>
                <a:ea typeface="宋体" pitchFamily="2" charset="-122"/>
              </a:rPr>
              <a:t>红色的呢？</a:t>
            </a:r>
            <a:endParaRPr lang="zh-CN" altLang="en-US" sz="3200" b="1" dirty="0">
              <a:solidFill>
                <a:schemeClr val="tx1"/>
              </a:solidFill>
              <a:latin typeface="Times New Roman" pitchFamily="18" charset="0"/>
              <a:ea typeface="宋体" pitchFamily="2" charset="-122"/>
            </a:endParaRPr>
          </a:p>
        </p:txBody>
      </p:sp>
      <p:sp>
        <p:nvSpPr>
          <p:cNvPr id="57354" name="Text Box 92"/>
          <p:cNvSpPr txBox="1">
            <a:spLocks noChangeArrowheads="1"/>
          </p:cNvSpPr>
          <p:nvPr/>
        </p:nvSpPr>
        <p:spPr bwMode="auto">
          <a:xfrm>
            <a:off x="6227763" y="1484313"/>
            <a:ext cx="2916237"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ea typeface="宋体" pitchFamily="2" charset="-122"/>
              </a:rPr>
              <a:t>字数据的存放形式</a:t>
            </a:r>
            <a:r>
              <a:rPr lang="en-US" altLang="zh-CN" sz="2400" b="1">
                <a:solidFill>
                  <a:schemeClr val="tx1"/>
                </a:solidFill>
                <a:latin typeface="Times New Roman" pitchFamily="18" charset="0"/>
                <a:ea typeface="宋体" pitchFamily="2" charset="-122"/>
              </a:rPr>
              <a:t>:</a:t>
            </a:r>
          </a:p>
          <a:p>
            <a:pPr eaLnBrk="1" hangingPunct="1"/>
            <a:endParaRPr lang="en-US" altLang="zh-CN" sz="2400" b="1">
              <a:solidFill>
                <a:schemeClr val="tx1"/>
              </a:solidFill>
              <a:latin typeface="Times New Roman" pitchFamily="18" charset="0"/>
              <a:ea typeface="宋体" pitchFamily="2" charset="-122"/>
            </a:endParaRPr>
          </a:p>
          <a:p>
            <a:pPr eaLnBrk="1" hangingPunct="1"/>
            <a:r>
              <a:rPr lang="zh-CN" altLang="en-US" sz="2400" b="1">
                <a:solidFill>
                  <a:schemeClr val="tx1"/>
                </a:solidFill>
                <a:latin typeface="Times New Roman" pitchFamily="18" charset="0"/>
                <a:ea typeface="宋体" pitchFamily="2" charset="-122"/>
              </a:rPr>
              <a:t>低</a:t>
            </a:r>
            <a:r>
              <a:rPr lang="en-US" altLang="zh-CN" sz="2400" b="1">
                <a:solidFill>
                  <a:schemeClr val="tx1"/>
                </a:solidFill>
                <a:latin typeface="Times New Roman" pitchFamily="18" charset="0"/>
                <a:ea typeface="宋体" pitchFamily="2" charset="-122"/>
              </a:rPr>
              <a:t>8</a:t>
            </a:r>
            <a:r>
              <a:rPr lang="zh-CN" altLang="en-US" sz="2400" b="1">
                <a:solidFill>
                  <a:schemeClr val="tx1"/>
                </a:solidFill>
                <a:latin typeface="Times New Roman" pitchFamily="18" charset="0"/>
                <a:ea typeface="宋体" pitchFamily="2" charset="-122"/>
              </a:rPr>
              <a:t>位在低字节；</a:t>
            </a:r>
          </a:p>
          <a:p>
            <a:pPr eaLnBrk="1" hangingPunct="1"/>
            <a:r>
              <a:rPr lang="zh-CN" altLang="en-US" sz="2400" b="1">
                <a:solidFill>
                  <a:schemeClr val="tx1"/>
                </a:solidFill>
                <a:latin typeface="Times New Roman" pitchFamily="18" charset="0"/>
                <a:ea typeface="宋体" pitchFamily="2" charset="-122"/>
              </a:rPr>
              <a:t>高</a:t>
            </a:r>
            <a:r>
              <a:rPr lang="en-US" altLang="zh-CN" sz="2400" b="1">
                <a:solidFill>
                  <a:schemeClr val="tx1"/>
                </a:solidFill>
                <a:latin typeface="Times New Roman" pitchFamily="18" charset="0"/>
                <a:ea typeface="宋体" pitchFamily="2" charset="-122"/>
              </a:rPr>
              <a:t>8</a:t>
            </a:r>
            <a:r>
              <a:rPr lang="zh-CN" altLang="en-US" sz="2400" b="1">
                <a:solidFill>
                  <a:schemeClr val="tx1"/>
                </a:solidFill>
                <a:latin typeface="Times New Roman" pitchFamily="18" charset="0"/>
                <a:ea typeface="宋体" pitchFamily="2" charset="-122"/>
              </a:rPr>
              <a:t>位在相邻的高字节中。</a:t>
            </a:r>
          </a:p>
        </p:txBody>
      </p:sp>
      <p:sp>
        <p:nvSpPr>
          <p:cNvPr id="32861" name="Text Box 93"/>
          <p:cNvSpPr txBox="1">
            <a:spLocks noChangeArrowheads="1"/>
          </p:cNvSpPr>
          <p:nvPr/>
        </p:nvSpPr>
        <p:spPr bwMode="auto">
          <a:xfrm>
            <a:off x="6227763" y="4797425"/>
            <a:ext cx="23622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000" b="1" dirty="0">
                <a:latin typeface="Times New Roman" pitchFamily="18" charset="0"/>
                <a:ea typeface="宋体" pitchFamily="2" charset="-122"/>
              </a:rPr>
              <a:t>Q3:</a:t>
            </a:r>
            <a:r>
              <a:rPr lang="zh-CN" altLang="en-US" sz="2000" b="1" dirty="0">
                <a:solidFill>
                  <a:schemeClr val="tx1"/>
                </a:solidFill>
                <a:latin typeface="Times New Roman" pitchFamily="18" charset="0"/>
                <a:ea typeface="宋体" pitchFamily="2" charset="-122"/>
              </a:rPr>
              <a:t>将</a:t>
            </a:r>
            <a:r>
              <a:rPr lang="en-US" altLang="zh-CN" sz="2000" b="1" dirty="0">
                <a:solidFill>
                  <a:schemeClr val="tx1"/>
                </a:solidFill>
                <a:latin typeface="Times New Roman" pitchFamily="18" charset="0"/>
                <a:ea typeface="宋体" pitchFamily="2" charset="-122"/>
              </a:rPr>
              <a:t>5678H</a:t>
            </a:r>
            <a:r>
              <a:rPr lang="zh-CN" altLang="en-US" sz="2000" b="1" dirty="0">
                <a:solidFill>
                  <a:schemeClr val="tx1"/>
                </a:solidFill>
                <a:latin typeface="Times New Roman" pitchFamily="18" charset="0"/>
                <a:ea typeface="宋体" pitchFamily="2" charset="-122"/>
              </a:rPr>
              <a:t>存放到地址为</a:t>
            </a:r>
            <a:r>
              <a:rPr lang="en-US" altLang="zh-CN" sz="2000" b="1" dirty="0">
                <a:solidFill>
                  <a:schemeClr val="tx1"/>
                </a:solidFill>
                <a:latin typeface="Times New Roman" pitchFamily="18" charset="0"/>
                <a:ea typeface="宋体" pitchFamily="2" charset="-122"/>
              </a:rPr>
              <a:t>1234D</a:t>
            </a:r>
            <a:r>
              <a:rPr lang="zh-CN" altLang="en-US" sz="2000" b="1" dirty="0">
                <a:solidFill>
                  <a:schemeClr val="tx1"/>
                </a:solidFill>
                <a:latin typeface="Times New Roman" pitchFamily="18" charset="0"/>
                <a:ea typeface="宋体" pitchFamily="2" charset="-122"/>
              </a:rPr>
              <a:t>的字单元中。</a:t>
            </a:r>
          </a:p>
        </p:txBody>
      </p:sp>
      <p:sp>
        <p:nvSpPr>
          <p:cNvPr id="32862" name="Text Box 94"/>
          <p:cNvSpPr txBox="1">
            <a:spLocks noChangeArrowheads="1"/>
          </p:cNvSpPr>
          <p:nvPr/>
        </p:nvSpPr>
        <p:spPr bwMode="auto">
          <a:xfrm>
            <a:off x="4692650" y="5121275"/>
            <a:ext cx="7096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ea typeface="宋体" pitchFamily="2" charset="-122"/>
              </a:rPr>
              <a:t>78H</a:t>
            </a:r>
          </a:p>
          <a:p>
            <a:pPr eaLnBrk="1" hangingPunct="1"/>
            <a:r>
              <a:rPr lang="en-US" altLang="zh-CN" sz="2400">
                <a:solidFill>
                  <a:schemeClr val="tx1"/>
                </a:solidFill>
                <a:latin typeface="Times New Roman" pitchFamily="18" charset="0"/>
                <a:ea typeface="宋体" pitchFamily="2" charset="-122"/>
              </a:rPr>
              <a:t>56H</a:t>
            </a:r>
          </a:p>
        </p:txBody>
      </p:sp>
      <p:sp>
        <p:nvSpPr>
          <p:cNvPr id="32863" name="Rectangle 95"/>
          <p:cNvSpPr>
            <a:spLocks noChangeArrowheads="1"/>
          </p:cNvSpPr>
          <p:nvPr/>
        </p:nvSpPr>
        <p:spPr bwMode="auto">
          <a:xfrm>
            <a:off x="179388" y="3830638"/>
            <a:ext cx="21494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chemeClr val="tx1"/>
                </a:solidFill>
                <a:latin typeface="Times New Roman" pitchFamily="18" charset="0"/>
              </a:rPr>
              <a:t>PA:00012347H</a:t>
            </a:r>
          </a:p>
          <a:p>
            <a:r>
              <a:rPr lang="en-US" altLang="zh-CN" sz="2400" b="1">
                <a:solidFill>
                  <a:schemeClr val="tx1"/>
                </a:solidFill>
                <a:latin typeface="Times New Roman" pitchFamily="18" charset="0"/>
              </a:rPr>
              <a:t>DATA:  5604H</a:t>
            </a:r>
          </a:p>
        </p:txBody>
      </p:sp>
      <p:sp>
        <p:nvSpPr>
          <p:cNvPr id="32864" name="Rectangle 96"/>
          <p:cNvSpPr>
            <a:spLocks noChangeArrowheads="1"/>
          </p:cNvSpPr>
          <p:nvPr/>
        </p:nvSpPr>
        <p:spPr bwMode="auto">
          <a:xfrm>
            <a:off x="250825" y="1989138"/>
            <a:ext cx="218281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b="1">
                <a:solidFill>
                  <a:schemeClr val="tx1"/>
                </a:solidFill>
                <a:latin typeface="Times New Roman" pitchFamily="18" charset="0"/>
              </a:rPr>
              <a:t>PA:00012346H</a:t>
            </a:r>
          </a:p>
          <a:p>
            <a:r>
              <a:rPr lang="en-US" altLang="zh-CN" sz="2400" b="1">
                <a:solidFill>
                  <a:schemeClr val="tx1"/>
                </a:solidFill>
                <a:latin typeface="Times New Roman" pitchFamily="18" charset="0"/>
              </a:rPr>
              <a:t>DATA:  04F8H</a:t>
            </a:r>
          </a:p>
        </p:txBody>
      </p:sp>
      <p:grpSp>
        <p:nvGrpSpPr>
          <p:cNvPr id="57360" name="Group 98"/>
          <p:cNvGrpSpPr>
            <a:grpSpLocks/>
          </p:cNvGrpSpPr>
          <p:nvPr/>
        </p:nvGrpSpPr>
        <p:grpSpPr bwMode="auto">
          <a:xfrm>
            <a:off x="2411413" y="260350"/>
            <a:ext cx="1739900" cy="6477000"/>
            <a:chOff x="1665" y="144"/>
            <a:chExt cx="1096" cy="4080"/>
          </a:xfrm>
        </p:grpSpPr>
        <p:sp>
          <p:nvSpPr>
            <p:cNvPr id="57361" name="Text Box 99"/>
            <p:cNvSpPr txBox="1">
              <a:spLocks noChangeArrowheads="1"/>
            </p:cNvSpPr>
            <p:nvPr/>
          </p:nvSpPr>
          <p:spPr bwMode="auto">
            <a:xfrm>
              <a:off x="1695" y="14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00012340H</a:t>
              </a:r>
            </a:p>
          </p:txBody>
        </p:sp>
        <p:sp>
          <p:nvSpPr>
            <p:cNvPr id="57362" name="Text Box 100"/>
            <p:cNvSpPr txBox="1">
              <a:spLocks noChangeArrowheads="1"/>
            </p:cNvSpPr>
            <p:nvPr/>
          </p:nvSpPr>
          <p:spPr bwMode="auto">
            <a:xfrm>
              <a:off x="1695" y="38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00012341H</a:t>
              </a:r>
            </a:p>
          </p:txBody>
        </p:sp>
        <p:sp>
          <p:nvSpPr>
            <p:cNvPr id="57363" name="Text Box 101"/>
            <p:cNvSpPr txBox="1">
              <a:spLocks noChangeArrowheads="1"/>
            </p:cNvSpPr>
            <p:nvPr/>
          </p:nvSpPr>
          <p:spPr bwMode="auto">
            <a:xfrm>
              <a:off x="1695" y="62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00012342H</a:t>
              </a:r>
            </a:p>
          </p:txBody>
        </p:sp>
        <p:sp>
          <p:nvSpPr>
            <p:cNvPr id="57364" name="Text Box 102"/>
            <p:cNvSpPr txBox="1">
              <a:spLocks noChangeArrowheads="1"/>
            </p:cNvSpPr>
            <p:nvPr/>
          </p:nvSpPr>
          <p:spPr bwMode="auto">
            <a:xfrm>
              <a:off x="1692" y="87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00012343H</a:t>
              </a:r>
            </a:p>
          </p:txBody>
        </p:sp>
        <p:sp>
          <p:nvSpPr>
            <p:cNvPr id="57365" name="Text Box 103"/>
            <p:cNvSpPr txBox="1">
              <a:spLocks noChangeArrowheads="1"/>
            </p:cNvSpPr>
            <p:nvPr/>
          </p:nvSpPr>
          <p:spPr bwMode="auto">
            <a:xfrm>
              <a:off x="1680" y="110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00012344H</a:t>
              </a:r>
            </a:p>
          </p:txBody>
        </p:sp>
        <p:sp>
          <p:nvSpPr>
            <p:cNvPr id="57366" name="Text Box 104"/>
            <p:cNvSpPr txBox="1">
              <a:spLocks noChangeArrowheads="1"/>
            </p:cNvSpPr>
            <p:nvPr/>
          </p:nvSpPr>
          <p:spPr bwMode="auto">
            <a:xfrm>
              <a:off x="1680" y="134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00012345H</a:t>
              </a:r>
            </a:p>
          </p:txBody>
        </p:sp>
        <p:sp>
          <p:nvSpPr>
            <p:cNvPr id="57367" name="Text Box 105"/>
            <p:cNvSpPr txBox="1">
              <a:spLocks noChangeArrowheads="1"/>
            </p:cNvSpPr>
            <p:nvPr/>
          </p:nvSpPr>
          <p:spPr bwMode="auto">
            <a:xfrm>
              <a:off x="1680" y="158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00012346H</a:t>
              </a:r>
            </a:p>
          </p:txBody>
        </p:sp>
        <p:sp>
          <p:nvSpPr>
            <p:cNvPr id="57368" name="Text Box 106"/>
            <p:cNvSpPr txBox="1">
              <a:spLocks noChangeArrowheads="1"/>
            </p:cNvSpPr>
            <p:nvPr/>
          </p:nvSpPr>
          <p:spPr bwMode="auto">
            <a:xfrm>
              <a:off x="1680" y="177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00012347H</a:t>
              </a:r>
            </a:p>
          </p:txBody>
        </p:sp>
        <p:sp>
          <p:nvSpPr>
            <p:cNvPr id="57369" name="Text Box 107"/>
            <p:cNvSpPr txBox="1">
              <a:spLocks noChangeArrowheads="1"/>
            </p:cNvSpPr>
            <p:nvPr/>
          </p:nvSpPr>
          <p:spPr bwMode="auto">
            <a:xfrm>
              <a:off x="1680" y="201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00012348H</a:t>
              </a:r>
            </a:p>
          </p:txBody>
        </p:sp>
        <p:sp>
          <p:nvSpPr>
            <p:cNvPr id="57370" name="Text Box 108"/>
            <p:cNvSpPr txBox="1">
              <a:spLocks noChangeArrowheads="1"/>
            </p:cNvSpPr>
            <p:nvPr/>
          </p:nvSpPr>
          <p:spPr bwMode="auto">
            <a:xfrm>
              <a:off x="1680" y="225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00012349H</a:t>
              </a:r>
            </a:p>
          </p:txBody>
        </p:sp>
        <p:sp>
          <p:nvSpPr>
            <p:cNvPr id="57371" name="Text Box 109"/>
            <p:cNvSpPr txBox="1">
              <a:spLocks noChangeArrowheads="1"/>
            </p:cNvSpPr>
            <p:nvPr/>
          </p:nvSpPr>
          <p:spPr bwMode="auto">
            <a:xfrm>
              <a:off x="1695" y="2496"/>
              <a:ext cx="10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0001234AH</a:t>
              </a:r>
            </a:p>
          </p:txBody>
        </p:sp>
        <p:sp>
          <p:nvSpPr>
            <p:cNvPr id="57372" name="Text Box 110"/>
            <p:cNvSpPr txBox="1">
              <a:spLocks noChangeArrowheads="1"/>
            </p:cNvSpPr>
            <p:nvPr/>
          </p:nvSpPr>
          <p:spPr bwMode="auto">
            <a:xfrm>
              <a:off x="1680" y="2736"/>
              <a:ext cx="10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0001234BH</a:t>
              </a:r>
            </a:p>
          </p:txBody>
        </p:sp>
        <p:sp>
          <p:nvSpPr>
            <p:cNvPr id="57373" name="Text Box 111"/>
            <p:cNvSpPr txBox="1">
              <a:spLocks noChangeArrowheads="1"/>
            </p:cNvSpPr>
            <p:nvPr/>
          </p:nvSpPr>
          <p:spPr bwMode="auto">
            <a:xfrm>
              <a:off x="1665" y="2976"/>
              <a:ext cx="10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0001234CH</a:t>
              </a:r>
            </a:p>
          </p:txBody>
        </p:sp>
        <p:sp>
          <p:nvSpPr>
            <p:cNvPr id="57374" name="Text Box 112"/>
            <p:cNvSpPr txBox="1">
              <a:spLocks noChangeArrowheads="1"/>
            </p:cNvSpPr>
            <p:nvPr/>
          </p:nvSpPr>
          <p:spPr bwMode="auto">
            <a:xfrm>
              <a:off x="1665" y="3216"/>
              <a:ext cx="10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0001234DH</a:t>
              </a:r>
            </a:p>
          </p:txBody>
        </p:sp>
        <p:sp>
          <p:nvSpPr>
            <p:cNvPr id="57375" name="Text Box 113"/>
            <p:cNvSpPr txBox="1">
              <a:spLocks noChangeArrowheads="1"/>
            </p:cNvSpPr>
            <p:nvPr/>
          </p:nvSpPr>
          <p:spPr bwMode="auto">
            <a:xfrm>
              <a:off x="1665" y="3456"/>
              <a:ext cx="10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0001234EH</a:t>
              </a:r>
            </a:p>
          </p:txBody>
        </p:sp>
        <p:sp>
          <p:nvSpPr>
            <p:cNvPr id="57376" name="Text Box 114"/>
            <p:cNvSpPr txBox="1">
              <a:spLocks noChangeArrowheads="1"/>
            </p:cNvSpPr>
            <p:nvPr/>
          </p:nvSpPr>
          <p:spPr bwMode="auto">
            <a:xfrm>
              <a:off x="1665" y="3696"/>
              <a:ext cx="10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0001234FH</a:t>
              </a:r>
            </a:p>
          </p:txBody>
        </p:sp>
        <p:sp>
          <p:nvSpPr>
            <p:cNvPr id="57377" name="Text Box 115"/>
            <p:cNvSpPr txBox="1">
              <a:spLocks noChangeArrowheads="1"/>
            </p:cNvSpPr>
            <p:nvPr/>
          </p:nvSpPr>
          <p:spPr bwMode="auto">
            <a:xfrm>
              <a:off x="1665" y="393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00012350H</a:t>
              </a:r>
            </a:p>
          </p:txBody>
        </p:sp>
      </p:gr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2856"/>
                                        </p:tgtEl>
                                        <p:attrNameLst>
                                          <p:attrName>style.visibility</p:attrName>
                                        </p:attrNameLst>
                                      </p:cBhvr>
                                      <p:to>
                                        <p:strVal val="visible"/>
                                      </p:to>
                                    </p:set>
                                    <p:anim calcmode="lin" valueType="num">
                                      <p:cBhvr additive="base">
                                        <p:cTn id="7" dur="500" fill="hold"/>
                                        <p:tgtEl>
                                          <p:spTgt spid="32856"/>
                                        </p:tgtEl>
                                        <p:attrNameLst>
                                          <p:attrName>ppt_x</p:attrName>
                                        </p:attrNameLst>
                                      </p:cBhvr>
                                      <p:tavLst>
                                        <p:tav tm="0">
                                          <p:val>
                                            <p:strVal val="0-#ppt_w/2"/>
                                          </p:val>
                                        </p:tav>
                                        <p:tav tm="100000">
                                          <p:val>
                                            <p:strVal val="#ppt_x"/>
                                          </p:val>
                                        </p:tav>
                                      </p:tavLst>
                                    </p:anim>
                                    <p:anim calcmode="lin" valueType="num">
                                      <p:cBhvr additive="base">
                                        <p:cTn id="8" dur="500" fill="hold"/>
                                        <p:tgtEl>
                                          <p:spTgt spid="3285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2851"/>
                                        </p:tgtEl>
                                        <p:attrNameLst>
                                          <p:attrName>style.visibility</p:attrName>
                                        </p:attrNameLst>
                                      </p:cBhvr>
                                      <p:to>
                                        <p:strVal val="visible"/>
                                      </p:to>
                                    </p:set>
                                    <p:anim calcmode="lin" valueType="num">
                                      <p:cBhvr additive="base">
                                        <p:cTn id="13" dur="500" fill="hold"/>
                                        <p:tgtEl>
                                          <p:spTgt spid="32851"/>
                                        </p:tgtEl>
                                        <p:attrNameLst>
                                          <p:attrName>ppt_x</p:attrName>
                                        </p:attrNameLst>
                                      </p:cBhvr>
                                      <p:tavLst>
                                        <p:tav tm="0">
                                          <p:val>
                                            <p:strVal val="0-#ppt_w/2"/>
                                          </p:val>
                                        </p:tav>
                                        <p:tav tm="100000">
                                          <p:val>
                                            <p:strVal val="#ppt_x"/>
                                          </p:val>
                                        </p:tav>
                                      </p:tavLst>
                                    </p:anim>
                                    <p:anim calcmode="lin" valueType="num">
                                      <p:cBhvr additive="base">
                                        <p:cTn id="14" dur="500" fill="hold"/>
                                        <p:tgtEl>
                                          <p:spTgt spid="3285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32864"/>
                                        </p:tgtEl>
                                        <p:attrNameLst>
                                          <p:attrName>style.visibility</p:attrName>
                                        </p:attrNameLst>
                                      </p:cBhvr>
                                      <p:to>
                                        <p:strVal val="visible"/>
                                      </p:to>
                                    </p:set>
                                    <p:animEffect transition="in" filter="blinds(horizontal)">
                                      <p:cBhvr>
                                        <p:cTn id="19" dur="500"/>
                                        <p:tgtEl>
                                          <p:spTgt spid="3286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2" fill="hold" nodeType="clickEffect">
                                  <p:stCondLst>
                                    <p:cond delay="0"/>
                                  </p:stCondLst>
                                  <p:childTnLst>
                                    <p:set>
                                      <p:cBhvr>
                                        <p:cTn id="23" dur="1" fill="hold">
                                          <p:stCondLst>
                                            <p:cond delay="0"/>
                                          </p:stCondLst>
                                        </p:cTn>
                                        <p:tgtEl>
                                          <p:spTgt spid="32857"/>
                                        </p:tgtEl>
                                        <p:attrNameLst>
                                          <p:attrName>style.visibility</p:attrName>
                                        </p:attrNameLst>
                                      </p:cBhvr>
                                      <p:to>
                                        <p:strVal val="visible"/>
                                      </p:to>
                                    </p:set>
                                    <p:anim calcmode="lin" valueType="num">
                                      <p:cBhvr additive="base">
                                        <p:cTn id="24" dur="500" fill="hold"/>
                                        <p:tgtEl>
                                          <p:spTgt spid="32857"/>
                                        </p:tgtEl>
                                        <p:attrNameLst>
                                          <p:attrName>ppt_x</p:attrName>
                                        </p:attrNameLst>
                                      </p:cBhvr>
                                      <p:tavLst>
                                        <p:tav tm="0">
                                          <p:val>
                                            <p:strVal val="1+#ppt_w/2"/>
                                          </p:val>
                                        </p:tav>
                                        <p:tav tm="100000">
                                          <p:val>
                                            <p:strVal val="#ppt_x"/>
                                          </p:val>
                                        </p:tav>
                                      </p:tavLst>
                                    </p:anim>
                                    <p:anim calcmode="lin" valueType="num">
                                      <p:cBhvr additive="base">
                                        <p:cTn id="25" dur="500" fill="hold"/>
                                        <p:tgtEl>
                                          <p:spTgt spid="32857"/>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8" fill="hold" grpId="0" nodeType="clickEffect">
                                  <p:stCondLst>
                                    <p:cond delay="0"/>
                                  </p:stCondLst>
                                  <p:childTnLst>
                                    <p:set>
                                      <p:cBhvr>
                                        <p:cTn id="29" dur="1" fill="hold">
                                          <p:stCondLst>
                                            <p:cond delay="0"/>
                                          </p:stCondLst>
                                        </p:cTn>
                                        <p:tgtEl>
                                          <p:spTgt spid="32859"/>
                                        </p:tgtEl>
                                        <p:attrNameLst>
                                          <p:attrName>style.visibility</p:attrName>
                                        </p:attrNameLst>
                                      </p:cBhvr>
                                      <p:to>
                                        <p:strVal val="visible"/>
                                      </p:to>
                                    </p:set>
                                    <p:anim calcmode="lin" valueType="num">
                                      <p:cBhvr additive="base">
                                        <p:cTn id="30" dur="500" fill="hold"/>
                                        <p:tgtEl>
                                          <p:spTgt spid="32859"/>
                                        </p:tgtEl>
                                        <p:attrNameLst>
                                          <p:attrName>ppt_x</p:attrName>
                                        </p:attrNameLst>
                                      </p:cBhvr>
                                      <p:tavLst>
                                        <p:tav tm="0">
                                          <p:val>
                                            <p:strVal val="0-#ppt_w/2"/>
                                          </p:val>
                                        </p:tav>
                                        <p:tav tm="100000">
                                          <p:val>
                                            <p:strVal val="#ppt_x"/>
                                          </p:val>
                                        </p:tav>
                                      </p:tavLst>
                                    </p:anim>
                                    <p:anim calcmode="lin" valueType="num">
                                      <p:cBhvr additive="base">
                                        <p:cTn id="31" dur="500" fill="hold"/>
                                        <p:tgtEl>
                                          <p:spTgt spid="32859"/>
                                        </p:tgtEl>
                                        <p:attrNameLst>
                                          <p:attrName>ppt_y</p:attrName>
                                        </p:attrNameLst>
                                      </p:cBhvr>
                                      <p:tavLst>
                                        <p:tav tm="0">
                                          <p:val>
                                            <p:strVal val="#ppt_y"/>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2863"/>
                                        </p:tgtEl>
                                        <p:attrNameLst>
                                          <p:attrName>style.visibility</p:attrName>
                                        </p:attrNameLst>
                                      </p:cBhvr>
                                      <p:to>
                                        <p:strVal val="visible"/>
                                      </p:to>
                                    </p:set>
                                    <p:animEffect transition="in" filter="blinds(horizontal)">
                                      <p:cBhvr>
                                        <p:cTn id="36" dur="500"/>
                                        <p:tgtEl>
                                          <p:spTgt spid="3286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32861"/>
                                        </p:tgtEl>
                                        <p:attrNameLst>
                                          <p:attrName>style.visibility</p:attrName>
                                        </p:attrNameLst>
                                      </p:cBhvr>
                                      <p:to>
                                        <p:strVal val="visible"/>
                                      </p:to>
                                    </p:set>
                                    <p:anim calcmode="lin" valueType="num">
                                      <p:cBhvr additive="base">
                                        <p:cTn id="41" dur="500" fill="hold"/>
                                        <p:tgtEl>
                                          <p:spTgt spid="32861"/>
                                        </p:tgtEl>
                                        <p:attrNameLst>
                                          <p:attrName>ppt_x</p:attrName>
                                        </p:attrNameLst>
                                      </p:cBhvr>
                                      <p:tavLst>
                                        <p:tav tm="0">
                                          <p:val>
                                            <p:strVal val="1+#ppt_w/2"/>
                                          </p:val>
                                        </p:tav>
                                        <p:tav tm="100000">
                                          <p:val>
                                            <p:strVal val="#ppt_x"/>
                                          </p:val>
                                        </p:tav>
                                      </p:tavLst>
                                    </p:anim>
                                    <p:anim calcmode="lin" valueType="num">
                                      <p:cBhvr additive="base">
                                        <p:cTn id="42" dur="500" fill="hold"/>
                                        <p:tgtEl>
                                          <p:spTgt spid="32861"/>
                                        </p:tgtEl>
                                        <p:attrNameLst>
                                          <p:attrName>ppt_y</p:attrName>
                                        </p:attrNameLst>
                                      </p:cBhvr>
                                      <p:tavLst>
                                        <p:tav tm="0">
                                          <p:val>
                                            <p:strVal val="#ppt_y"/>
                                          </p:val>
                                        </p:tav>
                                        <p:tav tm="100000">
                                          <p:val>
                                            <p:strVal val="#ppt_y"/>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32862"/>
                                        </p:tgtEl>
                                        <p:attrNameLst>
                                          <p:attrName>style.visibility</p:attrName>
                                        </p:attrNameLst>
                                      </p:cBhvr>
                                      <p:to>
                                        <p:strVal val="visible"/>
                                      </p:to>
                                    </p:set>
                                    <p:animEffect transition="in" filter="box(in)">
                                      <p:cBhvr>
                                        <p:cTn id="47" dur="500"/>
                                        <p:tgtEl>
                                          <p:spTgt spid="328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851" grpId="0"/>
      <p:bldP spid="32859" grpId="0"/>
      <p:bldP spid="32861" grpId="0"/>
      <p:bldP spid="32862" grpId="0"/>
      <p:bldP spid="32863" grpId="0"/>
      <p:bldP spid="3286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026">
            <a:extLst>
              <a:ext uri="{FF2B5EF4-FFF2-40B4-BE49-F238E27FC236}">
                <a16:creationId xmlns:a16="http://schemas.microsoft.com/office/drawing/2014/main" id="{6AC1A626-C9B6-4BD8-A92A-0FCDDC877FAB}"/>
              </a:ext>
            </a:extLst>
          </p:cNvPr>
          <p:cNvSpPr txBox="1">
            <a:spLocks noChangeArrowheads="1"/>
          </p:cNvSpPr>
          <p:nvPr/>
        </p:nvSpPr>
        <p:spPr bwMode="auto">
          <a:xfrm>
            <a:off x="611188" y="332656"/>
            <a:ext cx="649568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i="1">
                <a:solidFill>
                  <a:schemeClr val="tx1"/>
                </a:solidFill>
                <a:latin typeface="Tahoma" pitchFamily="34" charset="0"/>
                <a:ea typeface="宋体" pitchFamily="2" charset="-122"/>
              </a:defRPr>
            </a:lvl1pPr>
            <a:lvl2pPr marL="742950" indent="-285750" eaLnBrk="0" hangingPunct="0">
              <a:defRPr kumimoji="1" sz="2000" i="1">
                <a:solidFill>
                  <a:schemeClr val="tx1"/>
                </a:solidFill>
                <a:latin typeface="Tahoma" pitchFamily="34" charset="0"/>
                <a:ea typeface="宋体" pitchFamily="2" charset="-122"/>
              </a:defRPr>
            </a:lvl2pPr>
            <a:lvl3pPr marL="1143000" indent="-228600" eaLnBrk="0" hangingPunct="0">
              <a:defRPr kumimoji="1" sz="2000" i="1">
                <a:solidFill>
                  <a:schemeClr val="tx1"/>
                </a:solidFill>
                <a:latin typeface="Tahoma" pitchFamily="34" charset="0"/>
                <a:ea typeface="宋体" pitchFamily="2" charset="-122"/>
              </a:defRPr>
            </a:lvl3pPr>
            <a:lvl4pPr marL="1600200" indent="-228600" eaLnBrk="0" hangingPunct="0">
              <a:defRPr kumimoji="1" sz="2000" i="1">
                <a:solidFill>
                  <a:schemeClr val="tx1"/>
                </a:solidFill>
                <a:latin typeface="Tahoma" pitchFamily="34" charset="0"/>
                <a:ea typeface="宋体" pitchFamily="2" charset="-122"/>
              </a:defRPr>
            </a:lvl4pPr>
            <a:lvl5pPr marL="2057400" indent="-228600" eaLnBrk="0" hangingPunct="0">
              <a:defRPr kumimoji="1" sz="2000" i="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000" i="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000" i="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000" i="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000" 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rPr>
              <a:t>3.5 </a:t>
            </a:r>
            <a:r>
              <a:rPr kumimoji="1" lang="zh-CN" altLang="en-US" sz="36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rPr>
              <a:t>浮点数据在机内的表示形式</a:t>
            </a:r>
          </a:p>
        </p:txBody>
      </p:sp>
      <p:sp>
        <p:nvSpPr>
          <p:cNvPr id="7" name="Rectangle 3">
            <a:extLst>
              <a:ext uri="{FF2B5EF4-FFF2-40B4-BE49-F238E27FC236}">
                <a16:creationId xmlns:a16="http://schemas.microsoft.com/office/drawing/2014/main" id="{757F39CD-CCE8-46C0-A3FD-7B6E5C3DA107}"/>
              </a:ext>
            </a:extLst>
          </p:cNvPr>
          <p:cNvSpPr>
            <a:spLocks noChangeArrowheads="1"/>
          </p:cNvSpPr>
          <p:nvPr/>
        </p:nvSpPr>
        <p:spPr bwMode="auto">
          <a:xfrm>
            <a:off x="467544" y="5013176"/>
            <a:ext cx="8197399" cy="108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2800" b="1" dirty="0">
                <a:solidFill>
                  <a:srgbClr val="40458C"/>
                </a:solidFill>
                <a:latin typeface="宋体" panose="02010600030101010101" pitchFamily="2" charset="-122"/>
                <a:ea typeface="宋体" pitchFamily="2" charset="-122"/>
              </a:rPr>
              <a:t>double</a:t>
            </a: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  </a:t>
            </a:r>
            <a:r>
              <a:rPr lang="en-US" altLang="zh-CN" sz="2800" b="1" dirty="0">
                <a:solidFill>
                  <a:srgbClr val="40458C"/>
                </a:solidFill>
                <a:latin typeface="宋体" panose="02010600030101010101" pitchFamily="2" charset="-122"/>
                <a:ea typeface="宋体" pitchFamily="2" charset="-122"/>
              </a:rPr>
              <a:t>d</a:t>
            </a: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1=1.25</a:t>
            </a: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a:t>
            </a:r>
            <a:endPar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2800" b="1" dirty="0">
                <a:solidFill>
                  <a:srgbClr val="40458C"/>
                </a:solidFill>
                <a:latin typeface="宋体" panose="02010600030101010101" pitchFamily="2" charset="-122"/>
                <a:ea typeface="宋体" pitchFamily="2" charset="-122"/>
              </a:rPr>
              <a:t>对应的</a:t>
            </a:r>
            <a:r>
              <a:rPr lang="en-US" altLang="zh-CN" sz="2800" b="1" dirty="0">
                <a:solidFill>
                  <a:srgbClr val="40458C"/>
                </a:solidFill>
                <a:latin typeface="宋体" panose="02010600030101010101" pitchFamily="2" charset="-122"/>
                <a:ea typeface="宋体" pitchFamily="2" charset="-122"/>
              </a:rPr>
              <a:t>8</a:t>
            </a:r>
            <a:r>
              <a:rPr lang="zh-CN" altLang="en-US" sz="2800" b="1" dirty="0">
                <a:solidFill>
                  <a:srgbClr val="40458C"/>
                </a:solidFill>
                <a:latin typeface="宋体" panose="02010600030101010101" pitchFamily="2" charset="-122"/>
                <a:ea typeface="宋体" pitchFamily="2" charset="-122"/>
              </a:rPr>
              <a:t>个字节内容为：</a:t>
            </a:r>
            <a:r>
              <a:rPr lang="en-US" altLang="zh-CN" sz="2800" b="1" dirty="0">
                <a:solidFill>
                  <a:srgbClr val="40458C"/>
                </a:solidFill>
                <a:latin typeface="宋体" panose="02010600030101010101" pitchFamily="2" charset="-122"/>
                <a:ea typeface="宋体" pitchFamily="2" charset="-122"/>
              </a:rPr>
              <a:t>3f f4 00 00 00 00 00 00</a:t>
            </a:r>
            <a:endPar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endParaRPr>
          </a:p>
        </p:txBody>
      </p:sp>
      <p:pic>
        <p:nvPicPr>
          <p:cNvPr id="4" name="图片 3">
            <a:extLst>
              <a:ext uri="{FF2B5EF4-FFF2-40B4-BE49-F238E27FC236}">
                <a16:creationId xmlns:a16="http://schemas.microsoft.com/office/drawing/2014/main" id="{3C9E5694-2FAC-48FB-8295-E394FE0C24A0}"/>
              </a:ext>
            </a:extLst>
          </p:cNvPr>
          <p:cNvPicPr>
            <a:picLocks noChangeAspect="1"/>
          </p:cNvPicPr>
          <p:nvPr/>
        </p:nvPicPr>
        <p:blipFill>
          <a:blip r:embed="rId2"/>
          <a:stretch>
            <a:fillRect/>
          </a:stretch>
        </p:blipFill>
        <p:spPr>
          <a:xfrm>
            <a:off x="467544" y="1628800"/>
            <a:ext cx="8352928" cy="3168813"/>
          </a:xfrm>
          <a:prstGeom prst="rect">
            <a:avLst/>
          </a:prstGeom>
        </p:spPr>
      </p:pic>
    </p:spTree>
    <p:extLst>
      <p:ext uri="{BB962C8B-B14F-4D97-AF65-F5344CB8AC3E}">
        <p14:creationId xmlns:p14="http://schemas.microsoft.com/office/powerpoint/2010/main" val="1378648774"/>
      </p:ext>
    </p:extLst>
  </p:cSld>
  <p:clrMapOvr>
    <a:masterClrMapping/>
  </p:clrMapOvr>
  <p:transition spd="med">
    <p:zo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30670B-8C71-4E4A-85E9-890457AF01B0}"/>
              </a:ext>
            </a:extLst>
          </p:cNvPr>
          <p:cNvSpPr>
            <a:spLocks noChangeArrowheads="1"/>
          </p:cNvSpPr>
          <p:nvPr/>
        </p:nvSpPr>
        <p:spPr bwMode="auto">
          <a:xfrm>
            <a:off x="604764" y="3573016"/>
            <a:ext cx="7609822"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sz="2400" b="1" i="0" u="none" strike="noStrike" kern="1200" cap="none" spc="0" normalizeH="0" baseline="0" noProof="0" dirty="0">
                <a:ln>
                  <a:noFill/>
                </a:ln>
                <a:solidFill>
                  <a:srgbClr val="FF0000"/>
                </a:solidFill>
                <a:effectLst/>
                <a:uLnTx/>
                <a:uFillTx/>
                <a:latin typeface="宋体" panose="02010600030101010101" pitchFamily="2" charset="-122"/>
                <a:ea typeface="宋体" pitchFamily="2" charset="-122"/>
                <a:cs typeface="+mn-cs"/>
              </a:rPr>
              <a:t>规格化数据</a:t>
            </a:r>
            <a:r>
              <a:rPr kumimoji="1" lang="zh-CN" altLang="en-US" sz="24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 </a:t>
            </a:r>
            <a:r>
              <a:rPr kumimoji="1" lang="en-US" altLang="zh-CN" sz="24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±1.XXXX*2</a:t>
            </a:r>
            <a:r>
              <a:rPr kumimoji="1" lang="en-US" altLang="zh-CN" sz="2400" b="1" i="0" u="none" strike="noStrike" kern="1200" cap="none" spc="0" normalizeH="0" baseline="30000" noProof="0" dirty="0">
                <a:ln>
                  <a:noFill/>
                </a:ln>
                <a:solidFill>
                  <a:srgbClr val="40458C"/>
                </a:solidFill>
                <a:effectLst/>
                <a:uLnTx/>
                <a:uFillTx/>
                <a:latin typeface="宋体" panose="02010600030101010101" pitchFamily="2" charset="-122"/>
                <a:ea typeface="宋体" pitchFamily="2" charset="-122"/>
                <a:cs typeface="+mn-cs"/>
              </a:rPr>
              <a:t>n </a:t>
            </a:r>
            <a:r>
              <a:rPr kumimoji="1" lang="en-US" altLang="zh-CN" sz="24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B</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sz="24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    科学表示法：小数点左边恒为</a:t>
            </a:r>
            <a:r>
              <a:rPr kumimoji="1" lang="en-US" altLang="zh-CN" sz="24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1</a:t>
            </a:r>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sz="24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    </a:t>
            </a:r>
            <a:r>
              <a:rPr kumimoji="1" lang="zh-CN" altLang="en-US" sz="24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要素：正负号、尾数 </a:t>
            </a:r>
            <a:r>
              <a:rPr kumimoji="1" lang="en-US" altLang="zh-CN" sz="24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XXXX</a:t>
            </a:r>
            <a:r>
              <a:rPr kumimoji="1" lang="zh-CN" altLang="en-US" sz="24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、指数 </a:t>
            </a:r>
            <a:r>
              <a:rPr kumimoji="1" lang="en-US" altLang="zh-CN" sz="24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n    </a:t>
            </a:r>
          </a:p>
        </p:txBody>
      </p:sp>
      <p:sp>
        <p:nvSpPr>
          <p:cNvPr id="6" name="Text Box 1026">
            <a:extLst>
              <a:ext uri="{FF2B5EF4-FFF2-40B4-BE49-F238E27FC236}">
                <a16:creationId xmlns:a16="http://schemas.microsoft.com/office/drawing/2014/main" id="{6AC1A626-C9B6-4BD8-A92A-0FCDDC877FAB}"/>
              </a:ext>
            </a:extLst>
          </p:cNvPr>
          <p:cNvSpPr txBox="1">
            <a:spLocks noChangeArrowheads="1"/>
          </p:cNvSpPr>
          <p:nvPr/>
        </p:nvSpPr>
        <p:spPr bwMode="auto">
          <a:xfrm>
            <a:off x="611188" y="332656"/>
            <a:ext cx="649568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i="1">
                <a:solidFill>
                  <a:schemeClr val="tx1"/>
                </a:solidFill>
                <a:latin typeface="Tahoma" pitchFamily="34" charset="0"/>
                <a:ea typeface="宋体" pitchFamily="2" charset="-122"/>
              </a:defRPr>
            </a:lvl1pPr>
            <a:lvl2pPr marL="742950" indent="-285750" eaLnBrk="0" hangingPunct="0">
              <a:defRPr kumimoji="1" sz="2000" i="1">
                <a:solidFill>
                  <a:schemeClr val="tx1"/>
                </a:solidFill>
                <a:latin typeface="Tahoma" pitchFamily="34" charset="0"/>
                <a:ea typeface="宋体" pitchFamily="2" charset="-122"/>
              </a:defRPr>
            </a:lvl2pPr>
            <a:lvl3pPr marL="1143000" indent="-228600" eaLnBrk="0" hangingPunct="0">
              <a:defRPr kumimoji="1" sz="2000" i="1">
                <a:solidFill>
                  <a:schemeClr val="tx1"/>
                </a:solidFill>
                <a:latin typeface="Tahoma" pitchFamily="34" charset="0"/>
                <a:ea typeface="宋体" pitchFamily="2" charset="-122"/>
              </a:defRPr>
            </a:lvl3pPr>
            <a:lvl4pPr marL="1600200" indent="-228600" eaLnBrk="0" hangingPunct="0">
              <a:defRPr kumimoji="1" sz="2000" i="1">
                <a:solidFill>
                  <a:schemeClr val="tx1"/>
                </a:solidFill>
                <a:latin typeface="Tahoma" pitchFamily="34" charset="0"/>
                <a:ea typeface="宋体" pitchFamily="2" charset="-122"/>
              </a:defRPr>
            </a:lvl4pPr>
            <a:lvl5pPr marL="2057400" indent="-228600" eaLnBrk="0" hangingPunct="0">
              <a:defRPr kumimoji="1" sz="2000" i="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000" i="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000" i="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000" i="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000" 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rPr>
              <a:t>3.5 </a:t>
            </a:r>
            <a:r>
              <a:rPr kumimoji="1" lang="zh-CN" altLang="en-US" sz="36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rPr>
              <a:t>浮点数据在机内的表示形式</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2E864E1C-2E9D-4E69-97CC-FE30A1FA706D}"/>
                  </a:ext>
                </a:extLst>
              </p:cNvPr>
              <p:cNvSpPr txBox="1"/>
              <p:nvPr/>
            </p:nvSpPr>
            <p:spPr>
              <a:xfrm>
                <a:off x="107504" y="1615344"/>
                <a:ext cx="8496944" cy="509178"/>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d>
                        <m:dPr>
                          <m:begChr m:val=""/>
                          <m:ctrlPr>
                            <a:rPr kumimoji="1" lang="zh-CN" altLang="en-US" sz="2400" b="0" i="1" u="none" strike="noStrike" kern="1200" cap="none" spc="0" normalizeH="0" baseline="0" noProof="0" smtClean="0">
                              <a:ln>
                                <a:noFill/>
                              </a:ln>
                              <a:solidFill>
                                <a:srgbClr val="40458C"/>
                              </a:solidFill>
                              <a:effectLst/>
                              <a:uLnTx/>
                              <a:uFillTx/>
                              <a:latin typeface="Cambria Math" panose="02040503050406030204" pitchFamily="18" charset="0"/>
                              <a:cs typeface="+mn-cs"/>
                            </a:rPr>
                          </m:ctrlPr>
                        </m:dPr>
                        <m:e>
                          <m:r>
                            <a:rPr kumimoji="1" lang="zh-CN" altLang="en-US" sz="2400" b="0" i="1" u="none" strike="noStrike" kern="1200" cap="none" spc="0" normalizeH="0" baseline="0" noProof="0">
                              <a:ln>
                                <a:noFill/>
                              </a:ln>
                              <a:solidFill>
                                <a:srgbClr val="40458C"/>
                              </a:solidFill>
                              <a:effectLst/>
                              <a:uLnTx/>
                              <a:uFillTx/>
                              <a:latin typeface="Cambria Math" panose="02040503050406030204" pitchFamily="18" charset="0"/>
                              <a:cs typeface="+mn-cs"/>
                            </a:rPr>
                            <m:t>±</m:t>
                          </m:r>
                          <m:r>
                            <a:rPr kumimoji="1" lang="zh-CN" altLang="en-US" sz="2400" b="0" i="0" u="none" strike="noStrike" kern="1200" cap="none" spc="0" normalizeH="0" baseline="0" noProof="0">
                              <a:ln>
                                <a:noFill/>
                              </a:ln>
                              <a:solidFill>
                                <a:srgbClr val="40458C"/>
                              </a:solidFill>
                              <a:effectLst/>
                              <a:uLnTx/>
                              <a:uFillTx/>
                              <a:latin typeface="Cambria Math" panose="02040503050406030204" pitchFamily="18" charset="0"/>
                              <a:cs typeface="+mn-cs"/>
                            </a:rPr>
                            <m:t>(</m:t>
                          </m:r>
                          <m:sSub>
                            <m:sSubPr>
                              <m:ctrlPr>
                                <a:rPr kumimoji="1" lang="zh-CN" altLang="en-US" sz="2400" b="0" i="1" u="none" strike="noStrike" kern="1200" cap="none" spc="0" normalizeH="0" baseline="0" noProof="0">
                                  <a:ln>
                                    <a:noFill/>
                                  </a:ln>
                                  <a:solidFill>
                                    <a:srgbClr val="836967"/>
                                  </a:solidFill>
                                  <a:effectLst/>
                                  <a:uLnTx/>
                                  <a:uFillTx/>
                                  <a:latin typeface="Cambria Math" panose="02040503050406030204" pitchFamily="18" charset="0"/>
                                  <a:cs typeface="+mn-cs"/>
                                </a:rPr>
                              </m:ctrlPr>
                            </m:sSubPr>
                            <m:e>
                              <m:r>
                                <a:rPr kumimoji="1" lang="zh-CN" altLang="en-US" sz="2400" b="0" i="1" u="none" strike="noStrike" kern="1200" cap="none" spc="0" normalizeH="0" baseline="0" noProof="0">
                                  <a:ln>
                                    <a:noFill/>
                                  </a:ln>
                                  <a:solidFill>
                                    <a:srgbClr val="40458C"/>
                                  </a:solidFill>
                                  <a:effectLst/>
                                  <a:uLnTx/>
                                  <a:uFillTx/>
                                  <a:latin typeface="Cambria Math" panose="02040503050406030204" pitchFamily="18" charset="0"/>
                                  <a:cs typeface="+mn-cs"/>
                                </a:rPr>
                                <m:t>𝑎</m:t>
                              </m:r>
                            </m:e>
                            <m:sub>
                              <m:r>
                                <a:rPr kumimoji="1" lang="zh-CN" altLang="en-US" sz="2400" b="0" i="1" u="none" strike="noStrike" kern="1200" cap="none" spc="0" normalizeH="0" baseline="0" noProof="0">
                                  <a:ln>
                                    <a:noFill/>
                                  </a:ln>
                                  <a:solidFill>
                                    <a:srgbClr val="40458C"/>
                                  </a:solidFill>
                                  <a:effectLst/>
                                  <a:uLnTx/>
                                  <a:uFillTx/>
                                  <a:latin typeface="Cambria Math" panose="02040503050406030204" pitchFamily="18" charset="0"/>
                                  <a:cs typeface="+mn-cs"/>
                                </a:rPr>
                                <m:t>𝑛</m:t>
                              </m:r>
                            </m:sub>
                          </m:sSub>
                          <m:sSup>
                            <m:sSupPr>
                              <m:ctrlPr>
                                <a:rPr kumimoji="1" lang="zh-CN" altLang="en-US" sz="2400" b="0" i="1" u="none" strike="noStrike" kern="1200" cap="none" spc="0" normalizeH="0" baseline="0" noProof="0">
                                  <a:ln>
                                    <a:noFill/>
                                  </a:ln>
                                  <a:solidFill>
                                    <a:srgbClr val="836967"/>
                                  </a:solidFill>
                                  <a:effectLst/>
                                  <a:uLnTx/>
                                  <a:uFillTx/>
                                  <a:latin typeface="Cambria Math" panose="02040503050406030204" pitchFamily="18" charset="0"/>
                                  <a:cs typeface="+mn-cs"/>
                                </a:rPr>
                              </m:ctrlPr>
                            </m:sSupPr>
                            <m:e>
                              <m:r>
                                <a:rPr kumimoji="1" lang="zh-CN" altLang="en-US" sz="2400" b="0" i="0" u="none" strike="noStrike" kern="1200" cap="none" spc="0" normalizeH="0" baseline="0" noProof="0">
                                  <a:ln>
                                    <a:noFill/>
                                  </a:ln>
                                  <a:solidFill>
                                    <a:srgbClr val="40458C"/>
                                  </a:solidFill>
                                  <a:effectLst/>
                                  <a:uLnTx/>
                                  <a:uFillTx/>
                                  <a:latin typeface="Cambria Math" panose="02040503050406030204" pitchFamily="18" charset="0"/>
                                  <a:cs typeface="+mn-cs"/>
                                </a:rPr>
                                <m:t>2</m:t>
                              </m:r>
                            </m:e>
                            <m:sup>
                              <m:r>
                                <a:rPr kumimoji="1" lang="zh-CN" altLang="en-US" sz="2400" b="0" i="1" u="none" strike="noStrike" kern="1200" cap="none" spc="0" normalizeH="0" baseline="0" noProof="0">
                                  <a:ln>
                                    <a:noFill/>
                                  </a:ln>
                                  <a:solidFill>
                                    <a:srgbClr val="40458C"/>
                                  </a:solidFill>
                                  <a:effectLst/>
                                  <a:uLnTx/>
                                  <a:uFillTx/>
                                  <a:latin typeface="Cambria Math" panose="02040503050406030204" pitchFamily="18" charset="0"/>
                                  <a:cs typeface="+mn-cs"/>
                                </a:rPr>
                                <m:t>𝑛</m:t>
                              </m:r>
                            </m:sup>
                          </m:sSup>
                          <m:r>
                            <a:rPr kumimoji="1" lang="zh-CN" altLang="en-US" sz="2400" b="0" i="0" u="none" strike="noStrike" kern="1200" cap="none" spc="0" normalizeH="0" baseline="0" noProof="0">
                              <a:ln>
                                <a:noFill/>
                              </a:ln>
                              <a:solidFill>
                                <a:srgbClr val="40458C"/>
                              </a:solidFill>
                              <a:effectLst/>
                              <a:uLnTx/>
                              <a:uFillTx/>
                              <a:latin typeface="Cambria Math" panose="02040503050406030204" pitchFamily="18" charset="0"/>
                              <a:cs typeface="+mn-cs"/>
                            </a:rPr>
                            <m:t>+⋯+</m:t>
                          </m:r>
                          <m:sSub>
                            <m:sSubPr>
                              <m:ctrlPr>
                                <a:rPr kumimoji="1" lang="zh-CN" altLang="en-US" sz="2400" b="0" i="1" u="none" strike="noStrike" kern="1200" cap="none" spc="0" normalizeH="0" baseline="0" noProof="0">
                                  <a:ln>
                                    <a:noFill/>
                                  </a:ln>
                                  <a:solidFill>
                                    <a:srgbClr val="836967"/>
                                  </a:solidFill>
                                  <a:effectLst/>
                                  <a:uLnTx/>
                                  <a:uFillTx/>
                                  <a:latin typeface="Cambria Math" panose="02040503050406030204" pitchFamily="18" charset="0"/>
                                  <a:cs typeface="+mn-cs"/>
                                </a:rPr>
                              </m:ctrlPr>
                            </m:sSubPr>
                            <m:e>
                              <m:r>
                                <a:rPr kumimoji="1" lang="zh-CN" altLang="en-US" sz="2400" b="0" i="1" u="none" strike="noStrike" kern="1200" cap="none" spc="0" normalizeH="0" baseline="0" noProof="0">
                                  <a:ln>
                                    <a:noFill/>
                                  </a:ln>
                                  <a:solidFill>
                                    <a:srgbClr val="40458C"/>
                                  </a:solidFill>
                                  <a:effectLst/>
                                  <a:uLnTx/>
                                  <a:uFillTx/>
                                  <a:latin typeface="Cambria Math" panose="02040503050406030204" pitchFamily="18" charset="0"/>
                                  <a:cs typeface="+mn-cs"/>
                                </a:rPr>
                                <m:t>𝑎</m:t>
                              </m:r>
                            </m:e>
                            <m:sub>
                              <m:r>
                                <a:rPr kumimoji="1" lang="zh-CN" altLang="en-US" sz="2400" b="0" i="0" u="none" strike="noStrike" kern="1200" cap="none" spc="0" normalizeH="0" baseline="0" noProof="0">
                                  <a:ln>
                                    <a:noFill/>
                                  </a:ln>
                                  <a:solidFill>
                                    <a:srgbClr val="40458C"/>
                                  </a:solidFill>
                                  <a:effectLst/>
                                  <a:uLnTx/>
                                  <a:uFillTx/>
                                  <a:latin typeface="Cambria Math" panose="02040503050406030204" pitchFamily="18" charset="0"/>
                                  <a:cs typeface="+mn-cs"/>
                                </a:rPr>
                                <m:t>1</m:t>
                              </m:r>
                            </m:sub>
                          </m:sSub>
                          <m:sSup>
                            <m:sSupPr>
                              <m:ctrlPr>
                                <a:rPr kumimoji="1" lang="zh-CN" altLang="en-US" sz="2400" b="0" i="1" u="none" strike="noStrike" kern="1200" cap="none" spc="0" normalizeH="0" baseline="0" noProof="0">
                                  <a:ln>
                                    <a:noFill/>
                                  </a:ln>
                                  <a:solidFill>
                                    <a:srgbClr val="836967"/>
                                  </a:solidFill>
                                  <a:effectLst/>
                                  <a:uLnTx/>
                                  <a:uFillTx/>
                                  <a:latin typeface="Cambria Math" panose="02040503050406030204" pitchFamily="18" charset="0"/>
                                  <a:cs typeface="+mn-cs"/>
                                </a:rPr>
                              </m:ctrlPr>
                            </m:sSupPr>
                            <m:e>
                              <m:r>
                                <a:rPr kumimoji="1" lang="zh-CN" altLang="en-US" sz="2400" b="0" i="0" u="none" strike="noStrike" kern="1200" cap="none" spc="0" normalizeH="0" baseline="0" noProof="0">
                                  <a:ln>
                                    <a:noFill/>
                                  </a:ln>
                                  <a:solidFill>
                                    <a:srgbClr val="40458C"/>
                                  </a:solidFill>
                                  <a:effectLst/>
                                  <a:uLnTx/>
                                  <a:uFillTx/>
                                  <a:latin typeface="Cambria Math" panose="02040503050406030204" pitchFamily="18" charset="0"/>
                                  <a:cs typeface="+mn-cs"/>
                                </a:rPr>
                                <m:t>2</m:t>
                              </m:r>
                            </m:e>
                            <m:sup>
                              <m:r>
                                <a:rPr kumimoji="1" lang="zh-CN" altLang="en-US" sz="2400" b="0" i="0" u="none" strike="noStrike" kern="1200" cap="none" spc="0" normalizeH="0" baseline="0" noProof="0">
                                  <a:ln>
                                    <a:noFill/>
                                  </a:ln>
                                  <a:solidFill>
                                    <a:srgbClr val="40458C"/>
                                  </a:solidFill>
                                  <a:effectLst/>
                                  <a:uLnTx/>
                                  <a:uFillTx/>
                                  <a:latin typeface="Cambria Math" panose="02040503050406030204" pitchFamily="18" charset="0"/>
                                  <a:cs typeface="+mn-cs"/>
                                </a:rPr>
                                <m:t>1</m:t>
                              </m:r>
                            </m:sup>
                          </m:sSup>
                          <m:r>
                            <a:rPr kumimoji="1" lang="zh-CN" altLang="en-US" sz="2400" b="0" i="0" u="none" strike="noStrike" kern="1200" cap="none" spc="0" normalizeH="0" baseline="0" noProof="0">
                              <a:ln>
                                <a:noFill/>
                              </a:ln>
                              <a:solidFill>
                                <a:srgbClr val="40458C"/>
                              </a:solidFill>
                              <a:effectLst/>
                              <a:uLnTx/>
                              <a:uFillTx/>
                              <a:latin typeface="Cambria Math" panose="02040503050406030204" pitchFamily="18" charset="0"/>
                              <a:cs typeface="+mn-cs"/>
                            </a:rPr>
                            <m:t>+</m:t>
                          </m:r>
                          <m:sSub>
                            <m:sSubPr>
                              <m:ctrlPr>
                                <a:rPr kumimoji="1" lang="zh-CN" altLang="en-US" sz="2400" b="0" i="1" u="none" strike="noStrike" kern="1200" cap="none" spc="0" normalizeH="0" baseline="0" noProof="0">
                                  <a:ln>
                                    <a:noFill/>
                                  </a:ln>
                                  <a:solidFill>
                                    <a:srgbClr val="836967"/>
                                  </a:solidFill>
                                  <a:effectLst/>
                                  <a:uLnTx/>
                                  <a:uFillTx/>
                                  <a:latin typeface="Cambria Math" panose="02040503050406030204" pitchFamily="18" charset="0"/>
                                  <a:cs typeface="+mn-cs"/>
                                </a:rPr>
                              </m:ctrlPr>
                            </m:sSubPr>
                            <m:e>
                              <m:r>
                                <a:rPr kumimoji="1" lang="zh-CN" altLang="en-US" sz="2400" b="0" i="1" u="none" strike="noStrike" kern="1200" cap="none" spc="0" normalizeH="0" baseline="0" noProof="0">
                                  <a:ln>
                                    <a:noFill/>
                                  </a:ln>
                                  <a:solidFill>
                                    <a:srgbClr val="40458C"/>
                                  </a:solidFill>
                                  <a:effectLst/>
                                  <a:uLnTx/>
                                  <a:uFillTx/>
                                  <a:latin typeface="Cambria Math" panose="02040503050406030204" pitchFamily="18" charset="0"/>
                                  <a:cs typeface="+mn-cs"/>
                                </a:rPr>
                                <m:t>𝑎</m:t>
                              </m:r>
                            </m:e>
                            <m:sub>
                              <m:r>
                                <a:rPr kumimoji="1" lang="zh-CN" altLang="en-US" sz="2400" b="0" i="0" u="none" strike="noStrike" kern="1200" cap="none" spc="0" normalizeH="0" baseline="0" noProof="0">
                                  <a:ln>
                                    <a:noFill/>
                                  </a:ln>
                                  <a:solidFill>
                                    <a:srgbClr val="40458C"/>
                                  </a:solidFill>
                                  <a:effectLst/>
                                  <a:uLnTx/>
                                  <a:uFillTx/>
                                  <a:latin typeface="Cambria Math" panose="02040503050406030204" pitchFamily="18" charset="0"/>
                                  <a:cs typeface="+mn-cs"/>
                                </a:rPr>
                                <m:t>0</m:t>
                              </m:r>
                            </m:sub>
                          </m:sSub>
                          <m:sSup>
                            <m:sSupPr>
                              <m:ctrlPr>
                                <a:rPr kumimoji="1" lang="zh-CN" altLang="en-US" sz="2400" b="0" i="1" u="none" strike="noStrike" kern="1200" cap="none" spc="0" normalizeH="0" baseline="0" noProof="0">
                                  <a:ln>
                                    <a:noFill/>
                                  </a:ln>
                                  <a:solidFill>
                                    <a:srgbClr val="836967"/>
                                  </a:solidFill>
                                  <a:effectLst/>
                                  <a:uLnTx/>
                                  <a:uFillTx/>
                                  <a:latin typeface="Cambria Math" panose="02040503050406030204" pitchFamily="18" charset="0"/>
                                  <a:cs typeface="+mn-cs"/>
                                </a:rPr>
                              </m:ctrlPr>
                            </m:sSupPr>
                            <m:e>
                              <m:r>
                                <a:rPr kumimoji="1" lang="zh-CN" altLang="en-US" sz="2400" b="0" i="0" u="none" strike="noStrike" kern="1200" cap="none" spc="0" normalizeH="0" baseline="0" noProof="0">
                                  <a:ln>
                                    <a:noFill/>
                                  </a:ln>
                                  <a:solidFill>
                                    <a:srgbClr val="40458C"/>
                                  </a:solidFill>
                                  <a:effectLst/>
                                  <a:uLnTx/>
                                  <a:uFillTx/>
                                  <a:latin typeface="Cambria Math" panose="02040503050406030204" pitchFamily="18" charset="0"/>
                                  <a:cs typeface="+mn-cs"/>
                                </a:rPr>
                                <m:t>2</m:t>
                              </m:r>
                            </m:e>
                            <m:sup>
                              <m:r>
                                <a:rPr kumimoji="1" lang="zh-CN" altLang="en-US" sz="2400" b="0" i="0" u="none" strike="noStrike" kern="1200" cap="none" spc="0" normalizeH="0" baseline="0" noProof="0">
                                  <a:ln>
                                    <a:noFill/>
                                  </a:ln>
                                  <a:solidFill>
                                    <a:srgbClr val="40458C"/>
                                  </a:solidFill>
                                  <a:effectLst/>
                                  <a:uLnTx/>
                                  <a:uFillTx/>
                                  <a:latin typeface="Cambria Math" panose="02040503050406030204" pitchFamily="18" charset="0"/>
                                  <a:cs typeface="+mn-cs"/>
                                </a:rPr>
                                <m:t>0</m:t>
                              </m:r>
                            </m:sup>
                          </m:sSup>
                          <m:r>
                            <a:rPr kumimoji="1" lang="zh-CN" altLang="en-US" sz="2400" b="0" i="0" u="none" strike="noStrike" kern="1200" cap="none" spc="0" normalizeH="0" baseline="0" noProof="0">
                              <a:ln>
                                <a:noFill/>
                              </a:ln>
                              <a:solidFill>
                                <a:srgbClr val="40458C"/>
                              </a:solidFill>
                              <a:effectLst/>
                              <a:uLnTx/>
                              <a:uFillTx/>
                              <a:latin typeface="Cambria Math" panose="02040503050406030204" pitchFamily="18" charset="0"/>
                              <a:cs typeface="+mn-cs"/>
                            </a:rPr>
                            <m:t>+</m:t>
                          </m:r>
                          <m:sSub>
                            <m:sSubPr>
                              <m:ctrlPr>
                                <a:rPr kumimoji="1" lang="zh-CN" altLang="en-US" sz="2400" b="0" i="1" u="none" strike="noStrike" kern="1200" cap="none" spc="0" normalizeH="0" baseline="0" noProof="0">
                                  <a:ln>
                                    <a:noFill/>
                                  </a:ln>
                                  <a:solidFill>
                                    <a:srgbClr val="836967"/>
                                  </a:solidFill>
                                  <a:effectLst/>
                                  <a:uLnTx/>
                                  <a:uFillTx/>
                                  <a:latin typeface="Cambria Math" panose="02040503050406030204" pitchFamily="18" charset="0"/>
                                  <a:cs typeface="+mn-cs"/>
                                </a:rPr>
                              </m:ctrlPr>
                            </m:sSubPr>
                            <m:e>
                              <m:r>
                                <a:rPr kumimoji="1" lang="zh-CN" altLang="en-US" sz="2400" b="0" i="1" u="none" strike="noStrike" kern="1200" cap="none" spc="0" normalizeH="0" baseline="0" noProof="0">
                                  <a:ln>
                                    <a:noFill/>
                                  </a:ln>
                                  <a:solidFill>
                                    <a:srgbClr val="40458C"/>
                                  </a:solidFill>
                                  <a:effectLst/>
                                  <a:uLnTx/>
                                  <a:uFillTx/>
                                  <a:latin typeface="Cambria Math" panose="02040503050406030204" pitchFamily="18" charset="0"/>
                                  <a:cs typeface="+mn-cs"/>
                                </a:rPr>
                                <m:t>𝑎</m:t>
                              </m:r>
                            </m:e>
                            <m:sub>
                              <m:r>
                                <a:rPr kumimoji="1" lang="zh-CN" altLang="en-US" sz="2400" b="0" i="0" u="none" strike="noStrike" kern="1200" cap="none" spc="0" normalizeH="0" baseline="0" noProof="0">
                                  <a:ln>
                                    <a:noFill/>
                                  </a:ln>
                                  <a:solidFill>
                                    <a:srgbClr val="40458C"/>
                                  </a:solidFill>
                                  <a:effectLst/>
                                  <a:uLnTx/>
                                  <a:uFillTx/>
                                  <a:latin typeface="Cambria Math" panose="02040503050406030204" pitchFamily="18" charset="0"/>
                                  <a:cs typeface="+mn-cs"/>
                                </a:rPr>
                                <m:t>−1</m:t>
                              </m:r>
                            </m:sub>
                          </m:sSub>
                          <m:sSup>
                            <m:sSupPr>
                              <m:ctrlPr>
                                <a:rPr kumimoji="1" lang="zh-CN" altLang="en-US" sz="2400" b="0" i="1" u="none" strike="noStrike" kern="1200" cap="none" spc="0" normalizeH="0" baseline="0" noProof="0">
                                  <a:ln>
                                    <a:noFill/>
                                  </a:ln>
                                  <a:solidFill>
                                    <a:srgbClr val="836967"/>
                                  </a:solidFill>
                                  <a:effectLst/>
                                  <a:uLnTx/>
                                  <a:uFillTx/>
                                  <a:latin typeface="Cambria Math" panose="02040503050406030204" pitchFamily="18" charset="0"/>
                                  <a:cs typeface="+mn-cs"/>
                                </a:rPr>
                              </m:ctrlPr>
                            </m:sSupPr>
                            <m:e>
                              <m:r>
                                <a:rPr kumimoji="1" lang="zh-CN" altLang="en-US" sz="2400" b="0" i="0" u="none" strike="noStrike" kern="1200" cap="none" spc="0" normalizeH="0" baseline="0" noProof="0">
                                  <a:ln>
                                    <a:noFill/>
                                  </a:ln>
                                  <a:solidFill>
                                    <a:srgbClr val="40458C"/>
                                  </a:solidFill>
                                  <a:effectLst/>
                                  <a:uLnTx/>
                                  <a:uFillTx/>
                                  <a:latin typeface="Cambria Math" panose="02040503050406030204" pitchFamily="18" charset="0"/>
                                  <a:cs typeface="+mn-cs"/>
                                </a:rPr>
                                <m:t>2</m:t>
                              </m:r>
                            </m:e>
                            <m:sup>
                              <m:r>
                                <a:rPr kumimoji="1" lang="zh-CN" altLang="en-US" sz="2400" b="0" i="0" u="none" strike="noStrike" kern="1200" cap="none" spc="0" normalizeH="0" baseline="0" noProof="0">
                                  <a:ln>
                                    <a:noFill/>
                                  </a:ln>
                                  <a:solidFill>
                                    <a:srgbClr val="40458C"/>
                                  </a:solidFill>
                                  <a:effectLst/>
                                  <a:uLnTx/>
                                  <a:uFillTx/>
                                  <a:latin typeface="Cambria Math" panose="02040503050406030204" pitchFamily="18" charset="0"/>
                                  <a:cs typeface="+mn-cs"/>
                                </a:rPr>
                                <m:t>−1</m:t>
                              </m:r>
                            </m:sup>
                          </m:sSup>
                          <m:r>
                            <a:rPr kumimoji="1" lang="zh-CN" altLang="en-US" sz="2400" b="0" i="0" u="none" strike="noStrike" kern="1200" cap="none" spc="0" normalizeH="0" baseline="0" noProof="0">
                              <a:ln>
                                <a:noFill/>
                              </a:ln>
                              <a:solidFill>
                                <a:srgbClr val="40458C"/>
                              </a:solidFill>
                              <a:effectLst/>
                              <a:uLnTx/>
                              <a:uFillTx/>
                              <a:latin typeface="Cambria Math" panose="02040503050406030204" pitchFamily="18" charset="0"/>
                              <a:cs typeface="+mn-cs"/>
                            </a:rPr>
                            <m:t>+⋯+</m:t>
                          </m:r>
                          <m:sSub>
                            <m:sSubPr>
                              <m:ctrlPr>
                                <a:rPr kumimoji="1" lang="zh-CN" altLang="en-US" sz="2400" b="0" i="1" u="none" strike="noStrike" kern="1200" cap="none" spc="0" normalizeH="0" baseline="0" noProof="0">
                                  <a:ln>
                                    <a:noFill/>
                                  </a:ln>
                                  <a:solidFill>
                                    <a:srgbClr val="836967"/>
                                  </a:solidFill>
                                  <a:effectLst/>
                                  <a:uLnTx/>
                                  <a:uFillTx/>
                                  <a:latin typeface="Cambria Math" panose="02040503050406030204" pitchFamily="18" charset="0"/>
                                  <a:cs typeface="+mn-cs"/>
                                </a:rPr>
                              </m:ctrlPr>
                            </m:sSubPr>
                            <m:e>
                              <m:r>
                                <a:rPr kumimoji="1" lang="zh-CN" altLang="en-US" sz="2400" b="0" i="1" u="none" strike="noStrike" kern="1200" cap="none" spc="0" normalizeH="0" baseline="0" noProof="0">
                                  <a:ln>
                                    <a:noFill/>
                                  </a:ln>
                                  <a:solidFill>
                                    <a:srgbClr val="40458C"/>
                                  </a:solidFill>
                                  <a:effectLst/>
                                  <a:uLnTx/>
                                  <a:uFillTx/>
                                  <a:latin typeface="Cambria Math" panose="02040503050406030204" pitchFamily="18" charset="0"/>
                                  <a:cs typeface="+mn-cs"/>
                                </a:rPr>
                                <m:t>𝑎</m:t>
                              </m:r>
                            </m:e>
                            <m:sub>
                              <m:r>
                                <a:rPr kumimoji="1" lang="zh-CN" altLang="en-US" sz="2400" b="0" i="0" u="none" strike="noStrike" kern="1200" cap="none" spc="0" normalizeH="0" baseline="0" noProof="0">
                                  <a:ln>
                                    <a:noFill/>
                                  </a:ln>
                                  <a:solidFill>
                                    <a:srgbClr val="40458C"/>
                                  </a:solidFill>
                                  <a:effectLst/>
                                  <a:uLnTx/>
                                  <a:uFillTx/>
                                  <a:latin typeface="Cambria Math" panose="02040503050406030204" pitchFamily="18" charset="0"/>
                                  <a:cs typeface="+mn-cs"/>
                                </a:rPr>
                                <m:t>−</m:t>
                              </m:r>
                              <m:r>
                                <a:rPr kumimoji="1" lang="zh-CN" altLang="en-US" sz="2400" b="0" i="1" u="none" strike="noStrike" kern="1200" cap="none" spc="0" normalizeH="0" baseline="0" noProof="0">
                                  <a:ln>
                                    <a:noFill/>
                                  </a:ln>
                                  <a:solidFill>
                                    <a:srgbClr val="40458C"/>
                                  </a:solidFill>
                                  <a:effectLst/>
                                  <a:uLnTx/>
                                  <a:uFillTx/>
                                  <a:latin typeface="Cambria Math" panose="02040503050406030204" pitchFamily="18" charset="0"/>
                                  <a:cs typeface="+mn-cs"/>
                                </a:rPr>
                                <m:t>𝑚</m:t>
                              </m:r>
                            </m:sub>
                          </m:sSub>
                          <m:sSup>
                            <m:sSupPr>
                              <m:ctrlPr>
                                <a:rPr kumimoji="1" lang="zh-CN" altLang="en-US" sz="2400" b="0" i="1" u="none" strike="noStrike" kern="1200" cap="none" spc="0" normalizeH="0" baseline="0" noProof="0">
                                  <a:ln>
                                    <a:noFill/>
                                  </a:ln>
                                  <a:solidFill>
                                    <a:srgbClr val="836967"/>
                                  </a:solidFill>
                                  <a:effectLst/>
                                  <a:uLnTx/>
                                  <a:uFillTx/>
                                  <a:latin typeface="Cambria Math" panose="02040503050406030204" pitchFamily="18" charset="0"/>
                                  <a:cs typeface="+mn-cs"/>
                                </a:rPr>
                              </m:ctrlPr>
                            </m:sSupPr>
                            <m:e>
                              <m:r>
                                <a:rPr kumimoji="1" lang="zh-CN" altLang="en-US" sz="2400" b="0" i="0" u="none" strike="noStrike" kern="1200" cap="none" spc="0" normalizeH="0" baseline="0" noProof="0">
                                  <a:ln>
                                    <a:noFill/>
                                  </a:ln>
                                  <a:solidFill>
                                    <a:srgbClr val="40458C"/>
                                  </a:solidFill>
                                  <a:effectLst/>
                                  <a:uLnTx/>
                                  <a:uFillTx/>
                                  <a:latin typeface="Cambria Math" panose="02040503050406030204" pitchFamily="18" charset="0"/>
                                  <a:cs typeface="+mn-cs"/>
                                </a:rPr>
                                <m:t>2</m:t>
                              </m:r>
                            </m:e>
                            <m:sup>
                              <m:r>
                                <a:rPr kumimoji="1" lang="zh-CN" altLang="en-US" sz="2400" b="0" i="0" u="none" strike="noStrike" kern="1200" cap="none" spc="0" normalizeH="0" baseline="0" noProof="0">
                                  <a:ln>
                                    <a:noFill/>
                                  </a:ln>
                                  <a:solidFill>
                                    <a:srgbClr val="40458C"/>
                                  </a:solidFill>
                                  <a:effectLst/>
                                  <a:uLnTx/>
                                  <a:uFillTx/>
                                  <a:latin typeface="Cambria Math" panose="02040503050406030204" pitchFamily="18" charset="0"/>
                                  <a:cs typeface="+mn-cs"/>
                                </a:rPr>
                                <m:t>−</m:t>
                              </m:r>
                              <m:r>
                                <a:rPr kumimoji="1" lang="zh-CN" altLang="en-US" sz="2400" b="0" i="1" u="none" strike="noStrike" kern="1200" cap="none" spc="0" normalizeH="0" baseline="0" noProof="0">
                                  <a:ln>
                                    <a:noFill/>
                                  </a:ln>
                                  <a:solidFill>
                                    <a:srgbClr val="40458C"/>
                                  </a:solidFill>
                                  <a:effectLst/>
                                  <a:uLnTx/>
                                  <a:uFillTx/>
                                  <a:latin typeface="Cambria Math" panose="02040503050406030204" pitchFamily="18" charset="0"/>
                                  <a:cs typeface="+mn-cs"/>
                                </a:rPr>
                                <m:t>𝑚</m:t>
                              </m:r>
                            </m:sup>
                          </m:sSup>
                          <m:r>
                            <a:rPr kumimoji="1" lang="zh-CN" altLang="en-US" sz="2400" b="0" i="0" u="none" strike="noStrike" kern="1200" cap="none" spc="0" normalizeH="0" baseline="0" noProof="0">
                              <a:ln>
                                <a:noFill/>
                              </a:ln>
                              <a:solidFill>
                                <a:srgbClr val="40458C"/>
                              </a:solidFill>
                              <a:effectLst/>
                              <a:uLnTx/>
                              <a:uFillTx/>
                              <a:latin typeface="Cambria Math" panose="02040503050406030204" pitchFamily="18" charset="0"/>
                              <a:cs typeface="+mn-cs"/>
                            </a:rPr>
                            <m:t>+⋯</m:t>
                          </m:r>
                        </m:e>
                      </m:d>
                    </m:oMath>
                  </m:oMathPara>
                </a14:m>
                <a:endParaRPr kumimoji="1" lang="zh-CN" altLang="en-US" sz="2400" b="0" i="1" u="none" strike="noStrike" kern="1200" cap="none" spc="0" normalizeH="0" baseline="0" noProof="0" dirty="0">
                  <a:ln>
                    <a:noFill/>
                  </a:ln>
                  <a:solidFill>
                    <a:srgbClr val="40458C"/>
                  </a:solidFill>
                  <a:effectLst/>
                  <a:uLnTx/>
                  <a:uFillTx/>
                  <a:latin typeface="Tahoma" pitchFamily="34" charset="0"/>
                  <a:ea typeface="宋体" pitchFamily="2" charset="-122"/>
                  <a:cs typeface="+mn-cs"/>
                </a:endParaRPr>
              </a:p>
            </p:txBody>
          </p:sp>
        </mc:Choice>
        <mc:Fallback xmlns="">
          <p:sp>
            <p:nvSpPr>
              <p:cNvPr id="8" name="文本框 7">
                <a:extLst>
                  <a:ext uri="{FF2B5EF4-FFF2-40B4-BE49-F238E27FC236}">
                    <a16:creationId xmlns:a16="http://schemas.microsoft.com/office/drawing/2014/main" id="{2E864E1C-2E9D-4E69-97CC-FE30A1FA706D}"/>
                  </a:ext>
                </a:extLst>
              </p:cNvPr>
              <p:cNvSpPr txBox="1">
                <a:spLocks noRot="1" noChangeAspect="1" noMove="1" noResize="1" noEditPoints="1" noAdjustHandles="1" noChangeArrowheads="1" noChangeShapeType="1" noTextEdit="1"/>
              </p:cNvSpPr>
              <p:nvPr/>
            </p:nvSpPr>
            <p:spPr>
              <a:xfrm>
                <a:off x="107504" y="1615344"/>
                <a:ext cx="8496944" cy="509178"/>
              </a:xfrm>
              <a:prstGeom prst="rect">
                <a:avLst/>
              </a:prstGeom>
              <a:blipFill>
                <a:blip r:embed="rId2"/>
                <a:stretch>
                  <a:fillRect t="-115476" r="-5456" b="-169048"/>
                </a:stretch>
              </a:blipFill>
            </p:spPr>
            <p:txBody>
              <a:bodyPr/>
              <a:lstStyle/>
              <a:p>
                <a:r>
                  <a:rPr lang="zh-CN" altLang="en-US">
                    <a:noFill/>
                  </a:rPr>
                  <a:t> </a:t>
                </a:r>
              </a:p>
            </p:txBody>
          </p:sp>
        </mc:Fallback>
      </mc:AlternateContent>
      <p:sp>
        <p:nvSpPr>
          <p:cNvPr id="11" name="Rectangle 3">
            <a:extLst>
              <a:ext uri="{FF2B5EF4-FFF2-40B4-BE49-F238E27FC236}">
                <a16:creationId xmlns:a16="http://schemas.microsoft.com/office/drawing/2014/main" id="{9E89272B-BF79-4F52-A432-74DDA3D11ECC}"/>
              </a:ext>
            </a:extLst>
          </p:cNvPr>
          <p:cNvSpPr>
            <a:spLocks noChangeArrowheads="1"/>
          </p:cNvSpPr>
          <p:nvPr/>
        </p:nvSpPr>
        <p:spPr bwMode="auto">
          <a:xfrm>
            <a:off x="637489" y="2329716"/>
            <a:ext cx="760982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1.25 = 1.01B</a:t>
            </a: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a:t>
            </a:r>
            <a:endPar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endParaRPr>
          </a:p>
        </p:txBody>
      </p:sp>
      <p:sp>
        <p:nvSpPr>
          <p:cNvPr id="2" name="Rectangle 3">
            <a:extLst>
              <a:ext uri="{FF2B5EF4-FFF2-40B4-BE49-F238E27FC236}">
                <a16:creationId xmlns:a16="http://schemas.microsoft.com/office/drawing/2014/main" id="{9E24F9A0-F244-DA87-BCC6-FD294860562B}"/>
              </a:ext>
            </a:extLst>
          </p:cNvPr>
          <p:cNvSpPr>
            <a:spLocks noChangeArrowheads="1"/>
          </p:cNvSpPr>
          <p:nvPr/>
        </p:nvSpPr>
        <p:spPr bwMode="auto">
          <a:xfrm>
            <a:off x="562578" y="5229200"/>
            <a:ext cx="6745726" cy="941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2400" b="1" dirty="0">
                <a:solidFill>
                  <a:srgbClr val="FF0000"/>
                </a:solidFill>
                <a:latin typeface="宋体" panose="02010600030101010101" pitchFamily="2" charset="-122"/>
                <a:ea typeface="宋体" pitchFamily="2" charset="-122"/>
              </a:rPr>
              <a:t>问题：尾数 </a:t>
            </a:r>
            <a:r>
              <a:rPr lang="en-US" altLang="zh-CN" sz="2400" b="1" dirty="0">
                <a:solidFill>
                  <a:srgbClr val="FF0000"/>
                </a:solidFill>
                <a:latin typeface="宋体" panose="02010600030101010101" pitchFamily="2" charset="-122"/>
                <a:ea typeface="宋体" pitchFamily="2" charset="-122"/>
              </a:rPr>
              <a:t>XXXX</a:t>
            </a:r>
            <a:r>
              <a:rPr lang="zh-CN" altLang="en-US" sz="2400" b="1" dirty="0">
                <a:solidFill>
                  <a:srgbClr val="FF0000"/>
                </a:solidFill>
                <a:latin typeface="宋体" panose="02010600030101010101" pitchFamily="2" charset="-122"/>
                <a:ea typeface="宋体" pitchFamily="2" charset="-122"/>
              </a:rPr>
              <a:t>、指数各用多少位来表示？</a:t>
            </a:r>
            <a:endParaRPr kumimoji="1"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itchFamily="2" charset="-122"/>
              </a:rPr>
              <a:t>      </a:t>
            </a:r>
            <a:r>
              <a:rPr kumimoji="1" lang="zh-CN" altLang="en-US" sz="2400" b="1" i="0" u="none" strike="noStrike" kern="1200" cap="none" spc="0" normalizeH="0" baseline="0" noProof="0" dirty="0">
                <a:ln>
                  <a:noFill/>
                </a:ln>
                <a:solidFill>
                  <a:srgbClr val="FF0000"/>
                </a:solidFill>
                <a:effectLst/>
                <a:uLnTx/>
                <a:uFillTx/>
                <a:latin typeface="宋体" panose="02010600030101010101" pitchFamily="2" charset="-122"/>
                <a:ea typeface="宋体" pitchFamily="2" charset="-122"/>
              </a:rPr>
              <a:t>用什么形式来表达？</a:t>
            </a:r>
            <a:endParaRPr kumimoji="1" lang="en-US" altLang="zh-CN" sz="2400" b="1" i="0" u="none" strike="noStrike" kern="1200" cap="none" spc="0" normalizeH="0" baseline="0" noProof="0" dirty="0">
              <a:ln>
                <a:noFill/>
              </a:ln>
              <a:solidFill>
                <a:srgbClr val="FF0000"/>
              </a:solidFill>
              <a:effectLst/>
              <a:uLnTx/>
              <a:uFillTx/>
              <a:latin typeface="宋体" panose="02010600030101010101" pitchFamily="2" charset="-122"/>
              <a:ea typeface="宋体" pitchFamily="2" charset="-122"/>
            </a:endParaRPr>
          </a:p>
        </p:txBody>
      </p:sp>
    </p:spTree>
    <p:extLst>
      <p:ext uri="{BB962C8B-B14F-4D97-AF65-F5344CB8AC3E}">
        <p14:creationId xmlns:p14="http://schemas.microsoft.com/office/powerpoint/2010/main" val="2667583136"/>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026">
            <a:extLst>
              <a:ext uri="{FF2B5EF4-FFF2-40B4-BE49-F238E27FC236}">
                <a16:creationId xmlns:a16="http://schemas.microsoft.com/office/drawing/2014/main" id="{6AC1A626-C9B6-4BD8-A92A-0FCDDC877FAB}"/>
              </a:ext>
            </a:extLst>
          </p:cNvPr>
          <p:cNvSpPr txBox="1">
            <a:spLocks noChangeArrowheads="1"/>
          </p:cNvSpPr>
          <p:nvPr/>
        </p:nvSpPr>
        <p:spPr bwMode="auto">
          <a:xfrm>
            <a:off x="611188" y="332656"/>
            <a:ext cx="66014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i="1">
                <a:solidFill>
                  <a:schemeClr val="tx1"/>
                </a:solidFill>
                <a:latin typeface="Tahoma" pitchFamily="34" charset="0"/>
                <a:ea typeface="宋体" pitchFamily="2" charset="-122"/>
              </a:defRPr>
            </a:lvl1pPr>
            <a:lvl2pPr marL="742950" indent="-285750" eaLnBrk="0" hangingPunct="0">
              <a:defRPr kumimoji="1" sz="2000" i="1">
                <a:solidFill>
                  <a:schemeClr val="tx1"/>
                </a:solidFill>
                <a:latin typeface="Tahoma" pitchFamily="34" charset="0"/>
                <a:ea typeface="宋体" pitchFamily="2" charset="-122"/>
              </a:defRPr>
            </a:lvl2pPr>
            <a:lvl3pPr marL="1143000" indent="-228600" eaLnBrk="0" hangingPunct="0">
              <a:defRPr kumimoji="1" sz="2000" i="1">
                <a:solidFill>
                  <a:schemeClr val="tx1"/>
                </a:solidFill>
                <a:latin typeface="Tahoma" pitchFamily="34" charset="0"/>
                <a:ea typeface="宋体" pitchFamily="2" charset="-122"/>
              </a:defRPr>
            </a:lvl3pPr>
            <a:lvl4pPr marL="1600200" indent="-228600" eaLnBrk="0" hangingPunct="0">
              <a:defRPr kumimoji="1" sz="2000" i="1">
                <a:solidFill>
                  <a:schemeClr val="tx1"/>
                </a:solidFill>
                <a:latin typeface="Tahoma" pitchFamily="34" charset="0"/>
                <a:ea typeface="宋体" pitchFamily="2" charset="-122"/>
              </a:defRPr>
            </a:lvl4pPr>
            <a:lvl5pPr marL="2057400" indent="-228600" eaLnBrk="0" hangingPunct="0">
              <a:defRPr kumimoji="1" sz="2000" i="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000" i="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000" i="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000" i="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000" 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rPr>
              <a:t>3.5 </a:t>
            </a:r>
            <a:r>
              <a:rPr kumimoji="1" lang="zh-CN" altLang="en-US" sz="36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rPr>
              <a:t>浮点数据在机内的表示形式</a:t>
            </a:r>
          </a:p>
        </p:txBody>
      </p:sp>
      <p:pic>
        <p:nvPicPr>
          <p:cNvPr id="3" name="图片 2">
            <a:extLst>
              <a:ext uri="{FF2B5EF4-FFF2-40B4-BE49-F238E27FC236}">
                <a16:creationId xmlns:a16="http://schemas.microsoft.com/office/drawing/2014/main" id="{FE0645A4-44B0-4723-AA55-C33FF6E11ADD}"/>
              </a:ext>
            </a:extLst>
          </p:cNvPr>
          <p:cNvPicPr>
            <a:picLocks noChangeAspect="1"/>
          </p:cNvPicPr>
          <p:nvPr/>
        </p:nvPicPr>
        <p:blipFill>
          <a:blip r:embed="rId2"/>
          <a:stretch>
            <a:fillRect/>
          </a:stretch>
        </p:blipFill>
        <p:spPr>
          <a:xfrm>
            <a:off x="467544" y="1440878"/>
            <a:ext cx="6198056" cy="936104"/>
          </a:xfrm>
          <a:prstGeom prst="rect">
            <a:avLst/>
          </a:prstGeom>
        </p:spPr>
      </p:pic>
      <p:sp>
        <p:nvSpPr>
          <p:cNvPr id="10" name="文本框 9">
            <a:extLst>
              <a:ext uri="{FF2B5EF4-FFF2-40B4-BE49-F238E27FC236}">
                <a16:creationId xmlns:a16="http://schemas.microsoft.com/office/drawing/2014/main" id="{B37A00AB-61B6-482F-9D90-582D8AF589DB}"/>
              </a:ext>
            </a:extLst>
          </p:cNvPr>
          <p:cNvSpPr txBox="1"/>
          <p:nvPr/>
        </p:nvSpPr>
        <p:spPr>
          <a:xfrm>
            <a:off x="6804248" y="1656902"/>
            <a:ext cx="2232248" cy="861774"/>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0000FF"/>
                </a:solidFill>
                <a:effectLst/>
                <a:uLnTx/>
                <a:uFillTx/>
                <a:latin typeface="Times New Roman" panose="02020603050405020304" pitchFamily="18" charset="0"/>
                <a:ea typeface="宋体" pitchFamily="2" charset="-122"/>
                <a:cs typeface="Times New Roman" panose="02020603050405020304" pitchFamily="18" charset="0"/>
              </a:rPr>
              <a:t>单精度浮点数</a:t>
            </a:r>
            <a:endParaRPr kumimoji="1" lang="en-US" altLang="zh-CN" sz="2400" b="1" i="0" u="none" strike="noStrike" kern="1200" cap="none" spc="0" normalizeH="0" baseline="0" noProof="0" dirty="0">
              <a:ln>
                <a:noFill/>
              </a:ln>
              <a:solidFill>
                <a:srgbClr val="0000FF"/>
              </a:solidFill>
              <a:effectLst/>
              <a:uLnTx/>
              <a:uFillTx/>
              <a:latin typeface="Times New Roman" panose="02020603050405020304" pitchFamily="18" charset="0"/>
              <a:ea typeface="宋体"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600" b="1" i="0" u="none" strike="noStrike" kern="1200" cap="none" spc="0" normalizeH="0" baseline="0" noProof="0" dirty="0">
                <a:ln>
                  <a:noFill/>
                </a:ln>
                <a:solidFill>
                  <a:srgbClr val="0000FF"/>
                </a:solidFill>
                <a:effectLst/>
                <a:uLnTx/>
                <a:uFillTx/>
                <a:latin typeface="Times New Roman" panose="02020603050405020304" pitchFamily="18" charset="0"/>
                <a:ea typeface="宋体" pitchFamily="2" charset="-122"/>
                <a:cs typeface="Times New Roman" panose="02020603050405020304" pitchFamily="18" charset="0"/>
              </a:rPr>
              <a:t>float</a:t>
            </a:r>
            <a:endParaRPr kumimoji="1" lang="zh-CN" altLang="en-US" sz="2600" b="1" i="0" u="none" strike="noStrike" kern="1200" cap="none" spc="0" normalizeH="0" baseline="0" noProof="0" dirty="0">
              <a:ln>
                <a:noFill/>
              </a:ln>
              <a:solidFill>
                <a:srgbClr val="0000FF"/>
              </a:solidFill>
              <a:effectLst/>
              <a:uLnTx/>
              <a:uFillTx/>
              <a:latin typeface="Times New Roman" panose="02020603050405020304" pitchFamily="18" charset="0"/>
              <a:ea typeface="宋体" pitchFamily="2" charset="-122"/>
              <a:cs typeface="Times New Roman" panose="02020603050405020304" pitchFamily="18" charset="0"/>
            </a:endParaRPr>
          </a:p>
        </p:txBody>
      </p:sp>
      <p:sp>
        <p:nvSpPr>
          <p:cNvPr id="13" name="文本框 12">
            <a:extLst>
              <a:ext uri="{FF2B5EF4-FFF2-40B4-BE49-F238E27FC236}">
                <a16:creationId xmlns:a16="http://schemas.microsoft.com/office/drawing/2014/main" id="{234A3F42-3CE5-435F-BC05-A6A571CAADF6}"/>
              </a:ext>
            </a:extLst>
          </p:cNvPr>
          <p:cNvSpPr txBox="1"/>
          <p:nvPr/>
        </p:nvSpPr>
        <p:spPr>
          <a:xfrm>
            <a:off x="683568" y="2518676"/>
            <a:ext cx="8003312" cy="2646878"/>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6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rPr>
              <a:t>符号位：</a:t>
            </a:r>
            <a:r>
              <a:rPr kumimoji="1" lang="en-US" altLang="zh-CN" sz="26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rPr>
              <a:t>0</a:t>
            </a:r>
            <a:r>
              <a:rPr kumimoji="1" lang="zh-CN" altLang="en-US" sz="26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rPr>
              <a:t>表示正数，</a:t>
            </a:r>
            <a:r>
              <a:rPr kumimoji="1" lang="en-US" altLang="zh-CN" sz="26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rPr>
              <a:t>1</a:t>
            </a:r>
            <a:r>
              <a:rPr kumimoji="1" lang="zh-CN" altLang="en-US" sz="26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rPr>
              <a:t>表示负数</a:t>
            </a:r>
            <a:endParaRPr kumimoji="1" lang="en-US" altLang="zh-CN" sz="26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endParaRPr>
          </a:p>
          <a:p>
            <a:pPr marL="0" marR="0" lvl="0" indent="0" algn="l" defTabSz="914400" rtl="0" eaLnBrk="1" fontAlgn="base" latinLnBrk="0" hangingPunct="1">
              <a:lnSpc>
                <a:spcPct val="100000"/>
              </a:lnSpc>
              <a:spcBef>
                <a:spcPts val="600"/>
              </a:spcBef>
              <a:spcAft>
                <a:spcPct val="0"/>
              </a:spcAft>
              <a:buClrTx/>
              <a:buSzTx/>
              <a:buFontTx/>
              <a:buNone/>
              <a:tabLst/>
              <a:defRPr/>
            </a:pPr>
            <a:r>
              <a:rPr kumimoji="1" lang="zh-CN" altLang="en-US" sz="26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rPr>
              <a:t>指  数：采用“移码”来表示。单精度移 </a:t>
            </a:r>
            <a:r>
              <a:rPr kumimoji="1" lang="en-US" altLang="zh-CN" sz="26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rPr>
              <a:t>7F</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6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rPr>
              <a:t>        -126</a:t>
            </a:r>
            <a:r>
              <a:rPr kumimoji="1" lang="en-US" altLang="zh-CN" sz="12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rPr>
              <a:t> </a:t>
            </a:r>
            <a:r>
              <a:rPr kumimoji="1" lang="en-US" altLang="zh-CN" sz="26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rPr>
              <a:t>D -&gt; 00000001</a:t>
            </a:r>
            <a:r>
              <a:rPr kumimoji="1" lang="en-US" altLang="zh-CN" sz="12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rPr>
              <a:t> </a:t>
            </a:r>
            <a:r>
              <a:rPr kumimoji="1" lang="en-US" altLang="zh-CN" sz="26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rPr>
              <a:t>B</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6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rPr>
              <a:t>         127</a:t>
            </a:r>
            <a:r>
              <a:rPr kumimoji="1" lang="en-US" altLang="zh-CN" sz="12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rPr>
              <a:t> </a:t>
            </a:r>
            <a:r>
              <a:rPr kumimoji="1" lang="en-US" altLang="zh-CN" sz="26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rPr>
              <a:t>D -&gt; 11111110</a:t>
            </a:r>
            <a:r>
              <a:rPr kumimoji="1" lang="en-US" altLang="zh-CN" sz="12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rPr>
              <a:t> </a:t>
            </a:r>
            <a:r>
              <a:rPr kumimoji="1" lang="en-US" altLang="zh-CN" sz="26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rPr>
              <a:t>B</a:t>
            </a:r>
          </a:p>
          <a:p>
            <a:pPr marL="1343025" lvl="0" indent="-1343025">
              <a:spcBef>
                <a:spcPts val="600"/>
              </a:spcBef>
              <a:defRPr/>
            </a:pPr>
            <a:r>
              <a:rPr lang="zh-CN" altLang="en-US" sz="2600" b="1" dirty="0">
                <a:solidFill>
                  <a:srgbClr val="40458C"/>
                </a:solidFill>
                <a:latin typeface="宋体" panose="02010600030101010101" pitchFamily="2" charset="-122"/>
                <a:ea typeface="宋体" pitchFamily="2" charset="-122"/>
              </a:rPr>
              <a:t>尾  数：用原码表示。</a:t>
            </a:r>
            <a:r>
              <a:rPr lang="zh-CN" altLang="en-US" sz="2600" b="1" dirty="0">
                <a:solidFill>
                  <a:srgbClr val="FF0000"/>
                </a:solidFill>
                <a:latin typeface="宋体" panose="02010600030101010101" pitchFamily="2" charset="-122"/>
                <a:ea typeface="宋体" pitchFamily="2" charset="-122"/>
              </a:rPr>
              <a:t>对于规格化浮点数</a:t>
            </a:r>
            <a:r>
              <a:rPr lang="en-US" altLang="zh-CN" sz="2600" b="1" dirty="0">
                <a:solidFill>
                  <a:srgbClr val="FF0000"/>
                </a:solidFill>
                <a:latin typeface="宋体" panose="02010600030101010101" pitchFamily="2" charset="-122"/>
                <a:ea typeface="宋体" pitchFamily="2" charset="-122"/>
              </a:rPr>
              <a:t>,</a:t>
            </a:r>
            <a:r>
              <a:rPr lang="zh-CN" altLang="en-US" sz="2600" b="1" dirty="0">
                <a:solidFill>
                  <a:srgbClr val="FF0000"/>
                </a:solidFill>
                <a:latin typeface="宋体" panose="02010600030101010101" pitchFamily="2" charset="-122"/>
                <a:ea typeface="宋体" pitchFamily="2" charset="-122"/>
              </a:rPr>
              <a:t>尾数的小数点前面的</a:t>
            </a:r>
            <a:r>
              <a:rPr lang="en-US" altLang="zh-CN" sz="2600" b="1" dirty="0">
                <a:solidFill>
                  <a:srgbClr val="FF0000"/>
                </a:solidFill>
                <a:latin typeface="宋体" panose="02010600030101010101" pitchFamily="2" charset="-122"/>
                <a:ea typeface="宋体" pitchFamily="2" charset="-122"/>
              </a:rPr>
              <a:t>1</a:t>
            </a:r>
            <a:r>
              <a:rPr lang="zh-CN" altLang="en-US" sz="2600" b="1" dirty="0">
                <a:solidFill>
                  <a:srgbClr val="FF0000"/>
                </a:solidFill>
                <a:latin typeface="宋体" panose="02010600030101010101" pitchFamily="2" charset="-122"/>
                <a:ea typeface="宋体" pitchFamily="2" charset="-122"/>
              </a:rPr>
              <a:t>，不需存贮。</a:t>
            </a:r>
            <a:endParaRPr kumimoji="1" lang="zh-CN" altLang="en-US" sz="2600" b="1" i="0" u="none" strike="noStrike" kern="1200" cap="none" spc="0" normalizeH="0" baseline="0" noProof="0" dirty="0">
              <a:ln>
                <a:noFill/>
              </a:ln>
              <a:solidFill>
                <a:srgbClr val="FF0000"/>
              </a:solidFill>
              <a:effectLst/>
              <a:uLnTx/>
              <a:uFillTx/>
              <a:latin typeface="宋体" panose="02010600030101010101" pitchFamily="2" charset="-122"/>
              <a:ea typeface="宋体" pitchFamily="2" charset="-122"/>
            </a:endParaRPr>
          </a:p>
        </p:txBody>
      </p:sp>
      <p:sp>
        <p:nvSpPr>
          <p:cNvPr id="14" name="Rectangle 3">
            <a:extLst>
              <a:ext uri="{FF2B5EF4-FFF2-40B4-BE49-F238E27FC236}">
                <a16:creationId xmlns:a16="http://schemas.microsoft.com/office/drawing/2014/main" id="{ED5AF595-41C6-43CB-AD49-23234B1ACA5F}"/>
              </a:ext>
            </a:extLst>
          </p:cNvPr>
          <p:cNvSpPr>
            <a:spLocks noChangeArrowheads="1"/>
          </p:cNvSpPr>
          <p:nvPr/>
        </p:nvSpPr>
        <p:spPr bwMode="auto">
          <a:xfrm>
            <a:off x="683568" y="5146661"/>
            <a:ext cx="7609822" cy="1369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ts val="0"/>
              </a:spcBef>
              <a:spcAft>
                <a:spcPct val="0"/>
              </a:spcAft>
              <a:buClrTx/>
              <a:buSzTx/>
              <a:buFontTx/>
              <a:buNone/>
              <a:tabLst/>
              <a:defRPr/>
            </a:pPr>
            <a:r>
              <a:rPr kumimoji="1" lang="en-US" altLang="zh-CN" sz="26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rPr>
              <a:t>1.25 = 1.01B = 1.01 * 2</a:t>
            </a:r>
            <a:r>
              <a:rPr kumimoji="1" lang="en-US" altLang="zh-CN" sz="2600" b="1" i="0" u="none" strike="noStrike" kern="1200" cap="none" spc="0" normalizeH="0" baseline="30000" noProof="0" dirty="0">
                <a:ln>
                  <a:noFill/>
                </a:ln>
                <a:solidFill>
                  <a:srgbClr val="40458C"/>
                </a:solidFill>
                <a:effectLst/>
                <a:uLnTx/>
                <a:uFillTx/>
                <a:latin typeface="宋体" panose="02010600030101010101" pitchFamily="2" charset="-122"/>
                <a:ea typeface="宋体" pitchFamily="2" charset="-122"/>
              </a:rPr>
              <a:t>0</a:t>
            </a:r>
            <a:r>
              <a:rPr kumimoji="1" lang="zh-CN" altLang="en-US" sz="26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rPr>
              <a:t>；</a:t>
            </a:r>
            <a:endParaRPr kumimoji="1" lang="en-US" altLang="zh-CN" sz="26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endParaRPr>
          </a:p>
          <a:p>
            <a:pPr marL="0" marR="0" lvl="0" indent="0" algn="l" defTabSz="914400" rtl="0" eaLnBrk="1" fontAlgn="base" latinLnBrk="0" hangingPunct="1">
              <a:lnSpc>
                <a:spcPct val="100000"/>
              </a:lnSpc>
              <a:spcBef>
                <a:spcPts val="0"/>
              </a:spcBef>
              <a:spcAft>
                <a:spcPts val="600"/>
              </a:spcAft>
              <a:buClrTx/>
              <a:buSzTx/>
              <a:buFontTx/>
              <a:buNone/>
              <a:tabLst/>
              <a:defRPr/>
            </a:pPr>
            <a:r>
              <a:rPr lang="en-US" altLang="zh-CN" sz="2600" b="1" dirty="0">
                <a:solidFill>
                  <a:srgbClr val="40458C"/>
                </a:solidFill>
                <a:latin typeface="宋体" panose="02010600030101010101" pitchFamily="2" charset="-122"/>
                <a:ea typeface="宋体" pitchFamily="2" charset="-122"/>
              </a:rPr>
              <a:t>  0 0111 1111  010 00000000000000000000 B</a:t>
            </a:r>
          </a:p>
          <a:p>
            <a:pPr>
              <a:spcBef>
                <a:spcPts val="0"/>
              </a:spcBef>
            </a:pPr>
            <a:r>
              <a:rPr kumimoji="1" lang="zh-CN" altLang="en-US" sz="26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rPr>
              <a:t>对应的</a:t>
            </a:r>
            <a:r>
              <a:rPr kumimoji="1" lang="en-US" altLang="zh-CN" sz="26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rPr>
              <a:t>4</a:t>
            </a:r>
            <a:r>
              <a:rPr kumimoji="1" lang="zh-CN" altLang="en-US" sz="26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rPr>
              <a:t>个字节内容为：</a:t>
            </a:r>
            <a:r>
              <a:rPr kumimoji="1" lang="en-US" altLang="zh-CN" sz="26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rPr>
              <a:t> 3f a0 00 00</a:t>
            </a:r>
          </a:p>
        </p:txBody>
      </p:sp>
    </p:spTree>
    <p:extLst>
      <p:ext uri="{BB962C8B-B14F-4D97-AF65-F5344CB8AC3E}">
        <p14:creationId xmlns:p14="http://schemas.microsoft.com/office/powerpoint/2010/main" val="3265962141"/>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026">
            <a:extLst>
              <a:ext uri="{FF2B5EF4-FFF2-40B4-BE49-F238E27FC236}">
                <a16:creationId xmlns:a16="http://schemas.microsoft.com/office/drawing/2014/main" id="{6AC1A626-C9B6-4BD8-A92A-0FCDDC877FAB}"/>
              </a:ext>
            </a:extLst>
          </p:cNvPr>
          <p:cNvSpPr txBox="1">
            <a:spLocks noChangeArrowheads="1"/>
          </p:cNvSpPr>
          <p:nvPr/>
        </p:nvSpPr>
        <p:spPr bwMode="auto">
          <a:xfrm>
            <a:off x="611188" y="332656"/>
            <a:ext cx="66014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i="1">
                <a:solidFill>
                  <a:schemeClr val="tx1"/>
                </a:solidFill>
                <a:latin typeface="Tahoma" pitchFamily="34" charset="0"/>
                <a:ea typeface="宋体" pitchFamily="2" charset="-122"/>
              </a:defRPr>
            </a:lvl1pPr>
            <a:lvl2pPr marL="742950" indent="-285750" eaLnBrk="0" hangingPunct="0">
              <a:defRPr kumimoji="1" sz="2000" i="1">
                <a:solidFill>
                  <a:schemeClr val="tx1"/>
                </a:solidFill>
                <a:latin typeface="Tahoma" pitchFamily="34" charset="0"/>
                <a:ea typeface="宋体" pitchFamily="2" charset="-122"/>
              </a:defRPr>
            </a:lvl2pPr>
            <a:lvl3pPr marL="1143000" indent="-228600" eaLnBrk="0" hangingPunct="0">
              <a:defRPr kumimoji="1" sz="2000" i="1">
                <a:solidFill>
                  <a:schemeClr val="tx1"/>
                </a:solidFill>
                <a:latin typeface="Tahoma" pitchFamily="34" charset="0"/>
                <a:ea typeface="宋体" pitchFamily="2" charset="-122"/>
              </a:defRPr>
            </a:lvl3pPr>
            <a:lvl4pPr marL="1600200" indent="-228600" eaLnBrk="0" hangingPunct="0">
              <a:defRPr kumimoji="1" sz="2000" i="1">
                <a:solidFill>
                  <a:schemeClr val="tx1"/>
                </a:solidFill>
                <a:latin typeface="Tahoma" pitchFamily="34" charset="0"/>
                <a:ea typeface="宋体" pitchFamily="2" charset="-122"/>
              </a:defRPr>
            </a:lvl4pPr>
            <a:lvl5pPr marL="2057400" indent="-228600" eaLnBrk="0" hangingPunct="0">
              <a:defRPr kumimoji="1" sz="2000" i="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000" i="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000" i="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000" i="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000" 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rPr>
              <a:t>3.5 </a:t>
            </a:r>
            <a:r>
              <a:rPr kumimoji="1" lang="zh-CN" altLang="en-US" sz="36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rPr>
              <a:t>浮点数据在机内的表示形式</a:t>
            </a:r>
          </a:p>
        </p:txBody>
      </p:sp>
      <p:pic>
        <p:nvPicPr>
          <p:cNvPr id="5" name="图片 4">
            <a:extLst>
              <a:ext uri="{FF2B5EF4-FFF2-40B4-BE49-F238E27FC236}">
                <a16:creationId xmlns:a16="http://schemas.microsoft.com/office/drawing/2014/main" id="{763C73A4-D336-4334-AE08-6988186038B5}"/>
              </a:ext>
            </a:extLst>
          </p:cNvPr>
          <p:cNvPicPr>
            <a:picLocks noChangeAspect="1"/>
          </p:cNvPicPr>
          <p:nvPr/>
        </p:nvPicPr>
        <p:blipFill>
          <a:blip r:embed="rId2"/>
          <a:stretch>
            <a:fillRect/>
          </a:stretch>
        </p:blipFill>
        <p:spPr>
          <a:xfrm>
            <a:off x="640841" y="1484784"/>
            <a:ext cx="5974041" cy="936103"/>
          </a:xfrm>
          <a:prstGeom prst="rect">
            <a:avLst/>
          </a:prstGeom>
        </p:spPr>
      </p:pic>
      <p:sp>
        <p:nvSpPr>
          <p:cNvPr id="11" name="文本框 10">
            <a:extLst>
              <a:ext uri="{FF2B5EF4-FFF2-40B4-BE49-F238E27FC236}">
                <a16:creationId xmlns:a16="http://schemas.microsoft.com/office/drawing/2014/main" id="{ABF3439B-C4A9-43B2-A4B7-D0ADD62AABAB}"/>
              </a:ext>
            </a:extLst>
          </p:cNvPr>
          <p:cNvSpPr txBox="1"/>
          <p:nvPr/>
        </p:nvSpPr>
        <p:spPr>
          <a:xfrm>
            <a:off x="6590647" y="1744014"/>
            <a:ext cx="2232248" cy="830997"/>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40458C"/>
                </a:solidFill>
                <a:effectLst/>
                <a:uLnTx/>
                <a:uFillTx/>
                <a:latin typeface="Tahoma" pitchFamily="34" charset="0"/>
                <a:ea typeface="宋体" pitchFamily="2" charset="-122"/>
                <a:cs typeface="+mn-cs"/>
              </a:rPr>
              <a:t>双精度浮点数</a:t>
            </a:r>
            <a:endParaRPr kumimoji="1" lang="en-US" altLang="zh-CN" sz="2400" b="1" i="0" u="none" strike="noStrike" kern="1200" cap="none" spc="0" normalizeH="0" baseline="0" noProof="0" dirty="0">
              <a:ln>
                <a:noFill/>
              </a:ln>
              <a:solidFill>
                <a:srgbClr val="40458C"/>
              </a:solidFill>
              <a:effectLst/>
              <a:uLnTx/>
              <a:uFillTx/>
              <a:latin typeface="Tahom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40458C"/>
                </a:solidFill>
                <a:effectLst/>
                <a:uLnTx/>
                <a:uFillTx/>
                <a:latin typeface="Tahoma" pitchFamily="34" charset="0"/>
                <a:ea typeface="宋体" pitchFamily="2" charset="-122"/>
                <a:cs typeface="+mn-cs"/>
              </a:rPr>
              <a:t>double</a:t>
            </a:r>
            <a:endParaRPr kumimoji="1" lang="zh-CN" altLang="en-US" sz="2400" b="1" i="0" u="none" strike="noStrike" kern="1200" cap="none" spc="0" normalizeH="0" baseline="0" noProof="0" dirty="0">
              <a:ln>
                <a:noFill/>
              </a:ln>
              <a:solidFill>
                <a:srgbClr val="40458C"/>
              </a:solidFill>
              <a:effectLst/>
              <a:uLnTx/>
              <a:uFillTx/>
              <a:latin typeface="Tahoma" pitchFamily="34" charset="0"/>
              <a:ea typeface="宋体" pitchFamily="2" charset="-122"/>
              <a:cs typeface="+mn-cs"/>
            </a:endParaRPr>
          </a:p>
        </p:txBody>
      </p:sp>
      <p:sp>
        <p:nvSpPr>
          <p:cNvPr id="13" name="文本框 12">
            <a:extLst>
              <a:ext uri="{FF2B5EF4-FFF2-40B4-BE49-F238E27FC236}">
                <a16:creationId xmlns:a16="http://schemas.microsoft.com/office/drawing/2014/main" id="{234A3F42-3CE5-435F-BC05-A6A571CAADF6}"/>
              </a:ext>
            </a:extLst>
          </p:cNvPr>
          <p:cNvSpPr txBox="1"/>
          <p:nvPr/>
        </p:nvSpPr>
        <p:spPr>
          <a:xfrm>
            <a:off x="755576" y="2650712"/>
            <a:ext cx="8003312" cy="1892826"/>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符号位：</a:t>
            </a: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0</a:t>
            </a: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表示正数，</a:t>
            </a: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1</a:t>
            </a: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表示负数</a:t>
            </a:r>
            <a:endPar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endParaRPr>
          </a:p>
          <a:p>
            <a:pPr marL="0" marR="0" lvl="0" indent="0" algn="l" defTabSz="914400" rtl="0" eaLnBrk="1" fontAlgn="base" latinLnBrk="0" hangingPunct="1">
              <a:lnSpc>
                <a:spcPct val="100000"/>
              </a:lnSpc>
              <a:spcBef>
                <a:spcPts val="600"/>
              </a:spcBef>
              <a:spcAft>
                <a:spcPct val="0"/>
              </a:spcAft>
              <a:buClrTx/>
              <a:buSzTx/>
              <a:buFontTx/>
              <a:buNone/>
              <a:tabLst/>
              <a:defRPr/>
            </a:pP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指  数：采用“移码”来表示。</a:t>
            </a:r>
            <a:r>
              <a:rPr lang="zh-CN" altLang="en-US" sz="2800" b="1" dirty="0">
                <a:solidFill>
                  <a:srgbClr val="40458C"/>
                </a:solidFill>
                <a:latin typeface="宋体" panose="02010600030101010101" pitchFamily="2" charset="-122"/>
                <a:ea typeface="宋体" pitchFamily="2" charset="-122"/>
              </a:rPr>
              <a:t>双</a:t>
            </a: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精度移 </a:t>
            </a: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3FF</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     -1022D -&gt;  000 0000 0001B</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      1023D -&gt;  111 1111 1110B</a:t>
            </a:r>
            <a:endPar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endParaRPr>
          </a:p>
        </p:txBody>
      </p:sp>
      <p:sp>
        <p:nvSpPr>
          <p:cNvPr id="14" name="Rectangle 3">
            <a:extLst>
              <a:ext uri="{FF2B5EF4-FFF2-40B4-BE49-F238E27FC236}">
                <a16:creationId xmlns:a16="http://schemas.microsoft.com/office/drawing/2014/main" id="{E2017810-3DF4-4532-A960-BE8EB5B1D972}"/>
              </a:ext>
            </a:extLst>
          </p:cNvPr>
          <p:cNvSpPr>
            <a:spLocks noChangeArrowheads="1"/>
          </p:cNvSpPr>
          <p:nvPr/>
        </p:nvSpPr>
        <p:spPr bwMode="auto">
          <a:xfrm>
            <a:off x="683568" y="4662252"/>
            <a:ext cx="7555084"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spcBef>
                <a:spcPct val="30000"/>
              </a:spcBef>
              <a:defRPr/>
            </a:pPr>
            <a:r>
              <a:rPr lang="en-US" altLang="zh-CN" sz="2400" b="1" dirty="0">
                <a:solidFill>
                  <a:srgbClr val="40458C"/>
                </a:solidFill>
                <a:latin typeface="宋体" panose="02010600030101010101" pitchFamily="2" charset="-122"/>
                <a:ea typeface="宋体" pitchFamily="2" charset="-122"/>
              </a:rPr>
              <a:t>double</a:t>
            </a:r>
            <a:r>
              <a:rPr kumimoji="1" lang="en-US" altLang="zh-CN" sz="24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rPr>
              <a:t>  </a:t>
            </a:r>
            <a:r>
              <a:rPr lang="en-US" altLang="zh-CN" sz="2400" b="1" dirty="0">
                <a:solidFill>
                  <a:srgbClr val="40458C"/>
                </a:solidFill>
                <a:latin typeface="宋体" panose="02010600030101010101" pitchFamily="2" charset="-122"/>
                <a:ea typeface="宋体" pitchFamily="2" charset="-122"/>
              </a:rPr>
              <a:t>d</a:t>
            </a:r>
            <a:r>
              <a:rPr kumimoji="1" lang="en-US" altLang="zh-CN" sz="24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rPr>
              <a:t>1=1.25</a:t>
            </a:r>
            <a:r>
              <a:rPr lang="en-US" altLang="zh-CN" sz="2400" b="1" dirty="0">
                <a:solidFill>
                  <a:srgbClr val="40458C"/>
                </a:solidFill>
                <a:latin typeface="宋体" panose="02010600030101010101" pitchFamily="2" charset="-122"/>
                <a:ea typeface="宋体" pitchFamily="2" charset="-122"/>
              </a:rPr>
              <a:t> = 1.01 * 2</a:t>
            </a:r>
            <a:r>
              <a:rPr lang="en-US" altLang="zh-CN" sz="2400" b="1" baseline="30000" dirty="0">
                <a:solidFill>
                  <a:srgbClr val="40458C"/>
                </a:solidFill>
                <a:latin typeface="宋体" panose="02010600030101010101" pitchFamily="2" charset="-122"/>
                <a:ea typeface="宋体" pitchFamily="2" charset="-122"/>
              </a:rPr>
              <a:t>0 </a:t>
            </a:r>
            <a:r>
              <a:rPr kumimoji="1" lang="zh-CN" altLang="en-US" sz="24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rPr>
              <a:t>；</a:t>
            </a:r>
            <a:endParaRPr kumimoji="1" lang="en-US" altLang="zh-CN" sz="24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2400" b="1" dirty="0">
                <a:solidFill>
                  <a:srgbClr val="40458C"/>
                </a:solidFill>
                <a:latin typeface="宋体" panose="02010600030101010101" pitchFamily="2" charset="-122"/>
                <a:ea typeface="宋体" pitchFamily="2" charset="-122"/>
              </a:rPr>
              <a:t>0 011 1111 1111  0100 0000 …… 0000</a:t>
            </a:r>
            <a:endParaRPr kumimoji="1" lang="en-US" altLang="zh-CN" sz="24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2400" b="1" dirty="0">
                <a:solidFill>
                  <a:srgbClr val="40458C"/>
                </a:solidFill>
                <a:latin typeface="宋体" panose="02010600030101010101" pitchFamily="2" charset="-122"/>
                <a:ea typeface="宋体" pitchFamily="2" charset="-122"/>
              </a:rPr>
              <a:t>对应的</a:t>
            </a:r>
            <a:r>
              <a:rPr lang="en-US" altLang="zh-CN" sz="2400" b="1" dirty="0">
                <a:solidFill>
                  <a:srgbClr val="40458C"/>
                </a:solidFill>
                <a:latin typeface="宋体" panose="02010600030101010101" pitchFamily="2" charset="-122"/>
                <a:ea typeface="宋体" pitchFamily="2" charset="-122"/>
              </a:rPr>
              <a:t>8</a:t>
            </a:r>
            <a:r>
              <a:rPr lang="zh-CN" altLang="en-US" sz="2400" b="1" dirty="0">
                <a:solidFill>
                  <a:srgbClr val="40458C"/>
                </a:solidFill>
                <a:latin typeface="宋体" panose="02010600030101010101" pitchFamily="2" charset="-122"/>
                <a:ea typeface="宋体" pitchFamily="2" charset="-122"/>
              </a:rPr>
              <a:t>个字节内容为：</a:t>
            </a:r>
            <a:r>
              <a:rPr lang="en-US" altLang="zh-CN" sz="2400" b="1" dirty="0">
                <a:solidFill>
                  <a:srgbClr val="40458C"/>
                </a:solidFill>
                <a:latin typeface="宋体" panose="02010600030101010101" pitchFamily="2" charset="-122"/>
                <a:ea typeface="宋体" pitchFamily="2" charset="-122"/>
              </a:rPr>
              <a:t>3f f4 00 00 00 00 00 00</a:t>
            </a:r>
            <a:endParaRPr kumimoji="1" lang="en-US" altLang="zh-CN" sz="24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endParaRPr>
          </a:p>
        </p:txBody>
      </p:sp>
    </p:spTree>
    <p:extLst>
      <p:ext uri="{BB962C8B-B14F-4D97-AF65-F5344CB8AC3E}">
        <p14:creationId xmlns:p14="http://schemas.microsoft.com/office/powerpoint/2010/main" val="2870221159"/>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026">
            <a:extLst>
              <a:ext uri="{FF2B5EF4-FFF2-40B4-BE49-F238E27FC236}">
                <a16:creationId xmlns:a16="http://schemas.microsoft.com/office/drawing/2014/main" id="{6AC1A626-C9B6-4BD8-A92A-0FCDDC877FAB}"/>
              </a:ext>
            </a:extLst>
          </p:cNvPr>
          <p:cNvSpPr txBox="1">
            <a:spLocks noChangeArrowheads="1"/>
          </p:cNvSpPr>
          <p:nvPr/>
        </p:nvSpPr>
        <p:spPr bwMode="auto">
          <a:xfrm>
            <a:off x="611188" y="332656"/>
            <a:ext cx="66014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i="1">
                <a:solidFill>
                  <a:schemeClr val="tx1"/>
                </a:solidFill>
                <a:latin typeface="Tahoma" pitchFamily="34" charset="0"/>
                <a:ea typeface="宋体" pitchFamily="2" charset="-122"/>
              </a:defRPr>
            </a:lvl1pPr>
            <a:lvl2pPr marL="742950" indent="-285750" eaLnBrk="0" hangingPunct="0">
              <a:defRPr kumimoji="1" sz="2000" i="1">
                <a:solidFill>
                  <a:schemeClr val="tx1"/>
                </a:solidFill>
                <a:latin typeface="Tahoma" pitchFamily="34" charset="0"/>
                <a:ea typeface="宋体" pitchFamily="2" charset="-122"/>
              </a:defRPr>
            </a:lvl2pPr>
            <a:lvl3pPr marL="1143000" indent="-228600" eaLnBrk="0" hangingPunct="0">
              <a:defRPr kumimoji="1" sz="2000" i="1">
                <a:solidFill>
                  <a:schemeClr val="tx1"/>
                </a:solidFill>
                <a:latin typeface="Tahoma" pitchFamily="34" charset="0"/>
                <a:ea typeface="宋体" pitchFamily="2" charset="-122"/>
              </a:defRPr>
            </a:lvl3pPr>
            <a:lvl4pPr marL="1600200" indent="-228600" eaLnBrk="0" hangingPunct="0">
              <a:defRPr kumimoji="1" sz="2000" i="1">
                <a:solidFill>
                  <a:schemeClr val="tx1"/>
                </a:solidFill>
                <a:latin typeface="Tahoma" pitchFamily="34" charset="0"/>
                <a:ea typeface="宋体" pitchFamily="2" charset="-122"/>
              </a:defRPr>
            </a:lvl4pPr>
            <a:lvl5pPr marL="2057400" indent="-228600" eaLnBrk="0" hangingPunct="0">
              <a:defRPr kumimoji="1" sz="2000" i="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000" i="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000" i="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000" i="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000" 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rPr>
              <a:t>3.5 </a:t>
            </a:r>
            <a:r>
              <a:rPr kumimoji="1" lang="zh-CN" altLang="en-US" sz="36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rPr>
              <a:t>浮点数据在机内的表示形式</a:t>
            </a:r>
          </a:p>
        </p:txBody>
      </p:sp>
      <p:pic>
        <p:nvPicPr>
          <p:cNvPr id="3" name="图片 2">
            <a:extLst>
              <a:ext uri="{FF2B5EF4-FFF2-40B4-BE49-F238E27FC236}">
                <a16:creationId xmlns:a16="http://schemas.microsoft.com/office/drawing/2014/main" id="{FE0645A4-44B0-4723-AA55-C33FF6E11ADD}"/>
              </a:ext>
            </a:extLst>
          </p:cNvPr>
          <p:cNvPicPr>
            <a:picLocks noChangeAspect="1"/>
          </p:cNvPicPr>
          <p:nvPr/>
        </p:nvPicPr>
        <p:blipFill>
          <a:blip r:embed="rId2"/>
          <a:stretch>
            <a:fillRect/>
          </a:stretch>
        </p:blipFill>
        <p:spPr>
          <a:xfrm>
            <a:off x="467544" y="1412776"/>
            <a:ext cx="6198056" cy="936104"/>
          </a:xfrm>
          <a:prstGeom prst="rect">
            <a:avLst/>
          </a:prstGeom>
        </p:spPr>
      </p:pic>
      <p:pic>
        <p:nvPicPr>
          <p:cNvPr id="5" name="图片 4">
            <a:extLst>
              <a:ext uri="{FF2B5EF4-FFF2-40B4-BE49-F238E27FC236}">
                <a16:creationId xmlns:a16="http://schemas.microsoft.com/office/drawing/2014/main" id="{763C73A4-D336-4334-AE08-6988186038B5}"/>
              </a:ext>
            </a:extLst>
          </p:cNvPr>
          <p:cNvPicPr>
            <a:picLocks noChangeAspect="1"/>
          </p:cNvPicPr>
          <p:nvPr/>
        </p:nvPicPr>
        <p:blipFill>
          <a:blip r:embed="rId3"/>
          <a:stretch>
            <a:fillRect/>
          </a:stretch>
        </p:blipFill>
        <p:spPr>
          <a:xfrm>
            <a:off x="640841" y="2636912"/>
            <a:ext cx="5974041" cy="936103"/>
          </a:xfrm>
          <a:prstGeom prst="rect">
            <a:avLst/>
          </a:prstGeom>
        </p:spPr>
      </p:pic>
      <p:pic>
        <p:nvPicPr>
          <p:cNvPr id="7" name="图片 6">
            <a:extLst>
              <a:ext uri="{FF2B5EF4-FFF2-40B4-BE49-F238E27FC236}">
                <a16:creationId xmlns:a16="http://schemas.microsoft.com/office/drawing/2014/main" id="{1BFFD8C8-B034-43A1-8E7C-7A340FE86419}"/>
              </a:ext>
            </a:extLst>
          </p:cNvPr>
          <p:cNvPicPr>
            <a:picLocks noChangeAspect="1"/>
          </p:cNvPicPr>
          <p:nvPr/>
        </p:nvPicPr>
        <p:blipFill>
          <a:blip r:embed="rId4"/>
          <a:stretch>
            <a:fillRect/>
          </a:stretch>
        </p:blipFill>
        <p:spPr>
          <a:xfrm>
            <a:off x="640841" y="3645024"/>
            <a:ext cx="6016768" cy="926099"/>
          </a:xfrm>
          <a:prstGeom prst="rect">
            <a:avLst/>
          </a:prstGeom>
        </p:spPr>
      </p:pic>
      <p:sp>
        <p:nvSpPr>
          <p:cNvPr id="10" name="文本框 9">
            <a:extLst>
              <a:ext uri="{FF2B5EF4-FFF2-40B4-BE49-F238E27FC236}">
                <a16:creationId xmlns:a16="http://schemas.microsoft.com/office/drawing/2014/main" id="{B37A00AB-61B6-482F-9D90-582D8AF589DB}"/>
              </a:ext>
            </a:extLst>
          </p:cNvPr>
          <p:cNvSpPr txBox="1"/>
          <p:nvPr/>
        </p:nvSpPr>
        <p:spPr>
          <a:xfrm>
            <a:off x="6804248" y="1628800"/>
            <a:ext cx="2232248" cy="830997"/>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40458C"/>
                </a:solidFill>
                <a:effectLst/>
                <a:uLnTx/>
                <a:uFillTx/>
                <a:latin typeface="Tahoma" pitchFamily="34" charset="0"/>
                <a:ea typeface="宋体" pitchFamily="2" charset="-122"/>
                <a:cs typeface="+mn-cs"/>
              </a:rPr>
              <a:t>单精度浮点数</a:t>
            </a:r>
            <a:endParaRPr kumimoji="1" lang="en-US" altLang="zh-CN" sz="2400" b="1" i="0" u="none" strike="noStrike" kern="1200" cap="none" spc="0" normalizeH="0" baseline="0" noProof="0" dirty="0">
              <a:ln>
                <a:noFill/>
              </a:ln>
              <a:solidFill>
                <a:srgbClr val="40458C"/>
              </a:solidFill>
              <a:effectLst/>
              <a:uLnTx/>
              <a:uFillTx/>
              <a:latin typeface="Tahom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40458C"/>
                </a:solidFill>
                <a:effectLst/>
                <a:uLnTx/>
                <a:uFillTx/>
                <a:latin typeface="Tahoma" pitchFamily="34" charset="0"/>
                <a:ea typeface="宋体" pitchFamily="2" charset="-122"/>
                <a:cs typeface="+mn-cs"/>
              </a:rPr>
              <a:t>float</a:t>
            </a:r>
            <a:endParaRPr kumimoji="1" lang="zh-CN" altLang="en-US" sz="2400" b="1" i="0" u="none" strike="noStrike" kern="1200" cap="none" spc="0" normalizeH="0" baseline="0" noProof="0" dirty="0">
              <a:ln>
                <a:noFill/>
              </a:ln>
              <a:solidFill>
                <a:srgbClr val="40458C"/>
              </a:solidFill>
              <a:effectLst/>
              <a:uLnTx/>
              <a:uFillTx/>
              <a:latin typeface="Tahoma" pitchFamily="34" charset="0"/>
              <a:ea typeface="宋体" pitchFamily="2" charset="-122"/>
              <a:cs typeface="+mn-cs"/>
            </a:endParaRPr>
          </a:p>
        </p:txBody>
      </p:sp>
      <p:sp>
        <p:nvSpPr>
          <p:cNvPr id="11" name="文本框 10">
            <a:extLst>
              <a:ext uri="{FF2B5EF4-FFF2-40B4-BE49-F238E27FC236}">
                <a16:creationId xmlns:a16="http://schemas.microsoft.com/office/drawing/2014/main" id="{ABF3439B-C4A9-43B2-A4B7-D0ADD62AABAB}"/>
              </a:ext>
            </a:extLst>
          </p:cNvPr>
          <p:cNvSpPr txBox="1"/>
          <p:nvPr/>
        </p:nvSpPr>
        <p:spPr>
          <a:xfrm>
            <a:off x="6804248" y="2905569"/>
            <a:ext cx="2232248" cy="830997"/>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40458C"/>
                </a:solidFill>
                <a:effectLst/>
                <a:uLnTx/>
                <a:uFillTx/>
                <a:latin typeface="Tahoma" pitchFamily="34" charset="0"/>
                <a:ea typeface="宋体" pitchFamily="2" charset="-122"/>
                <a:cs typeface="+mn-cs"/>
              </a:rPr>
              <a:t>双精度浮点数</a:t>
            </a:r>
            <a:endParaRPr kumimoji="1" lang="en-US" altLang="zh-CN" sz="2400" b="1" i="0" u="none" strike="noStrike" kern="1200" cap="none" spc="0" normalizeH="0" baseline="0" noProof="0" dirty="0">
              <a:ln>
                <a:noFill/>
              </a:ln>
              <a:solidFill>
                <a:srgbClr val="40458C"/>
              </a:solidFill>
              <a:effectLst/>
              <a:uLnTx/>
              <a:uFillTx/>
              <a:latin typeface="Tahom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srgbClr val="40458C"/>
                </a:solidFill>
                <a:effectLst/>
                <a:uLnTx/>
                <a:uFillTx/>
                <a:latin typeface="Tahoma" pitchFamily="34" charset="0"/>
                <a:ea typeface="宋体" pitchFamily="2" charset="-122"/>
                <a:cs typeface="+mn-cs"/>
              </a:rPr>
              <a:t>double</a:t>
            </a:r>
            <a:endParaRPr kumimoji="1" lang="zh-CN" altLang="en-US" sz="2400" b="1" i="0" u="none" strike="noStrike" kern="1200" cap="none" spc="0" normalizeH="0" baseline="0" noProof="0" dirty="0">
              <a:ln>
                <a:noFill/>
              </a:ln>
              <a:solidFill>
                <a:srgbClr val="40458C"/>
              </a:solidFill>
              <a:effectLst/>
              <a:uLnTx/>
              <a:uFillTx/>
              <a:latin typeface="Tahoma" pitchFamily="34" charset="0"/>
              <a:ea typeface="宋体" pitchFamily="2" charset="-122"/>
              <a:cs typeface="+mn-cs"/>
            </a:endParaRPr>
          </a:p>
        </p:txBody>
      </p:sp>
      <p:sp>
        <p:nvSpPr>
          <p:cNvPr id="12" name="文本框 11">
            <a:extLst>
              <a:ext uri="{FF2B5EF4-FFF2-40B4-BE49-F238E27FC236}">
                <a16:creationId xmlns:a16="http://schemas.microsoft.com/office/drawing/2014/main" id="{7711DC22-104B-4008-A74B-C22B18C99D10}"/>
              </a:ext>
            </a:extLst>
          </p:cNvPr>
          <p:cNvSpPr txBox="1"/>
          <p:nvPr/>
        </p:nvSpPr>
        <p:spPr>
          <a:xfrm>
            <a:off x="6804248" y="4021123"/>
            <a:ext cx="2232248" cy="830997"/>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40458C"/>
                </a:solidFill>
                <a:effectLst/>
                <a:uLnTx/>
                <a:uFillTx/>
                <a:latin typeface="Tahoma" pitchFamily="34" charset="0"/>
                <a:ea typeface="宋体" pitchFamily="2" charset="-122"/>
                <a:cs typeface="+mn-cs"/>
              </a:rPr>
              <a:t>高精度浮点数</a:t>
            </a:r>
            <a:endParaRPr kumimoji="1" lang="en-US" altLang="zh-CN" sz="2400" b="1" i="0" u="none" strike="noStrike" kern="1200" cap="none" spc="0" normalizeH="0" baseline="0" noProof="0" dirty="0">
              <a:ln>
                <a:noFill/>
              </a:ln>
              <a:solidFill>
                <a:srgbClr val="40458C"/>
              </a:solidFill>
              <a:effectLst/>
              <a:uLnTx/>
              <a:uFillTx/>
              <a:latin typeface="Tahoma" pitchFamily="34" charset="0"/>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400" b="1" dirty="0">
                <a:solidFill>
                  <a:srgbClr val="40458C"/>
                </a:solidFill>
                <a:latin typeface="Tahoma" pitchFamily="34" charset="0"/>
                <a:ea typeface="宋体" pitchFamily="2" charset="-122"/>
              </a:rPr>
              <a:t>long double</a:t>
            </a:r>
            <a:endParaRPr kumimoji="1" lang="en-US" altLang="zh-CN" sz="2400" b="1" i="0" u="none" strike="noStrike" kern="1200" cap="none" spc="0" normalizeH="0" baseline="0" noProof="0" dirty="0">
              <a:ln>
                <a:noFill/>
              </a:ln>
              <a:solidFill>
                <a:srgbClr val="40458C"/>
              </a:solidFill>
              <a:effectLst/>
              <a:uLnTx/>
              <a:uFillTx/>
              <a:latin typeface="Tahoma" pitchFamily="34" charset="0"/>
              <a:ea typeface="宋体" pitchFamily="2" charset="-122"/>
              <a:cs typeface="+mn-cs"/>
            </a:endParaRPr>
          </a:p>
        </p:txBody>
      </p:sp>
      <p:sp>
        <p:nvSpPr>
          <p:cNvPr id="13" name="文本框 12">
            <a:extLst>
              <a:ext uri="{FF2B5EF4-FFF2-40B4-BE49-F238E27FC236}">
                <a16:creationId xmlns:a16="http://schemas.microsoft.com/office/drawing/2014/main" id="{234A3F42-3CE5-435F-BC05-A6A571CAADF6}"/>
              </a:ext>
            </a:extLst>
          </p:cNvPr>
          <p:cNvSpPr txBox="1"/>
          <p:nvPr/>
        </p:nvSpPr>
        <p:spPr>
          <a:xfrm>
            <a:off x="570344" y="4855680"/>
            <a:ext cx="8003312" cy="1815882"/>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符号位：</a:t>
            </a: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0</a:t>
            </a: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表示正数，</a:t>
            </a: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1</a:t>
            </a: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表示负数</a:t>
            </a:r>
            <a:endPar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指  数：采用“移码”来表示。</a:t>
            </a:r>
            <a:endPar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800" b="1" dirty="0">
                <a:solidFill>
                  <a:srgbClr val="40458C"/>
                </a:solidFill>
                <a:latin typeface="宋体" panose="02010600030101010101" pitchFamily="2" charset="-122"/>
                <a:ea typeface="宋体" pitchFamily="2" charset="-122"/>
              </a:rPr>
              <a:t>        </a:t>
            </a: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单精度移 </a:t>
            </a: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7F   </a:t>
            </a: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双精度移 </a:t>
            </a: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3FF</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        </a:t>
            </a: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高精度移 </a:t>
            </a:r>
            <a:r>
              <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3FFF</a:t>
            </a:r>
            <a:endPar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endParaRPr>
          </a:p>
        </p:txBody>
      </p:sp>
    </p:spTree>
    <p:extLst>
      <p:ext uri="{BB962C8B-B14F-4D97-AF65-F5344CB8AC3E}">
        <p14:creationId xmlns:p14="http://schemas.microsoft.com/office/powerpoint/2010/main" val="3729219232"/>
      </p:ext>
    </p:extLst>
  </p:cSld>
  <p:clrMapOvr>
    <a:masterClrMapping/>
  </p:clrMapOvr>
  <p:transition spd="med">
    <p:zoom/>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1026">
            <a:extLst>
              <a:ext uri="{FF2B5EF4-FFF2-40B4-BE49-F238E27FC236}">
                <a16:creationId xmlns:a16="http://schemas.microsoft.com/office/drawing/2014/main" id="{6AC1A626-C9B6-4BD8-A92A-0FCDDC877FAB}"/>
              </a:ext>
            </a:extLst>
          </p:cNvPr>
          <p:cNvSpPr txBox="1">
            <a:spLocks noChangeArrowheads="1"/>
          </p:cNvSpPr>
          <p:nvPr/>
        </p:nvSpPr>
        <p:spPr bwMode="auto">
          <a:xfrm>
            <a:off x="611188" y="332656"/>
            <a:ext cx="649568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i="1">
                <a:solidFill>
                  <a:schemeClr val="tx1"/>
                </a:solidFill>
                <a:latin typeface="Tahoma" pitchFamily="34" charset="0"/>
                <a:ea typeface="宋体" pitchFamily="2" charset="-122"/>
              </a:defRPr>
            </a:lvl1pPr>
            <a:lvl2pPr marL="742950" indent="-285750" eaLnBrk="0" hangingPunct="0">
              <a:defRPr kumimoji="1" sz="2000" i="1">
                <a:solidFill>
                  <a:schemeClr val="tx1"/>
                </a:solidFill>
                <a:latin typeface="Tahoma" pitchFamily="34" charset="0"/>
                <a:ea typeface="宋体" pitchFamily="2" charset="-122"/>
              </a:defRPr>
            </a:lvl2pPr>
            <a:lvl3pPr marL="1143000" indent="-228600" eaLnBrk="0" hangingPunct="0">
              <a:defRPr kumimoji="1" sz="2000" i="1">
                <a:solidFill>
                  <a:schemeClr val="tx1"/>
                </a:solidFill>
                <a:latin typeface="Tahoma" pitchFamily="34" charset="0"/>
                <a:ea typeface="宋体" pitchFamily="2" charset="-122"/>
              </a:defRPr>
            </a:lvl3pPr>
            <a:lvl4pPr marL="1600200" indent="-228600" eaLnBrk="0" hangingPunct="0">
              <a:defRPr kumimoji="1" sz="2000" i="1">
                <a:solidFill>
                  <a:schemeClr val="tx1"/>
                </a:solidFill>
                <a:latin typeface="Tahoma" pitchFamily="34" charset="0"/>
                <a:ea typeface="宋体" pitchFamily="2" charset="-122"/>
              </a:defRPr>
            </a:lvl4pPr>
            <a:lvl5pPr marL="2057400" indent="-228600" eaLnBrk="0" hangingPunct="0">
              <a:defRPr kumimoji="1" sz="2000" i="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000" i="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000" i="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000" i="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000" 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rPr>
              <a:t>3.5 </a:t>
            </a:r>
            <a:r>
              <a:rPr kumimoji="1" lang="zh-CN" altLang="en-US" sz="36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rPr>
              <a:t>浮点数据在机内的表示形式</a:t>
            </a:r>
          </a:p>
        </p:txBody>
      </p:sp>
      <p:pic>
        <p:nvPicPr>
          <p:cNvPr id="5" name="图片 4">
            <a:extLst>
              <a:ext uri="{FF2B5EF4-FFF2-40B4-BE49-F238E27FC236}">
                <a16:creationId xmlns:a16="http://schemas.microsoft.com/office/drawing/2014/main" id="{0FF3F496-9F3A-4D2F-957E-7D2604C3CE73}"/>
              </a:ext>
            </a:extLst>
          </p:cNvPr>
          <p:cNvPicPr>
            <a:picLocks noChangeAspect="1"/>
          </p:cNvPicPr>
          <p:nvPr/>
        </p:nvPicPr>
        <p:blipFill>
          <a:blip r:embed="rId2"/>
          <a:stretch>
            <a:fillRect/>
          </a:stretch>
        </p:blipFill>
        <p:spPr>
          <a:xfrm>
            <a:off x="132527" y="2348880"/>
            <a:ext cx="8831961" cy="4320480"/>
          </a:xfrm>
          <a:prstGeom prst="rect">
            <a:avLst/>
          </a:prstGeom>
        </p:spPr>
      </p:pic>
      <p:pic>
        <p:nvPicPr>
          <p:cNvPr id="7" name="图片 6">
            <a:extLst>
              <a:ext uri="{FF2B5EF4-FFF2-40B4-BE49-F238E27FC236}">
                <a16:creationId xmlns:a16="http://schemas.microsoft.com/office/drawing/2014/main" id="{C5A09117-DE18-42BE-A74B-1F47B49B6859}"/>
              </a:ext>
            </a:extLst>
          </p:cNvPr>
          <p:cNvPicPr>
            <a:picLocks noChangeAspect="1"/>
          </p:cNvPicPr>
          <p:nvPr/>
        </p:nvPicPr>
        <p:blipFill>
          <a:blip r:embed="rId3"/>
          <a:stretch>
            <a:fillRect/>
          </a:stretch>
        </p:blipFill>
        <p:spPr>
          <a:xfrm>
            <a:off x="31331" y="1196752"/>
            <a:ext cx="5328592" cy="804787"/>
          </a:xfrm>
          <a:prstGeom prst="rect">
            <a:avLst/>
          </a:prstGeom>
        </p:spPr>
      </p:pic>
      <p:sp>
        <p:nvSpPr>
          <p:cNvPr id="8" name="Rectangle 3">
            <a:extLst>
              <a:ext uri="{FF2B5EF4-FFF2-40B4-BE49-F238E27FC236}">
                <a16:creationId xmlns:a16="http://schemas.microsoft.com/office/drawing/2014/main" id="{4FB153C9-37A1-42C1-934A-5B3C79AFCF27}"/>
              </a:ext>
            </a:extLst>
          </p:cNvPr>
          <p:cNvSpPr>
            <a:spLocks noChangeArrowheads="1"/>
          </p:cNvSpPr>
          <p:nvPr/>
        </p:nvSpPr>
        <p:spPr bwMode="auto">
          <a:xfrm>
            <a:off x="5641992" y="1196752"/>
            <a:ext cx="332249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spcBef>
                <a:spcPts val="0"/>
              </a:spcBef>
              <a:defRPr/>
            </a:pPr>
            <a:r>
              <a:rPr lang="en-US" altLang="zh-CN" sz="20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(1) </a:t>
            </a:r>
            <a:r>
              <a:rPr lang="zh-CN" altLang="en-US" sz="20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规格化浮点数</a:t>
            </a:r>
            <a:endParaRPr lang="en-US" altLang="zh-CN" sz="20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lvl="0">
              <a:spcBef>
                <a:spcPts val="0"/>
              </a:spcBef>
              <a:defRPr/>
            </a:pPr>
            <a:r>
              <a:rPr lang="en-US" altLang="zh-CN" sz="20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(2) </a:t>
            </a:r>
            <a:r>
              <a:rPr lang="zh-CN" altLang="en-US" sz="20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非规格化浮点数</a:t>
            </a:r>
            <a:endParaRPr lang="en-US" altLang="zh-CN" sz="20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a:p>
            <a:pPr lvl="0">
              <a:spcBef>
                <a:spcPts val="0"/>
              </a:spcBef>
              <a:defRPr/>
            </a:pPr>
            <a:r>
              <a:rPr lang="en-US" altLang="zh-CN" sz="20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(3) </a:t>
            </a:r>
            <a:r>
              <a:rPr lang="zh-CN" altLang="en-US" sz="20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特殊数值（</a:t>
            </a:r>
            <a:r>
              <a:rPr lang="en-US" altLang="zh-CN" sz="1800" dirty="0">
                <a:solidFill>
                  <a:srgbClr val="C00000"/>
                </a:solidFill>
                <a:latin typeface="Times New Roman" panose="02020603050405020304" pitchFamily="18" charset="0"/>
                <a:cs typeface="Times New Roman" panose="02020603050405020304" pitchFamily="18" charset="0"/>
              </a:rPr>
              <a:t>±</a:t>
            </a:r>
            <a:r>
              <a:rPr lang="zh-CN" altLang="en-US" sz="20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0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 NaN</a:t>
            </a:r>
            <a:r>
              <a:rPr lang="zh-CN" altLang="en-US" sz="20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等）</a:t>
            </a:r>
            <a:endParaRPr lang="en-US" altLang="zh-CN" sz="20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文本框 8">
            <a:extLst>
              <a:ext uri="{FF2B5EF4-FFF2-40B4-BE49-F238E27FC236}">
                <a16:creationId xmlns:a16="http://schemas.microsoft.com/office/drawing/2014/main" id="{B0594070-7D16-438A-B87E-01B9258ECBA3}"/>
              </a:ext>
            </a:extLst>
          </p:cNvPr>
          <p:cNvSpPr txBox="1"/>
          <p:nvPr/>
        </p:nvSpPr>
        <p:spPr>
          <a:xfrm>
            <a:off x="31331" y="1983457"/>
            <a:ext cx="2927306" cy="430887"/>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200" b="1" i="0" u="none" strike="noStrike" kern="1200" cap="none" spc="0" normalizeH="0" baseline="0" noProof="0" dirty="0">
                <a:ln>
                  <a:noFill/>
                </a:ln>
                <a:solidFill>
                  <a:srgbClr val="40458C"/>
                </a:solidFill>
                <a:effectLst/>
                <a:uLnTx/>
                <a:uFillTx/>
                <a:latin typeface="Tahoma" pitchFamily="34" charset="0"/>
                <a:ea typeface="宋体" pitchFamily="2" charset="-122"/>
                <a:cs typeface="+mn-cs"/>
              </a:rPr>
              <a:t>单精度浮点数：</a:t>
            </a:r>
            <a:r>
              <a:rPr kumimoji="1" lang="en-US" altLang="zh-CN" sz="2200" b="1" i="0" u="none" strike="noStrike" kern="1200" cap="none" spc="0" normalizeH="0" baseline="0" noProof="0" dirty="0">
                <a:ln>
                  <a:noFill/>
                </a:ln>
                <a:solidFill>
                  <a:srgbClr val="40458C"/>
                </a:solidFill>
                <a:effectLst/>
                <a:uLnTx/>
                <a:uFillTx/>
                <a:latin typeface="Tahoma" pitchFamily="34" charset="0"/>
                <a:ea typeface="宋体" pitchFamily="2" charset="-122"/>
                <a:cs typeface="+mn-cs"/>
              </a:rPr>
              <a:t>float</a:t>
            </a:r>
            <a:endParaRPr kumimoji="1" lang="zh-CN" altLang="en-US" sz="2200" b="1" i="0" u="none" strike="noStrike" kern="1200" cap="none" spc="0" normalizeH="0" baseline="0" noProof="0" dirty="0">
              <a:ln>
                <a:noFill/>
              </a:ln>
              <a:solidFill>
                <a:srgbClr val="40458C"/>
              </a:solidFill>
              <a:effectLst/>
              <a:uLnTx/>
              <a:uFillTx/>
              <a:latin typeface="Tahoma" pitchFamily="34" charset="0"/>
              <a:ea typeface="宋体" pitchFamily="2" charset="-122"/>
              <a:cs typeface="+mn-cs"/>
            </a:endParaRPr>
          </a:p>
        </p:txBody>
      </p:sp>
    </p:spTree>
    <p:extLst>
      <p:ext uri="{BB962C8B-B14F-4D97-AF65-F5344CB8AC3E}">
        <p14:creationId xmlns:p14="http://schemas.microsoft.com/office/powerpoint/2010/main" val="1172556656"/>
      </p:ext>
    </p:extLst>
  </p:cSld>
  <p:clrMapOvr>
    <a:masterClrMapping/>
  </p:clrMapOvr>
  <p:transition spd="med">
    <p:zoom/>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30670B-8C71-4E4A-85E9-890457AF01B0}"/>
              </a:ext>
            </a:extLst>
          </p:cNvPr>
          <p:cNvSpPr>
            <a:spLocks noChangeArrowheads="1"/>
          </p:cNvSpPr>
          <p:nvPr/>
        </p:nvSpPr>
        <p:spPr bwMode="auto">
          <a:xfrm>
            <a:off x="467544" y="1628800"/>
            <a:ext cx="7704855" cy="3393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0"/>
              </a:spcBef>
              <a:defRPr/>
            </a:pPr>
            <a:r>
              <a:rPr lang="zh-CN" altLang="en-US" sz="2600" dirty="0">
                <a:latin typeface="Times New Roman" panose="02020603050405020304" pitchFamily="18" charset="0"/>
                <a:cs typeface="Times New Roman" panose="02020603050405020304" pitchFamily="18" charset="0"/>
              </a:rPr>
              <a:t>规格化浮点数： </a:t>
            </a:r>
            <a:r>
              <a:rPr lang="en-US" altLang="zh-CN" sz="2400" dirty="0">
                <a:latin typeface="Times New Roman" panose="02020603050405020304" pitchFamily="18" charset="0"/>
                <a:cs typeface="Times New Roman" panose="02020603050405020304" pitchFamily="18" charset="0"/>
              </a:rPr>
              <a:t>±1.XXXX * 2</a:t>
            </a:r>
            <a:r>
              <a:rPr lang="en-US" altLang="zh-CN" sz="3200" baseline="30000" dirty="0">
                <a:latin typeface="Times New Roman" panose="02020603050405020304" pitchFamily="18" charset="0"/>
                <a:cs typeface="Times New Roman" panose="02020603050405020304" pitchFamily="18" charset="0"/>
              </a:rPr>
              <a:t>n </a:t>
            </a:r>
            <a:r>
              <a:rPr lang="en-US" altLang="zh-CN" sz="2400" dirty="0">
                <a:latin typeface="Times New Roman" panose="02020603050405020304" pitchFamily="18" charset="0"/>
                <a:cs typeface="Times New Roman" panose="02020603050405020304" pitchFamily="18" charset="0"/>
              </a:rPr>
              <a:t> B  (</a:t>
            </a:r>
            <a:r>
              <a:rPr lang="zh-CN" altLang="en-US" sz="2400" dirty="0">
                <a:latin typeface="Times New Roman" panose="02020603050405020304" pitchFamily="18" charset="0"/>
                <a:cs typeface="Times New Roman" panose="02020603050405020304" pitchFamily="18" charset="0"/>
              </a:rPr>
              <a:t>不存贮整数位</a:t>
            </a:r>
            <a:r>
              <a:rPr lang="en-US" altLang="zh-CN" sz="2400" dirty="0">
                <a:latin typeface="Times New Roman" panose="02020603050405020304" pitchFamily="18" charset="0"/>
                <a:cs typeface="Times New Roman" panose="02020603050405020304" pitchFamily="18" charset="0"/>
              </a:rPr>
              <a:t>1)</a:t>
            </a:r>
          </a:p>
          <a:p>
            <a:pPr>
              <a:spcBef>
                <a:spcPts val="0"/>
              </a:spcBef>
              <a:defRPr/>
            </a:pPr>
            <a:r>
              <a:rPr lang="en-US" altLang="zh-CN" sz="2600" dirty="0">
                <a:latin typeface="Times New Roman" panose="02020603050405020304" pitchFamily="18" charset="0"/>
                <a:cs typeface="Times New Roman" panose="02020603050405020304" pitchFamily="18" charset="0"/>
              </a:rPr>
              <a:t> n (</a:t>
            </a:r>
            <a:r>
              <a:rPr lang="zh-CN" altLang="en-US" sz="2600" dirty="0">
                <a:latin typeface="Times New Roman" panose="02020603050405020304" pitchFamily="18" charset="0"/>
                <a:cs typeface="Times New Roman" panose="02020603050405020304" pitchFamily="18" charset="0"/>
              </a:rPr>
              <a:t>移码</a:t>
            </a:r>
            <a:r>
              <a:rPr lang="en-US" altLang="zh-CN" sz="2600" dirty="0">
                <a:latin typeface="Times New Roman" panose="02020603050405020304" pitchFamily="18" charset="0"/>
                <a:cs typeface="Times New Roman" panose="02020603050405020304" pitchFamily="18" charset="0"/>
              </a:rPr>
              <a:t>) </a:t>
            </a:r>
            <a:r>
              <a:rPr lang="zh-CN" altLang="en-US" sz="2600" dirty="0">
                <a:latin typeface="Times New Roman" panose="02020603050405020304" pitchFamily="18" charset="0"/>
                <a:cs typeface="Times New Roman" panose="02020603050405020304" pitchFamily="18" charset="0"/>
              </a:rPr>
              <a:t>范围：</a:t>
            </a:r>
            <a:r>
              <a:rPr lang="en-US" altLang="zh-CN" sz="2400" b="1" dirty="0">
                <a:latin typeface="Times New Roman" panose="02020603050405020304" pitchFamily="18" charset="0"/>
                <a:ea typeface="宋体" pitchFamily="2" charset="-122"/>
                <a:cs typeface="Times New Roman" panose="02020603050405020304" pitchFamily="18" charset="0"/>
              </a:rPr>
              <a:t> [00000001</a:t>
            </a:r>
            <a:r>
              <a:rPr kumimoji="1" lang="en-US" altLang="zh-CN" sz="2400" b="1" i="0" u="none" strike="noStrike" kern="1200" cap="none" spc="0" normalizeH="0" baseline="0" noProof="0" dirty="0">
                <a:ln>
                  <a:noFill/>
                </a:ln>
                <a:effectLst/>
                <a:uLnTx/>
                <a:uFillTx/>
                <a:latin typeface="Times New Roman" panose="02020603050405020304" pitchFamily="18" charset="0"/>
                <a:ea typeface="宋体" pitchFamily="2" charset="-122"/>
                <a:cs typeface="Times New Roman" panose="02020603050405020304" pitchFamily="18" charset="0"/>
              </a:rPr>
              <a:t>, </a:t>
            </a:r>
            <a:r>
              <a:rPr lang="en-US" altLang="zh-CN" sz="2400" b="1" dirty="0">
                <a:latin typeface="Times New Roman" panose="02020603050405020304" pitchFamily="18" charset="0"/>
                <a:ea typeface="宋体" pitchFamily="2" charset="-122"/>
                <a:cs typeface="Times New Roman" panose="02020603050405020304" pitchFamily="18" charset="0"/>
              </a:rPr>
              <a:t>11111110</a:t>
            </a:r>
            <a:r>
              <a:rPr kumimoji="1" lang="en-US" altLang="zh-CN" sz="2400" b="1" i="0" u="none" strike="noStrike" kern="1200" cap="none" spc="0" normalizeH="0" baseline="0" noProof="0" dirty="0">
                <a:ln>
                  <a:noFill/>
                </a:ln>
                <a:effectLst/>
                <a:uLnTx/>
                <a:uFillTx/>
                <a:latin typeface="Times New Roman" panose="02020603050405020304" pitchFamily="18" charset="0"/>
                <a:ea typeface="宋体" pitchFamily="2" charset="-122"/>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spcBef>
                <a:spcPts val="1800"/>
              </a:spcBef>
              <a:defRPr/>
            </a:pPr>
            <a:r>
              <a:rPr lang="zh-CN" altLang="en-US" sz="2500" b="1" dirty="0">
                <a:solidFill>
                  <a:srgbClr val="40458C"/>
                </a:solidFill>
                <a:latin typeface="Times New Roman" panose="02020603050405020304" pitchFamily="18" charset="0"/>
                <a:ea typeface="宋体" pitchFamily="2" charset="-122"/>
                <a:cs typeface="Times New Roman" panose="02020603050405020304" pitchFamily="18" charset="0"/>
              </a:rPr>
              <a:t>因此，规格化单精度浮点指数范围</a:t>
            </a:r>
            <a:r>
              <a:rPr kumimoji="1" lang="zh-CN" altLang="en-US" sz="2500" b="1" i="0" u="none" strike="noStrike" kern="1200" cap="none" spc="0" normalizeH="0" baseline="0" noProof="0" dirty="0">
                <a:ln>
                  <a:noFill/>
                </a:ln>
                <a:solidFill>
                  <a:srgbClr val="40458C"/>
                </a:solidFill>
                <a:effectLst/>
                <a:uLnTx/>
                <a:uFillTx/>
                <a:latin typeface="Times New Roman" panose="02020603050405020304" pitchFamily="18" charset="0"/>
                <a:ea typeface="宋体" pitchFamily="2" charset="-122"/>
                <a:cs typeface="Times New Roman" panose="02020603050405020304" pitchFamily="18" charset="0"/>
              </a:rPr>
              <a:t>：</a:t>
            </a:r>
            <a:r>
              <a:rPr kumimoji="1" lang="en-US" altLang="zh-CN" sz="2500" b="1" i="0" u="none" strike="noStrike" kern="1200" cap="none" spc="0" normalizeH="0" baseline="0" noProof="0" dirty="0">
                <a:ln>
                  <a:noFill/>
                </a:ln>
                <a:solidFill>
                  <a:srgbClr val="40458C"/>
                </a:solidFill>
                <a:effectLst/>
                <a:uLnTx/>
                <a:uFillTx/>
                <a:latin typeface="Times New Roman" panose="02020603050405020304" pitchFamily="18" charset="0"/>
                <a:ea typeface="宋体" pitchFamily="2" charset="-122"/>
                <a:cs typeface="Times New Roman" panose="02020603050405020304" pitchFamily="18" charset="0"/>
              </a:rPr>
              <a:t>[-126, 127]</a:t>
            </a:r>
          </a:p>
          <a:p>
            <a:pPr>
              <a:spcBef>
                <a:spcPts val="600"/>
              </a:spcBef>
              <a:defRPr/>
            </a:pPr>
            <a:r>
              <a:rPr lang="zh-CN" altLang="en-US" sz="2500" b="1" dirty="0">
                <a:solidFill>
                  <a:srgbClr val="40458C"/>
                </a:solidFill>
                <a:latin typeface="Times New Roman" panose="02020603050405020304" pitchFamily="18" charset="0"/>
                <a:ea typeface="宋体" pitchFamily="2" charset="-122"/>
                <a:cs typeface="Times New Roman" panose="02020603050405020304" pitchFamily="18" charset="0"/>
              </a:rPr>
              <a:t>尾数范围：</a:t>
            </a:r>
            <a:r>
              <a:rPr lang="en-US" altLang="zh-CN" sz="2500" b="1" dirty="0">
                <a:solidFill>
                  <a:srgbClr val="40458C"/>
                </a:solidFill>
                <a:latin typeface="Times New Roman" panose="02020603050405020304" pitchFamily="18" charset="0"/>
                <a:ea typeface="宋体" pitchFamily="2" charset="-122"/>
                <a:cs typeface="Times New Roman" panose="02020603050405020304" pitchFamily="18" charset="0"/>
              </a:rPr>
              <a:t>[000…000 (23</a:t>
            </a:r>
            <a:r>
              <a:rPr lang="zh-CN" altLang="en-US" sz="2300" b="1" dirty="0">
                <a:solidFill>
                  <a:srgbClr val="40458C"/>
                </a:solidFill>
                <a:latin typeface="Times New Roman" panose="02020603050405020304" pitchFamily="18" charset="0"/>
                <a:ea typeface="宋体" pitchFamily="2" charset="-122"/>
                <a:cs typeface="Times New Roman" panose="02020603050405020304" pitchFamily="18" charset="0"/>
              </a:rPr>
              <a:t>个</a:t>
            </a:r>
            <a:r>
              <a:rPr lang="en-US" altLang="zh-CN" sz="2500" b="1" dirty="0">
                <a:solidFill>
                  <a:srgbClr val="40458C"/>
                </a:solidFill>
                <a:latin typeface="Times New Roman" panose="02020603050405020304" pitchFamily="18" charset="0"/>
                <a:ea typeface="宋体" pitchFamily="2" charset="-122"/>
                <a:cs typeface="Times New Roman" panose="02020603050405020304" pitchFamily="18" charset="0"/>
              </a:rPr>
              <a:t>0), 111…111]</a:t>
            </a:r>
            <a:endParaRPr kumimoji="1" lang="en-US" altLang="zh-CN" sz="2500" b="1" i="0" u="none" strike="noStrike" kern="1200" cap="none" spc="0" normalizeH="0" baseline="0" noProof="0" dirty="0">
              <a:ln>
                <a:noFill/>
              </a:ln>
              <a:solidFill>
                <a:srgbClr val="40458C"/>
              </a:solidFill>
              <a:effectLst/>
              <a:uLnTx/>
              <a:uFillTx/>
              <a:latin typeface="Times New Roman" panose="02020603050405020304" pitchFamily="18" charset="0"/>
              <a:ea typeface="宋体" pitchFamily="2" charset="-122"/>
              <a:cs typeface="Times New Roman" panose="02020603050405020304" pitchFamily="18" charset="0"/>
            </a:endParaRPr>
          </a:p>
          <a:p>
            <a:pPr>
              <a:spcBef>
                <a:spcPct val="30000"/>
              </a:spcBef>
              <a:defRPr/>
            </a:pPr>
            <a:r>
              <a:rPr lang="zh-CN" altLang="en-US" sz="2500" b="1" dirty="0">
                <a:solidFill>
                  <a:srgbClr val="40458C"/>
                </a:solidFill>
                <a:latin typeface="Times New Roman" panose="02020603050405020304" pitchFamily="18" charset="0"/>
                <a:ea typeface="宋体" pitchFamily="2" charset="-122"/>
                <a:cs typeface="Times New Roman" panose="02020603050405020304" pitchFamily="18" charset="0"/>
              </a:rPr>
              <a:t>规格化单精度浮点数范围</a:t>
            </a:r>
            <a:r>
              <a:rPr lang="en-US" altLang="zh-CN" sz="2500" b="1" dirty="0">
                <a:solidFill>
                  <a:srgbClr val="40458C"/>
                </a:solidFill>
                <a:latin typeface="Times New Roman" panose="02020603050405020304" pitchFamily="18" charset="0"/>
                <a:ea typeface="宋体" pitchFamily="2" charset="-122"/>
                <a:cs typeface="Times New Roman" panose="02020603050405020304" pitchFamily="18" charset="0"/>
              </a:rPr>
              <a:t>:</a:t>
            </a:r>
          </a:p>
          <a:p>
            <a:pPr>
              <a:spcBef>
                <a:spcPts val="600"/>
              </a:spcBef>
              <a:defRPr/>
            </a:pPr>
            <a:r>
              <a:rPr lang="en-US" altLang="zh-CN" sz="2400" dirty="0">
                <a:latin typeface="Times New Roman" panose="02020603050405020304" pitchFamily="18" charset="0"/>
                <a:cs typeface="Times New Roman" panose="02020603050405020304" pitchFamily="18" charset="0"/>
              </a:rPr>
              <a:t>±</a:t>
            </a:r>
            <a:r>
              <a:rPr kumimoji="1" lang="en-US" altLang="zh-CN" sz="2500" b="1" i="0" u="none" strike="noStrike" kern="1200" cap="none" spc="0" normalizeH="0" baseline="0" noProof="0" dirty="0">
                <a:ln>
                  <a:noFill/>
                </a:ln>
                <a:solidFill>
                  <a:srgbClr val="40458C"/>
                </a:solidFill>
                <a:effectLst/>
                <a:uLnTx/>
                <a:uFillTx/>
                <a:latin typeface="Times New Roman" panose="02020603050405020304" pitchFamily="18" charset="0"/>
                <a:ea typeface="宋体" pitchFamily="2" charset="-122"/>
                <a:cs typeface="Times New Roman" panose="02020603050405020304" pitchFamily="18" charset="0"/>
              </a:rPr>
              <a:t>[1.0*</a:t>
            </a:r>
            <a:r>
              <a:rPr lang="en-US" altLang="zh-CN" sz="2500" b="1" dirty="0">
                <a:solidFill>
                  <a:srgbClr val="40458C"/>
                </a:solidFill>
                <a:latin typeface="Times New Roman" panose="02020603050405020304" pitchFamily="18" charset="0"/>
                <a:ea typeface="宋体" pitchFamily="2" charset="-122"/>
                <a:cs typeface="Times New Roman" panose="02020603050405020304" pitchFamily="18" charset="0"/>
              </a:rPr>
              <a:t>2</a:t>
            </a:r>
            <a:r>
              <a:rPr lang="en-US" altLang="zh-CN" sz="2500" b="1" baseline="30000" dirty="0">
                <a:solidFill>
                  <a:srgbClr val="40458C"/>
                </a:solidFill>
                <a:latin typeface="Times New Roman" panose="02020603050405020304" pitchFamily="18" charset="0"/>
                <a:ea typeface="宋体" pitchFamily="2" charset="-122"/>
                <a:cs typeface="Times New Roman" panose="02020603050405020304" pitchFamily="18" charset="0"/>
              </a:rPr>
              <a:t>-126</a:t>
            </a:r>
            <a:r>
              <a:rPr kumimoji="1" lang="en-US" altLang="zh-CN" sz="2500" b="1" i="0" u="none" strike="noStrike" kern="1200" cap="none" spc="0" normalizeH="0" baseline="0" noProof="0" dirty="0">
                <a:ln>
                  <a:noFill/>
                </a:ln>
                <a:solidFill>
                  <a:srgbClr val="40458C"/>
                </a:solidFill>
                <a:effectLst/>
                <a:uLnTx/>
                <a:uFillTx/>
                <a:latin typeface="Times New Roman" panose="02020603050405020304" pitchFamily="18" charset="0"/>
                <a:ea typeface="宋体" pitchFamily="2" charset="-122"/>
                <a:cs typeface="Times New Roman" panose="02020603050405020304" pitchFamily="18" charset="0"/>
              </a:rPr>
              <a:t>, 1.111…111*</a:t>
            </a:r>
            <a:r>
              <a:rPr lang="en-US" altLang="zh-CN" sz="2500" b="1" dirty="0">
                <a:solidFill>
                  <a:srgbClr val="40458C"/>
                </a:solidFill>
                <a:latin typeface="Times New Roman" panose="02020603050405020304" pitchFamily="18" charset="0"/>
                <a:ea typeface="宋体" pitchFamily="2" charset="-122"/>
                <a:cs typeface="Times New Roman" panose="02020603050405020304" pitchFamily="18" charset="0"/>
              </a:rPr>
              <a:t>2</a:t>
            </a:r>
            <a:r>
              <a:rPr lang="en-US" altLang="zh-CN" sz="2500" b="1" baseline="30000" dirty="0">
                <a:solidFill>
                  <a:srgbClr val="40458C"/>
                </a:solidFill>
                <a:latin typeface="Times New Roman" panose="02020603050405020304" pitchFamily="18" charset="0"/>
                <a:ea typeface="宋体" pitchFamily="2" charset="-122"/>
                <a:cs typeface="Times New Roman" panose="02020603050405020304" pitchFamily="18" charset="0"/>
              </a:rPr>
              <a:t>127</a:t>
            </a:r>
            <a:r>
              <a:rPr lang="en-US" altLang="zh-CN" sz="2500" b="1" dirty="0">
                <a:solidFill>
                  <a:srgbClr val="40458C"/>
                </a:solidFill>
                <a:latin typeface="Times New Roman" panose="02020603050405020304" pitchFamily="18" charset="0"/>
                <a:ea typeface="宋体" pitchFamily="2" charset="-122"/>
                <a:cs typeface="Times New Roman" panose="02020603050405020304" pitchFamily="18" charset="0"/>
              </a:rPr>
              <a:t>] B    </a:t>
            </a:r>
            <a:r>
              <a:rPr lang="en-US" altLang="zh-CN" sz="2500" b="1" dirty="0">
                <a:solidFill>
                  <a:srgbClr val="FF0000"/>
                </a:solidFill>
                <a:latin typeface="Times New Roman" panose="02020603050405020304" pitchFamily="18" charset="0"/>
                <a:ea typeface="宋体" pitchFamily="2" charset="-122"/>
                <a:cs typeface="Times New Roman" panose="02020603050405020304" pitchFamily="18" charset="0"/>
                <a:sym typeface="Wingdings" panose="05000000000000000000" pitchFamily="2" charset="2"/>
              </a:rPr>
              <a:t></a:t>
            </a:r>
            <a:endParaRPr lang="en-US" altLang="zh-CN" sz="2500" b="1" dirty="0">
              <a:solidFill>
                <a:srgbClr val="FF0000"/>
              </a:solidFill>
              <a:latin typeface="Times New Roman" panose="02020603050405020304" pitchFamily="18" charset="0"/>
              <a:ea typeface="宋体" pitchFamily="2" charset="-122"/>
              <a:cs typeface="Times New Roman" panose="02020603050405020304" pitchFamily="18" charset="0"/>
            </a:endParaRPr>
          </a:p>
          <a:p>
            <a:pPr>
              <a:spcBef>
                <a:spcPts val="600"/>
              </a:spcBef>
              <a:defRPr/>
            </a:pPr>
            <a:r>
              <a:rPr lang="en-US" altLang="zh-CN" sz="2400" dirty="0">
                <a:latin typeface="Times New Roman" panose="02020603050405020304" pitchFamily="18" charset="0"/>
                <a:cs typeface="Times New Roman" panose="02020603050405020304" pitchFamily="18" charset="0"/>
              </a:rPr>
              <a:t>±</a:t>
            </a:r>
            <a:r>
              <a:rPr kumimoji="1" lang="en-US" altLang="zh-CN" sz="2500" b="1" i="0" u="none" strike="noStrike" kern="1200" cap="none" spc="0" normalizeH="0" baseline="0" noProof="0" dirty="0">
                <a:ln>
                  <a:noFill/>
                </a:ln>
                <a:solidFill>
                  <a:srgbClr val="40458C"/>
                </a:solidFill>
                <a:effectLst/>
                <a:uLnTx/>
                <a:uFillTx/>
                <a:latin typeface="Times New Roman" panose="02020603050405020304" pitchFamily="18" charset="0"/>
                <a:ea typeface="宋体" pitchFamily="2" charset="-122"/>
                <a:cs typeface="Times New Roman" panose="02020603050405020304" pitchFamily="18" charset="0"/>
              </a:rPr>
              <a:t>[</a:t>
            </a:r>
            <a:r>
              <a:rPr lang="en-US" altLang="zh-CN" sz="2500" b="1" dirty="0">
                <a:solidFill>
                  <a:srgbClr val="40458C"/>
                </a:solidFill>
                <a:latin typeface="Times New Roman" panose="02020603050405020304" pitchFamily="18" charset="0"/>
                <a:ea typeface="宋体" pitchFamily="2" charset="-122"/>
                <a:cs typeface="Times New Roman" panose="02020603050405020304" pitchFamily="18" charset="0"/>
              </a:rPr>
              <a:t>1.175494351</a:t>
            </a:r>
            <a:r>
              <a:rPr kumimoji="1" lang="en-US" altLang="zh-CN" sz="2500" b="1" i="0" u="none" strike="noStrike" kern="1200" cap="none" spc="0" normalizeH="0" baseline="0" noProof="0" dirty="0">
                <a:ln>
                  <a:noFill/>
                </a:ln>
                <a:solidFill>
                  <a:srgbClr val="40458C"/>
                </a:solidFill>
                <a:effectLst/>
                <a:uLnTx/>
                <a:uFillTx/>
                <a:latin typeface="Times New Roman" panose="02020603050405020304" pitchFamily="18" charset="0"/>
                <a:ea typeface="宋体" pitchFamily="2" charset="-122"/>
                <a:cs typeface="Times New Roman" panose="02020603050405020304" pitchFamily="18" charset="0"/>
              </a:rPr>
              <a:t>*</a:t>
            </a:r>
            <a:r>
              <a:rPr lang="en-US" altLang="zh-CN" sz="2500" b="1" dirty="0">
                <a:solidFill>
                  <a:srgbClr val="40458C"/>
                </a:solidFill>
                <a:latin typeface="Times New Roman" panose="02020603050405020304" pitchFamily="18" charset="0"/>
                <a:ea typeface="宋体" pitchFamily="2" charset="-122"/>
                <a:cs typeface="Times New Roman" panose="02020603050405020304" pitchFamily="18" charset="0"/>
              </a:rPr>
              <a:t>10</a:t>
            </a:r>
            <a:r>
              <a:rPr lang="en-US" altLang="zh-CN" sz="2500" b="1" baseline="30000" dirty="0">
                <a:solidFill>
                  <a:srgbClr val="40458C"/>
                </a:solidFill>
                <a:latin typeface="Times New Roman" panose="02020603050405020304" pitchFamily="18" charset="0"/>
                <a:ea typeface="宋体" pitchFamily="2" charset="-122"/>
                <a:cs typeface="Times New Roman" panose="02020603050405020304" pitchFamily="18" charset="0"/>
              </a:rPr>
              <a:t>-38</a:t>
            </a:r>
            <a:r>
              <a:rPr lang="en-US" altLang="zh-CN" sz="2500" b="1" dirty="0">
                <a:solidFill>
                  <a:srgbClr val="40458C"/>
                </a:solidFill>
                <a:latin typeface="Times New Roman" panose="02020603050405020304" pitchFamily="18" charset="0"/>
                <a:ea typeface="宋体" pitchFamily="2" charset="-122"/>
                <a:cs typeface="Times New Roman" panose="02020603050405020304" pitchFamily="18" charset="0"/>
              </a:rPr>
              <a:t>, 3.402823466</a:t>
            </a:r>
            <a:r>
              <a:rPr kumimoji="1" lang="en-US" altLang="zh-CN" sz="2500" b="1" i="0" u="none" strike="noStrike" kern="1200" cap="none" spc="0" normalizeH="0" baseline="0" noProof="0" dirty="0">
                <a:ln>
                  <a:noFill/>
                </a:ln>
                <a:solidFill>
                  <a:srgbClr val="40458C"/>
                </a:solidFill>
                <a:effectLst/>
                <a:uLnTx/>
                <a:uFillTx/>
                <a:latin typeface="Times New Roman" panose="02020603050405020304" pitchFamily="18" charset="0"/>
                <a:ea typeface="宋体" pitchFamily="2" charset="-122"/>
                <a:cs typeface="Times New Roman" panose="02020603050405020304" pitchFamily="18" charset="0"/>
              </a:rPr>
              <a:t>*</a:t>
            </a:r>
            <a:r>
              <a:rPr lang="en-US" altLang="zh-CN" sz="2500" b="1" dirty="0">
                <a:solidFill>
                  <a:srgbClr val="40458C"/>
                </a:solidFill>
                <a:latin typeface="Times New Roman" panose="02020603050405020304" pitchFamily="18" charset="0"/>
                <a:ea typeface="宋体" pitchFamily="2" charset="-122"/>
                <a:cs typeface="Times New Roman" panose="02020603050405020304" pitchFamily="18" charset="0"/>
              </a:rPr>
              <a:t>10</a:t>
            </a:r>
            <a:r>
              <a:rPr lang="en-US" altLang="zh-CN" sz="2500" b="1" baseline="30000" dirty="0">
                <a:solidFill>
                  <a:srgbClr val="40458C"/>
                </a:solidFill>
                <a:latin typeface="Times New Roman" panose="02020603050405020304" pitchFamily="18" charset="0"/>
                <a:ea typeface="宋体" pitchFamily="2" charset="-122"/>
                <a:cs typeface="Times New Roman" panose="02020603050405020304" pitchFamily="18" charset="0"/>
              </a:rPr>
              <a:t>38</a:t>
            </a:r>
            <a:r>
              <a:rPr lang="en-US" altLang="zh-CN" sz="2500" b="1" dirty="0">
                <a:solidFill>
                  <a:srgbClr val="40458C"/>
                </a:solidFill>
                <a:latin typeface="Times New Roman" panose="02020603050405020304" pitchFamily="18" charset="0"/>
                <a:ea typeface="宋体" pitchFamily="2" charset="-122"/>
                <a:cs typeface="Times New Roman" panose="02020603050405020304" pitchFamily="18" charset="0"/>
              </a:rPr>
              <a:t>] D</a:t>
            </a:r>
          </a:p>
        </p:txBody>
      </p:sp>
      <p:sp>
        <p:nvSpPr>
          <p:cNvPr id="6" name="Text Box 1026">
            <a:extLst>
              <a:ext uri="{FF2B5EF4-FFF2-40B4-BE49-F238E27FC236}">
                <a16:creationId xmlns:a16="http://schemas.microsoft.com/office/drawing/2014/main" id="{6AC1A626-C9B6-4BD8-A92A-0FCDDC877FAB}"/>
              </a:ext>
            </a:extLst>
          </p:cNvPr>
          <p:cNvSpPr txBox="1">
            <a:spLocks noChangeArrowheads="1"/>
          </p:cNvSpPr>
          <p:nvPr/>
        </p:nvSpPr>
        <p:spPr bwMode="auto">
          <a:xfrm>
            <a:off x="611188" y="332656"/>
            <a:ext cx="649568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i="1">
                <a:solidFill>
                  <a:schemeClr val="tx1"/>
                </a:solidFill>
                <a:latin typeface="Tahoma" pitchFamily="34" charset="0"/>
                <a:ea typeface="宋体" pitchFamily="2" charset="-122"/>
              </a:defRPr>
            </a:lvl1pPr>
            <a:lvl2pPr marL="742950" indent="-285750" eaLnBrk="0" hangingPunct="0">
              <a:defRPr kumimoji="1" sz="2000" i="1">
                <a:solidFill>
                  <a:schemeClr val="tx1"/>
                </a:solidFill>
                <a:latin typeface="Tahoma" pitchFamily="34" charset="0"/>
                <a:ea typeface="宋体" pitchFamily="2" charset="-122"/>
              </a:defRPr>
            </a:lvl2pPr>
            <a:lvl3pPr marL="1143000" indent="-228600" eaLnBrk="0" hangingPunct="0">
              <a:defRPr kumimoji="1" sz="2000" i="1">
                <a:solidFill>
                  <a:schemeClr val="tx1"/>
                </a:solidFill>
                <a:latin typeface="Tahoma" pitchFamily="34" charset="0"/>
                <a:ea typeface="宋体" pitchFamily="2" charset="-122"/>
              </a:defRPr>
            </a:lvl3pPr>
            <a:lvl4pPr marL="1600200" indent="-228600" eaLnBrk="0" hangingPunct="0">
              <a:defRPr kumimoji="1" sz="2000" i="1">
                <a:solidFill>
                  <a:schemeClr val="tx1"/>
                </a:solidFill>
                <a:latin typeface="Tahoma" pitchFamily="34" charset="0"/>
                <a:ea typeface="宋体" pitchFamily="2" charset="-122"/>
              </a:defRPr>
            </a:lvl4pPr>
            <a:lvl5pPr marL="2057400" indent="-228600" eaLnBrk="0" hangingPunct="0">
              <a:defRPr kumimoji="1" sz="2000" i="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000" i="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000" i="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000" i="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000" 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rPr>
              <a:t>3.5 </a:t>
            </a:r>
            <a:r>
              <a:rPr kumimoji="1" lang="zh-CN" altLang="en-US" sz="36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rPr>
              <a:t>浮点数据在机内的表示形式</a:t>
            </a:r>
          </a:p>
        </p:txBody>
      </p:sp>
      <p:sp>
        <p:nvSpPr>
          <p:cNvPr id="7" name="Rectangle 3">
            <a:extLst>
              <a:ext uri="{FF2B5EF4-FFF2-40B4-BE49-F238E27FC236}">
                <a16:creationId xmlns:a16="http://schemas.microsoft.com/office/drawing/2014/main" id="{5FB049F5-1A14-4F94-A543-B52869D01F9E}"/>
              </a:ext>
            </a:extLst>
          </p:cNvPr>
          <p:cNvSpPr>
            <a:spLocks noChangeArrowheads="1"/>
          </p:cNvSpPr>
          <p:nvPr/>
        </p:nvSpPr>
        <p:spPr bwMode="auto">
          <a:xfrm>
            <a:off x="467544" y="5229200"/>
            <a:ext cx="792087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spcBef>
                <a:spcPct val="30000"/>
              </a:spcBef>
              <a:defRPr/>
            </a:pPr>
            <a:r>
              <a:rPr kumimoji="1" lang="en-US" altLang="zh-CN" sz="2800" b="1" i="0" u="none" strike="noStrike" kern="1200" cap="none" spc="0" normalizeH="0" baseline="0" noProof="0" dirty="0">
                <a:ln>
                  <a:noFill/>
                </a:ln>
                <a:solidFill>
                  <a:srgbClr val="FF0000"/>
                </a:solidFill>
                <a:effectLst/>
                <a:uLnTx/>
                <a:uFillTx/>
                <a:latin typeface="宋体" panose="02010600030101010101" pitchFamily="2" charset="-122"/>
                <a:ea typeface="宋体" pitchFamily="2" charset="-122"/>
                <a:cs typeface="+mn-cs"/>
              </a:rPr>
              <a:t>Q</a:t>
            </a:r>
            <a:r>
              <a:rPr kumimoji="1" lang="zh-CN" altLang="en-US" sz="2800" b="1" i="0" u="none" strike="noStrike" kern="1200" cap="none" spc="0" normalizeH="0" baseline="0" noProof="0" dirty="0">
                <a:ln>
                  <a:noFill/>
                </a:ln>
                <a:solidFill>
                  <a:srgbClr val="FF0000"/>
                </a:solidFill>
                <a:effectLst/>
                <a:uLnTx/>
                <a:uFillTx/>
                <a:latin typeface="宋体" panose="02010600030101010101" pitchFamily="2" charset="-122"/>
                <a:ea typeface="宋体" pitchFamily="2" charset="-122"/>
                <a:cs typeface="+mn-cs"/>
              </a:rPr>
              <a:t>：规格化浮点数能表示</a:t>
            </a:r>
            <a:r>
              <a:rPr kumimoji="1" lang="en-US" altLang="zh-CN" sz="2800" b="1" i="0" u="none" strike="noStrike" kern="1200" cap="none" spc="0" normalizeH="0" baseline="0" noProof="0" dirty="0">
                <a:ln>
                  <a:noFill/>
                </a:ln>
                <a:solidFill>
                  <a:srgbClr val="FF0000"/>
                </a:solidFill>
                <a:effectLst/>
                <a:uLnTx/>
                <a:uFillTx/>
                <a:latin typeface="宋体" panose="02010600030101010101" pitchFamily="2" charset="-122"/>
                <a:ea typeface="宋体" pitchFamily="2" charset="-122"/>
                <a:cs typeface="+mn-cs"/>
              </a:rPr>
              <a:t>0</a:t>
            </a:r>
            <a:r>
              <a:rPr kumimoji="1" lang="zh-CN" altLang="en-US" sz="2800" b="1" i="0" u="none" strike="noStrike" kern="1200" cap="none" spc="0" normalizeH="0" baseline="0" noProof="0" dirty="0">
                <a:ln>
                  <a:noFill/>
                </a:ln>
                <a:solidFill>
                  <a:srgbClr val="FF0000"/>
                </a:solidFill>
                <a:effectLst/>
                <a:uLnTx/>
                <a:uFillTx/>
                <a:latin typeface="宋体" panose="02010600030101010101" pitchFamily="2" charset="-122"/>
                <a:ea typeface="宋体" pitchFamily="2" charset="-122"/>
                <a:cs typeface="+mn-cs"/>
              </a:rPr>
              <a:t>和很小的数</a:t>
            </a:r>
            <a:r>
              <a:rPr kumimoji="1" lang="en-US" altLang="zh-CN" sz="2800" b="1" i="0" u="none" strike="noStrike" kern="1200" cap="none" spc="0" normalizeH="0" baseline="0" noProof="0" dirty="0">
                <a:ln>
                  <a:noFill/>
                </a:ln>
                <a:solidFill>
                  <a:srgbClr val="FF0000"/>
                </a:solidFill>
                <a:effectLst/>
                <a:uLnTx/>
                <a:uFillTx/>
                <a:latin typeface="宋体" panose="02010600030101010101" pitchFamily="2" charset="-122"/>
                <a:ea typeface="宋体" pitchFamily="2" charset="-122"/>
                <a:cs typeface="+mn-cs"/>
              </a:rPr>
              <a:t>(</a:t>
            </a:r>
            <a:r>
              <a:rPr kumimoji="1" lang="zh-CN" altLang="en-US" sz="2800" b="1" i="0" u="none" strike="noStrike" kern="1200" cap="none" spc="0" normalizeH="0" baseline="0" noProof="0" dirty="0">
                <a:ln>
                  <a:noFill/>
                </a:ln>
                <a:solidFill>
                  <a:srgbClr val="FF0000"/>
                </a:solidFill>
                <a:effectLst/>
                <a:uLnTx/>
                <a:uFillTx/>
                <a:latin typeface="宋体" panose="02010600030101010101" pitchFamily="2" charset="-122"/>
                <a:ea typeface="宋体" pitchFamily="2" charset="-122"/>
                <a:cs typeface="+mn-cs"/>
              </a:rPr>
              <a:t>如</a:t>
            </a:r>
            <a:r>
              <a:rPr kumimoji="1" lang="zh-CN" altLang="en-US" sz="1200" b="1" i="0" u="none" strike="noStrike" kern="1200" cap="none" spc="0" normalizeH="0" baseline="0" noProof="0" dirty="0">
                <a:ln>
                  <a:noFill/>
                </a:ln>
                <a:solidFill>
                  <a:srgbClr val="FF0000"/>
                </a:solidFill>
                <a:effectLst/>
                <a:uLnTx/>
                <a:uFillTx/>
                <a:latin typeface="宋体" panose="02010600030101010101" pitchFamily="2" charset="-122"/>
                <a:ea typeface="宋体" pitchFamily="2" charset="-122"/>
                <a:cs typeface="+mn-cs"/>
              </a:rPr>
              <a:t> </a:t>
            </a:r>
            <a:r>
              <a:rPr lang="en-US" altLang="zh-CN" sz="2800" b="1" dirty="0">
                <a:latin typeface="Times New Roman" panose="02020603050405020304" pitchFamily="18" charset="0"/>
                <a:ea typeface="宋体" pitchFamily="2" charset="-122"/>
                <a:cs typeface="Times New Roman" panose="02020603050405020304" pitchFamily="18" charset="0"/>
              </a:rPr>
              <a:t>2</a:t>
            </a:r>
            <a:r>
              <a:rPr lang="en-US" altLang="zh-CN" sz="2800" b="1" baseline="30000" dirty="0">
                <a:latin typeface="Times New Roman" panose="02020603050405020304" pitchFamily="18" charset="0"/>
                <a:ea typeface="宋体" pitchFamily="2" charset="-122"/>
                <a:cs typeface="Times New Roman" panose="02020603050405020304" pitchFamily="18" charset="0"/>
              </a:rPr>
              <a:t>-130</a:t>
            </a:r>
            <a:r>
              <a:rPr lang="en-US" altLang="zh-CN" sz="2800" b="1" baseline="30000" dirty="0">
                <a:solidFill>
                  <a:srgbClr val="40458C"/>
                </a:solidFill>
                <a:latin typeface="Times New Roman" panose="02020603050405020304" pitchFamily="18" charset="0"/>
                <a:ea typeface="宋体" pitchFamily="2" charset="-122"/>
                <a:cs typeface="Times New Roman" panose="02020603050405020304" pitchFamily="18" charset="0"/>
              </a:rPr>
              <a:t> </a:t>
            </a:r>
            <a:r>
              <a:rPr kumimoji="1" lang="en-US" altLang="zh-CN" sz="2800" b="1" i="0" u="none" strike="noStrike" kern="1200" cap="none" spc="0" normalizeH="0" baseline="0" noProof="0" dirty="0">
                <a:ln>
                  <a:noFill/>
                </a:ln>
                <a:solidFill>
                  <a:srgbClr val="FF0000"/>
                </a:solidFill>
                <a:effectLst/>
                <a:uLnTx/>
                <a:uFillTx/>
                <a:latin typeface="宋体" panose="02010600030101010101" pitchFamily="2" charset="-122"/>
                <a:ea typeface="宋体" pitchFamily="2" charset="-122"/>
                <a:cs typeface="+mn-cs"/>
              </a:rPr>
              <a:t>)</a:t>
            </a:r>
            <a:r>
              <a:rPr kumimoji="1" lang="zh-CN" altLang="en-US" sz="2800" b="1" i="0" u="none" strike="noStrike" kern="1200" cap="none" spc="0" normalizeH="0" baseline="0" noProof="0" dirty="0">
                <a:ln>
                  <a:noFill/>
                </a:ln>
                <a:solidFill>
                  <a:srgbClr val="FF0000"/>
                </a:solidFill>
                <a:effectLst/>
                <a:uLnTx/>
                <a:uFillTx/>
                <a:latin typeface="宋体" panose="02010600030101010101" pitchFamily="2" charset="-122"/>
                <a:ea typeface="宋体" pitchFamily="2" charset="-122"/>
                <a:cs typeface="+mn-cs"/>
              </a:rPr>
              <a:t>吗？</a:t>
            </a:r>
            <a:endParaRPr kumimoji="1" lang="en-US" altLang="zh-CN" sz="2800" b="1" i="0" u="none" strike="noStrike" kern="1200" cap="none" spc="0" normalizeH="0" baseline="0" noProof="0" dirty="0">
              <a:ln>
                <a:noFill/>
              </a:ln>
              <a:solidFill>
                <a:srgbClr val="FF0000"/>
              </a:solidFill>
              <a:effectLst/>
              <a:uLnTx/>
              <a:uFillTx/>
              <a:latin typeface="宋体" panose="02010600030101010101" pitchFamily="2" charset="-122"/>
              <a:ea typeface="宋体" pitchFamily="2" charset="-122"/>
              <a:cs typeface="+mn-cs"/>
            </a:endParaRPr>
          </a:p>
        </p:txBody>
      </p:sp>
    </p:spTree>
    <p:extLst>
      <p:ext uri="{BB962C8B-B14F-4D97-AF65-F5344CB8AC3E}">
        <p14:creationId xmlns:p14="http://schemas.microsoft.com/office/powerpoint/2010/main" val="600324670"/>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30670B-8C71-4E4A-85E9-890457AF01B0}"/>
              </a:ext>
            </a:extLst>
          </p:cNvPr>
          <p:cNvSpPr>
            <a:spLocks noChangeArrowheads="1"/>
          </p:cNvSpPr>
          <p:nvPr/>
        </p:nvSpPr>
        <p:spPr bwMode="auto">
          <a:xfrm>
            <a:off x="467544" y="1628800"/>
            <a:ext cx="6495689" cy="23160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0"/>
              </a:spcBef>
              <a:defRPr/>
            </a:pPr>
            <a:r>
              <a:rPr lang="zh-CN" altLang="en-US" sz="2600" dirty="0">
                <a:latin typeface="Times New Roman" panose="02020603050405020304" pitchFamily="18" charset="0"/>
                <a:cs typeface="Times New Roman" panose="02020603050405020304" pitchFamily="18" charset="0"/>
              </a:rPr>
              <a:t>非规格化浮点数： </a:t>
            </a:r>
            <a:r>
              <a:rPr lang="en-US" altLang="zh-CN" sz="2400" dirty="0">
                <a:latin typeface="Times New Roman" panose="02020603050405020304" pitchFamily="18" charset="0"/>
                <a:cs typeface="Times New Roman" panose="02020603050405020304" pitchFamily="18" charset="0"/>
              </a:rPr>
              <a:t>±0.XXXX * 2</a:t>
            </a:r>
            <a:r>
              <a:rPr lang="en-US" altLang="zh-CN" sz="3200" baseline="30000" dirty="0">
                <a:latin typeface="Times New Roman" panose="02020603050405020304" pitchFamily="18" charset="0"/>
                <a:cs typeface="Times New Roman" panose="02020603050405020304" pitchFamily="18" charset="0"/>
              </a:rPr>
              <a:t>-</a:t>
            </a:r>
            <a:r>
              <a:rPr lang="en-US" altLang="zh-CN" sz="2800" baseline="30000" dirty="0">
                <a:latin typeface="Times New Roman" panose="02020603050405020304" pitchFamily="18" charset="0"/>
                <a:cs typeface="Times New Roman" panose="02020603050405020304" pitchFamily="18" charset="0"/>
              </a:rPr>
              <a:t>126</a:t>
            </a:r>
            <a:r>
              <a:rPr lang="en-US" altLang="zh-CN" sz="3200" baseline="30000" dirty="0">
                <a:latin typeface="Times New Roman" panose="02020603050405020304" pitchFamily="18" charset="0"/>
                <a:cs typeface="Times New Roman" panose="02020603050405020304" pitchFamily="18" charset="0"/>
              </a:rPr>
              <a:t> </a:t>
            </a:r>
            <a:r>
              <a:rPr lang="en-US" altLang="zh-CN" sz="2400" dirty="0">
                <a:latin typeface="Times New Roman" panose="02020603050405020304" pitchFamily="18" charset="0"/>
                <a:cs typeface="Times New Roman" panose="02020603050405020304" pitchFamily="18" charset="0"/>
              </a:rPr>
              <a:t> B</a:t>
            </a:r>
          </a:p>
          <a:p>
            <a:pPr>
              <a:spcBef>
                <a:spcPts val="0"/>
              </a:spcBef>
              <a:defRPr/>
            </a:pPr>
            <a:r>
              <a:rPr lang="en-US" altLang="zh-CN" sz="2600" dirty="0">
                <a:latin typeface="Times New Roman" panose="02020603050405020304" pitchFamily="18" charset="0"/>
                <a:cs typeface="Times New Roman" panose="02020603050405020304" pitchFamily="18" charset="0"/>
              </a:rPr>
              <a:t> </a:t>
            </a:r>
            <a:r>
              <a:rPr lang="zh-CN" altLang="en-US" sz="2600" dirty="0">
                <a:solidFill>
                  <a:srgbClr val="FF0000"/>
                </a:solidFill>
                <a:latin typeface="Times New Roman" panose="02020603050405020304" pitchFamily="18" charset="0"/>
                <a:cs typeface="Times New Roman" panose="02020603050405020304" pitchFamily="18" charset="0"/>
              </a:rPr>
              <a:t>规定：</a:t>
            </a:r>
            <a:r>
              <a:rPr lang="zh-CN" altLang="en-US" sz="2600" dirty="0">
                <a:latin typeface="Times New Roman" panose="02020603050405020304" pitchFamily="18" charset="0"/>
                <a:cs typeface="Times New Roman" panose="02020603050405020304" pitchFamily="18" charset="0"/>
              </a:rPr>
              <a:t>阶码</a:t>
            </a:r>
            <a:r>
              <a:rPr lang="en-US" altLang="zh-CN" sz="2600" dirty="0">
                <a:latin typeface="Times New Roman" panose="02020603050405020304" pitchFamily="18" charset="0"/>
                <a:cs typeface="Times New Roman" panose="02020603050405020304" pitchFamily="18" charset="0"/>
              </a:rPr>
              <a:t> (</a:t>
            </a:r>
            <a:r>
              <a:rPr lang="zh-CN" altLang="en-US" sz="2600" dirty="0">
                <a:latin typeface="Times New Roman" panose="02020603050405020304" pitchFamily="18" charset="0"/>
                <a:cs typeface="Times New Roman" panose="02020603050405020304" pitchFamily="18" charset="0"/>
              </a:rPr>
              <a:t>移码</a:t>
            </a:r>
            <a:r>
              <a:rPr lang="en-US" altLang="zh-CN" sz="2600" dirty="0">
                <a:latin typeface="Times New Roman" panose="02020603050405020304" pitchFamily="18" charset="0"/>
                <a:cs typeface="Times New Roman" panose="02020603050405020304" pitchFamily="18" charset="0"/>
              </a:rPr>
              <a:t>) </a:t>
            </a:r>
            <a:r>
              <a:rPr lang="zh-CN" altLang="en-US" sz="2600" dirty="0">
                <a:latin typeface="Times New Roman" panose="02020603050405020304" pitchFamily="18" charset="0"/>
                <a:cs typeface="Times New Roman" panose="02020603050405020304" pitchFamily="18" charset="0"/>
              </a:rPr>
              <a:t> </a:t>
            </a:r>
            <a:r>
              <a:rPr lang="en-US" altLang="zh-CN" sz="2600"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ea typeface="宋体" pitchFamily="2" charset="-122"/>
                <a:cs typeface="Times New Roman" panose="02020603050405020304" pitchFamily="18" charset="0"/>
              </a:rPr>
              <a:t>00000000  </a:t>
            </a:r>
            <a:r>
              <a:rPr lang="zh-CN" altLang="en-US" sz="2400" b="1" dirty="0">
                <a:latin typeface="Times New Roman" panose="02020603050405020304" pitchFamily="18" charset="0"/>
                <a:ea typeface="宋体" pitchFamily="2" charset="-122"/>
                <a:cs typeface="Times New Roman" panose="02020603050405020304" pitchFamily="18" charset="0"/>
              </a:rPr>
              <a:t>（</a:t>
            </a:r>
            <a:r>
              <a:rPr lang="zh-CN" altLang="en-US" sz="2200" b="1" dirty="0">
                <a:latin typeface="Times New Roman" panose="02020603050405020304" pitchFamily="18" charset="0"/>
                <a:ea typeface="宋体" pitchFamily="2" charset="-122"/>
                <a:cs typeface="Times New Roman" panose="02020603050405020304" pitchFamily="18" charset="0"/>
              </a:rPr>
              <a:t>尾数不为</a:t>
            </a:r>
            <a:r>
              <a:rPr lang="en-US" altLang="zh-CN" sz="2400" b="1" dirty="0">
                <a:latin typeface="Times New Roman" panose="02020603050405020304" pitchFamily="18" charset="0"/>
                <a:ea typeface="宋体" pitchFamily="2" charset="-122"/>
                <a:cs typeface="Times New Roman" panose="02020603050405020304" pitchFamily="18" charset="0"/>
              </a:rPr>
              <a:t>0</a:t>
            </a:r>
            <a:r>
              <a:rPr lang="zh-CN" altLang="en-US" sz="2400" b="1" dirty="0">
                <a:latin typeface="Times New Roman" panose="02020603050405020304" pitchFamily="18" charset="0"/>
                <a:ea typeface="宋体" pitchFamily="2" charset="-122"/>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a:spcBef>
                <a:spcPct val="30000"/>
              </a:spcBef>
              <a:defRPr/>
            </a:pPr>
            <a:r>
              <a:rPr lang="zh-CN" altLang="en-US" sz="2500" b="1" dirty="0">
                <a:solidFill>
                  <a:srgbClr val="40458C"/>
                </a:solidFill>
                <a:latin typeface="Times New Roman" panose="02020603050405020304" pitchFamily="18" charset="0"/>
                <a:ea typeface="宋体" pitchFamily="2" charset="-122"/>
                <a:cs typeface="Times New Roman" panose="02020603050405020304" pitchFamily="18" charset="0"/>
              </a:rPr>
              <a:t>非规格化单精度浮点数范围</a:t>
            </a:r>
            <a:r>
              <a:rPr lang="en-US" altLang="zh-CN" sz="2500" b="1" dirty="0">
                <a:solidFill>
                  <a:srgbClr val="40458C"/>
                </a:solidFill>
                <a:latin typeface="Times New Roman" panose="02020603050405020304" pitchFamily="18" charset="0"/>
                <a:ea typeface="宋体" pitchFamily="2" charset="-122"/>
                <a:cs typeface="Times New Roman" panose="02020603050405020304" pitchFamily="18" charset="0"/>
              </a:rPr>
              <a:t>:</a:t>
            </a:r>
          </a:p>
          <a:p>
            <a:pPr>
              <a:spcBef>
                <a:spcPts val="600"/>
              </a:spcBef>
              <a:defRPr/>
            </a:pPr>
            <a:r>
              <a:rPr lang="en-US" altLang="zh-CN" sz="2400" dirty="0">
                <a:latin typeface="Times New Roman" panose="02020603050405020304" pitchFamily="18" charset="0"/>
                <a:cs typeface="Times New Roman" panose="02020603050405020304" pitchFamily="18" charset="0"/>
              </a:rPr>
              <a:t>±</a:t>
            </a:r>
            <a:r>
              <a:rPr kumimoji="1" lang="en-US" altLang="zh-CN" sz="2500" b="1" i="0" u="none" strike="noStrike" kern="1200" cap="none" spc="0" normalizeH="0" baseline="0" noProof="0" dirty="0">
                <a:ln>
                  <a:noFill/>
                </a:ln>
                <a:solidFill>
                  <a:srgbClr val="40458C"/>
                </a:solidFill>
                <a:effectLst/>
                <a:uLnTx/>
                <a:uFillTx/>
                <a:latin typeface="Times New Roman" panose="02020603050405020304" pitchFamily="18" charset="0"/>
                <a:ea typeface="宋体" pitchFamily="2" charset="-122"/>
                <a:cs typeface="Times New Roman" panose="02020603050405020304" pitchFamily="18" charset="0"/>
              </a:rPr>
              <a:t>[0.000…001*</a:t>
            </a:r>
            <a:r>
              <a:rPr lang="en-US" altLang="zh-CN" sz="2500" b="1" dirty="0">
                <a:solidFill>
                  <a:srgbClr val="40458C"/>
                </a:solidFill>
                <a:latin typeface="Times New Roman" panose="02020603050405020304" pitchFamily="18" charset="0"/>
                <a:ea typeface="宋体" pitchFamily="2" charset="-122"/>
                <a:cs typeface="Times New Roman" panose="02020603050405020304" pitchFamily="18" charset="0"/>
              </a:rPr>
              <a:t>2</a:t>
            </a:r>
            <a:r>
              <a:rPr lang="en-US" altLang="zh-CN" sz="2500" b="1" baseline="30000" dirty="0">
                <a:solidFill>
                  <a:srgbClr val="40458C"/>
                </a:solidFill>
                <a:latin typeface="Times New Roman" panose="02020603050405020304" pitchFamily="18" charset="0"/>
                <a:ea typeface="宋体" pitchFamily="2" charset="-122"/>
                <a:cs typeface="Times New Roman" panose="02020603050405020304" pitchFamily="18" charset="0"/>
              </a:rPr>
              <a:t>-126</a:t>
            </a:r>
            <a:r>
              <a:rPr kumimoji="1" lang="en-US" altLang="zh-CN" sz="2500" b="1" i="0" u="none" strike="noStrike" kern="1200" cap="none" spc="0" normalizeH="0" baseline="0" noProof="0" dirty="0">
                <a:ln>
                  <a:noFill/>
                </a:ln>
                <a:solidFill>
                  <a:srgbClr val="40458C"/>
                </a:solidFill>
                <a:effectLst/>
                <a:uLnTx/>
                <a:uFillTx/>
                <a:latin typeface="Times New Roman" panose="02020603050405020304" pitchFamily="18" charset="0"/>
                <a:ea typeface="宋体" pitchFamily="2" charset="-122"/>
                <a:cs typeface="Times New Roman" panose="02020603050405020304" pitchFamily="18" charset="0"/>
              </a:rPr>
              <a:t>, 0.111…111*</a:t>
            </a:r>
            <a:r>
              <a:rPr lang="en-US" altLang="zh-CN" sz="2500" b="1" dirty="0">
                <a:solidFill>
                  <a:srgbClr val="40458C"/>
                </a:solidFill>
                <a:latin typeface="Times New Roman" panose="02020603050405020304" pitchFamily="18" charset="0"/>
                <a:ea typeface="宋体" pitchFamily="2" charset="-122"/>
                <a:cs typeface="Times New Roman" panose="02020603050405020304" pitchFamily="18" charset="0"/>
              </a:rPr>
              <a:t>2</a:t>
            </a:r>
            <a:r>
              <a:rPr lang="en-US" altLang="zh-CN" sz="2500" b="1" baseline="30000" dirty="0">
                <a:solidFill>
                  <a:srgbClr val="40458C"/>
                </a:solidFill>
                <a:latin typeface="Times New Roman" panose="02020603050405020304" pitchFamily="18" charset="0"/>
                <a:ea typeface="宋体" pitchFamily="2" charset="-122"/>
                <a:cs typeface="Times New Roman" panose="02020603050405020304" pitchFamily="18" charset="0"/>
              </a:rPr>
              <a:t>-126</a:t>
            </a:r>
            <a:r>
              <a:rPr lang="en-US" altLang="zh-CN" sz="2500" b="1" dirty="0">
                <a:solidFill>
                  <a:srgbClr val="40458C"/>
                </a:solidFill>
                <a:latin typeface="Times New Roman" panose="02020603050405020304" pitchFamily="18" charset="0"/>
                <a:ea typeface="宋体" pitchFamily="2" charset="-122"/>
                <a:cs typeface="Times New Roman" panose="02020603050405020304" pitchFamily="18" charset="0"/>
              </a:rPr>
              <a:t>] B    </a:t>
            </a:r>
            <a:r>
              <a:rPr lang="en-US" altLang="zh-CN" sz="2500" b="1" dirty="0">
                <a:solidFill>
                  <a:srgbClr val="FF0000"/>
                </a:solidFill>
                <a:latin typeface="Times New Roman" panose="02020603050405020304" pitchFamily="18" charset="0"/>
                <a:ea typeface="宋体" pitchFamily="2" charset="-122"/>
                <a:cs typeface="Times New Roman" panose="02020603050405020304" pitchFamily="18" charset="0"/>
                <a:sym typeface="Wingdings" panose="05000000000000000000" pitchFamily="2" charset="2"/>
              </a:rPr>
              <a:t></a:t>
            </a:r>
            <a:endParaRPr lang="en-US" altLang="zh-CN" sz="2500" b="1" dirty="0">
              <a:solidFill>
                <a:srgbClr val="FF0000"/>
              </a:solidFill>
              <a:latin typeface="Times New Roman" panose="02020603050405020304" pitchFamily="18" charset="0"/>
              <a:ea typeface="宋体" pitchFamily="2" charset="-122"/>
              <a:cs typeface="Times New Roman" panose="02020603050405020304" pitchFamily="18" charset="0"/>
            </a:endParaRPr>
          </a:p>
          <a:p>
            <a:pPr>
              <a:spcBef>
                <a:spcPts val="600"/>
              </a:spcBef>
              <a:defRPr/>
            </a:pPr>
            <a:r>
              <a:rPr lang="en-US" altLang="zh-CN" sz="2400" dirty="0">
                <a:latin typeface="Times New Roman" panose="02020603050405020304" pitchFamily="18" charset="0"/>
                <a:cs typeface="Times New Roman" panose="02020603050405020304" pitchFamily="18" charset="0"/>
              </a:rPr>
              <a:t>±</a:t>
            </a:r>
            <a:r>
              <a:rPr kumimoji="1" lang="en-US" altLang="zh-CN" sz="2500" b="1" i="0" u="none" strike="noStrike" kern="1200" cap="none" spc="0" normalizeH="0" baseline="0" noProof="0" dirty="0">
                <a:ln>
                  <a:noFill/>
                </a:ln>
                <a:solidFill>
                  <a:srgbClr val="40458C"/>
                </a:solidFill>
                <a:effectLst/>
                <a:uLnTx/>
                <a:uFillTx/>
                <a:latin typeface="Times New Roman" panose="02020603050405020304" pitchFamily="18" charset="0"/>
                <a:ea typeface="宋体" pitchFamily="2" charset="-122"/>
                <a:cs typeface="Times New Roman" panose="02020603050405020304" pitchFamily="18" charset="0"/>
              </a:rPr>
              <a:t>[</a:t>
            </a:r>
            <a:r>
              <a:rPr lang="en-US" altLang="zh-CN" sz="2500" b="1" dirty="0">
                <a:solidFill>
                  <a:srgbClr val="40458C"/>
                </a:solidFill>
                <a:latin typeface="Times New Roman" panose="02020603050405020304" pitchFamily="18" charset="0"/>
                <a:ea typeface="宋体" pitchFamily="2" charset="-122"/>
                <a:cs typeface="Times New Roman" panose="02020603050405020304" pitchFamily="18" charset="0"/>
              </a:rPr>
              <a:t>1.4013</a:t>
            </a:r>
            <a:r>
              <a:rPr kumimoji="1" lang="en-US" altLang="zh-CN" sz="2500" b="1" i="0" u="none" strike="noStrike" kern="1200" cap="none" spc="0" normalizeH="0" baseline="0" noProof="0" dirty="0">
                <a:ln>
                  <a:noFill/>
                </a:ln>
                <a:solidFill>
                  <a:srgbClr val="40458C"/>
                </a:solidFill>
                <a:effectLst/>
                <a:uLnTx/>
                <a:uFillTx/>
                <a:latin typeface="Times New Roman" panose="02020603050405020304" pitchFamily="18" charset="0"/>
                <a:ea typeface="宋体" pitchFamily="2" charset="-122"/>
                <a:cs typeface="Times New Roman" panose="02020603050405020304" pitchFamily="18" charset="0"/>
              </a:rPr>
              <a:t>*</a:t>
            </a:r>
            <a:r>
              <a:rPr lang="en-US" altLang="zh-CN" sz="2500" b="1" dirty="0">
                <a:solidFill>
                  <a:srgbClr val="40458C"/>
                </a:solidFill>
                <a:latin typeface="Times New Roman" panose="02020603050405020304" pitchFamily="18" charset="0"/>
                <a:ea typeface="宋体" pitchFamily="2" charset="-122"/>
                <a:cs typeface="Times New Roman" panose="02020603050405020304" pitchFamily="18" charset="0"/>
              </a:rPr>
              <a:t>10</a:t>
            </a:r>
            <a:r>
              <a:rPr lang="en-US" altLang="zh-CN" sz="2500" b="1" baseline="30000" dirty="0">
                <a:solidFill>
                  <a:srgbClr val="40458C"/>
                </a:solidFill>
                <a:latin typeface="Times New Roman" panose="02020603050405020304" pitchFamily="18" charset="0"/>
                <a:ea typeface="宋体" pitchFamily="2" charset="-122"/>
                <a:cs typeface="Times New Roman" panose="02020603050405020304" pitchFamily="18" charset="0"/>
              </a:rPr>
              <a:t>-45</a:t>
            </a:r>
            <a:r>
              <a:rPr lang="en-US" altLang="zh-CN" sz="2500" b="1" dirty="0">
                <a:solidFill>
                  <a:srgbClr val="40458C"/>
                </a:solidFill>
                <a:latin typeface="Times New Roman" panose="02020603050405020304" pitchFamily="18" charset="0"/>
                <a:ea typeface="宋体" pitchFamily="2" charset="-122"/>
                <a:cs typeface="Times New Roman" panose="02020603050405020304" pitchFamily="18" charset="0"/>
              </a:rPr>
              <a:t>, 1.17548</a:t>
            </a:r>
            <a:r>
              <a:rPr kumimoji="1" lang="en-US" altLang="zh-CN" sz="2500" b="1" i="0" u="none" strike="noStrike" kern="1200" cap="none" spc="0" normalizeH="0" baseline="0" noProof="0" dirty="0">
                <a:ln>
                  <a:noFill/>
                </a:ln>
                <a:solidFill>
                  <a:srgbClr val="40458C"/>
                </a:solidFill>
                <a:effectLst/>
                <a:uLnTx/>
                <a:uFillTx/>
                <a:latin typeface="Times New Roman" panose="02020603050405020304" pitchFamily="18" charset="0"/>
                <a:ea typeface="宋体" pitchFamily="2" charset="-122"/>
                <a:cs typeface="Times New Roman" panose="02020603050405020304" pitchFamily="18" charset="0"/>
              </a:rPr>
              <a:t>*</a:t>
            </a:r>
            <a:r>
              <a:rPr lang="en-US" altLang="zh-CN" sz="2500" b="1" dirty="0">
                <a:solidFill>
                  <a:srgbClr val="40458C"/>
                </a:solidFill>
                <a:latin typeface="Times New Roman" panose="02020603050405020304" pitchFamily="18" charset="0"/>
                <a:ea typeface="宋体" pitchFamily="2" charset="-122"/>
                <a:cs typeface="Times New Roman" panose="02020603050405020304" pitchFamily="18" charset="0"/>
              </a:rPr>
              <a:t>10</a:t>
            </a:r>
            <a:r>
              <a:rPr lang="en-US" altLang="zh-CN" sz="2500" b="1" baseline="30000" dirty="0">
                <a:solidFill>
                  <a:srgbClr val="40458C"/>
                </a:solidFill>
                <a:latin typeface="Times New Roman" panose="02020603050405020304" pitchFamily="18" charset="0"/>
                <a:ea typeface="宋体" pitchFamily="2" charset="-122"/>
                <a:cs typeface="Times New Roman" panose="02020603050405020304" pitchFamily="18" charset="0"/>
              </a:rPr>
              <a:t>-38</a:t>
            </a:r>
            <a:r>
              <a:rPr lang="en-US" altLang="zh-CN" sz="2500" b="1" dirty="0">
                <a:solidFill>
                  <a:srgbClr val="40458C"/>
                </a:solidFill>
                <a:latin typeface="Times New Roman" panose="02020603050405020304" pitchFamily="18" charset="0"/>
                <a:ea typeface="宋体" pitchFamily="2" charset="-122"/>
                <a:cs typeface="Times New Roman" panose="02020603050405020304" pitchFamily="18" charset="0"/>
              </a:rPr>
              <a:t>] D</a:t>
            </a:r>
          </a:p>
        </p:txBody>
      </p:sp>
      <p:sp>
        <p:nvSpPr>
          <p:cNvPr id="6" name="Text Box 1026">
            <a:extLst>
              <a:ext uri="{FF2B5EF4-FFF2-40B4-BE49-F238E27FC236}">
                <a16:creationId xmlns:a16="http://schemas.microsoft.com/office/drawing/2014/main" id="{6AC1A626-C9B6-4BD8-A92A-0FCDDC877FAB}"/>
              </a:ext>
            </a:extLst>
          </p:cNvPr>
          <p:cNvSpPr txBox="1">
            <a:spLocks noChangeArrowheads="1"/>
          </p:cNvSpPr>
          <p:nvPr/>
        </p:nvSpPr>
        <p:spPr bwMode="auto">
          <a:xfrm>
            <a:off x="611188" y="332656"/>
            <a:ext cx="649568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i="1">
                <a:solidFill>
                  <a:schemeClr val="tx1"/>
                </a:solidFill>
                <a:latin typeface="Tahoma" pitchFamily="34" charset="0"/>
                <a:ea typeface="宋体" pitchFamily="2" charset="-122"/>
              </a:defRPr>
            </a:lvl1pPr>
            <a:lvl2pPr marL="742950" indent="-285750" eaLnBrk="0" hangingPunct="0">
              <a:defRPr kumimoji="1" sz="2000" i="1">
                <a:solidFill>
                  <a:schemeClr val="tx1"/>
                </a:solidFill>
                <a:latin typeface="Tahoma" pitchFamily="34" charset="0"/>
                <a:ea typeface="宋体" pitchFamily="2" charset="-122"/>
              </a:defRPr>
            </a:lvl2pPr>
            <a:lvl3pPr marL="1143000" indent="-228600" eaLnBrk="0" hangingPunct="0">
              <a:defRPr kumimoji="1" sz="2000" i="1">
                <a:solidFill>
                  <a:schemeClr val="tx1"/>
                </a:solidFill>
                <a:latin typeface="Tahoma" pitchFamily="34" charset="0"/>
                <a:ea typeface="宋体" pitchFamily="2" charset="-122"/>
              </a:defRPr>
            </a:lvl3pPr>
            <a:lvl4pPr marL="1600200" indent="-228600" eaLnBrk="0" hangingPunct="0">
              <a:defRPr kumimoji="1" sz="2000" i="1">
                <a:solidFill>
                  <a:schemeClr val="tx1"/>
                </a:solidFill>
                <a:latin typeface="Tahoma" pitchFamily="34" charset="0"/>
                <a:ea typeface="宋体" pitchFamily="2" charset="-122"/>
              </a:defRPr>
            </a:lvl4pPr>
            <a:lvl5pPr marL="2057400" indent="-228600" eaLnBrk="0" hangingPunct="0">
              <a:defRPr kumimoji="1" sz="2000" i="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000" i="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000" i="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000" i="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000" 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rPr>
              <a:t>3.5 </a:t>
            </a:r>
            <a:r>
              <a:rPr kumimoji="1" lang="zh-CN" altLang="en-US" sz="36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rPr>
              <a:t>浮点数据在机内的表示形式</a:t>
            </a:r>
          </a:p>
        </p:txBody>
      </p:sp>
      <p:sp>
        <p:nvSpPr>
          <p:cNvPr id="5" name="Rectangle 3">
            <a:extLst>
              <a:ext uri="{FF2B5EF4-FFF2-40B4-BE49-F238E27FC236}">
                <a16:creationId xmlns:a16="http://schemas.microsoft.com/office/drawing/2014/main" id="{2C3271C6-6FC0-4B70-95FB-1F2AAE395D2D}"/>
              </a:ext>
            </a:extLst>
          </p:cNvPr>
          <p:cNvSpPr>
            <a:spLocks noChangeArrowheads="1"/>
          </p:cNvSpPr>
          <p:nvPr/>
        </p:nvSpPr>
        <p:spPr bwMode="auto">
          <a:xfrm>
            <a:off x="479773" y="4509120"/>
            <a:ext cx="812467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lvl="0">
              <a:spcBef>
                <a:spcPct val="30000"/>
              </a:spcBef>
              <a:defRPr/>
            </a:pPr>
            <a:r>
              <a:rPr lang="zh-CN" altLang="en-US" sz="3200" b="1" dirty="0">
                <a:solidFill>
                  <a:srgbClr val="C00000"/>
                </a:solidFill>
                <a:latin typeface="Times New Roman" panose="02020603050405020304" pitchFamily="18" charset="0"/>
                <a:ea typeface="+mn-ea"/>
                <a:cs typeface="Times New Roman" panose="02020603050405020304" pitchFamily="18" charset="0"/>
              </a:rPr>
              <a:t>对于区间</a:t>
            </a:r>
            <a:r>
              <a:rPr lang="en-US" altLang="zh-CN" sz="2600" b="1" dirty="0">
                <a:solidFill>
                  <a:srgbClr val="C00000"/>
                </a:solidFill>
                <a:latin typeface="Times New Roman" panose="02020603050405020304" pitchFamily="18" charset="0"/>
                <a:ea typeface="+mn-ea"/>
                <a:cs typeface="Times New Roman" panose="02020603050405020304" pitchFamily="18" charset="0"/>
              </a:rPr>
              <a:t>(-1.4013*10</a:t>
            </a:r>
            <a:r>
              <a:rPr lang="en-US" altLang="zh-CN" sz="2800" b="1" baseline="30000" dirty="0">
                <a:solidFill>
                  <a:srgbClr val="C00000"/>
                </a:solidFill>
                <a:latin typeface="Times New Roman" panose="02020603050405020304" pitchFamily="18" charset="0"/>
                <a:ea typeface="+mn-ea"/>
                <a:cs typeface="Times New Roman" panose="02020603050405020304" pitchFamily="18" charset="0"/>
              </a:rPr>
              <a:t>-45</a:t>
            </a:r>
            <a:r>
              <a:rPr lang="en-US" altLang="zh-CN" sz="2600" b="1" dirty="0">
                <a:solidFill>
                  <a:srgbClr val="C00000"/>
                </a:solidFill>
                <a:latin typeface="Times New Roman" panose="02020603050405020304" pitchFamily="18" charset="0"/>
                <a:ea typeface="+mn-ea"/>
                <a:cs typeface="Times New Roman" panose="02020603050405020304" pitchFamily="18" charset="0"/>
              </a:rPr>
              <a:t>, 0)</a:t>
            </a:r>
            <a:r>
              <a:rPr lang="zh-CN" altLang="en-US" sz="2600" b="1" dirty="0">
                <a:solidFill>
                  <a:srgbClr val="C00000"/>
                </a:solidFill>
                <a:latin typeface="Times New Roman" panose="02020603050405020304" pitchFamily="18" charset="0"/>
                <a:ea typeface="+mn-ea"/>
                <a:cs typeface="Times New Roman" panose="02020603050405020304" pitchFamily="18" charset="0"/>
              </a:rPr>
              <a:t>、</a:t>
            </a:r>
            <a:r>
              <a:rPr lang="en-US" altLang="zh-CN" sz="2600" b="1" dirty="0">
                <a:solidFill>
                  <a:srgbClr val="C00000"/>
                </a:solidFill>
                <a:latin typeface="Times New Roman" panose="02020603050405020304" pitchFamily="18" charset="0"/>
                <a:ea typeface="+mn-ea"/>
                <a:cs typeface="Times New Roman" panose="02020603050405020304" pitchFamily="18" charset="0"/>
              </a:rPr>
              <a:t>(0</a:t>
            </a:r>
            <a:r>
              <a:rPr lang="en-US" altLang="zh-CN" sz="2600" b="1">
                <a:solidFill>
                  <a:srgbClr val="C00000"/>
                </a:solidFill>
                <a:latin typeface="Times New Roman" panose="02020603050405020304" pitchFamily="18" charset="0"/>
                <a:ea typeface="+mn-ea"/>
                <a:cs typeface="Times New Roman" panose="02020603050405020304" pitchFamily="18" charset="0"/>
              </a:rPr>
              <a:t>, 1.4013*10</a:t>
            </a:r>
            <a:r>
              <a:rPr lang="en-US" altLang="zh-CN" sz="2800" b="1" baseline="30000">
                <a:solidFill>
                  <a:srgbClr val="C00000"/>
                </a:solidFill>
                <a:latin typeface="Times New Roman" panose="02020603050405020304" pitchFamily="18" charset="0"/>
                <a:ea typeface="+mn-ea"/>
                <a:cs typeface="Times New Roman" panose="02020603050405020304" pitchFamily="18" charset="0"/>
              </a:rPr>
              <a:t>-45</a:t>
            </a:r>
            <a:r>
              <a:rPr lang="en-US" altLang="zh-CN" sz="2600" b="1" dirty="0">
                <a:solidFill>
                  <a:srgbClr val="C00000"/>
                </a:solidFill>
                <a:latin typeface="Times New Roman" panose="02020603050405020304" pitchFamily="18" charset="0"/>
                <a:ea typeface="+mn-ea"/>
                <a:cs typeface="Times New Roman" panose="02020603050405020304" pitchFamily="18" charset="0"/>
              </a:rPr>
              <a:t>)</a:t>
            </a:r>
            <a:r>
              <a:rPr lang="zh-CN" altLang="en-US" sz="3200" b="1" dirty="0">
                <a:solidFill>
                  <a:srgbClr val="C00000"/>
                </a:solidFill>
                <a:latin typeface="Times New Roman" panose="02020603050405020304" pitchFamily="18" charset="0"/>
                <a:ea typeface="+mn-ea"/>
                <a:cs typeface="Times New Roman" panose="02020603050405020304" pitchFamily="18" charset="0"/>
              </a:rPr>
              <a:t>的数，</a:t>
            </a:r>
            <a:r>
              <a:rPr lang="en-US" altLang="zh-CN" sz="3200" b="1" dirty="0">
                <a:solidFill>
                  <a:srgbClr val="C00000"/>
                </a:solidFill>
                <a:latin typeface="Times New Roman" panose="02020603050405020304" pitchFamily="18" charset="0"/>
                <a:ea typeface="+mn-ea"/>
                <a:cs typeface="Times New Roman" panose="02020603050405020304" pitchFamily="18" charset="0"/>
              </a:rPr>
              <a:t>float</a:t>
            </a:r>
            <a:r>
              <a:rPr lang="zh-CN" altLang="en-US" sz="3200" b="1" dirty="0">
                <a:solidFill>
                  <a:srgbClr val="C00000"/>
                </a:solidFill>
                <a:latin typeface="Times New Roman" panose="02020603050405020304" pitchFamily="18" charset="0"/>
                <a:ea typeface="+mn-ea"/>
                <a:cs typeface="Times New Roman" panose="02020603050405020304" pitchFamily="18" charset="0"/>
              </a:rPr>
              <a:t>是无法表示的 </a:t>
            </a:r>
            <a:r>
              <a:rPr lang="en-US" altLang="zh-CN" sz="3200" b="1" dirty="0">
                <a:solidFill>
                  <a:srgbClr val="C00000"/>
                </a:solidFill>
                <a:latin typeface="Times New Roman" panose="02020603050405020304" pitchFamily="18" charset="0"/>
                <a:ea typeface="+mn-ea"/>
                <a:cs typeface="Times New Roman" panose="02020603050405020304" pitchFamily="18" charset="0"/>
              </a:rPr>
              <a:t>!!!</a:t>
            </a:r>
            <a:endParaRPr kumimoji="1" lang="en-US" altLang="zh-CN" sz="3200" b="1"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987181941"/>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30670B-8C71-4E4A-85E9-890457AF01B0}"/>
              </a:ext>
            </a:extLst>
          </p:cNvPr>
          <p:cNvSpPr>
            <a:spLocks noChangeArrowheads="1"/>
          </p:cNvSpPr>
          <p:nvPr/>
        </p:nvSpPr>
        <p:spPr bwMode="auto">
          <a:xfrm>
            <a:off x="467544" y="1497551"/>
            <a:ext cx="8208912" cy="5062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0"/>
              </a:spcBef>
              <a:spcAft>
                <a:spcPts val="600"/>
              </a:spcAft>
              <a:defRPr/>
            </a:pPr>
            <a:r>
              <a:rPr lang="zh-CN" altLang="en-US" sz="2800" dirty="0">
                <a:latin typeface="Times New Roman" panose="02020603050405020304" pitchFamily="18" charset="0"/>
                <a:cs typeface="Times New Roman" panose="02020603050405020304" pitchFamily="18" charset="0"/>
              </a:rPr>
              <a:t>特殊数值</a:t>
            </a:r>
            <a:endParaRPr lang="en-US" altLang="zh-CN" sz="2800" dirty="0">
              <a:latin typeface="Times New Roman" panose="02020603050405020304" pitchFamily="18" charset="0"/>
              <a:cs typeface="Times New Roman" panose="02020603050405020304" pitchFamily="18" charset="0"/>
            </a:endParaRPr>
          </a:p>
          <a:p>
            <a:pPr>
              <a:spcBef>
                <a:spcPts val="0"/>
              </a:spcBef>
              <a:defRPr/>
            </a:pPr>
            <a:r>
              <a:rPr lang="en-US" altLang="zh-CN" sz="2400" b="1" dirty="0">
                <a:solidFill>
                  <a:srgbClr val="C00000"/>
                </a:solidFill>
                <a:latin typeface="Times New Roman" panose="02020603050405020304" pitchFamily="18" charset="0"/>
                <a:cs typeface="Times New Roman" panose="02020603050405020304" pitchFamily="18" charset="0"/>
              </a:rPr>
              <a:t>+</a:t>
            </a:r>
            <a:r>
              <a:rPr lang="zh-CN" altLang="en-US" sz="2600" b="1" dirty="0">
                <a:solidFill>
                  <a:srgbClr val="C00000"/>
                </a:solidFill>
                <a:latin typeface="Times New Roman" panose="02020603050405020304" pitchFamily="18" charset="0"/>
                <a:cs typeface="Times New Roman" panose="02020603050405020304" pitchFamily="18" charset="0"/>
              </a:rPr>
              <a:t>∞</a:t>
            </a:r>
            <a:r>
              <a:rPr lang="en-US" altLang="zh-CN" sz="2600" b="1" dirty="0">
                <a:solidFill>
                  <a:srgbClr val="C00000"/>
                </a:solidFill>
                <a:latin typeface="Times New Roman" panose="02020603050405020304" pitchFamily="18" charset="0"/>
                <a:cs typeface="Times New Roman" panose="02020603050405020304" pitchFamily="18" charset="0"/>
              </a:rPr>
              <a:t>  </a:t>
            </a:r>
            <a:r>
              <a:rPr lang="zh-CN" altLang="en-US" sz="2600" b="1" dirty="0">
                <a:solidFill>
                  <a:srgbClr val="C00000"/>
                </a:solidFill>
                <a:latin typeface="Times New Roman" panose="02020603050405020304" pitchFamily="18" charset="0"/>
                <a:cs typeface="Times New Roman" panose="02020603050405020304" pitchFamily="18" charset="0"/>
              </a:rPr>
              <a:t>符号位</a:t>
            </a:r>
            <a:r>
              <a:rPr lang="en-US" altLang="zh-CN" sz="2600" b="1" dirty="0">
                <a:solidFill>
                  <a:srgbClr val="C00000"/>
                </a:solidFill>
                <a:latin typeface="Times New Roman" panose="02020603050405020304" pitchFamily="18" charset="0"/>
                <a:cs typeface="Times New Roman" panose="02020603050405020304" pitchFamily="18" charset="0"/>
              </a:rPr>
              <a:t>0</a:t>
            </a:r>
            <a:r>
              <a:rPr lang="zh-CN" altLang="en-US" sz="2600" b="1" dirty="0">
                <a:solidFill>
                  <a:srgbClr val="C00000"/>
                </a:solidFill>
                <a:latin typeface="Times New Roman" panose="02020603050405020304" pitchFamily="18" charset="0"/>
                <a:cs typeface="Times New Roman" panose="02020603050405020304" pitchFamily="18" charset="0"/>
              </a:rPr>
              <a:t>、阶码全</a:t>
            </a:r>
            <a:r>
              <a:rPr lang="en-US" altLang="zh-CN" sz="2600" b="1" dirty="0">
                <a:solidFill>
                  <a:srgbClr val="C00000"/>
                </a:solidFill>
                <a:latin typeface="Times New Roman" panose="02020603050405020304" pitchFamily="18" charset="0"/>
                <a:cs typeface="Times New Roman" panose="02020603050405020304" pitchFamily="18" charset="0"/>
              </a:rPr>
              <a:t>1</a:t>
            </a:r>
            <a:r>
              <a:rPr lang="zh-CN" altLang="en-US" sz="2600" b="1" dirty="0">
                <a:solidFill>
                  <a:srgbClr val="C00000"/>
                </a:solidFill>
                <a:latin typeface="Times New Roman" panose="02020603050405020304" pitchFamily="18" charset="0"/>
                <a:cs typeface="Times New Roman" panose="02020603050405020304" pitchFamily="18" charset="0"/>
              </a:rPr>
              <a:t>、尾数为</a:t>
            </a:r>
            <a:r>
              <a:rPr lang="en-US" altLang="zh-CN" sz="2600" b="1" dirty="0">
                <a:solidFill>
                  <a:srgbClr val="C00000"/>
                </a:solidFill>
                <a:latin typeface="Times New Roman" panose="02020603050405020304" pitchFamily="18" charset="0"/>
                <a:cs typeface="Times New Roman" panose="02020603050405020304" pitchFamily="18" charset="0"/>
              </a:rPr>
              <a:t>0</a:t>
            </a:r>
          </a:p>
          <a:p>
            <a:pPr>
              <a:spcBef>
                <a:spcPts val="0"/>
              </a:spcBef>
              <a:defRPr/>
            </a:pPr>
            <a:r>
              <a:rPr lang="en-US" altLang="zh-CN" sz="2800" b="1" dirty="0">
                <a:latin typeface="Times New Roman" panose="02020603050405020304" pitchFamily="18" charset="0"/>
                <a:ea typeface="宋体" pitchFamily="2" charset="-122"/>
                <a:cs typeface="Times New Roman" panose="02020603050405020304" pitchFamily="18" charset="0"/>
              </a:rPr>
              <a:t>       </a:t>
            </a:r>
            <a:r>
              <a:rPr lang="en-US" altLang="zh-CN" sz="2600" b="1" dirty="0">
                <a:solidFill>
                  <a:schemeClr val="tx1"/>
                </a:solidFill>
                <a:latin typeface="Times New Roman" panose="02020603050405020304" pitchFamily="18" charset="0"/>
                <a:ea typeface="宋体" pitchFamily="2" charset="-122"/>
                <a:cs typeface="Times New Roman" panose="02020603050405020304" pitchFamily="18" charset="0"/>
              </a:rPr>
              <a:t>0-1111111  1-0000000  00000000  00000000</a:t>
            </a:r>
          </a:p>
          <a:p>
            <a:pPr>
              <a:spcBef>
                <a:spcPts val="0"/>
              </a:spcBef>
              <a:defRPr/>
            </a:pPr>
            <a:r>
              <a:rPr lang="en-US" altLang="zh-CN" sz="2800" b="1" dirty="0">
                <a:solidFill>
                  <a:srgbClr val="C00000"/>
                </a:solidFill>
                <a:latin typeface="Times New Roman" panose="02020603050405020304" pitchFamily="18" charset="0"/>
                <a:cs typeface="Times New Roman" panose="02020603050405020304" pitchFamily="18" charset="0"/>
              </a:rPr>
              <a:t>-</a:t>
            </a:r>
            <a:r>
              <a:rPr lang="zh-CN" altLang="en-US" sz="2600" b="1" dirty="0">
                <a:solidFill>
                  <a:srgbClr val="C00000"/>
                </a:solidFill>
                <a:latin typeface="Times New Roman" panose="02020603050405020304" pitchFamily="18" charset="0"/>
                <a:cs typeface="Times New Roman" panose="02020603050405020304" pitchFamily="18" charset="0"/>
              </a:rPr>
              <a:t>∞</a:t>
            </a:r>
            <a:r>
              <a:rPr lang="en-US" altLang="zh-CN" sz="2600" b="1" dirty="0">
                <a:solidFill>
                  <a:srgbClr val="C00000"/>
                </a:solidFill>
                <a:latin typeface="Times New Roman" panose="02020603050405020304" pitchFamily="18" charset="0"/>
                <a:cs typeface="Times New Roman" panose="02020603050405020304" pitchFamily="18" charset="0"/>
              </a:rPr>
              <a:t>  </a:t>
            </a:r>
            <a:r>
              <a:rPr lang="zh-CN" altLang="en-US" sz="2600" b="1" dirty="0">
                <a:solidFill>
                  <a:srgbClr val="C00000"/>
                </a:solidFill>
                <a:latin typeface="Times New Roman" panose="02020603050405020304" pitchFamily="18" charset="0"/>
                <a:cs typeface="Times New Roman" panose="02020603050405020304" pitchFamily="18" charset="0"/>
              </a:rPr>
              <a:t>符号位</a:t>
            </a:r>
            <a:r>
              <a:rPr lang="en-US" altLang="zh-CN" sz="2600" b="1" dirty="0">
                <a:solidFill>
                  <a:srgbClr val="C00000"/>
                </a:solidFill>
                <a:latin typeface="Times New Roman" panose="02020603050405020304" pitchFamily="18" charset="0"/>
                <a:cs typeface="Times New Roman" panose="02020603050405020304" pitchFamily="18" charset="0"/>
              </a:rPr>
              <a:t>1</a:t>
            </a:r>
            <a:r>
              <a:rPr lang="zh-CN" altLang="en-US" sz="2600" b="1" dirty="0">
                <a:solidFill>
                  <a:srgbClr val="C00000"/>
                </a:solidFill>
                <a:latin typeface="Times New Roman" panose="02020603050405020304" pitchFamily="18" charset="0"/>
                <a:cs typeface="Times New Roman" panose="02020603050405020304" pitchFamily="18" charset="0"/>
              </a:rPr>
              <a:t>、阶码全</a:t>
            </a:r>
            <a:r>
              <a:rPr lang="en-US" altLang="zh-CN" sz="2600" b="1" dirty="0">
                <a:solidFill>
                  <a:srgbClr val="C00000"/>
                </a:solidFill>
                <a:latin typeface="Times New Roman" panose="02020603050405020304" pitchFamily="18" charset="0"/>
                <a:cs typeface="Times New Roman" panose="02020603050405020304" pitchFamily="18" charset="0"/>
              </a:rPr>
              <a:t>1</a:t>
            </a:r>
            <a:r>
              <a:rPr lang="zh-CN" altLang="en-US" sz="2600" b="1" dirty="0">
                <a:solidFill>
                  <a:srgbClr val="C00000"/>
                </a:solidFill>
                <a:latin typeface="Times New Roman" panose="02020603050405020304" pitchFamily="18" charset="0"/>
                <a:cs typeface="Times New Roman" panose="02020603050405020304" pitchFamily="18" charset="0"/>
              </a:rPr>
              <a:t>、尾数为</a:t>
            </a:r>
            <a:r>
              <a:rPr lang="en-US" altLang="zh-CN" sz="2600" b="1" dirty="0">
                <a:solidFill>
                  <a:srgbClr val="C00000"/>
                </a:solidFill>
                <a:latin typeface="Times New Roman" panose="02020603050405020304" pitchFamily="18" charset="0"/>
                <a:cs typeface="Times New Roman" panose="02020603050405020304" pitchFamily="18" charset="0"/>
              </a:rPr>
              <a:t>0</a:t>
            </a:r>
          </a:p>
          <a:p>
            <a:pPr>
              <a:spcBef>
                <a:spcPts val="0"/>
              </a:spcBef>
              <a:defRPr/>
            </a:pPr>
            <a:r>
              <a:rPr lang="en-US" altLang="zh-CN" sz="2800" b="1" dirty="0">
                <a:latin typeface="Times New Roman" panose="02020603050405020304" pitchFamily="18" charset="0"/>
                <a:ea typeface="宋体" pitchFamily="2" charset="-122"/>
                <a:cs typeface="Times New Roman" panose="02020603050405020304" pitchFamily="18" charset="0"/>
              </a:rPr>
              <a:t>       </a:t>
            </a:r>
            <a:r>
              <a:rPr lang="en-US" altLang="zh-CN" sz="2600" b="1" dirty="0">
                <a:solidFill>
                  <a:schemeClr val="tx1"/>
                </a:solidFill>
                <a:latin typeface="Times New Roman" panose="02020603050405020304" pitchFamily="18" charset="0"/>
                <a:ea typeface="宋体" pitchFamily="2" charset="-122"/>
                <a:cs typeface="Times New Roman" panose="02020603050405020304" pitchFamily="18" charset="0"/>
              </a:rPr>
              <a:t>1-1111111  1-0000000  00000000  00000000</a:t>
            </a:r>
          </a:p>
          <a:p>
            <a:pPr>
              <a:spcBef>
                <a:spcPts val="0"/>
              </a:spcBef>
              <a:defRPr/>
            </a:pPr>
            <a:r>
              <a:rPr lang="en-US" altLang="zh-CN" sz="2400" b="1" dirty="0">
                <a:solidFill>
                  <a:srgbClr val="C00000"/>
                </a:solidFill>
                <a:latin typeface="Times New Roman" panose="02020603050405020304" pitchFamily="18" charset="0"/>
                <a:cs typeface="Times New Roman" panose="02020603050405020304" pitchFamily="18" charset="0"/>
              </a:rPr>
              <a:t>NaN</a:t>
            </a:r>
            <a:r>
              <a:rPr lang="en-US" altLang="zh-CN" sz="2400" dirty="0">
                <a:solidFill>
                  <a:srgbClr val="C00000"/>
                </a:solidFill>
                <a:latin typeface="Times New Roman" panose="02020603050405020304" pitchFamily="18" charset="0"/>
                <a:cs typeface="Times New Roman" panose="02020603050405020304" pitchFamily="18" charset="0"/>
              </a:rPr>
              <a:t> (Not a Number)  </a:t>
            </a:r>
            <a:r>
              <a:rPr lang="zh-CN" altLang="en-US" sz="2600" b="1" dirty="0">
                <a:solidFill>
                  <a:srgbClr val="C00000"/>
                </a:solidFill>
                <a:latin typeface="Times New Roman" panose="02020603050405020304" pitchFamily="18" charset="0"/>
                <a:cs typeface="Times New Roman" panose="02020603050405020304" pitchFamily="18" charset="0"/>
              </a:rPr>
              <a:t>符号位</a:t>
            </a:r>
            <a:r>
              <a:rPr lang="en-US" altLang="zh-CN" sz="2600" b="1" dirty="0">
                <a:solidFill>
                  <a:srgbClr val="C00000"/>
                </a:solidFill>
                <a:latin typeface="Times New Roman" panose="02020603050405020304" pitchFamily="18" charset="0"/>
                <a:cs typeface="Times New Roman" panose="02020603050405020304" pitchFamily="18" charset="0"/>
              </a:rPr>
              <a:t>1</a:t>
            </a:r>
            <a:r>
              <a:rPr lang="zh-CN" altLang="en-US" sz="2600" b="1" dirty="0">
                <a:solidFill>
                  <a:srgbClr val="C00000"/>
                </a:solidFill>
                <a:latin typeface="Times New Roman" panose="02020603050405020304" pitchFamily="18" charset="0"/>
                <a:cs typeface="Times New Roman" panose="02020603050405020304" pitchFamily="18" charset="0"/>
              </a:rPr>
              <a:t>或</a:t>
            </a:r>
            <a:r>
              <a:rPr lang="en-US" altLang="zh-CN" sz="2600" b="1" dirty="0">
                <a:solidFill>
                  <a:srgbClr val="C00000"/>
                </a:solidFill>
                <a:latin typeface="Times New Roman" panose="02020603050405020304" pitchFamily="18" charset="0"/>
                <a:cs typeface="Times New Roman" panose="02020603050405020304" pitchFamily="18" charset="0"/>
              </a:rPr>
              <a:t>0</a:t>
            </a:r>
            <a:r>
              <a:rPr lang="zh-CN" altLang="en-US" sz="2600" b="1" dirty="0">
                <a:solidFill>
                  <a:srgbClr val="C00000"/>
                </a:solidFill>
                <a:latin typeface="Times New Roman" panose="02020603050405020304" pitchFamily="18" charset="0"/>
                <a:cs typeface="Times New Roman" panose="02020603050405020304" pitchFamily="18" charset="0"/>
              </a:rPr>
              <a:t>、阶码全</a:t>
            </a:r>
            <a:r>
              <a:rPr lang="en-US" altLang="zh-CN" sz="2600" b="1" dirty="0">
                <a:solidFill>
                  <a:srgbClr val="C00000"/>
                </a:solidFill>
                <a:latin typeface="Times New Roman" panose="02020603050405020304" pitchFamily="18" charset="0"/>
                <a:cs typeface="Times New Roman" panose="02020603050405020304" pitchFamily="18" charset="0"/>
              </a:rPr>
              <a:t>1</a:t>
            </a:r>
            <a:r>
              <a:rPr lang="zh-CN" altLang="en-US" sz="2600" b="1" dirty="0">
                <a:solidFill>
                  <a:srgbClr val="C00000"/>
                </a:solidFill>
                <a:latin typeface="Times New Roman" panose="02020603050405020304" pitchFamily="18" charset="0"/>
                <a:cs typeface="Times New Roman" panose="02020603050405020304" pitchFamily="18" charset="0"/>
              </a:rPr>
              <a:t>、尾数不为</a:t>
            </a:r>
            <a:r>
              <a:rPr lang="en-US" altLang="zh-CN" sz="2600" b="1" dirty="0">
                <a:solidFill>
                  <a:srgbClr val="C00000"/>
                </a:solidFill>
                <a:latin typeface="Times New Roman" panose="02020603050405020304" pitchFamily="18" charset="0"/>
                <a:cs typeface="Times New Roman" panose="02020603050405020304" pitchFamily="18" charset="0"/>
              </a:rPr>
              <a:t>0</a:t>
            </a:r>
          </a:p>
          <a:p>
            <a:pPr>
              <a:spcBef>
                <a:spcPts val="0"/>
              </a:spcBef>
              <a:defRPr/>
            </a:pPr>
            <a:r>
              <a:rPr lang="en-US" altLang="zh-CN" sz="2800" b="1" dirty="0">
                <a:latin typeface="Times New Roman" panose="02020603050405020304" pitchFamily="18" charset="0"/>
                <a:ea typeface="宋体" pitchFamily="2" charset="-122"/>
                <a:cs typeface="Times New Roman" panose="02020603050405020304" pitchFamily="18" charset="0"/>
              </a:rPr>
              <a:t>       </a:t>
            </a:r>
            <a:r>
              <a:rPr lang="zh-CN" altLang="en-US" sz="2400" b="1" dirty="0">
                <a:solidFill>
                  <a:srgbClr val="000000"/>
                </a:solidFill>
                <a:latin typeface="Times New Roman" panose="02020603050405020304" pitchFamily="18" charset="0"/>
                <a:ea typeface="宋体" pitchFamily="2" charset="-122"/>
                <a:cs typeface="Times New Roman" panose="02020603050405020304" pitchFamily="18" charset="0"/>
              </a:rPr>
              <a:t>例如</a:t>
            </a:r>
            <a:r>
              <a:rPr lang="en-US" altLang="zh-CN" sz="2800" b="1" dirty="0">
                <a:solidFill>
                  <a:srgbClr val="000000"/>
                </a:solidFill>
                <a:latin typeface="Times New Roman" panose="02020603050405020304" pitchFamily="18" charset="0"/>
                <a:ea typeface="宋体" pitchFamily="2" charset="-122"/>
                <a:cs typeface="Times New Roman" panose="02020603050405020304" pitchFamily="18" charset="0"/>
              </a:rPr>
              <a:t>:  </a:t>
            </a:r>
            <a:r>
              <a:rPr lang="en-US" altLang="zh-CN" sz="2600" b="1" dirty="0">
                <a:solidFill>
                  <a:schemeClr val="tx1"/>
                </a:solidFill>
                <a:latin typeface="Times New Roman" panose="02020603050405020304" pitchFamily="18" charset="0"/>
                <a:ea typeface="宋体" pitchFamily="2" charset="-122"/>
                <a:cs typeface="Times New Roman" panose="02020603050405020304" pitchFamily="18" charset="0"/>
              </a:rPr>
              <a:t>0-1111111  1-0000000  00000000  00000001</a:t>
            </a:r>
          </a:p>
          <a:p>
            <a:pPr marL="627063">
              <a:spcBef>
                <a:spcPts val="600"/>
              </a:spcBef>
              <a:defRPr/>
            </a:pPr>
            <a:r>
              <a:rPr lang="zh-CN" altLang="en-US" sz="2300" b="1" dirty="0">
                <a:solidFill>
                  <a:schemeClr val="tx1"/>
                </a:solidFill>
                <a:latin typeface="Times New Roman" panose="02020603050405020304" pitchFamily="18" charset="0"/>
                <a:ea typeface="宋体" pitchFamily="2" charset="-122"/>
                <a:cs typeface="Times New Roman" panose="02020603050405020304" pitchFamily="18" charset="0"/>
              </a:rPr>
              <a:t>一些因素会引起 </a:t>
            </a:r>
            <a:r>
              <a:rPr lang="en-US" altLang="zh-CN" sz="2300" b="1" dirty="0">
                <a:solidFill>
                  <a:schemeClr val="tx1"/>
                </a:solidFill>
                <a:latin typeface="Times New Roman" panose="02020603050405020304" pitchFamily="18" charset="0"/>
                <a:ea typeface="宋体" pitchFamily="2" charset="-122"/>
                <a:cs typeface="Times New Roman" panose="02020603050405020304" pitchFamily="18" charset="0"/>
              </a:rPr>
              <a:t>NaN</a:t>
            </a:r>
            <a:r>
              <a:rPr lang="zh-CN" altLang="en-US" sz="2300" b="1" dirty="0">
                <a:solidFill>
                  <a:schemeClr val="tx1"/>
                </a:solidFill>
                <a:latin typeface="Times New Roman" panose="02020603050405020304" pitchFamily="18" charset="0"/>
                <a:ea typeface="宋体" pitchFamily="2" charset="-122"/>
                <a:cs typeface="Times New Roman" panose="02020603050405020304" pitchFamily="18" charset="0"/>
              </a:rPr>
              <a:t>（非数值），如 </a:t>
            </a:r>
            <a:r>
              <a:rPr lang="en-US" altLang="zh-CN" sz="2300" b="1" dirty="0">
                <a:solidFill>
                  <a:schemeClr val="tx1"/>
                </a:solidFill>
                <a:latin typeface="Times New Roman" panose="02020603050405020304" pitchFamily="18" charset="0"/>
                <a:ea typeface="宋体" pitchFamily="2" charset="-122"/>
                <a:cs typeface="Times New Roman" panose="02020603050405020304" pitchFamily="18" charset="0"/>
              </a:rPr>
              <a:t>0 / 0</a:t>
            </a:r>
            <a:r>
              <a:rPr lang="zh-CN" altLang="en-US" sz="2300" b="1" dirty="0">
                <a:solidFill>
                  <a:schemeClr val="tx1"/>
                </a:solidFill>
                <a:latin typeface="Times New Roman" panose="02020603050405020304" pitchFamily="18" charset="0"/>
                <a:ea typeface="宋体" pitchFamily="2" charset="-122"/>
                <a:cs typeface="Times New Roman" panose="02020603050405020304" pitchFamily="18" charset="0"/>
              </a:rPr>
              <a:t>、</a:t>
            </a:r>
            <a:r>
              <a:rPr lang="en-US" altLang="zh-CN" sz="2300" b="1" dirty="0">
                <a:solidFill>
                  <a:schemeClr val="tx1"/>
                </a:solidFill>
                <a:latin typeface="Times New Roman" panose="02020603050405020304" pitchFamily="18" charset="0"/>
                <a:ea typeface="宋体" pitchFamily="2" charset="-122"/>
                <a:cs typeface="Times New Roman" panose="02020603050405020304" pitchFamily="18" charset="0"/>
              </a:rPr>
              <a:t>sqrt(-1) </a:t>
            </a:r>
            <a:r>
              <a:rPr lang="zh-CN" altLang="en-US" sz="2300" b="1" dirty="0">
                <a:solidFill>
                  <a:schemeClr val="tx1"/>
                </a:solidFill>
                <a:latin typeface="Times New Roman" panose="02020603050405020304" pitchFamily="18" charset="0"/>
                <a:ea typeface="宋体" pitchFamily="2" charset="-122"/>
                <a:cs typeface="Times New Roman" panose="02020603050405020304" pitchFamily="18" charset="0"/>
              </a:rPr>
              <a:t>等。</a:t>
            </a:r>
            <a:endParaRPr lang="en-US" altLang="zh-CN" sz="2300" b="1" dirty="0">
              <a:solidFill>
                <a:schemeClr val="tx1"/>
              </a:solidFill>
              <a:latin typeface="Times New Roman" panose="02020603050405020304" pitchFamily="18" charset="0"/>
              <a:ea typeface="宋体" pitchFamily="2" charset="-122"/>
              <a:cs typeface="Times New Roman" panose="02020603050405020304" pitchFamily="18" charset="0"/>
            </a:endParaRPr>
          </a:p>
          <a:p>
            <a:pPr>
              <a:spcBef>
                <a:spcPts val="0"/>
              </a:spcBef>
              <a:defRPr/>
            </a:pPr>
            <a:r>
              <a:rPr lang="en-US" altLang="zh-CN" sz="2400" b="1" dirty="0">
                <a:solidFill>
                  <a:srgbClr val="C00000"/>
                </a:solidFill>
                <a:latin typeface="Times New Roman" panose="02020603050405020304" pitchFamily="18" charset="0"/>
                <a:cs typeface="Times New Roman" panose="02020603050405020304" pitchFamily="18" charset="0"/>
              </a:rPr>
              <a:t>+0  </a:t>
            </a:r>
            <a:r>
              <a:rPr lang="zh-CN" altLang="en-US" sz="2400" b="1" dirty="0">
                <a:solidFill>
                  <a:srgbClr val="C00000"/>
                </a:solidFill>
                <a:latin typeface="Times New Roman" panose="02020603050405020304" pitchFamily="18" charset="0"/>
                <a:cs typeface="Times New Roman" panose="02020603050405020304" pitchFamily="18" charset="0"/>
              </a:rPr>
              <a:t>符号位</a:t>
            </a:r>
            <a:r>
              <a:rPr lang="en-US" altLang="zh-CN" sz="2400" b="1" dirty="0">
                <a:solidFill>
                  <a:srgbClr val="C00000"/>
                </a:solidFill>
                <a:latin typeface="Times New Roman" panose="02020603050405020304" pitchFamily="18" charset="0"/>
                <a:cs typeface="Times New Roman" panose="02020603050405020304" pitchFamily="18" charset="0"/>
              </a:rPr>
              <a:t>0</a:t>
            </a:r>
            <a:r>
              <a:rPr lang="zh-CN" altLang="en-US" sz="2400" b="1" dirty="0">
                <a:solidFill>
                  <a:srgbClr val="C00000"/>
                </a:solidFill>
                <a:latin typeface="Times New Roman" panose="02020603050405020304" pitchFamily="18" charset="0"/>
                <a:cs typeface="Times New Roman" panose="02020603050405020304" pitchFamily="18" charset="0"/>
              </a:rPr>
              <a:t>、阶码全</a:t>
            </a:r>
            <a:r>
              <a:rPr lang="en-US" altLang="zh-CN" sz="2400" b="1" dirty="0">
                <a:solidFill>
                  <a:srgbClr val="C00000"/>
                </a:solidFill>
                <a:latin typeface="Times New Roman" panose="02020603050405020304" pitchFamily="18" charset="0"/>
                <a:cs typeface="Times New Roman" panose="02020603050405020304" pitchFamily="18" charset="0"/>
              </a:rPr>
              <a:t>0</a:t>
            </a:r>
            <a:r>
              <a:rPr lang="zh-CN" altLang="en-US" sz="2400" b="1" dirty="0">
                <a:solidFill>
                  <a:srgbClr val="C00000"/>
                </a:solidFill>
                <a:latin typeface="Times New Roman" panose="02020603050405020304" pitchFamily="18" charset="0"/>
                <a:cs typeface="Times New Roman" panose="02020603050405020304" pitchFamily="18" charset="0"/>
              </a:rPr>
              <a:t>、尾数为</a:t>
            </a:r>
            <a:r>
              <a:rPr lang="en-US" altLang="zh-CN" sz="2400" b="1" dirty="0">
                <a:solidFill>
                  <a:srgbClr val="C00000"/>
                </a:solidFill>
                <a:latin typeface="Times New Roman" panose="02020603050405020304" pitchFamily="18" charset="0"/>
                <a:cs typeface="Times New Roman" panose="02020603050405020304" pitchFamily="18" charset="0"/>
              </a:rPr>
              <a:t>0</a:t>
            </a:r>
          </a:p>
          <a:p>
            <a:pPr>
              <a:spcBef>
                <a:spcPts val="0"/>
              </a:spcBef>
              <a:defRPr/>
            </a:pPr>
            <a:r>
              <a:rPr lang="en-US" altLang="zh-CN" sz="2400" b="1" dirty="0">
                <a:latin typeface="Times New Roman" panose="02020603050405020304" pitchFamily="18" charset="0"/>
                <a:ea typeface="宋体" pitchFamily="2" charset="-122"/>
                <a:cs typeface="Times New Roman" panose="02020603050405020304" pitchFamily="18" charset="0"/>
              </a:rPr>
              <a:t>       </a:t>
            </a:r>
            <a:r>
              <a:rPr lang="en-US" altLang="zh-CN" sz="2400" b="1" dirty="0">
                <a:solidFill>
                  <a:schemeClr val="tx1"/>
                </a:solidFill>
                <a:latin typeface="Times New Roman" panose="02020603050405020304" pitchFamily="18" charset="0"/>
                <a:ea typeface="宋体" pitchFamily="2" charset="-122"/>
                <a:cs typeface="Times New Roman" panose="02020603050405020304" pitchFamily="18" charset="0"/>
              </a:rPr>
              <a:t>0-0000000  0-0000000  00000000  00000000</a:t>
            </a:r>
          </a:p>
          <a:p>
            <a:pPr>
              <a:spcBef>
                <a:spcPts val="0"/>
              </a:spcBef>
              <a:defRPr/>
            </a:pPr>
            <a:r>
              <a:rPr lang="en-US" altLang="zh-CN" sz="2800" b="1" dirty="0">
                <a:solidFill>
                  <a:srgbClr val="C00000"/>
                </a:solidFill>
                <a:latin typeface="Times New Roman" panose="02020603050405020304" pitchFamily="18" charset="0"/>
                <a:cs typeface="Times New Roman" panose="02020603050405020304" pitchFamily="18" charset="0"/>
              </a:rPr>
              <a:t>-</a:t>
            </a:r>
            <a:r>
              <a:rPr lang="en-US" altLang="zh-CN" sz="2400" b="1" dirty="0">
                <a:solidFill>
                  <a:srgbClr val="C00000"/>
                </a:solidFill>
                <a:latin typeface="Times New Roman" panose="02020603050405020304" pitchFamily="18" charset="0"/>
                <a:cs typeface="Times New Roman" panose="02020603050405020304" pitchFamily="18" charset="0"/>
              </a:rPr>
              <a:t>0   </a:t>
            </a:r>
            <a:r>
              <a:rPr lang="zh-CN" altLang="en-US" sz="2400" b="1" dirty="0">
                <a:solidFill>
                  <a:srgbClr val="C00000"/>
                </a:solidFill>
                <a:latin typeface="Times New Roman" panose="02020603050405020304" pitchFamily="18" charset="0"/>
                <a:cs typeface="Times New Roman" panose="02020603050405020304" pitchFamily="18" charset="0"/>
              </a:rPr>
              <a:t>符号位</a:t>
            </a:r>
            <a:r>
              <a:rPr lang="en-US" altLang="zh-CN" sz="2400" b="1" dirty="0">
                <a:solidFill>
                  <a:srgbClr val="C00000"/>
                </a:solidFill>
                <a:latin typeface="Times New Roman" panose="02020603050405020304" pitchFamily="18" charset="0"/>
                <a:cs typeface="Times New Roman" panose="02020603050405020304" pitchFamily="18" charset="0"/>
              </a:rPr>
              <a:t>1</a:t>
            </a:r>
            <a:r>
              <a:rPr lang="zh-CN" altLang="en-US" sz="2400" b="1" dirty="0">
                <a:solidFill>
                  <a:srgbClr val="C00000"/>
                </a:solidFill>
                <a:latin typeface="Times New Roman" panose="02020603050405020304" pitchFamily="18" charset="0"/>
                <a:cs typeface="Times New Roman" panose="02020603050405020304" pitchFamily="18" charset="0"/>
              </a:rPr>
              <a:t>、阶码全</a:t>
            </a:r>
            <a:r>
              <a:rPr lang="en-US" altLang="zh-CN" sz="2400" b="1" dirty="0">
                <a:solidFill>
                  <a:srgbClr val="C00000"/>
                </a:solidFill>
                <a:latin typeface="Times New Roman" panose="02020603050405020304" pitchFamily="18" charset="0"/>
                <a:cs typeface="Times New Roman" panose="02020603050405020304" pitchFamily="18" charset="0"/>
              </a:rPr>
              <a:t>0</a:t>
            </a:r>
            <a:r>
              <a:rPr lang="zh-CN" altLang="en-US" sz="2400" b="1" dirty="0">
                <a:solidFill>
                  <a:srgbClr val="C00000"/>
                </a:solidFill>
                <a:latin typeface="Times New Roman" panose="02020603050405020304" pitchFamily="18" charset="0"/>
                <a:cs typeface="Times New Roman" panose="02020603050405020304" pitchFamily="18" charset="0"/>
              </a:rPr>
              <a:t>、尾数为</a:t>
            </a:r>
            <a:r>
              <a:rPr lang="en-US" altLang="zh-CN" sz="2400" b="1" dirty="0">
                <a:solidFill>
                  <a:srgbClr val="C00000"/>
                </a:solidFill>
                <a:latin typeface="Times New Roman" panose="02020603050405020304" pitchFamily="18" charset="0"/>
                <a:cs typeface="Times New Roman" panose="02020603050405020304" pitchFamily="18" charset="0"/>
              </a:rPr>
              <a:t>0</a:t>
            </a:r>
          </a:p>
          <a:p>
            <a:pPr>
              <a:spcBef>
                <a:spcPts val="0"/>
              </a:spcBef>
              <a:defRPr/>
            </a:pPr>
            <a:r>
              <a:rPr lang="en-US" altLang="zh-CN" sz="2400" b="1" dirty="0">
                <a:latin typeface="Times New Roman" panose="02020603050405020304" pitchFamily="18" charset="0"/>
                <a:ea typeface="宋体" pitchFamily="2" charset="-122"/>
                <a:cs typeface="Times New Roman" panose="02020603050405020304" pitchFamily="18" charset="0"/>
              </a:rPr>
              <a:t>       </a:t>
            </a:r>
            <a:r>
              <a:rPr lang="en-US" altLang="zh-CN" sz="2400" b="1" dirty="0">
                <a:solidFill>
                  <a:schemeClr val="tx1"/>
                </a:solidFill>
                <a:latin typeface="Times New Roman" panose="02020603050405020304" pitchFamily="18" charset="0"/>
                <a:ea typeface="宋体" pitchFamily="2" charset="-122"/>
                <a:cs typeface="Times New Roman" panose="02020603050405020304" pitchFamily="18" charset="0"/>
              </a:rPr>
              <a:t>1-0000000  0-0000000  00000000  00000000</a:t>
            </a:r>
            <a:endParaRPr lang="en-US" altLang="zh-CN" sz="2400" b="1" dirty="0">
              <a:solidFill>
                <a:srgbClr val="40458C"/>
              </a:solidFill>
              <a:latin typeface="宋体" panose="02010600030101010101" pitchFamily="2" charset="-122"/>
              <a:ea typeface="宋体" pitchFamily="2" charset="-122"/>
            </a:endParaRPr>
          </a:p>
        </p:txBody>
      </p:sp>
      <p:sp>
        <p:nvSpPr>
          <p:cNvPr id="6" name="Text Box 1026">
            <a:extLst>
              <a:ext uri="{FF2B5EF4-FFF2-40B4-BE49-F238E27FC236}">
                <a16:creationId xmlns:a16="http://schemas.microsoft.com/office/drawing/2014/main" id="{6AC1A626-C9B6-4BD8-A92A-0FCDDC877FAB}"/>
              </a:ext>
            </a:extLst>
          </p:cNvPr>
          <p:cNvSpPr txBox="1">
            <a:spLocks noChangeArrowheads="1"/>
          </p:cNvSpPr>
          <p:nvPr/>
        </p:nvSpPr>
        <p:spPr bwMode="auto">
          <a:xfrm>
            <a:off x="611188" y="332656"/>
            <a:ext cx="649568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i="1">
                <a:solidFill>
                  <a:schemeClr val="tx1"/>
                </a:solidFill>
                <a:latin typeface="Tahoma" pitchFamily="34" charset="0"/>
                <a:ea typeface="宋体" pitchFamily="2" charset="-122"/>
              </a:defRPr>
            </a:lvl1pPr>
            <a:lvl2pPr marL="742950" indent="-285750" eaLnBrk="0" hangingPunct="0">
              <a:defRPr kumimoji="1" sz="2000" i="1">
                <a:solidFill>
                  <a:schemeClr val="tx1"/>
                </a:solidFill>
                <a:latin typeface="Tahoma" pitchFamily="34" charset="0"/>
                <a:ea typeface="宋体" pitchFamily="2" charset="-122"/>
              </a:defRPr>
            </a:lvl2pPr>
            <a:lvl3pPr marL="1143000" indent="-228600" eaLnBrk="0" hangingPunct="0">
              <a:defRPr kumimoji="1" sz="2000" i="1">
                <a:solidFill>
                  <a:schemeClr val="tx1"/>
                </a:solidFill>
                <a:latin typeface="Tahoma" pitchFamily="34" charset="0"/>
                <a:ea typeface="宋体" pitchFamily="2" charset="-122"/>
              </a:defRPr>
            </a:lvl3pPr>
            <a:lvl4pPr marL="1600200" indent="-228600" eaLnBrk="0" hangingPunct="0">
              <a:defRPr kumimoji="1" sz="2000" i="1">
                <a:solidFill>
                  <a:schemeClr val="tx1"/>
                </a:solidFill>
                <a:latin typeface="Tahoma" pitchFamily="34" charset="0"/>
                <a:ea typeface="宋体" pitchFamily="2" charset="-122"/>
              </a:defRPr>
            </a:lvl4pPr>
            <a:lvl5pPr marL="2057400" indent="-228600" eaLnBrk="0" hangingPunct="0">
              <a:defRPr kumimoji="1" sz="2000" i="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000" i="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000" i="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000" i="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000" 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rPr>
              <a:t>3.5 </a:t>
            </a:r>
            <a:r>
              <a:rPr kumimoji="1" lang="zh-CN" altLang="en-US" sz="36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rPr>
              <a:t>浮点数据在机内的表示形式</a:t>
            </a:r>
          </a:p>
        </p:txBody>
      </p:sp>
    </p:spTree>
    <p:extLst>
      <p:ext uri="{BB962C8B-B14F-4D97-AF65-F5344CB8AC3E}">
        <p14:creationId xmlns:p14="http://schemas.microsoft.com/office/powerpoint/2010/main" val="4213901183"/>
      </p:ext>
    </p:extLst>
  </p:cSld>
  <p:clrMapOvr>
    <a:masterClrMapping/>
  </p:clrMapOvr>
  <p:transition spd="med">
    <p:zoom/>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30670B-8C71-4E4A-85E9-890457AF01B0}"/>
              </a:ext>
            </a:extLst>
          </p:cNvPr>
          <p:cNvSpPr>
            <a:spLocks noChangeArrowheads="1"/>
          </p:cNvSpPr>
          <p:nvPr/>
        </p:nvSpPr>
        <p:spPr bwMode="auto">
          <a:xfrm>
            <a:off x="755576" y="1484784"/>
            <a:ext cx="5760640" cy="275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0"/>
              </a:spcBef>
              <a:spcAft>
                <a:spcPts val="600"/>
              </a:spcAft>
              <a:defRPr/>
            </a:pPr>
            <a:r>
              <a:rPr lang="en-US" altLang="zh-CN" sz="2800" dirty="0">
                <a:latin typeface="Times New Roman" panose="02020603050405020304" pitchFamily="18" charset="0"/>
                <a:cs typeface="Times New Roman" panose="02020603050405020304" pitchFamily="18" charset="0"/>
              </a:rPr>
              <a:t>Problem1:</a:t>
            </a:r>
          </a:p>
          <a:p>
            <a:pPr>
              <a:spcBef>
                <a:spcPts val="0"/>
              </a:spcBef>
              <a:spcAft>
                <a:spcPts val="0"/>
              </a:spcAft>
              <a:defRPr/>
            </a:pPr>
            <a:r>
              <a:rPr lang="en-US" altLang="zh-CN" sz="2600" b="1" dirty="0">
                <a:solidFill>
                  <a:schemeClr val="tx1"/>
                </a:solidFill>
                <a:latin typeface="Times New Roman" panose="02020603050405020304" pitchFamily="18" charset="0"/>
                <a:ea typeface="宋体" pitchFamily="2" charset="-122"/>
                <a:cs typeface="Times New Roman" panose="02020603050405020304" pitchFamily="18" charset="0"/>
              </a:rPr>
              <a:t>float  a = 10000;</a:t>
            </a:r>
          </a:p>
          <a:p>
            <a:pPr>
              <a:spcBef>
                <a:spcPts val="0"/>
              </a:spcBef>
              <a:spcAft>
                <a:spcPts val="0"/>
              </a:spcAft>
            </a:pPr>
            <a:r>
              <a:rPr lang="en-US" altLang="zh-CN" sz="2600" b="1" dirty="0">
                <a:solidFill>
                  <a:schemeClr val="tx1"/>
                </a:solidFill>
                <a:latin typeface="Times New Roman" panose="02020603050405020304" pitchFamily="18" charset="0"/>
                <a:ea typeface="宋体" pitchFamily="2" charset="-122"/>
                <a:cs typeface="Times New Roman" panose="02020603050405020304" pitchFamily="18" charset="0"/>
              </a:rPr>
              <a:t>float  b = a + 0.0001f;</a:t>
            </a:r>
          </a:p>
          <a:p>
            <a:pPr>
              <a:spcBef>
                <a:spcPts val="0"/>
              </a:spcBef>
              <a:spcAft>
                <a:spcPts val="0"/>
              </a:spcAft>
            </a:pPr>
            <a:r>
              <a:rPr lang="en-US" altLang="zh-CN" sz="2600" b="1" dirty="0">
                <a:solidFill>
                  <a:schemeClr val="tx1"/>
                </a:solidFill>
                <a:latin typeface="Times New Roman" panose="02020603050405020304" pitchFamily="18" charset="0"/>
                <a:ea typeface="宋体" pitchFamily="2" charset="-122"/>
                <a:cs typeface="Times New Roman" panose="02020603050405020304" pitchFamily="18" charset="0"/>
              </a:rPr>
              <a:t>bool  c1 = (a == b);</a:t>
            </a:r>
          </a:p>
          <a:p>
            <a:pPr>
              <a:spcBef>
                <a:spcPts val="0"/>
              </a:spcBef>
              <a:spcAft>
                <a:spcPts val="0"/>
              </a:spcAft>
            </a:pPr>
            <a:r>
              <a:rPr lang="en-US" altLang="zh-CN" sz="2600" b="1" dirty="0">
                <a:solidFill>
                  <a:schemeClr val="tx1"/>
                </a:solidFill>
                <a:latin typeface="Times New Roman" panose="02020603050405020304" pitchFamily="18" charset="0"/>
                <a:ea typeface="宋体" pitchFamily="2" charset="-122"/>
                <a:cs typeface="Times New Roman" panose="02020603050405020304" pitchFamily="18" charset="0"/>
              </a:rPr>
              <a:t>bool  c2 = </a:t>
            </a:r>
            <a:r>
              <a:rPr lang="en-US" altLang="zh-CN" sz="2600" b="1">
                <a:solidFill>
                  <a:schemeClr val="tx1"/>
                </a:solidFill>
                <a:latin typeface="Times New Roman" panose="02020603050405020304" pitchFamily="18" charset="0"/>
                <a:ea typeface="宋体" pitchFamily="2" charset="-122"/>
                <a:cs typeface="Times New Roman" panose="02020603050405020304" pitchFamily="18" charset="0"/>
              </a:rPr>
              <a:t>(10000 </a:t>
            </a:r>
            <a:r>
              <a:rPr lang="en-US" altLang="zh-CN" sz="2600" b="1" dirty="0">
                <a:solidFill>
                  <a:schemeClr val="tx1"/>
                </a:solidFill>
                <a:latin typeface="Times New Roman" panose="02020603050405020304" pitchFamily="18" charset="0"/>
                <a:ea typeface="宋体" pitchFamily="2" charset="-122"/>
                <a:cs typeface="Times New Roman" panose="02020603050405020304" pitchFamily="18" charset="0"/>
              </a:rPr>
              <a:t>&lt; 10000.0001f);</a:t>
            </a:r>
          </a:p>
          <a:p>
            <a:pPr>
              <a:spcBef>
                <a:spcPts val="600"/>
              </a:spcBef>
              <a:spcAft>
                <a:spcPts val="600"/>
              </a:spcAft>
            </a:pPr>
            <a:r>
              <a:rPr lang="en-US" altLang="zh-CN" sz="2600" b="1" dirty="0">
                <a:solidFill>
                  <a:srgbClr val="C00000"/>
                </a:solidFill>
                <a:latin typeface="Times New Roman" panose="02020603050405020304" pitchFamily="18" charset="0"/>
                <a:ea typeface="宋体" pitchFamily="2" charset="-122"/>
                <a:cs typeface="Times New Roman" panose="02020603050405020304" pitchFamily="18" charset="0"/>
              </a:rPr>
              <a:t>c1, c2 = true or false ?</a:t>
            </a:r>
          </a:p>
        </p:txBody>
      </p:sp>
      <p:sp>
        <p:nvSpPr>
          <p:cNvPr id="6" name="Text Box 1026">
            <a:extLst>
              <a:ext uri="{FF2B5EF4-FFF2-40B4-BE49-F238E27FC236}">
                <a16:creationId xmlns:a16="http://schemas.microsoft.com/office/drawing/2014/main" id="{6AC1A626-C9B6-4BD8-A92A-0FCDDC877FAB}"/>
              </a:ext>
            </a:extLst>
          </p:cNvPr>
          <p:cNvSpPr txBox="1">
            <a:spLocks noChangeArrowheads="1"/>
          </p:cNvSpPr>
          <p:nvPr/>
        </p:nvSpPr>
        <p:spPr bwMode="auto">
          <a:xfrm>
            <a:off x="611188" y="332656"/>
            <a:ext cx="6495689"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i="1">
                <a:solidFill>
                  <a:schemeClr val="tx1"/>
                </a:solidFill>
                <a:latin typeface="Tahoma" pitchFamily="34" charset="0"/>
                <a:ea typeface="宋体" pitchFamily="2" charset="-122"/>
              </a:defRPr>
            </a:lvl1pPr>
            <a:lvl2pPr marL="742950" indent="-285750" eaLnBrk="0" hangingPunct="0">
              <a:defRPr kumimoji="1" sz="2000" i="1">
                <a:solidFill>
                  <a:schemeClr val="tx1"/>
                </a:solidFill>
                <a:latin typeface="Tahoma" pitchFamily="34" charset="0"/>
                <a:ea typeface="宋体" pitchFamily="2" charset="-122"/>
              </a:defRPr>
            </a:lvl2pPr>
            <a:lvl3pPr marL="1143000" indent="-228600" eaLnBrk="0" hangingPunct="0">
              <a:defRPr kumimoji="1" sz="2000" i="1">
                <a:solidFill>
                  <a:schemeClr val="tx1"/>
                </a:solidFill>
                <a:latin typeface="Tahoma" pitchFamily="34" charset="0"/>
                <a:ea typeface="宋体" pitchFamily="2" charset="-122"/>
              </a:defRPr>
            </a:lvl3pPr>
            <a:lvl4pPr marL="1600200" indent="-228600" eaLnBrk="0" hangingPunct="0">
              <a:defRPr kumimoji="1" sz="2000" i="1">
                <a:solidFill>
                  <a:schemeClr val="tx1"/>
                </a:solidFill>
                <a:latin typeface="Tahoma" pitchFamily="34" charset="0"/>
                <a:ea typeface="宋体" pitchFamily="2" charset="-122"/>
              </a:defRPr>
            </a:lvl4pPr>
            <a:lvl5pPr marL="2057400" indent="-228600" eaLnBrk="0" hangingPunct="0">
              <a:defRPr kumimoji="1" sz="2000" i="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000" i="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000" i="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000" i="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000" 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rPr>
              <a:t>3.5 </a:t>
            </a:r>
            <a:r>
              <a:rPr kumimoji="1" lang="zh-CN" altLang="en-US" sz="36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rPr>
              <a:t>浮点数据在机内的表示形式</a:t>
            </a:r>
          </a:p>
        </p:txBody>
      </p:sp>
      <p:sp>
        <p:nvSpPr>
          <p:cNvPr id="5" name="Rectangle 3">
            <a:extLst>
              <a:ext uri="{FF2B5EF4-FFF2-40B4-BE49-F238E27FC236}">
                <a16:creationId xmlns:a16="http://schemas.microsoft.com/office/drawing/2014/main" id="{5547B642-27A9-411E-BCAF-4833160700D2}"/>
              </a:ext>
            </a:extLst>
          </p:cNvPr>
          <p:cNvSpPr>
            <a:spLocks noChangeArrowheads="1"/>
          </p:cNvSpPr>
          <p:nvPr/>
        </p:nvSpPr>
        <p:spPr bwMode="auto">
          <a:xfrm>
            <a:off x="755576" y="4365104"/>
            <a:ext cx="5760640" cy="1877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ts val="0"/>
              </a:spcBef>
              <a:spcAft>
                <a:spcPts val="600"/>
              </a:spcAft>
              <a:defRPr/>
            </a:pPr>
            <a:r>
              <a:rPr lang="en-US" altLang="zh-CN" sz="2800" dirty="0">
                <a:latin typeface="Times New Roman" panose="02020603050405020304" pitchFamily="18" charset="0"/>
                <a:cs typeface="Times New Roman" panose="02020603050405020304" pitchFamily="18" charset="0"/>
              </a:rPr>
              <a:t>Problem2:</a:t>
            </a:r>
          </a:p>
          <a:p>
            <a:pPr>
              <a:spcBef>
                <a:spcPts val="0"/>
              </a:spcBef>
              <a:spcAft>
                <a:spcPts val="0"/>
              </a:spcAft>
              <a:defRPr/>
            </a:pPr>
            <a:r>
              <a:rPr lang="en-US" altLang="zh-CN" sz="2600" b="1" dirty="0">
                <a:solidFill>
                  <a:schemeClr val="tx1"/>
                </a:solidFill>
                <a:latin typeface="Times New Roman" panose="02020603050405020304" pitchFamily="18" charset="0"/>
                <a:ea typeface="宋体" pitchFamily="2" charset="-122"/>
                <a:cs typeface="Times New Roman" panose="02020603050405020304" pitchFamily="18" charset="0"/>
              </a:rPr>
              <a:t>float  a = 0x65536;</a:t>
            </a:r>
          </a:p>
          <a:p>
            <a:pPr>
              <a:spcBef>
                <a:spcPts val="0"/>
              </a:spcBef>
              <a:spcAft>
                <a:spcPts val="0"/>
              </a:spcAft>
              <a:defRPr/>
            </a:pPr>
            <a:r>
              <a:rPr lang="en-US" altLang="zh-CN" sz="2600" b="1" dirty="0">
                <a:solidFill>
                  <a:schemeClr val="tx1"/>
                </a:solidFill>
                <a:latin typeface="Times New Roman" panose="02020603050405020304" pitchFamily="18" charset="0"/>
                <a:ea typeface="宋体" pitchFamily="2" charset="-122"/>
                <a:cs typeface="Times New Roman" panose="02020603050405020304" pitchFamily="18" charset="0"/>
              </a:rPr>
              <a:t>float  b;</a:t>
            </a:r>
          </a:p>
          <a:p>
            <a:pPr>
              <a:spcBef>
                <a:spcPts val="600"/>
              </a:spcBef>
              <a:spcAft>
                <a:spcPts val="600"/>
              </a:spcAft>
            </a:pPr>
            <a:r>
              <a:rPr lang="zh-CN" altLang="en-US" sz="2400" b="1" dirty="0">
                <a:solidFill>
                  <a:srgbClr val="C00000"/>
                </a:solidFill>
                <a:latin typeface="Times New Roman" panose="02020603050405020304" pitchFamily="18" charset="0"/>
                <a:ea typeface="宋体" pitchFamily="2" charset="-122"/>
                <a:cs typeface="Times New Roman" panose="02020603050405020304" pitchFamily="18" charset="0"/>
              </a:rPr>
              <a:t>求满足 </a:t>
            </a:r>
            <a:r>
              <a:rPr lang="en-US" altLang="zh-CN" sz="2600" b="1" dirty="0">
                <a:solidFill>
                  <a:srgbClr val="C00000"/>
                </a:solidFill>
                <a:latin typeface="Times New Roman" panose="02020603050405020304" pitchFamily="18" charset="0"/>
                <a:ea typeface="宋体" pitchFamily="2" charset="-122"/>
                <a:cs typeface="Times New Roman" panose="02020603050405020304" pitchFamily="18" charset="0"/>
              </a:rPr>
              <a:t>b &gt; a </a:t>
            </a:r>
            <a:r>
              <a:rPr lang="zh-CN" altLang="en-US" sz="2400" b="1" dirty="0">
                <a:solidFill>
                  <a:srgbClr val="C00000"/>
                </a:solidFill>
                <a:latin typeface="Times New Roman" panose="02020603050405020304" pitchFamily="18" charset="0"/>
                <a:ea typeface="宋体" pitchFamily="2" charset="-122"/>
                <a:cs typeface="Times New Roman" panose="02020603050405020304" pitchFamily="18" charset="0"/>
              </a:rPr>
              <a:t>的最小 </a:t>
            </a:r>
            <a:r>
              <a:rPr lang="en-US" altLang="zh-CN" sz="2600" b="1" dirty="0">
                <a:solidFill>
                  <a:srgbClr val="C00000"/>
                </a:solidFill>
                <a:latin typeface="Times New Roman" panose="02020603050405020304" pitchFamily="18" charset="0"/>
                <a:ea typeface="宋体" pitchFamily="2" charset="-122"/>
                <a:cs typeface="Times New Roman" panose="02020603050405020304" pitchFamily="18" charset="0"/>
              </a:rPr>
              <a:t>b</a:t>
            </a:r>
            <a:r>
              <a:rPr lang="zh-CN" altLang="en-US" sz="2600" b="1" dirty="0">
                <a:solidFill>
                  <a:srgbClr val="C00000"/>
                </a:solidFill>
                <a:latin typeface="Times New Roman" panose="02020603050405020304" pitchFamily="18" charset="0"/>
                <a:ea typeface="宋体" pitchFamily="2" charset="-122"/>
                <a:cs typeface="Times New Roman" panose="02020603050405020304" pitchFamily="18" charset="0"/>
              </a:rPr>
              <a:t>。</a:t>
            </a:r>
            <a:endParaRPr lang="en-US" altLang="zh-CN" sz="2600" b="1" dirty="0">
              <a:solidFill>
                <a:srgbClr val="C00000"/>
              </a:solidFill>
              <a:latin typeface="Times New Roman" panose="02020603050405020304" pitchFamily="18" charset="0"/>
              <a:ea typeface="宋体" pitchFamily="2" charset="-122"/>
              <a:cs typeface="Times New Roman" panose="02020603050405020304" pitchFamily="18" charset="0"/>
            </a:endParaRPr>
          </a:p>
        </p:txBody>
      </p:sp>
    </p:spTree>
    <p:extLst>
      <p:ext uri="{BB962C8B-B14F-4D97-AF65-F5344CB8AC3E}">
        <p14:creationId xmlns:p14="http://schemas.microsoft.com/office/powerpoint/2010/main" val="3662602652"/>
      </p:ext>
    </p:extLst>
  </p:cSld>
  <p:clrMapOvr>
    <a:masterClrMapping/>
  </p:clrMapOvr>
  <p:transition spd="med">
    <p:zoom/>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8370" name="Group 73"/>
          <p:cNvGrpSpPr>
            <a:grpSpLocks/>
          </p:cNvGrpSpPr>
          <p:nvPr/>
        </p:nvGrpSpPr>
        <p:grpSpPr bwMode="auto">
          <a:xfrm>
            <a:off x="2700338" y="433388"/>
            <a:ext cx="3657600" cy="6308725"/>
            <a:chOff x="1488" y="131"/>
            <a:chExt cx="2304" cy="4088"/>
          </a:xfrm>
        </p:grpSpPr>
        <p:sp>
          <p:nvSpPr>
            <p:cNvPr id="58393" name="Text Box 2"/>
            <p:cNvSpPr txBox="1">
              <a:spLocks noChangeArrowheads="1"/>
            </p:cNvSpPr>
            <p:nvPr/>
          </p:nvSpPr>
          <p:spPr bwMode="auto">
            <a:xfrm>
              <a:off x="1488" y="131"/>
              <a:ext cx="11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sp>
          <p:nvSpPr>
            <p:cNvPr id="58394" name="Text Box 3"/>
            <p:cNvSpPr txBox="1">
              <a:spLocks noChangeArrowheads="1"/>
            </p:cNvSpPr>
            <p:nvPr/>
          </p:nvSpPr>
          <p:spPr bwMode="auto">
            <a:xfrm>
              <a:off x="1488" y="370"/>
              <a:ext cx="116"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sp>
          <p:nvSpPr>
            <p:cNvPr id="58395" name="Text Box 4"/>
            <p:cNvSpPr txBox="1">
              <a:spLocks noChangeArrowheads="1"/>
            </p:cNvSpPr>
            <p:nvPr/>
          </p:nvSpPr>
          <p:spPr bwMode="auto">
            <a:xfrm>
              <a:off x="1488" y="611"/>
              <a:ext cx="11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sp>
          <p:nvSpPr>
            <p:cNvPr id="58396" name="Text Box 5"/>
            <p:cNvSpPr txBox="1">
              <a:spLocks noChangeArrowheads="1"/>
            </p:cNvSpPr>
            <p:nvPr/>
          </p:nvSpPr>
          <p:spPr bwMode="auto">
            <a:xfrm>
              <a:off x="1488" y="863"/>
              <a:ext cx="11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sp>
          <p:nvSpPr>
            <p:cNvPr id="58397" name="Text Box 6"/>
            <p:cNvSpPr txBox="1">
              <a:spLocks noChangeArrowheads="1"/>
            </p:cNvSpPr>
            <p:nvPr/>
          </p:nvSpPr>
          <p:spPr bwMode="auto">
            <a:xfrm>
              <a:off x="1488" y="1090"/>
              <a:ext cx="116"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sp>
          <p:nvSpPr>
            <p:cNvPr id="58398" name="Text Box 7"/>
            <p:cNvSpPr txBox="1">
              <a:spLocks noChangeArrowheads="1"/>
            </p:cNvSpPr>
            <p:nvPr/>
          </p:nvSpPr>
          <p:spPr bwMode="auto">
            <a:xfrm>
              <a:off x="1488" y="1330"/>
              <a:ext cx="11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sp>
          <p:nvSpPr>
            <p:cNvPr id="58399" name="Text Box 8"/>
            <p:cNvSpPr txBox="1">
              <a:spLocks noChangeArrowheads="1"/>
            </p:cNvSpPr>
            <p:nvPr/>
          </p:nvSpPr>
          <p:spPr bwMode="auto">
            <a:xfrm>
              <a:off x="1488" y="1571"/>
              <a:ext cx="11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sp>
          <p:nvSpPr>
            <p:cNvPr id="58400" name="Text Box 9"/>
            <p:cNvSpPr txBox="1">
              <a:spLocks noChangeArrowheads="1"/>
            </p:cNvSpPr>
            <p:nvPr/>
          </p:nvSpPr>
          <p:spPr bwMode="auto">
            <a:xfrm>
              <a:off x="1488" y="1761"/>
              <a:ext cx="116"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sp>
          <p:nvSpPr>
            <p:cNvPr id="58401" name="Text Box 10"/>
            <p:cNvSpPr txBox="1">
              <a:spLocks noChangeArrowheads="1"/>
            </p:cNvSpPr>
            <p:nvPr/>
          </p:nvSpPr>
          <p:spPr bwMode="auto">
            <a:xfrm>
              <a:off x="1488" y="2003"/>
              <a:ext cx="11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sp>
          <p:nvSpPr>
            <p:cNvPr id="58402" name="Text Box 11"/>
            <p:cNvSpPr txBox="1">
              <a:spLocks noChangeArrowheads="1"/>
            </p:cNvSpPr>
            <p:nvPr/>
          </p:nvSpPr>
          <p:spPr bwMode="auto">
            <a:xfrm>
              <a:off x="1488" y="2243"/>
              <a:ext cx="11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sp>
          <p:nvSpPr>
            <p:cNvPr id="58403" name="Text Box 12"/>
            <p:cNvSpPr txBox="1">
              <a:spLocks noChangeArrowheads="1"/>
            </p:cNvSpPr>
            <p:nvPr/>
          </p:nvSpPr>
          <p:spPr bwMode="auto">
            <a:xfrm>
              <a:off x="1488" y="2482"/>
              <a:ext cx="116"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sp>
          <p:nvSpPr>
            <p:cNvPr id="58404" name="Text Box 13"/>
            <p:cNvSpPr txBox="1">
              <a:spLocks noChangeArrowheads="1"/>
            </p:cNvSpPr>
            <p:nvPr/>
          </p:nvSpPr>
          <p:spPr bwMode="auto">
            <a:xfrm>
              <a:off x="1488" y="2722"/>
              <a:ext cx="11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sp>
          <p:nvSpPr>
            <p:cNvPr id="58405" name="Text Box 14"/>
            <p:cNvSpPr txBox="1">
              <a:spLocks noChangeArrowheads="1"/>
            </p:cNvSpPr>
            <p:nvPr/>
          </p:nvSpPr>
          <p:spPr bwMode="auto">
            <a:xfrm>
              <a:off x="1488" y="2963"/>
              <a:ext cx="11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sp>
          <p:nvSpPr>
            <p:cNvPr id="58406" name="Text Box 15"/>
            <p:cNvSpPr txBox="1">
              <a:spLocks noChangeArrowheads="1"/>
            </p:cNvSpPr>
            <p:nvPr/>
          </p:nvSpPr>
          <p:spPr bwMode="auto">
            <a:xfrm>
              <a:off x="1488" y="3203"/>
              <a:ext cx="11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sp>
          <p:nvSpPr>
            <p:cNvPr id="58407" name="Text Box 16"/>
            <p:cNvSpPr txBox="1">
              <a:spLocks noChangeArrowheads="1"/>
            </p:cNvSpPr>
            <p:nvPr/>
          </p:nvSpPr>
          <p:spPr bwMode="auto">
            <a:xfrm>
              <a:off x="1488" y="3443"/>
              <a:ext cx="116"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sp>
          <p:nvSpPr>
            <p:cNvPr id="58408" name="Text Box 17"/>
            <p:cNvSpPr txBox="1">
              <a:spLocks noChangeArrowheads="1"/>
            </p:cNvSpPr>
            <p:nvPr/>
          </p:nvSpPr>
          <p:spPr bwMode="auto">
            <a:xfrm>
              <a:off x="1488" y="3683"/>
              <a:ext cx="116" cy="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sp>
          <p:nvSpPr>
            <p:cNvPr id="58409" name="Text Box 18"/>
            <p:cNvSpPr txBox="1">
              <a:spLocks noChangeArrowheads="1"/>
            </p:cNvSpPr>
            <p:nvPr/>
          </p:nvSpPr>
          <p:spPr bwMode="auto">
            <a:xfrm>
              <a:off x="1488" y="3922"/>
              <a:ext cx="116" cy="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endParaRPr lang="zh-CN" altLang="zh-CN" sz="2400">
                <a:solidFill>
                  <a:schemeClr val="tx1"/>
                </a:solidFill>
                <a:latin typeface="Times New Roman" pitchFamily="18" charset="0"/>
                <a:ea typeface="宋体" pitchFamily="2" charset="-122"/>
              </a:endParaRPr>
            </a:p>
          </p:txBody>
        </p:sp>
        <p:grpSp>
          <p:nvGrpSpPr>
            <p:cNvPr id="58410" name="Group 19"/>
            <p:cNvGrpSpPr>
              <a:grpSpLocks/>
            </p:cNvGrpSpPr>
            <p:nvPr/>
          </p:nvGrpSpPr>
          <p:grpSpPr bwMode="auto">
            <a:xfrm>
              <a:off x="1776" y="144"/>
              <a:ext cx="2016" cy="4032"/>
              <a:chOff x="1776" y="144"/>
              <a:chExt cx="1728" cy="4032"/>
            </a:xfrm>
          </p:grpSpPr>
          <p:sp>
            <p:nvSpPr>
              <p:cNvPr id="58412" name="Rectangle 20"/>
              <p:cNvSpPr>
                <a:spLocks noChangeArrowheads="1"/>
              </p:cNvSpPr>
              <p:nvPr/>
            </p:nvSpPr>
            <p:spPr bwMode="auto">
              <a:xfrm>
                <a:off x="2448" y="144"/>
                <a:ext cx="1056" cy="403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13" name="Line 21"/>
              <p:cNvSpPr>
                <a:spLocks noChangeShapeType="1"/>
              </p:cNvSpPr>
              <p:nvPr/>
            </p:nvSpPr>
            <p:spPr bwMode="auto">
              <a:xfrm>
                <a:off x="2448" y="110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14" name="Line 22"/>
              <p:cNvSpPr>
                <a:spLocks noChangeShapeType="1"/>
              </p:cNvSpPr>
              <p:nvPr/>
            </p:nvSpPr>
            <p:spPr bwMode="auto">
              <a:xfrm>
                <a:off x="2448" y="134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15" name="Line 23"/>
              <p:cNvSpPr>
                <a:spLocks noChangeShapeType="1"/>
              </p:cNvSpPr>
              <p:nvPr/>
            </p:nvSpPr>
            <p:spPr bwMode="auto">
              <a:xfrm>
                <a:off x="2448" y="158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16" name="Line 24"/>
              <p:cNvSpPr>
                <a:spLocks noChangeShapeType="1"/>
              </p:cNvSpPr>
              <p:nvPr/>
            </p:nvSpPr>
            <p:spPr bwMode="auto">
              <a:xfrm>
                <a:off x="2448" y="182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17" name="Line 25"/>
              <p:cNvSpPr>
                <a:spLocks noChangeShapeType="1"/>
              </p:cNvSpPr>
              <p:nvPr/>
            </p:nvSpPr>
            <p:spPr bwMode="auto">
              <a:xfrm>
                <a:off x="2448" y="206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18" name="Line 26"/>
              <p:cNvSpPr>
                <a:spLocks noChangeShapeType="1"/>
              </p:cNvSpPr>
              <p:nvPr/>
            </p:nvSpPr>
            <p:spPr bwMode="auto">
              <a:xfrm>
                <a:off x="2448" y="230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19" name="Line 27"/>
              <p:cNvSpPr>
                <a:spLocks noChangeShapeType="1"/>
              </p:cNvSpPr>
              <p:nvPr/>
            </p:nvSpPr>
            <p:spPr bwMode="auto">
              <a:xfrm>
                <a:off x="2448" y="254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20" name="Line 28"/>
              <p:cNvSpPr>
                <a:spLocks noChangeShapeType="1"/>
              </p:cNvSpPr>
              <p:nvPr/>
            </p:nvSpPr>
            <p:spPr bwMode="auto">
              <a:xfrm>
                <a:off x="2448" y="278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21" name="Line 29"/>
              <p:cNvSpPr>
                <a:spLocks noChangeShapeType="1"/>
              </p:cNvSpPr>
              <p:nvPr/>
            </p:nvSpPr>
            <p:spPr bwMode="auto">
              <a:xfrm>
                <a:off x="2448" y="38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22" name="Line 30"/>
              <p:cNvSpPr>
                <a:spLocks noChangeShapeType="1"/>
              </p:cNvSpPr>
              <p:nvPr/>
            </p:nvSpPr>
            <p:spPr bwMode="auto">
              <a:xfrm>
                <a:off x="1776" y="38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23" name="Line 31"/>
              <p:cNvSpPr>
                <a:spLocks noChangeShapeType="1"/>
              </p:cNvSpPr>
              <p:nvPr/>
            </p:nvSpPr>
            <p:spPr bwMode="auto">
              <a:xfrm>
                <a:off x="2448" y="62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24" name="Line 32"/>
              <p:cNvSpPr>
                <a:spLocks noChangeShapeType="1"/>
              </p:cNvSpPr>
              <p:nvPr/>
            </p:nvSpPr>
            <p:spPr bwMode="auto">
              <a:xfrm>
                <a:off x="1776" y="62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25" name="Line 33"/>
              <p:cNvSpPr>
                <a:spLocks noChangeShapeType="1"/>
              </p:cNvSpPr>
              <p:nvPr/>
            </p:nvSpPr>
            <p:spPr bwMode="auto">
              <a:xfrm>
                <a:off x="2448" y="86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26" name="Line 34"/>
              <p:cNvSpPr>
                <a:spLocks noChangeShapeType="1"/>
              </p:cNvSpPr>
              <p:nvPr/>
            </p:nvSpPr>
            <p:spPr bwMode="auto">
              <a:xfrm>
                <a:off x="1776" y="86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27" name="Line 35"/>
              <p:cNvSpPr>
                <a:spLocks noChangeShapeType="1"/>
              </p:cNvSpPr>
              <p:nvPr/>
            </p:nvSpPr>
            <p:spPr bwMode="auto">
              <a:xfrm>
                <a:off x="1776" y="110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28" name="Line 36"/>
              <p:cNvSpPr>
                <a:spLocks noChangeShapeType="1"/>
              </p:cNvSpPr>
              <p:nvPr/>
            </p:nvSpPr>
            <p:spPr bwMode="auto">
              <a:xfrm>
                <a:off x="1776" y="134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29" name="Line 37"/>
              <p:cNvSpPr>
                <a:spLocks noChangeShapeType="1"/>
              </p:cNvSpPr>
              <p:nvPr/>
            </p:nvSpPr>
            <p:spPr bwMode="auto">
              <a:xfrm>
                <a:off x="1776" y="158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30" name="Line 38"/>
              <p:cNvSpPr>
                <a:spLocks noChangeShapeType="1"/>
              </p:cNvSpPr>
              <p:nvPr/>
            </p:nvSpPr>
            <p:spPr bwMode="auto">
              <a:xfrm>
                <a:off x="1776" y="182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31" name="Line 39"/>
              <p:cNvSpPr>
                <a:spLocks noChangeShapeType="1"/>
              </p:cNvSpPr>
              <p:nvPr/>
            </p:nvSpPr>
            <p:spPr bwMode="auto">
              <a:xfrm>
                <a:off x="1776" y="206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32" name="Line 40"/>
              <p:cNvSpPr>
                <a:spLocks noChangeShapeType="1"/>
              </p:cNvSpPr>
              <p:nvPr/>
            </p:nvSpPr>
            <p:spPr bwMode="auto">
              <a:xfrm>
                <a:off x="1776" y="230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33" name="Line 41"/>
              <p:cNvSpPr>
                <a:spLocks noChangeShapeType="1"/>
              </p:cNvSpPr>
              <p:nvPr/>
            </p:nvSpPr>
            <p:spPr bwMode="auto">
              <a:xfrm>
                <a:off x="1776" y="254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34" name="Line 42"/>
              <p:cNvSpPr>
                <a:spLocks noChangeShapeType="1"/>
              </p:cNvSpPr>
              <p:nvPr/>
            </p:nvSpPr>
            <p:spPr bwMode="auto">
              <a:xfrm>
                <a:off x="1776" y="278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35" name="Line 43"/>
              <p:cNvSpPr>
                <a:spLocks noChangeShapeType="1"/>
              </p:cNvSpPr>
              <p:nvPr/>
            </p:nvSpPr>
            <p:spPr bwMode="auto">
              <a:xfrm>
                <a:off x="2448" y="302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36" name="Line 44"/>
              <p:cNvSpPr>
                <a:spLocks noChangeShapeType="1"/>
              </p:cNvSpPr>
              <p:nvPr/>
            </p:nvSpPr>
            <p:spPr bwMode="auto">
              <a:xfrm>
                <a:off x="1776" y="302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37" name="Line 45"/>
              <p:cNvSpPr>
                <a:spLocks noChangeShapeType="1"/>
              </p:cNvSpPr>
              <p:nvPr/>
            </p:nvSpPr>
            <p:spPr bwMode="auto">
              <a:xfrm>
                <a:off x="2448" y="3216"/>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38" name="Line 46"/>
              <p:cNvSpPr>
                <a:spLocks noChangeShapeType="1"/>
              </p:cNvSpPr>
              <p:nvPr/>
            </p:nvSpPr>
            <p:spPr bwMode="auto">
              <a:xfrm>
                <a:off x="1776" y="3216"/>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39" name="Line 47"/>
              <p:cNvSpPr>
                <a:spLocks noChangeShapeType="1"/>
              </p:cNvSpPr>
              <p:nvPr/>
            </p:nvSpPr>
            <p:spPr bwMode="auto">
              <a:xfrm>
                <a:off x="2448" y="3456"/>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40" name="Line 48"/>
              <p:cNvSpPr>
                <a:spLocks noChangeShapeType="1"/>
              </p:cNvSpPr>
              <p:nvPr/>
            </p:nvSpPr>
            <p:spPr bwMode="auto">
              <a:xfrm>
                <a:off x="1776" y="3456"/>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41" name="Line 49"/>
              <p:cNvSpPr>
                <a:spLocks noChangeShapeType="1"/>
              </p:cNvSpPr>
              <p:nvPr/>
            </p:nvSpPr>
            <p:spPr bwMode="auto">
              <a:xfrm>
                <a:off x="2448" y="374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42" name="Line 50"/>
              <p:cNvSpPr>
                <a:spLocks noChangeShapeType="1"/>
              </p:cNvSpPr>
              <p:nvPr/>
            </p:nvSpPr>
            <p:spPr bwMode="auto">
              <a:xfrm>
                <a:off x="1776" y="374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43" name="Line 51"/>
              <p:cNvSpPr>
                <a:spLocks noChangeShapeType="1"/>
              </p:cNvSpPr>
              <p:nvPr/>
            </p:nvSpPr>
            <p:spPr bwMode="auto">
              <a:xfrm>
                <a:off x="2448" y="3984"/>
                <a:ext cx="105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8444" name="Line 52"/>
              <p:cNvSpPr>
                <a:spLocks noChangeShapeType="1"/>
              </p:cNvSpPr>
              <p:nvPr/>
            </p:nvSpPr>
            <p:spPr bwMode="auto">
              <a:xfrm>
                <a:off x="1776" y="3984"/>
                <a:ext cx="672" cy="0"/>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8411" name="Text Box 64"/>
            <p:cNvSpPr txBox="1">
              <a:spLocks noChangeArrowheads="1"/>
            </p:cNvSpPr>
            <p:nvPr/>
          </p:nvSpPr>
          <p:spPr bwMode="auto">
            <a:xfrm>
              <a:off x="2630" y="1562"/>
              <a:ext cx="639" cy="1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chemeClr val="tx1"/>
                  </a:solidFill>
                  <a:latin typeface="Times New Roman" pitchFamily="18" charset="0"/>
                  <a:ea typeface="宋体" pitchFamily="2" charset="-122"/>
                </a:rPr>
                <a:t>    41H</a:t>
              </a:r>
            </a:p>
            <a:p>
              <a:pPr eaLnBrk="1" hangingPunct="1"/>
              <a:r>
                <a:rPr lang="en-US" altLang="zh-CN" sz="2400">
                  <a:solidFill>
                    <a:schemeClr val="tx1"/>
                  </a:solidFill>
                  <a:latin typeface="Times New Roman" pitchFamily="18" charset="0"/>
                  <a:ea typeface="宋体" pitchFamily="2" charset="-122"/>
                </a:rPr>
                <a:t>    42H</a:t>
              </a:r>
            </a:p>
            <a:p>
              <a:pPr eaLnBrk="1" hangingPunct="1"/>
              <a:r>
                <a:rPr lang="en-US" altLang="zh-CN" sz="2400">
                  <a:solidFill>
                    <a:schemeClr val="tx1"/>
                  </a:solidFill>
                  <a:latin typeface="Times New Roman" pitchFamily="18" charset="0"/>
                  <a:ea typeface="宋体" pitchFamily="2" charset="-122"/>
                </a:rPr>
                <a:t>    43H</a:t>
              </a:r>
            </a:p>
            <a:p>
              <a:pPr eaLnBrk="1" hangingPunct="1"/>
              <a:r>
                <a:rPr lang="en-US" altLang="zh-CN" sz="2400">
                  <a:solidFill>
                    <a:schemeClr val="tx1"/>
                  </a:solidFill>
                  <a:latin typeface="Times New Roman" pitchFamily="18" charset="0"/>
                  <a:ea typeface="宋体" pitchFamily="2" charset="-122"/>
                </a:rPr>
                <a:t>    44H</a:t>
              </a:r>
            </a:p>
          </p:txBody>
        </p:sp>
      </p:grpSp>
      <p:sp>
        <p:nvSpPr>
          <p:cNvPr id="58371" name="Text Box 66"/>
          <p:cNvSpPr txBox="1">
            <a:spLocks noChangeArrowheads="1"/>
          </p:cNvSpPr>
          <p:nvPr/>
        </p:nvSpPr>
        <p:spPr bwMode="auto">
          <a:xfrm>
            <a:off x="6732588" y="1773238"/>
            <a:ext cx="2087562"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rgbClr val="FF3300"/>
                </a:solidFill>
                <a:latin typeface="Times New Roman" pitchFamily="18" charset="0"/>
                <a:ea typeface="宋体" pitchFamily="2" charset="-122"/>
              </a:rPr>
              <a:t>双字</a:t>
            </a:r>
          </a:p>
          <a:p>
            <a:pPr eaLnBrk="1" hangingPunct="1"/>
            <a:r>
              <a:rPr lang="zh-CN" altLang="en-US" sz="2400" b="1">
                <a:solidFill>
                  <a:schemeClr val="tx1"/>
                </a:solidFill>
                <a:latin typeface="Times New Roman" pitchFamily="18" charset="0"/>
                <a:ea typeface="宋体" pitchFamily="2" charset="-122"/>
              </a:rPr>
              <a:t>四个连续的字节组成</a:t>
            </a:r>
          </a:p>
          <a:p>
            <a:pPr eaLnBrk="1" hangingPunct="1"/>
            <a:endParaRPr lang="zh-CN" altLang="en-US" sz="2400" b="1">
              <a:solidFill>
                <a:schemeClr val="tx1"/>
              </a:solidFill>
              <a:latin typeface="Times New Roman" pitchFamily="18" charset="0"/>
              <a:ea typeface="宋体" pitchFamily="2" charset="-122"/>
            </a:endParaRPr>
          </a:p>
          <a:p>
            <a:pPr eaLnBrk="1" hangingPunct="1"/>
            <a:r>
              <a:rPr lang="zh-CN" altLang="en-US" sz="2400" b="1">
                <a:solidFill>
                  <a:schemeClr val="tx1"/>
                </a:solidFill>
                <a:latin typeface="Times New Roman" pitchFamily="18" charset="0"/>
                <a:ea typeface="宋体" pitchFamily="2" charset="-122"/>
              </a:rPr>
              <a:t>其地址为四个字节中的最低字节的地址。</a:t>
            </a:r>
          </a:p>
        </p:txBody>
      </p:sp>
      <p:sp>
        <p:nvSpPr>
          <p:cNvPr id="73797" name="Text Box 69"/>
          <p:cNvSpPr txBox="1">
            <a:spLocks noChangeArrowheads="1"/>
          </p:cNvSpPr>
          <p:nvPr/>
        </p:nvSpPr>
        <p:spPr bwMode="auto">
          <a:xfrm>
            <a:off x="179388" y="404813"/>
            <a:ext cx="239712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rPr>
              <a:t>地址为</a:t>
            </a:r>
            <a:r>
              <a:rPr lang="en-US" altLang="zh-CN" sz="2400" b="1">
                <a:solidFill>
                  <a:schemeClr val="tx1"/>
                </a:solidFill>
                <a:latin typeface="Times New Roman" pitchFamily="18" charset="0"/>
              </a:rPr>
              <a:t>12346H</a:t>
            </a:r>
          </a:p>
          <a:p>
            <a:pPr eaLnBrk="1" hangingPunct="1"/>
            <a:r>
              <a:rPr lang="zh-CN" altLang="en-US" sz="2400" b="1">
                <a:solidFill>
                  <a:schemeClr val="tx1"/>
                </a:solidFill>
                <a:latin typeface="Times New Roman" pitchFamily="18" charset="0"/>
              </a:rPr>
              <a:t>的</a:t>
            </a:r>
            <a:r>
              <a:rPr lang="zh-CN" altLang="en-US" sz="2400" b="1">
                <a:solidFill>
                  <a:srgbClr val="FF3300"/>
                </a:solidFill>
                <a:latin typeface="Times New Roman" pitchFamily="18" charset="0"/>
              </a:rPr>
              <a:t>双字</a:t>
            </a:r>
            <a:r>
              <a:rPr lang="zh-CN" altLang="en-US" sz="2400" b="1">
                <a:solidFill>
                  <a:schemeClr val="tx1"/>
                </a:solidFill>
                <a:latin typeface="Times New Roman" pitchFamily="18" charset="0"/>
              </a:rPr>
              <a:t>是： </a:t>
            </a:r>
          </a:p>
          <a:p>
            <a:pPr eaLnBrk="1" hangingPunct="1"/>
            <a:r>
              <a:rPr lang="zh-CN" altLang="en-US" sz="2400" b="1">
                <a:solidFill>
                  <a:schemeClr val="tx1"/>
                </a:solidFill>
                <a:latin typeface="Times New Roman" pitchFamily="18" charset="0"/>
              </a:rPr>
              <a:t>  </a:t>
            </a:r>
            <a:r>
              <a:rPr lang="en-US" altLang="zh-CN" sz="2400" b="1">
                <a:solidFill>
                  <a:schemeClr val="tx1"/>
                </a:solidFill>
                <a:latin typeface="Times New Roman" pitchFamily="18" charset="0"/>
              </a:rPr>
              <a:t>44434241H</a:t>
            </a:r>
          </a:p>
          <a:p>
            <a:pPr eaLnBrk="1" hangingPunct="1"/>
            <a:r>
              <a:rPr lang="zh-CN" altLang="en-US" sz="2400" b="1">
                <a:solidFill>
                  <a:schemeClr val="tx1"/>
                </a:solidFill>
                <a:latin typeface="Times New Roman" pitchFamily="18" charset="0"/>
              </a:rPr>
              <a:t>即</a:t>
            </a:r>
            <a:r>
              <a:rPr lang="en-US" altLang="zh-CN" sz="2400" b="1">
                <a:solidFill>
                  <a:schemeClr val="tx1"/>
                </a:solidFill>
                <a:latin typeface="Times New Roman" pitchFamily="18" charset="0"/>
              </a:rPr>
              <a:t>(00012346H) =</a:t>
            </a:r>
          </a:p>
          <a:p>
            <a:pPr eaLnBrk="1" hangingPunct="1"/>
            <a:r>
              <a:rPr lang="en-US" altLang="zh-CN" sz="2400" b="1">
                <a:solidFill>
                  <a:schemeClr val="tx1"/>
                </a:solidFill>
                <a:latin typeface="Times New Roman" pitchFamily="18" charset="0"/>
              </a:rPr>
              <a:t>44434241H</a:t>
            </a:r>
          </a:p>
        </p:txBody>
      </p:sp>
      <p:sp>
        <p:nvSpPr>
          <p:cNvPr id="73798" name="Text Box 70"/>
          <p:cNvSpPr txBox="1">
            <a:spLocks noChangeArrowheads="1"/>
          </p:cNvSpPr>
          <p:nvPr/>
        </p:nvSpPr>
        <p:spPr bwMode="auto">
          <a:xfrm>
            <a:off x="179388" y="2565400"/>
            <a:ext cx="239712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rPr>
              <a:t>地址为</a:t>
            </a:r>
            <a:r>
              <a:rPr lang="en-US" altLang="zh-CN" sz="2400" b="1">
                <a:solidFill>
                  <a:schemeClr val="tx1"/>
                </a:solidFill>
                <a:latin typeface="Times New Roman" pitchFamily="18" charset="0"/>
              </a:rPr>
              <a:t>12346H</a:t>
            </a:r>
          </a:p>
          <a:p>
            <a:pPr eaLnBrk="1" hangingPunct="1"/>
            <a:r>
              <a:rPr lang="zh-CN" altLang="en-US" sz="2400" b="1">
                <a:solidFill>
                  <a:schemeClr val="tx1"/>
                </a:solidFill>
                <a:latin typeface="Times New Roman" pitchFamily="18" charset="0"/>
              </a:rPr>
              <a:t>的</a:t>
            </a:r>
            <a:r>
              <a:rPr lang="zh-CN" altLang="en-US" sz="2400" b="1">
                <a:solidFill>
                  <a:srgbClr val="FF3300"/>
                </a:solidFill>
                <a:latin typeface="Times New Roman" pitchFamily="18" charset="0"/>
              </a:rPr>
              <a:t>字</a:t>
            </a:r>
            <a:r>
              <a:rPr lang="zh-CN" altLang="en-US" sz="2400" b="1">
                <a:solidFill>
                  <a:schemeClr val="tx1"/>
                </a:solidFill>
                <a:latin typeface="Times New Roman" pitchFamily="18" charset="0"/>
              </a:rPr>
              <a:t>是： </a:t>
            </a:r>
          </a:p>
          <a:p>
            <a:pPr eaLnBrk="1" hangingPunct="1"/>
            <a:r>
              <a:rPr lang="zh-CN" altLang="en-US" sz="2400" b="1">
                <a:solidFill>
                  <a:schemeClr val="tx1"/>
                </a:solidFill>
                <a:latin typeface="Times New Roman" pitchFamily="18" charset="0"/>
              </a:rPr>
              <a:t>       </a:t>
            </a:r>
            <a:r>
              <a:rPr lang="en-US" altLang="zh-CN" sz="2400" b="1">
                <a:solidFill>
                  <a:schemeClr val="tx1"/>
                </a:solidFill>
                <a:latin typeface="Times New Roman" pitchFamily="18" charset="0"/>
              </a:rPr>
              <a:t>4241H</a:t>
            </a:r>
          </a:p>
          <a:p>
            <a:pPr eaLnBrk="1" hangingPunct="1"/>
            <a:r>
              <a:rPr lang="zh-CN" altLang="en-US" sz="2400" b="1">
                <a:solidFill>
                  <a:schemeClr val="tx1"/>
                </a:solidFill>
                <a:latin typeface="Times New Roman" pitchFamily="18" charset="0"/>
              </a:rPr>
              <a:t>即</a:t>
            </a:r>
            <a:r>
              <a:rPr lang="en-US" altLang="zh-CN" sz="2400" b="1">
                <a:solidFill>
                  <a:schemeClr val="tx1"/>
                </a:solidFill>
                <a:latin typeface="Times New Roman" pitchFamily="18" charset="0"/>
              </a:rPr>
              <a:t>(00012346H) =</a:t>
            </a:r>
          </a:p>
          <a:p>
            <a:pPr eaLnBrk="1" hangingPunct="1"/>
            <a:r>
              <a:rPr lang="en-US" altLang="zh-CN" sz="2400" b="1">
                <a:solidFill>
                  <a:schemeClr val="tx1"/>
                </a:solidFill>
                <a:latin typeface="Times New Roman" pitchFamily="18" charset="0"/>
              </a:rPr>
              <a:t>     4241H</a:t>
            </a:r>
          </a:p>
        </p:txBody>
      </p:sp>
      <p:sp>
        <p:nvSpPr>
          <p:cNvPr id="73799" name="Text Box 71"/>
          <p:cNvSpPr txBox="1">
            <a:spLocks noChangeArrowheads="1"/>
          </p:cNvSpPr>
          <p:nvPr/>
        </p:nvSpPr>
        <p:spPr bwMode="auto">
          <a:xfrm>
            <a:off x="179388" y="4652963"/>
            <a:ext cx="2608262"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zh-CN" altLang="en-US" sz="2400" b="1">
                <a:solidFill>
                  <a:schemeClr val="tx1"/>
                </a:solidFill>
                <a:latin typeface="Times New Roman" pitchFamily="18" charset="0"/>
              </a:rPr>
              <a:t>地址为</a:t>
            </a:r>
            <a:r>
              <a:rPr lang="en-US" altLang="zh-CN" sz="2400" b="1">
                <a:solidFill>
                  <a:schemeClr val="tx1"/>
                </a:solidFill>
                <a:latin typeface="Times New Roman" pitchFamily="18" charset="0"/>
              </a:rPr>
              <a:t>12346H</a:t>
            </a:r>
          </a:p>
          <a:p>
            <a:pPr eaLnBrk="1" hangingPunct="1"/>
            <a:r>
              <a:rPr lang="zh-CN" altLang="en-US" sz="2400" b="1">
                <a:solidFill>
                  <a:schemeClr val="tx1"/>
                </a:solidFill>
                <a:latin typeface="Times New Roman" pitchFamily="18" charset="0"/>
              </a:rPr>
              <a:t>的</a:t>
            </a:r>
            <a:r>
              <a:rPr lang="zh-CN" altLang="en-US" sz="2400" b="1">
                <a:solidFill>
                  <a:srgbClr val="FF3300"/>
                </a:solidFill>
                <a:latin typeface="Times New Roman" pitchFamily="18" charset="0"/>
              </a:rPr>
              <a:t>字节</a:t>
            </a:r>
            <a:r>
              <a:rPr lang="zh-CN" altLang="en-US" sz="2400" b="1">
                <a:solidFill>
                  <a:schemeClr val="tx1"/>
                </a:solidFill>
                <a:latin typeface="Times New Roman" pitchFamily="18" charset="0"/>
              </a:rPr>
              <a:t>是： </a:t>
            </a:r>
          </a:p>
          <a:p>
            <a:pPr eaLnBrk="1" hangingPunct="1"/>
            <a:r>
              <a:rPr lang="zh-CN" altLang="en-US" sz="2400" b="1">
                <a:solidFill>
                  <a:schemeClr val="tx1"/>
                </a:solidFill>
                <a:latin typeface="Times New Roman" pitchFamily="18" charset="0"/>
              </a:rPr>
              <a:t>        </a:t>
            </a:r>
            <a:r>
              <a:rPr lang="en-US" altLang="zh-CN" sz="2400" b="1">
                <a:solidFill>
                  <a:schemeClr val="tx1"/>
                </a:solidFill>
                <a:latin typeface="Times New Roman" pitchFamily="18" charset="0"/>
              </a:rPr>
              <a:t>41H</a:t>
            </a:r>
          </a:p>
          <a:p>
            <a:pPr eaLnBrk="1" hangingPunct="1"/>
            <a:r>
              <a:rPr lang="zh-CN" altLang="en-US" sz="2400" b="1">
                <a:solidFill>
                  <a:schemeClr val="tx1"/>
                </a:solidFill>
                <a:latin typeface="Times New Roman" pitchFamily="18" charset="0"/>
              </a:rPr>
              <a:t>即</a:t>
            </a:r>
            <a:r>
              <a:rPr lang="en-US" altLang="zh-CN" sz="2400" b="1">
                <a:solidFill>
                  <a:schemeClr val="tx1"/>
                </a:solidFill>
                <a:latin typeface="Times New Roman" pitchFamily="18" charset="0"/>
              </a:rPr>
              <a:t>(00012346H) =</a:t>
            </a:r>
          </a:p>
          <a:p>
            <a:pPr eaLnBrk="1" hangingPunct="1"/>
            <a:r>
              <a:rPr lang="en-US" altLang="zh-CN" sz="2400" b="1">
                <a:solidFill>
                  <a:schemeClr val="tx1"/>
                </a:solidFill>
                <a:latin typeface="Times New Roman" pitchFamily="18" charset="0"/>
              </a:rPr>
              <a:t>       41H</a:t>
            </a:r>
          </a:p>
        </p:txBody>
      </p:sp>
      <p:grpSp>
        <p:nvGrpSpPr>
          <p:cNvPr id="58375" name="Group 74"/>
          <p:cNvGrpSpPr>
            <a:grpSpLocks/>
          </p:cNvGrpSpPr>
          <p:nvPr/>
        </p:nvGrpSpPr>
        <p:grpSpPr bwMode="auto">
          <a:xfrm>
            <a:off x="2687638" y="336550"/>
            <a:ext cx="1739900" cy="6477000"/>
            <a:chOff x="1665" y="144"/>
            <a:chExt cx="1096" cy="4080"/>
          </a:xfrm>
        </p:grpSpPr>
        <p:sp>
          <p:nvSpPr>
            <p:cNvPr id="58376" name="Text Box 75"/>
            <p:cNvSpPr txBox="1">
              <a:spLocks noChangeArrowheads="1"/>
            </p:cNvSpPr>
            <p:nvPr/>
          </p:nvSpPr>
          <p:spPr bwMode="auto">
            <a:xfrm>
              <a:off x="1695" y="14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00012340H</a:t>
              </a:r>
            </a:p>
          </p:txBody>
        </p:sp>
        <p:sp>
          <p:nvSpPr>
            <p:cNvPr id="58377" name="Text Box 76"/>
            <p:cNvSpPr txBox="1">
              <a:spLocks noChangeArrowheads="1"/>
            </p:cNvSpPr>
            <p:nvPr/>
          </p:nvSpPr>
          <p:spPr bwMode="auto">
            <a:xfrm>
              <a:off x="1695" y="38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00012341H</a:t>
              </a:r>
            </a:p>
          </p:txBody>
        </p:sp>
        <p:sp>
          <p:nvSpPr>
            <p:cNvPr id="58378" name="Text Box 77"/>
            <p:cNvSpPr txBox="1">
              <a:spLocks noChangeArrowheads="1"/>
            </p:cNvSpPr>
            <p:nvPr/>
          </p:nvSpPr>
          <p:spPr bwMode="auto">
            <a:xfrm>
              <a:off x="1695" y="62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00012342H</a:t>
              </a:r>
            </a:p>
          </p:txBody>
        </p:sp>
        <p:sp>
          <p:nvSpPr>
            <p:cNvPr id="58379" name="Text Box 78"/>
            <p:cNvSpPr txBox="1">
              <a:spLocks noChangeArrowheads="1"/>
            </p:cNvSpPr>
            <p:nvPr/>
          </p:nvSpPr>
          <p:spPr bwMode="auto">
            <a:xfrm>
              <a:off x="1692" y="87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00012343H</a:t>
              </a:r>
            </a:p>
          </p:txBody>
        </p:sp>
        <p:sp>
          <p:nvSpPr>
            <p:cNvPr id="58380" name="Text Box 79"/>
            <p:cNvSpPr txBox="1">
              <a:spLocks noChangeArrowheads="1"/>
            </p:cNvSpPr>
            <p:nvPr/>
          </p:nvSpPr>
          <p:spPr bwMode="auto">
            <a:xfrm>
              <a:off x="1680" y="110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00012344H</a:t>
              </a:r>
            </a:p>
          </p:txBody>
        </p:sp>
        <p:sp>
          <p:nvSpPr>
            <p:cNvPr id="58381" name="Text Box 80"/>
            <p:cNvSpPr txBox="1">
              <a:spLocks noChangeArrowheads="1"/>
            </p:cNvSpPr>
            <p:nvPr/>
          </p:nvSpPr>
          <p:spPr bwMode="auto">
            <a:xfrm>
              <a:off x="1680" y="134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00012345H</a:t>
              </a:r>
            </a:p>
          </p:txBody>
        </p:sp>
        <p:sp>
          <p:nvSpPr>
            <p:cNvPr id="58382" name="Text Box 81"/>
            <p:cNvSpPr txBox="1">
              <a:spLocks noChangeArrowheads="1"/>
            </p:cNvSpPr>
            <p:nvPr/>
          </p:nvSpPr>
          <p:spPr bwMode="auto">
            <a:xfrm>
              <a:off x="1680" y="1584"/>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00012346H</a:t>
              </a:r>
            </a:p>
          </p:txBody>
        </p:sp>
        <p:sp>
          <p:nvSpPr>
            <p:cNvPr id="58383" name="Text Box 82"/>
            <p:cNvSpPr txBox="1">
              <a:spLocks noChangeArrowheads="1"/>
            </p:cNvSpPr>
            <p:nvPr/>
          </p:nvSpPr>
          <p:spPr bwMode="auto">
            <a:xfrm>
              <a:off x="1680" y="177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00012347H</a:t>
              </a:r>
            </a:p>
          </p:txBody>
        </p:sp>
        <p:sp>
          <p:nvSpPr>
            <p:cNvPr id="58384" name="Text Box 83"/>
            <p:cNvSpPr txBox="1">
              <a:spLocks noChangeArrowheads="1"/>
            </p:cNvSpPr>
            <p:nvPr/>
          </p:nvSpPr>
          <p:spPr bwMode="auto">
            <a:xfrm>
              <a:off x="1680" y="201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00012348H</a:t>
              </a:r>
            </a:p>
          </p:txBody>
        </p:sp>
        <p:sp>
          <p:nvSpPr>
            <p:cNvPr id="58385" name="Text Box 84"/>
            <p:cNvSpPr txBox="1">
              <a:spLocks noChangeArrowheads="1"/>
            </p:cNvSpPr>
            <p:nvPr/>
          </p:nvSpPr>
          <p:spPr bwMode="auto">
            <a:xfrm>
              <a:off x="1680" y="225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00012349H</a:t>
              </a:r>
            </a:p>
          </p:txBody>
        </p:sp>
        <p:sp>
          <p:nvSpPr>
            <p:cNvPr id="58386" name="Text Box 85"/>
            <p:cNvSpPr txBox="1">
              <a:spLocks noChangeArrowheads="1"/>
            </p:cNvSpPr>
            <p:nvPr/>
          </p:nvSpPr>
          <p:spPr bwMode="auto">
            <a:xfrm>
              <a:off x="1695" y="2496"/>
              <a:ext cx="10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0001234AH</a:t>
              </a:r>
            </a:p>
          </p:txBody>
        </p:sp>
        <p:sp>
          <p:nvSpPr>
            <p:cNvPr id="58387" name="Text Box 86"/>
            <p:cNvSpPr txBox="1">
              <a:spLocks noChangeArrowheads="1"/>
            </p:cNvSpPr>
            <p:nvPr/>
          </p:nvSpPr>
          <p:spPr bwMode="auto">
            <a:xfrm>
              <a:off x="1680" y="2736"/>
              <a:ext cx="10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0001234BH</a:t>
              </a:r>
            </a:p>
          </p:txBody>
        </p:sp>
        <p:sp>
          <p:nvSpPr>
            <p:cNvPr id="58388" name="Text Box 87"/>
            <p:cNvSpPr txBox="1">
              <a:spLocks noChangeArrowheads="1"/>
            </p:cNvSpPr>
            <p:nvPr/>
          </p:nvSpPr>
          <p:spPr bwMode="auto">
            <a:xfrm>
              <a:off x="1665" y="2976"/>
              <a:ext cx="10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0001234CH</a:t>
              </a:r>
            </a:p>
          </p:txBody>
        </p:sp>
        <p:sp>
          <p:nvSpPr>
            <p:cNvPr id="58389" name="Text Box 88"/>
            <p:cNvSpPr txBox="1">
              <a:spLocks noChangeArrowheads="1"/>
            </p:cNvSpPr>
            <p:nvPr/>
          </p:nvSpPr>
          <p:spPr bwMode="auto">
            <a:xfrm>
              <a:off x="1665" y="3216"/>
              <a:ext cx="106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0001234DH</a:t>
              </a:r>
            </a:p>
          </p:txBody>
        </p:sp>
        <p:sp>
          <p:nvSpPr>
            <p:cNvPr id="58390" name="Text Box 89"/>
            <p:cNvSpPr txBox="1">
              <a:spLocks noChangeArrowheads="1"/>
            </p:cNvSpPr>
            <p:nvPr/>
          </p:nvSpPr>
          <p:spPr bwMode="auto">
            <a:xfrm>
              <a:off x="1665" y="3456"/>
              <a:ext cx="10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0001234EH</a:t>
              </a:r>
            </a:p>
          </p:txBody>
        </p:sp>
        <p:sp>
          <p:nvSpPr>
            <p:cNvPr id="58391" name="Text Box 90"/>
            <p:cNvSpPr txBox="1">
              <a:spLocks noChangeArrowheads="1"/>
            </p:cNvSpPr>
            <p:nvPr/>
          </p:nvSpPr>
          <p:spPr bwMode="auto">
            <a:xfrm>
              <a:off x="1665" y="3696"/>
              <a:ext cx="10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0001234FH</a:t>
              </a:r>
            </a:p>
          </p:txBody>
        </p:sp>
        <p:sp>
          <p:nvSpPr>
            <p:cNvPr id="58392" name="Text Box 91"/>
            <p:cNvSpPr txBox="1">
              <a:spLocks noChangeArrowheads="1"/>
            </p:cNvSpPr>
            <p:nvPr/>
          </p:nvSpPr>
          <p:spPr bwMode="auto">
            <a:xfrm>
              <a:off x="1665" y="3936"/>
              <a:ext cx="10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2400">
                  <a:solidFill>
                    <a:srgbClr val="FF3300"/>
                  </a:solidFill>
                  <a:latin typeface="Times New Roman" pitchFamily="18" charset="0"/>
                  <a:ea typeface="宋体" pitchFamily="2" charset="-122"/>
                </a:rPr>
                <a:t>00012350H</a:t>
              </a:r>
            </a:p>
          </p:txBody>
        </p:sp>
      </p:gr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3797"/>
                                        </p:tgtEl>
                                        <p:attrNameLst>
                                          <p:attrName>style.visibility</p:attrName>
                                        </p:attrNameLst>
                                      </p:cBhvr>
                                      <p:to>
                                        <p:strVal val="visible"/>
                                      </p:to>
                                    </p:set>
                                    <p:anim calcmode="lin" valueType="num">
                                      <p:cBhvr additive="base">
                                        <p:cTn id="7" dur="500" fill="hold"/>
                                        <p:tgtEl>
                                          <p:spTgt spid="73797"/>
                                        </p:tgtEl>
                                        <p:attrNameLst>
                                          <p:attrName>ppt_x</p:attrName>
                                        </p:attrNameLst>
                                      </p:cBhvr>
                                      <p:tavLst>
                                        <p:tav tm="0">
                                          <p:val>
                                            <p:strVal val="0-#ppt_w/2"/>
                                          </p:val>
                                        </p:tav>
                                        <p:tav tm="100000">
                                          <p:val>
                                            <p:strVal val="#ppt_x"/>
                                          </p:val>
                                        </p:tav>
                                      </p:tavLst>
                                    </p:anim>
                                    <p:anim calcmode="lin" valueType="num">
                                      <p:cBhvr additive="base">
                                        <p:cTn id="8" dur="500" fill="hold"/>
                                        <p:tgtEl>
                                          <p:spTgt spid="7379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3798"/>
                                        </p:tgtEl>
                                        <p:attrNameLst>
                                          <p:attrName>style.visibility</p:attrName>
                                        </p:attrNameLst>
                                      </p:cBhvr>
                                      <p:to>
                                        <p:strVal val="visible"/>
                                      </p:to>
                                    </p:set>
                                    <p:anim calcmode="lin" valueType="num">
                                      <p:cBhvr additive="base">
                                        <p:cTn id="13" dur="500" fill="hold"/>
                                        <p:tgtEl>
                                          <p:spTgt spid="73798"/>
                                        </p:tgtEl>
                                        <p:attrNameLst>
                                          <p:attrName>ppt_x</p:attrName>
                                        </p:attrNameLst>
                                      </p:cBhvr>
                                      <p:tavLst>
                                        <p:tav tm="0">
                                          <p:val>
                                            <p:strVal val="0-#ppt_w/2"/>
                                          </p:val>
                                        </p:tav>
                                        <p:tav tm="100000">
                                          <p:val>
                                            <p:strVal val="#ppt_x"/>
                                          </p:val>
                                        </p:tav>
                                      </p:tavLst>
                                    </p:anim>
                                    <p:anim calcmode="lin" valueType="num">
                                      <p:cBhvr additive="base">
                                        <p:cTn id="14" dur="500" fill="hold"/>
                                        <p:tgtEl>
                                          <p:spTgt spid="73798"/>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3799"/>
                                        </p:tgtEl>
                                        <p:attrNameLst>
                                          <p:attrName>style.visibility</p:attrName>
                                        </p:attrNameLst>
                                      </p:cBhvr>
                                      <p:to>
                                        <p:strVal val="visible"/>
                                      </p:to>
                                    </p:set>
                                    <p:anim calcmode="lin" valueType="num">
                                      <p:cBhvr additive="base">
                                        <p:cTn id="19" dur="500" fill="hold"/>
                                        <p:tgtEl>
                                          <p:spTgt spid="73799"/>
                                        </p:tgtEl>
                                        <p:attrNameLst>
                                          <p:attrName>ppt_x</p:attrName>
                                        </p:attrNameLst>
                                      </p:cBhvr>
                                      <p:tavLst>
                                        <p:tav tm="0">
                                          <p:val>
                                            <p:strVal val="0-#ppt_w/2"/>
                                          </p:val>
                                        </p:tav>
                                        <p:tav tm="100000">
                                          <p:val>
                                            <p:strVal val="#ppt_x"/>
                                          </p:val>
                                        </p:tav>
                                      </p:tavLst>
                                    </p:anim>
                                    <p:anim calcmode="lin" valueType="num">
                                      <p:cBhvr additive="base">
                                        <p:cTn id="20" dur="500" fill="hold"/>
                                        <p:tgtEl>
                                          <p:spTgt spid="7379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97" grpId="0" autoUpdateAnimBg="0"/>
      <p:bldP spid="73798" grpId="0" autoUpdateAnimBg="0"/>
      <p:bldP spid="73799" grpId="0" autoUpdateAnimBg="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44A60971-6C0F-463E-BA3D-014A4F3E3F24}"/>
              </a:ext>
            </a:extLst>
          </p:cNvPr>
          <p:cNvSpPr>
            <a:spLocks noGrp="1" noChangeArrowheads="1"/>
          </p:cNvSpPr>
          <p:nvPr>
            <p:ph type="title" idx="4294967295"/>
          </p:nvPr>
        </p:nvSpPr>
        <p:spPr>
          <a:xfrm>
            <a:off x="1016000" y="146050"/>
            <a:ext cx="7577138" cy="538163"/>
          </a:xfrm>
        </p:spPr>
        <p:txBody>
          <a:bodyPr lIns="63500" tIns="25400" rIns="63500" bIns="25400" anchor="t">
            <a:spAutoFit/>
          </a:bodyPr>
          <a:lstStyle/>
          <a:p>
            <a:r>
              <a:rPr lang="zh-CN" altLang="en-US" sz="3200">
                <a:latin typeface="黑体" panose="02010609060101010101" pitchFamily="49" charset="-122"/>
                <a:ea typeface="宋体" panose="02010600030101010101" pitchFamily="2" charset="-122"/>
              </a:rPr>
              <a:t>“</a:t>
            </a:r>
            <a:r>
              <a:rPr lang="en-US" altLang="zh-CN" sz="3200">
                <a:ea typeface="宋体" panose="02010600030101010101" pitchFamily="2" charset="-122"/>
              </a:rPr>
              <a:t>Father</a:t>
            </a:r>
            <a:r>
              <a:rPr lang="en-US" altLang="zh-CN" sz="3200">
                <a:latin typeface="黑体" panose="02010609060101010101" pitchFamily="49" charset="-122"/>
                <a:ea typeface="宋体" panose="02010600030101010101" pitchFamily="2" charset="-122"/>
              </a:rPr>
              <a:t>”</a:t>
            </a:r>
            <a:r>
              <a:rPr lang="en-US" altLang="zh-CN" sz="3200">
                <a:ea typeface="宋体" panose="02010600030101010101" pitchFamily="2" charset="-122"/>
              </a:rPr>
              <a:t> of the IEEE 754 standard</a:t>
            </a:r>
          </a:p>
        </p:txBody>
      </p:sp>
      <p:sp>
        <p:nvSpPr>
          <p:cNvPr id="308232" name="Rectangle 8">
            <a:extLst>
              <a:ext uri="{FF2B5EF4-FFF2-40B4-BE49-F238E27FC236}">
                <a16:creationId xmlns:a16="http://schemas.microsoft.com/office/drawing/2014/main" id="{8CC0F8B8-B42F-466A-9097-F6321949AE17}"/>
              </a:ext>
            </a:extLst>
          </p:cNvPr>
          <p:cNvSpPr>
            <a:spLocks noChangeArrowheads="1"/>
          </p:cNvSpPr>
          <p:nvPr/>
        </p:nvSpPr>
        <p:spPr bwMode="auto">
          <a:xfrm>
            <a:off x="485774" y="1520825"/>
            <a:ext cx="631847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Arial" panose="020B0604020202020204" pitchFamily="34" charset="0"/>
              </a:rPr>
              <a:t>1970</a:t>
            </a:r>
            <a:r>
              <a:rPr kumimoji="0" lang="zh-CN" altLang="en-US" sz="20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Arial" panose="020B0604020202020204" pitchFamily="34" charset="0"/>
              </a:rPr>
              <a:t>年代后期</a:t>
            </a:r>
            <a:r>
              <a:rPr kumimoji="0" lang="en-US" altLang="zh-CN" sz="20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Arial" panose="020B0604020202020204" pitchFamily="34" charset="0"/>
              </a:rPr>
              <a:t>, IEEE</a:t>
            </a:r>
            <a:r>
              <a:rPr kumimoji="0" lang="zh-CN" altLang="en-US" sz="20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Arial" panose="020B0604020202020204" pitchFamily="34" charset="0"/>
              </a:rPr>
              <a:t>成立委员会着手制定浮点数标准</a:t>
            </a:r>
          </a:p>
        </p:txBody>
      </p:sp>
      <p:sp>
        <p:nvSpPr>
          <p:cNvPr id="308233" name="Rectangle 9">
            <a:extLst>
              <a:ext uri="{FF2B5EF4-FFF2-40B4-BE49-F238E27FC236}">
                <a16:creationId xmlns:a16="http://schemas.microsoft.com/office/drawing/2014/main" id="{7ACAC477-71AE-49A7-A512-187B380865DE}"/>
              </a:ext>
            </a:extLst>
          </p:cNvPr>
          <p:cNvSpPr>
            <a:spLocks noChangeArrowheads="1"/>
          </p:cNvSpPr>
          <p:nvPr/>
        </p:nvSpPr>
        <p:spPr bwMode="auto">
          <a:xfrm>
            <a:off x="465138" y="1970088"/>
            <a:ext cx="5475014"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Arial" panose="020B0604020202020204" pitchFamily="34" charset="0"/>
              </a:rPr>
              <a:t>1985</a:t>
            </a:r>
            <a:r>
              <a:rPr kumimoji="0" lang="zh-CN" altLang="en-US" sz="20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Arial" panose="020B0604020202020204" pitchFamily="34" charset="0"/>
              </a:rPr>
              <a:t>年完成浮点数标准</a:t>
            </a:r>
            <a:r>
              <a:rPr kumimoji="0" lang="en-US" altLang="zh-CN" sz="20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Arial" panose="020B0604020202020204" pitchFamily="34" charset="0"/>
              </a:rPr>
              <a:t>IEEE 754</a:t>
            </a:r>
            <a:r>
              <a:rPr kumimoji="0" lang="zh-CN" altLang="en-US" sz="20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Arial" panose="020B0604020202020204" pitchFamily="34" charset="0"/>
              </a:rPr>
              <a:t>的制定</a:t>
            </a:r>
          </a:p>
        </p:txBody>
      </p:sp>
      <p:grpSp>
        <p:nvGrpSpPr>
          <p:cNvPr id="2" name="Group 12">
            <a:extLst>
              <a:ext uri="{FF2B5EF4-FFF2-40B4-BE49-F238E27FC236}">
                <a16:creationId xmlns:a16="http://schemas.microsoft.com/office/drawing/2014/main" id="{B9CA0640-BA25-4436-9A51-386A29AADB18}"/>
              </a:ext>
            </a:extLst>
          </p:cNvPr>
          <p:cNvGrpSpPr>
            <a:grpSpLocks/>
          </p:cNvGrpSpPr>
          <p:nvPr/>
        </p:nvGrpSpPr>
        <p:grpSpPr bwMode="auto">
          <a:xfrm>
            <a:off x="463921" y="2636912"/>
            <a:ext cx="8634413" cy="3835400"/>
            <a:chOff x="276" y="1655"/>
            <a:chExt cx="5439" cy="2416"/>
          </a:xfrm>
        </p:grpSpPr>
        <p:pic>
          <p:nvPicPr>
            <p:cNvPr id="36872" name="Picture 4">
              <a:extLst>
                <a:ext uri="{FF2B5EF4-FFF2-40B4-BE49-F238E27FC236}">
                  <a16:creationId xmlns:a16="http://schemas.microsoft.com/office/drawing/2014/main" id="{9175DB0F-5169-4A27-ABE4-2859D275D7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7" y="1689"/>
              <a:ext cx="1788" cy="2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6873" name="Picture 5">
              <a:extLst>
                <a:ext uri="{FF2B5EF4-FFF2-40B4-BE49-F238E27FC236}">
                  <a16:creationId xmlns:a16="http://schemas.microsoft.com/office/drawing/2014/main" id="{E59A06BC-F688-4D52-8608-EFC2ED1873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 y="2251"/>
              <a:ext cx="3139" cy="1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74" name="Text Box 6">
              <a:extLst>
                <a:ext uri="{FF2B5EF4-FFF2-40B4-BE49-F238E27FC236}">
                  <a16:creationId xmlns:a16="http://schemas.microsoft.com/office/drawing/2014/main" id="{F7CE8645-513D-466E-9D1B-735C609A837E}"/>
                </a:ext>
              </a:extLst>
            </p:cNvPr>
            <p:cNvSpPr txBox="1">
              <a:spLocks noChangeArrowheads="1"/>
            </p:cNvSpPr>
            <p:nvPr/>
          </p:nvSpPr>
          <p:spPr bwMode="auto">
            <a:xfrm>
              <a:off x="3264" y="3696"/>
              <a:ext cx="2352" cy="32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Prof. William Kahan</a:t>
              </a:r>
              <a:r>
                <a:rPr kumimoji="1" lang="en-US" altLang="zh-CN" sz="2800" b="0" i="0" u="none" strike="noStrike" kern="1200" cap="none" spc="0" normalizeH="0" baseline="0" noProof="0">
                  <a:ln>
                    <a:noFill/>
                  </a:ln>
                  <a:solidFill>
                    <a:srgbClr val="000000"/>
                  </a:solidFill>
                  <a:effectLst/>
                  <a:uLnTx/>
                  <a:uFillTx/>
                  <a:latin typeface="Tahoma" panose="020B0604030504040204" pitchFamily="34" charset="0"/>
                  <a:ea typeface="宋体" panose="02010600030101010101" pitchFamily="2" charset="-122"/>
                  <a:cs typeface="+mn-cs"/>
                </a:rPr>
                <a:t> </a:t>
              </a:r>
            </a:p>
          </p:txBody>
        </p:sp>
        <p:sp>
          <p:nvSpPr>
            <p:cNvPr id="36875" name="Rectangle 7">
              <a:extLst>
                <a:ext uri="{FF2B5EF4-FFF2-40B4-BE49-F238E27FC236}">
                  <a16:creationId xmlns:a16="http://schemas.microsoft.com/office/drawing/2014/main" id="{4A876AC3-3EE3-4C8B-B10E-44D2C330B041}"/>
                </a:ext>
              </a:extLst>
            </p:cNvPr>
            <p:cNvSpPr>
              <a:spLocks noChangeArrowheads="1"/>
            </p:cNvSpPr>
            <p:nvPr/>
          </p:nvSpPr>
          <p:spPr bwMode="auto">
            <a:xfrm>
              <a:off x="284" y="3401"/>
              <a:ext cx="2925"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www.cs.berkeley.edu/~wkahan/</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ieee754status/754story.html</a:t>
              </a:r>
            </a:p>
          </p:txBody>
        </p:sp>
        <p:sp>
          <p:nvSpPr>
            <p:cNvPr id="36876" name="Rectangle 10">
              <a:extLst>
                <a:ext uri="{FF2B5EF4-FFF2-40B4-BE49-F238E27FC236}">
                  <a16:creationId xmlns:a16="http://schemas.microsoft.com/office/drawing/2014/main" id="{8942EDD2-AF23-41F8-8EF0-BFF30E46BB83}"/>
                </a:ext>
              </a:extLst>
            </p:cNvPr>
            <p:cNvSpPr>
              <a:spLocks noChangeArrowheads="1"/>
            </p:cNvSpPr>
            <p:nvPr/>
          </p:nvSpPr>
          <p:spPr bwMode="auto">
            <a:xfrm>
              <a:off x="276" y="1655"/>
              <a:ext cx="3857"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rPr>
                <a:t>This standard was primarily the work of one person, UC Berkeley math professor William Kahan.</a:t>
              </a:r>
              <a:endParaRPr kumimoji="0"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Arial" panose="020B0604020202020204" pitchFamily="34" charset="0"/>
              </a:endParaRPr>
            </a:p>
          </p:txBody>
        </p:sp>
      </p:grpSp>
      <p:sp>
        <p:nvSpPr>
          <p:cNvPr id="36871" name="Rectangle 11">
            <a:extLst>
              <a:ext uri="{FF2B5EF4-FFF2-40B4-BE49-F238E27FC236}">
                <a16:creationId xmlns:a16="http://schemas.microsoft.com/office/drawing/2014/main" id="{924DA0F7-0A1E-4379-9BC5-555D8FEF12D5}"/>
              </a:ext>
            </a:extLst>
          </p:cNvPr>
          <p:cNvSpPr>
            <a:spLocks noChangeArrowheads="1"/>
          </p:cNvSpPr>
          <p:nvPr/>
        </p:nvSpPr>
        <p:spPr bwMode="auto">
          <a:xfrm>
            <a:off x="269875" y="763588"/>
            <a:ext cx="826293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lnSpc>
                <a:spcPct val="115000"/>
              </a:lnSpc>
              <a:spcBef>
                <a:spcPct val="20000"/>
              </a:spcBef>
              <a:buChar char="•"/>
              <a:defRPr sz="2400" b="1">
                <a:solidFill>
                  <a:schemeClr val="tx1"/>
                </a:solidFill>
                <a:latin typeface="Arial" panose="020B0604020202020204" pitchFamily="34" charset="0"/>
                <a:ea typeface="宋体" panose="02010600030101010101" pitchFamily="2" charset="-122"/>
              </a:defRPr>
            </a:lvl1pPr>
            <a:lvl2pPr marL="742950" indent="-285750">
              <a:lnSpc>
                <a:spcPct val="115000"/>
              </a:lnSpc>
              <a:spcBef>
                <a:spcPct val="20000"/>
              </a:spcBef>
              <a:buChar char="–"/>
              <a:defRPr sz="2000" b="1">
                <a:solidFill>
                  <a:srgbClr val="0000CC"/>
                </a:solidFill>
                <a:latin typeface="Arial" panose="020B0604020202020204" pitchFamily="34" charset="0"/>
                <a:ea typeface="宋体" panose="02010600030101010101" pitchFamily="2" charset="-122"/>
              </a:defRPr>
            </a:lvl2pPr>
            <a:lvl3pPr marL="1143000" indent="-228600">
              <a:lnSpc>
                <a:spcPct val="115000"/>
              </a:lnSpc>
              <a:spcBef>
                <a:spcPct val="20000"/>
              </a:spcBef>
              <a:buChar char="•"/>
              <a:defRPr sz="2400" b="1">
                <a:solidFill>
                  <a:srgbClr val="006600"/>
                </a:solidFill>
                <a:latin typeface="Arial" panose="020B0604020202020204" pitchFamily="34" charset="0"/>
                <a:ea typeface="宋体" panose="02010600030101010101" pitchFamily="2" charset="-122"/>
              </a:defRPr>
            </a:lvl3pPr>
            <a:lvl4pPr marL="1600200" indent="-228600">
              <a:lnSpc>
                <a:spcPct val="115000"/>
              </a:lnSpc>
              <a:spcBef>
                <a:spcPct val="20000"/>
              </a:spcBef>
              <a:buChar char="–"/>
              <a:defRPr sz="1600" b="1">
                <a:solidFill>
                  <a:srgbClr val="CC3300"/>
                </a:solidFill>
                <a:latin typeface="Arial" panose="020B0604020202020204" pitchFamily="34" charset="0"/>
                <a:ea typeface="宋体" panose="02010600030101010101" pitchFamily="2" charset="-122"/>
              </a:defRPr>
            </a:lvl4pPr>
            <a:lvl5pPr marL="2057400" indent="-228600">
              <a:lnSpc>
                <a:spcPct val="115000"/>
              </a:lnSpc>
              <a:spcBef>
                <a:spcPct val="20000"/>
              </a:spcBef>
              <a:buChar char="»"/>
              <a:defRPr sz="1500" b="1">
                <a:solidFill>
                  <a:srgbClr val="996600"/>
                </a:solidFill>
                <a:latin typeface="Arial" panose="020B0604020202020204" pitchFamily="34" charset="0"/>
                <a:ea typeface="宋体" panose="02010600030101010101" pitchFamily="2" charset="-122"/>
              </a:defRPr>
            </a:lvl5pPr>
            <a:lvl6pPr marL="25146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6pPr>
            <a:lvl7pPr marL="29718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7pPr>
            <a:lvl8pPr marL="34290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8pPr>
            <a:lvl9pPr marL="3886200" indent="-228600" eaLnBrk="0" fontAlgn="base" hangingPunct="0">
              <a:lnSpc>
                <a:spcPct val="115000"/>
              </a:lnSpc>
              <a:spcBef>
                <a:spcPct val="20000"/>
              </a:spcBef>
              <a:spcAft>
                <a:spcPct val="0"/>
              </a:spcAft>
              <a:buChar char="»"/>
              <a:defRPr sz="1500" b="1">
                <a:solidFill>
                  <a:srgbClr val="996600"/>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     </a:t>
            </a:r>
            <a:r>
              <a:rPr kumimoji="0" lang="zh-CN" altLang="en-US" sz="20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直到</a:t>
            </a:r>
            <a:r>
              <a:rPr kumimoji="0" lang="en-US" altLang="zh-CN" sz="20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80</a:t>
            </a:r>
            <a:r>
              <a:rPr kumimoji="0" lang="zh-CN" altLang="en-US" sz="20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年代初，各个机器内部的浮点数表示格式还没有统一</a:t>
            </a:r>
            <a:endPar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zh-CN" altLang="en-US" sz="2000" b="0"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  </a:t>
            </a:r>
            <a:r>
              <a:rPr kumimoji="0" lang="zh-CN" altLang="en-US" sz="2000" b="1" i="0" u="none" strike="noStrike" kern="1200" cap="none" spc="0" normalizeH="0" baseline="0" noProof="0" dirty="0">
                <a:ln>
                  <a:noFill/>
                </a:ln>
                <a:solidFill>
                  <a:srgbClr val="000000"/>
                </a:solidFill>
                <a:effectLst/>
                <a:uLnTx/>
                <a:uFillTx/>
                <a:latin typeface="黑体" panose="02010609060101010101" pitchFamily="49" charset="-122"/>
                <a:ea typeface="黑体" panose="02010609060101010101" pitchFamily="49" charset="-122"/>
                <a:cs typeface="+mn-cs"/>
              </a:rPr>
              <a:t>因而相互不兼容，机器之间传送数据时，带来麻烦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8232"/>
                                        </p:tgtEl>
                                        <p:attrNameLst>
                                          <p:attrName>style.visibility</p:attrName>
                                        </p:attrNameLst>
                                      </p:cBhvr>
                                      <p:to>
                                        <p:strVal val="visible"/>
                                      </p:to>
                                    </p:set>
                                    <p:animEffect transition="in" filter="blinds(horizontal)">
                                      <p:cBhvr>
                                        <p:cTn id="7" dur="500"/>
                                        <p:tgtEl>
                                          <p:spTgt spid="30823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08233"/>
                                        </p:tgtEl>
                                        <p:attrNameLst>
                                          <p:attrName>style.visibility</p:attrName>
                                        </p:attrNameLst>
                                      </p:cBhvr>
                                      <p:to>
                                        <p:strVal val="visible"/>
                                      </p:to>
                                    </p:set>
                                    <p:animEffect transition="in" filter="blinds(horizontal)">
                                      <p:cBhvr>
                                        <p:cTn id="10" dur="500"/>
                                        <p:tgtEl>
                                          <p:spTgt spid="30823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232" grpId="0"/>
      <p:bldP spid="308233"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30670B-8C71-4E4A-85E9-890457AF01B0}"/>
              </a:ext>
            </a:extLst>
          </p:cNvPr>
          <p:cNvSpPr>
            <a:spLocks noChangeArrowheads="1"/>
          </p:cNvSpPr>
          <p:nvPr/>
        </p:nvSpPr>
        <p:spPr bwMode="auto">
          <a:xfrm>
            <a:off x="611188" y="1628800"/>
            <a:ext cx="7609822" cy="4745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en-US" altLang="zh-CN" sz="2800" b="1" i="0" u="none" strike="noStrike" kern="1200" cap="none" spc="0" normalizeH="0" baseline="0" noProof="0" dirty="0">
                <a:ln>
                  <a:noFill/>
                </a:ln>
                <a:solidFill>
                  <a:srgbClr val="FF0000"/>
                </a:solidFill>
                <a:effectLst/>
                <a:uLnTx/>
                <a:uFillTx/>
                <a:latin typeface="宋体" panose="02010600030101010101" pitchFamily="2" charset="-122"/>
                <a:ea typeface="宋体" pitchFamily="2" charset="-122"/>
                <a:cs typeface="+mn-cs"/>
              </a:rPr>
              <a:t>Q</a:t>
            </a:r>
            <a:r>
              <a:rPr kumimoji="1" lang="zh-CN" altLang="en-US" sz="2800" b="1" i="0" u="none" strike="noStrike" kern="1200" cap="none" spc="0" normalizeH="0" baseline="0" noProof="0" dirty="0">
                <a:ln>
                  <a:noFill/>
                </a:ln>
                <a:solidFill>
                  <a:srgbClr val="FF0000"/>
                </a:solidFill>
                <a:effectLst/>
                <a:uLnTx/>
                <a:uFillTx/>
                <a:latin typeface="宋体" panose="02010600030101010101" pitchFamily="2" charset="-122"/>
                <a:ea typeface="宋体" pitchFamily="2" charset="-122"/>
                <a:cs typeface="+mn-cs"/>
              </a:rPr>
              <a:t>：为什么指数使用移码表示，而不是补码表示？</a:t>
            </a:r>
            <a:endParaRPr kumimoji="1" lang="en-US" altLang="zh-CN" sz="2800" b="1" i="0" u="none" strike="noStrike" kern="1200" cap="none" spc="0" normalizeH="0" baseline="0" noProof="0" dirty="0">
              <a:ln>
                <a:noFill/>
              </a:ln>
              <a:solidFill>
                <a:srgbClr val="FF0000"/>
              </a:solidFill>
              <a:effectLst/>
              <a:uLnTx/>
              <a:uFillTx/>
              <a:latin typeface="宋体" panose="02010600030101010101" pitchFamily="2" charset="-122"/>
              <a:ea typeface="宋体" pitchFamily="2" charset="-122"/>
              <a:cs typeface="+mn-cs"/>
            </a:endParaRPr>
          </a:p>
          <a:p>
            <a:pPr marL="542925" marR="0" lvl="0" algn="l" defTabSz="914400" rtl="0" eaLnBrk="1" fontAlgn="base" latinLnBrk="0" hangingPunct="1">
              <a:lnSpc>
                <a:spcPct val="100000"/>
              </a:lnSpc>
              <a:spcBef>
                <a:spcPct val="30000"/>
              </a:spcBef>
              <a:spcAft>
                <a:spcPct val="0"/>
              </a:spcAft>
              <a:buClrTx/>
              <a:buSzTx/>
              <a:buFontTx/>
              <a:buNone/>
              <a:tabLst/>
              <a:defRPr/>
            </a:pPr>
            <a:r>
              <a:rPr lang="zh-CN" altLang="en-US" sz="2800" b="1" dirty="0">
                <a:solidFill>
                  <a:srgbClr val="40458C"/>
                </a:solidFill>
                <a:latin typeface="宋体" panose="02010600030101010101" pitchFamily="2" charset="-122"/>
                <a:ea typeface="宋体" pitchFamily="2" charset="-122"/>
              </a:rPr>
              <a:t>在加法运算时，要对阶，用无符号数比较、移位更简单。</a:t>
            </a:r>
            <a:endParaRPr lang="en-US" altLang="zh-CN" sz="2800" b="1" dirty="0">
              <a:solidFill>
                <a:srgbClr val="40458C"/>
              </a:solidFill>
              <a:latin typeface="宋体" panose="02010600030101010101" pitchFamily="2" charset="-122"/>
              <a:ea typeface="宋体"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2800" b="1" dirty="0">
              <a:solidFill>
                <a:srgbClr val="40458C"/>
              </a:solidFill>
              <a:latin typeface="宋体" panose="02010600030101010101" pitchFamily="2" charset="-122"/>
              <a:ea typeface="宋体" pitchFamily="2" charset="-122"/>
            </a:endParaRPr>
          </a:p>
          <a:p>
            <a:pPr>
              <a:spcBef>
                <a:spcPct val="30000"/>
              </a:spcBef>
              <a:defRPr/>
            </a:pPr>
            <a:r>
              <a:rPr lang="en-US" altLang="zh-CN" sz="2800" b="1" dirty="0">
                <a:solidFill>
                  <a:srgbClr val="FF0000"/>
                </a:solidFill>
                <a:latin typeface="宋体" panose="02010600030101010101" pitchFamily="2" charset="-122"/>
                <a:ea typeface="宋体" pitchFamily="2" charset="-122"/>
              </a:rPr>
              <a:t>Q</a:t>
            </a:r>
            <a:r>
              <a:rPr lang="zh-CN" altLang="en-US" sz="2800" b="1" dirty="0">
                <a:solidFill>
                  <a:srgbClr val="FF0000"/>
                </a:solidFill>
                <a:latin typeface="宋体" panose="02010600030101010101" pitchFamily="2" charset="-122"/>
                <a:ea typeface="宋体" pitchFamily="2" charset="-122"/>
              </a:rPr>
              <a:t>：为什么规格化时，用</a:t>
            </a:r>
            <a:r>
              <a:rPr lang="en-US" altLang="zh-CN" sz="2800" b="1" dirty="0">
                <a:solidFill>
                  <a:srgbClr val="FF0000"/>
                </a:solidFill>
                <a:latin typeface="宋体" panose="02010600030101010101" pitchFamily="2" charset="-122"/>
                <a:ea typeface="宋体" pitchFamily="2" charset="-122"/>
              </a:rPr>
              <a:t> ±1.XXXX * 2</a:t>
            </a:r>
            <a:r>
              <a:rPr lang="en-US" altLang="zh-CN" sz="3600" b="1" baseline="30000" dirty="0">
                <a:solidFill>
                  <a:srgbClr val="FF0000"/>
                </a:solidFill>
                <a:latin typeface="宋体" panose="02010600030101010101" pitchFamily="2" charset="-122"/>
                <a:ea typeface="宋体" pitchFamily="2" charset="-122"/>
              </a:rPr>
              <a:t>n</a:t>
            </a:r>
            <a:r>
              <a:rPr lang="en-US" altLang="zh-CN" sz="2800" b="1" dirty="0">
                <a:solidFill>
                  <a:srgbClr val="FF0000"/>
                </a:solidFill>
                <a:latin typeface="宋体" panose="02010600030101010101" pitchFamily="2" charset="-122"/>
                <a:ea typeface="宋体" pitchFamily="2" charset="-122"/>
              </a:rPr>
              <a:t> B </a:t>
            </a:r>
            <a:r>
              <a:rPr lang="zh-CN" altLang="en-US" sz="2800" b="1" dirty="0">
                <a:solidFill>
                  <a:srgbClr val="FF0000"/>
                </a:solidFill>
                <a:latin typeface="宋体" panose="02010600030101010101" pitchFamily="2" charset="-122"/>
                <a:ea typeface="宋体" pitchFamily="2" charset="-122"/>
              </a:rPr>
              <a:t>，</a:t>
            </a:r>
            <a:endParaRPr lang="en-US" altLang="zh-CN" sz="2800" b="1" dirty="0">
              <a:solidFill>
                <a:srgbClr val="FF0000"/>
              </a:solidFill>
              <a:latin typeface="宋体" panose="02010600030101010101" pitchFamily="2" charset="-122"/>
              <a:ea typeface="宋体" pitchFamily="2" charset="-122"/>
            </a:endParaRPr>
          </a:p>
          <a:p>
            <a:pPr>
              <a:spcBef>
                <a:spcPct val="30000"/>
              </a:spcBef>
              <a:defRPr/>
            </a:pPr>
            <a:r>
              <a:rPr lang="en-US" altLang="zh-CN" sz="2800" b="1" dirty="0">
                <a:solidFill>
                  <a:srgbClr val="FF0000"/>
                </a:solidFill>
                <a:latin typeface="宋体" panose="02010600030101010101" pitchFamily="2" charset="-122"/>
                <a:ea typeface="宋体" pitchFamily="2" charset="-122"/>
              </a:rPr>
              <a:t>   </a:t>
            </a:r>
            <a:r>
              <a:rPr lang="zh-CN" altLang="en-US" sz="2800" b="1" dirty="0">
                <a:solidFill>
                  <a:srgbClr val="FF0000"/>
                </a:solidFill>
                <a:latin typeface="宋体" panose="02010600030101010101" pitchFamily="2" charset="-122"/>
                <a:ea typeface="宋体" pitchFamily="2" charset="-122"/>
              </a:rPr>
              <a:t>而不是 </a:t>
            </a:r>
            <a:r>
              <a:rPr lang="en-US" altLang="zh-CN" sz="2800" b="1" dirty="0">
                <a:solidFill>
                  <a:srgbClr val="FF0000"/>
                </a:solidFill>
                <a:latin typeface="宋体" panose="02010600030101010101" pitchFamily="2" charset="-122"/>
                <a:ea typeface="宋体" pitchFamily="2" charset="-122"/>
              </a:rPr>
              <a:t>±0.1XXXX * 2</a:t>
            </a:r>
            <a:r>
              <a:rPr lang="en-US" altLang="zh-CN" sz="3600" b="1" baseline="30000" dirty="0">
                <a:solidFill>
                  <a:srgbClr val="FF0000"/>
                </a:solidFill>
                <a:latin typeface="宋体" panose="02010600030101010101" pitchFamily="2" charset="-122"/>
                <a:ea typeface="宋体" pitchFamily="2" charset="-122"/>
              </a:rPr>
              <a:t>n</a:t>
            </a:r>
            <a:r>
              <a:rPr lang="en-US" altLang="zh-CN" sz="2800" b="1" dirty="0">
                <a:solidFill>
                  <a:srgbClr val="FF0000"/>
                </a:solidFill>
                <a:latin typeface="宋体" panose="02010600030101010101" pitchFamily="2" charset="-122"/>
                <a:ea typeface="宋体" pitchFamily="2" charset="-122"/>
              </a:rPr>
              <a:t> B </a:t>
            </a:r>
            <a:r>
              <a:rPr lang="zh-CN" altLang="en-US" sz="2800" b="1" dirty="0">
                <a:solidFill>
                  <a:srgbClr val="FF0000"/>
                </a:solidFill>
                <a:latin typeface="宋体" panose="02010600030101010101" pitchFamily="2" charset="-122"/>
                <a:ea typeface="宋体" pitchFamily="2" charset="-122"/>
              </a:rPr>
              <a:t>？</a:t>
            </a:r>
            <a:endParaRPr lang="en-US" altLang="zh-CN" sz="2800" b="1" dirty="0">
              <a:solidFill>
                <a:srgbClr val="FF0000"/>
              </a:solidFill>
              <a:latin typeface="宋体" panose="02010600030101010101" pitchFamily="2" charset="-122"/>
              <a:ea typeface="宋体" pitchFamily="2" charset="-122"/>
            </a:endParaRPr>
          </a:p>
          <a:p>
            <a:pPr marL="542925" marR="0" lvl="0" algn="l" defTabSz="914400" rtl="0" eaLnBrk="1" fontAlgn="base" latinLnBrk="0" hangingPunct="1">
              <a:lnSpc>
                <a:spcPct val="100000"/>
              </a:lnSpc>
              <a:spcBef>
                <a:spcPct val="30000"/>
              </a:spcBef>
              <a:spcAft>
                <a:spcPct val="0"/>
              </a:spcAft>
              <a:buClrTx/>
              <a:buSzTx/>
              <a:buFontTx/>
              <a:buNone/>
              <a:tabLst/>
              <a:defRPr/>
            </a:pP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能够保存更多的有效位数，指数的表示范围也更大。</a:t>
            </a:r>
            <a:endPar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rPr>
              <a:t>   </a:t>
            </a:r>
            <a:endParaRPr lang="en-US" altLang="zh-CN" sz="2800" b="1" dirty="0">
              <a:solidFill>
                <a:srgbClr val="40458C"/>
              </a:solidFill>
              <a:latin typeface="宋体" panose="02010600030101010101" pitchFamily="2" charset="-122"/>
              <a:ea typeface="宋体" pitchFamily="2" charset="-122"/>
            </a:endParaRPr>
          </a:p>
        </p:txBody>
      </p:sp>
      <p:sp>
        <p:nvSpPr>
          <p:cNvPr id="6" name="Text Box 1026">
            <a:extLst>
              <a:ext uri="{FF2B5EF4-FFF2-40B4-BE49-F238E27FC236}">
                <a16:creationId xmlns:a16="http://schemas.microsoft.com/office/drawing/2014/main" id="{6AC1A626-C9B6-4BD8-A92A-0FCDDC877FAB}"/>
              </a:ext>
            </a:extLst>
          </p:cNvPr>
          <p:cNvSpPr txBox="1">
            <a:spLocks noChangeArrowheads="1"/>
          </p:cNvSpPr>
          <p:nvPr/>
        </p:nvSpPr>
        <p:spPr bwMode="auto">
          <a:xfrm>
            <a:off x="611188" y="332656"/>
            <a:ext cx="660148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i="1">
                <a:solidFill>
                  <a:schemeClr val="tx1"/>
                </a:solidFill>
                <a:latin typeface="Tahoma" pitchFamily="34" charset="0"/>
                <a:ea typeface="宋体" pitchFamily="2" charset="-122"/>
              </a:defRPr>
            </a:lvl1pPr>
            <a:lvl2pPr marL="742950" indent="-285750" eaLnBrk="0" hangingPunct="0">
              <a:defRPr kumimoji="1" sz="2000" i="1">
                <a:solidFill>
                  <a:schemeClr val="tx1"/>
                </a:solidFill>
                <a:latin typeface="Tahoma" pitchFamily="34" charset="0"/>
                <a:ea typeface="宋体" pitchFamily="2" charset="-122"/>
              </a:defRPr>
            </a:lvl2pPr>
            <a:lvl3pPr marL="1143000" indent="-228600" eaLnBrk="0" hangingPunct="0">
              <a:defRPr kumimoji="1" sz="2000" i="1">
                <a:solidFill>
                  <a:schemeClr val="tx1"/>
                </a:solidFill>
                <a:latin typeface="Tahoma" pitchFamily="34" charset="0"/>
                <a:ea typeface="宋体" pitchFamily="2" charset="-122"/>
              </a:defRPr>
            </a:lvl3pPr>
            <a:lvl4pPr marL="1600200" indent="-228600" eaLnBrk="0" hangingPunct="0">
              <a:defRPr kumimoji="1" sz="2000" i="1">
                <a:solidFill>
                  <a:schemeClr val="tx1"/>
                </a:solidFill>
                <a:latin typeface="Tahoma" pitchFamily="34" charset="0"/>
                <a:ea typeface="宋体" pitchFamily="2" charset="-122"/>
              </a:defRPr>
            </a:lvl4pPr>
            <a:lvl5pPr marL="2057400" indent="-228600" eaLnBrk="0" hangingPunct="0">
              <a:defRPr kumimoji="1" sz="2000" i="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000" i="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000" i="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000" i="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000" 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rPr>
              <a:t>3.5 </a:t>
            </a:r>
            <a:r>
              <a:rPr kumimoji="1" lang="zh-CN" altLang="en-US" sz="36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rPr>
              <a:t>浮点数据在机内的表示形式</a:t>
            </a:r>
          </a:p>
        </p:txBody>
      </p:sp>
    </p:spTree>
    <p:extLst>
      <p:ext uri="{BB962C8B-B14F-4D97-AF65-F5344CB8AC3E}">
        <p14:creationId xmlns:p14="http://schemas.microsoft.com/office/powerpoint/2010/main" val="593295270"/>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anim calcmode="lin" valueType="num">
                                      <p:cBhvr additive="base">
                                        <p:cTn id="1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30670B-8C71-4E4A-85E9-890457AF01B0}"/>
              </a:ext>
            </a:extLst>
          </p:cNvPr>
          <p:cNvSpPr>
            <a:spLocks noChangeArrowheads="1"/>
          </p:cNvSpPr>
          <p:nvPr/>
        </p:nvSpPr>
        <p:spPr bwMode="auto">
          <a:xfrm>
            <a:off x="611188" y="1628800"/>
            <a:ext cx="7609822" cy="179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sz="2400" b="1" i="0" u="none" strike="noStrike" kern="1200" cap="none" spc="0" normalizeH="0" baseline="0" noProof="0" dirty="0">
                <a:ln>
                  <a:noFill/>
                </a:ln>
                <a:solidFill>
                  <a:srgbClr val="FF0000"/>
                </a:solidFill>
                <a:effectLst/>
                <a:uLnTx/>
                <a:uFillTx/>
                <a:latin typeface="宋体" panose="02010600030101010101" pitchFamily="2" charset="-122"/>
                <a:ea typeface="宋体" pitchFamily="2" charset="-122"/>
              </a:rPr>
              <a:t>同样一个数值，分别用 </a:t>
            </a:r>
            <a:r>
              <a:rPr kumimoji="1" lang="en-US" altLang="zh-CN" sz="2400" b="1" i="0" u="none" strike="noStrike" kern="1200" cap="none" spc="0" normalizeH="0" baseline="0" noProof="0" dirty="0" err="1">
                <a:ln>
                  <a:noFill/>
                </a:ln>
                <a:solidFill>
                  <a:srgbClr val="FF0000"/>
                </a:solidFill>
                <a:effectLst/>
                <a:uLnTx/>
                <a:uFillTx/>
                <a:latin typeface="宋体" panose="02010600030101010101" pitchFamily="2" charset="-122"/>
                <a:ea typeface="宋体" pitchFamily="2" charset="-122"/>
              </a:rPr>
              <a:t>short,int,float,double</a:t>
            </a:r>
            <a:r>
              <a:rPr kumimoji="1" lang="en-US" altLang="zh-CN" sz="2400" b="1" i="0" u="none" strike="noStrike" kern="1200" cap="none" spc="0" normalizeH="0" noProof="0" dirty="0">
                <a:ln>
                  <a:noFill/>
                </a:ln>
                <a:solidFill>
                  <a:srgbClr val="FF0000"/>
                </a:solidFill>
                <a:effectLst/>
                <a:uLnTx/>
                <a:uFillTx/>
                <a:latin typeface="宋体" panose="02010600030101010101" pitchFamily="2" charset="-122"/>
                <a:ea typeface="宋体" pitchFamily="2" charset="-122"/>
              </a:rPr>
              <a:t> </a:t>
            </a:r>
            <a:r>
              <a:rPr kumimoji="1" lang="zh-CN" altLang="en-US" sz="2400" b="1" i="0" u="none" strike="noStrike" kern="1200" cap="none" spc="0" normalizeH="0" noProof="0" dirty="0">
                <a:ln>
                  <a:noFill/>
                </a:ln>
                <a:solidFill>
                  <a:srgbClr val="FF0000"/>
                </a:solidFill>
                <a:effectLst/>
                <a:uLnTx/>
                <a:uFillTx/>
                <a:latin typeface="宋体" panose="02010600030101010101" pitchFamily="2" charset="-122"/>
                <a:ea typeface="宋体" pitchFamily="2" charset="-122"/>
              </a:rPr>
              <a:t>表示，结果相同吗？</a:t>
            </a:r>
            <a:endParaRPr lang="en-US" altLang="zh-CN" sz="2400" b="1" dirty="0">
              <a:solidFill>
                <a:srgbClr val="40458C"/>
              </a:solidFill>
              <a:latin typeface="宋体" panose="02010600030101010101" pitchFamily="2" charset="-122"/>
              <a:ea typeface="宋体" pitchFamily="2" charset="-122"/>
            </a:endParaRPr>
          </a:p>
          <a:p>
            <a:pPr>
              <a:spcBef>
                <a:spcPct val="30000"/>
              </a:spcBef>
              <a:defRPr/>
            </a:pPr>
            <a:r>
              <a:rPr lang="en-US" altLang="zh-CN" sz="2400" b="1" dirty="0" err="1">
                <a:solidFill>
                  <a:srgbClr val="40458C"/>
                </a:solidFill>
                <a:latin typeface="宋体" panose="02010600030101010101" pitchFamily="2" charset="-122"/>
                <a:ea typeface="宋体" pitchFamily="2" charset="-122"/>
              </a:rPr>
              <a:t>i</a:t>
            </a:r>
            <a:r>
              <a:rPr lang="en-US" altLang="zh-CN" sz="2400" b="1" noProof="0" dirty="0" err="1">
                <a:solidFill>
                  <a:srgbClr val="40458C"/>
                </a:solidFill>
                <a:latin typeface="宋体" panose="02010600030101010101" pitchFamily="2" charset="-122"/>
                <a:ea typeface="宋体" pitchFamily="2" charset="-122"/>
              </a:rPr>
              <a:t>nt</a:t>
            </a:r>
            <a:r>
              <a:rPr lang="en-US" altLang="zh-CN" sz="2400" b="1" noProof="0" dirty="0">
                <a:solidFill>
                  <a:srgbClr val="40458C"/>
                </a:solidFill>
                <a:latin typeface="宋体" panose="02010600030101010101" pitchFamily="2" charset="-122"/>
                <a:ea typeface="宋体" pitchFamily="2" charset="-122"/>
              </a:rPr>
              <a:t>  </a:t>
            </a:r>
            <a:r>
              <a:rPr lang="en-US" altLang="zh-CN" sz="2400" b="1" noProof="0" dirty="0" err="1">
                <a:solidFill>
                  <a:srgbClr val="40458C"/>
                </a:solidFill>
                <a:latin typeface="宋体" panose="02010600030101010101" pitchFamily="2" charset="-122"/>
                <a:ea typeface="宋体" pitchFamily="2" charset="-122"/>
              </a:rPr>
              <a:t>i</a:t>
            </a:r>
            <a:r>
              <a:rPr lang="en-US" altLang="zh-CN" sz="2400" b="1" noProof="0" dirty="0">
                <a:solidFill>
                  <a:srgbClr val="40458C"/>
                </a:solidFill>
                <a:latin typeface="宋体" panose="02010600030101010101" pitchFamily="2" charset="-122"/>
                <a:ea typeface="宋体" pitchFamily="2" charset="-122"/>
              </a:rPr>
              <a:t>;  float  f;  double  d;</a:t>
            </a:r>
          </a:p>
          <a:p>
            <a:pPr>
              <a:spcBef>
                <a:spcPct val="30000"/>
              </a:spcBef>
              <a:defRPr/>
            </a:pPr>
            <a:r>
              <a:rPr lang="en-US" altLang="zh-CN" sz="2400" b="1" dirty="0">
                <a:solidFill>
                  <a:srgbClr val="FF0000"/>
                </a:solidFill>
                <a:latin typeface="宋体" panose="02010600030101010101" pitchFamily="2" charset="-122"/>
                <a:ea typeface="宋体" pitchFamily="2" charset="-122"/>
              </a:rPr>
              <a:t>Q:  </a:t>
            </a:r>
            <a:r>
              <a:rPr lang="en-US" altLang="zh-CN" sz="2400" b="1" dirty="0" err="1">
                <a:solidFill>
                  <a:srgbClr val="FF0000"/>
                </a:solidFill>
                <a:latin typeface="宋体" panose="02010600030101010101" pitchFamily="2" charset="-122"/>
                <a:ea typeface="宋体" pitchFamily="2" charset="-122"/>
              </a:rPr>
              <a:t>i</a:t>
            </a:r>
            <a:r>
              <a:rPr kumimoji="1" lang="en-US" altLang="zh-CN" sz="2400" b="1" i="0" u="none" strike="noStrike" kern="1200" cap="none" spc="0" normalizeH="0" baseline="0" dirty="0">
                <a:ln>
                  <a:noFill/>
                </a:ln>
                <a:solidFill>
                  <a:srgbClr val="FF0000"/>
                </a:solidFill>
                <a:effectLst/>
                <a:uLnTx/>
                <a:uFillTx/>
                <a:latin typeface="宋体" panose="02010600030101010101" pitchFamily="2" charset="-122"/>
                <a:ea typeface="宋体" pitchFamily="2" charset="-122"/>
              </a:rPr>
              <a:t>  == (int)(float)</a:t>
            </a:r>
            <a:r>
              <a:rPr kumimoji="1" lang="en-US" altLang="zh-CN" sz="2400" b="1" i="0" u="none" strike="noStrike" kern="1200" cap="none" spc="0" normalizeH="0" baseline="0" dirty="0" err="1">
                <a:ln>
                  <a:noFill/>
                </a:ln>
                <a:solidFill>
                  <a:srgbClr val="FF0000"/>
                </a:solidFill>
                <a:effectLst/>
                <a:uLnTx/>
                <a:uFillTx/>
                <a:latin typeface="宋体" panose="02010600030101010101" pitchFamily="2" charset="-122"/>
                <a:ea typeface="宋体" pitchFamily="2" charset="-122"/>
              </a:rPr>
              <a:t>i</a:t>
            </a:r>
            <a:r>
              <a:rPr kumimoji="1" lang="en-US" altLang="zh-CN" sz="2400" b="1" i="0" u="none" strike="noStrike" kern="1200" cap="none" spc="0" normalizeH="0" baseline="0" dirty="0">
                <a:ln>
                  <a:noFill/>
                </a:ln>
                <a:solidFill>
                  <a:srgbClr val="FF0000"/>
                </a:solidFill>
                <a:effectLst/>
                <a:uLnTx/>
                <a:uFillTx/>
                <a:latin typeface="宋体" panose="02010600030101010101" pitchFamily="2" charset="-122"/>
                <a:ea typeface="宋体" pitchFamily="2" charset="-122"/>
              </a:rPr>
              <a:t>; ?</a:t>
            </a:r>
            <a:r>
              <a:rPr kumimoji="1" lang="zh-CN" altLang="en-US" sz="2400" b="1" i="0" u="none" strike="noStrike" kern="1200" cap="none" spc="0" normalizeH="0" baseline="0" noProof="0" dirty="0">
                <a:ln>
                  <a:noFill/>
                </a:ln>
                <a:solidFill>
                  <a:srgbClr val="FF0000"/>
                </a:solidFill>
                <a:effectLst/>
                <a:uLnTx/>
                <a:uFillTx/>
                <a:latin typeface="宋体" panose="02010600030101010101" pitchFamily="2" charset="-122"/>
                <a:ea typeface="宋体" pitchFamily="2" charset="-122"/>
              </a:rPr>
              <a:t> </a:t>
            </a:r>
            <a:endParaRPr lang="en-US" altLang="zh-CN" sz="2400" b="1" dirty="0">
              <a:solidFill>
                <a:srgbClr val="FF0000"/>
              </a:solidFill>
              <a:latin typeface="宋体" panose="02010600030101010101" pitchFamily="2" charset="-122"/>
              <a:ea typeface="宋体" pitchFamily="2" charset="-122"/>
            </a:endParaRPr>
          </a:p>
        </p:txBody>
      </p:sp>
      <p:sp>
        <p:nvSpPr>
          <p:cNvPr id="6" name="Text Box 1026">
            <a:extLst>
              <a:ext uri="{FF2B5EF4-FFF2-40B4-BE49-F238E27FC236}">
                <a16:creationId xmlns:a16="http://schemas.microsoft.com/office/drawing/2014/main" id="{6AC1A626-C9B6-4BD8-A92A-0FCDDC877FAB}"/>
              </a:ext>
            </a:extLst>
          </p:cNvPr>
          <p:cNvSpPr txBox="1">
            <a:spLocks noChangeArrowheads="1"/>
          </p:cNvSpPr>
          <p:nvPr/>
        </p:nvSpPr>
        <p:spPr bwMode="auto">
          <a:xfrm>
            <a:off x="611188" y="332656"/>
            <a:ext cx="37257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i="1">
                <a:solidFill>
                  <a:schemeClr val="tx1"/>
                </a:solidFill>
                <a:latin typeface="Tahoma" pitchFamily="34" charset="0"/>
                <a:ea typeface="宋体" pitchFamily="2" charset="-122"/>
              </a:defRPr>
            </a:lvl1pPr>
            <a:lvl2pPr marL="742950" indent="-285750" eaLnBrk="0" hangingPunct="0">
              <a:defRPr kumimoji="1" sz="2000" i="1">
                <a:solidFill>
                  <a:schemeClr val="tx1"/>
                </a:solidFill>
                <a:latin typeface="Tahoma" pitchFamily="34" charset="0"/>
                <a:ea typeface="宋体" pitchFamily="2" charset="-122"/>
              </a:defRPr>
            </a:lvl2pPr>
            <a:lvl3pPr marL="1143000" indent="-228600" eaLnBrk="0" hangingPunct="0">
              <a:defRPr kumimoji="1" sz="2000" i="1">
                <a:solidFill>
                  <a:schemeClr val="tx1"/>
                </a:solidFill>
                <a:latin typeface="Tahoma" pitchFamily="34" charset="0"/>
                <a:ea typeface="宋体" pitchFamily="2" charset="-122"/>
              </a:defRPr>
            </a:lvl3pPr>
            <a:lvl4pPr marL="1600200" indent="-228600" eaLnBrk="0" hangingPunct="0">
              <a:defRPr kumimoji="1" sz="2000" i="1">
                <a:solidFill>
                  <a:schemeClr val="tx1"/>
                </a:solidFill>
                <a:latin typeface="Tahoma" pitchFamily="34" charset="0"/>
                <a:ea typeface="宋体" pitchFamily="2" charset="-122"/>
              </a:defRPr>
            </a:lvl4pPr>
            <a:lvl5pPr marL="2057400" indent="-228600" eaLnBrk="0" hangingPunct="0">
              <a:defRPr kumimoji="1" sz="2000" i="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000" i="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000" i="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000" i="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000" 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rPr>
              <a:t>3.6 </a:t>
            </a:r>
            <a:r>
              <a:rPr kumimoji="1" lang="zh-CN" altLang="en-US" sz="36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rPr>
              <a:t>数据类型转换</a:t>
            </a:r>
          </a:p>
        </p:txBody>
      </p:sp>
      <p:pic>
        <p:nvPicPr>
          <p:cNvPr id="3" name="图片 2">
            <a:extLst>
              <a:ext uri="{FF2B5EF4-FFF2-40B4-BE49-F238E27FC236}">
                <a16:creationId xmlns:a16="http://schemas.microsoft.com/office/drawing/2014/main" id="{ED657E24-A4AB-40CD-997F-F1D0299D3280}"/>
              </a:ext>
            </a:extLst>
          </p:cNvPr>
          <p:cNvPicPr>
            <a:picLocks noChangeAspect="1"/>
          </p:cNvPicPr>
          <p:nvPr/>
        </p:nvPicPr>
        <p:blipFill>
          <a:blip r:embed="rId2"/>
          <a:stretch>
            <a:fillRect/>
          </a:stretch>
        </p:blipFill>
        <p:spPr>
          <a:xfrm>
            <a:off x="1547664" y="3645024"/>
            <a:ext cx="4794496" cy="2470277"/>
          </a:xfrm>
          <a:prstGeom prst="rect">
            <a:avLst/>
          </a:prstGeom>
        </p:spPr>
      </p:pic>
    </p:spTree>
    <p:extLst>
      <p:ext uri="{BB962C8B-B14F-4D97-AF65-F5344CB8AC3E}">
        <p14:creationId xmlns:p14="http://schemas.microsoft.com/office/powerpoint/2010/main" val="492914230"/>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30670B-8C71-4E4A-85E9-890457AF01B0}"/>
              </a:ext>
            </a:extLst>
          </p:cNvPr>
          <p:cNvSpPr>
            <a:spLocks noChangeArrowheads="1"/>
          </p:cNvSpPr>
          <p:nvPr/>
        </p:nvSpPr>
        <p:spPr bwMode="auto">
          <a:xfrm>
            <a:off x="611188" y="1628800"/>
            <a:ext cx="7609822" cy="179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sz="2400" b="1" i="0" u="none" strike="noStrike" kern="1200" cap="none" spc="0" normalizeH="0" baseline="0" noProof="0" dirty="0">
                <a:ln>
                  <a:noFill/>
                </a:ln>
                <a:solidFill>
                  <a:srgbClr val="FF0000"/>
                </a:solidFill>
                <a:effectLst/>
                <a:uLnTx/>
                <a:uFillTx/>
                <a:latin typeface="宋体" panose="02010600030101010101" pitchFamily="2" charset="-122"/>
                <a:ea typeface="宋体" pitchFamily="2" charset="-122"/>
              </a:rPr>
              <a:t>同样一个数值，分别用 </a:t>
            </a:r>
            <a:r>
              <a:rPr kumimoji="1" lang="en-US" altLang="zh-CN" sz="2400" b="1" i="0" u="none" strike="noStrike" kern="1200" cap="none" spc="0" normalizeH="0" baseline="0" noProof="0" dirty="0" err="1">
                <a:ln>
                  <a:noFill/>
                </a:ln>
                <a:solidFill>
                  <a:srgbClr val="FF0000"/>
                </a:solidFill>
                <a:effectLst/>
                <a:uLnTx/>
                <a:uFillTx/>
                <a:latin typeface="宋体" panose="02010600030101010101" pitchFamily="2" charset="-122"/>
                <a:ea typeface="宋体" pitchFamily="2" charset="-122"/>
              </a:rPr>
              <a:t>short,int,float,double</a:t>
            </a:r>
            <a:r>
              <a:rPr kumimoji="1" lang="en-US" altLang="zh-CN" sz="2400" b="1" i="0" u="none" strike="noStrike" kern="1200" cap="none" spc="0" normalizeH="0" noProof="0" dirty="0">
                <a:ln>
                  <a:noFill/>
                </a:ln>
                <a:solidFill>
                  <a:srgbClr val="FF0000"/>
                </a:solidFill>
                <a:effectLst/>
                <a:uLnTx/>
                <a:uFillTx/>
                <a:latin typeface="宋体" panose="02010600030101010101" pitchFamily="2" charset="-122"/>
                <a:ea typeface="宋体" pitchFamily="2" charset="-122"/>
              </a:rPr>
              <a:t> </a:t>
            </a:r>
            <a:r>
              <a:rPr kumimoji="1" lang="zh-CN" altLang="en-US" sz="2400" b="1" i="0" u="none" strike="noStrike" kern="1200" cap="none" spc="0" normalizeH="0" noProof="0" dirty="0">
                <a:ln>
                  <a:noFill/>
                </a:ln>
                <a:solidFill>
                  <a:srgbClr val="FF0000"/>
                </a:solidFill>
                <a:effectLst/>
                <a:uLnTx/>
                <a:uFillTx/>
                <a:latin typeface="宋体" panose="02010600030101010101" pitchFamily="2" charset="-122"/>
                <a:ea typeface="宋体" pitchFamily="2" charset="-122"/>
              </a:rPr>
              <a:t>表示，结果相同吗？</a:t>
            </a:r>
            <a:endParaRPr lang="en-US" altLang="zh-CN" sz="2400" b="1" dirty="0">
              <a:solidFill>
                <a:srgbClr val="40458C"/>
              </a:solidFill>
              <a:latin typeface="宋体" panose="02010600030101010101" pitchFamily="2" charset="-122"/>
              <a:ea typeface="宋体" pitchFamily="2" charset="-122"/>
            </a:endParaRPr>
          </a:p>
          <a:p>
            <a:pPr>
              <a:spcBef>
                <a:spcPct val="30000"/>
              </a:spcBef>
              <a:defRPr/>
            </a:pPr>
            <a:r>
              <a:rPr lang="en-US" altLang="zh-CN" sz="2400" b="1" dirty="0" err="1">
                <a:solidFill>
                  <a:srgbClr val="40458C"/>
                </a:solidFill>
                <a:latin typeface="宋体" panose="02010600030101010101" pitchFamily="2" charset="-122"/>
                <a:ea typeface="宋体" pitchFamily="2" charset="-122"/>
              </a:rPr>
              <a:t>i</a:t>
            </a:r>
            <a:r>
              <a:rPr lang="en-US" altLang="zh-CN" sz="2400" b="1" noProof="0" dirty="0" err="1">
                <a:solidFill>
                  <a:srgbClr val="40458C"/>
                </a:solidFill>
                <a:latin typeface="宋体" panose="02010600030101010101" pitchFamily="2" charset="-122"/>
                <a:ea typeface="宋体" pitchFamily="2" charset="-122"/>
              </a:rPr>
              <a:t>nt</a:t>
            </a:r>
            <a:r>
              <a:rPr lang="en-US" altLang="zh-CN" sz="2400" b="1" noProof="0" dirty="0">
                <a:solidFill>
                  <a:srgbClr val="40458C"/>
                </a:solidFill>
                <a:latin typeface="宋体" panose="02010600030101010101" pitchFamily="2" charset="-122"/>
                <a:ea typeface="宋体" pitchFamily="2" charset="-122"/>
              </a:rPr>
              <a:t>  </a:t>
            </a:r>
            <a:r>
              <a:rPr lang="en-US" altLang="zh-CN" sz="2400" b="1" noProof="0" dirty="0" err="1">
                <a:solidFill>
                  <a:srgbClr val="40458C"/>
                </a:solidFill>
                <a:latin typeface="宋体" panose="02010600030101010101" pitchFamily="2" charset="-122"/>
                <a:ea typeface="宋体" pitchFamily="2" charset="-122"/>
              </a:rPr>
              <a:t>i</a:t>
            </a:r>
            <a:r>
              <a:rPr lang="en-US" altLang="zh-CN" sz="2400" b="1" noProof="0" dirty="0">
                <a:solidFill>
                  <a:srgbClr val="40458C"/>
                </a:solidFill>
                <a:latin typeface="宋体" panose="02010600030101010101" pitchFamily="2" charset="-122"/>
                <a:ea typeface="宋体" pitchFamily="2" charset="-122"/>
              </a:rPr>
              <a:t>;  float  f;  double  d;</a:t>
            </a:r>
          </a:p>
          <a:p>
            <a:pPr>
              <a:spcBef>
                <a:spcPct val="30000"/>
              </a:spcBef>
              <a:defRPr/>
            </a:pPr>
            <a:r>
              <a:rPr lang="en-US" altLang="zh-CN" sz="2400" b="1" dirty="0">
                <a:solidFill>
                  <a:srgbClr val="FF0000"/>
                </a:solidFill>
                <a:latin typeface="宋体" panose="02010600030101010101" pitchFamily="2" charset="-122"/>
                <a:ea typeface="宋体" pitchFamily="2" charset="-122"/>
              </a:rPr>
              <a:t>Q:  </a:t>
            </a:r>
            <a:r>
              <a:rPr lang="en-US" altLang="zh-CN" sz="2400" b="1" dirty="0" err="1">
                <a:solidFill>
                  <a:srgbClr val="FF0000"/>
                </a:solidFill>
                <a:latin typeface="宋体" panose="02010600030101010101" pitchFamily="2" charset="-122"/>
                <a:ea typeface="宋体" pitchFamily="2" charset="-122"/>
              </a:rPr>
              <a:t>i</a:t>
            </a:r>
            <a:r>
              <a:rPr kumimoji="1" lang="en-US" altLang="zh-CN" sz="2400" b="1" i="0" u="none" strike="noStrike" kern="1200" cap="none" spc="0" normalizeH="0" baseline="0" dirty="0">
                <a:ln>
                  <a:noFill/>
                </a:ln>
                <a:solidFill>
                  <a:srgbClr val="FF0000"/>
                </a:solidFill>
                <a:effectLst/>
                <a:uLnTx/>
                <a:uFillTx/>
                <a:latin typeface="宋体" panose="02010600030101010101" pitchFamily="2" charset="-122"/>
                <a:ea typeface="宋体" pitchFamily="2" charset="-122"/>
              </a:rPr>
              <a:t>  == (int)(double)</a:t>
            </a:r>
            <a:r>
              <a:rPr kumimoji="1" lang="en-US" altLang="zh-CN" sz="2400" b="1" i="0" u="none" strike="noStrike" kern="1200" cap="none" spc="0" normalizeH="0" baseline="0" dirty="0" err="1">
                <a:ln>
                  <a:noFill/>
                </a:ln>
                <a:solidFill>
                  <a:srgbClr val="FF0000"/>
                </a:solidFill>
                <a:effectLst/>
                <a:uLnTx/>
                <a:uFillTx/>
                <a:latin typeface="宋体" panose="02010600030101010101" pitchFamily="2" charset="-122"/>
                <a:ea typeface="宋体" pitchFamily="2" charset="-122"/>
              </a:rPr>
              <a:t>i</a:t>
            </a:r>
            <a:r>
              <a:rPr kumimoji="1" lang="en-US" altLang="zh-CN" sz="2400" b="1" i="0" u="none" strike="noStrike" kern="1200" cap="none" spc="0" normalizeH="0" baseline="0" dirty="0">
                <a:ln>
                  <a:noFill/>
                </a:ln>
                <a:solidFill>
                  <a:srgbClr val="FF0000"/>
                </a:solidFill>
                <a:effectLst/>
                <a:uLnTx/>
                <a:uFillTx/>
                <a:latin typeface="宋体" panose="02010600030101010101" pitchFamily="2" charset="-122"/>
                <a:ea typeface="宋体" pitchFamily="2" charset="-122"/>
              </a:rPr>
              <a:t>; ?</a:t>
            </a:r>
            <a:r>
              <a:rPr kumimoji="1" lang="zh-CN" altLang="en-US" sz="2400" b="1" i="0" u="none" strike="noStrike" kern="1200" cap="none" spc="0" normalizeH="0" baseline="0" noProof="0" dirty="0">
                <a:ln>
                  <a:noFill/>
                </a:ln>
                <a:solidFill>
                  <a:srgbClr val="FF0000"/>
                </a:solidFill>
                <a:effectLst/>
                <a:uLnTx/>
                <a:uFillTx/>
                <a:latin typeface="宋体" panose="02010600030101010101" pitchFamily="2" charset="-122"/>
                <a:ea typeface="宋体" pitchFamily="2" charset="-122"/>
              </a:rPr>
              <a:t> </a:t>
            </a:r>
            <a:endParaRPr lang="en-US" altLang="zh-CN" sz="2400" b="1" dirty="0">
              <a:solidFill>
                <a:srgbClr val="FF0000"/>
              </a:solidFill>
              <a:latin typeface="宋体" panose="02010600030101010101" pitchFamily="2" charset="-122"/>
              <a:ea typeface="宋体" pitchFamily="2" charset="-122"/>
            </a:endParaRPr>
          </a:p>
        </p:txBody>
      </p:sp>
      <p:sp>
        <p:nvSpPr>
          <p:cNvPr id="6" name="Text Box 1026">
            <a:extLst>
              <a:ext uri="{FF2B5EF4-FFF2-40B4-BE49-F238E27FC236}">
                <a16:creationId xmlns:a16="http://schemas.microsoft.com/office/drawing/2014/main" id="{6AC1A626-C9B6-4BD8-A92A-0FCDDC877FAB}"/>
              </a:ext>
            </a:extLst>
          </p:cNvPr>
          <p:cNvSpPr txBox="1">
            <a:spLocks noChangeArrowheads="1"/>
          </p:cNvSpPr>
          <p:nvPr/>
        </p:nvSpPr>
        <p:spPr bwMode="auto">
          <a:xfrm>
            <a:off x="611188" y="332656"/>
            <a:ext cx="37257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i="1">
                <a:solidFill>
                  <a:schemeClr val="tx1"/>
                </a:solidFill>
                <a:latin typeface="Tahoma" pitchFamily="34" charset="0"/>
                <a:ea typeface="宋体" pitchFamily="2" charset="-122"/>
              </a:defRPr>
            </a:lvl1pPr>
            <a:lvl2pPr marL="742950" indent="-285750" eaLnBrk="0" hangingPunct="0">
              <a:defRPr kumimoji="1" sz="2000" i="1">
                <a:solidFill>
                  <a:schemeClr val="tx1"/>
                </a:solidFill>
                <a:latin typeface="Tahoma" pitchFamily="34" charset="0"/>
                <a:ea typeface="宋体" pitchFamily="2" charset="-122"/>
              </a:defRPr>
            </a:lvl2pPr>
            <a:lvl3pPr marL="1143000" indent="-228600" eaLnBrk="0" hangingPunct="0">
              <a:defRPr kumimoji="1" sz="2000" i="1">
                <a:solidFill>
                  <a:schemeClr val="tx1"/>
                </a:solidFill>
                <a:latin typeface="Tahoma" pitchFamily="34" charset="0"/>
                <a:ea typeface="宋体" pitchFamily="2" charset="-122"/>
              </a:defRPr>
            </a:lvl3pPr>
            <a:lvl4pPr marL="1600200" indent="-228600" eaLnBrk="0" hangingPunct="0">
              <a:defRPr kumimoji="1" sz="2000" i="1">
                <a:solidFill>
                  <a:schemeClr val="tx1"/>
                </a:solidFill>
                <a:latin typeface="Tahoma" pitchFamily="34" charset="0"/>
                <a:ea typeface="宋体" pitchFamily="2" charset="-122"/>
              </a:defRPr>
            </a:lvl4pPr>
            <a:lvl5pPr marL="2057400" indent="-228600" eaLnBrk="0" hangingPunct="0">
              <a:defRPr kumimoji="1" sz="2000" i="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000" i="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000" i="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000" i="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000" 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rPr>
              <a:t>3.6 </a:t>
            </a:r>
            <a:r>
              <a:rPr kumimoji="1" lang="zh-CN" altLang="en-US" sz="36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rPr>
              <a:t>数据类型转换</a:t>
            </a:r>
          </a:p>
        </p:txBody>
      </p:sp>
      <p:pic>
        <p:nvPicPr>
          <p:cNvPr id="5" name="图片 4">
            <a:extLst>
              <a:ext uri="{FF2B5EF4-FFF2-40B4-BE49-F238E27FC236}">
                <a16:creationId xmlns:a16="http://schemas.microsoft.com/office/drawing/2014/main" id="{B276C863-2A44-4FC3-AD66-329F0BC0D37A}"/>
              </a:ext>
            </a:extLst>
          </p:cNvPr>
          <p:cNvPicPr>
            <a:picLocks noChangeAspect="1"/>
          </p:cNvPicPr>
          <p:nvPr/>
        </p:nvPicPr>
        <p:blipFill>
          <a:blip r:embed="rId2"/>
          <a:stretch>
            <a:fillRect/>
          </a:stretch>
        </p:blipFill>
        <p:spPr>
          <a:xfrm>
            <a:off x="611188" y="3762571"/>
            <a:ext cx="4762745" cy="2482978"/>
          </a:xfrm>
          <a:prstGeom prst="rect">
            <a:avLst/>
          </a:prstGeom>
        </p:spPr>
      </p:pic>
      <p:sp>
        <p:nvSpPr>
          <p:cNvPr id="3" name="文本框 2">
            <a:extLst>
              <a:ext uri="{FF2B5EF4-FFF2-40B4-BE49-F238E27FC236}">
                <a16:creationId xmlns:a16="http://schemas.microsoft.com/office/drawing/2014/main" id="{75D0027E-74A3-C9AF-839E-4060BB8EF295}"/>
              </a:ext>
            </a:extLst>
          </p:cNvPr>
          <p:cNvSpPr txBox="1"/>
          <p:nvPr/>
        </p:nvSpPr>
        <p:spPr>
          <a:xfrm>
            <a:off x="5940152" y="4149080"/>
            <a:ext cx="2736304" cy="941796"/>
          </a:xfrm>
          <a:prstGeom prst="rect">
            <a:avLst/>
          </a:prstGeom>
          <a:noFill/>
        </p:spPr>
        <p:txBody>
          <a:bodyPr wrap="square">
            <a:spAutoFit/>
          </a:bodyPr>
          <a:lstStyle/>
          <a:p>
            <a:pPr>
              <a:spcBef>
                <a:spcPct val="30000"/>
              </a:spcBef>
              <a:defRPr/>
            </a:pPr>
            <a:r>
              <a:rPr lang="en-US" altLang="zh-CN" sz="2400" b="1" noProof="0" dirty="0">
                <a:solidFill>
                  <a:srgbClr val="40458C"/>
                </a:solidFill>
                <a:latin typeface="宋体" panose="02010600030101010101" pitchFamily="2" charset="-122"/>
                <a:ea typeface="宋体" pitchFamily="2" charset="-122"/>
              </a:rPr>
              <a:t>float 23 </a:t>
            </a:r>
            <a:r>
              <a:rPr lang="zh-CN" altLang="en-US" sz="2400" b="1" dirty="0">
                <a:solidFill>
                  <a:srgbClr val="40458C"/>
                </a:solidFill>
                <a:latin typeface="宋体" panose="02010600030101010101" pitchFamily="2" charset="-122"/>
                <a:ea typeface="宋体" pitchFamily="2" charset="-122"/>
              </a:rPr>
              <a:t>位尾数</a:t>
            </a:r>
            <a:endParaRPr lang="en-US" altLang="zh-CN" sz="2400" b="1" dirty="0">
              <a:solidFill>
                <a:srgbClr val="40458C"/>
              </a:solidFill>
              <a:latin typeface="宋体" panose="02010600030101010101" pitchFamily="2" charset="-122"/>
              <a:ea typeface="宋体" pitchFamily="2" charset="-122"/>
            </a:endParaRPr>
          </a:p>
          <a:p>
            <a:pPr>
              <a:spcBef>
                <a:spcPct val="30000"/>
              </a:spcBef>
              <a:defRPr/>
            </a:pPr>
            <a:r>
              <a:rPr lang="en-US" altLang="zh-CN" sz="2400" b="1" dirty="0">
                <a:solidFill>
                  <a:srgbClr val="40458C"/>
                </a:solidFill>
                <a:latin typeface="宋体" panose="02010600030101010101" pitchFamily="2" charset="-122"/>
                <a:ea typeface="宋体" pitchFamily="2" charset="-122"/>
              </a:rPr>
              <a:t>double 52</a:t>
            </a:r>
            <a:r>
              <a:rPr lang="zh-CN" altLang="en-US" sz="2400" b="1" dirty="0">
                <a:solidFill>
                  <a:srgbClr val="40458C"/>
                </a:solidFill>
                <a:latin typeface="宋体" panose="02010600030101010101" pitchFamily="2" charset="-122"/>
                <a:ea typeface="宋体" pitchFamily="2" charset="-122"/>
              </a:rPr>
              <a:t>位尾数</a:t>
            </a:r>
            <a:endParaRPr lang="en-US" altLang="zh-CN" sz="2400" b="1" noProof="0" dirty="0">
              <a:solidFill>
                <a:srgbClr val="40458C"/>
              </a:solidFill>
              <a:latin typeface="宋体" panose="02010600030101010101" pitchFamily="2" charset="-122"/>
              <a:ea typeface="宋体" pitchFamily="2" charset="-122"/>
            </a:endParaRPr>
          </a:p>
        </p:txBody>
      </p:sp>
    </p:spTree>
    <p:extLst>
      <p:ext uri="{BB962C8B-B14F-4D97-AF65-F5344CB8AC3E}">
        <p14:creationId xmlns:p14="http://schemas.microsoft.com/office/powerpoint/2010/main" val="869186206"/>
      </p:ext>
    </p:extLst>
  </p:cSld>
  <p:clrMapOvr>
    <a:masterClrMapping/>
  </p:clrMapOvr>
  <p:transition spd="med">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30670B-8C71-4E4A-85E9-890457AF01B0}"/>
              </a:ext>
            </a:extLst>
          </p:cNvPr>
          <p:cNvSpPr>
            <a:spLocks noChangeArrowheads="1"/>
          </p:cNvSpPr>
          <p:nvPr/>
        </p:nvSpPr>
        <p:spPr bwMode="auto">
          <a:xfrm>
            <a:off x="611188" y="1628800"/>
            <a:ext cx="7609822" cy="2351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kumimoji="1" lang="zh-CN" altLang="en-US" sz="2400" b="1" i="0" u="none" strike="noStrike" kern="1200" cap="none" spc="0" normalizeH="0" baseline="0" noProof="0" dirty="0">
                <a:ln>
                  <a:noFill/>
                </a:ln>
                <a:solidFill>
                  <a:srgbClr val="FF0000"/>
                </a:solidFill>
                <a:effectLst/>
                <a:uLnTx/>
                <a:uFillTx/>
                <a:latin typeface="宋体" panose="02010600030101010101" pitchFamily="2" charset="-122"/>
                <a:ea typeface="宋体" pitchFamily="2" charset="-122"/>
              </a:rPr>
              <a:t>同样一个数值，分别用 </a:t>
            </a:r>
            <a:r>
              <a:rPr kumimoji="1" lang="en-US" altLang="zh-CN" sz="2400" b="1" i="0" u="none" strike="noStrike" kern="1200" cap="none" spc="0" normalizeH="0" baseline="0" noProof="0" dirty="0" err="1">
                <a:ln>
                  <a:noFill/>
                </a:ln>
                <a:solidFill>
                  <a:srgbClr val="FF0000"/>
                </a:solidFill>
                <a:effectLst/>
                <a:uLnTx/>
                <a:uFillTx/>
                <a:latin typeface="宋体" panose="02010600030101010101" pitchFamily="2" charset="-122"/>
                <a:ea typeface="宋体" pitchFamily="2" charset="-122"/>
              </a:rPr>
              <a:t>short,int,float,double</a:t>
            </a:r>
            <a:r>
              <a:rPr kumimoji="1" lang="en-US" altLang="zh-CN" sz="2400" b="1" i="0" u="none" strike="noStrike" kern="1200" cap="none" spc="0" normalizeH="0" noProof="0" dirty="0">
                <a:ln>
                  <a:noFill/>
                </a:ln>
                <a:solidFill>
                  <a:srgbClr val="FF0000"/>
                </a:solidFill>
                <a:effectLst/>
                <a:uLnTx/>
                <a:uFillTx/>
                <a:latin typeface="宋体" panose="02010600030101010101" pitchFamily="2" charset="-122"/>
                <a:ea typeface="宋体" pitchFamily="2" charset="-122"/>
              </a:rPr>
              <a:t> </a:t>
            </a:r>
            <a:r>
              <a:rPr kumimoji="1" lang="zh-CN" altLang="en-US" sz="2400" b="1" i="0" u="none" strike="noStrike" kern="1200" cap="none" spc="0" normalizeH="0" noProof="0" dirty="0">
                <a:ln>
                  <a:noFill/>
                </a:ln>
                <a:solidFill>
                  <a:srgbClr val="FF0000"/>
                </a:solidFill>
                <a:effectLst/>
                <a:uLnTx/>
                <a:uFillTx/>
                <a:latin typeface="宋体" panose="02010600030101010101" pitchFamily="2" charset="-122"/>
                <a:ea typeface="宋体" pitchFamily="2" charset="-122"/>
              </a:rPr>
              <a:t>表示，结果相同吗？</a:t>
            </a:r>
            <a:endParaRPr lang="en-US" altLang="zh-CN" sz="2400" b="1" dirty="0">
              <a:solidFill>
                <a:srgbClr val="40458C"/>
              </a:solidFill>
              <a:latin typeface="宋体" panose="02010600030101010101" pitchFamily="2" charset="-122"/>
              <a:ea typeface="宋体" pitchFamily="2" charset="-122"/>
            </a:endParaRPr>
          </a:p>
          <a:p>
            <a:pPr>
              <a:spcBef>
                <a:spcPct val="30000"/>
              </a:spcBef>
              <a:defRPr/>
            </a:pPr>
            <a:endParaRPr kumimoji="1" lang="en-US" altLang="zh-CN" sz="2800" b="1" i="0" u="none" strike="noStrike" kern="1200" cap="none" spc="0" normalizeH="0" baseline="0" noProof="0" dirty="0">
              <a:ln>
                <a:noFill/>
              </a:ln>
              <a:solidFill>
                <a:srgbClr val="40458C"/>
              </a:solidFill>
              <a:effectLst/>
              <a:uLnTx/>
              <a:uFillTx/>
              <a:latin typeface="宋体" panose="02010600030101010101" pitchFamily="2" charset="-122"/>
              <a:ea typeface="宋体" pitchFamily="2" charset="-122"/>
              <a:cs typeface="+mn-cs"/>
            </a:endParaRPr>
          </a:p>
          <a:p>
            <a:pPr>
              <a:spcBef>
                <a:spcPct val="30000"/>
              </a:spcBef>
              <a:defRPr/>
            </a:pPr>
            <a:r>
              <a:rPr lang="en-US" altLang="zh-CN" sz="2400" b="1" dirty="0">
                <a:solidFill>
                  <a:srgbClr val="40458C"/>
                </a:solidFill>
                <a:latin typeface="宋体" panose="02010600030101010101" pitchFamily="2" charset="-122"/>
                <a:ea typeface="宋体" pitchFamily="2" charset="-122"/>
              </a:rPr>
              <a:t>i</a:t>
            </a:r>
            <a:r>
              <a:rPr lang="en-US" altLang="zh-CN" sz="2400" b="1" noProof="0" dirty="0" err="1">
                <a:solidFill>
                  <a:srgbClr val="40458C"/>
                </a:solidFill>
                <a:latin typeface="宋体" panose="02010600030101010101" pitchFamily="2" charset="-122"/>
                <a:ea typeface="宋体" pitchFamily="2" charset="-122"/>
              </a:rPr>
              <a:t>nt</a:t>
            </a:r>
            <a:r>
              <a:rPr lang="en-US" altLang="zh-CN" sz="2400" b="1" noProof="0" dirty="0">
                <a:solidFill>
                  <a:srgbClr val="40458C"/>
                </a:solidFill>
                <a:latin typeface="宋体" panose="02010600030101010101" pitchFamily="2" charset="-122"/>
                <a:ea typeface="宋体" pitchFamily="2" charset="-122"/>
              </a:rPr>
              <a:t>  </a:t>
            </a:r>
            <a:r>
              <a:rPr lang="en-US" altLang="zh-CN" sz="2400" b="1" noProof="0" dirty="0" err="1">
                <a:solidFill>
                  <a:srgbClr val="40458C"/>
                </a:solidFill>
                <a:latin typeface="宋体" panose="02010600030101010101" pitchFamily="2" charset="-122"/>
                <a:ea typeface="宋体" pitchFamily="2" charset="-122"/>
              </a:rPr>
              <a:t>i</a:t>
            </a:r>
            <a:r>
              <a:rPr lang="en-US" altLang="zh-CN" sz="2400" b="1" noProof="0" dirty="0">
                <a:solidFill>
                  <a:srgbClr val="40458C"/>
                </a:solidFill>
                <a:latin typeface="宋体" panose="02010600030101010101" pitchFamily="2" charset="-122"/>
                <a:ea typeface="宋体" pitchFamily="2" charset="-122"/>
              </a:rPr>
              <a:t>;  float  f;  double  d;</a:t>
            </a:r>
          </a:p>
          <a:p>
            <a:pPr>
              <a:spcBef>
                <a:spcPct val="30000"/>
              </a:spcBef>
              <a:defRPr/>
            </a:pPr>
            <a:r>
              <a:rPr lang="en-US" altLang="zh-CN" sz="2400" b="1" dirty="0">
                <a:solidFill>
                  <a:srgbClr val="FF0000"/>
                </a:solidFill>
                <a:latin typeface="宋体" panose="02010600030101010101" pitchFamily="2" charset="-122"/>
                <a:ea typeface="宋体" pitchFamily="2" charset="-122"/>
              </a:rPr>
              <a:t>Q:  f</a:t>
            </a:r>
            <a:r>
              <a:rPr kumimoji="1" lang="en-US" altLang="zh-CN" sz="2400" b="1" i="0" u="none" strike="noStrike" kern="1200" cap="none" spc="0" normalizeH="0" baseline="0" dirty="0">
                <a:ln>
                  <a:noFill/>
                </a:ln>
                <a:solidFill>
                  <a:srgbClr val="FF0000"/>
                </a:solidFill>
                <a:effectLst/>
                <a:uLnTx/>
                <a:uFillTx/>
                <a:latin typeface="宋体" panose="02010600030101010101" pitchFamily="2" charset="-122"/>
                <a:ea typeface="宋体" pitchFamily="2" charset="-122"/>
              </a:rPr>
              <a:t>  == (float)(int)f; ?</a:t>
            </a:r>
            <a:r>
              <a:rPr kumimoji="1" lang="zh-CN" altLang="en-US" sz="2400" b="1" i="0" u="none" strike="noStrike" kern="1200" cap="none" spc="0" normalizeH="0" baseline="0" noProof="0" dirty="0">
                <a:ln>
                  <a:noFill/>
                </a:ln>
                <a:solidFill>
                  <a:srgbClr val="FF0000"/>
                </a:solidFill>
                <a:effectLst/>
                <a:uLnTx/>
                <a:uFillTx/>
                <a:latin typeface="宋体" panose="02010600030101010101" pitchFamily="2" charset="-122"/>
                <a:ea typeface="宋体" pitchFamily="2" charset="-122"/>
              </a:rPr>
              <a:t> </a:t>
            </a:r>
            <a:endParaRPr lang="en-US" altLang="zh-CN" sz="2400" b="1" dirty="0">
              <a:solidFill>
                <a:srgbClr val="FF0000"/>
              </a:solidFill>
              <a:latin typeface="宋体" panose="02010600030101010101" pitchFamily="2" charset="-122"/>
              <a:ea typeface="宋体" pitchFamily="2" charset="-122"/>
            </a:endParaRPr>
          </a:p>
        </p:txBody>
      </p:sp>
      <p:sp>
        <p:nvSpPr>
          <p:cNvPr id="6" name="Text Box 1026">
            <a:extLst>
              <a:ext uri="{FF2B5EF4-FFF2-40B4-BE49-F238E27FC236}">
                <a16:creationId xmlns:a16="http://schemas.microsoft.com/office/drawing/2014/main" id="{6AC1A626-C9B6-4BD8-A92A-0FCDDC877FAB}"/>
              </a:ext>
            </a:extLst>
          </p:cNvPr>
          <p:cNvSpPr txBox="1">
            <a:spLocks noChangeArrowheads="1"/>
          </p:cNvSpPr>
          <p:nvPr/>
        </p:nvSpPr>
        <p:spPr bwMode="auto">
          <a:xfrm>
            <a:off x="611188" y="332656"/>
            <a:ext cx="37257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i="1">
                <a:solidFill>
                  <a:schemeClr val="tx1"/>
                </a:solidFill>
                <a:latin typeface="Tahoma" pitchFamily="34" charset="0"/>
                <a:ea typeface="宋体" pitchFamily="2" charset="-122"/>
              </a:defRPr>
            </a:lvl1pPr>
            <a:lvl2pPr marL="742950" indent="-285750" eaLnBrk="0" hangingPunct="0">
              <a:defRPr kumimoji="1" sz="2000" i="1">
                <a:solidFill>
                  <a:schemeClr val="tx1"/>
                </a:solidFill>
                <a:latin typeface="Tahoma" pitchFamily="34" charset="0"/>
                <a:ea typeface="宋体" pitchFamily="2" charset="-122"/>
              </a:defRPr>
            </a:lvl2pPr>
            <a:lvl3pPr marL="1143000" indent="-228600" eaLnBrk="0" hangingPunct="0">
              <a:defRPr kumimoji="1" sz="2000" i="1">
                <a:solidFill>
                  <a:schemeClr val="tx1"/>
                </a:solidFill>
                <a:latin typeface="Tahoma" pitchFamily="34" charset="0"/>
                <a:ea typeface="宋体" pitchFamily="2" charset="-122"/>
              </a:defRPr>
            </a:lvl3pPr>
            <a:lvl4pPr marL="1600200" indent="-228600" eaLnBrk="0" hangingPunct="0">
              <a:defRPr kumimoji="1" sz="2000" i="1">
                <a:solidFill>
                  <a:schemeClr val="tx1"/>
                </a:solidFill>
                <a:latin typeface="Tahoma" pitchFamily="34" charset="0"/>
                <a:ea typeface="宋体" pitchFamily="2" charset="-122"/>
              </a:defRPr>
            </a:lvl4pPr>
            <a:lvl5pPr marL="2057400" indent="-228600" eaLnBrk="0" hangingPunct="0">
              <a:defRPr kumimoji="1" sz="2000" i="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000" i="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000" i="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000" i="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000" 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36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rPr>
              <a:t>3.6 </a:t>
            </a:r>
            <a:r>
              <a:rPr kumimoji="1" lang="zh-CN" altLang="en-US" sz="36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rPr>
              <a:t>数据类型转换</a:t>
            </a:r>
          </a:p>
        </p:txBody>
      </p:sp>
    </p:spTree>
    <p:extLst>
      <p:ext uri="{BB962C8B-B14F-4D97-AF65-F5344CB8AC3E}">
        <p14:creationId xmlns:p14="http://schemas.microsoft.com/office/powerpoint/2010/main" val="2961128381"/>
      </p:ext>
    </p:extLst>
  </p:cSld>
  <p:clrMapOvr>
    <a:masterClrMapping/>
  </p:clrMapOvr>
  <p:transition spd="med">
    <p:zoom/>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930670B-8C71-4E4A-85E9-890457AF01B0}"/>
              </a:ext>
            </a:extLst>
          </p:cNvPr>
          <p:cNvSpPr>
            <a:spLocks noChangeArrowheads="1"/>
          </p:cNvSpPr>
          <p:nvPr/>
        </p:nvSpPr>
        <p:spPr bwMode="auto">
          <a:xfrm>
            <a:off x="539552" y="1772816"/>
            <a:ext cx="7632848"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2400" b="1" dirty="0">
                <a:solidFill>
                  <a:schemeClr val="tx1"/>
                </a:solidFill>
                <a:latin typeface="宋体" panose="02010600030101010101" pitchFamily="2" charset="-122"/>
                <a:ea typeface="宋体" panose="02010600030101010101" pitchFamily="2" charset="-122"/>
              </a:rPr>
              <a:t>通过实例展示结构数组的存放结果</a:t>
            </a:r>
            <a:endParaRPr lang="en-US" altLang="zh-CN" sz="2400" b="1" dirty="0">
              <a:solidFill>
                <a:schemeClr val="tx1"/>
              </a:solidFill>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sz="2400" b="1" dirty="0">
                <a:solidFill>
                  <a:schemeClr val="tx1"/>
                </a:solidFill>
                <a:latin typeface="宋体" panose="02010600030101010101" pitchFamily="2" charset="-122"/>
                <a:ea typeface="宋体" panose="02010600030101010101" pitchFamily="2" charset="-122"/>
              </a:rPr>
              <a:t>不同编译开关下（对齐方式）结构数组数据的存放</a:t>
            </a:r>
            <a:endParaRPr lang="en-US" altLang="zh-CN" sz="2400" b="1" dirty="0">
              <a:solidFill>
                <a:schemeClr val="tx1"/>
              </a:solidFill>
              <a:latin typeface="宋体" panose="02010600030101010101" pitchFamily="2" charset="-122"/>
              <a:ea typeface="宋体" panose="02010600030101010101" pitchFamily="2" charset="-122"/>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sz="2400" b="1" dirty="0">
              <a:solidFill>
                <a:schemeClr val="tx1"/>
              </a:solidFill>
              <a:latin typeface="宋体" panose="02010600030101010101" pitchFamily="2" charset="-122"/>
              <a:ea typeface="宋体" panose="02010600030101010101" pitchFamily="2" charset="-122"/>
            </a:endParaRPr>
          </a:p>
        </p:txBody>
      </p:sp>
      <p:sp>
        <p:nvSpPr>
          <p:cNvPr id="6" name="Text Box 1026">
            <a:extLst>
              <a:ext uri="{FF2B5EF4-FFF2-40B4-BE49-F238E27FC236}">
                <a16:creationId xmlns:a16="http://schemas.microsoft.com/office/drawing/2014/main" id="{6AC1A626-C9B6-4BD8-A92A-0FCDDC877FAB}"/>
              </a:ext>
            </a:extLst>
          </p:cNvPr>
          <p:cNvSpPr txBox="1">
            <a:spLocks noChangeArrowheads="1"/>
          </p:cNvSpPr>
          <p:nvPr/>
        </p:nvSpPr>
        <p:spPr bwMode="auto">
          <a:xfrm>
            <a:off x="611188" y="332656"/>
            <a:ext cx="43396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i="1">
                <a:solidFill>
                  <a:schemeClr val="tx1"/>
                </a:solidFill>
                <a:latin typeface="Tahoma" pitchFamily="34" charset="0"/>
                <a:ea typeface="宋体" pitchFamily="2" charset="-122"/>
              </a:defRPr>
            </a:lvl1pPr>
            <a:lvl2pPr marL="742950" indent="-285750" eaLnBrk="0" hangingPunct="0">
              <a:defRPr kumimoji="1" sz="2000" i="1">
                <a:solidFill>
                  <a:schemeClr val="tx1"/>
                </a:solidFill>
                <a:latin typeface="Tahoma" pitchFamily="34" charset="0"/>
                <a:ea typeface="宋体" pitchFamily="2" charset="-122"/>
              </a:defRPr>
            </a:lvl2pPr>
            <a:lvl3pPr marL="1143000" indent="-228600" eaLnBrk="0" hangingPunct="0">
              <a:defRPr kumimoji="1" sz="2000" i="1">
                <a:solidFill>
                  <a:schemeClr val="tx1"/>
                </a:solidFill>
                <a:latin typeface="Tahoma" pitchFamily="34" charset="0"/>
                <a:ea typeface="宋体" pitchFamily="2" charset="-122"/>
              </a:defRPr>
            </a:lvl3pPr>
            <a:lvl4pPr marL="1600200" indent="-228600" eaLnBrk="0" hangingPunct="0">
              <a:defRPr kumimoji="1" sz="2000" i="1">
                <a:solidFill>
                  <a:schemeClr val="tx1"/>
                </a:solidFill>
                <a:latin typeface="Tahoma" pitchFamily="34" charset="0"/>
                <a:ea typeface="宋体" pitchFamily="2" charset="-122"/>
              </a:defRPr>
            </a:lvl4pPr>
            <a:lvl5pPr marL="2057400" indent="-228600" eaLnBrk="0" hangingPunct="0">
              <a:defRPr kumimoji="1" sz="2000" i="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000" i="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000" i="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000" i="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000" 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36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rPr>
              <a:t>结构数组的数据存放</a:t>
            </a:r>
          </a:p>
        </p:txBody>
      </p:sp>
    </p:spTree>
    <p:extLst>
      <p:ext uri="{BB962C8B-B14F-4D97-AF65-F5344CB8AC3E}">
        <p14:creationId xmlns:p14="http://schemas.microsoft.com/office/powerpoint/2010/main" val="3098117566"/>
      </p:ext>
    </p:extLst>
  </p:cSld>
  <p:clrMapOvr>
    <a:masterClrMapping/>
  </p:clrMapOvr>
  <p:transition spd="med">
    <p:zoom/>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26">
            <a:extLst>
              <a:ext uri="{FF2B5EF4-FFF2-40B4-BE49-F238E27FC236}">
                <a16:creationId xmlns:a16="http://schemas.microsoft.com/office/drawing/2014/main" id="{786F1A56-D507-4B3C-B898-E7B394E8A48F}"/>
              </a:ext>
            </a:extLst>
          </p:cNvPr>
          <p:cNvSpPr txBox="1">
            <a:spLocks noChangeArrowheads="1"/>
          </p:cNvSpPr>
          <p:nvPr/>
        </p:nvSpPr>
        <p:spPr bwMode="auto">
          <a:xfrm>
            <a:off x="611188" y="332656"/>
            <a:ext cx="110799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000" i="1">
                <a:solidFill>
                  <a:schemeClr val="tx1"/>
                </a:solidFill>
                <a:latin typeface="Tahoma" pitchFamily="34" charset="0"/>
                <a:ea typeface="宋体" pitchFamily="2" charset="-122"/>
              </a:defRPr>
            </a:lvl1pPr>
            <a:lvl2pPr marL="742950" indent="-285750" eaLnBrk="0" hangingPunct="0">
              <a:defRPr kumimoji="1" sz="2000" i="1">
                <a:solidFill>
                  <a:schemeClr val="tx1"/>
                </a:solidFill>
                <a:latin typeface="Tahoma" pitchFamily="34" charset="0"/>
                <a:ea typeface="宋体" pitchFamily="2" charset="-122"/>
              </a:defRPr>
            </a:lvl2pPr>
            <a:lvl3pPr marL="1143000" indent="-228600" eaLnBrk="0" hangingPunct="0">
              <a:defRPr kumimoji="1" sz="2000" i="1">
                <a:solidFill>
                  <a:schemeClr val="tx1"/>
                </a:solidFill>
                <a:latin typeface="Tahoma" pitchFamily="34" charset="0"/>
                <a:ea typeface="宋体" pitchFamily="2" charset="-122"/>
              </a:defRPr>
            </a:lvl3pPr>
            <a:lvl4pPr marL="1600200" indent="-228600" eaLnBrk="0" hangingPunct="0">
              <a:defRPr kumimoji="1" sz="2000" i="1">
                <a:solidFill>
                  <a:schemeClr val="tx1"/>
                </a:solidFill>
                <a:latin typeface="Tahoma" pitchFamily="34" charset="0"/>
                <a:ea typeface="宋体" pitchFamily="2" charset="-122"/>
              </a:defRPr>
            </a:lvl4pPr>
            <a:lvl5pPr marL="2057400" indent="-228600" eaLnBrk="0" hangingPunct="0">
              <a:defRPr kumimoji="1" sz="2000" i="1">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000" i="1">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000" i="1">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000" i="1">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000" i="1">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lang="zh-CN" altLang="en-US" sz="3600" b="1" i="0" dirty="0">
                <a:solidFill>
                  <a:srgbClr val="FFFFFF"/>
                </a:solidFill>
                <a:latin typeface="华文新魏" pitchFamily="2" charset="-122"/>
                <a:ea typeface="华文新魏" pitchFamily="2" charset="-122"/>
              </a:rPr>
              <a:t>总结</a:t>
            </a:r>
            <a:endParaRPr kumimoji="1" lang="zh-CN" altLang="en-US" sz="3600" b="1" i="0" u="none" strike="noStrike" kern="1200" cap="none" spc="0" normalizeH="0" baseline="0" noProof="0" dirty="0">
              <a:ln>
                <a:noFill/>
              </a:ln>
              <a:solidFill>
                <a:srgbClr val="FFFFFF"/>
              </a:solidFill>
              <a:effectLst/>
              <a:uLnTx/>
              <a:uFillTx/>
              <a:latin typeface="华文新魏" pitchFamily="2" charset="-122"/>
              <a:ea typeface="华文新魏" pitchFamily="2" charset="-122"/>
              <a:cs typeface="+mn-cs"/>
            </a:endParaRPr>
          </a:p>
        </p:txBody>
      </p:sp>
      <p:sp>
        <p:nvSpPr>
          <p:cNvPr id="3" name="Text Box 3">
            <a:extLst>
              <a:ext uri="{FF2B5EF4-FFF2-40B4-BE49-F238E27FC236}">
                <a16:creationId xmlns:a16="http://schemas.microsoft.com/office/drawing/2014/main" id="{A9B14651-6881-4BC8-996E-76129B8A7028}"/>
              </a:ext>
            </a:extLst>
          </p:cNvPr>
          <p:cNvSpPr txBox="1">
            <a:spLocks noChangeArrowheads="1"/>
          </p:cNvSpPr>
          <p:nvPr/>
        </p:nvSpPr>
        <p:spPr bwMode="auto">
          <a:xfrm>
            <a:off x="611120" y="1700808"/>
            <a:ext cx="6624736" cy="29159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marL="0" marR="0" lvl="0" indent="0" algn="l" defTabSz="914400" rtl="0" eaLnBrk="1" fontAlgn="base" latinLnBrk="0" hangingPunct="1">
              <a:lnSpc>
                <a:spcPct val="135000"/>
              </a:lnSpc>
              <a:spcBef>
                <a:spcPct val="0"/>
              </a:spcBef>
              <a:spcAft>
                <a:spcPct val="0"/>
              </a:spcAft>
              <a:buClrTx/>
              <a:buSzTx/>
              <a:buFontTx/>
              <a:buNone/>
              <a:tabLst/>
              <a:defRPr/>
            </a:pPr>
            <a:r>
              <a:rPr lang="zh-CN" altLang="en-US" sz="2800" b="1" dirty="0">
                <a:solidFill>
                  <a:schemeClr val="tx1"/>
                </a:solidFill>
                <a:latin typeface="宋体" panose="02010600030101010101" pitchFamily="2" charset="-122"/>
                <a:ea typeface="宋体" panose="02010600030101010101" pitchFamily="2" charset="-122"/>
              </a:rPr>
              <a:t>数据存储的基本形式</a:t>
            </a:r>
            <a:endParaRPr lang="en-US" altLang="zh-CN" sz="2800" b="1" dirty="0">
              <a:solidFill>
                <a:schemeClr val="tx1"/>
              </a:solidFill>
              <a:latin typeface="宋体" panose="02010600030101010101" pitchFamily="2" charset="-122"/>
              <a:ea typeface="宋体" panose="02010600030101010101" pitchFamily="2" charset="-122"/>
            </a:endParaRPr>
          </a:p>
          <a:p>
            <a:pPr lvl="0" eaLnBrk="1" hangingPunct="1">
              <a:lnSpc>
                <a:spcPct val="135000"/>
              </a:lnSpc>
            </a:pPr>
            <a:r>
              <a:rPr lang="zh-CN" altLang="en-US" sz="2800" b="1" dirty="0">
                <a:solidFill>
                  <a:schemeClr val="tx1"/>
                </a:solidFill>
                <a:latin typeface="宋体" panose="02010600030101010101" pitchFamily="2" charset="-122"/>
                <a:ea typeface="宋体" panose="02010600030101010101" pitchFamily="2" charset="-122"/>
              </a:rPr>
              <a:t>有符号整数和无符号整数的表示与存储</a:t>
            </a:r>
            <a:endParaRPr lang="en-US" altLang="zh-CN" sz="2800" b="1" dirty="0">
              <a:solidFill>
                <a:schemeClr val="tx1"/>
              </a:solidFill>
              <a:latin typeface="宋体" panose="02010600030101010101" pitchFamily="2" charset="-122"/>
              <a:ea typeface="宋体" panose="02010600030101010101" pitchFamily="2" charset="-122"/>
            </a:endParaRPr>
          </a:p>
          <a:p>
            <a:pPr lvl="0" eaLnBrk="1" hangingPunct="1">
              <a:lnSpc>
                <a:spcPct val="135000"/>
              </a:lnSpc>
            </a:pPr>
            <a:r>
              <a:rPr lang="zh-CN" altLang="en-US" sz="2800" b="1" dirty="0">
                <a:solidFill>
                  <a:schemeClr val="tx1"/>
                </a:solidFill>
                <a:latin typeface="宋体" panose="02010600030101010101" pitchFamily="2" charset="-122"/>
                <a:ea typeface="宋体" panose="02010600030101010101" pitchFamily="2" charset="-122"/>
              </a:rPr>
              <a:t>字符串的表示方法与存储</a:t>
            </a:r>
            <a:endParaRPr lang="en-US" altLang="zh-CN" sz="2800" b="1" dirty="0">
              <a:solidFill>
                <a:schemeClr val="tx1"/>
              </a:solidFill>
              <a:latin typeface="宋体" panose="02010600030101010101" pitchFamily="2" charset="-122"/>
              <a:ea typeface="宋体" panose="02010600030101010101" pitchFamily="2" charset="-122"/>
            </a:endParaRPr>
          </a:p>
          <a:p>
            <a:pPr lvl="0" eaLnBrk="1" hangingPunct="1">
              <a:lnSpc>
                <a:spcPct val="135000"/>
              </a:lnSpc>
            </a:pPr>
            <a:r>
              <a:rPr lang="zh-CN" altLang="en-US" sz="2800" b="1" dirty="0">
                <a:solidFill>
                  <a:schemeClr val="tx1"/>
                </a:solidFill>
                <a:latin typeface="宋体" panose="02010600030101010101" pitchFamily="2" charset="-122"/>
                <a:ea typeface="宋体" panose="02010600030101010101" pitchFamily="2" charset="-122"/>
              </a:rPr>
              <a:t>浮点数据的表示方法与存储</a:t>
            </a:r>
            <a:endParaRPr lang="en-US" altLang="zh-CN" sz="2800" b="1" dirty="0">
              <a:solidFill>
                <a:schemeClr val="tx1"/>
              </a:solidFill>
              <a:latin typeface="宋体" panose="02010600030101010101" pitchFamily="2" charset="-122"/>
              <a:ea typeface="宋体" panose="02010600030101010101" pitchFamily="2" charset="-122"/>
            </a:endParaRPr>
          </a:p>
          <a:p>
            <a:pPr lvl="0" eaLnBrk="1" hangingPunct="1">
              <a:lnSpc>
                <a:spcPct val="135000"/>
              </a:lnSpc>
            </a:pPr>
            <a:r>
              <a:rPr lang="zh-CN" altLang="en-US" sz="2800" b="1" dirty="0">
                <a:solidFill>
                  <a:srgbClr val="FF0000"/>
                </a:solidFill>
                <a:latin typeface="宋体" panose="02010600030101010101" pitchFamily="2" charset="-122"/>
                <a:ea typeface="宋体" panose="02010600030101010101" pitchFamily="2" charset="-122"/>
              </a:rPr>
              <a:t>地址类型转换 与 数据类型转换</a:t>
            </a:r>
            <a:endParaRPr lang="en-US" altLang="zh-CN" sz="2800" b="1" dirty="0">
              <a:solidFill>
                <a:srgbClr val="FF0000"/>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87800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Text Box 5"/>
          <p:cNvSpPr txBox="1">
            <a:spLocks noChangeArrowheads="1"/>
          </p:cNvSpPr>
          <p:nvPr/>
        </p:nvSpPr>
        <p:spPr bwMode="auto">
          <a:xfrm>
            <a:off x="539750" y="236538"/>
            <a:ext cx="53783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3.1.1 </a:t>
            </a:r>
            <a:r>
              <a:rPr lang="zh-CN" altLang="en-US" sz="3600" b="1" dirty="0">
                <a:solidFill>
                  <a:schemeClr val="bg1"/>
                </a:solidFill>
                <a:latin typeface="Times New Roman" pitchFamily="18" charset="0"/>
              </a:rPr>
              <a:t>数据存储的基本形式</a:t>
            </a:r>
          </a:p>
        </p:txBody>
      </p:sp>
      <p:sp>
        <p:nvSpPr>
          <p:cNvPr id="54277" name="Rectangle 6"/>
          <p:cNvSpPr>
            <a:spLocks noChangeArrowheads="1"/>
          </p:cNvSpPr>
          <p:nvPr/>
        </p:nvSpPr>
        <p:spPr bwMode="auto">
          <a:xfrm>
            <a:off x="539750" y="1484784"/>
            <a:ext cx="7560840" cy="4991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prstDash val="dash"/>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50000"/>
              </a:lnSpc>
            </a:pPr>
            <a:r>
              <a:rPr lang="zh-CN" altLang="en-US" sz="2400" b="1" dirty="0">
                <a:solidFill>
                  <a:schemeClr val="tx1"/>
                </a:solidFill>
                <a:latin typeface="宋体" panose="02010600030101010101" pitchFamily="2" charset="-122"/>
                <a:ea typeface="宋体" panose="02010600030101010101" pitchFamily="2" charset="-122"/>
              </a:rPr>
              <a:t>数据存储方法有两种</a:t>
            </a:r>
            <a:endParaRPr lang="en-US" altLang="zh-CN" sz="2400" b="1" dirty="0">
              <a:solidFill>
                <a:schemeClr val="tx1"/>
              </a:solidFill>
              <a:latin typeface="宋体" panose="02010600030101010101" pitchFamily="2" charset="-122"/>
              <a:ea typeface="宋体" panose="02010600030101010101" pitchFamily="2" charset="-122"/>
            </a:endParaRPr>
          </a:p>
          <a:p>
            <a:pPr marL="342900" indent="-342900">
              <a:lnSpc>
                <a:spcPct val="150000"/>
              </a:lnSpc>
              <a:buFont typeface="Wingdings" panose="05000000000000000000" pitchFamily="2" charset="2"/>
              <a:buChar char="n"/>
            </a:pPr>
            <a:r>
              <a:rPr lang="zh-CN" altLang="en-US" sz="2400" b="1" dirty="0">
                <a:solidFill>
                  <a:schemeClr val="tx1"/>
                </a:solidFill>
                <a:latin typeface="宋体" panose="02010600030101010101" pitchFamily="2" charset="-122"/>
                <a:ea typeface="宋体" panose="02010600030101010101" pitchFamily="2" charset="-122"/>
              </a:rPr>
              <a:t>小端存储（</a:t>
            </a:r>
            <a:r>
              <a:rPr lang="en-US" altLang="zh-CN" sz="2400" b="1" dirty="0">
                <a:solidFill>
                  <a:schemeClr val="tx1"/>
                </a:solidFill>
                <a:latin typeface="宋体" panose="02010600030101010101" pitchFamily="2" charset="-122"/>
                <a:ea typeface="宋体" panose="02010600030101010101" pitchFamily="2" charset="-122"/>
              </a:rPr>
              <a:t>Little Endian</a:t>
            </a:r>
            <a:r>
              <a:rPr lang="zh-CN" altLang="en-US" sz="2400" b="1" dirty="0">
                <a:solidFill>
                  <a:schemeClr val="tx1"/>
                </a:solidFill>
                <a:latin typeface="宋体" panose="02010600030101010101" pitchFamily="2" charset="-122"/>
                <a:ea typeface="宋体" panose="02010600030101010101" pitchFamily="2" charset="-122"/>
              </a:rPr>
              <a:t>）</a:t>
            </a:r>
            <a:endParaRPr lang="en-US" altLang="zh-CN" sz="2400" b="1" dirty="0">
              <a:solidFill>
                <a:schemeClr val="tx1"/>
              </a:solidFill>
              <a:latin typeface="宋体" panose="02010600030101010101" pitchFamily="2" charset="-122"/>
              <a:ea typeface="宋体" panose="02010600030101010101" pitchFamily="2" charset="-122"/>
            </a:endParaRPr>
          </a:p>
          <a:p>
            <a:pPr marL="342900" indent="-342900">
              <a:lnSpc>
                <a:spcPct val="150000"/>
              </a:lnSpc>
              <a:buFont typeface="Wingdings" panose="05000000000000000000" pitchFamily="2" charset="2"/>
              <a:buChar char="n"/>
            </a:pPr>
            <a:r>
              <a:rPr lang="zh-CN" altLang="en-US" sz="2400" b="1" dirty="0">
                <a:solidFill>
                  <a:schemeClr val="tx1"/>
                </a:solidFill>
                <a:latin typeface="宋体" panose="02010600030101010101" pitchFamily="2" charset="-122"/>
                <a:ea typeface="宋体" panose="02010600030101010101" pitchFamily="2" charset="-122"/>
              </a:rPr>
              <a:t>大端存储（</a:t>
            </a:r>
            <a:r>
              <a:rPr lang="en-US" altLang="zh-CN" sz="2400" b="1" dirty="0">
                <a:solidFill>
                  <a:schemeClr val="tx1"/>
                </a:solidFill>
                <a:latin typeface="宋体" panose="02010600030101010101" pitchFamily="2" charset="-122"/>
                <a:ea typeface="宋体" panose="02010600030101010101" pitchFamily="2" charset="-122"/>
              </a:rPr>
              <a:t>Big Endian</a:t>
            </a:r>
            <a:r>
              <a:rPr lang="zh-CN" altLang="en-US" sz="2400" b="1" dirty="0">
                <a:solidFill>
                  <a:schemeClr val="tx1"/>
                </a:solidFill>
                <a:latin typeface="宋体" panose="02010600030101010101" pitchFamily="2" charset="-122"/>
                <a:ea typeface="宋体" panose="02010600030101010101" pitchFamily="2" charset="-122"/>
              </a:rPr>
              <a:t>）</a:t>
            </a:r>
            <a:endParaRPr lang="en-US" altLang="zh-CN" sz="2400" b="1" dirty="0">
              <a:solidFill>
                <a:schemeClr val="tx1"/>
              </a:solidFill>
              <a:latin typeface="宋体" panose="02010600030101010101" pitchFamily="2" charset="-122"/>
              <a:ea typeface="宋体" panose="02010600030101010101" pitchFamily="2" charset="-122"/>
            </a:endParaRPr>
          </a:p>
          <a:p>
            <a:pPr marL="342900" indent="-342900">
              <a:lnSpc>
                <a:spcPct val="150000"/>
              </a:lnSpc>
              <a:buFont typeface="Wingdings" panose="05000000000000000000" pitchFamily="2" charset="2"/>
              <a:buChar char="Ø"/>
            </a:pPr>
            <a:r>
              <a:rPr lang="en-US" altLang="zh-CN" sz="2400" b="1" dirty="0">
                <a:solidFill>
                  <a:srgbClr val="FF0000"/>
                </a:solidFill>
                <a:latin typeface="宋体" panose="02010600030101010101" pitchFamily="2" charset="-122"/>
                <a:ea typeface="宋体" panose="02010600030101010101" pitchFamily="2" charset="-122"/>
              </a:rPr>
              <a:t>Intel x86 </a:t>
            </a:r>
            <a:r>
              <a:rPr lang="zh-CN" altLang="en-US" sz="2400" b="1" dirty="0">
                <a:solidFill>
                  <a:srgbClr val="FF0000"/>
                </a:solidFill>
                <a:latin typeface="宋体" panose="02010600030101010101" pitchFamily="2" charset="-122"/>
                <a:ea typeface="宋体" panose="02010600030101010101" pitchFamily="2" charset="-122"/>
              </a:rPr>
              <a:t>系列采用小端存储方式</a:t>
            </a:r>
            <a:endParaRPr lang="en-US" altLang="zh-CN" sz="2400" b="1" dirty="0">
              <a:solidFill>
                <a:srgbClr val="FF0000"/>
              </a:solidFill>
              <a:latin typeface="宋体" panose="02010600030101010101" pitchFamily="2" charset="-122"/>
              <a:ea typeface="宋体" panose="02010600030101010101" pitchFamily="2" charset="-122"/>
            </a:endParaRPr>
          </a:p>
          <a:p>
            <a:pPr marL="342900" indent="-342900">
              <a:lnSpc>
                <a:spcPct val="150000"/>
              </a:lnSpc>
              <a:buFont typeface="Wingdings" panose="05000000000000000000" pitchFamily="2" charset="2"/>
              <a:buChar char="Ø"/>
            </a:pPr>
            <a:r>
              <a:rPr lang="zh-CN" altLang="en-US" sz="2400" b="1" dirty="0">
                <a:solidFill>
                  <a:schemeClr val="tx1"/>
                </a:solidFill>
                <a:latin typeface="宋体" panose="02010600030101010101" pitchFamily="2" charset="-122"/>
                <a:ea typeface="宋体" panose="02010600030101010101" pitchFamily="2" charset="-122"/>
              </a:rPr>
              <a:t>在小端存储方式中，最低地址字节中存放数据的最低字节，最高地址字节中存放数据的最高字节。按照数据由低字节到高字节的顺序依次存放在从低地址到高地址的单元中。</a:t>
            </a:r>
            <a:endParaRPr lang="en-US" altLang="zh-CN" sz="2400" b="1" dirty="0">
              <a:solidFill>
                <a:schemeClr val="tx1"/>
              </a:solidFill>
              <a:latin typeface="宋体" panose="02010600030101010101" pitchFamily="2" charset="-122"/>
              <a:ea typeface="宋体" panose="02010600030101010101" pitchFamily="2" charset="-122"/>
            </a:endParaRPr>
          </a:p>
          <a:p>
            <a:pPr marL="342900" indent="-342900">
              <a:lnSpc>
                <a:spcPct val="150000"/>
              </a:lnSpc>
              <a:buFont typeface="Wingdings" panose="05000000000000000000" pitchFamily="2" charset="2"/>
              <a:buChar char="Ø"/>
            </a:pPr>
            <a:r>
              <a:rPr lang="zh-CN" altLang="en-US" sz="2400" b="1" dirty="0">
                <a:solidFill>
                  <a:schemeClr val="tx1"/>
                </a:solidFill>
                <a:latin typeface="宋体" panose="02010600030101010101" pitchFamily="2" charset="-122"/>
                <a:ea typeface="宋体" panose="02010600030101010101" pitchFamily="2" charset="-122"/>
              </a:rPr>
              <a:t>大端存储方式与小端存储方式相反。</a:t>
            </a:r>
            <a:endParaRPr lang="zh-CN" altLang="en-US" sz="2400" b="1" dirty="0">
              <a:solidFill>
                <a:srgbClr val="000066"/>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127142854"/>
      </p:ext>
    </p:extLst>
  </p:cSld>
  <p:clrMapOvr>
    <a:masterClrMapping/>
  </p:clrMapOvr>
  <p:transition>
    <p:zoom dir="in"/>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Text Box 5"/>
          <p:cNvSpPr txBox="1">
            <a:spLocks noChangeArrowheads="1"/>
          </p:cNvSpPr>
          <p:nvPr/>
        </p:nvSpPr>
        <p:spPr bwMode="auto">
          <a:xfrm>
            <a:off x="539750" y="236538"/>
            <a:ext cx="537839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4400">
                <a:solidFill>
                  <a:srgbClr val="FF00FF"/>
                </a:solidFill>
                <a:latin typeface="华文新魏" pitchFamily="2" charset="-122"/>
                <a:ea typeface="华文新魏" pitchFamily="2" charset="-122"/>
              </a:defRPr>
            </a:lvl1pPr>
            <a:lvl2pPr marL="742950" indent="-285750" eaLnBrk="0" hangingPunct="0">
              <a:defRPr kumimoji="1" sz="4400">
                <a:solidFill>
                  <a:srgbClr val="FF00FF"/>
                </a:solidFill>
                <a:latin typeface="华文新魏" pitchFamily="2" charset="-122"/>
                <a:ea typeface="华文新魏" pitchFamily="2" charset="-122"/>
              </a:defRPr>
            </a:lvl2pPr>
            <a:lvl3pPr marL="1143000" indent="-228600" eaLnBrk="0" hangingPunct="0">
              <a:defRPr kumimoji="1" sz="4400">
                <a:solidFill>
                  <a:srgbClr val="FF00FF"/>
                </a:solidFill>
                <a:latin typeface="华文新魏" pitchFamily="2" charset="-122"/>
                <a:ea typeface="华文新魏" pitchFamily="2" charset="-122"/>
              </a:defRPr>
            </a:lvl3pPr>
            <a:lvl4pPr marL="1600200" indent="-228600" eaLnBrk="0" hangingPunct="0">
              <a:defRPr kumimoji="1" sz="4400">
                <a:solidFill>
                  <a:srgbClr val="FF00FF"/>
                </a:solidFill>
                <a:latin typeface="华文新魏" pitchFamily="2" charset="-122"/>
                <a:ea typeface="华文新魏" pitchFamily="2" charset="-122"/>
              </a:defRPr>
            </a:lvl4pPr>
            <a:lvl5pPr marL="2057400" indent="-228600" eaLnBrk="0" hangingPunct="0">
              <a:defRPr kumimoji="1" sz="4400">
                <a:solidFill>
                  <a:srgbClr val="FF00FF"/>
                </a:solidFill>
                <a:latin typeface="华文新魏" pitchFamily="2" charset="-122"/>
                <a:ea typeface="华文新魏" pitchFamily="2" charset="-122"/>
              </a:defRPr>
            </a:lvl5pPr>
            <a:lvl6pPr marL="25146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6pPr>
            <a:lvl7pPr marL="29718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7pPr>
            <a:lvl8pPr marL="34290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8pPr>
            <a:lvl9pPr marL="3886200" indent="-228600" eaLnBrk="0" fontAlgn="base" hangingPunct="0">
              <a:spcBef>
                <a:spcPct val="0"/>
              </a:spcBef>
              <a:spcAft>
                <a:spcPct val="0"/>
              </a:spcAft>
              <a:defRPr kumimoji="1" sz="4400">
                <a:solidFill>
                  <a:srgbClr val="FF00FF"/>
                </a:solidFill>
                <a:latin typeface="华文新魏" pitchFamily="2" charset="-122"/>
                <a:ea typeface="华文新魏" pitchFamily="2" charset="-122"/>
              </a:defRPr>
            </a:lvl9pPr>
          </a:lstStyle>
          <a:p>
            <a:pPr eaLnBrk="1" hangingPunct="1"/>
            <a:r>
              <a:rPr lang="en-US" altLang="zh-CN" sz="3600" b="1" dirty="0">
                <a:solidFill>
                  <a:schemeClr val="bg1"/>
                </a:solidFill>
                <a:latin typeface="Times New Roman" pitchFamily="18" charset="0"/>
              </a:rPr>
              <a:t>3.1.1 </a:t>
            </a:r>
            <a:r>
              <a:rPr lang="zh-CN" altLang="en-US" sz="3600" b="1" dirty="0">
                <a:solidFill>
                  <a:schemeClr val="bg1"/>
                </a:solidFill>
                <a:latin typeface="Times New Roman" pitchFamily="18" charset="0"/>
              </a:rPr>
              <a:t>数据存储的基本形式</a:t>
            </a:r>
          </a:p>
        </p:txBody>
      </p:sp>
      <p:sp>
        <p:nvSpPr>
          <p:cNvPr id="11" name="文本框 10">
            <a:extLst>
              <a:ext uri="{FF2B5EF4-FFF2-40B4-BE49-F238E27FC236}">
                <a16:creationId xmlns:a16="http://schemas.microsoft.com/office/drawing/2014/main" id="{84F0D9B9-034A-418D-B1F3-FE9820517EFC}"/>
              </a:ext>
            </a:extLst>
          </p:cNvPr>
          <p:cNvSpPr txBox="1"/>
          <p:nvPr/>
        </p:nvSpPr>
        <p:spPr>
          <a:xfrm>
            <a:off x="1005212" y="1340768"/>
            <a:ext cx="6912768" cy="1015663"/>
          </a:xfrm>
          <a:prstGeom prst="rect">
            <a:avLst/>
          </a:prstGeom>
          <a:noFill/>
        </p:spPr>
        <p:txBody>
          <a:bodyPr wrap="square">
            <a:spAutoFit/>
          </a:bodyPr>
          <a:lstStyle/>
          <a:p>
            <a:r>
              <a:rPr lang="fr-FR" altLang="zh-CN" sz="2000" b="1" dirty="0">
                <a:solidFill>
                  <a:schemeClr val="tx1"/>
                </a:solidFill>
                <a:latin typeface="宋体" panose="02010600030101010101" pitchFamily="2" charset="-122"/>
                <a:ea typeface="宋体" panose="02010600030101010101" pitchFamily="2" charset="-122"/>
              </a:rPr>
              <a:t>char  t1[5] = { 48,49,127,129,0 };</a:t>
            </a:r>
          </a:p>
          <a:p>
            <a:r>
              <a:rPr lang="fr-FR" altLang="zh-CN" sz="2000" b="1" dirty="0">
                <a:solidFill>
                  <a:schemeClr val="tx1"/>
                </a:solidFill>
                <a:latin typeface="宋体" panose="02010600030101010101" pitchFamily="2" charset="-122"/>
                <a:ea typeface="宋体" panose="02010600030101010101" pitchFamily="2" charset="-122"/>
              </a:rPr>
              <a:t>short t2[5] = { 48,49,32767, 32769,0 };</a:t>
            </a:r>
          </a:p>
          <a:p>
            <a:r>
              <a:rPr lang="fr-FR" altLang="zh-CN" sz="2000" b="1" dirty="0">
                <a:solidFill>
                  <a:schemeClr val="tx1"/>
                </a:solidFill>
                <a:latin typeface="宋体" panose="02010600030101010101" pitchFamily="2" charset="-122"/>
                <a:ea typeface="宋体" panose="02010600030101010101" pitchFamily="2" charset="-122"/>
              </a:rPr>
              <a:t>int   t3[5] = { 48,49,0x12345678,0x11223344,0 };</a:t>
            </a:r>
            <a:endParaRPr lang="zh-CN" altLang="en-US" sz="2000" b="1" dirty="0">
              <a:solidFill>
                <a:schemeClr val="tx1"/>
              </a:solidFill>
              <a:latin typeface="宋体" panose="02010600030101010101" pitchFamily="2" charset="-122"/>
              <a:ea typeface="宋体" panose="02010600030101010101" pitchFamily="2" charset="-122"/>
            </a:endParaRPr>
          </a:p>
        </p:txBody>
      </p:sp>
      <p:pic>
        <p:nvPicPr>
          <p:cNvPr id="6" name="图片 5">
            <a:extLst>
              <a:ext uri="{FF2B5EF4-FFF2-40B4-BE49-F238E27FC236}">
                <a16:creationId xmlns:a16="http://schemas.microsoft.com/office/drawing/2014/main" id="{D730FD06-BC7D-4F36-AD9E-DF0BE36E3DB0}"/>
              </a:ext>
            </a:extLst>
          </p:cNvPr>
          <p:cNvPicPr>
            <a:picLocks noChangeAspect="1"/>
          </p:cNvPicPr>
          <p:nvPr/>
        </p:nvPicPr>
        <p:blipFill>
          <a:blip r:embed="rId3"/>
          <a:stretch>
            <a:fillRect/>
          </a:stretch>
        </p:blipFill>
        <p:spPr>
          <a:xfrm>
            <a:off x="1005211" y="2492896"/>
            <a:ext cx="6750289" cy="3744416"/>
          </a:xfrm>
          <a:prstGeom prst="rect">
            <a:avLst/>
          </a:prstGeom>
        </p:spPr>
      </p:pic>
    </p:spTree>
    <p:extLst>
      <p:ext uri="{BB962C8B-B14F-4D97-AF65-F5344CB8AC3E}">
        <p14:creationId xmlns:p14="http://schemas.microsoft.com/office/powerpoint/2010/main" val="907684713"/>
      </p:ext>
    </p:extLst>
  </p:cSld>
  <p:clrMapOvr>
    <a:masterClrMapping/>
  </p:clrMapOvr>
  <p:transition>
    <p:zoom dir="in"/>
  </p:transition>
</p:sld>
</file>

<file path=ppt/tags/tag1.xml><?xml version="1.0" encoding="utf-8"?>
<p:tagLst xmlns:a="http://schemas.openxmlformats.org/drawingml/2006/main" xmlns:r="http://schemas.openxmlformats.org/officeDocument/2006/relationships" xmlns:p="http://schemas.openxmlformats.org/presentationml/2006/main">
  <p:tag name="TIMING" val="|14.9|16.9|1.7|1.1|65.2|77.1|1.5"/>
</p:tagLst>
</file>

<file path=ppt/tags/tag10.xml><?xml version="1.0" encoding="utf-8"?>
<p:tagLst xmlns:a="http://schemas.openxmlformats.org/drawingml/2006/main" xmlns:r="http://schemas.openxmlformats.org/officeDocument/2006/relationships" xmlns:p="http://schemas.openxmlformats.org/presentationml/2006/main">
  <p:tag name="TIMING" val="|10.1|8.2|94.3"/>
</p:tagLst>
</file>

<file path=ppt/tags/tag11.xml><?xml version="1.0" encoding="utf-8"?>
<p:tagLst xmlns:a="http://schemas.openxmlformats.org/drawingml/2006/main" xmlns:r="http://schemas.openxmlformats.org/officeDocument/2006/relationships" xmlns:p="http://schemas.openxmlformats.org/presentationml/2006/main">
  <p:tag name="TIMING" val="|14.7|7.7|19.6|33.6"/>
</p:tagLst>
</file>

<file path=ppt/tags/tag12.xml><?xml version="1.0" encoding="utf-8"?>
<p:tagLst xmlns:a="http://schemas.openxmlformats.org/drawingml/2006/main" xmlns:r="http://schemas.openxmlformats.org/officeDocument/2006/relationships" xmlns:p="http://schemas.openxmlformats.org/presentationml/2006/main">
  <p:tag name="TIMING" val="|9.5|3.8|3.1|13"/>
</p:tagLst>
</file>

<file path=ppt/tags/tag13.xml><?xml version="1.0" encoding="utf-8"?>
<p:tagLst xmlns:a="http://schemas.openxmlformats.org/drawingml/2006/main" xmlns:r="http://schemas.openxmlformats.org/officeDocument/2006/relationships" xmlns:p="http://schemas.openxmlformats.org/presentationml/2006/main">
  <p:tag name="TIMING" val="|10.9|1.1"/>
</p:tagLst>
</file>

<file path=ppt/tags/tag14.xml><?xml version="1.0" encoding="utf-8"?>
<p:tagLst xmlns:a="http://schemas.openxmlformats.org/drawingml/2006/main" xmlns:r="http://schemas.openxmlformats.org/officeDocument/2006/relationships" xmlns:p="http://schemas.openxmlformats.org/presentationml/2006/main">
  <p:tag name="TIMING" val="|72.5|0.8|0.6"/>
</p:tagLst>
</file>

<file path=ppt/tags/tag15.xml><?xml version="1.0" encoding="utf-8"?>
<p:tagLst xmlns:a="http://schemas.openxmlformats.org/drawingml/2006/main" xmlns:r="http://schemas.openxmlformats.org/officeDocument/2006/relationships" xmlns:p="http://schemas.openxmlformats.org/presentationml/2006/main">
  <p:tag name="TIMING" val="|72.5|0.8|0.6"/>
</p:tagLst>
</file>

<file path=ppt/tags/tag16.xml><?xml version="1.0" encoding="utf-8"?>
<p:tagLst xmlns:a="http://schemas.openxmlformats.org/drawingml/2006/main" xmlns:r="http://schemas.openxmlformats.org/officeDocument/2006/relationships" xmlns:p="http://schemas.openxmlformats.org/presentationml/2006/main">
  <p:tag name="TIMING" val="|14.7|54.6"/>
</p:tagLst>
</file>

<file path=ppt/tags/tag17.xml><?xml version="1.0" encoding="utf-8"?>
<p:tagLst xmlns:a="http://schemas.openxmlformats.org/drawingml/2006/main" xmlns:r="http://schemas.openxmlformats.org/officeDocument/2006/relationships" xmlns:p="http://schemas.openxmlformats.org/presentationml/2006/main">
  <p:tag name="TIMING" val="|14.7|54.6"/>
</p:tagLst>
</file>

<file path=ppt/tags/tag18.xml><?xml version="1.0" encoding="utf-8"?>
<p:tagLst xmlns:a="http://schemas.openxmlformats.org/drawingml/2006/main" xmlns:r="http://schemas.openxmlformats.org/officeDocument/2006/relationships" xmlns:p="http://schemas.openxmlformats.org/presentationml/2006/main">
  <p:tag name="TIMING" val="|14.7|54.6"/>
</p:tagLst>
</file>

<file path=ppt/tags/tag19.xml><?xml version="1.0" encoding="utf-8"?>
<p:tagLst xmlns:a="http://schemas.openxmlformats.org/drawingml/2006/main" xmlns:r="http://schemas.openxmlformats.org/officeDocument/2006/relationships" xmlns:p="http://schemas.openxmlformats.org/presentationml/2006/main">
  <p:tag name="TIMING" val="|14.7|54.6"/>
</p:tagLst>
</file>

<file path=ppt/tags/tag2.xml><?xml version="1.0" encoding="utf-8"?>
<p:tagLst xmlns:a="http://schemas.openxmlformats.org/drawingml/2006/main" xmlns:r="http://schemas.openxmlformats.org/officeDocument/2006/relationships" xmlns:p="http://schemas.openxmlformats.org/presentationml/2006/main">
  <p:tag name="TIMING" val="|1.9|11.1"/>
</p:tagLst>
</file>

<file path=ppt/tags/tag20.xml><?xml version="1.0" encoding="utf-8"?>
<p:tagLst xmlns:a="http://schemas.openxmlformats.org/drawingml/2006/main" xmlns:r="http://schemas.openxmlformats.org/officeDocument/2006/relationships" xmlns:p="http://schemas.openxmlformats.org/presentationml/2006/main">
  <p:tag name="TIMING" val="|1.3|1|1"/>
</p:tagLst>
</file>

<file path=ppt/tags/tag21.xml><?xml version="1.0" encoding="utf-8"?>
<p:tagLst xmlns:a="http://schemas.openxmlformats.org/drawingml/2006/main" xmlns:r="http://schemas.openxmlformats.org/officeDocument/2006/relationships" xmlns:p="http://schemas.openxmlformats.org/presentationml/2006/main">
  <p:tag name="TIMING" val="|1.3|1|1"/>
</p:tagLst>
</file>

<file path=ppt/tags/tag22.xml><?xml version="1.0" encoding="utf-8"?>
<p:tagLst xmlns:a="http://schemas.openxmlformats.org/drawingml/2006/main" xmlns:r="http://schemas.openxmlformats.org/officeDocument/2006/relationships" xmlns:p="http://schemas.openxmlformats.org/presentationml/2006/main">
  <p:tag name="TIMING" val="|1.3|1|1"/>
</p:tagLst>
</file>

<file path=ppt/tags/tag23.xml><?xml version="1.0" encoding="utf-8"?>
<p:tagLst xmlns:a="http://schemas.openxmlformats.org/drawingml/2006/main" xmlns:r="http://schemas.openxmlformats.org/officeDocument/2006/relationships" xmlns:p="http://schemas.openxmlformats.org/presentationml/2006/main">
  <p:tag name="TIMING" val="|1.3|1|1"/>
</p:tagLst>
</file>

<file path=ppt/tags/tag24.xml><?xml version="1.0" encoding="utf-8"?>
<p:tagLst xmlns:a="http://schemas.openxmlformats.org/drawingml/2006/main" xmlns:r="http://schemas.openxmlformats.org/officeDocument/2006/relationships" xmlns:p="http://schemas.openxmlformats.org/presentationml/2006/main">
  <p:tag name="TIMING" val="|1.3|1|1"/>
</p:tagLst>
</file>

<file path=ppt/tags/tag25.xml><?xml version="1.0" encoding="utf-8"?>
<p:tagLst xmlns:a="http://schemas.openxmlformats.org/drawingml/2006/main" xmlns:r="http://schemas.openxmlformats.org/officeDocument/2006/relationships" xmlns:p="http://schemas.openxmlformats.org/presentationml/2006/main">
  <p:tag name="TIMING" val="|1.3|1|1"/>
</p:tagLst>
</file>

<file path=ppt/tags/tag26.xml><?xml version="1.0" encoding="utf-8"?>
<p:tagLst xmlns:a="http://schemas.openxmlformats.org/drawingml/2006/main" xmlns:r="http://schemas.openxmlformats.org/officeDocument/2006/relationships" xmlns:p="http://schemas.openxmlformats.org/presentationml/2006/main">
  <p:tag name="TIMING" val="|1.3|1|1"/>
</p:tagLst>
</file>

<file path=ppt/tags/tag27.xml><?xml version="1.0" encoding="utf-8"?>
<p:tagLst xmlns:a="http://schemas.openxmlformats.org/drawingml/2006/main" xmlns:r="http://schemas.openxmlformats.org/officeDocument/2006/relationships" xmlns:p="http://schemas.openxmlformats.org/presentationml/2006/main">
  <p:tag name="TIMING" val="|1.3|1|1"/>
</p:tagLst>
</file>

<file path=ppt/tags/tag28.xml><?xml version="1.0" encoding="utf-8"?>
<p:tagLst xmlns:a="http://schemas.openxmlformats.org/drawingml/2006/main" xmlns:r="http://schemas.openxmlformats.org/officeDocument/2006/relationships" xmlns:p="http://schemas.openxmlformats.org/presentationml/2006/main">
  <p:tag name="TIMING" val="|1.3|1|1"/>
</p:tagLst>
</file>

<file path=ppt/tags/tag29.xml><?xml version="1.0" encoding="utf-8"?>
<p:tagLst xmlns:a="http://schemas.openxmlformats.org/drawingml/2006/main" xmlns:r="http://schemas.openxmlformats.org/officeDocument/2006/relationships" xmlns:p="http://schemas.openxmlformats.org/presentationml/2006/main">
  <p:tag name="TIMING" val="|1.3|1|1"/>
</p:tagLst>
</file>

<file path=ppt/tags/tag3.xml><?xml version="1.0" encoding="utf-8"?>
<p:tagLst xmlns:a="http://schemas.openxmlformats.org/drawingml/2006/main" xmlns:r="http://schemas.openxmlformats.org/officeDocument/2006/relationships" xmlns:p="http://schemas.openxmlformats.org/presentationml/2006/main">
  <p:tag name="TIMING" val="|18.9|8.3|55|4.1|3.2|7.3|2.2"/>
</p:tagLst>
</file>

<file path=ppt/tags/tag30.xml><?xml version="1.0" encoding="utf-8"?>
<p:tagLst xmlns:a="http://schemas.openxmlformats.org/drawingml/2006/main" xmlns:r="http://schemas.openxmlformats.org/officeDocument/2006/relationships" xmlns:p="http://schemas.openxmlformats.org/presentationml/2006/main">
  <p:tag name="TIMING" val="|1.3|1|1"/>
</p:tagLst>
</file>

<file path=ppt/tags/tag31.xml><?xml version="1.0" encoding="utf-8"?>
<p:tagLst xmlns:a="http://schemas.openxmlformats.org/drawingml/2006/main" xmlns:r="http://schemas.openxmlformats.org/officeDocument/2006/relationships" xmlns:p="http://schemas.openxmlformats.org/presentationml/2006/main">
  <p:tag name="TIMING" val="|1.3|1|1"/>
</p:tagLst>
</file>

<file path=ppt/tags/tag32.xml><?xml version="1.0" encoding="utf-8"?>
<p:tagLst xmlns:a="http://schemas.openxmlformats.org/drawingml/2006/main" xmlns:r="http://schemas.openxmlformats.org/officeDocument/2006/relationships" xmlns:p="http://schemas.openxmlformats.org/presentationml/2006/main">
  <p:tag name="TIMING" val="|1.3|1|1"/>
</p:tagLst>
</file>

<file path=ppt/tags/tag33.xml><?xml version="1.0" encoding="utf-8"?>
<p:tagLst xmlns:a="http://schemas.openxmlformats.org/drawingml/2006/main" xmlns:r="http://schemas.openxmlformats.org/officeDocument/2006/relationships" xmlns:p="http://schemas.openxmlformats.org/presentationml/2006/main">
  <p:tag name="TIMING" val="|1.3|1|1"/>
</p:tagLst>
</file>

<file path=ppt/tags/tag34.xml><?xml version="1.0" encoding="utf-8"?>
<p:tagLst xmlns:a="http://schemas.openxmlformats.org/drawingml/2006/main" xmlns:r="http://schemas.openxmlformats.org/officeDocument/2006/relationships" xmlns:p="http://schemas.openxmlformats.org/presentationml/2006/main">
  <p:tag name="TIMING" val="|1.1|10.7"/>
</p:tagLst>
</file>

<file path=ppt/tags/tag35.xml><?xml version="1.0" encoding="utf-8"?>
<p:tagLst xmlns:a="http://schemas.openxmlformats.org/drawingml/2006/main" xmlns:r="http://schemas.openxmlformats.org/officeDocument/2006/relationships" xmlns:p="http://schemas.openxmlformats.org/presentationml/2006/main">
  <p:tag name="TIMING" val="|1.1|10.7"/>
</p:tagLst>
</file>

<file path=ppt/tags/tag36.xml><?xml version="1.0" encoding="utf-8"?>
<p:tagLst xmlns:a="http://schemas.openxmlformats.org/drawingml/2006/main" xmlns:r="http://schemas.openxmlformats.org/officeDocument/2006/relationships" xmlns:p="http://schemas.openxmlformats.org/presentationml/2006/main">
  <p:tag name="TIMING" val="|1.1|10.7"/>
</p:tagLst>
</file>

<file path=ppt/tags/tag37.xml><?xml version="1.0" encoding="utf-8"?>
<p:tagLst xmlns:a="http://schemas.openxmlformats.org/drawingml/2006/main" xmlns:r="http://schemas.openxmlformats.org/officeDocument/2006/relationships" xmlns:p="http://schemas.openxmlformats.org/presentationml/2006/main">
  <p:tag name="TIMING" val="|1.1|10.7"/>
</p:tagLst>
</file>

<file path=ppt/tags/tag38.xml><?xml version="1.0" encoding="utf-8"?>
<p:tagLst xmlns:a="http://schemas.openxmlformats.org/drawingml/2006/main" xmlns:r="http://schemas.openxmlformats.org/officeDocument/2006/relationships" xmlns:p="http://schemas.openxmlformats.org/presentationml/2006/main">
  <p:tag name="TIMING" val="|1.1|10.7"/>
</p:tagLst>
</file>

<file path=ppt/tags/tag4.xml><?xml version="1.0" encoding="utf-8"?>
<p:tagLst xmlns:a="http://schemas.openxmlformats.org/drawingml/2006/main" xmlns:r="http://schemas.openxmlformats.org/officeDocument/2006/relationships" xmlns:p="http://schemas.openxmlformats.org/presentationml/2006/main">
  <p:tag name="TIMING" val="|27.2|56.4|9.8"/>
</p:tagLst>
</file>

<file path=ppt/tags/tag5.xml><?xml version="1.0" encoding="utf-8"?>
<p:tagLst xmlns:a="http://schemas.openxmlformats.org/drawingml/2006/main" xmlns:r="http://schemas.openxmlformats.org/officeDocument/2006/relationships" xmlns:p="http://schemas.openxmlformats.org/presentationml/2006/main">
  <p:tag name="TIMING" val="|0.3|1.2|1.1|0.2|0.1"/>
</p:tagLst>
</file>

<file path=ppt/tags/tag6.xml><?xml version="1.0" encoding="utf-8"?>
<p:tagLst xmlns:a="http://schemas.openxmlformats.org/drawingml/2006/main" xmlns:r="http://schemas.openxmlformats.org/officeDocument/2006/relationships" xmlns:p="http://schemas.openxmlformats.org/presentationml/2006/main">
  <p:tag name="TIMING" val="|0.3|1.2|1.1|0.2|0.1"/>
</p:tagLst>
</file>

<file path=ppt/tags/tag7.xml><?xml version="1.0" encoding="utf-8"?>
<p:tagLst xmlns:a="http://schemas.openxmlformats.org/drawingml/2006/main" xmlns:r="http://schemas.openxmlformats.org/officeDocument/2006/relationships" xmlns:p="http://schemas.openxmlformats.org/presentationml/2006/main">
  <p:tag name="TIMING" val="|26.1|1|0.3|0.2"/>
</p:tagLst>
</file>

<file path=ppt/tags/tag8.xml><?xml version="1.0" encoding="utf-8"?>
<p:tagLst xmlns:a="http://schemas.openxmlformats.org/drawingml/2006/main" xmlns:r="http://schemas.openxmlformats.org/officeDocument/2006/relationships" xmlns:p="http://schemas.openxmlformats.org/presentationml/2006/main">
  <p:tag name="TIMING" val="|1.3|5"/>
</p:tagLst>
</file>

<file path=ppt/tags/tag9.xml><?xml version="1.0" encoding="utf-8"?>
<p:tagLst xmlns:a="http://schemas.openxmlformats.org/drawingml/2006/main" xmlns:r="http://schemas.openxmlformats.org/officeDocument/2006/relationships" xmlns:p="http://schemas.openxmlformats.org/presentationml/2006/main">
  <p:tag name="TIMING" val="|1|29.3"/>
</p:tagLst>
</file>

<file path=ppt/theme/theme1.xml><?xml version="1.0" encoding="utf-8"?>
<a:theme xmlns:a="http://schemas.openxmlformats.org/drawingml/2006/main" name="1_model-3">
  <a:themeElements>
    <a:clrScheme name="1_model-3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1_model-3">
      <a:majorFont>
        <a:latin typeface="Tahoma"/>
        <a:ea typeface="黑体"/>
        <a:cs typeface=""/>
      </a:majorFont>
      <a:minorFont>
        <a:latin typeface="Tahoma"/>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400" b="0" i="0" u="none" strike="noStrike" cap="none" normalizeH="0" baseline="0" smtClean="0">
            <a:ln>
              <a:noFill/>
            </a:ln>
            <a:solidFill>
              <a:srgbClr val="FF00FF"/>
            </a:solidFill>
            <a:effectLst/>
            <a:latin typeface="华文新魏" pitchFamily="2" charset="-122"/>
            <a:ea typeface="华文新魏"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400" b="0" i="0" u="none" strike="noStrike" cap="none" normalizeH="0" baseline="0" smtClean="0">
            <a:ln>
              <a:noFill/>
            </a:ln>
            <a:solidFill>
              <a:srgbClr val="FF00FF"/>
            </a:solidFill>
            <a:effectLst/>
            <a:latin typeface="华文新魏" pitchFamily="2" charset="-122"/>
            <a:ea typeface="华文新魏" pitchFamily="2" charset="-122"/>
          </a:defRPr>
        </a:defPPr>
      </a:lstStyle>
    </a:lnDef>
  </a:objectDefaults>
  <a:extraClrSchemeLst>
    <a:extraClrScheme>
      <a:clrScheme name="1_model-3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1_model-3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1_model-3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1_model-3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1_model-3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1_model-3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1_model-3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1_model-3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model-3">
  <a:themeElements>
    <a:clrScheme name="model-3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fontScheme name="model-3">
      <a:majorFont>
        <a:latin typeface="Tahoma"/>
        <a:ea typeface="黑体"/>
        <a:cs typeface=""/>
      </a:majorFont>
      <a:minorFont>
        <a:latin typeface="Tahoma"/>
        <a:ea typeface="华文新魏"/>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dash"/>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000" b="0" i="1"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dash"/>
          <a:round/>
          <a:headEnd type="none" w="med" len="med"/>
          <a:tailEnd type="stealth"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000" b="0" i="1"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model-3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model-3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model-3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model-3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model-3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model-3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model-3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model-3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8773</TotalTime>
  <Words>5787</Words>
  <Application>Microsoft Office PowerPoint</Application>
  <PresentationFormat>全屏显示(4:3)</PresentationFormat>
  <Paragraphs>840</Paragraphs>
  <Slides>76</Slides>
  <Notes>47</Notes>
  <HiddenSlides>0</HiddenSlides>
  <MMClips>0</MMClips>
  <ScaleCrop>false</ScaleCrop>
  <HeadingPairs>
    <vt:vector size="6" baseType="variant">
      <vt:variant>
        <vt:lpstr>已用的字体</vt:lpstr>
      </vt:variant>
      <vt:variant>
        <vt:i4>10</vt:i4>
      </vt:variant>
      <vt:variant>
        <vt:lpstr>主题</vt:lpstr>
      </vt:variant>
      <vt:variant>
        <vt:i4>3</vt:i4>
      </vt:variant>
      <vt:variant>
        <vt:lpstr>幻灯片标题</vt:lpstr>
      </vt:variant>
      <vt:variant>
        <vt:i4>76</vt:i4>
      </vt:variant>
    </vt:vector>
  </HeadingPairs>
  <TitlesOfParts>
    <vt:vector size="89" baseType="lpstr">
      <vt:lpstr>PingFang SC</vt:lpstr>
      <vt:lpstr>黑体</vt:lpstr>
      <vt:lpstr>华文新魏</vt:lpstr>
      <vt:lpstr>宋体</vt:lpstr>
      <vt:lpstr>新宋体</vt:lpstr>
      <vt:lpstr>Arial</vt:lpstr>
      <vt:lpstr>Cambria Math</vt:lpstr>
      <vt:lpstr>Tahoma</vt:lpstr>
      <vt:lpstr>Times New Roman</vt:lpstr>
      <vt:lpstr>Wingdings</vt:lpstr>
      <vt:lpstr>1_model-3</vt:lpstr>
      <vt:lpstr>model-3</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“Father” of the IEEE 754 standard</vt:lpstr>
      <vt:lpstr>PowerPoint 演示文稿</vt:lpstr>
      <vt:lpstr>PowerPoint 演示文稿</vt:lpstr>
      <vt:lpstr>PowerPoint 演示文稿</vt:lpstr>
      <vt:lpstr>PowerPoint 演示文稿</vt:lpstr>
      <vt:lpstr>PowerPoint 演示文稿</vt:lpstr>
      <vt:lpstr>PowerPoint 演示文稿</vt:lpstr>
    </vt:vector>
  </TitlesOfParts>
  <Company>达梦数据库股份有限责任公司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xuxiangyang</dc:creator>
  <cp:lastModifiedBy>Lianghai</cp:lastModifiedBy>
  <cp:revision>837</cp:revision>
  <dcterms:created xsi:type="dcterms:W3CDTF">2002-01-21T01:38:38Z</dcterms:created>
  <dcterms:modified xsi:type="dcterms:W3CDTF">2024-02-26T05:53:07Z</dcterms:modified>
</cp:coreProperties>
</file>