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sldIdLst>
    <p:sldId id="256" r:id="rId2"/>
    <p:sldId id="297" r:id="rId3"/>
    <p:sldId id="258" r:id="rId4"/>
    <p:sldId id="257" r:id="rId5"/>
    <p:sldId id="259" r:id="rId6"/>
    <p:sldId id="260" r:id="rId7"/>
    <p:sldId id="261" r:id="rId8"/>
    <p:sldId id="267" r:id="rId9"/>
    <p:sldId id="266" r:id="rId10"/>
    <p:sldId id="294" r:id="rId11"/>
    <p:sldId id="262" r:id="rId12"/>
    <p:sldId id="279" r:id="rId13"/>
    <p:sldId id="264" r:id="rId14"/>
    <p:sldId id="287" r:id="rId15"/>
    <p:sldId id="288" r:id="rId16"/>
    <p:sldId id="280" r:id="rId17"/>
    <p:sldId id="281" r:id="rId18"/>
    <p:sldId id="282" r:id="rId19"/>
    <p:sldId id="290" r:id="rId20"/>
    <p:sldId id="283" r:id="rId21"/>
    <p:sldId id="284" r:id="rId22"/>
    <p:sldId id="285" r:id="rId23"/>
    <p:sldId id="295" r:id="rId24"/>
    <p:sldId id="286" r:id="rId25"/>
    <p:sldId id="265" r:id="rId26"/>
    <p:sldId id="270" r:id="rId27"/>
    <p:sldId id="272" r:id="rId28"/>
    <p:sldId id="268" r:id="rId29"/>
    <p:sldId id="269" r:id="rId30"/>
    <p:sldId id="273" r:id="rId31"/>
    <p:sldId id="274" r:id="rId32"/>
    <p:sldId id="275" r:id="rId33"/>
    <p:sldId id="276" r:id="rId34"/>
    <p:sldId id="277" r:id="rId35"/>
    <p:sldId id="271" r:id="rId36"/>
    <p:sldId id="291" r:id="rId37"/>
    <p:sldId id="292" r:id="rId38"/>
    <p:sldId id="278" r:id="rId39"/>
    <p:sldId id="293"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595"/>
  </p:normalViewPr>
  <p:slideViewPr>
    <p:cSldViewPr snapToGrid="0" snapToObjects="1">
      <p:cViewPr varScale="1">
        <p:scale>
          <a:sx n="91" d="100"/>
          <a:sy n="91" d="100"/>
        </p:scale>
        <p:origin x="7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25989-6D82-8147-9D73-80EC7C55760A}" type="datetimeFigureOut">
              <a:rPr lang="en-US" smtClean="0"/>
              <a:t>1/27/16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DCCEE-510F-864F-9779-C1FD39804190}" type="slidenum">
              <a:rPr lang="en-US" smtClean="0"/>
              <a:t>‹#›</a:t>
            </a:fld>
            <a:endParaRPr lang="en-US"/>
          </a:p>
        </p:txBody>
      </p:sp>
    </p:spTree>
    <p:extLst>
      <p:ext uri="{BB962C8B-B14F-4D97-AF65-F5344CB8AC3E}">
        <p14:creationId xmlns:p14="http://schemas.microsoft.com/office/powerpoint/2010/main" val="24573750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It matters little that something is easy if it's not what you want. It's also no good if the system can hypothetically do what you want, but you can't make it happen because the user interface is too difficult.</a:t>
            </a:r>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5</a:t>
            </a:fld>
            <a:endParaRPr lang="en-US"/>
          </a:p>
        </p:txBody>
      </p:sp>
    </p:spTree>
    <p:extLst>
      <p:ext uri="{BB962C8B-B14F-4D97-AF65-F5344CB8AC3E}">
        <p14:creationId xmlns:p14="http://schemas.microsoft.com/office/powerpoint/2010/main" val="257628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6</a:t>
            </a:fld>
            <a:endParaRPr lang="en-US"/>
          </a:p>
        </p:txBody>
      </p:sp>
    </p:spTree>
    <p:extLst>
      <p:ext uri="{BB962C8B-B14F-4D97-AF65-F5344CB8AC3E}">
        <p14:creationId xmlns:p14="http://schemas.microsoft.com/office/powerpoint/2010/main" val="270020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Increase any one of V, C, or L</a:t>
            </a:r>
            <a:endParaRPr lang="en-AU" dirty="0"/>
          </a:p>
        </p:txBody>
      </p:sp>
      <p:sp>
        <p:nvSpPr>
          <p:cNvPr id="4" name="Slide Number Placeholder 3"/>
          <p:cNvSpPr>
            <a:spLocks noGrp="1"/>
          </p:cNvSpPr>
          <p:nvPr>
            <p:ph type="sldNum" sz="quarter" idx="10"/>
          </p:nvPr>
        </p:nvSpPr>
        <p:spPr/>
        <p:txBody>
          <a:bodyPr/>
          <a:lstStyle/>
          <a:p>
            <a:fld id="{728DCCEE-510F-864F-9779-C1FD39804190}" type="slidenum">
              <a:rPr lang="en-US" smtClean="0"/>
              <a:t>9</a:t>
            </a:fld>
            <a:endParaRPr lang="en-US"/>
          </a:p>
        </p:txBody>
      </p:sp>
    </p:spTree>
    <p:extLst>
      <p:ext uri="{BB962C8B-B14F-4D97-AF65-F5344CB8AC3E}">
        <p14:creationId xmlns:p14="http://schemas.microsoft.com/office/powerpoint/2010/main" val="42255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Don't want people thinking they have to say nice things, don't</a:t>
            </a:r>
            <a:r>
              <a:rPr lang="en-GB" baseline="0" dirty="0" smtClean="0"/>
              <a:t> want them to be embarrassed… </a:t>
            </a:r>
          </a:p>
          <a:p>
            <a:r>
              <a:rPr lang="en-GB" baseline="0" dirty="0" smtClean="0"/>
              <a:t>We want authentic (</a:t>
            </a:r>
            <a:r>
              <a:rPr lang="en-GB" baseline="0" dirty="0" err="1" smtClean="0"/>
              <a:t>unskewed</a:t>
            </a:r>
            <a:r>
              <a:rPr lang="en-GB" baseline="0" dirty="0" smtClean="0"/>
              <a:t>) feedback.</a:t>
            </a:r>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17</a:t>
            </a:fld>
            <a:endParaRPr lang="en-US"/>
          </a:p>
        </p:txBody>
      </p:sp>
    </p:spTree>
    <p:extLst>
      <p:ext uri="{BB962C8B-B14F-4D97-AF65-F5344CB8AC3E}">
        <p14:creationId xmlns:p14="http://schemas.microsoft.com/office/powerpoint/2010/main" val="20987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Adjust these</a:t>
            </a:r>
            <a:r>
              <a:rPr lang="en-AU" baseline="0" dirty="0" smtClean="0"/>
              <a:t> tests to suit the topic of the major project</a:t>
            </a:r>
            <a:endParaRPr lang="en-AU" dirty="0"/>
          </a:p>
        </p:txBody>
      </p:sp>
      <p:sp>
        <p:nvSpPr>
          <p:cNvPr id="4" name="Slide Number Placeholder 3"/>
          <p:cNvSpPr>
            <a:spLocks noGrp="1"/>
          </p:cNvSpPr>
          <p:nvPr>
            <p:ph type="sldNum" sz="quarter" idx="10"/>
          </p:nvPr>
        </p:nvSpPr>
        <p:spPr/>
        <p:txBody>
          <a:bodyPr/>
          <a:lstStyle/>
          <a:p>
            <a:fld id="{728DCCEE-510F-864F-9779-C1FD39804190}" type="slidenum">
              <a:rPr lang="en-US" smtClean="0"/>
              <a:t>26</a:t>
            </a:fld>
            <a:endParaRPr lang="en-US"/>
          </a:p>
        </p:txBody>
      </p:sp>
    </p:spTree>
    <p:extLst>
      <p:ext uri="{BB962C8B-B14F-4D97-AF65-F5344CB8AC3E}">
        <p14:creationId xmlns:p14="http://schemas.microsoft.com/office/powerpoint/2010/main" val="110470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can't test with disabled users:</a:t>
            </a:r>
            <a:r>
              <a:rPr lang="en-US" baseline="0" dirty="0" smtClean="0"/>
              <a:t> </a:t>
            </a:r>
          </a:p>
          <a:p>
            <a:r>
              <a:rPr lang="en-US" dirty="0" smtClean="0"/>
              <a:t>squint or use a low-brightness setting</a:t>
            </a:r>
            <a:r>
              <a:rPr lang="en-US" baseline="0" dirty="0" smtClean="0"/>
              <a:t> on your screen</a:t>
            </a:r>
            <a:r>
              <a:rPr lang="en-US" dirty="0" smtClean="0"/>
              <a:t>, use your left (non-dominant) hand on the mouse, use the keyboard</a:t>
            </a:r>
            <a:r>
              <a:rPr lang="en-US" baseline="0" dirty="0" smtClean="0"/>
              <a:t> (no mouse), install and use an assistive technology (screen reader, etc.)…</a:t>
            </a:r>
            <a:endParaRPr lang="en-US" dirty="0"/>
          </a:p>
        </p:txBody>
      </p:sp>
      <p:sp>
        <p:nvSpPr>
          <p:cNvPr id="4" name="Slide Number Placeholder 3"/>
          <p:cNvSpPr>
            <a:spLocks noGrp="1"/>
          </p:cNvSpPr>
          <p:nvPr>
            <p:ph type="sldNum" sz="quarter" idx="10"/>
          </p:nvPr>
        </p:nvSpPr>
        <p:spPr/>
        <p:txBody>
          <a:bodyPr/>
          <a:lstStyle/>
          <a:p>
            <a:fld id="{728DCCEE-510F-864F-9779-C1FD39804190}" type="slidenum">
              <a:rPr lang="en-US" smtClean="0"/>
              <a:t>35</a:t>
            </a:fld>
            <a:endParaRPr lang="en-US"/>
          </a:p>
        </p:txBody>
      </p:sp>
    </p:spTree>
    <p:extLst>
      <p:ext uri="{BB962C8B-B14F-4D97-AF65-F5344CB8AC3E}">
        <p14:creationId xmlns:p14="http://schemas.microsoft.com/office/powerpoint/2010/main" val="43757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37</a:t>
            </a:fld>
            <a:endParaRPr lang="en-US"/>
          </a:p>
        </p:txBody>
      </p:sp>
    </p:spTree>
    <p:extLst>
      <p:ext uri="{BB962C8B-B14F-4D97-AF65-F5344CB8AC3E}">
        <p14:creationId xmlns:p14="http://schemas.microsoft.com/office/powerpoint/2010/main" val="161926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38</a:t>
            </a:fld>
            <a:endParaRPr lang="en-US"/>
          </a:p>
        </p:txBody>
      </p:sp>
    </p:spTree>
    <p:extLst>
      <p:ext uri="{BB962C8B-B14F-4D97-AF65-F5344CB8AC3E}">
        <p14:creationId xmlns:p14="http://schemas.microsoft.com/office/powerpoint/2010/main" val="426294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Screen readers can speak the abbreviation</a:t>
            </a:r>
            <a:r>
              <a:rPr lang="en-GB" baseline="0" dirty="0" smtClean="0"/>
              <a:t> and definition title text</a:t>
            </a:r>
            <a:endParaRPr lang="en-GB" dirty="0" smtClean="0"/>
          </a:p>
        </p:txBody>
      </p:sp>
      <p:sp>
        <p:nvSpPr>
          <p:cNvPr id="4" name="Slide Number Placeholder 3"/>
          <p:cNvSpPr>
            <a:spLocks noGrp="1"/>
          </p:cNvSpPr>
          <p:nvPr>
            <p:ph type="sldNum" sz="quarter" idx="10"/>
          </p:nvPr>
        </p:nvSpPr>
        <p:spPr/>
        <p:txBody>
          <a:bodyPr/>
          <a:lstStyle/>
          <a:p>
            <a:fld id="{728DCCEE-510F-864F-9779-C1FD39804190}" type="slidenum">
              <a:rPr lang="en-US" smtClean="0"/>
              <a:t>39</a:t>
            </a:fld>
            <a:endParaRPr lang="en-US"/>
          </a:p>
        </p:txBody>
      </p:sp>
    </p:spTree>
    <p:extLst>
      <p:ext uri="{BB962C8B-B14F-4D97-AF65-F5344CB8AC3E}">
        <p14:creationId xmlns:p14="http://schemas.microsoft.com/office/powerpoint/2010/main" val="408637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504" y="466726"/>
            <a:ext cx="6990209" cy="2133600"/>
          </a:xfrm>
        </p:spPr>
        <p:txBody>
          <a:bodyPr/>
          <a:lstStyle>
            <a:lvl1pPr>
              <a:defRPr b="1">
                <a:solidFill>
                  <a:srgbClr val="333399"/>
                </a:solidFill>
              </a:defRPr>
            </a:lvl1pPr>
          </a:lstStyle>
          <a:p>
            <a:r>
              <a:rPr lang="en-US" dirty="0" smtClean="0"/>
              <a:t/>
            </a:r>
            <a:br>
              <a:rPr lang="en-US" dirty="0" smtClean="0"/>
            </a:br>
            <a:r>
              <a:rPr lang="en-US" dirty="0" smtClean="0"/>
              <a:t/>
            </a:r>
            <a:br>
              <a:rPr lang="en-US" dirty="0" smtClean="0"/>
            </a:br>
            <a:r>
              <a:rPr lang="en-US" dirty="0" smtClean="0"/>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dirty="0"/>
          </a:p>
        </p:txBody>
      </p:sp>
      <p:sp>
        <p:nvSpPr>
          <p:cNvPr id="4" name="Date Placeholder 3"/>
          <p:cNvSpPr>
            <a:spLocks noGrp="1"/>
          </p:cNvSpPr>
          <p:nvPr>
            <p:ph type="dt" sz="half" idx="10"/>
          </p:nvPr>
        </p:nvSpPr>
        <p:spPr/>
        <p:txBody>
          <a:bodyPr/>
          <a:lstStyle/>
          <a:p>
            <a:fld id="{77F8E0AD-4C88-194B-BA78-A50C8B03CD42}" type="datetimeFigureOut">
              <a:rPr lang="en-US" smtClean="0"/>
              <a:t>1/27/16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876256" y="6381328"/>
            <a:ext cx="2133600" cy="365125"/>
          </a:xfrm>
        </p:spPr>
        <p:txBody>
          <a:bodyPr/>
          <a:lstStyle/>
          <a:p>
            <a:fld id="{401F67EC-061C-ED47-BE55-2EAA06D4A54E}" type="slidenum">
              <a:rPr lang="en-AU" smtClean="0"/>
              <a:t>‹#›</a:t>
            </a:fld>
            <a:endParaRPr lang="en-AU"/>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1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AU"/>
          </a:p>
        </p:txBody>
      </p:sp>
      <p:sp>
        <p:nvSpPr>
          <p:cNvPr id="11"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AU"/>
          </a:p>
        </p:txBody>
      </p:sp>
    </p:spTree>
    <p:extLst>
      <p:ext uri="{BB962C8B-B14F-4D97-AF65-F5344CB8AC3E}">
        <p14:creationId xmlns:p14="http://schemas.microsoft.com/office/powerpoint/2010/main" val="14830087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7E1BEB51-D17A-8D45-A99A-56886D8424F4}" type="datetimeFigureOut">
              <a:rPr lang="en-US" smtClean="0"/>
              <a:t>1/27/16</a:t>
            </a:fld>
            <a:endParaRPr lang="en-GB"/>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10901616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7E1BEB51-D17A-8D45-A99A-56886D8424F4}" type="datetimeFigureOut">
              <a:rPr lang="en-US" smtClean="0"/>
              <a:t>1/27/16</a:t>
            </a:fld>
            <a:endParaRPr lang="en-GB"/>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2673876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idx="1"/>
          </p:nvPr>
        </p:nvSpPr>
        <p:spPr>
          <a:xfrm>
            <a:off x="71500" y="1137478"/>
            <a:ext cx="8928992" cy="5132701"/>
          </a:xfrm>
        </p:spPr>
        <p:txBody>
          <a:bodyPr>
            <a:normAutofit/>
          </a:bodyPr>
          <a:lstStyle>
            <a:lvl1pPr marL="342900" indent="-342900">
              <a:buClr>
                <a:srgbClr val="330066"/>
              </a:buClr>
              <a:buSzPct val="70000"/>
              <a:buFont typeface="Wingdings" panose="05000000000000000000" pitchFamily="2" charset="2"/>
              <a:buChar char="l"/>
              <a:defRPr sz="2800"/>
            </a:lvl1pPr>
            <a:lvl2pPr marL="742950" indent="-285750">
              <a:buClr>
                <a:srgbClr val="669999"/>
              </a:buClr>
              <a:buSzPct val="70000"/>
              <a:buFont typeface="Wingdings" panose="05000000000000000000" pitchFamily="2" charset="2"/>
              <a:buChar char="l"/>
              <a:defRPr sz="2400"/>
            </a:lvl2pPr>
            <a:lvl3pPr marL="1143000" indent="-228600">
              <a:buClr>
                <a:srgbClr val="CCCC00"/>
              </a:buClr>
              <a:buSzPct val="70000"/>
              <a:buFont typeface="Wingdings" panose="05000000000000000000" pitchFamily="2" charset="2"/>
              <a:buChar char="l"/>
              <a:defRPr sz="2400"/>
            </a:lvl3pPr>
            <a:lvl4pPr marL="1600200" indent="-228600">
              <a:buClr>
                <a:schemeClr val="accent3">
                  <a:lumMod val="75000"/>
                </a:schemeClr>
              </a:buClr>
              <a:buSzPct val="70000"/>
              <a:buFont typeface="Wingdings" panose="05000000000000000000" pitchFamily="2" charset="2"/>
              <a:buChar char="l"/>
              <a:defRPr sz="2400"/>
            </a:lvl4pPr>
            <a:lvl5pPr marL="2057400" indent="-228600">
              <a:buClr>
                <a:schemeClr val="accent4">
                  <a:lumMod val="75000"/>
                </a:schemeClr>
              </a:buClr>
              <a:buSzPct val="70000"/>
              <a:buFont typeface="Wingdings" panose="05000000000000000000" pitchFamily="2" charset="2"/>
              <a:buChar char="l"/>
              <a:defRPr sz="24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4" name="Date Placeholder 3"/>
          <p:cNvSpPr>
            <a:spLocks noGrp="1"/>
          </p:cNvSpPr>
          <p:nvPr>
            <p:ph type="dt" sz="half" idx="10"/>
          </p:nvPr>
        </p:nvSpPr>
        <p:spPr/>
        <p:txBody>
          <a:bodyPr/>
          <a:lstStyle/>
          <a:p>
            <a:fld id="{7E1BEB51-D17A-8D45-A99A-56886D8424F4}" type="datetimeFigureOut">
              <a:rPr lang="en-US" smtClean="0"/>
              <a:t>1/27/16</a:t>
            </a:fld>
            <a:endParaRPr lang="en-GB"/>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553200" y="6356350"/>
            <a:ext cx="2483296" cy="365125"/>
          </a:xfrm>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14478342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7E1BEB51-D17A-8D45-A99A-56886D8424F4}" type="datetimeFigureOut">
              <a:rPr lang="en-US" smtClean="0"/>
              <a:t>1/27/16</a:t>
            </a:fld>
            <a:endParaRPr lang="en-GB"/>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F67EC-061C-ED47-BE55-2EAA06D4A54E}" type="slidenum">
              <a:rPr lang="en-AU" smtClean="0"/>
              <a:t>‹#›</a:t>
            </a:fld>
            <a:endParaRPr lang="en-AU"/>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41244216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086" y="53778"/>
            <a:ext cx="8686800" cy="368780"/>
          </a:xfrm>
        </p:spPr>
        <p:txBody>
          <a:bodyPr anchor="t">
            <a:noAutofit/>
          </a:bodyPr>
          <a:lstStyle>
            <a:lvl1pPr algn="l">
              <a:defRPr sz="32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Date Placeholder 4"/>
          <p:cNvSpPr>
            <a:spLocks noGrp="1"/>
          </p:cNvSpPr>
          <p:nvPr>
            <p:ph type="dt" sz="half" idx="10"/>
          </p:nvPr>
        </p:nvSpPr>
        <p:spPr/>
        <p:txBody>
          <a:bodyPr/>
          <a:lstStyle/>
          <a:p>
            <a:fld id="{7E1BEB51-D17A-8D45-A99A-56886D8424F4}" type="datetimeFigureOut">
              <a:rPr lang="en-US" smtClean="0"/>
              <a:t>1/27/16</a:t>
            </a:fld>
            <a:endParaRPr lang="en-GB"/>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6553200" y="6356350"/>
            <a:ext cx="2555304" cy="365125"/>
          </a:xfrm>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5532431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7" name="Date Placeholder 6"/>
          <p:cNvSpPr>
            <a:spLocks noGrp="1"/>
          </p:cNvSpPr>
          <p:nvPr>
            <p:ph type="dt" sz="half" idx="10"/>
          </p:nvPr>
        </p:nvSpPr>
        <p:spPr/>
        <p:txBody>
          <a:bodyPr/>
          <a:lstStyle/>
          <a:p>
            <a:fld id="{7E1BEB51-D17A-8D45-A99A-56886D8424F4}" type="datetimeFigureOut">
              <a:rPr lang="en-US" smtClean="0"/>
              <a:t>1/27/16</a:t>
            </a:fld>
            <a:endParaRPr lang="en-GB"/>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a:xfrm>
            <a:off x="6987698" y="6381328"/>
            <a:ext cx="2133600" cy="365125"/>
          </a:xfrm>
        </p:spPr>
        <p:txBody>
          <a:bodyPr/>
          <a:lstStyle/>
          <a:p>
            <a:fld id="{401F67EC-061C-ED47-BE55-2EAA06D4A54E}" type="slidenum">
              <a:rPr lang="en-AU" smtClean="0"/>
              <a:t>‹#›</a:t>
            </a:fld>
            <a:endParaRPr lang="en-AU"/>
          </a:p>
        </p:txBody>
      </p:sp>
      <p:sp>
        <p:nvSpPr>
          <p:cNvPr id="10"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smtClean="0"/>
              <a:t>Click to edit Master title style</a:t>
            </a:r>
            <a:endParaRPr lang="en-AU" dirty="0"/>
          </a:p>
        </p:txBody>
      </p:sp>
    </p:spTree>
    <p:extLst>
      <p:ext uri="{BB962C8B-B14F-4D97-AF65-F5344CB8AC3E}">
        <p14:creationId xmlns:p14="http://schemas.microsoft.com/office/powerpoint/2010/main" val="2478311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rgbClr val="333399"/>
                </a:solidFill>
              </a:defRPr>
            </a:lvl1pPr>
          </a:lstStyle>
          <a:p>
            <a:r>
              <a:rPr lang="en-AU" smtClean="0"/>
              <a:t>Click to edit Master title style</a:t>
            </a:r>
            <a:endParaRPr lang="en-AU"/>
          </a:p>
        </p:txBody>
      </p:sp>
      <p:sp>
        <p:nvSpPr>
          <p:cNvPr id="3" name="Date Placeholder 2"/>
          <p:cNvSpPr>
            <a:spLocks noGrp="1"/>
          </p:cNvSpPr>
          <p:nvPr>
            <p:ph type="dt" sz="half" idx="10"/>
          </p:nvPr>
        </p:nvSpPr>
        <p:spPr/>
        <p:txBody>
          <a:bodyPr/>
          <a:lstStyle/>
          <a:p>
            <a:fld id="{7E1BEB51-D17A-8D45-A99A-56886D8424F4}" type="datetimeFigureOut">
              <a:rPr lang="en-US" smtClean="0"/>
              <a:t>1/27/16</a:t>
            </a:fld>
            <a:endParaRPr lang="en-GB"/>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01F67EC-061C-ED47-BE55-2EAA06D4A54E}" type="slidenum">
              <a:rPr lang="en-AU" smtClean="0"/>
              <a:t>‹#›</a:t>
            </a:fld>
            <a:endParaRPr lang="en-AU"/>
          </a:p>
        </p:txBody>
      </p:sp>
      <p:sp>
        <p:nvSpPr>
          <p:cNvPr id="6" name="Rectangle 5"/>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0481567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BEB51-D17A-8D45-A99A-56886D8424F4}" type="datetimeFigureOut">
              <a:rPr lang="en-US" smtClean="0"/>
              <a:t>1/27/16</a:t>
            </a:fld>
            <a:endParaRPr lang="en-GB"/>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42434496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E1BEB51-D17A-8D45-A99A-56886D8424F4}" type="datetimeFigureOut">
              <a:rPr lang="en-US" smtClean="0"/>
              <a:t>1/27/16</a:t>
            </a:fld>
            <a:endParaRPr lang="en-GB"/>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6686559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E1BEB51-D17A-8D45-A99A-56886D8424F4}" type="datetimeFigureOut">
              <a:rPr lang="en-US" smtClean="0"/>
              <a:t>1/27/16</a:t>
            </a:fld>
            <a:endParaRPr lang="en-GB"/>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F67EC-061C-ED47-BE55-2EAA06D4A54E}" type="slidenum">
              <a:rPr lang="en-AU" smtClean="0"/>
              <a:t>‹#›</a:t>
            </a:fld>
            <a:endParaRPr lang="en-AU"/>
          </a:p>
        </p:txBody>
      </p:sp>
    </p:spTree>
    <p:extLst>
      <p:ext uri="{BB962C8B-B14F-4D97-AF65-F5344CB8AC3E}">
        <p14:creationId xmlns:p14="http://schemas.microsoft.com/office/powerpoint/2010/main" val="2033415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1775" y="152400"/>
            <a:ext cx="1292225" cy="59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BEB51-D17A-8D45-A99A-56886D8424F4}" type="datetimeFigureOut">
              <a:rPr lang="en-US" smtClean="0"/>
              <a:t>1/27/16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F67EC-061C-ED47-BE55-2EAA06D4A54E}" type="slidenum">
              <a:rPr lang="en-AU" smtClean="0"/>
              <a:t>‹#›</a:t>
            </a:fld>
            <a:endParaRPr lang="en-AU"/>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32541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WA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eit.com/alertbox/20030825.html" TargetMode="Externa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WAI/ER/tools/" TargetMode="External"/><Relationship Id="rId3" Type="http://schemas.openxmlformats.org/officeDocument/2006/relationships/hyperlink" Target="http://wave.webaim.or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7196"/>
            <a:ext cx="4801423" cy="2211387"/>
          </a:xfrm>
        </p:spPr>
        <p:txBody>
          <a:bodyPr/>
          <a:lstStyle/>
          <a:p>
            <a:r>
              <a:rPr lang="en-AU" dirty="0" smtClean="0"/>
              <a:t>Usability &amp;</a:t>
            </a:r>
            <a:br>
              <a:rPr lang="en-AU" dirty="0" smtClean="0"/>
            </a:br>
            <a:r>
              <a:rPr lang="en-AU" dirty="0" smtClean="0"/>
              <a:t> Accessibility</a:t>
            </a:r>
            <a:endParaRPr lang="en-AU" dirty="0"/>
          </a:p>
        </p:txBody>
      </p:sp>
      <p:sp>
        <p:nvSpPr>
          <p:cNvPr id="3" name="Subtitle 2"/>
          <p:cNvSpPr>
            <a:spLocks noGrp="1"/>
          </p:cNvSpPr>
          <p:nvPr>
            <p:ph type="subTitle" idx="1"/>
          </p:nvPr>
        </p:nvSpPr>
        <p:spPr>
          <a:xfrm>
            <a:off x="239476" y="5065418"/>
            <a:ext cx="8790297" cy="1444625"/>
          </a:xfrm>
        </p:spPr>
        <p:txBody>
          <a:bodyPr>
            <a:normAutofit/>
          </a:bodyPr>
          <a:lstStyle/>
          <a:p>
            <a:r>
              <a:rPr lang="en-AU" b="1" dirty="0" smtClean="0"/>
              <a:t>Now:</a:t>
            </a:r>
            <a:r>
              <a:rPr lang="en-AU" dirty="0" smtClean="0"/>
              <a:t> Write down 3 things a user can </a:t>
            </a:r>
            <a:r>
              <a:rPr lang="en-AU" b="1" dirty="0" smtClean="0"/>
              <a:t>DO (actions)</a:t>
            </a:r>
            <a:r>
              <a:rPr lang="en-AU" dirty="0" smtClean="0"/>
              <a:t> on your project website – that you could test</a:t>
            </a:r>
            <a:endParaRPr lang="en-AU" dirty="0"/>
          </a:p>
        </p:txBody>
      </p:sp>
      <p:pic>
        <p:nvPicPr>
          <p:cNvPr id="4" name="Picture 3"/>
          <p:cNvPicPr>
            <a:picLocks noChangeAspect="1"/>
          </p:cNvPicPr>
          <p:nvPr/>
        </p:nvPicPr>
        <p:blipFill>
          <a:blip r:embed="rId2"/>
          <a:stretch>
            <a:fillRect/>
          </a:stretch>
        </p:blipFill>
        <p:spPr>
          <a:xfrm>
            <a:off x="4801423" y="-1"/>
            <a:ext cx="4342577" cy="5035541"/>
          </a:xfrm>
          <a:prstGeom prst="rect">
            <a:avLst/>
          </a:prstGeom>
        </p:spPr>
      </p:pic>
      <p:sp>
        <p:nvSpPr>
          <p:cNvPr id="5" name="Rectangle 4"/>
          <p:cNvSpPr/>
          <p:nvPr/>
        </p:nvSpPr>
        <p:spPr>
          <a:xfrm>
            <a:off x="239476" y="2974895"/>
            <a:ext cx="4572000" cy="646331"/>
          </a:xfrm>
          <a:prstGeom prst="rect">
            <a:avLst/>
          </a:prstGeom>
        </p:spPr>
        <p:txBody>
          <a:bodyPr>
            <a:spAutoFit/>
          </a:bodyPr>
          <a:lstStyle/>
          <a:p>
            <a:r>
              <a:rPr lang="en-GB" dirty="0"/>
              <a:t>See chapter 9 of </a:t>
            </a:r>
            <a:r>
              <a:rPr lang="en-AU" b="1" dirty="0"/>
              <a:t>Deliver First-Class Websites 101 Essential Checklists </a:t>
            </a:r>
            <a:r>
              <a:rPr lang="en-AU" dirty="0"/>
              <a:t>(Shirley Kaiser)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AU" dirty="0" smtClean="0"/>
              <a:t>Test Your  Website</a:t>
            </a:r>
            <a:endParaRPr lang="en-AU" dirty="0"/>
          </a:p>
        </p:txBody>
      </p:sp>
      <p:sp>
        <p:nvSpPr>
          <p:cNvPr id="8" name="Content Placeholder 2"/>
          <p:cNvSpPr>
            <a:spLocks noGrp="1"/>
          </p:cNvSpPr>
          <p:nvPr>
            <p:ph idx="1"/>
          </p:nvPr>
        </p:nvSpPr>
        <p:spPr/>
        <p:txBody>
          <a:bodyPr>
            <a:normAutofit/>
          </a:bodyPr>
          <a:lstStyle/>
          <a:p>
            <a:pPr marL="0" indent="0">
              <a:buNone/>
            </a:pPr>
            <a:r>
              <a:rPr lang="en-US" dirty="0" smtClean="0">
                <a:latin typeface="+mj-lt"/>
              </a:rPr>
              <a:t>There are different types of testing:</a:t>
            </a:r>
          </a:p>
          <a:p>
            <a:pPr marL="0" indent="0">
              <a:buNone/>
            </a:pPr>
            <a:endParaRPr lang="en-US" dirty="0" smtClean="0">
              <a:latin typeface="+mj-lt"/>
            </a:endParaRPr>
          </a:p>
          <a:p>
            <a:pPr marL="0" indent="0">
              <a:buNone/>
            </a:pPr>
            <a:r>
              <a:rPr lang="en-US" b="1" dirty="0" smtClean="0">
                <a:latin typeface="+mj-lt"/>
                <a:cs typeface="Arial (Body)"/>
              </a:rPr>
              <a:t>Functionality (Quality Assurance) Testing – </a:t>
            </a:r>
            <a:br>
              <a:rPr lang="en-US" b="1" dirty="0" smtClean="0">
                <a:latin typeface="+mj-lt"/>
                <a:cs typeface="Arial (Body)"/>
              </a:rPr>
            </a:br>
            <a:r>
              <a:rPr lang="en-US" dirty="0" smtClean="0">
                <a:latin typeface="+mj-lt"/>
                <a:cs typeface="Arial (Body)"/>
              </a:rPr>
              <a:t>where you check that the site does what it is supposed to do (checking for broken links, code errors etc.) </a:t>
            </a:r>
          </a:p>
          <a:p>
            <a:pPr marL="0" indent="0">
              <a:buNone/>
            </a:pPr>
            <a:r>
              <a:rPr lang="en-US" b="1" dirty="0" smtClean="0">
                <a:latin typeface="+mj-lt"/>
              </a:rPr>
              <a:t>User Acceptance Testing</a:t>
            </a:r>
            <a:r>
              <a:rPr lang="en-US" dirty="0" smtClean="0">
                <a:latin typeface="+mj-lt"/>
              </a:rPr>
              <a:t> – verify the result meets the agreed-on requirements (usually with client)</a:t>
            </a:r>
          </a:p>
          <a:p>
            <a:pPr marL="0" indent="0">
              <a:buNone/>
            </a:pPr>
            <a:endParaRPr lang="en-US" dirty="0">
              <a:latin typeface="+mj-lt"/>
            </a:endParaRPr>
          </a:p>
          <a:p>
            <a:pPr marL="0" indent="0">
              <a:buNone/>
            </a:pPr>
            <a:r>
              <a:rPr lang="en-US" b="1" dirty="0">
                <a:cs typeface="Arial (Body)"/>
              </a:rPr>
              <a:t>Usability Testing – </a:t>
            </a:r>
            <a:r>
              <a:rPr lang="en-US" dirty="0">
                <a:cs typeface="Arial (Body)"/>
              </a:rPr>
              <a:t>determine </a:t>
            </a:r>
            <a:r>
              <a:rPr lang="en-US" dirty="0"/>
              <a:t>how easy the site is to use; </a:t>
            </a:r>
            <a:r>
              <a:rPr lang="en-US" dirty="0">
                <a:cs typeface="Arial (Body)"/>
              </a:rPr>
              <a:t>discover how the site aids or hinders </a:t>
            </a:r>
            <a:r>
              <a:rPr lang="en-US" dirty="0" smtClean="0"/>
              <a:t>people</a:t>
            </a:r>
            <a:endParaRPr lang="en-US" dirty="0"/>
          </a:p>
        </p:txBody>
      </p:sp>
    </p:spTree>
    <p:extLst>
      <p:ext uri="{BB962C8B-B14F-4D97-AF65-F5344CB8AC3E}">
        <p14:creationId xmlns:p14="http://schemas.microsoft.com/office/powerpoint/2010/main" val="126119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Usability </a:t>
            </a:r>
            <a:r>
              <a:rPr lang="en-US" dirty="0"/>
              <a:t>by User </a:t>
            </a:r>
            <a:r>
              <a:rPr lang="en-US" dirty="0" smtClean="0"/>
              <a:t>Testing</a:t>
            </a:r>
            <a:endParaRPr lang="en-AU" dirty="0"/>
          </a:p>
        </p:txBody>
      </p:sp>
      <p:sp>
        <p:nvSpPr>
          <p:cNvPr id="3" name="Content Placeholder 2"/>
          <p:cNvSpPr>
            <a:spLocks noGrp="1"/>
          </p:cNvSpPr>
          <p:nvPr>
            <p:ph idx="1"/>
          </p:nvPr>
        </p:nvSpPr>
        <p:spPr/>
        <p:txBody>
          <a:bodyPr/>
          <a:lstStyle/>
          <a:p>
            <a:r>
              <a:rPr lang="en-US" dirty="0" smtClean="0"/>
              <a:t>Get some </a:t>
            </a:r>
            <a:r>
              <a:rPr lang="en-US" b="1" dirty="0" smtClean="0"/>
              <a:t>representative users</a:t>
            </a:r>
            <a:r>
              <a:rPr lang="en-US" dirty="0" smtClean="0"/>
              <a:t>, such as customers or employees (who work outside your department)</a:t>
            </a:r>
          </a:p>
          <a:p>
            <a:r>
              <a:rPr lang="en-US" dirty="0" smtClean="0"/>
              <a:t>Ask the users to perform </a:t>
            </a:r>
            <a:r>
              <a:rPr lang="en-US" b="1" dirty="0" smtClean="0"/>
              <a:t>representative tasks </a:t>
            </a:r>
            <a:r>
              <a:rPr lang="en-US" dirty="0" smtClean="0"/>
              <a:t>with the design</a:t>
            </a:r>
          </a:p>
          <a:p>
            <a:r>
              <a:rPr lang="en-US" dirty="0" smtClean="0"/>
              <a:t>Have </a:t>
            </a:r>
            <a:r>
              <a:rPr lang="en-US" dirty="0"/>
              <a:t>them test </a:t>
            </a:r>
            <a:r>
              <a:rPr lang="en-US" b="1" dirty="0"/>
              <a:t>a specific area </a:t>
            </a:r>
            <a:r>
              <a:rPr lang="en-US" dirty="0"/>
              <a:t>of the </a:t>
            </a:r>
            <a:r>
              <a:rPr lang="en-US" dirty="0" smtClean="0"/>
              <a:t>site</a:t>
            </a:r>
            <a:endParaRPr lang="en-US" b="1" dirty="0" smtClean="0"/>
          </a:p>
          <a:p>
            <a:pPr>
              <a:spcAft>
                <a:spcPts val="1200"/>
              </a:spcAft>
            </a:pPr>
            <a:r>
              <a:rPr lang="en-US" b="1" dirty="0" smtClean="0"/>
              <a:t>Give </a:t>
            </a:r>
            <a:r>
              <a:rPr lang="en-US" b="1" dirty="0"/>
              <a:t>them specific tasks</a:t>
            </a:r>
            <a:r>
              <a:rPr lang="en-US" dirty="0"/>
              <a:t>, and give all users the same task so you have something to </a:t>
            </a:r>
            <a:r>
              <a:rPr lang="en-US" i="1" dirty="0" smtClean="0"/>
              <a:t>compare</a:t>
            </a:r>
            <a:endParaRPr lang="en-US" i="1" dirty="0"/>
          </a:p>
          <a:p>
            <a:pPr>
              <a:spcAft>
                <a:spcPts val="1200"/>
              </a:spcAft>
            </a:pPr>
            <a:endParaRPr lang="en-US" dirty="0"/>
          </a:p>
          <a:p>
            <a:pPr marL="457200" lvl="1" indent="0">
              <a:buNone/>
            </a:pPr>
            <a:r>
              <a:rPr lang="en-AU" dirty="0"/>
              <a:t>Who Are "Representative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Iterative Design &amp; Testing</a:t>
            </a:r>
            <a:endParaRPr lang="en-AU" dirty="0"/>
          </a:p>
        </p:txBody>
      </p:sp>
      <p:sp>
        <p:nvSpPr>
          <p:cNvPr id="3" name="Content Placeholder 2"/>
          <p:cNvSpPr>
            <a:spLocks noGrp="1"/>
          </p:cNvSpPr>
          <p:nvPr>
            <p:ph idx="1"/>
          </p:nvPr>
        </p:nvSpPr>
        <p:spPr/>
        <p:txBody>
          <a:bodyPr>
            <a:normAutofit/>
          </a:bodyPr>
          <a:lstStyle/>
          <a:p>
            <a:r>
              <a:rPr lang="en-US" dirty="0" smtClean="0"/>
              <a:t>You don't want a big, expensive study </a:t>
            </a:r>
          </a:p>
          <a:p>
            <a:r>
              <a:rPr lang="en-US" dirty="0" smtClean="0"/>
              <a:t>It is a better use of resources to run many small tests and revise the design between each one </a:t>
            </a:r>
          </a:p>
          <a:p>
            <a:pPr lvl="1"/>
            <a:r>
              <a:rPr lang="en-US" dirty="0" smtClean="0"/>
              <a:t>so you can fix the usability flaws as you identify them </a:t>
            </a:r>
          </a:p>
          <a:p>
            <a:r>
              <a:rPr lang="en-US" dirty="0" smtClean="0"/>
              <a:t>Testing </a:t>
            </a:r>
            <a:r>
              <a:rPr lang="en-US" b="1" dirty="0"/>
              <a:t>5 users</a:t>
            </a:r>
            <a:r>
              <a:rPr lang="en-US" dirty="0"/>
              <a:t> is typically </a:t>
            </a:r>
            <a:r>
              <a:rPr lang="en-US" dirty="0" smtClean="0"/>
              <a:t>enough to </a:t>
            </a:r>
            <a:r>
              <a:rPr lang="en-US" dirty="0"/>
              <a:t>identify a design's most important usability </a:t>
            </a:r>
            <a:r>
              <a:rPr lang="en-US" dirty="0" smtClean="0"/>
              <a:t>problems</a:t>
            </a:r>
            <a:endParaRPr lang="en-US" dirty="0"/>
          </a:p>
          <a:p>
            <a:r>
              <a:rPr lang="en-US" b="1" dirty="0" smtClean="0"/>
              <a:t>Iterative design</a:t>
            </a:r>
            <a:r>
              <a:rPr lang="en-US" dirty="0" smtClean="0"/>
              <a:t> is the best way to increase the quality of the user experience</a:t>
            </a:r>
            <a:endParaRPr lang="en-US" dirty="0"/>
          </a:p>
          <a:p>
            <a:pPr lvl="1"/>
            <a:r>
              <a:rPr lang="en-US" b="1" i="1" dirty="0" smtClean="0"/>
              <a:t>The more versions and interface ideas you test with users, </a:t>
            </a:r>
            <a:r>
              <a:rPr lang="en-US" b="1" i="1" dirty="0"/>
              <a:t/>
            </a:r>
            <a:br>
              <a:rPr lang="en-US" b="1" i="1" dirty="0"/>
            </a:br>
            <a:r>
              <a:rPr lang="en-US" b="1" i="1" dirty="0" smtClean="0"/>
              <a:t>the better</a:t>
            </a:r>
            <a:endParaRPr lang="en-AU"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Iterative Design &amp; Testing</a:t>
            </a:r>
            <a:endParaRPr lang="en-AU" dirty="0"/>
          </a:p>
        </p:txBody>
      </p:sp>
      <p:sp>
        <p:nvSpPr>
          <p:cNvPr id="3" name="Content Placeholder 2"/>
          <p:cNvSpPr>
            <a:spLocks noGrp="1"/>
          </p:cNvSpPr>
          <p:nvPr>
            <p:ph idx="1"/>
          </p:nvPr>
        </p:nvSpPr>
        <p:spPr/>
        <p:txBody>
          <a:bodyPr/>
          <a:lstStyle/>
          <a:p>
            <a:r>
              <a:rPr lang="en-US" dirty="0" smtClean="0"/>
              <a:t>Observe </a:t>
            </a:r>
            <a:r>
              <a:rPr lang="en-US" dirty="0"/>
              <a:t>what the users do, where they succeed, and where they have difficulties with the user interface. </a:t>
            </a:r>
            <a:endParaRPr lang="en-US" dirty="0" smtClean="0"/>
          </a:p>
          <a:p>
            <a:pPr lvl="1"/>
            <a:r>
              <a:rPr lang="en-US" i="1" dirty="0" smtClean="0"/>
              <a:t>Shut </a:t>
            </a:r>
            <a:r>
              <a:rPr lang="en-US" i="1" dirty="0"/>
              <a:t>up and let the users do the talking.</a:t>
            </a:r>
            <a:r>
              <a:rPr lang="en-US" dirty="0"/>
              <a:t> </a:t>
            </a:r>
            <a:endParaRPr lang="en-US" dirty="0" smtClean="0"/>
          </a:p>
          <a:p>
            <a:r>
              <a:rPr lang="en-US" dirty="0" smtClean="0"/>
              <a:t>If possible, </a:t>
            </a:r>
            <a:r>
              <a:rPr lang="en-US" dirty="0"/>
              <a:t>r</a:t>
            </a:r>
            <a:r>
              <a:rPr lang="en-US" dirty="0" smtClean="0"/>
              <a:t>ecord </a:t>
            </a:r>
            <a:r>
              <a:rPr lang="en-US" dirty="0"/>
              <a:t>the user's mouse movements and </a:t>
            </a:r>
            <a:r>
              <a:rPr lang="en-US" dirty="0" smtClean="0"/>
              <a:t>faces</a:t>
            </a:r>
            <a:r>
              <a:rPr lang="en-US" dirty="0"/>
              <a:t>, so you can review the footage later</a:t>
            </a:r>
          </a:p>
          <a:p>
            <a:pPr lvl="1"/>
            <a:r>
              <a:rPr lang="en-US" dirty="0" smtClean="0"/>
              <a:t>Systems exist for tracking eye movement for where users look on a page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Don't help, or make them uncomfortable</a:t>
            </a:r>
            <a:endParaRPr lang="en-GB" dirty="0"/>
          </a:p>
        </p:txBody>
      </p:sp>
      <p:pic>
        <p:nvPicPr>
          <p:cNvPr id="5" name="Content Placeholder 4"/>
          <p:cNvPicPr>
            <a:picLocks noGrp="1" noChangeAspect="1"/>
          </p:cNvPicPr>
          <p:nvPr>
            <p:ph idx="1"/>
          </p:nvPr>
        </p:nvPicPr>
        <p:blipFill>
          <a:blip r:embed="rId2"/>
          <a:srcRect t="10812" b="10812"/>
          <a:stretch>
            <a:fillRect/>
          </a:stretch>
        </p:blipFill>
        <p:spPr/>
      </p:pic>
    </p:spTree>
    <p:extLst>
      <p:ext uri="{BB962C8B-B14F-4D97-AF65-F5344CB8AC3E}">
        <p14:creationId xmlns:p14="http://schemas.microsoft.com/office/powerpoint/2010/main" val="1991267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to make it as natural as possible</a:t>
            </a:r>
            <a:endParaRPr lang="en-GB" dirty="0"/>
          </a:p>
        </p:txBody>
      </p:sp>
      <p:pic>
        <p:nvPicPr>
          <p:cNvPr id="4" name="Content Placeholder 3"/>
          <p:cNvPicPr>
            <a:picLocks noGrp="1" noChangeAspect="1"/>
          </p:cNvPicPr>
          <p:nvPr>
            <p:ph idx="1"/>
          </p:nvPr>
        </p:nvPicPr>
        <p:blipFill>
          <a:blip r:embed="rId2"/>
          <a:srcRect t="6940" b="6940"/>
          <a:stretch>
            <a:fillRect/>
          </a:stretch>
        </p:blipFill>
        <p:spPr/>
      </p:pic>
    </p:spTree>
    <p:extLst>
      <p:ext uri="{BB962C8B-B14F-4D97-AF65-F5344CB8AC3E}">
        <p14:creationId xmlns:p14="http://schemas.microsoft.com/office/powerpoint/2010/main" val="1081396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Test</a:t>
            </a:r>
            <a:endParaRPr lang="en-US" dirty="0"/>
          </a:p>
        </p:txBody>
      </p:sp>
      <p:sp>
        <p:nvSpPr>
          <p:cNvPr id="3" name="Content Placeholder 2"/>
          <p:cNvSpPr>
            <a:spLocks noGrp="1"/>
          </p:cNvSpPr>
          <p:nvPr>
            <p:ph idx="1"/>
          </p:nvPr>
        </p:nvSpPr>
        <p:spPr/>
        <p:txBody>
          <a:bodyPr/>
          <a:lstStyle/>
          <a:p>
            <a:r>
              <a:rPr lang="en-US" dirty="0"/>
              <a:t>Encourage the user to "</a:t>
            </a:r>
            <a:r>
              <a:rPr lang="en-US" b="1" dirty="0"/>
              <a:t>think-aloud</a:t>
            </a:r>
            <a:r>
              <a:rPr lang="en-US" dirty="0"/>
              <a:t>", that is to tell you what they are thinking as they are performing the process... no matter how silly it seems to them</a:t>
            </a:r>
          </a:p>
          <a:p>
            <a:pPr marL="0" indent="0">
              <a:buNone/>
            </a:pPr>
            <a:endParaRPr lang="en-US" i="1" dirty="0" smtClean="0"/>
          </a:p>
          <a:p>
            <a:pPr marL="0" indent="0">
              <a:buNone/>
            </a:pPr>
            <a:r>
              <a:rPr lang="en-US" i="1" dirty="0" smtClean="0"/>
              <a:t>Facilitator ... </a:t>
            </a:r>
            <a:br>
              <a:rPr lang="en-US" i="1" dirty="0" smtClean="0"/>
            </a:br>
            <a:r>
              <a:rPr lang="en-US" i="1" dirty="0" smtClean="0"/>
              <a:t>"As you are working, please think out loud and describe what you are looking for, what questions you have, anything that surprises you, etc. </a:t>
            </a:r>
            <a:br>
              <a:rPr lang="en-US" i="1" dirty="0" smtClean="0"/>
            </a:br>
            <a:r>
              <a:rPr lang="en-US" i="1" dirty="0" smtClean="0"/>
              <a:t>I won't normally answer these questions for you but they will help us to understand how to make the site more user friendly"</a:t>
            </a:r>
            <a:endParaRPr lang="en-US" dirty="0"/>
          </a:p>
        </p:txBody>
      </p:sp>
    </p:spTree>
    <p:extLst>
      <p:ext uri="{BB962C8B-B14F-4D97-AF65-F5344CB8AC3E}">
        <p14:creationId xmlns:p14="http://schemas.microsoft.com/office/powerpoint/2010/main" val="3335138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Test</a:t>
            </a:r>
            <a:endParaRPr lang="en-US" dirty="0"/>
          </a:p>
        </p:txBody>
      </p:sp>
      <p:sp>
        <p:nvSpPr>
          <p:cNvPr id="3" name="Content Placeholder 2"/>
          <p:cNvSpPr>
            <a:spLocks noGrp="1"/>
          </p:cNvSpPr>
          <p:nvPr>
            <p:ph idx="1"/>
          </p:nvPr>
        </p:nvSpPr>
        <p:spPr/>
        <p:txBody>
          <a:bodyPr/>
          <a:lstStyle/>
          <a:p>
            <a:r>
              <a:rPr lang="en-US" dirty="0" smtClean="0"/>
              <a:t>Help users</a:t>
            </a:r>
            <a:r>
              <a:rPr lang="en-US" b="1" dirty="0" smtClean="0"/>
              <a:t> only </a:t>
            </a:r>
            <a:r>
              <a:rPr lang="en-US" dirty="0" smtClean="0"/>
              <a:t>if they become totally stuck and unable to proceed, and you see they are wasting the limited test time you have.</a:t>
            </a:r>
            <a:br>
              <a:rPr lang="en-US" dirty="0" smtClean="0"/>
            </a:br>
            <a:r>
              <a:rPr lang="en-US" dirty="0" smtClean="0"/>
              <a:t/>
            </a:r>
            <a:br>
              <a:rPr lang="en-US" dirty="0" smtClean="0"/>
            </a:br>
            <a:r>
              <a:rPr lang="en-US" dirty="0" smtClean="0">
                <a:solidFill>
                  <a:srgbClr val="800000"/>
                </a:solidFill>
              </a:rPr>
              <a:t>But </a:t>
            </a:r>
            <a:r>
              <a:rPr lang="en-US" b="1" dirty="0" smtClean="0">
                <a:solidFill>
                  <a:srgbClr val="800000"/>
                </a:solidFill>
              </a:rPr>
              <a:t>don't</a:t>
            </a:r>
            <a:r>
              <a:rPr lang="en-US" dirty="0" smtClean="0">
                <a:solidFill>
                  <a:srgbClr val="800000"/>
                </a:solidFill>
              </a:rPr>
              <a:t> jump in and give them hints, </a:t>
            </a:r>
            <a:br>
              <a:rPr lang="en-US" dirty="0" smtClean="0">
                <a:solidFill>
                  <a:srgbClr val="800000"/>
                </a:solidFill>
              </a:rPr>
            </a:br>
            <a:r>
              <a:rPr lang="en-US" dirty="0" smtClean="0">
                <a:solidFill>
                  <a:srgbClr val="800000"/>
                </a:solidFill>
              </a:rPr>
              <a:t>or explain how the site is meant to work.</a:t>
            </a:r>
            <a:r>
              <a:rPr lang="en-US" dirty="0" smtClean="0"/>
              <a:t> </a:t>
            </a:r>
            <a:br>
              <a:rPr lang="en-US" dirty="0" smtClean="0"/>
            </a:br>
            <a:endParaRPr lang="en-US" dirty="0" smtClean="0"/>
          </a:p>
          <a:p>
            <a:r>
              <a:rPr lang="en-US" dirty="0" smtClean="0"/>
              <a:t>Remember to explain to your users that </a:t>
            </a:r>
            <a:br>
              <a:rPr lang="en-US" dirty="0" smtClean="0"/>
            </a:br>
            <a:r>
              <a:rPr lang="en-US" b="1" dirty="0" smtClean="0"/>
              <a:t>you are testing the website, not them</a:t>
            </a:r>
          </a:p>
          <a:p>
            <a:pPr lvl="1"/>
            <a:r>
              <a:rPr lang="en-US" dirty="0" smtClean="0"/>
              <a:t>Why is this important?</a:t>
            </a:r>
          </a:p>
        </p:txBody>
      </p:sp>
    </p:spTree>
    <p:extLst>
      <p:ext uri="{BB962C8B-B14F-4D97-AF65-F5344CB8AC3E}">
        <p14:creationId xmlns:p14="http://schemas.microsoft.com/office/powerpoint/2010/main" val="12342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Test</a:t>
            </a:r>
            <a:endParaRPr lang="en-US" dirty="0"/>
          </a:p>
        </p:txBody>
      </p:sp>
      <p:sp>
        <p:nvSpPr>
          <p:cNvPr id="3" name="Content Placeholder 2"/>
          <p:cNvSpPr>
            <a:spLocks noGrp="1"/>
          </p:cNvSpPr>
          <p:nvPr>
            <p:ph idx="1"/>
          </p:nvPr>
        </p:nvSpPr>
        <p:spPr/>
        <p:txBody>
          <a:bodyPr/>
          <a:lstStyle/>
          <a:p>
            <a:r>
              <a:rPr lang="en-US" dirty="0"/>
              <a:t>Test across </a:t>
            </a:r>
            <a:r>
              <a:rPr lang="en-US" b="1" dirty="0"/>
              <a:t>different browsers </a:t>
            </a:r>
            <a:r>
              <a:rPr lang="en-US" dirty="0"/>
              <a:t>and make sure you clear all the settings between tests like the history, cookies</a:t>
            </a:r>
          </a:p>
          <a:p>
            <a:endParaRPr lang="en-US" dirty="0" smtClean="0"/>
          </a:p>
          <a:p>
            <a:r>
              <a:rPr lang="en-US" dirty="0" smtClean="0"/>
              <a:t>Use post-test questionnaires to capture quantifiable feedback about their experience.</a:t>
            </a:r>
            <a:r>
              <a:rPr lang="en-US" b="1" dirty="0" smtClean="0"/>
              <a:t/>
            </a:r>
            <a:br>
              <a:rPr lang="en-US" b="1" dirty="0" smtClean="0"/>
            </a:br>
            <a:r>
              <a:rPr lang="en-US" dirty="0" smtClean="0"/>
              <a:t>Typically this is the </a:t>
            </a:r>
            <a:r>
              <a:rPr lang="en-US" i="1" dirty="0" smtClean="0"/>
              <a:t>least useful </a:t>
            </a:r>
            <a:r>
              <a:rPr lang="en-US" dirty="0" smtClean="0"/>
              <a:t>part of the text as people tend to give answers to "please you", rather than honest feedback. </a:t>
            </a:r>
            <a:r>
              <a:rPr lang="en-US" b="1" dirty="0" smtClean="0"/>
              <a:t> </a:t>
            </a:r>
          </a:p>
        </p:txBody>
      </p:sp>
    </p:spTree>
    <p:extLst>
      <p:ext uri="{BB962C8B-B14F-4D97-AF65-F5344CB8AC3E}">
        <p14:creationId xmlns:p14="http://schemas.microsoft.com/office/powerpoint/2010/main" val="50673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3623"/>
            <a:ext cx="3309091" cy="1143000"/>
          </a:xfrm>
        </p:spPr>
        <p:txBody>
          <a:bodyPr/>
          <a:lstStyle/>
          <a:p>
            <a:r>
              <a:rPr lang="en-GB" dirty="0" smtClean="0"/>
              <a:t>Sample Form</a:t>
            </a:r>
            <a:endParaRPr lang="en-GB" dirty="0"/>
          </a:p>
        </p:txBody>
      </p:sp>
      <p:sp>
        <p:nvSpPr>
          <p:cNvPr id="3" name="Content Placeholder 2"/>
          <p:cNvSpPr>
            <a:spLocks noGrp="1"/>
          </p:cNvSpPr>
          <p:nvPr>
            <p:ph idx="1"/>
          </p:nvPr>
        </p:nvSpPr>
        <p:spPr/>
        <p:txBody>
          <a:bodyPr/>
          <a:lstStyle/>
          <a:p>
            <a:endParaRPr lang="en-GB" dirty="0"/>
          </a:p>
        </p:txBody>
      </p:sp>
      <p:pic>
        <p:nvPicPr>
          <p:cNvPr id="4" name="Picture 3" descr="usability_feedback.pdf"/>
          <p:cNvPicPr>
            <a:picLocks noChangeAspect="1"/>
          </p:cNvPicPr>
          <p:nvPr/>
        </p:nvPicPr>
        <p:blipFill rotWithShape="1">
          <a:blip r:embed="rId2">
            <a:extLst>
              <a:ext uri="{28A0092B-C50C-407E-A947-70E740481C1C}">
                <a14:useLocalDpi xmlns:a14="http://schemas.microsoft.com/office/drawing/2010/main" val="0"/>
              </a:ext>
            </a:extLst>
          </a:blip>
          <a:srcRect t="6098" b="2489"/>
          <a:stretch/>
        </p:blipFill>
        <p:spPr>
          <a:xfrm>
            <a:off x="3842491" y="0"/>
            <a:ext cx="5301510" cy="6858000"/>
          </a:xfrm>
          <a:prstGeom prst="rect">
            <a:avLst/>
          </a:prstGeom>
        </p:spPr>
      </p:pic>
    </p:spTree>
    <p:extLst>
      <p:ext uri="{BB962C8B-B14F-4D97-AF65-F5344CB8AC3E}">
        <p14:creationId xmlns:p14="http://schemas.microsoft.com/office/powerpoint/2010/main" val="1868215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Learning Outcomes</a:t>
            </a:r>
            <a:endParaRPr lang="en-AU" dirty="0"/>
          </a:p>
        </p:txBody>
      </p:sp>
      <p:sp>
        <p:nvSpPr>
          <p:cNvPr id="3" name="Content Placeholder 2"/>
          <p:cNvSpPr>
            <a:spLocks noGrp="1"/>
          </p:cNvSpPr>
          <p:nvPr>
            <p:ph idx="1"/>
          </p:nvPr>
        </p:nvSpPr>
        <p:spPr/>
        <p:txBody>
          <a:bodyPr/>
          <a:lstStyle/>
          <a:p>
            <a:r>
              <a:rPr lang="en-AU" dirty="0" smtClean="0"/>
              <a:t>Learn to </a:t>
            </a:r>
            <a:r>
              <a:rPr lang="en-AU" dirty="0"/>
              <a:t>apply user-centred design principles and methods</a:t>
            </a:r>
            <a:endParaRPr lang="en-AU" dirty="0" smtClean="0"/>
          </a:p>
          <a:p>
            <a:r>
              <a:rPr lang="en-AU" dirty="0" smtClean="0"/>
              <a:t>Learn to apply best </a:t>
            </a:r>
            <a:r>
              <a:rPr lang="en-AU" dirty="0"/>
              <a:t>practices in creating </a:t>
            </a:r>
            <a:r>
              <a:rPr lang="en-AU" dirty="0" smtClean="0"/>
              <a:t>standards-based websites</a:t>
            </a:r>
          </a:p>
          <a:p>
            <a:r>
              <a:rPr lang="en-AU" dirty="0" smtClean="0"/>
              <a:t>Understand the 5 quality components of usability</a:t>
            </a:r>
          </a:p>
          <a:p>
            <a:r>
              <a:rPr lang="en-AU" dirty="0" smtClean="0"/>
              <a:t>Appreciate the needs of different audiences</a:t>
            </a:r>
          </a:p>
          <a:p>
            <a:r>
              <a:rPr lang="en-AU" dirty="0" smtClean="0"/>
              <a:t>Appreciate the value of making websites more accessible</a:t>
            </a:r>
            <a:endParaRPr lang="en-AU" dirty="0"/>
          </a:p>
        </p:txBody>
      </p:sp>
    </p:spTree>
    <p:extLst>
      <p:ext uri="{BB962C8B-B14F-4D97-AF65-F5344CB8AC3E}">
        <p14:creationId xmlns:p14="http://schemas.microsoft.com/office/powerpoint/2010/main" val="11414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Task Type 1 – First Impressions</a:t>
            </a:r>
            <a:endParaRPr lang="en-US" dirty="0"/>
          </a:p>
        </p:txBody>
      </p:sp>
      <p:sp>
        <p:nvSpPr>
          <p:cNvPr id="7" name="Content Placeholder 2"/>
          <p:cNvSpPr>
            <a:spLocks noGrp="1"/>
          </p:cNvSpPr>
          <p:nvPr>
            <p:ph idx="1"/>
          </p:nvPr>
        </p:nvSpPr>
        <p:spPr/>
        <p:txBody>
          <a:bodyPr/>
          <a:lstStyle/>
          <a:p>
            <a:pPr indent="0">
              <a:buNone/>
            </a:pPr>
            <a:r>
              <a:rPr lang="en-US" b="1" dirty="0" smtClean="0"/>
              <a:t>Give them limited free time to explore the site</a:t>
            </a:r>
            <a:r>
              <a:rPr lang="en-US" dirty="0" smtClean="0"/>
              <a:t>, </a:t>
            </a:r>
            <a:br>
              <a:rPr lang="en-US" dirty="0" smtClean="0"/>
            </a:br>
            <a:r>
              <a:rPr lang="en-US" dirty="0" smtClean="0"/>
              <a:t>(2-3 minutes) then stop and ask basic questions like: </a:t>
            </a:r>
          </a:p>
          <a:p>
            <a:pPr marL="857250" indent="-514350"/>
            <a:r>
              <a:rPr lang="en-US" dirty="0" smtClean="0"/>
              <a:t>what does this site sell?</a:t>
            </a:r>
          </a:p>
          <a:p>
            <a:pPr marL="857250" indent="-514350"/>
            <a:r>
              <a:rPr lang="en-US" dirty="0" smtClean="0"/>
              <a:t>who is this site designed for?</a:t>
            </a:r>
          </a:p>
          <a:p>
            <a:pPr marL="857250" indent="-514350"/>
            <a:r>
              <a:rPr lang="en-US" dirty="0" smtClean="0"/>
              <a:t>at first glance do you feel this site would have what you are looking for?</a:t>
            </a:r>
          </a:p>
          <a:p>
            <a:pPr marL="857250" indent="-514350"/>
            <a:r>
              <a:rPr lang="en-US" dirty="0" smtClean="0"/>
              <a:t>do you trust the website? </a:t>
            </a:r>
            <a:endParaRPr lang="en-US" dirty="0"/>
          </a:p>
        </p:txBody>
      </p:sp>
    </p:spTree>
    <p:extLst>
      <p:ext uri="{BB962C8B-B14F-4D97-AF65-F5344CB8AC3E}">
        <p14:creationId xmlns:p14="http://schemas.microsoft.com/office/powerpoint/2010/main" val="63025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Type 2 – Specific Item</a:t>
            </a:r>
            <a:endParaRPr lang="en-US" dirty="0"/>
          </a:p>
        </p:txBody>
      </p:sp>
      <p:sp>
        <p:nvSpPr>
          <p:cNvPr id="3" name="Content Placeholder 2"/>
          <p:cNvSpPr>
            <a:spLocks noGrp="1"/>
          </p:cNvSpPr>
          <p:nvPr>
            <p:ph idx="1"/>
          </p:nvPr>
        </p:nvSpPr>
        <p:spPr/>
        <p:txBody>
          <a:bodyPr/>
          <a:lstStyle/>
          <a:p>
            <a:pPr indent="0">
              <a:buNone/>
            </a:pPr>
            <a:r>
              <a:rPr lang="en-US" b="1" dirty="0" smtClean="0"/>
              <a:t>Ask the user to search for a specific item, </a:t>
            </a:r>
          </a:p>
          <a:p>
            <a:pPr indent="0">
              <a:spcBef>
                <a:spcPts val="0"/>
              </a:spcBef>
              <a:buNone/>
            </a:pPr>
            <a:r>
              <a:rPr lang="en-US" b="1" dirty="0" smtClean="0"/>
              <a:t>or a specific type of item by giving them a realistic scenario</a:t>
            </a:r>
            <a:r>
              <a:rPr lang="en-US" dirty="0" smtClean="0"/>
              <a:t>  </a:t>
            </a:r>
          </a:p>
          <a:p>
            <a:pPr indent="0">
              <a:spcBef>
                <a:spcPts val="0"/>
              </a:spcBef>
              <a:buNone/>
            </a:pPr>
            <a:endParaRPr lang="en-US" sz="2400" i="1" dirty="0"/>
          </a:p>
          <a:p>
            <a:pPr indent="0">
              <a:spcBef>
                <a:spcPts val="0"/>
              </a:spcBef>
              <a:buNone/>
            </a:pPr>
            <a:r>
              <a:rPr lang="en-US" sz="2400" i="1" dirty="0" smtClean="0"/>
              <a:t>Example - </a:t>
            </a:r>
            <a:r>
              <a:rPr lang="en-US" sz="2400" i="1" dirty="0"/>
              <a:t>You live on Horn Island with postcode 4875 in the </a:t>
            </a:r>
            <a:r>
              <a:rPr lang="en-US" sz="2400" i="1" dirty="0" smtClean="0"/>
              <a:t/>
            </a:r>
            <a:br>
              <a:rPr lang="en-US" sz="2400" i="1" dirty="0" smtClean="0"/>
            </a:br>
            <a:r>
              <a:rPr lang="en-US" sz="2400" i="1" dirty="0" smtClean="0"/>
              <a:t>Torres Strait. Your electric jug has just died. </a:t>
            </a:r>
            <a:br>
              <a:rPr lang="en-US" sz="2400" i="1" dirty="0" smtClean="0"/>
            </a:br>
            <a:r>
              <a:rPr lang="en-US" sz="2400" i="1" dirty="0" smtClean="0"/>
              <a:t>You want to buy a new </a:t>
            </a:r>
            <a:r>
              <a:rPr lang="en-US" sz="2400" i="1" dirty="0"/>
              <a:t>stainless steel cordless </a:t>
            </a:r>
            <a:r>
              <a:rPr lang="en-US" sz="2400" i="1" dirty="0" smtClean="0"/>
              <a:t>jug and have it shipped to you.   </a:t>
            </a:r>
          </a:p>
          <a:p>
            <a:pPr indent="0">
              <a:spcBef>
                <a:spcPts val="0"/>
              </a:spcBef>
              <a:buNone/>
            </a:pPr>
            <a:r>
              <a:rPr lang="en-US" sz="2400" i="1" dirty="0" smtClean="0"/>
              <a:t>Find the cheapest item and how much it will cost including postage.</a:t>
            </a:r>
            <a:r>
              <a:rPr lang="en-US" sz="3200" dirty="0" smtClean="0"/>
              <a:t> </a:t>
            </a:r>
            <a:endParaRPr lang="en-US" sz="3200" dirty="0"/>
          </a:p>
        </p:txBody>
      </p:sp>
    </p:spTree>
    <p:extLst>
      <p:ext uri="{BB962C8B-B14F-4D97-AF65-F5344CB8AC3E}">
        <p14:creationId xmlns:p14="http://schemas.microsoft.com/office/powerpoint/2010/main" val="253835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Task Type 3 – Open Ended</a:t>
            </a:r>
            <a:endParaRPr lang="en-US" dirty="0"/>
          </a:p>
        </p:txBody>
      </p:sp>
      <p:sp>
        <p:nvSpPr>
          <p:cNvPr id="9" name="Content Placeholder 2"/>
          <p:cNvSpPr>
            <a:spLocks noGrp="1"/>
          </p:cNvSpPr>
          <p:nvPr>
            <p:ph idx="1"/>
          </p:nvPr>
        </p:nvSpPr>
        <p:spPr/>
        <p:txBody>
          <a:bodyPr>
            <a:normAutofit/>
          </a:bodyPr>
          <a:lstStyle/>
          <a:p>
            <a:pPr indent="0">
              <a:spcBef>
                <a:spcPts val="0"/>
              </a:spcBef>
              <a:spcAft>
                <a:spcPts val="0"/>
              </a:spcAft>
              <a:buNone/>
            </a:pPr>
            <a:r>
              <a:rPr lang="en-AU" b="1" dirty="0" smtClean="0"/>
              <a:t>Give the user a more vague problem they have to solve for themselves, allowing them to use their own preferences to find the answer.  </a:t>
            </a:r>
          </a:p>
          <a:p>
            <a:pPr indent="0">
              <a:spcBef>
                <a:spcPts val="0"/>
              </a:spcBef>
              <a:spcAft>
                <a:spcPts val="0"/>
              </a:spcAft>
              <a:buNone/>
            </a:pPr>
            <a:endParaRPr lang="en-AU" sz="2400" i="1" dirty="0" smtClean="0"/>
          </a:p>
          <a:p>
            <a:pPr indent="0">
              <a:spcBef>
                <a:spcPts val="0"/>
              </a:spcBef>
              <a:spcAft>
                <a:spcPts val="0"/>
              </a:spcAft>
              <a:buNone/>
            </a:pPr>
            <a:r>
              <a:rPr lang="en-AU" sz="2400" i="1" dirty="0" smtClean="0"/>
              <a:t>Example - Your 4 year old daughter has been given a $50 gift card for her birthday.  Find and purchase an educational toy which will come as close to this $50 amount including postage.</a:t>
            </a:r>
            <a:r>
              <a:rPr lang="en-AU" dirty="0" smtClean="0"/>
              <a:t> </a:t>
            </a:r>
            <a:r>
              <a:rPr lang="en-AU" sz="1600" dirty="0" smtClean="0"/>
              <a:t> </a:t>
            </a:r>
          </a:p>
          <a:p>
            <a:pPr indent="0">
              <a:spcBef>
                <a:spcPts val="0"/>
              </a:spcBef>
              <a:spcAft>
                <a:spcPts val="0"/>
              </a:spcAft>
              <a:buNone/>
            </a:pPr>
            <a:endParaRPr lang="en-AU" sz="1600" dirty="0"/>
          </a:p>
        </p:txBody>
      </p:sp>
    </p:spTree>
    <p:extLst>
      <p:ext uri="{BB962C8B-B14F-4D97-AF65-F5344CB8AC3E}">
        <p14:creationId xmlns:p14="http://schemas.microsoft.com/office/powerpoint/2010/main" val="173049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realistic data</a:t>
            </a:r>
            <a:endParaRPr lang="en-AU" dirty="0"/>
          </a:p>
        </p:txBody>
      </p:sp>
      <p:sp>
        <p:nvSpPr>
          <p:cNvPr id="3" name="Content Placeholder 2"/>
          <p:cNvSpPr>
            <a:spLocks noGrp="1"/>
          </p:cNvSpPr>
          <p:nvPr>
            <p:ph idx="1"/>
          </p:nvPr>
        </p:nvSpPr>
        <p:spPr/>
        <p:txBody>
          <a:bodyPr/>
          <a:lstStyle/>
          <a:p>
            <a:pPr marL="800100" indent="-457200">
              <a:spcBef>
                <a:spcPts val="0"/>
              </a:spcBef>
            </a:pPr>
            <a:r>
              <a:rPr lang="en-AU" dirty="0"/>
              <a:t>If you expect your user to purchase items, determine in advance </a:t>
            </a:r>
            <a:r>
              <a:rPr lang="en-AU" b="1" dirty="0"/>
              <a:t>how they will do this</a:t>
            </a:r>
            <a:r>
              <a:rPr lang="en-AU" dirty="0"/>
              <a:t> (will you provide them with a credit card, or build in a "testing" credit card number which you will disable later</a:t>
            </a:r>
            <a:r>
              <a:rPr lang="en-AU" dirty="0" smtClean="0"/>
              <a:t>).</a:t>
            </a:r>
          </a:p>
          <a:p>
            <a:pPr marL="800100" indent="-457200">
              <a:spcBef>
                <a:spcPts val="0"/>
              </a:spcBef>
            </a:pPr>
            <a:r>
              <a:rPr lang="en-AU" dirty="0" smtClean="0"/>
              <a:t>Also </a:t>
            </a:r>
            <a:r>
              <a:rPr lang="en-AU" dirty="0"/>
              <a:t>establish if they are to provide dummy details or their real details. </a:t>
            </a:r>
            <a:endParaRPr lang="en-AU" dirty="0" smtClean="0"/>
          </a:p>
          <a:p>
            <a:pPr marL="1200150" lvl="1" indent="-457200">
              <a:spcBef>
                <a:spcPts val="0"/>
              </a:spcBef>
            </a:pPr>
            <a:r>
              <a:rPr lang="en-AU" b="1" dirty="0" smtClean="0"/>
              <a:t>Using </a:t>
            </a:r>
            <a:r>
              <a:rPr lang="en-AU" b="1" dirty="0"/>
              <a:t>their real details is better</a:t>
            </a:r>
            <a:r>
              <a:rPr lang="en-AU" dirty="0"/>
              <a:t>, as people make mistakes when they try to enter </a:t>
            </a:r>
            <a:r>
              <a:rPr lang="en-AU" dirty="0" smtClean="0"/>
              <a:t>rubbish.</a:t>
            </a:r>
          </a:p>
          <a:p>
            <a:pPr marL="1200150" lvl="1" indent="-457200">
              <a:spcBef>
                <a:spcPts val="0"/>
              </a:spcBef>
            </a:pPr>
            <a:r>
              <a:rPr lang="en-AU" dirty="0" smtClean="0"/>
              <a:t>Fake </a:t>
            </a:r>
            <a:r>
              <a:rPr lang="en-AU" dirty="0"/>
              <a:t>but realistic details are better than blah blah </a:t>
            </a:r>
            <a:r>
              <a:rPr lang="en-AU" dirty="0" err="1"/>
              <a:t>aorsietnasrt</a:t>
            </a:r>
            <a:r>
              <a:rPr lang="en-AU" dirty="0"/>
              <a:t> stuff</a:t>
            </a:r>
          </a:p>
        </p:txBody>
      </p:sp>
    </p:spTree>
    <p:extLst>
      <p:ext uri="{BB962C8B-B14F-4D97-AF65-F5344CB8AC3E}">
        <p14:creationId xmlns:p14="http://schemas.microsoft.com/office/powerpoint/2010/main" val="171689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Task Type 4 – Customer Service</a:t>
            </a:r>
            <a:endParaRPr lang="en-US" dirty="0"/>
          </a:p>
        </p:txBody>
      </p:sp>
      <p:sp>
        <p:nvSpPr>
          <p:cNvPr id="5" name="Content Placeholder 2"/>
          <p:cNvSpPr>
            <a:spLocks noGrp="1"/>
          </p:cNvSpPr>
          <p:nvPr>
            <p:ph idx="1"/>
          </p:nvPr>
        </p:nvSpPr>
        <p:spPr/>
        <p:txBody>
          <a:bodyPr/>
          <a:lstStyle/>
          <a:p>
            <a:pPr indent="0">
              <a:spcBef>
                <a:spcPts val="0"/>
              </a:spcBef>
              <a:spcAft>
                <a:spcPts val="0"/>
              </a:spcAft>
              <a:buNone/>
            </a:pPr>
            <a:r>
              <a:rPr lang="en-US" b="1" dirty="0" smtClean="0"/>
              <a:t>Give the user a problem they need to resolve </a:t>
            </a:r>
            <a:br>
              <a:rPr lang="en-US" b="1" dirty="0" smtClean="0"/>
            </a:br>
            <a:r>
              <a:rPr lang="en-US" b="1" dirty="0" smtClean="0"/>
              <a:t>in relation to a purchase on the website.  </a:t>
            </a:r>
          </a:p>
          <a:p>
            <a:pPr indent="0">
              <a:spcBef>
                <a:spcPts val="0"/>
              </a:spcBef>
              <a:spcAft>
                <a:spcPts val="0"/>
              </a:spcAft>
              <a:buNone/>
            </a:pPr>
            <a:endParaRPr lang="en-US" sz="2000" b="1" i="1" dirty="0"/>
          </a:p>
          <a:p>
            <a:pPr indent="0">
              <a:spcBef>
                <a:spcPts val="0"/>
              </a:spcBef>
              <a:spcAft>
                <a:spcPts val="0"/>
              </a:spcAft>
              <a:buNone/>
            </a:pPr>
            <a:r>
              <a:rPr lang="en-US" sz="2000" i="1" dirty="0" smtClean="0"/>
              <a:t>Example: You </a:t>
            </a:r>
            <a:r>
              <a:rPr lang="en-US" sz="2000" i="1" dirty="0"/>
              <a:t>live in Cairns, postcode 4870. You </a:t>
            </a:r>
            <a:r>
              <a:rPr lang="en-US" sz="2000" i="1" dirty="0" smtClean="0"/>
              <a:t>have purchased an iPod Nano worth $170 for your sister, only to find she already has one. You still have the receipt and the packaging, but it has been opened.  Find out if you can return the item, and if so how.</a:t>
            </a:r>
            <a:r>
              <a:rPr lang="en-US" dirty="0" smtClean="0"/>
              <a:t> </a:t>
            </a:r>
          </a:p>
          <a:p>
            <a:pPr indent="0">
              <a:spcBef>
                <a:spcPts val="0"/>
              </a:spcBef>
              <a:spcAft>
                <a:spcPts val="0"/>
              </a:spcAft>
              <a:buNone/>
            </a:pPr>
            <a:endParaRPr lang="en-US" sz="1800" dirty="0" smtClean="0"/>
          </a:p>
          <a:p>
            <a:pPr indent="0">
              <a:spcBef>
                <a:spcPts val="0"/>
              </a:spcBef>
              <a:spcAft>
                <a:spcPts val="0"/>
              </a:spcAft>
              <a:buNone/>
            </a:pPr>
            <a:r>
              <a:rPr lang="en-US" sz="2000" dirty="0" smtClean="0"/>
              <a:t>When you write these tasks </a:t>
            </a:r>
            <a:r>
              <a:rPr lang="en-US" sz="2000" b="1" dirty="0" smtClean="0"/>
              <a:t>describe the goals</a:t>
            </a:r>
            <a:r>
              <a:rPr lang="en-US" sz="2000" dirty="0" smtClean="0"/>
              <a:t> but </a:t>
            </a:r>
            <a:r>
              <a:rPr lang="en-US" sz="2000" b="1" dirty="0" smtClean="0"/>
              <a:t>not the steps</a:t>
            </a:r>
            <a:r>
              <a:rPr lang="en-US" sz="2000" dirty="0" smtClean="0"/>
              <a:t>, </a:t>
            </a:r>
            <a:br>
              <a:rPr lang="en-US" sz="2000" dirty="0" smtClean="0"/>
            </a:br>
            <a:r>
              <a:rPr lang="en-US" sz="2000" dirty="0" smtClean="0"/>
              <a:t>for example don't say "search using the term electric kettle" or "click on returns"</a:t>
            </a:r>
            <a:endParaRPr lang="en-US" sz="2000" dirty="0"/>
          </a:p>
        </p:txBody>
      </p:sp>
    </p:spTree>
    <p:extLst>
      <p:ext uri="{BB962C8B-B14F-4D97-AF65-F5344CB8AC3E}">
        <p14:creationId xmlns:p14="http://schemas.microsoft.com/office/powerpoint/2010/main" val="3399800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Test?</a:t>
            </a:r>
            <a:endParaRPr lang="en-AU" dirty="0"/>
          </a:p>
        </p:txBody>
      </p:sp>
      <p:sp>
        <p:nvSpPr>
          <p:cNvPr id="3" name="Content Placeholder 2"/>
          <p:cNvSpPr>
            <a:spLocks noGrp="1"/>
          </p:cNvSpPr>
          <p:nvPr>
            <p:ph idx="1"/>
          </p:nvPr>
        </p:nvSpPr>
        <p:spPr/>
        <p:txBody>
          <a:bodyPr>
            <a:normAutofit lnSpcReduction="10000"/>
          </a:bodyPr>
          <a:lstStyle/>
          <a:p>
            <a:r>
              <a:rPr lang="en-US" dirty="0" smtClean="0"/>
              <a:t>Before starting the new design, test the old design </a:t>
            </a:r>
          </a:p>
          <a:p>
            <a:r>
              <a:rPr lang="en-US" dirty="0" smtClean="0"/>
              <a:t>Test your competitors' designs </a:t>
            </a:r>
          </a:p>
          <a:p>
            <a:pPr lvl="1"/>
            <a:r>
              <a:rPr lang="en-US" dirty="0" smtClean="0"/>
              <a:t>to get cheap data on a range of alternative interfaces that have similar features to your own.</a:t>
            </a:r>
          </a:p>
          <a:p>
            <a:r>
              <a:rPr lang="en-US" dirty="0" smtClean="0"/>
              <a:t>Conduct a field study to see how users behave in their natural environment.</a:t>
            </a:r>
          </a:p>
          <a:p>
            <a:r>
              <a:rPr lang="en-US" dirty="0" smtClean="0"/>
              <a:t>Make quick (paper?) prototypes of new design ideas and test them.</a:t>
            </a:r>
          </a:p>
          <a:p>
            <a:r>
              <a:rPr lang="en-US" dirty="0" smtClean="0"/>
              <a:t>Refine the design ideas that test best through multiple iterations, testing each iteration.</a:t>
            </a:r>
          </a:p>
          <a:p>
            <a:r>
              <a:rPr lang="en-US" dirty="0" smtClean="0"/>
              <a:t>Implement final design, test it again. </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Test:</a:t>
            </a:r>
            <a:endParaRPr lang="en-US" dirty="0"/>
          </a:p>
        </p:txBody>
      </p:sp>
      <p:sp>
        <p:nvSpPr>
          <p:cNvPr id="3" name="Content Placeholder 2"/>
          <p:cNvSpPr>
            <a:spLocks noGrp="1"/>
          </p:cNvSpPr>
          <p:nvPr>
            <p:ph idx="1"/>
          </p:nvPr>
        </p:nvSpPr>
        <p:spPr/>
        <p:txBody>
          <a:bodyPr/>
          <a:lstStyle/>
          <a:p>
            <a:pPr marL="0" indent="0">
              <a:buNone/>
            </a:pPr>
            <a:r>
              <a:rPr lang="en-US" i="1" dirty="0" smtClean="0"/>
              <a:t>Volunteer Group(s) </a:t>
            </a:r>
            <a:endParaRPr lang="en-US" i="1" dirty="0"/>
          </a:p>
          <a:p>
            <a:pPr marL="0" indent="0">
              <a:buNone/>
            </a:pPr>
            <a:endParaRPr lang="en-US" dirty="0" smtClean="0"/>
          </a:p>
          <a:p>
            <a:pPr marL="0" indent="0">
              <a:buNone/>
            </a:pPr>
            <a:r>
              <a:rPr lang="en-US" dirty="0" smtClean="0"/>
              <a:t>Tasks for project site (examples):</a:t>
            </a:r>
            <a:endParaRPr lang="en-US" dirty="0"/>
          </a:p>
          <a:p>
            <a:pPr marL="514350" indent="-514350">
              <a:buFont typeface="+mj-lt"/>
              <a:buAutoNum type="arabicPeriod"/>
            </a:pPr>
            <a:r>
              <a:rPr lang="en-US" dirty="0" smtClean="0"/>
              <a:t>Buy tickets to </a:t>
            </a:r>
            <a:r>
              <a:rPr lang="en-US" dirty="0"/>
              <a:t>next concert</a:t>
            </a:r>
            <a:endParaRPr lang="en-US" dirty="0" smtClean="0"/>
          </a:p>
          <a:p>
            <a:pPr marL="514350" indent="-514350">
              <a:buFont typeface="+mj-lt"/>
              <a:buAutoNum type="arabicPeriod"/>
            </a:pPr>
            <a:r>
              <a:rPr lang="en-US" dirty="0" smtClean="0"/>
              <a:t>Become a supporter</a:t>
            </a:r>
          </a:p>
          <a:p>
            <a:pPr marL="514350" indent="-514350">
              <a:buFont typeface="+mj-lt"/>
              <a:buAutoNum type="arabicPeriod"/>
            </a:pPr>
            <a:r>
              <a:rPr lang="en-US" dirty="0" smtClean="0"/>
              <a:t>Find out who to contact and email to arrange an appointment</a:t>
            </a:r>
          </a:p>
          <a:p>
            <a:pPr marL="514350" indent="-514350">
              <a:buFont typeface="+mj-lt"/>
              <a:buAutoNum type="arabicPeriod"/>
            </a:pPr>
            <a:r>
              <a:rPr lang="en-US" dirty="0" smtClean="0"/>
              <a:t>Learn who the conductor is for the next concert</a:t>
            </a:r>
            <a:endParaRPr lang="en-US" dirty="0"/>
          </a:p>
        </p:txBody>
      </p:sp>
    </p:spTree>
    <p:extLst>
      <p:ext uri="{BB962C8B-B14F-4D97-AF65-F5344CB8AC3E}">
        <p14:creationId xmlns:p14="http://schemas.microsoft.com/office/powerpoint/2010/main" val="3281170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Accessibility?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1337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Accessibility</a:t>
            </a:r>
            <a:endParaRPr lang="en-AU" dirty="0"/>
          </a:p>
        </p:txBody>
      </p:sp>
      <p:sp>
        <p:nvSpPr>
          <p:cNvPr id="3" name="Content Placeholder 2"/>
          <p:cNvSpPr>
            <a:spLocks noGrp="1"/>
          </p:cNvSpPr>
          <p:nvPr>
            <p:ph idx="1"/>
          </p:nvPr>
        </p:nvSpPr>
        <p:spPr/>
        <p:txBody>
          <a:bodyPr/>
          <a:lstStyle/>
          <a:p>
            <a:r>
              <a:rPr lang="en-US" dirty="0" smtClean="0"/>
              <a:t>The inclusive practice of making websites usable by people of all abilities and disabilities. </a:t>
            </a:r>
          </a:p>
          <a:p>
            <a:r>
              <a:rPr lang="en-US" dirty="0" smtClean="0">
                <a:hlinkClick r:id="rId2"/>
              </a:rPr>
              <a:t>http://www.w3.org/WAI</a:t>
            </a:r>
            <a:endParaRPr lang="en-US" dirty="0" smtClean="0"/>
          </a:p>
          <a:p>
            <a:r>
              <a:rPr lang="en-US" dirty="0"/>
              <a:t>"Accessibility is about ensuring an equivalent user experience for people with disabilities, including people with age-related impairments. For the Web, accessibility means that people with disabilities can perceive, understand, navigate, and interact with websites and tools, and that they can contribute equally without barriers."</a:t>
            </a:r>
            <a:endParaRPr lang="en-US" dirty="0" smtClean="0"/>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Accessibility for Usability</a:t>
            </a:r>
            <a:endParaRPr lang="en-AU" dirty="0"/>
          </a:p>
        </p:txBody>
      </p:sp>
      <p:sp>
        <p:nvSpPr>
          <p:cNvPr id="3" name="Content Placeholder 2"/>
          <p:cNvSpPr>
            <a:spLocks noGrp="1"/>
          </p:cNvSpPr>
          <p:nvPr>
            <p:ph idx="1"/>
          </p:nvPr>
        </p:nvSpPr>
        <p:spPr/>
        <p:txBody>
          <a:bodyPr/>
          <a:lstStyle/>
          <a:p>
            <a:r>
              <a:rPr lang="en-US" dirty="0" smtClean="0"/>
              <a:t>Accessibility's business goal is not to just be compliant.</a:t>
            </a:r>
          </a:p>
          <a:p>
            <a:r>
              <a:rPr lang="en-US" dirty="0" smtClean="0"/>
              <a:t>What you really want is to </a:t>
            </a:r>
            <a:r>
              <a:rPr lang="en-US" b="1" dirty="0" smtClean="0"/>
              <a:t>sell more products</a:t>
            </a:r>
            <a:r>
              <a:rPr lang="en-US" dirty="0" smtClean="0"/>
              <a:t> to disabled customers, </a:t>
            </a:r>
            <a:r>
              <a:rPr lang="en-US" dirty="0"/>
              <a:t>o</a:t>
            </a:r>
            <a:r>
              <a:rPr lang="en-US" dirty="0" smtClean="0"/>
              <a:t>r </a:t>
            </a:r>
            <a:r>
              <a:rPr lang="en-US" b="1" dirty="0" smtClean="0"/>
              <a:t>get more workplace productivity</a:t>
            </a:r>
            <a:r>
              <a:rPr lang="en-US" dirty="0" smtClean="0"/>
              <a:t> out of your disabled employees or similar </a:t>
            </a:r>
          </a:p>
          <a:p>
            <a:pPr lvl="1"/>
            <a:r>
              <a:rPr lang="en-US" dirty="0" smtClean="0"/>
              <a:t>i.e. you want to achieve the site's goals more broadly </a:t>
            </a:r>
          </a:p>
          <a:p>
            <a:r>
              <a:rPr lang="en-US" dirty="0" smtClean="0"/>
              <a:t>These goals are the same as any usability project. </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a:t>
            </a:r>
            <a:endParaRPr lang="en-AU" dirty="0"/>
          </a:p>
        </p:txBody>
      </p:sp>
      <p:sp>
        <p:nvSpPr>
          <p:cNvPr id="3" name="Content Placeholder 2"/>
          <p:cNvSpPr>
            <a:spLocks noGrp="1"/>
          </p:cNvSpPr>
          <p:nvPr>
            <p:ph idx="1"/>
          </p:nvPr>
        </p:nvSpPr>
        <p:spPr/>
        <p:txBody>
          <a:bodyPr/>
          <a:lstStyle/>
          <a:p>
            <a:pPr marL="0" indent="0">
              <a:buNone/>
            </a:pPr>
            <a:r>
              <a:rPr lang="en-AU" dirty="0" smtClean="0"/>
              <a:t>Some of this lecture content comes from:</a:t>
            </a:r>
          </a:p>
          <a:p>
            <a:r>
              <a:rPr lang="en-AU" dirty="0" err="1" smtClean="0"/>
              <a:t>Jakob</a:t>
            </a:r>
            <a:r>
              <a:rPr lang="en-AU" dirty="0" smtClean="0"/>
              <a:t> Nielsen </a:t>
            </a:r>
          </a:p>
          <a:p>
            <a:pPr lvl="1"/>
            <a:r>
              <a:rPr lang="en-US" dirty="0" smtClean="0"/>
              <a:t>"the world's leading expert on Web usability" </a:t>
            </a:r>
            <a:br>
              <a:rPr lang="en-US" dirty="0" smtClean="0"/>
            </a:br>
            <a:r>
              <a:rPr lang="en-US" dirty="0" smtClean="0"/>
              <a:t>(U.S. News &amp; World Report)</a:t>
            </a:r>
            <a:endParaRPr lang="en-AU" dirty="0" smtClean="0"/>
          </a:p>
          <a:p>
            <a:pPr lvl="1"/>
            <a:r>
              <a:rPr lang="en-AU" dirty="0" err="1" smtClean="0"/>
              <a:t>useit.com</a:t>
            </a:r>
            <a:r>
              <a:rPr lang="en-AU" dirty="0" smtClean="0"/>
              <a:t> </a:t>
            </a:r>
          </a:p>
          <a:p>
            <a:r>
              <a:rPr lang="en-US" dirty="0" smtClean="0"/>
              <a:t>Usability is a </a:t>
            </a:r>
            <a:r>
              <a:rPr lang="en-US" b="1" dirty="0" smtClean="0"/>
              <a:t>quality attribute </a:t>
            </a:r>
            <a:r>
              <a:rPr lang="en-US" dirty="0" smtClean="0"/>
              <a:t>that assesses how easy user interfaces are to use. </a:t>
            </a:r>
            <a:br>
              <a:rPr lang="en-US" dirty="0" smtClean="0"/>
            </a:br>
            <a:r>
              <a:rPr lang="en-US" dirty="0" smtClean="0"/>
              <a:t>The word "usability" also refers to methods for improving </a:t>
            </a:r>
            <a:br>
              <a:rPr lang="en-US" dirty="0" smtClean="0"/>
            </a:br>
            <a:r>
              <a:rPr lang="en-US" dirty="0" smtClean="0"/>
              <a:t>ease-of-use during the design process.</a:t>
            </a:r>
          </a:p>
          <a:p>
            <a:r>
              <a:rPr lang="en-US" dirty="0" smtClean="0">
                <a:hlinkClick r:id="rId2"/>
              </a:rPr>
              <a:t>http://www.useit.com/alertbox/20030825.html</a:t>
            </a:r>
            <a:r>
              <a:rPr lang="en-US" dirty="0" smtClean="0"/>
              <a:t> </a:t>
            </a:r>
            <a:endParaRPr lang="en-AU" dirty="0"/>
          </a:p>
        </p:txBody>
      </p:sp>
      <p:pic>
        <p:nvPicPr>
          <p:cNvPr id="4" name="Picture 3"/>
          <p:cNvPicPr>
            <a:picLocks noChangeAspect="1"/>
          </p:cNvPicPr>
          <p:nvPr/>
        </p:nvPicPr>
        <p:blipFill>
          <a:blip r:embed="rId3"/>
          <a:stretch>
            <a:fillRect/>
          </a:stretch>
        </p:blipFill>
        <p:spPr>
          <a:xfrm>
            <a:off x="6830411" y="0"/>
            <a:ext cx="2345742" cy="283834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-&gt; Usability</a:t>
            </a:r>
            <a:endParaRPr lang="en-US" dirty="0"/>
          </a:p>
        </p:txBody>
      </p:sp>
      <p:sp>
        <p:nvSpPr>
          <p:cNvPr id="3" name="Content Placeholder 2"/>
          <p:cNvSpPr>
            <a:spLocks noGrp="1"/>
          </p:cNvSpPr>
          <p:nvPr>
            <p:ph idx="1"/>
          </p:nvPr>
        </p:nvSpPr>
        <p:spPr/>
        <p:txBody>
          <a:bodyPr/>
          <a:lstStyle/>
          <a:p>
            <a:r>
              <a:rPr lang="en-US" dirty="0" smtClean="0"/>
              <a:t>Accessibility improvements also </a:t>
            </a:r>
            <a:r>
              <a:rPr lang="en-US" dirty="0"/>
              <a:t>improve usability for </a:t>
            </a:r>
            <a:r>
              <a:rPr lang="en-US" dirty="0" smtClean="0"/>
              <a:t>everyone (not just disabled users), especially:</a:t>
            </a:r>
          </a:p>
          <a:p>
            <a:pPr lvl="1"/>
            <a:r>
              <a:rPr lang="en-US" dirty="0" smtClean="0"/>
              <a:t>older users</a:t>
            </a:r>
          </a:p>
          <a:p>
            <a:pPr lvl="1"/>
            <a:r>
              <a:rPr lang="en-US" dirty="0" smtClean="0"/>
              <a:t>people </a:t>
            </a:r>
            <a:r>
              <a:rPr lang="en-US" dirty="0"/>
              <a:t>using different </a:t>
            </a:r>
            <a:r>
              <a:rPr lang="en-US" dirty="0" smtClean="0"/>
              <a:t>devices</a:t>
            </a:r>
          </a:p>
          <a:p>
            <a:pPr lvl="1"/>
            <a:r>
              <a:rPr lang="en-US" dirty="0" smtClean="0"/>
              <a:t>people </a:t>
            </a:r>
            <a:r>
              <a:rPr lang="en-US" dirty="0"/>
              <a:t>with low literacy or not fluent in the </a:t>
            </a:r>
            <a:r>
              <a:rPr lang="en-US" dirty="0" smtClean="0"/>
              <a:t>language </a:t>
            </a:r>
          </a:p>
          <a:p>
            <a:pPr lvl="1"/>
            <a:r>
              <a:rPr lang="en-US" dirty="0" smtClean="0"/>
              <a:t>people </a:t>
            </a:r>
            <a:r>
              <a:rPr lang="en-US" dirty="0"/>
              <a:t>with low bandwidth connections or using older </a:t>
            </a:r>
            <a:r>
              <a:rPr lang="en-US" dirty="0" smtClean="0"/>
              <a:t>technologies</a:t>
            </a:r>
            <a:endParaRPr lang="en-US" dirty="0"/>
          </a:p>
        </p:txBody>
      </p:sp>
    </p:spTree>
    <p:extLst>
      <p:ext uri="{BB962C8B-B14F-4D97-AF65-F5344CB8AC3E}">
        <p14:creationId xmlns:p14="http://schemas.microsoft.com/office/powerpoint/2010/main" val="339919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Guidelines</a:t>
            </a:r>
            <a:endParaRPr lang="en-US" dirty="0"/>
          </a:p>
        </p:txBody>
      </p:sp>
      <p:sp>
        <p:nvSpPr>
          <p:cNvPr id="3" name="Content Placeholder 2"/>
          <p:cNvSpPr>
            <a:spLocks noGrp="1"/>
          </p:cNvSpPr>
          <p:nvPr>
            <p:ph idx="1"/>
          </p:nvPr>
        </p:nvSpPr>
        <p:spPr/>
        <p:txBody>
          <a:bodyPr/>
          <a:lstStyle/>
          <a:p>
            <a:r>
              <a:rPr lang="en-US" dirty="0" smtClean="0"/>
              <a:t>Guidelines ensure websites </a:t>
            </a:r>
            <a:r>
              <a:rPr lang="en-US" dirty="0"/>
              <a:t>work well with </a:t>
            </a:r>
            <a:r>
              <a:rPr lang="en-US" b="1" dirty="0"/>
              <a:t>assistive </a:t>
            </a:r>
            <a:r>
              <a:rPr lang="en-US" b="1" dirty="0" smtClean="0"/>
              <a:t>technologies</a:t>
            </a:r>
            <a:r>
              <a:rPr lang="en-US" dirty="0" smtClean="0"/>
              <a:t>: </a:t>
            </a:r>
          </a:p>
          <a:p>
            <a:pPr lvl="1"/>
            <a:r>
              <a:rPr lang="en-US" dirty="0" smtClean="0"/>
              <a:t>screen </a:t>
            </a:r>
            <a:r>
              <a:rPr lang="en-US" dirty="0"/>
              <a:t>readers </a:t>
            </a:r>
            <a:r>
              <a:rPr lang="en-US" dirty="0" smtClean="0"/>
              <a:t>(read </a:t>
            </a:r>
            <a:r>
              <a:rPr lang="en-US" dirty="0"/>
              <a:t>aloud </a:t>
            </a:r>
            <a:r>
              <a:rPr lang="en-US" dirty="0" smtClean="0"/>
              <a:t>Web pages)</a:t>
            </a:r>
          </a:p>
          <a:p>
            <a:pPr lvl="1"/>
            <a:r>
              <a:rPr lang="en-US" dirty="0" smtClean="0"/>
              <a:t>screen </a:t>
            </a:r>
            <a:r>
              <a:rPr lang="en-US" dirty="0"/>
              <a:t>magnifiers </a:t>
            </a:r>
            <a:r>
              <a:rPr lang="en-US" dirty="0" smtClean="0"/>
              <a:t>(enlarge </a:t>
            </a:r>
            <a:r>
              <a:rPr lang="en-US" dirty="0"/>
              <a:t>W</a:t>
            </a:r>
            <a:r>
              <a:rPr lang="en-US" dirty="0" smtClean="0"/>
              <a:t>eb pages)</a:t>
            </a:r>
          </a:p>
          <a:p>
            <a:pPr lvl="1"/>
            <a:r>
              <a:rPr lang="en-US" dirty="0" smtClean="0"/>
              <a:t>voice </a:t>
            </a:r>
            <a:r>
              <a:rPr lang="en-US" dirty="0"/>
              <a:t>recognition software </a:t>
            </a:r>
            <a:r>
              <a:rPr lang="en-US" dirty="0" smtClean="0"/>
              <a:t>(used </a:t>
            </a:r>
            <a:r>
              <a:rPr lang="en-US" dirty="0"/>
              <a:t>to input </a:t>
            </a:r>
            <a:r>
              <a:rPr lang="en-US" dirty="0" smtClean="0"/>
              <a:t>text or navigate)</a:t>
            </a:r>
          </a:p>
          <a:p>
            <a:r>
              <a:rPr lang="en-US" dirty="0" smtClean="0"/>
              <a:t>Most </a:t>
            </a:r>
            <a:r>
              <a:rPr lang="en-US" dirty="0"/>
              <a:t>of these requirements are technical and relate to the underlying </a:t>
            </a:r>
            <a:r>
              <a:rPr lang="en-US" b="1" dirty="0"/>
              <a:t>code</a:t>
            </a:r>
            <a:r>
              <a:rPr lang="en-US" dirty="0"/>
              <a:t> rather than to the visual appearance.</a:t>
            </a:r>
          </a:p>
          <a:p>
            <a:endParaRPr lang="en-US" dirty="0"/>
          </a:p>
        </p:txBody>
      </p:sp>
    </p:spTree>
    <p:extLst>
      <p:ext uri="{BB962C8B-B14F-4D97-AF65-F5344CB8AC3E}">
        <p14:creationId xmlns:p14="http://schemas.microsoft.com/office/powerpoint/2010/main" val="40360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 Accessibility Guidelines </a:t>
            </a:r>
            <a:r>
              <a:rPr lang="en-US" dirty="0" smtClean="0"/>
              <a:t/>
            </a:r>
            <a:br>
              <a:rPr lang="en-US" dirty="0" smtClean="0"/>
            </a:br>
            <a:r>
              <a:rPr lang="en-US" dirty="0" smtClean="0"/>
              <a:t>(</a:t>
            </a:r>
            <a:r>
              <a:rPr lang="en-US" dirty="0"/>
              <a:t>WCAG) 2.0</a:t>
            </a:r>
          </a:p>
        </p:txBody>
      </p:sp>
      <p:sp>
        <p:nvSpPr>
          <p:cNvPr id="3" name="Content Placeholder 2"/>
          <p:cNvSpPr>
            <a:spLocks noGrp="1"/>
          </p:cNvSpPr>
          <p:nvPr>
            <p:ph idx="1"/>
          </p:nvPr>
        </p:nvSpPr>
        <p:spPr/>
        <p:txBody>
          <a:bodyPr/>
          <a:lstStyle/>
          <a:p>
            <a:r>
              <a:rPr lang="en-US" b="1" dirty="0"/>
              <a:t>Perceivable</a:t>
            </a:r>
          </a:p>
          <a:p>
            <a:pPr lvl="1"/>
            <a:r>
              <a:rPr lang="en-US" dirty="0"/>
              <a:t>Provide text alternatives for non-text content.</a:t>
            </a:r>
          </a:p>
          <a:p>
            <a:pPr lvl="1"/>
            <a:r>
              <a:rPr lang="en-US" dirty="0"/>
              <a:t>Provide captions and other alternatives for multimedia.</a:t>
            </a:r>
          </a:p>
          <a:p>
            <a:pPr lvl="1"/>
            <a:r>
              <a:rPr lang="en-US" dirty="0"/>
              <a:t>Create content that can be presented in different ways</a:t>
            </a:r>
            <a:r>
              <a:rPr lang="en-US" dirty="0" smtClean="0"/>
              <a:t>, including </a:t>
            </a:r>
            <a:r>
              <a:rPr lang="en-US" dirty="0"/>
              <a:t>by assistive technologies, without losing meaning.</a:t>
            </a:r>
          </a:p>
          <a:p>
            <a:pPr lvl="1"/>
            <a:r>
              <a:rPr lang="en-US" dirty="0"/>
              <a:t>Make it easier for users to see and hear content</a:t>
            </a:r>
            <a:r>
              <a:rPr lang="en-US" dirty="0" smtClean="0"/>
              <a:t>.</a:t>
            </a:r>
            <a:endParaRPr lang="en-US" dirty="0"/>
          </a:p>
        </p:txBody>
      </p:sp>
    </p:spTree>
    <p:extLst>
      <p:ext uri="{BB962C8B-B14F-4D97-AF65-F5344CB8AC3E}">
        <p14:creationId xmlns:p14="http://schemas.microsoft.com/office/powerpoint/2010/main" val="3783612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 Accessibility Guidelines </a:t>
            </a:r>
            <a:r>
              <a:rPr lang="en-US" dirty="0" smtClean="0"/>
              <a:t/>
            </a:r>
            <a:br>
              <a:rPr lang="en-US" dirty="0" smtClean="0"/>
            </a:br>
            <a:r>
              <a:rPr lang="en-US" dirty="0" smtClean="0"/>
              <a:t>(</a:t>
            </a:r>
            <a:r>
              <a:rPr lang="en-US" dirty="0"/>
              <a:t>WCAG) 2.0</a:t>
            </a:r>
          </a:p>
        </p:txBody>
      </p:sp>
      <p:sp>
        <p:nvSpPr>
          <p:cNvPr id="3" name="Content Placeholder 2"/>
          <p:cNvSpPr>
            <a:spLocks noGrp="1"/>
          </p:cNvSpPr>
          <p:nvPr>
            <p:ph idx="1"/>
          </p:nvPr>
        </p:nvSpPr>
        <p:spPr/>
        <p:txBody>
          <a:bodyPr/>
          <a:lstStyle/>
          <a:p>
            <a:r>
              <a:rPr lang="en-US" b="1" dirty="0" smtClean="0"/>
              <a:t>Operable</a:t>
            </a:r>
          </a:p>
          <a:p>
            <a:pPr lvl="1"/>
            <a:r>
              <a:rPr lang="en-US" dirty="0" smtClean="0"/>
              <a:t>Make all functionality available from a keyboard.</a:t>
            </a:r>
          </a:p>
          <a:p>
            <a:pPr lvl="1"/>
            <a:r>
              <a:rPr lang="en-US" dirty="0" smtClean="0"/>
              <a:t>Give users enough time to read and use content.</a:t>
            </a:r>
          </a:p>
          <a:p>
            <a:pPr lvl="1"/>
            <a:r>
              <a:rPr lang="en-US" dirty="0" smtClean="0"/>
              <a:t>Do not use content that causes seizures.</a:t>
            </a:r>
          </a:p>
          <a:p>
            <a:pPr lvl="1"/>
            <a:r>
              <a:rPr lang="en-US" dirty="0" smtClean="0"/>
              <a:t>Help users navigate and find content.</a:t>
            </a:r>
          </a:p>
        </p:txBody>
      </p:sp>
    </p:spTree>
    <p:extLst>
      <p:ext uri="{BB962C8B-B14F-4D97-AF65-F5344CB8AC3E}">
        <p14:creationId xmlns:p14="http://schemas.microsoft.com/office/powerpoint/2010/main" val="2409933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 Accessibility Guidelines </a:t>
            </a:r>
            <a:r>
              <a:rPr lang="en-US" dirty="0" smtClean="0"/>
              <a:t/>
            </a:r>
            <a:br>
              <a:rPr lang="en-US" dirty="0" smtClean="0"/>
            </a:br>
            <a:r>
              <a:rPr lang="en-US" dirty="0" smtClean="0"/>
              <a:t>(</a:t>
            </a:r>
            <a:r>
              <a:rPr lang="en-US" dirty="0"/>
              <a:t>WCAG) 2.0</a:t>
            </a:r>
          </a:p>
        </p:txBody>
      </p:sp>
      <p:sp>
        <p:nvSpPr>
          <p:cNvPr id="3" name="Content Placeholder 2"/>
          <p:cNvSpPr>
            <a:spLocks noGrp="1"/>
          </p:cNvSpPr>
          <p:nvPr>
            <p:ph idx="1"/>
          </p:nvPr>
        </p:nvSpPr>
        <p:spPr/>
        <p:txBody>
          <a:bodyPr/>
          <a:lstStyle/>
          <a:p>
            <a:r>
              <a:rPr lang="en-US" b="1" dirty="0" smtClean="0"/>
              <a:t>Understandable</a:t>
            </a:r>
          </a:p>
          <a:p>
            <a:pPr lvl="1"/>
            <a:r>
              <a:rPr lang="en-US" dirty="0" smtClean="0"/>
              <a:t>Make text readable and understandable.</a:t>
            </a:r>
          </a:p>
          <a:p>
            <a:pPr lvl="1"/>
            <a:r>
              <a:rPr lang="en-US" dirty="0" smtClean="0"/>
              <a:t>Make content appear and operate in predictable ways.</a:t>
            </a:r>
          </a:p>
          <a:p>
            <a:pPr lvl="1"/>
            <a:r>
              <a:rPr lang="en-US" dirty="0" smtClean="0"/>
              <a:t>Help users avoid and correct mistakes.</a:t>
            </a:r>
          </a:p>
          <a:p>
            <a:pPr lvl="1"/>
            <a:endParaRPr lang="en-US" dirty="0" smtClean="0"/>
          </a:p>
          <a:p>
            <a:r>
              <a:rPr lang="en-US" b="1" dirty="0" smtClean="0"/>
              <a:t>Robust</a:t>
            </a:r>
          </a:p>
          <a:p>
            <a:pPr lvl="1"/>
            <a:r>
              <a:rPr lang="en-US" dirty="0" smtClean="0"/>
              <a:t>Maximize compatibility with current and future user tools.</a:t>
            </a:r>
            <a:endParaRPr lang="en-US" dirty="0"/>
          </a:p>
        </p:txBody>
      </p:sp>
    </p:spTree>
    <p:extLst>
      <p:ext uri="{BB962C8B-B14F-4D97-AF65-F5344CB8AC3E}">
        <p14:creationId xmlns:p14="http://schemas.microsoft.com/office/powerpoint/2010/main" val="3275642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you test accessibility?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17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Checking Tools</a:t>
            </a:r>
            <a:endParaRPr lang="en-GB" dirty="0"/>
          </a:p>
        </p:txBody>
      </p:sp>
      <p:sp>
        <p:nvSpPr>
          <p:cNvPr id="3" name="Content Placeholder 2"/>
          <p:cNvSpPr>
            <a:spLocks noGrp="1"/>
          </p:cNvSpPr>
          <p:nvPr>
            <p:ph idx="1"/>
          </p:nvPr>
        </p:nvSpPr>
        <p:spPr/>
        <p:txBody>
          <a:bodyPr/>
          <a:lstStyle/>
          <a:p>
            <a:r>
              <a:rPr lang="en-GB" dirty="0">
                <a:hlinkClick r:id="rId2"/>
              </a:rPr>
              <a:t>http://www.w3.org/WAI/ER/tools</a:t>
            </a:r>
            <a:r>
              <a:rPr lang="en-GB" dirty="0" smtClean="0">
                <a:hlinkClick r:id="rId2"/>
              </a:rPr>
              <a:t>/</a:t>
            </a:r>
            <a:r>
              <a:rPr lang="en-GB" dirty="0" smtClean="0"/>
              <a:t> </a:t>
            </a:r>
          </a:p>
          <a:p>
            <a:endParaRPr lang="en-GB" dirty="0" smtClean="0"/>
          </a:p>
          <a:p>
            <a:r>
              <a:rPr lang="en-GB" dirty="0" smtClean="0"/>
              <a:t>Demo: </a:t>
            </a:r>
            <a:r>
              <a:rPr lang="en-GB" dirty="0">
                <a:hlinkClick r:id="rId3"/>
              </a:rPr>
              <a:t>http://</a:t>
            </a:r>
            <a:r>
              <a:rPr lang="en-GB" dirty="0" smtClean="0">
                <a:hlinkClick r:id="rId3"/>
              </a:rPr>
              <a:t>wave.webaim.org</a:t>
            </a:r>
            <a:r>
              <a:rPr lang="en-GB" dirty="0" smtClean="0"/>
              <a:t> </a:t>
            </a:r>
          </a:p>
          <a:p>
            <a:pPr lvl="1"/>
            <a:r>
              <a:rPr lang="en-GB" dirty="0" smtClean="0"/>
              <a:t>With http</a:t>
            </a:r>
            <a:r>
              <a:rPr lang="en-GB" dirty="0"/>
              <a:t>://</a:t>
            </a:r>
            <a:r>
              <a:rPr lang="en-GB" dirty="0" err="1"/>
              <a:t>ditwebtsv.jcu.edu.au</a:t>
            </a:r>
            <a:r>
              <a:rPr lang="en-GB" dirty="0"/>
              <a:t>/~sci-lmw1/</a:t>
            </a:r>
            <a:r>
              <a:rPr lang="en-GB" dirty="0" err="1" smtClean="0"/>
              <a:t>theadviceshop</a:t>
            </a:r>
            <a:endParaRPr lang="en-GB" dirty="0"/>
          </a:p>
        </p:txBody>
      </p:sp>
    </p:spTree>
    <p:extLst>
      <p:ext uri="{BB962C8B-B14F-4D97-AF65-F5344CB8AC3E}">
        <p14:creationId xmlns:p14="http://schemas.microsoft.com/office/powerpoint/2010/main" val="2870369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design accessible sites </a:t>
            </a:r>
            <a:endParaRPr lang="en-GB" dirty="0"/>
          </a:p>
        </p:txBody>
      </p:sp>
      <p:sp>
        <p:nvSpPr>
          <p:cNvPr id="3" name="Content Placeholder 2"/>
          <p:cNvSpPr>
            <a:spLocks noGrp="1"/>
          </p:cNvSpPr>
          <p:nvPr>
            <p:ph idx="1"/>
          </p:nvPr>
        </p:nvSpPr>
        <p:spPr/>
        <p:txBody>
          <a:bodyPr>
            <a:normAutofit lnSpcReduction="10000"/>
          </a:bodyPr>
          <a:lstStyle/>
          <a:p>
            <a:r>
              <a:rPr lang="en-US" dirty="0" smtClean="0"/>
              <a:t>#1. Use semantic, valid HTML</a:t>
            </a:r>
          </a:p>
          <a:p>
            <a:r>
              <a:rPr lang="en-US" dirty="0" smtClean="0"/>
              <a:t>Conduct </a:t>
            </a:r>
            <a:r>
              <a:rPr lang="en-US" dirty="0"/>
              <a:t>tests to ensure that your website makes sense without CSS </a:t>
            </a:r>
            <a:r>
              <a:rPr lang="en-GB" dirty="0" smtClean="0"/>
              <a:t> </a:t>
            </a:r>
            <a:r>
              <a:rPr lang="en-GB" sz="2000" dirty="0" smtClean="0"/>
              <a:t>(Firefox Web Developer toolbar – test site without CSS)</a:t>
            </a:r>
            <a:endParaRPr lang="en-GB" dirty="0" smtClean="0"/>
          </a:p>
          <a:p>
            <a:r>
              <a:rPr lang="en-GB" dirty="0" smtClean="0"/>
              <a:t>Avoid using frames</a:t>
            </a:r>
          </a:p>
          <a:p>
            <a:r>
              <a:rPr lang="en-GB" dirty="0" smtClean="0"/>
              <a:t>Set </a:t>
            </a:r>
            <a:r>
              <a:rPr lang="en-GB" dirty="0"/>
              <a:t>DOCTYPE </a:t>
            </a:r>
            <a:r>
              <a:rPr lang="en-GB" dirty="0" smtClean="0"/>
              <a:t>and &lt;meta&gt; elements</a:t>
            </a:r>
            <a:r>
              <a:rPr lang="en-GB" sz="2400" dirty="0" smtClean="0"/>
              <a:t> (like </a:t>
            </a:r>
            <a:r>
              <a:rPr lang="en-GB" sz="2400" b="1" dirty="0" err="1" smtClean="0"/>
              <a:t>lang</a:t>
            </a:r>
            <a:r>
              <a:rPr lang="en-GB" sz="2400" dirty="0" smtClean="0"/>
              <a:t> and </a:t>
            </a:r>
            <a:r>
              <a:rPr lang="en-GB" sz="2400" b="1" dirty="0" smtClean="0"/>
              <a:t>charset</a:t>
            </a:r>
            <a:r>
              <a:rPr lang="en-GB" sz="2400" dirty="0" smtClean="0"/>
              <a:t>)</a:t>
            </a:r>
            <a:endParaRPr lang="en-GB" dirty="0" smtClean="0"/>
          </a:p>
          <a:p>
            <a:r>
              <a:rPr lang="en-GB" dirty="0"/>
              <a:t>Ensure that </a:t>
            </a:r>
            <a:r>
              <a:rPr lang="en-GB" dirty="0" smtClean="0"/>
              <a:t>navigation works without </a:t>
            </a:r>
            <a:r>
              <a:rPr lang="en-GB" dirty="0"/>
              <a:t>a </a:t>
            </a:r>
            <a:r>
              <a:rPr lang="en-GB" dirty="0" smtClean="0"/>
              <a:t>mouse</a:t>
            </a:r>
          </a:p>
          <a:p>
            <a:r>
              <a:rPr lang="en-GB" dirty="0"/>
              <a:t>Ensure that your website makes sense in black and white </a:t>
            </a:r>
            <a:endParaRPr lang="en-GB" dirty="0" smtClean="0"/>
          </a:p>
          <a:p>
            <a:r>
              <a:rPr lang="en-GB" dirty="0"/>
              <a:t>Avoid animations, including blinking or scrolling text </a:t>
            </a:r>
            <a:endParaRPr lang="en-GB" dirty="0" smtClean="0"/>
          </a:p>
          <a:p>
            <a:endParaRPr lang="en-GB" dirty="0" smtClean="0"/>
          </a:p>
          <a:p>
            <a:r>
              <a:rPr lang="en-GB" dirty="0" smtClean="0"/>
              <a:t>See chapter 9 of </a:t>
            </a:r>
            <a:r>
              <a:rPr lang="en-AU" b="1" dirty="0" smtClean="0"/>
              <a:t>Deliver </a:t>
            </a:r>
            <a:r>
              <a:rPr lang="en-AU" b="1" dirty="0"/>
              <a:t>First-Class Websites 101 Essential </a:t>
            </a:r>
            <a:r>
              <a:rPr lang="en-AU" b="1" dirty="0" smtClean="0"/>
              <a:t>Checklists </a:t>
            </a:r>
            <a:r>
              <a:rPr lang="en-AU" dirty="0" smtClean="0"/>
              <a:t>(</a:t>
            </a:r>
            <a:r>
              <a:rPr lang="en-AU" dirty="0"/>
              <a:t>Shirley Kaiser)</a:t>
            </a:r>
          </a:p>
          <a:p>
            <a:endParaRPr lang="en-GB" dirty="0" smtClean="0"/>
          </a:p>
          <a:p>
            <a:endParaRPr lang="en-GB" dirty="0"/>
          </a:p>
          <a:p>
            <a:endParaRPr lang="en-US" dirty="0"/>
          </a:p>
        </p:txBody>
      </p:sp>
    </p:spTree>
    <p:extLst>
      <p:ext uri="{BB962C8B-B14F-4D97-AF65-F5344CB8AC3E}">
        <p14:creationId xmlns:p14="http://schemas.microsoft.com/office/powerpoint/2010/main" val="3978331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Stuff – Quick to do</a:t>
            </a:r>
            <a:endParaRPr lang="en-US" dirty="0"/>
          </a:p>
        </p:txBody>
      </p:sp>
      <p:sp>
        <p:nvSpPr>
          <p:cNvPr id="3" name="Content Placeholder 2"/>
          <p:cNvSpPr>
            <a:spLocks noGrp="1"/>
          </p:cNvSpPr>
          <p:nvPr>
            <p:ph idx="1"/>
          </p:nvPr>
        </p:nvSpPr>
        <p:spPr/>
        <p:txBody>
          <a:bodyPr>
            <a:normAutofit/>
          </a:bodyPr>
          <a:lstStyle/>
          <a:p>
            <a:r>
              <a:rPr lang="en-US" dirty="0" smtClean="0"/>
              <a:t>Use alt attributes for ALL images </a:t>
            </a:r>
            <a:br>
              <a:rPr lang="en-US" dirty="0" smtClean="0"/>
            </a:br>
            <a:r>
              <a:rPr lang="en-US" sz="2400" dirty="0" smtClean="0"/>
              <a:t>(use alt="" for images that assistive technology should ignore)</a:t>
            </a:r>
            <a:endParaRPr lang="en-US" dirty="0" smtClean="0"/>
          </a:p>
          <a:p>
            <a:r>
              <a:rPr lang="en-US" dirty="0" smtClean="0"/>
              <a:t>Use &lt;labels&gt; for form input fields</a:t>
            </a:r>
          </a:p>
          <a:p>
            <a:r>
              <a:rPr lang="en-US" dirty="0" smtClean="0"/>
              <a:t>Make link text meaningful – not "click here"</a:t>
            </a:r>
          </a:p>
          <a:p>
            <a:r>
              <a:rPr lang="en-US" dirty="0" smtClean="0"/>
              <a:t>Use </a:t>
            </a:r>
            <a:r>
              <a:rPr lang="en-US" dirty="0"/>
              <a:t>semantic elements to mark up </a:t>
            </a:r>
            <a:r>
              <a:rPr lang="en-US" dirty="0" smtClean="0"/>
              <a:t>structure</a:t>
            </a:r>
          </a:p>
          <a:p>
            <a:r>
              <a:rPr lang="en-US" dirty="0" smtClean="0"/>
              <a:t>Allow text resizing (no horizontal scrolling)</a:t>
            </a:r>
          </a:p>
          <a:p>
            <a:r>
              <a:rPr lang="en-US" dirty="0" smtClean="0"/>
              <a:t>Provide controls for time-based media (audio/video)</a:t>
            </a:r>
          </a:p>
          <a:p>
            <a:r>
              <a:rPr lang="en-US" dirty="0" smtClean="0"/>
              <a:t>Ensure paragraph </a:t>
            </a:r>
            <a:r>
              <a:rPr lang="en-US" dirty="0"/>
              <a:t>spacing is at least 1.5 times larger than </a:t>
            </a:r>
            <a:r>
              <a:rPr lang="en-US" dirty="0" smtClean="0"/>
              <a:t>line </a:t>
            </a:r>
            <a:r>
              <a:rPr lang="en-US" dirty="0"/>
              <a:t>spacing</a:t>
            </a:r>
            <a:endParaRPr lang="en-US" dirty="0" smtClean="0"/>
          </a:p>
          <a:p>
            <a:endParaRPr lang="en-US" dirty="0"/>
          </a:p>
        </p:txBody>
      </p:sp>
      <p:sp>
        <p:nvSpPr>
          <p:cNvPr id="4" name="Rectangle 3"/>
          <p:cNvSpPr/>
          <p:nvPr/>
        </p:nvSpPr>
        <p:spPr>
          <a:xfrm>
            <a:off x="353518" y="6182705"/>
            <a:ext cx="827261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smtClean="0"/>
              <a:t>Much </a:t>
            </a:r>
            <a:r>
              <a:rPr lang="en-GB" sz="2000" dirty="0"/>
              <a:t>of this </a:t>
            </a:r>
            <a:r>
              <a:rPr lang="en-GB" sz="2000" dirty="0" smtClean="0"/>
              <a:t>is the </a:t>
            </a:r>
            <a:r>
              <a:rPr lang="en-GB" sz="2000" dirty="0"/>
              <a:t>same as what you do </a:t>
            </a:r>
            <a:r>
              <a:rPr lang="en-GB" sz="2000" dirty="0" smtClean="0"/>
              <a:t>to improve search </a:t>
            </a:r>
            <a:r>
              <a:rPr lang="en-GB" sz="2000" dirty="0"/>
              <a:t>engine </a:t>
            </a:r>
            <a:r>
              <a:rPr lang="en-GB" sz="2000" dirty="0" smtClean="0"/>
              <a:t>results.</a:t>
            </a:r>
            <a:endParaRPr lang="en-GB" sz="2000" dirty="0"/>
          </a:p>
        </p:txBody>
      </p:sp>
    </p:spTree>
    <p:extLst>
      <p:ext uri="{BB962C8B-B14F-4D97-AF65-F5344CB8AC3E}">
        <p14:creationId xmlns:p14="http://schemas.microsoft.com/office/powerpoint/2010/main" val="306623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using </a:t>
            </a:r>
            <a:r>
              <a:rPr lang="en-GB" dirty="0" err="1" smtClean="0"/>
              <a:t>abbr</a:t>
            </a:r>
            <a:r>
              <a:rPr lang="en-GB" dirty="0" smtClean="0"/>
              <a:t> (abbreviation) and </a:t>
            </a:r>
            <a:br>
              <a:rPr lang="en-GB" dirty="0" smtClean="0"/>
            </a:br>
            <a:r>
              <a:rPr lang="en-GB" dirty="0" err="1" smtClean="0"/>
              <a:t>dfn</a:t>
            </a:r>
            <a:r>
              <a:rPr lang="en-GB" dirty="0" smtClean="0"/>
              <a:t> (definition)</a:t>
            </a:r>
            <a:endParaRPr lang="en-GB" dirty="0"/>
          </a:p>
        </p:txBody>
      </p:sp>
      <p:sp>
        <p:nvSpPr>
          <p:cNvPr id="3" name="Content Placeholder 2"/>
          <p:cNvSpPr>
            <a:spLocks noGrp="1"/>
          </p:cNvSpPr>
          <p:nvPr>
            <p:ph idx="1"/>
          </p:nvPr>
        </p:nvSpPr>
        <p:spPr/>
        <p:txBody>
          <a:bodyPr/>
          <a:lstStyle/>
          <a:p>
            <a:pPr marL="0" indent="0">
              <a:buNone/>
            </a:pPr>
            <a:endParaRPr lang="en-GB" b="1" dirty="0" smtClean="0"/>
          </a:p>
          <a:p>
            <a:pPr marL="0" indent="0">
              <a:buNone/>
            </a:pPr>
            <a:r>
              <a:rPr lang="en-GB" b="1" dirty="0" smtClean="0"/>
              <a:t>HTML:</a:t>
            </a:r>
          </a:p>
          <a:p>
            <a:pPr marL="0" indent="0">
              <a:buNone/>
            </a:pPr>
            <a:r>
              <a:rPr lang="en-GB" dirty="0">
                <a:latin typeface="Consolas"/>
                <a:cs typeface="Consolas"/>
              </a:rPr>
              <a:t>&lt;</a:t>
            </a:r>
            <a:r>
              <a:rPr lang="en-GB" b="1" dirty="0" err="1">
                <a:latin typeface="Consolas"/>
                <a:cs typeface="Consolas"/>
              </a:rPr>
              <a:t>abbr</a:t>
            </a:r>
            <a:r>
              <a:rPr lang="en-GB" dirty="0">
                <a:latin typeface="Consolas"/>
                <a:cs typeface="Consolas"/>
              </a:rPr>
              <a:t> title="James Cook University"&gt;JCU&lt;/</a:t>
            </a:r>
            <a:r>
              <a:rPr lang="en-GB" dirty="0" err="1">
                <a:latin typeface="Consolas"/>
                <a:cs typeface="Consolas"/>
              </a:rPr>
              <a:t>abbr</a:t>
            </a:r>
            <a:r>
              <a:rPr lang="en-GB" dirty="0">
                <a:latin typeface="Consolas"/>
                <a:cs typeface="Consolas"/>
              </a:rPr>
              <a:t>&gt; is a &lt;</a:t>
            </a:r>
            <a:r>
              <a:rPr lang="en-GB" b="1" dirty="0" err="1">
                <a:latin typeface="Consolas"/>
                <a:cs typeface="Consolas"/>
              </a:rPr>
              <a:t>dfn</a:t>
            </a:r>
            <a:r>
              <a:rPr lang="en-GB" dirty="0">
                <a:latin typeface="Consolas"/>
                <a:cs typeface="Consolas"/>
              </a:rPr>
              <a:t> title="A place where people learn good stuff like this"&gt;university&lt;/</a:t>
            </a:r>
            <a:r>
              <a:rPr lang="en-GB" dirty="0" err="1">
                <a:latin typeface="Consolas"/>
                <a:cs typeface="Consolas"/>
              </a:rPr>
              <a:t>dfn</a:t>
            </a:r>
            <a:r>
              <a:rPr lang="en-GB" dirty="0">
                <a:latin typeface="Consolas"/>
                <a:cs typeface="Consolas"/>
              </a:rPr>
              <a:t>&gt;..</a:t>
            </a:r>
            <a:r>
              <a:rPr lang="en-GB" dirty="0" smtClean="0">
                <a:latin typeface="Consolas"/>
                <a:cs typeface="Consolas"/>
              </a:rPr>
              <a:t>.</a:t>
            </a:r>
          </a:p>
          <a:p>
            <a:pPr marL="0" indent="0">
              <a:buNone/>
            </a:pPr>
            <a:endParaRPr lang="en-GB" dirty="0"/>
          </a:p>
          <a:p>
            <a:pPr marL="0" indent="0">
              <a:buNone/>
            </a:pPr>
            <a:r>
              <a:rPr lang="en-GB" b="1" dirty="0" smtClean="0"/>
              <a:t>CSS:</a:t>
            </a:r>
          </a:p>
          <a:p>
            <a:pPr marL="0" indent="0">
              <a:buNone/>
            </a:pPr>
            <a:r>
              <a:rPr lang="en-GB" dirty="0" err="1">
                <a:latin typeface="Consolas"/>
                <a:cs typeface="Consolas"/>
              </a:rPr>
              <a:t>abbr</a:t>
            </a:r>
            <a:r>
              <a:rPr lang="en-GB" dirty="0">
                <a:latin typeface="Consolas"/>
                <a:cs typeface="Consolas"/>
              </a:rPr>
              <a:t>, </a:t>
            </a:r>
            <a:r>
              <a:rPr lang="en-GB" dirty="0" err="1">
                <a:latin typeface="Consolas"/>
                <a:cs typeface="Consolas"/>
              </a:rPr>
              <a:t>dfn</a:t>
            </a:r>
            <a:r>
              <a:rPr lang="en-GB" dirty="0">
                <a:latin typeface="Consolas"/>
                <a:cs typeface="Consolas"/>
              </a:rPr>
              <a:t> { cursor: help; }</a:t>
            </a:r>
          </a:p>
          <a:p>
            <a:pPr marL="0" indent="0">
              <a:buNone/>
            </a:pPr>
            <a:r>
              <a:rPr lang="en-GB" dirty="0" err="1" smtClean="0">
                <a:latin typeface="Consolas"/>
                <a:cs typeface="Consolas"/>
              </a:rPr>
              <a:t>dfn</a:t>
            </a:r>
            <a:r>
              <a:rPr lang="en-GB" dirty="0" smtClean="0">
                <a:latin typeface="Consolas"/>
                <a:cs typeface="Consolas"/>
              </a:rPr>
              <a:t> </a:t>
            </a:r>
            <a:r>
              <a:rPr lang="en-GB" dirty="0">
                <a:latin typeface="Consolas"/>
                <a:cs typeface="Consolas"/>
              </a:rPr>
              <a:t>{ border-bottom: dashed thin </a:t>
            </a:r>
            <a:r>
              <a:rPr lang="en-GB" dirty="0" err="1">
                <a:latin typeface="Consolas"/>
                <a:cs typeface="Consolas"/>
              </a:rPr>
              <a:t>darkblue</a:t>
            </a:r>
            <a:r>
              <a:rPr lang="en-GB" dirty="0">
                <a:latin typeface="Consolas"/>
                <a:cs typeface="Consolas"/>
              </a:rPr>
              <a:t>; }</a:t>
            </a:r>
          </a:p>
        </p:txBody>
      </p:sp>
    </p:spTree>
    <p:extLst>
      <p:ext uri="{BB962C8B-B14F-4D97-AF65-F5344CB8AC3E}">
        <p14:creationId xmlns:p14="http://schemas.microsoft.com/office/powerpoint/2010/main" val="276602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is defined by </a:t>
            </a:r>
            <a:r>
              <a:rPr lang="en-US" b="1" dirty="0" smtClean="0"/>
              <a:t>5 quality components</a:t>
            </a:r>
            <a:endParaRPr lang="en-AU" dirty="0"/>
          </a:p>
        </p:txBody>
      </p:sp>
      <p:sp>
        <p:nvSpPr>
          <p:cNvPr id="3" name="Content Placeholder 2"/>
          <p:cNvSpPr>
            <a:spLocks noGrp="1"/>
          </p:cNvSpPr>
          <p:nvPr>
            <p:ph idx="1"/>
          </p:nvPr>
        </p:nvSpPr>
        <p:spPr/>
        <p:txBody>
          <a:bodyPr/>
          <a:lstStyle/>
          <a:p>
            <a:r>
              <a:rPr lang="en-US" b="1" dirty="0" err="1" smtClean="0"/>
              <a:t>Learnability</a:t>
            </a:r>
            <a:r>
              <a:rPr lang="en-US" dirty="0" smtClean="0"/>
              <a:t>: How easy is it for users to accomplish basic tasks the first time they encounter the design?</a:t>
            </a:r>
          </a:p>
          <a:p>
            <a:r>
              <a:rPr lang="en-US" b="1" dirty="0" smtClean="0"/>
              <a:t>Efficiency</a:t>
            </a:r>
            <a:r>
              <a:rPr lang="en-US" dirty="0" smtClean="0"/>
              <a:t>: Once users have learned the design, how quickly can they perform tasks?</a:t>
            </a:r>
          </a:p>
          <a:p>
            <a:r>
              <a:rPr lang="en-US" b="1" dirty="0" err="1" smtClean="0"/>
              <a:t>Memorability</a:t>
            </a:r>
            <a:r>
              <a:rPr lang="en-US" dirty="0" smtClean="0"/>
              <a:t>: When users return to the design after a period of not using it, how easily can they reestablish proficiency?</a:t>
            </a:r>
          </a:p>
          <a:p>
            <a:r>
              <a:rPr lang="en-US" b="1" dirty="0" smtClean="0"/>
              <a:t>Errors</a:t>
            </a:r>
            <a:r>
              <a:rPr lang="en-US" dirty="0" smtClean="0"/>
              <a:t>: How many errors do users make, how severe are these errors, and how easily can they recover from the errors?</a:t>
            </a:r>
          </a:p>
          <a:p>
            <a:r>
              <a:rPr lang="en-US" b="1" dirty="0" smtClean="0"/>
              <a:t>Satisfaction</a:t>
            </a:r>
            <a:r>
              <a:rPr lang="en-US" dirty="0" smtClean="0"/>
              <a:t>: How pleasant is it to use the design?</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Adopting user-centred </a:t>
            </a:r>
            <a:r>
              <a:rPr lang="en-AU" dirty="0"/>
              <a:t>design principles and </a:t>
            </a:r>
            <a:r>
              <a:rPr lang="en-AU" dirty="0" smtClean="0"/>
              <a:t>methods leads to more effective websites that are more accessible to a larger audience</a:t>
            </a:r>
            <a:endParaRPr lang="en-AU" dirty="0"/>
          </a:p>
          <a:p>
            <a:r>
              <a:rPr lang="en-AU" dirty="0" smtClean="0"/>
              <a:t>Applying </a:t>
            </a:r>
            <a:r>
              <a:rPr lang="en-AU" dirty="0"/>
              <a:t>best practices in creating standards-based </a:t>
            </a:r>
            <a:r>
              <a:rPr lang="en-AU" dirty="0" smtClean="0"/>
              <a:t>websites leads to more usable and accessible sites</a:t>
            </a:r>
            <a:endParaRPr lang="en-AU" dirty="0"/>
          </a:p>
          <a:p>
            <a:r>
              <a:rPr lang="en-AU" dirty="0" smtClean="0"/>
              <a:t>Usability is a </a:t>
            </a:r>
            <a:r>
              <a:rPr lang="en-US" dirty="0"/>
              <a:t>quality attribute that assesses how easy user interfaces are to </a:t>
            </a:r>
            <a:r>
              <a:rPr lang="en-US" dirty="0" smtClean="0"/>
              <a:t>use</a:t>
            </a:r>
          </a:p>
          <a:p>
            <a:r>
              <a:rPr lang="en-US" dirty="0" smtClean="0"/>
              <a:t>There are</a:t>
            </a:r>
            <a:r>
              <a:rPr lang="en-AU" dirty="0" smtClean="0"/>
              <a:t> 5 </a:t>
            </a:r>
            <a:r>
              <a:rPr lang="en-AU" dirty="0"/>
              <a:t>quality components of </a:t>
            </a:r>
            <a:r>
              <a:rPr lang="en-AU" dirty="0" smtClean="0"/>
              <a:t>usability:</a:t>
            </a:r>
          </a:p>
          <a:p>
            <a:pPr lvl="1"/>
            <a:r>
              <a:rPr lang="en-AU" dirty="0" smtClean="0"/>
              <a:t>learnability, </a:t>
            </a:r>
            <a:r>
              <a:rPr lang="en-AU" dirty="0"/>
              <a:t>efficiency, </a:t>
            </a:r>
            <a:r>
              <a:rPr lang="en-AU" dirty="0" smtClean="0"/>
              <a:t>memorability, errors</a:t>
            </a:r>
            <a:r>
              <a:rPr lang="en-AU" smtClean="0"/>
              <a:t>, satisfaction</a:t>
            </a:r>
            <a:endParaRPr lang="en-AU" dirty="0"/>
          </a:p>
        </p:txBody>
      </p:sp>
    </p:spTree>
    <p:extLst>
      <p:ext uri="{BB962C8B-B14F-4D97-AF65-F5344CB8AC3E}">
        <p14:creationId xmlns:p14="http://schemas.microsoft.com/office/powerpoint/2010/main" val="116122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Important?</a:t>
            </a:r>
            <a:endParaRPr lang="en-AU" dirty="0"/>
          </a:p>
        </p:txBody>
      </p:sp>
      <p:sp>
        <p:nvSpPr>
          <p:cNvPr id="3" name="Content Placeholder 2"/>
          <p:cNvSpPr>
            <a:spLocks noGrp="1"/>
          </p:cNvSpPr>
          <p:nvPr>
            <p:ph idx="1"/>
          </p:nvPr>
        </p:nvSpPr>
        <p:spPr/>
        <p:txBody>
          <a:bodyPr/>
          <a:lstStyle/>
          <a:p>
            <a:r>
              <a:rPr lang="en-US" b="1" dirty="0" smtClean="0"/>
              <a:t>Utility</a:t>
            </a:r>
            <a:r>
              <a:rPr lang="en-US" dirty="0" smtClean="0"/>
              <a:t> - the design's functionality: </a:t>
            </a:r>
            <a:br>
              <a:rPr lang="en-US" dirty="0" smtClean="0"/>
            </a:br>
            <a:r>
              <a:rPr lang="en-US" dirty="0" smtClean="0"/>
              <a:t>Does it do what users need? </a:t>
            </a:r>
          </a:p>
          <a:p>
            <a:r>
              <a:rPr lang="en-US" dirty="0" smtClean="0"/>
              <a:t>Usability and utility are equally important</a:t>
            </a:r>
          </a:p>
          <a:p>
            <a:endParaRPr lang="en-US" dirty="0"/>
          </a:p>
          <a:p>
            <a:r>
              <a:rPr lang="en-GB" b="1" dirty="0" smtClean="0"/>
              <a:t>Utility </a:t>
            </a:r>
            <a:r>
              <a:rPr lang="en-GB" dirty="0"/>
              <a:t>= whether it provides the </a:t>
            </a:r>
            <a:r>
              <a:rPr lang="en-GB" b="1" dirty="0"/>
              <a:t>features you need</a:t>
            </a:r>
            <a:r>
              <a:rPr lang="en-GB" dirty="0"/>
              <a:t>.</a:t>
            </a:r>
          </a:p>
          <a:p>
            <a:r>
              <a:rPr lang="en-GB" b="1" dirty="0" smtClean="0"/>
              <a:t>Usability </a:t>
            </a:r>
            <a:r>
              <a:rPr lang="en-GB" dirty="0"/>
              <a:t>= how </a:t>
            </a:r>
            <a:r>
              <a:rPr lang="en-GB" b="1" dirty="0"/>
              <a:t>easy &amp; pleasant </a:t>
            </a:r>
            <a:r>
              <a:rPr lang="en-GB" dirty="0"/>
              <a:t>these features are to use.</a:t>
            </a:r>
          </a:p>
          <a:p>
            <a:r>
              <a:rPr lang="en-GB" sz="3600" b="1" dirty="0" smtClean="0"/>
              <a:t>Useful</a:t>
            </a:r>
            <a:r>
              <a:rPr lang="en-GB" b="1" dirty="0" smtClean="0"/>
              <a:t> </a:t>
            </a:r>
            <a:r>
              <a:rPr lang="en-GB" b="1" dirty="0"/>
              <a:t>= usability + utility</a:t>
            </a:r>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Do People Leave a Site?</a:t>
            </a:r>
            <a:endParaRPr lang="en-AU" dirty="0"/>
          </a:p>
        </p:txBody>
      </p:sp>
      <p:sp>
        <p:nvSpPr>
          <p:cNvPr id="3" name="Content Placeholder 2"/>
          <p:cNvSpPr>
            <a:spLocks noGrp="1"/>
          </p:cNvSpPr>
          <p:nvPr>
            <p:ph idx="1"/>
          </p:nvPr>
        </p:nvSpPr>
        <p:spPr/>
        <p:txBody>
          <a:bodyPr/>
          <a:lstStyle/>
          <a:p>
            <a:r>
              <a:rPr lang="en-US" dirty="0" smtClean="0"/>
              <a:t>If a website is difficult to use</a:t>
            </a:r>
          </a:p>
          <a:p>
            <a:r>
              <a:rPr lang="en-US" dirty="0" smtClean="0"/>
              <a:t>If the home page fails to clearly state what a company offers and what users can do on the site</a:t>
            </a:r>
          </a:p>
          <a:p>
            <a:r>
              <a:rPr lang="en-US" dirty="0" smtClean="0"/>
              <a:t>If users get lost on a website</a:t>
            </a:r>
          </a:p>
          <a:p>
            <a:r>
              <a:rPr lang="en-US" dirty="0" smtClean="0"/>
              <a:t>If a website's information is hard to read or doesn't answer users' key questions</a:t>
            </a:r>
          </a:p>
          <a:p>
            <a:endParaRPr lang="en-US" dirty="0" smtClean="0"/>
          </a:p>
          <a:p>
            <a:r>
              <a:rPr lang="en-US" dirty="0" smtClean="0"/>
              <a:t>People don't read instruction manuals for websites.</a:t>
            </a:r>
          </a:p>
          <a:p>
            <a:r>
              <a:rPr lang="en-US" dirty="0" smtClean="0"/>
              <a:t>There are plenty of other websites available.</a:t>
            </a:r>
            <a:endParaRPr lang="en-AU" dirty="0"/>
          </a:p>
        </p:txBody>
      </p:sp>
      <p:sp>
        <p:nvSpPr>
          <p:cNvPr id="4" name="Rectangle 3"/>
          <p:cNvSpPr/>
          <p:nvPr/>
        </p:nvSpPr>
        <p:spPr>
          <a:xfrm>
            <a:off x="712470" y="5808514"/>
            <a:ext cx="7713253"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smtClean="0"/>
              <a:t>Note</a:t>
            </a:r>
            <a:r>
              <a:rPr lang="en-GB" dirty="0" smtClean="0"/>
              <a:t>: </a:t>
            </a:r>
            <a:r>
              <a:rPr lang="en-GB" dirty="0"/>
              <a:t>many student designs don't have any real "content" on the home page – just links to other pages. </a:t>
            </a:r>
            <a:r>
              <a:rPr lang="en-GB" dirty="0" smtClean="0"/>
              <a:t/>
            </a:r>
            <a:br>
              <a:rPr lang="en-GB" dirty="0" smtClean="0"/>
            </a:br>
            <a:r>
              <a:rPr lang="en-GB" dirty="0" smtClean="0"/>
              <a:t>Provide some kind of "locating" text that helps new users know what the site is.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 Improvements: Results</a:t>
            </a:r>
            <a:endParaRPr lang="en-AU" dirty="0"/>
          </a:p>
        </p:txBody>
      </p:sp>
      <p:sp>
        <p:nvSpPr>
          <p:cNvPr id="3" name="Content Placeholder 2"/>
          <p:cNvSpPr>
            <a:spLocks noGrp="1"/>
          </p:cNvSpPr>
          <p:nvPr>
            <p:ph idx="1"/>
          </p:nvPr>
        </p:nvSpPr>
        <p:spPr/>
        <p:txBody>
          <a:bodyPr>
            <a:normAutofit/>
          </a:bodyPr>
          <a:lstStyle/>
          <a:p>
            <a:r>
              <a:rPr lang="en-US" dirty="0" smtClean="0"/>
              <a:t>Current best practices suggest spending about </a:t>
            </a:r>
            <a:br>
              <a:rPr lang="en-US" dirty="0" smtClean="0"/>
            </a:br>
            <a:r>
              <a:rPr lang="en-US" b="1" dirty="0" smtClean="0"/>
              <a:t>10% of a project's budget</a:t>
            </a:r>
            <a:r>
              <a:rPr lang="en-US" dirty="0" smtClean="0"/>
              <a:t> on usability. </a:t>
            </a:r>
            <a:br>
              <a:rPr lang="en-US" dirty="0" smtClean="0"/>
            </a:br>
            <a:r>
              <a:rPr lang="en-US" dirty="0" smtClean="0"/>
              <a:t>This will more than double a </a:t>
            </a:r>
            <a:r>
              <a:rPr lang="en-US" i="1" dirty="0" smtClean="0"/>
              <a:t>website's</a:t>
            </a:r>
            <a:r>
              <a:rPr lang="en-US" dirty="0" smtClean="0"/>
              <a:t> </a:t>
            </a:r>
            <a:r>
              <a:rPr lang="en-US" b="1" dirty="0" smtClean="0"/>
              <a:t>quality metrics</a:t>
            </a:r>
            <a:r>
              <a:rPr lang="en-US" dirty="0" smtClean="0"/>
              <a:t> </a:t>
            </a:r>
            <a:br>
              <a:rPr lang="en-US" dirty="0" smtClean="0"/>
            </a:br>
            <a:r>
              <a:rPr lang="en-US" dirty="0" smtClean="0"/>
              <a:t>and nearly double an </a:t>
            </a:r>
            <a:r>
              <a:rPr lang="en-US" i="1" dirty="0" smtClean="0"/>
              <a:t>intranet's</a:t>
            </a:r>
            <a:r>
              <a:rPr lang="en-US" dirty="0" smtClean="0"/>
              <a:t> quality metrics.</a:t>
            </a:r>
          </a:p>
          <a:p>
            <a:r>
              <a:rPr lang="en-US" dirty="0" smtClean="0"/>
              <a:t>Internal projects = cutting training budgets in half and doubling the number of transactions employees perform</a:t>
            </a:r>
          </a:p>
          <a:p>
            <a:r>
              <a:rPr lang="en-US" dirty="0" smtClean="0"/>
              <a:t>External projects = doubling sales, </a:t>
            </a:r>
            <a:br>
              <a:rPr lang="en-US" dirty="0" smtClean="0"/>
            </a:br>
            <a:r>
              <a:rPr lang="en-US" dirty="0" smtClean="0"/>
              <a:t>doubling registered users or customer leads, </a:t>
            </a:r>
            <a:br>
              <a:rPr lang="en-US" dirty="0" smtClean="0"/>
            </a:br>
            <a:r>
              <a:rPr lang="en-US" dirty="0" smtClean="0"/>
              <a:t>or doubling another desired goal</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 Metrics</a:t>
            </a:r>
            <a:endParaRPr lang="en-AU" dirty="0"/>
          </a:p>
        </p:txBody>
      </p:sp>
      <p:sp>
        <p:nvSpPr>
          <p:cNvPr id="3" name="Content Placeholder 2"/>
          <p:cNvSpPr>
            <a:spLocks noGrp="1"/>
          </p:cNvSpPr>
          <p:nvPr>
            <p:ph idx="1"/>
          </p:nvPr>
        </p:nvSpPr>
        <p:spPr/>
        <p:txBody>
          <a:bodyPr/>
          <a:lstStyle/>
          <a:p>
            <a:pPr>
              <a:buNone/>
            </a:pPr>
            <a:r>
              <a:rPr lang="en-US" dirty="0" smtClean="0"/>
              <a:t>From a study of 43 website redesigns in 2003, </a:t>
            </a:r>
            <a:br>
              <a:rPr lang="en-US" dirty="0" smtClean="0"/>
            </a:br>
            <a:r>
              <a:rPr lang="en-US" dirty="0" smtClean="0"/>
              <a:t>improvement in usability metrics </a:t>
            </a:r>
            <a:br>
              <a:rPr lang="en-US" dirty="0" smtClean="0"/>
            </a:br>
            <a:r>
              <a:rPr lang="en-US" dirty="0" smtClean="0"/>
              <a:t>(spending 10% of project budget on usability)</a:t>
            </a:r>
          </a:p>
          <a:p>
            <a:endParaRPr lang="en-US" dirty="0" smtClean="0"/>
          </a:p>
          <a:p>
            <a:pPr marL="0" indent="0">
              <a:buNone/>
            </a:pPr>
            <a:r>
              <a:rPr lang="en-US" u="sng" dirty="0" smtClean="0"/>
              <a:t>Metric</a:t>
            </a:r>
            <a:r>
              <a:rPr lang="en-US" dirty="0" smtClean="0"/>
              <a:t>					</a:t>
            </a:r>
            <a:r>
              <a:rPr lang="en-US" u="sng" dirty="0" smtClean="0"/>
              <a:t>Improvement</a:t>
            </a:r>
          </a:p>
          <a:p>
            <a:r>
              <a:rPr lang="en-US" dirty="0" smtClean="0"/>
              <a:t>Sales / conversion rate 		100% </a:t>
            </a:r>
          </a:p>
          <a:p>
            <a:r>
              <a:rPr lang="en-US" dirty="0" smtClean="0"/>
              <a:t>Traffic / visitor count 			150% </a:t>
            </a:r>
          </a:p>
          <a:p>
            <a:r>
              <a:rPr lang="en-US" dirty="0" smtClean="0"/>
              <a:t>User performance / productivity 	161% </a:t>
            </a:r>
          </a:p>
          <a:p>
            <a:r>
              <a:rPr lang="en-US" dirty="0" smtClean="0"/>
              <a:t>Use of specific (target) features 	202%</a:t>
            </a: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a Website's Success</a:t>
            </a:r>
            <a:endParaRPr lang="en-AU" dirty="0"/>
          </a:p>
        </p:txBody>
      </p:sp>
      <p:sp>
        <p:nvSpPr>
          <p:cNvPr id="3" name="Content Placeholder 2"/>
          <p:cNvSpPr>
            <a:spLocks noGrp="1"/>
          </p:cNvSpPr>
          <p:nvPr>
            <p:ph idx="1"/>
          </p:nvPr>
        </p:nvSpPr>
        <p:spPr/>
        <p:txBody>
          <a:bodyPr/>
          <a:lstStyle/>
          <a:p>
            <a:r>
              <a:rPr lang="en-US" dirty="0" smtClean="0"/>
              <a:t>Formula for website success is: </a:t>
            </a:r>
            <a:r>
              <a:rPr lang="en-US" sz="4400" b="1" dirty="0" smtClean="0"/>
              <a:t>B</a:t>
            </a:r>
            <a:r>
              <a:rPr lang="en-US" sz="4400" dirty="0" smtClean="0"/>
              <a:t> = </a:t>
            </a:r>
            <a:r>
              <a:rPr lang="en-US" sz="4400" b="1" dirty="0" smtClean="0"/>
              <a:t>V</a:t>
            </a:r>
            <a:r>
              <a:rPr lang="en-US" sz="4400" dirty="0" smtClean="0"/>
              <a:t> × </a:t>
            </a:r>
            <a:r>
              <a:rPr lang="en-US" sz="4400" b="1" dirty="0" smtClean="0"/>
              <a:t>C</a:t>
            </a:r>
            <a:r>
              <a:rPr lang="en-US" sz="4400" dirty="0" smtClean="0"/>
              <a:t> × </a:t>
            </a:r>
            <a:r>
              <a:rPr lang="en-US" sz="4400" b="1" dirty="0" smtClean="0"/>
              <a:t>L</a:t>
            </a:r>
            <a:r>
              <a:rPr lang="en-US" sz="4400" dirty="0" smtClean="0"/>
              <a:t> </a:t>
            </a:r>
            <a:endParaRPr lang="en-US" dirty="0" smtClean="0"/>
          </a:p>
          <a:p>
            <a:r>
              <a:rPr lang="en-US" b="1" dirty="0" smtClean="0"/>
              <a:t>B</a:t>
            </a:r>
            <a:r>
              <a:rPr lang="en-US" dirty="0" smtClean="0"/>
              <a:t> = amount of business done by the site </a:t>
            </a:r>
          </a:p>
          <a:p>
            <a:r>
              <a:rPr lang="en-US" b="1" dirty="0" smtClean="0"/>
              <a:t>V</a:t>
            </a:r>
            <a:r>
              <a:rPr lang="en-US" dirty="0" smtClean="0"/>
              <a:t> = unique visitors coming to the site </a:t>
            </a:r>
          </a:p>
          <a:p>
            <a:r>
              <a:rPr lang="en-US" b="1" dirty="0" smtClean="0"/>
              <a:t>C</a:t>
            </a:r>
            <a:r>
              <a:rPr lang="en-US" dirty="0" smtClean="0"/>
              <a:t> = conversion rate (the percentage of visitors who become customers)</a:t>
            </a:r>
          </a:p>
          <a:p>
            <a:r>
              <a:rPr lang="en-US" b="1" dirty="0" smtClean="0"/>
              <a:t>L</a:t>
            </a:r>
            <a:r>
              <a:rPr lang="en-US" dirty="0" smtClean="0"/>
              <a:t> = loyalty rate (the degree to which customers return to conduct repeat business) </a:t>
            </a:r>
          </a:p>
          <a:p>
            <a:endParaRPr lang="en-AU" dirty="0" smtClean="0"/>
          </a:p>
          <a:p>
            <a:r>
              <a:rPr lang="en-AU" dirty="0" smtClean="0"/>
              <a:t>So how do we make a site more successful?</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JCULectures.potx</Template>
  <TotalTime>6985</TotalTime>
  <Words>1835</Words>
  <Application>Microsoft Macintosh PowerPoint</Application>
  <PresentationFormat>On-screen Show (4:3)</PresentationFormat>
  <Paragraphs>241</Paragraphs>
  <Slides>40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 (Body)</vt:lpstr>
      <vt:lpstr>Calibri</vt:lpstr>
      <vt:lpstr>Consolas</vt:lpstr>
      <vt:lpstr>ＭＳ Ｐゴシック</vt:lpstr>
      <vt:lpstr>Wingdings</vt:lpstr>
      <vt:lpstr>Arial</vt:lpstr>
      <vt:lpstr>Default Theme</vt:lpstr>
      <vt:lpstr>Usability &amp;  Accessibility</vt:lpstr>
      <vt:lpstr>Learning Outcomes</vt:lpstr>
      <vt:lpstr>Usability</vt:lpstr>
      <vt:lpstr>Usability is defined by 5 quality components</vt:lpstr>
      <vt:lpstr>What is Important?</vt:lpstr>
      <vt:lpstr>Why Do People Leave a Site?</vt:lpstr>
      <vt:lpstr>Usability Improvements: Results</vt:lpstr>
      <vt:lpstr>Usability Metrics</vt:lpstr>
      <vt:lpstr>Improving a Website's Success</vt:lpstr>
      <vt:lpstr>Test Your  Website</vt:lpstr>
      <vt:lpstr>Improve Usability by User Testing</vt:lpstr>
      <vt:lpstr>Iterative Design &amp; Testing</vt:lpstr>
      <vt:lpstr>Iterative Design &amp; Testing</vt:lpstr>
      <vt:lpstr>Don't help, or make them uncomfortable</vt:lpstr>
      <vt:lpstr>Try to make it as natural as possible</vt:lpstr>
      <vt:lpstr>Performing The Test</vt:lpstr>
      <vt:lpstr>Performing The Test</vt:lpstr>
      <vt:lpstr>Performing The Test</vt:lpstr>
      <vt:lpstr>Sample Form</vt:lpstr>
      <vt:lpstr>Task Type 1 – First Impressions</vt:lpstr>
      <vt:lpstr>Task Type 2 – Specific Item</vt:lpstr>
      <vt:lpstr>Task Type 3 – Open Ended</vt:lpstr>
      <vt:lpstr>Use realistic data</vt:lpstr>
      <vt:lpstr>Task Type 4 – Customer Service</vt:lpstr>
      <vt:lpstr>When To Test?</vt:lpstr>
      <vt:lpstr>Let's Test:</vt:lpstr>
      <vt:lpstr>What is Accessibility?</vt:lpstr>
      <vt:lpstr>Accessibility</vt:lpstr>
      <vt:lpstr>Accessibility for Usability</vt:lpstr>
      <vt:lpstr>Accessibility -&gt; Usability</vt:lpstr>
      <vt:lpstr>Accessibility Guidelines</vt:lpstr>
      <vt:lpstr>Web Content Accessibility Guidelines  (WCAG) 2.0</vt:lpstr>
      <vt:lpstr>Web Content Accessibility Guidelines  (WCAG) 2.0</vt:lpstr>
      <vt:lpstr>Web Content Accessibility Guidelines  (WCAG) 2.0</vt:lpstr>
      <vt:lpstr>How can you test accessibility?</vt:lpstr>
      <vt:lpstr>Online Checking Tools</vt:lpstr>
      <vt:lpstr>How to design accessible sites </vt:lpstr>
      <vt:lpstr>Simple Stuff – Quick to do</vt:lpstr>
      <vt:lpstr>Example using abbr (abbreviation) and  dfn (definition)</vt:lpstr>
      <vt:lpstr>Summary</vt:lpstr>
    </vt:vector>
  </TitlesOfParts>
  <Company>James Cook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&amp; Accessibility</dc:title>
  <dc:creator>Lindsay</dc:creator>
  <cp:lastModifiedBy>Ward, Lindsay</cp:lastModifiedBy>
  <cp:revision>65</cp:revision>
  <dcterms:created xsi:type="dcterms:W3CDTF">2011-04-28T02:32:48Z</dcterms:created>
  <dcterms:modified xsi:type="dcterms:W3CDTF">2016-01-27T03:00:51Z</dcterms:modified>
</cp:coreProperties>
</file>