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7e528e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7e528e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e4b5ea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e4b5ea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Simple, Accurate, and Robust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e4b5ea4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e4b5ea4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CN" sz="1050">
                <a:solidFill>
                  <a:schemeClr val="dk1"/>
                </a:solidFill>
              </a:rPr>
              <a:t>The error term </a:t>
            </a:r>
            <a:r>
              <a:rPr lang="zh-CN" sz="1250">
                <a:solidFill>
                  <a:schemeClr val="dk1"/>
                </a:solidFill>
              </a:rPr>
              <a:t>ϵ</a:t>
            </a:r>
            <a:r>
              <a:rPr lang="zh-CN" sz="900">
                <a:solidFill>
                  <a:schemeClr val="dk1"/>
                </a:solidFill>
              </a:rPr>
              <a:t>i</a:t>
            </a:r>
            <a:r>
              <a:rPr lang="zh-CN" sz="1050">
                <a:solidFill>
                  <a:schemeClr val="dk1"/>
                </a:solidFill>
              </a:rPr>
              <a:t> is distributed as </a:t>
            </a:r>
            <a:r>
              <a:rPr lang="zh-CN" sz="1050" b="1">
                <a:solidFill>
                  <a:schemeClr val="dk1"/>
                </a:solidFill>
              </a:rPr>
              <a:t>Normally distributed</a:t>
            </a:r>
            <a:r>
              <a:rPr lang="zh-CN" sz="1050">
                <a:solidFill>
                  <a:schemeClr val="dk1"/>
                </a:solidFill>
              </a:rPr>
              <a:t>.</a:t>
            </a:r>
            <a:endParaRPr sz="1050">
              <a:solidFill>
                <a:schemeClr val="dk1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CN" sz="1050">
                <a:solidFill>
                  <a:schemeClr val="dk1"/>
                </a:solidFill>
              </a:rPr>
              <a:t>The variance on the error terms is assumed to be constant (i.e. </a:t>
            </a:r>
            <a:r>
              <a:rPr lang="zh-CN" sz="1050" b="1">
                <a:solidFill>
                  <a:schemeClr val="dk1"/>
                </a:solidFill>
              </a:rPr>
              <a:t>homoskedastic</a:t>
            </a:r>
            <a:r>
              <a:rPr lang="zh-CN" sz="1050">
                <a:solidFill>
                  <a:schemeClr val="dk1"/>
                </a:solidFill>
              </a:rPr>
              <a:t>).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e4b5ea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e4b5ea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e4b5ea4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e4b5ea4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7e528e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7e528e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fe4b5ea41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fe4b5ea41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e4b5ea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e4b5ea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e4b5ea41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e4b5ea41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e4b5ea41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e4b5ea41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e4b5ea4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e4b5ea41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4b5ea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4b5ea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e4b5ea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e4b5ea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e4b5ea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e4b5ea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4475" y="604075"/>
            <a:ext cx="8520600" cy="11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latin typeface="Times New Roman"/>
                <a:ea typeface="Times New Roman"/>
                <a:cs typeface="Times New Roman"/>
                <a:sym typeface="Times New Roman"/>
              </a:rPr>
              <a:t>Abdominal circumference v.s body fat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4387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950" y="2571750"/>
            <a:ext cx="47560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23125" y="1678975"/>
            <a:ext cx="4175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Group 17: Nan Yang, Crystal Liu,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Sukyoung 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Testing the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95% predict interval for 100 cm abdominal cirumference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 23.597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Interval: (14.983, 32.211)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data: 27.8, 22.2, 23.9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5400"/>
            <a:ext cx="3257750" cy="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0" y="2863400"/>
            <a:ext cx="7927374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1725025" y="3442025"/>
            <a:ext cx="713100" cy="966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our model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 b="1">
                <a:solidFill>
                  <a:schemeClr val="dk1"/>
                </a:solidFill>
              </a:rPr>
              <a:t>Linearity</a:t>
            </a:r>
            <a:r>
              <a:rPr lang="zh-CN" sz="1400">
                <a:solidFill>
                  <a:schemeClr val="dk1"/>
                </a:solidFill>
              </a:rPr>
              <a:t>: Seems reasonable. Not only visually convincing but also statistically significant.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 b="1">
                <a:solidFill>
                  <a:schemeClr val="dk1"/>
                </a:solidFill>
              </a:rPr>
              <a:t>Additivity</a:t>
            </a:r>
            <a:r>
              <a:rPr lang="zh-CN" sz="1400">
                <a:solidFill>
                  <a:schemeClr val="dk1"/>
                </a:solidFill>
              </a:rPr>
              <a:t>: Reasonable in general. Body fat is additive as abdomen gets bigger.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 b="1">
                <a:solidFill>
                  <a:schemeClr val="dk1"/>
                </a:solidFill>
              </a:rPr>
              <a:t>Constant effects</a:t>
            </a:r>
            <a:r>
              <a:rPr lang="zh-CN" sz="1400">
                <a:solidFill>
                  <a:schemeClr val="dk1"/>
                </a:solidFill>
              </a:rPr>
              <a:t>: Reasonable but may not. Because muscular man could have the same abdomen size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 b="1">
                <a:solidFill>
                  <a:schemeClr val="dk1"/>
                </a:solidFill>
              </a:rPr>
              <a:t>Fixed X</a:t>
            </a:r>
            <a:r>
              <a:rPr lang="zh-CN" sz="1400">
                <a:solidFill>
                  <a:schemeClr val="dk1"/>
                </a:solidFill>
              </a:rPr>
              <a:t>: This seems reasonable for this data.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20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500" b="1"/>
              <a:t>Normality Assumption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50" y="830948"/>
            <a:ext cx="3990500" cy="39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50" y="809925"/>
            <a:ext cx="4116952" cy="40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9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500" b="1"/>
              <a:t>Leverage Points </a:t>
            </a:r>
            <a:endParaRPr sz="15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00" y="921225"/>
            <a:ext cx="7320801" cy="40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Rule of Thumb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</a:rPr>
              <a:t>Body Fat % = -38 + 0.6 * Abdomen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Multiply your abdomen by 0.6 and subtract 38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For every 5 cm increase in abdomen size, a man would gain 1 % of body fat.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Caution: Our SLR model only explains 67% of variance and also only predicts for grown men. It could be inaccurate for women or children. 63cm (24 inches) = 0 body fat. 226cm (89 inches) 100 body fat.</a:t>
            </a:r>
            <a:br>
              <a:rPr lang="zh-CN" sz="1400">
                <a:solidFill>
                  <a:schemeClr val="dk1"/>
                </a:solidFill>
              </a:rPr>
            </a:b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492425" y="1296975"/>
            <a:ext cx="56766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0"/>
            <a:ext cx="6606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910825" y="505850"/>
            <a:ext cx="2145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zh-CN" sz="1800" b="1">
                <a:solidFill>
                  <a:srgbClr val="222222"/>
                </a:solidFill>
                <a:highlight>
                  <a:srgbClr val="FFFFFF"/>
                </a:highlight>
              </a:rPr>
              <a:t>body fat percentage</a:t>
            </a:r>
            <a:r>
              <a:rPr lang="zh-CN" sz="18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zh-CN" sz="1800" b="1">
                <a:solidFill>
                  <a:srgbClr val="222222"/>
                </a:solidFill>
                <a:highlight>
                  <a:srgbClr val="FFFFFF"/>
                </a:highlight>
              </a:rPr>
              <a:t>BFP</a:t>
            </a:r>
            <a:r>
              <a:rPr lang="zh-CN" sz="1800">
                <a:solidFill>
                  <a:srgbClr val="222222"/>
                </a:solidFill>
                <a:highlight>
                  <a:srgbClr val="FFFFFF"/>
                </a:highlight>
              </a:rPr>
              <a:t>) of a human or other living being is the total mass of fat divided by total body mass, multiplied by 100.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85650" y="273000"/>
            <a:ext cx="34398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Dataset</a:t>
            </a:r>
            <a:endParaRPr sz="2400"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1004675"/>
            <a:ext cx="8310300" cy="4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The data set contains measurements from 252 men who had their body fat percentage accurately measured via underwater weighing.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17 Varaible: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IDNO;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dk1"/>
                </a:solidFill>
              </a:rPr>
              <a:t>BodyFat(%)  ------ Y (the outcome)</a:t>
            </a:r>
            <a:endParaRPr sz="13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 b="1">
                <a:solidFill>
                  <a:schemeClr val="dk1"/>
                </a:solidFill>
              </a:rPr>
              <a:t>Which one is the best predictor? </a:t>
            </a:r>
            <a:endParaRPr sz="13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50">
                <a:solidFill>
                  <a:schemeClr val="dk1"/>
                </a:solidFill>
              </a:rPr>
              <a:t>Age (years) ; Weight (lbs) ; Height (inches) ; Adioposity (bmi)  ; Neck circumference (cm) </a:t>
            </a:r>
            <a:endParaRPr sz="135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50">
                <a:solidFill>
                  <a:schemeClr val="dk1"/>
                </a:solidFill>
              </a:rPr>
              <a:t>Chest circumference (cm) ; Abdomen 2 circumference (cm)  ;  Hip circumference (cm) </a:t>
            </a:r>
            <a:endParaRPr sz="135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50">
                <a:solidFill>
                  <a:schemeClr val="dk1"/>
                </a:solidFill>
              </a:rPr>
              <a:t>Thigh circumference (cm) ; Knee circumference (cm) ;  Ankle circumference (cm) </a:t>
            </a:r>
            <a:endParaRPr sz="135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50">
                <a:solidFill>
                  <a:schemeClr val="dk1"/>
                </a:solidFill>
              </a:rPr>
              <a:t>Biceps (extended) circumference (cm)  ; Forearm circumference (cm) ; Wrist circumference (cm) </a:t>
            </a:r>
            <a:endParaRPr sz="13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71300" y="240250"/>
            <a:ext cx="3931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Analyze Data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500"/>
            <a:ext cx="8839199" cy="38460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" name="Google Shape;77;p16"/>
          <p:cNvSpPr/>
          <p:nvPr/>
        </p:nvSpPr>
        <p:spPr>
          <a:xfrm>
            <a:off x="1627250" y="1288600"/>
            <a:ext cx="1507200" cy="27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885725" y="2150825"/>
            <a:ext cx="1507200" cy="27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327700" y="1288600"/>
            <a:ext cx="1507200" cy="27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583300" y="3340175"/>
            <a:ext cx="1507200" cy="27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08300" y="3340175"/>
            <a:ext cx="1507200" cy="27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345100" y="2903375"/>
            <a:ext cx="27519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F0000"/>
                </a:solidFill>
                <a:highlight>
                  <a:schemeClr val="lt1"/>
                </a:highlight>
              </a:rPr>
              <a:t>SAME PERSON!</a:t>
            </a:r>
            <a:endParaRPr sz="36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4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1" cy="312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Choose the best predictor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403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C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multiple R-squared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C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linear model with all variables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C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C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abdominal circumferences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900" y="199200"/>
            <a:ext cx="4640101" cy="3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7526550" y="2201875"/>
            <a:ext cx="864600" cy="187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8" y="4059838"/>
            <a:ext cx="88677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4312125" y="4016950"/>
            <a:ext cx="822600" cy="572700"/>
          </a:xfrm>
          <a:prstGeom prst="ellipse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20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 	 		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SLR model</a:t>
            </a:r>
            <a:r>
              <a:rPr lang="zh-CN" sz="2400" b="1" dirty="0"/>
              <a:t>: </a:t>
            </a:r>
            <a:r>
              <a:rPr lang="zh-C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Yi= β0 + β1Xi + εi, εi∼N(0,σ2)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</a:t>
            </a:r>
            <a:r>
              <a:rPr lang="zh-CN" sz="1800" dirty="0"/>
              <a:t>		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independent variable(x)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Abdominal circumferences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unit: cm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dependent variable(y)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body fat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unit: %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zh-CN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 	 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1019825"/>
            <a:ext cx="5048273" cy="394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Body fat (%) = -37.991 + 0.616*abdomen circumference</a:t>
            </a:r>
            <a:endParaRPr sz="2400" b="1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05075" y="939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C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 = -37.991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unit: cm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= 0.616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unit: % / cm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test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p-value: &lt; 2.2 ∗ 10−16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the null hypothesis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95% confidence interval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slope: (0.562, 0.70)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intercept: (-43.00, -32.99)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31" y="1401600"/>
            <a:ext cx="4446868" cy="15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982675" y="1870100"/>
            <a:ext cx="796500" cy="214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866275" y="1655600"/>
            <a:ext cx="912900" cy="2145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450" y="3376425"/>
            <a:ext cx="3075675" cy="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7365175" y="2831150"/>
            <a:ext cx="796500" cy="2145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Microsoft Macintosh PowerPoint</Application>
  <PresentationFormat>화면 슬라이드 쇼(16:9)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Abdominal circumference v.s body fat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Choose the best predictor</vt:lpstr>
      <vt:lpstr>       SLR model: Yi= β0 + β1Xi + εi, εi∼N(0,σ2)      independent variable(x) Abdominal circumferences unit: cm dependent variable(y) body fat unit: %                                                                               </vt:lpstr>
      <vt:lpstr>Body fat (%) = -37.991 + 0.616*abdomen circumference</vt:lpstr>
      <vt:lpstr>Testing the model</vt:lpstr>
      <vt:lpstr>Evaluation of our model</vt:lpstr>
      <vt:lpstr>Normality Assumption </vt:lpstr>
      <vt:lpstr>Leverage Points </vt:lpstr>
      <vt:lpstr>Rule of Thumb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Abdominal circumference v.s body fat </dc:title>
  <cp:lastModifiedBy>Sukyoung Cho</cp:lastModifiedBy>
  <cp:revision>1</cp:revision>
  <dcterms:modified xsi:type="dcterms:W3CDTF">2019-02-25T22:11:13Z</dcterms:modified>
</cp:coreProperties>
</file>