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967250-D672-4A3C-A42F-BC982E5E7C21}">
  <a:tblStyle styleId="{6A967250-D672-4A3C-A42F-BC982E5E7C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6D3F9BC-C91E-471F-83F4-1EA4FB21BDBF}"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829628c9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829628c9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82da3f58c_7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82da3f58c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82da3f58c_4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82da3f58c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rPr>
              <a:t>These are a few examples from our predictors with huge coefficients.</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For the coefficient values, since we use TF-IDF transformation, then we have to treat one unit increase/decrease as one unit transformed value increase/decrease.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82da3f58c_7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82da3f58c_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82da3f58c_9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82da3f58c_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829628c9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829628c9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82da3f58c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82da3f58c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1"/>
                </a:solidFill>
                <a:highlight>
                  <a:schemeClr val="lt1"/>
                </a:highlight>
              </a:rPr>
              <a:t>outlier in </a:t>
            </a:r>
            <a:r>
              <a:rPr lang="en" sz="1000">
                <a:solidFill>
                  <a:schemeClr val="dk1"/>
                </a:solidFill>
              </a:rPr>
              <a:t>Y</a:t>
            </a:r>
            <a:r>
              <a:rPr lang="en" sz="1000">
                <a:solidFill>
                  <a:schemeClr val="dk1"/>
                </a:solidFill>
                <a:highlight>
                  <a:schemeClr val="lt1"/>
                </a:highlight>
              </a:rPr>
              <a:t> given </a:t>
            </a:r>
            <a:r>
              <a:rPr lang="en" sz="1000">
                <a:solidFill>
                  <a:schemeClr val="dk1"/>
                </a:solidFill>
              </a:rPr>
              <a:t>X</a:t>
            </a:r>
            <a:r>
              <a:rPr lang="en" sz="1000">
                <a:solidFill>
                  <a:schemeClr val="dk1"/>
                </a:solidFill>
                <a:highlight>
                  <a:schemeClr val="lt1"/>
                </a:highlight>
              </a:rPr>
              <a:t> (measured using the residual plot)</a:t>
            </a:r>
            <a:endParaRPr sz="1000" b="1">
              <a:solidFill>
                <a:schemeClr val="dk1"/>
              </a:solidFill>
            </a:endParaRPr>
          </a:p>
          <a:p>
            <a:pPr marL="457200" lvl="0" indent="-292100" algn="l" rtl="0">
              <a:lnSpc>
                <a:spcPct val="200000"/>
              </a:lnSpc>
              <a:spcBef>
                <a:spcPts val="1100"/>
              </a:spcBef>
              <a:spcAft>
                <a:spcPts val="0"/>
              </a:spcAft>
              <a:buClr>
                <a:schemeClr val="dk1"/>
              </a:buClr>
              <a:buSzPts val="1000"/>
              <a:buAutoNum type="arabicPeriod"/>
            </a:pPr>
            <a:r>
              <a:rPr lang="en" sz="1000" b="1">
                <a:solidFill>
                  <a:schemeClr val="dk1"/>
                </a:solidFill>
              </a:rPr>
              <a:t>Linearity</a:t>
            </a:r>
            <a:r>
              <a:rPr lang="en" sz="1000">
                <a:solidFill>
                  <a:schemeClr val="dk1"/>
                </a:solidFill>
              </a:rPr>
              <a:t>: Expected to be violated because we have a discrete Y with only 1,2,3,4,5. looking at the residual plot</a:t>
            </a:r>
            <a:endParaRPr sz="1000">
              <a:solidFill>
                <a:schemeClr val="dk1"/>
              </a:solidFill>
            </a:endParaRPr>
          </a:p>
          <a:p>
            <a:pPr marL="457200" lvl="0" indent="-292100" algn="l" rtl="0">
              <a:lnSpc>
                <a:spcPct val="200000"/>
              </a:lnSpc>
              <a:spcBef>
                <a:spcPts val="0"/>
              </a:spcBef>
              <a:spcAft>
                <a:spcPts val="0"/>
              </a:spcAft>
              <a:buClr>
                <a:schemeClr val="dk1"/>
              </a:buClr>
              <a:buSzPts val="1000"/>
              <a:buAutoNum type="arabicPeriod"/>
            </a:pPr>
            <a:r>
              <a:rPr lang="en" sz="1000">
                <a:solidFill>
                  <a:schemeClr val="dk1"/>
                </a:solidFill>
              </a:rPr>
              <a:t>Normality: QQ plot</a:t>
            </a:r>
            <a:endParaRPr sz="1000">
              <a:solidFill>
                <a:schemeClr val="dk1"/>
              </a:solidFill>
            </a:endParaRPr>
          </a:p>
          <a:p>
            <a:pPr marL="457200" lvl="0" indent="-292100" algn="l" rtl="0">
              <a:lnSpc>
                <a:spcPct val="200000"/>
              </a:lnSpc>
              <a:spcBef>
                <a:spcPts val="0"/>
              </a:spcBef>
              <a:spcAft>
                <a:spcPts val="0"/>
              </a:spcAft>
              <a:buClr>
                <a:schemeClr val="dk1"/>
              </a:buClr>
              <a:buSzPts val="1000"/>
              <a:buAutoNum type="arabicPeriod"/>
            </a:pPr>
            <a:r>
              <a:rPr lang="en" sz="1000">
                <a:solidFill>
                  <a:schemeClr val="dk1"/>
                </a:solidFill>
              </a:rPr>
              <a:t>Homoskedasticity: Expected to be violated as well</a:t>
            </a:r>
            <a:endParaRPr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82da3f58c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82da3f58c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Outliers in X leverage point. Although there is one point with high leverage point, all of them have low cook’s distance, and we have too many predictors.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82da3f58c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82da3f58c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r>
              <a:rPr lang="en" sz="1400">
                <a:solidFill>
                  <a:schemeClr val="dk1"/>
                </a:solidFill>
                <a:highlight>
                  <a:schemeClr val="lt1"/>
                </a:highlight>
              </a:rPr>
              <a:t> Difficult to interpret. Increase in TF-IDF score of “kind” would increase a star rating by 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8b767885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8b767885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82da3f58c_9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82da3f58c_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829628c9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829628c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829628c9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829628c9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829628c97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829628c97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829628c9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829628c9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rPr>
              <a:t>Train$text[22]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829628c97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829628c97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we did this? Need adjectives to have actual sentiments,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829628c97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829628c97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main function of it is to reflect how important each phase/word to the reviews in the total collection or corpus.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Term frequency of word in each review by dividing total number of words in review from times of the word appears in one specific review.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Second, we compute the inverse data frequency by diving number of reviews containing the word from total number of reviews and taking the logarithm of the quotient. So the words that occur rarely in the corpus have a high IDF score.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829628c97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829628c97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decided to have 4000 words with highest frequencies. Because we wanted get as precise as we could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984663" y="1598175"/>
            <a:ext cx="7282875" cy="2744450"/>
          </a:xfrm>
          <a:prstGeom prst="rect">
            <a:avLst/>
          </a:prstGeom>
          <a:noFill/>
          <a:ln>
            <a:noFill/>
          </a:ln>
        </p:spPr>
      </p:pic>
      <p:sp>
        <p:nvSpPr>
          <p:cNvPr id="55" name="Google Shape;55;p13"/>
          <p:cNvSpPr txBox="1"/>
          <p:nvPr/>
        </p:nvSpPr>
        <p:spPr>
          <a:xfrm>
            <a:off x="642413" y="278825"/>
            <a:ext cx="7967400" cy="7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t>Use comments to predict rating score</a:t>
            </a:r>
            <a:endParaRPr sz="3600"/>
          </a:p>
        </p:txBody>
      </p:sp>
      <p:sp>
        <p:nvSpPr>
          <p:cNvPr id="56" name="Google Shape;56;p13"/>
          <p:cNvSpPr txBox="1"/>
          <p:nvPr/>
        </p:nvSpPr>
        <p:spPr>
          <a:xfrm>
            <a:off x="1821100" y="994925"/>
            <a:ext cx="5303400" cy="3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Group 3: Nan Yang, </a:t>
            </a:r>
            <a:r>
              <a:rPr lang="en" dirty="0" err="1"/>
              <a:t>Yupei</a:t>
            </a:r>
            <a:r>
              <a:rPr lang="en" dirty="0"/>
              <a:t> Lin, </a:t>
            </a:r>
            <a:r>
              <a:rPr lang="en" dirty="0" err="1"/>
              <a:t>Sukyoung</a:t>
            </a:r>
            <a:r>
              <a:rPr lang="en" dirty="0"/>
              <a:t> Cho, Crystal Liu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MLR Model</a:t>
            </a:r>
            <a:endParaRPr/>
          </a:p>
        </p:txBody>
      </p:sp>
      <p:sp>
        <p:nvSpPr>
          <p:cNvPr id="118" name="Google Shape;118;p22"/>
          <p:cNvSpPr txBox="1">
            <a:spLocks noGrp="1"/>
          </p:cNvSpPr>
          <p:nvPr>
            <p:ph type="body" idx="1"/>
          </p:nvPr>
        </p:nvSpPr>
        <p:spPr>
          <a:xfrm>
            <a:off x="262175" y="1414250"/>
            <a:ext cx="8520600" cy="34164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000000"/>
              </a:buClr>
              <a:buSzPts val="2400"/>
              <a:buChar char="●"/>
            </a:pPr>
            <a:r>
              <a:rPr lang="en" sz="2400">
                <a:solidFill>
                  <a:srgbClr val="000000"/>
                </a:solidFill>
              </a:rPr>
              <a:t>Predictors (x): 4002 </a:t>
            </a:r>
            <a:endParaRPr sz="2400">
              <a:solidFill>
                <a:srgbClr val="000000"/>
              </a:solidFill>
            </a:endParaRPr>
          </a:p>
          <a:p>
            <a:pPr marL="914400" lvl="1" indent="-381000" algn="l" rtl="0">
              <a:lnSpc>
                <a:spcPct val="150000"/>
              </a:lnSpc>
              <a:spcBef>
                <a:spcPts val="0"/>
              </a:spcBef>
              <a:spcAft>
                <a:spcPts val="0"/>
              </a:spcAft>
              <a:buClr>
                <a:srgbClr val="000000"/>
              </a:buClr>
              <a:buSzPts val="2400"/>
              <a:buChar char="○"/>
            </a:pPr>
            <a:r>
              <a:rPr lang="en" sz="2400">
                <a:solidFill>
                  <a:srgbClr val="000000"/>
                </a:solidFill>
              </a:rPr>
              <a:t>4000 words, log of the number of words, city</a:t>
            </a:r>
            <a:endParaRPr sz="2400">
              <a:solidFill>
                <a:srgbClr val="000000"/>
              </a:solidFill>
            </a:endParaRPr>
          </a:p>
          <a:p>
            <a:pPr marL="457200" lvl="0" indent="-381000" algn="l" rtl="0">
              <a:lnSpc>
                <a:spcPct val="150000"/>
              </a:lnSpc>
              <a:spcBef>
                <a:spcPts val="0"/>
              </a:spcBef>
              <a:spcAft>
                <a:spcPts val="0"/>
              </a:spcAft>
              <a:buClr>
                <a:srgbClr val="000000"/>
              </a:buClr>
              <a:buSzPts val="2400"/>
              <a:buChar char="●"/>
            </a:pPr>
            <a:r>
              <a:rPr lang="en" sz="2400">
                <a:solidFill>
                  <a:srgbClr val="000000"/>
                </a:solidFill>
              </a:rPr>
              <a:t>Dependent Variable (Y):  Star rating</a:t>
            </a:r>
            <a:endParaRPr sz="2400">
              <a:solidFill>
                <a:srgbClr val="000000"/>
              </a:solidFill>
            </a:endParaRPr>
          </a:p>
          <a:p>
            <a:pPr marL="0" lvl="0" indent="0" algn="l" rtl="0">
              <a:lnSpc>
                <a:spcPct val="150000"/>
              </a:lnSpc>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4419600" y="136575"/>
            <a:ext cx="4572000" cy="4572000"/>
          </a:xfrm>
          <a:prstGeom prst="rect">
            <a:avLst/>
          </a:prstGeom>
          <a:noFill/>
          <a:ln>
            <a:noFill/>
          </a:ln>
        </p:spPr>
      </p:pic>
      <p:pic>
        <p:nvPicPr>
          <p:cNvPr id="124" name="Google Shape;124;p23"/>
          <p:cNvPicPr preferRelativeResize="0"/>
          <p:nvPr/>
        </p:nvPicPr>
        <p:blipFill>
          <a:blip r:embed="rId4">
            <a:alphaModFix/>
          </a:blip>
          <a:stretch>
            <a:fillRect/>
          </a:stretch>
        </p:blipFill>
        <p:spPr>
          <a:xfrm>
            <a:off x="272550" y="212775"/>
            <a:ext cx="4359226" cy="4359226"/>
          </a:xfrm>
          <a:prstGeom prst="rect">
            <a:avLst/>
          </a:prstGeom>
          <a:noFill/>
          <a:ln>
            <a:noFill/>
          </a:ln>
        </p:spPr>
      </p:pic>
      <p:sp>
        <p:nvSpPr>
          <p:cNvPr id="125" name="Google Shape;125;p23"/>
          <p:cNvSpPr txBox="1"/>
          <p:nvPr/>
        </p:nvSpPr>
        <p:spPr>
          <a:xfrm>
            <a:off x="3376175" y="2072025"/>
            <a:ext cx="3156900" cy="2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30304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coefficients</a:t>
            </a:r>
            <a:endParaRPr dirty="0"/>
          </a:p>
        </p:txBody>
      </p:sp>
      <p:sp>
        <p:nvSpPr>
          <p:cNvPr id="131" name="Google Shape;131;p24"/>
          <p:cNvSpPr txBox="1">
            <a:spLocks noGrp="1"/>
          </p:cNvSpPr>
          <p:nvPr>
            <p:ph type="body" idx="1"/>
          </p:nvPr>
        </p:nvSpPr>
        <p:spPr>
          <a:xfrm>
            <a:off x="311700" y="875750"/>
            <a:ext cx="8520600" cy="3856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sz="2400">
                <a:solidFill>
                  <a:schemeClr val="dk1"/>
                </a:solidFill>
              </a:rPr>
              <a:t>Intercept(B0) = 11.19</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chemeClr val="dk1"/>
                </a:solidFill>
              </a:rPr>
              <a:t>Coefficient interpretation:</a:t>
            </a:r>
            <a:endParaRPr sz="2400">
              <a:solidFill>
                <a:schemeClr val="dk1"/>
              </a:solidFill>
            </a:endParaRPr>
          </a:p>
        </p:txBody>
      </p:sp>
      <p:graphicFrame>
        <p:nvGraphicFramePr>
          <p:cNvPr id="132" name="Google Shape;132;p24"/>
          <p:cNvGraphicFramePr/>
          <p:nvPr/>
        </p:nvGraphicFramePr>
        <p:xfrm>
          <a:off x="683450" y="2032280"/>
          <a:ext cx="7932450" cy="2699975"/>
        </p:xfrm>
        <a:graphic>
          <a:graphicData uri="http://schemas.openxmlformats.org/drawingml/2006/table">
            <a:tbl>
              <a:tblPr>
                <a:noFill/>
                <a:tableStyleId>{C6D3F9BC-C91E-471F-83F4-1EA4FB21BDBF}</a:tableStyleId>
              </a:tblPr>
              <a:tblGrid>
                <a:gridCol w="2644150">
                  <a:extLst>
                    <a:ext uri="{9D8B030D-6E8A-4147-A177-3AD203B41FA5}">
                      <a16:colId xmlns:a16="http://schemas.microsoft.com/office/drawing/2014/main" val="20000"/>
                    </a:ext>
                  </a:extLst>
                </a:gridCol>
                <a:gridCol w="2644150">
                  <a:extLst>
                    <a:ext uri="{9D8B030D-6E8A-4147-A177-3AD203B41FA5}">
                      <a16:colId xmlns:a16="http://schemas.microsoft.com/office/drawing/2014/main" val="20001"/>
                    </a:ext>
                  </a:extLst>
                </a:gridCol>
                <a:gridCol w="2644150">
                  <a:extLst>
                    <a:ext uri="{9D8B030D-6E8A-4147-A177-3AD203B41FA5}">
                      <a16:colId xmlns:a16="http://schemas.microsoft.com/office/drawing/2014/main" val="20002"/>
                    </a:ext>
                  </a:extLst>
                </a:gridCol>
              </a:tblGrid>
              <a:tr h="659425">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Word</a:t>
                      </a:r>
                      <a:endParaRPr sz="2400" b="1">
                        <a:latin typeface="Times New Roman"/>
                        <a:ea typeface="Times New Roman"/>
                        <a:cs typeface="Times New Roman"/>
                        <a:sym typeface="Times New Roman"/>
                      </a:endParaRPr>
                    </a:p>
                  </a:txBody>
                  <a:tcPr marL="63500" marR="63500" marT="63500" marB="63500" anchor="ctr"/>
                </a:tc>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 Coefficient</a:t>
                      </a:r>
                      <a:endParaRPr sz="2400" b="1">
                        <a:latin typeface="Times New Roman"/>
                        <a:ea typeface="Times New Roman"/>
                        <a:cs typeface="Times New Roman"/>
                        <a:sym typeface="Times New Roman"/>
                      </a:endParaRPr>
                    </a:p>
                  </a:txBody>
                  <a:tcPr marL="63500" marR="63500" marT="63500" marB="63500" anchor="ctr"/>
                </a:tc>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P-value ( T-test )</a:t>
                      </a:r>
                      <a:endParaRPr sz="2400" b="1">
                        <a:latin typeface="Times New Roman"/>
                        <a:ea typeface="Times New Roman"/>
                        <a:cs typeface="Times New Roman"/>
                        <a:sym typeface="Times New Roman"/>
                      </a:endParaRPr>
                    </a:p>
                  </a:txBody>
                  <a:tcPr marL="63500" marR="63500" marT="63500" marB="63500" anchor="ctr"/>
                </a:tc>
                <a:extLst>
                  <a:ext uri="{0D108BD9-81ED-4DB2-BD59-A6C34878D82A}">
                    <a16:rowId xmlns:a16="http://schemas.microsoft.com/office/drawing/2014/main" val="10000"/>
                  </a:ext>
                </a:extLst>
              </a:tr>
              <a:tr h="655400">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embarrass           </a:t>
                      </a:r>
                      <a:endParaRPr sz="2400" b="1">
                        <a:latin typeface="Times New Roman"/>
                        <a:ea typeface="Times New Roman"/>
                        <a:cs typeface="Times New Roman"/>
                        <a:sym typeface="Times New Roman"/>
                      </a:endParaRPr>
                    </a:p>
                  </a:txBody>
                  <a:tcPr marL="63500" marR="63500" marT="63500" marB="63500" anchor="ctr"/>
                </a:tc>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-10.400869</a:t>
                      </a:r>
                      <a:endParaRPr sz="2400" b="1">
                        <a:latin typeface="Times New Roman"/>
                        <a:ea typeface="Times New Roman"/>
                        <a:cs typeface="Times New Roman"/>
                        <a:sym typeface="Times New Roman"/>
                      </a:endParaRPr>
                    </a:p>
                  </a:txBody>
                  <a:tcPr marL="63500" marR="63500" marT="63500" marB="63500" anchor="ctr"/>
                </a:tc>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9.81e-08</a:t>
                      </a:r>
                      <a:endParaRPr sz="2400" b="1">
                        <a:latin typeface="Times New Roman"/>
                        <a:ea typeface="Times New Roman"/>
                        <a:cs typeface="Times New Roman"/>
                        <a:sym typeface="Times New Roman"/>
                      </a:endParaRPr>
                    </a:p>
                  </a:txBody>
                  <a:tcPr marL="63500" marR="63500" marT="63500" marB="63500" anchor="ctr"/>
                </a:tc>
                <a:extLst>
                  <a:ext uri="{0D108BD9-81ED-4DB2-BD59-A6C34878D82A}">
                    <a16:rowId xmlns:a16="http://schemas.microsoft.com/office/drawing/2014/main" val="10001"/>
                  </a:ext>
                </a:extLst>
              </a:tr>
              <a:tr h="729750">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never_come</a:t>
                      </a:r>
                      <a:endParaRPr sz="2400" b="1">
                        <a:latin typeface="Times New Roman"/>
                        <a:ea typeface="Times New Roman"/>
                        <a:cs typeface="Times New Roman"/>
                        <a:sym typeface="Times New Roman"/>
                      </a:endParaRPr>
                    </a:p>
                  </a:txBody>
                  <a:tcPr marL="63500" marR="63500" marT="63500" marB="63500" anchor="ctr"/>
                </a:tc>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-8.096793   </a:t>
                      </a:r>
                      <a:endParaRPr sz="2400" b="1">
                        <a:latin typeface="Times New Roman"/>
                        <a:ea typeface="Times New Roman"/>
                        <a:cs typeface="Times New Roman"/>
                        <a:sym typeface="Times New Roman"/>
                      </a:endParaRPr>
                    </a:p>
                  </a:txBody>
                  <a:tcPr marL="63500" marR="63500" marT="63500" marB="63500" anchor="ctr"/>
                </a:tc>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6.08e-08</a:t>
                      </a:r>
                      <a:endParaRPr sz="2400" b="1">
                        <a:latin typeface="Times New Roman"/>
                        <a:ea typeface="Times New Roman"/>
                        <a:cs typeface="Times New Roman"/>
                        <a:sym typeface="Times New Roman"/>
                      </a:endParaRPr>
                    </a:p>
                  </a:txBody>
                  <a:tcPr marL="63500" marR="63500" marT="63500" marB="63500" anchor="ctr"/>
                </a:tc>
                <a:extLst>
                  <a:ext uri="{0D108BD9-81ED-4DB2-BD59-A6C34878D82A}">
                    <a16:rowId xmlns:a16="http://schemas.microsoft.com/office/drawing/2014/main" val="10002"/>
                  </a:ext>
                </a:extLst>
              </a:tr>
              <a:tr h="655400">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sick</a:t>
                      </a:r>
                      <a:endParaRPr sz="2400" b="1">
                        <a:latin typeface="Times New Roman"/>
                        <a:ea typeface="Times New Roman"/>
                        <a:cs typeface="Times New Roman"/>
                        <a:sym typeface="Times New Roman"/>
                      </a:endParaRPr>
                    </a:p>
                  </a:txBody>
                  <a:tcPr marL="63500" marR="63500" marT="63500" marB="63500" anchor="ctr"/>
                </a:tc>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-12.057062</a:t>
                      </a:r>
                      <a:endParaRPr sz="2400" b="1">
                        <a:latin typeface="Times New Roman"/>
                        <a:ea typeface="Times New Roman"/>
                        <a:cs typeface="Times New Roman"/>
                        <a:sym typeface="Times New Roman"/>
                      </a:endParaRPr>
                    </a:p>
                  </a:txBody>
                  <a:tcPr marL="63500" marR="63500" marT="63500" marB="63500" anchor="ctr"/>
                </a:tc>
                <a:tc>
                  <a:txBody>
                    <a:bodyPr/>
                    <a:lstStyle/>
                    <a:p>
                      <a:pPr marL="0" lvl="0" indent="0" algn="l" rtl="0">
                        <a:spcBef>
                          <a:spcPts val="0"/>
                        </a:spcBef>
                        <a:spcAft>
                          <a:spcPts val="0"/>
                        </a:spcAft>
                        <a:buNone/>
                      </a:pPr>
                      <a:r>
                        <a:rPr lang="en" sz="2400" b="1">
                          <a:latin typeface="Times New Roman"/>
                          <a:ea typeface="Times New Roman"/>
                          <a:cs typeface="Times New Roman"/>
                          <a:sym typeface="Times New Roman"/>
                        </a:rPr>
                        <a:t>2.01e-14 </a:t>
                      </a:r>
                      <a:endParaRPr sz="2400" b="1">
                        <a:latin typeface="Times New Roman"/>
                        <a:ea typeface="Times New Roman"/>
                        <a:cs typeface="Times New Roman"/>
                        <a:sym typeface="Times New Roman"/>
                      </a:endParaRPr>
                    </a:p>
                  </a:txBody>
                  <a:tcPr marL="63500" marR="63500" marT="63500" marB="6350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body" idx="1"/>
          </p:nvPr>
        </p:nvSpPr>
        <p:spPr>
          <a:xfrm>
            <a:off x="288250" y="1079575"/>
            <a:ext cx="8454300" cy="3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ko-KR" altLang="en-US" sz="2400" dirty="0">
              <a:solidFill>
                <a:schemeClr val="dk1"/>
              </a:solidFill>
            </a:endParaRPr>
          </a:p>
          <a:p>
            <a:pPr marL="914400" lvl="0" indent="0" algn="l" rtl="0">
              <a:spcBef>
                <a:spcPts val="0"/>
              </a:spcBef>
              <a:spcAft>
                <a:spcPts val="0"/>
              </a:spcAft>
              <a:buNone/>
            </a:pPr>
            <a:r>
              <a:rPr lang="en" sz="2400" dirty="0">
                <a:solidFill>
                  <a:schemeClr val="dk1"/>
                </a:solidFill>
              </a:rPr>
              <a:t>H0: all </a:t>
            </a:r>
            <a:r>
              <a:rPr lang="en" sz="2400" dirty="0">
                <a:solidFill>
                  <a:srgbClr val="222222"/>
                </a:solidFill>
                <a:highlight>
                  <a:srgbClr val="FFFFFF"/>
                </a:highlight>
              </a:rPr>
              <a:t> </a:t>
            </a:r>
            <a:r>
              <a:rPr lang="en" sz="2400" dirty="0">
                <a:solidFill>
                  <a:srgbClr val="222222"/>
                </a:solidFill>
              </a:rPr>
              <a:t>β</a:t>
            </a:r>
            <a:r>
              <a:rPr lang="en" sz="2400" dirty="0">
                <a:solidFill>
                  <a:schemeClr val="dk1"/>
                </a:solidFill>
              </a:rPr>
              <a:t> = 0,		Ha: at least one of </a:t>
            </a:r>
            <a:r>
              <a:rPr lang="en" sz="2400" dirty="0">
                <a:solidFill>
                  <a:srgbClr val="222222"/>
                </a:solidFill>
                <a:highlight>
                  <a:srgbClr val="FFFFFF"/>
                </a:highlight>
              </a:rPr>
              <a:t> </a:t>
            </a:r>
            <a:r>
              <a:rPr lang="en" sz="2400" dirty="0">
                <a:solidFill>
                  <a:srgbClr val="222222"/>
                </a:solidFill>
              </a:rPr>
              <a:t>β </a:t>
            </a:r>
            <a:r>
              <a:rPr lang="en" sz="2400" dirty="0">
                <a:solidFill>
                  <a:schemeClr val="dk1"/>
                </a:solidFill>
              </a:rPr>
              <a:t>is not zero</a:t>
            </a: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914400" lvl="0" indent="0" algn="l" rtl="0">
              <a:spcBef>
                <a:spcPts val="0"/>
              </a:spcBef>
              <a:spcAft>
                <a:spcPts val="0"/>
              </a:spcAft>
              <a:buNone/>
            </a:pPr>
            <a:endParaRPr sz="2400" dirty="0">
              <a:solidFill>
                <a:schemeClr val="dk1"/>
              </a:solidFill>
            </a:endParaRPr>
          </a:p>
          <a:p>
            <a:pPr marL="914400" lvl="0" indent="0" algn="l" rtl="0">
              <a:spcBef>
                <a:spcPts val="0"/>
              </a:spcBef>
              <a:spcAft>
                <a:spcPts val="0"/>
              </a:spcAft>
              <a:buNone/>
            </a:pPr>
            <a:endParaRPr sz="2400" dirty="0">
              <a:solidFill>
                <a:schemeClr val="dk1"/>
              </a:solidFill>
            </a:endParaRPr>
          </a:p>
          <a:p>
            <a:pPr marL="914400" lvl="0" indent="0" algn="l" rtl="0">
              <a:spcBef>
                <a:spcPts val="0"/>
              </a:spcBef>
              <a:spcAft>
                <a:spcPts val="0"/>
              </a:spcAft>
              <a:buNone/>
            </a:pPr>
            <a:endParaRPr lang="en" sz="2400" dirty="0">
              <a:solidFill>
                <a:schemeClr val="dk1"/>
              </a:solidFill>
            </a:endParaRPr>
          </a:p>
          <a:p>
            <a:pPr marL="914400" lvl="0" indent="0" algn="l" rtl="0">
              <a:spcBef>
                <a:spcPts val="0"/>
              </a:spcBef>
              <a:spcAft>
                <a:spcPts val="0"/>
              </a:spcAft>
              <a:buNone/>
            </a:pPr>
            <a:r>
              <a:rPr lang="en" sz="2400" dirty="0">
                <a:solidFill>
                  <a:schemeClr val="dk1"/>
                </a:solidFill>
              </a:rPr>
              <a:t>	Reject the null hypothesis !</a:t>
            </a:r>
            <a:endParaRPr sz="24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1600"/>
              </a:spcAft>
              <a:buNone/>
            </a:pPr>
            <a:endParaRPr dirty="0"/>
          </a:p>
        </p:txBody>
      </p:sp>
      <p:graphicFrame>
        <p:nvGraphicFramePr>
          <p:cNvPr id="138" name="Google Shape;138;p25"/>
          <p:cNvGraphicFramePr/>
          <p:nvPr>
            <p:extLst>
              <p:ext uri="{D42A27DB-BD31-4B8C-83A1-F6EECF244321}">
                <p14:modId xmlns:p14="http://schemas.microsoft.com/office/powerpoint/2010/main" val="1385833001"/>
              </p:ext>
            </p:extLst>
          </p:nvPr>
        </p:nvGraphicFramePr>
        <p:xfrm>
          <a:off x="1122013" y="2419350"/>
          <a:ext cx="7476225" cy="1010810"/>
        </p:xfrm>
        <a:graphic>
          <a:graphicData uri="http://schemas.openxmlformats.org/drawingml/2006/table">
            <a:tbl>
              <a:tblPr>
                <a:noFill/>
                <a:tableStyleId>{C6D3F9BC-C91E-471F-83F4-1EA4FB21BDBF}</a:tableStyleId>
              </a:tblPr>
              <a:tblGrid>
                <a:gridCol w="3300200">
                  <a:extLst>
                    <a:ext uri="{9D8B030D-6E8A-4147-A177-3AD203B41FA5}">
                      <a16:colId xmlns:a16="http://schemas.microsoft.com/office/drawing/2014/main" val="20000"/>
                    </a:ext>
                  </a:extLst>
                </a:gridCol>
                <a:gridCol w="1683950">
                  <a:extLst>
                    <a:ext uri="{9D8B030D-6E8A-4147-A177-3AD203B41FA5}">
                      <a16:colId xmlns:a16="http://schemas.microsoft.com/office/drawing/2014/main" val="20001"/>
                    </a:ext>
                  </a:extLst>
                </a:gridCol>
                <a:gridCol w="2492075">
                  <a:extLst>
                    <a:ext uri="{9D8B030D-6E8A-4147-A177-3AD203B41FA5}">
                      <a16:colId xmlns:a16="http://schemas.microsoft.com/office/drawing/2014/main" val="20002"/>
                    </a:ext>
                  </a:extLst>
                </a:gridCol>
              </a:tblGrid>
              <a:tr h="372300">
                <a:tc>
                  <a:txBody>
                    <a:bodyPr/>
                    <a:lstStyle/>
                    <a:p>
                      <a:pPr marL="0" lvl="0" indent="0" algn="l" rtl="0">
                        <a:spcBef>
                          <a:spcPts val="0"/>
                        </a:spcBef>
                        <a:spcAft>
                          <a:spcPts val="0"/>
                        </a:spcAft>
                        <a:buNone/>
                      </a:pPr>
                      <a:r>
                        <a:rPr lang="en" sz="2400">
                          <a:latin typeface="Times New Roman"/>
                          <a:ea typeface="Times New Roman"/>
                          <a:cs typeface="Times New Roman"/>
                          <a:sym typeface="Times New Roman"/>
                        </a:rPr>
                        <a:t>Degrees of Freedom</a:t>
                      </a:r>
                      <a:endParaRPr sz="24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2400">
                          <a:latin typeface="Times New Roman"/>
                          <a:ea typeface="Times New Roman"/>
                          <a:cs typeface="Times New Roman"/>
                          <a:sym typeface="Times New Roman"/>
                        </a:rPr>
                        <a:t>F-statistics</a:t>
                      </a:r>
                      <a:endParaRPr sz="24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2400">
                          <a:latin typeface="Times New Roman"/>
                          <a:ea typeface="Times New Roman"/>
                          <a:cs typeface="Times New Roman"/>
                          <a:sym typeface="Times New Roman"/>
                        </a:rPr>
                        <a:t>p-value</a:t>
                      </a:r>
                      <a:endParaRPr sz="24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518050">
                <a:tc>
                  <a:txBody>
                    <a:bodyPr/>
                    <a:lstStyle/>
                    <a:p>
                      <a:pPr marL="0" lvl="0" indent="0" algn="ctr" rtl="0">
                        <a:lnSpc>
                          <a:spcPct val="115000"/>
                        </a:lnSpc>
                        <a:spcBef>
                          <a:spcPts val="0"/>
                        </a:spcBef>
                        <a:spcAft>
                          <a:spcPts val="0"/>
                        </a:spcAft>
                        <a:buNone/>
                      </a:pPr>
                      <a:r>
                        <a:rPr lang="en" sz="2400" b="1" dirty="0">
                          <a:latin typeface="Times New Roman"/>
                          <a:ea typeface="Times New Roman"/>
                          <a:cs typeface="Times New Roman"/>
                          <a:sym typeface="Times New Roman"/>
                        </a:rPr>
                        <a:t>4022, 47303</a:t>
                      </a:r>
                      <a:endParaRPr sz="2400" b="1" dirty="0">
                        <a:latin typeface="Times New Roman"/>
                        <a:ea typeface="Times New Roman"/>
                        <a:cs typeface="Times New Roman"/>
                        <a:sym typeface="Times New Roman"/>
                      </a:endParaRPr>
                    </a:p>
                  </a:txBody>
                  <a:tcPr marL="63500" marR="63500" marT="63500" marB="63500"/>
                </a:tc>
                <a:tc>
                  <a:txBody>
                    <a:bodyPr/>
                    <a:lstStyle/>
                    <a:p>
                      <a:pPr marL="0" lvl="0" indent="0" algn="ctr" rtl="0">
                        <a:lnSpc>
                          <a:spcPct val="115000"/>
                        </a:lnSpc>
                        <a:spcBef>
                          <a:spcPts val="0"/>
                        </a:spcBef>
                        <a:spcAft>
                          <a:spcPts val="0"/>
                        </a:spcAft>
                        <a:buNone/>
                      </a:pPr>
                      <a:r>
                        <a:rPr lang="en" sz="2400" b="1" dirty="0">
                          <a:latin typeface="Times New Roman"/>
                          <a:ea typeface="Times New Roman"/>
                          <a:cs typeface="Times New Roman"/>
                          <a:sym typeface="Times New Roman"/>
                        </a:rPr>
                        <a:t> 22.91</a:t>
                      </a:r>
                      <a:endParaRPr sz="2400" b="1" dirty="0">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en" sz="2400" b="1" dirty="0">
                          <a:latin typeface="Times New Roman"/>
                          <a:ea typeface="Times New Roman"/>
                          <a:cs typeface="Times New Roman"/>
                          <a:sym typeface="Times New Roman"/>
                        </a:rPr>
                        <a:t>&lt; 2.2e-16</a:t>
                      </a:r>
                      <a:endParaRPr sz="2400" b="1"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bl>
          </a:graphicData>
        </a:graphic>
      </p:graphicFrame>
      <p:sp>
        <p:nvSpPr>
          <p:cNvPr id="139" name="Google Shape;139;p25"/>
          <p:cNvSpPr txBox="1"/>
          <p:nvPr/>
        </p:nvSpPr>
        <p:spPr>
          <a:xfrm>
            <a:off x="155650" y="346675"/>
            <a:ext cx="8214000" cy="732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400" dirty="0">
                <a:solidFill>
                  <a:schemeClr val="dk1"/>
                </a:solidFill>
              </a:rPr>
              <a:t>Hypothesis test for F-test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Prediction</a:t>
            </a:r>
            <a:endParaRPr/>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ID-7795</a:t>
            </a:r>
            <a:endParaRPr>
              <a:solidFill>
                <a:srgbClr val="000000"/>
              </a:solidFill>
            </a:endParaRPr>
          </a:p>
          <a:p>
            <a:pPr marL="457200" lvl="0" indent="0" algn="ctr" rtl="0">
              <a:spcBef>
                <a:spcPts val="1600"/>
              </a:spcBef>
              <a:spcAft>
                <a:spcPts val="0"/>
              </a:spcAft>
              <a:buNone/>
            </a:pPr>
            <a:r>
              <a:rPr lang="en">
                <a:solidFill>
                  <a:srgbClr val="000000"/>
                </a:solidFill>
              </a:rPr>
              <a:t>“Friendly service and very clean. As promised, freaky fast delivery.”</a:t>
            </a: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Prediction: </a:t>
            </a:r>
            <a:r>
              <a:rPr lang="en" sz="2000" b="1" i="1" u="sng">
                <a:solidFill>
                  <a:srgbClr val="000000"/>
                </a:solidFill>
              </a:rPr>
              <a:t>4.56</a:t>
            </a:r>
            <a:endParaRPr sz="2000" b="1" i="1" u="sng">
              <a:solidFill>
                <a:srgbClr val="000000"/>
              </a:solidFill>
            </a:endParaRPr>
          </a:p>
          <a:p>
            <a:pPr marL="0" lvl="0" indent="0" algn="l" rtl="0">
              <a:spcBef>
                <a:spcPts val="1600"/>
              </a:spcBef>
              <a:spcAft>
                <a:spcPts val="0"/>
              </a:spcAft>
              <a:buNone/>
            </a:pPr>
            <a:r>
              <a:rPr lang="en">
                <a:solidFill>
                  <a:srgbClr val="000000"/>
                </a:solidFill>
              </a:rPr>
              <a:t>ID-37940</a:t>
            </a:r>
            <a:endParaRPr>
              <a:solidFill>
                <a:srgbClr val="000000"/>
              </a:solidFill>
            </a:endParaRPr>
          </a:p>
          <a:p>
            <a:pPr marL="0" lvl="0" indent="0" algn="ctr" rtl="0">
              <a:lnSpc>
                <a:spcPct val="100000"/>
              </a:lnSpc>
              <a:spcBef>
                <a:spcPts val="1600"/>
              </a:spcBef>
              <a:spcAft>
                <a:spcPts val="0"/>
              </a:spcAft>
              <a:buNone/>
            </a:pPr>
            <a:r>
              <a:rPr lang="en">
                <a:solidFill>
                  <a:srgbClr val="000000"/>
                </a:solidFill>
              </a:rPr>
              <a:t>“The Pad Thai is as fabulous as everyone raves about!”</a:t>
            </a:r>
            <a:endParaRPr>
              <a:solidFill>
                <a:srgbClr val="000000"/>
              </a:solidFill>
            </a:endParaRPr>
          </a:p>
          <a:p>
            <a:pPr marL="0" lvl="0" indent="0" algn="ctr" rtl="0">
              <a:lnSpc>
                <a:spcPct val="100000"/>
              </a:lnSpc>
              <a:spcBef>
                <a:spcPts val="0"/>
              </a:spcBef>
              <a:spcAft>
                <a:spcPts val="0"/>
              </a:spcAft>
              <a:buNone/>
            </a:pPr>
            <a:endParaRPr>
              <a:solidFill>
                <a:srgbClr val="000000"/>
              </a:solidFill>
            </a:endParaRPr>
          </a:p>
          <a:p>
            <a:pPr marL="457200" lvl="0" indent="-342900" algn="l" rtl="0">
              <a:lnSpc>
                <a:spcPct val="100000"/>
              </a:lnSpc>
              <a:spcBef>
                <a:spcPts val="0"/>
              </a:spcBef>
              <a:spcAft>
                <a:spcPts val="0"/>
              </a:spcAft>
              <a:buClr>
                <a:srgbClr val="000000"/>
              </a:buClr>
              <a:buSzPts val="1800"/>
              <a:buChar char="-"/>
            </a:pPr>
            <a:r>
              <a:rPr lang="en">
                <a:solidFill>
                  <a:srgbClr val="000000"/>
                </a:solidFill>
              </a:rPr>
              <a:t>Prediction: </a:t>
            </a:r>
            <a:r>
              <a:rPr lang="en" sz="2000" b="1" i="1" u="sng">
                <a:solidFill>
                  <a:srgbClr val="000000"/>
                </a:solidFill>
              </a:rPr>
              <a:t>4.84</a:t>
            </a:r>
            <a:endParaRPr sz="2000" b="1" i="1" u="sng">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Evaluation - Assumptions</a:t>
            </a:r>
            <a:endParaRPr/>
          </a:p>
        </p:txBody>
      </p:sp>
      <p:sp>
        <p:nvSpPr>
          <p:cNvPr id="151" name="Google Shape;151;p27"/>
          <p:cNvSpPr txBox="1">
            <a:spLocks noGrp="1"/>
          </p:cNvSpPr>
          <p:nvPr>
            <p:ph type="body" idx="1"/>
          </p:nvPr>
        </p:nvSpPr>
        <p:spPr>
          <a:xfrm>
            <a:off x="311700" y="1342975"/>
            <a:ext cx="8520600" cy="34164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1100"/>
              </a:spcBef>
              <a:spcAft>
                <a:spcPts val="0"/>
              </a:spcAft>
              <a:buClr>
                <a:schemeClr val="dk1"/>
              </a:buClr>
              <a:buSzPts val="1600"/>
              <a:buAutoNum type="arabicPeriod"/>
            </a:pPr>
            <a:r>
              <a:rPr lang="en" sz="1600" b="1">
                <a:solidFill>
                  <a:schemeClr val="dk1"/>
                </a:solidFill>
              </a:rPr>
              <a:t>Additivity</a:t>
            </a:r>
            <a:r>
              <a:rPr lang="en" sz="1600">
                <a:solidFill>
                  <a:schemeClr val="dk1"/>
                </a:solidFill>
              </a:rPr>
              <a:t>: Reasonable in general. Having more “good” would result in higher star rating.</a:t>
            </a:r>
            <a:endParaRPr sz="1600">
              <a:solidFill>
                <a:schemeClr val="dk1"/>
              </a:solidFill>
            </a:endParaRPr>
          </a:p>
          <a:p>
            <a:pPr marL="457200" lvl="0" indent="-330200" algn="l" rtl="0">
              <a:lnSpc>
                <a:spcPct val="200000"/>
              </a:lnSpc>
              <a:spcBef>
                <a:spcPts val="0"/>
              </a:spcBef>
              <a:spcAft>
                <a:spcPts val="0"/>
              </a:spcAft>
              <a:buClr>
                <a:schemeClr val="dk1"/>
              </a:buClr>
              <a:buSzPts val="1600"/>
              <a:buAutoNum type="arabicPeriod"/>
            </a:pPr>
            <a:r>
              <a:rPr lang="en" sz="1600" b="1">
                <a:solidFill>
                  <a:schemeClr val="dk1"/>
                </a:solidFill>
              </a:rPr>
              <a:t>Constant effects</a:t>
            </a:r>
            <a:r>
              <a:rPr lang="en" sz="1600">
                <a:solidFill>
                  <a:schemeClr val="dk1"/>
                </a:solidFill>
              </a:rPr>
              <a:t>: Reasonable but may not. 49 to 50 number of “good” would not be same as 0 to 1 number of “good”.</a:t>
            </a:r>
            <a:endParaRPr sz="1600">
              <a:solidFill>
                <a:schemeClr val="dk1"/>
              </a:solidFill>
            </a:endParaRPr>
          </a:p>
          <a:p>
            <a:pPr marL="457200" lvl="0" indent="-330200" algn="l" rtl="0">
              <a:lnSpc>
                <a:spcPct val="200000"/>
              </a:lnSpc>
              <a:spcBef>
                <a:spcPts val="0"/>
              </a:spcBef>
              <a:spcAft>
                <a:spcPts val="0"/>
              </a:spcAft>
              <a:buClr>
                <a:schemeClr val="dk1"/>
              </a:buClr>
              <a:buSzPts val="1600"/>
              <a:buAutoNum type="arabicPeriod"/>
            </a:pPr>
            <a:r>
              <a:rPr lang="en" sz="1600" b="1">
                <a:solidFill>
                  <a:schemeClr val="dk1"/>
                </a:solidFill>
              </a:rPr>
              <a:t>Fixed X</a:t>
            </a:r>
            <a:r>
              <a:rPr lang="en" sz="1600">
                <a:solidFill>
                  <a:schemeClr val="dk1"/>
                </a:solidFill>
              </a:rPr>
              <a:t>: This seems reasonable for this data. Nowadays, computers autocorrect the typo - less erroneous.</a:t>
            </a:r>
            <a:endParaRPr sz="1600">
              <a:solidFill>
                <a:schemeClr val="dk1"/>
              </a:solidFill>
            </a:endParaRPr>
          </a:p>
          <a:p>
            <a:pPr marL="0" lvl="0" indent="0" algn="l" rtl="0">
              <a:lnSpc>
                <a:spcPct val="200000"/>
              </a:lnSpc>
              <a:spcBef>
                <a:spcPts val="700"/>
              </a:spcBef>
              <a:spcAft>
                <a:spcPts val="1600"/>
              </a:spcAft>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192225"/>
            <a:ext cx="8520600"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1100"/>
              </a:spcBef>
              <a:spcAft>
                <a:spcPts val="700"/>
              </a:spcAft>
              <a:buClr>
                <a:schemeClr val="dk1"/>
              </a:buClr>
              <a:buSzPts val="1100"/>
              <a:buFont typeface="Arial"/>
              <a:buNone/>
            </a:pPr>
            <a:r>
              <a:rPr lang="en" sz="1500" b="1" dirty="0"/>
              <a:t>Residual and QQ plots</a:t>
            </a:r>
            <a:endParaRPr dirty="0"/>
          </a:p>
        </p:txBody>
      </p:sp>
      <p:pic>
        <p:nvPicPr>
          <p:cNvPr id="157" name="Google Shape;157;p28"/>
          <p:cNvPicPr preferRelativeResize="0"/>
          <p:nvPr/>
        </p:nvPicPr>
        <p:blipFill>
          <a:blip r:embed="rId3">
            <a:alphaModFix/>
          </a:blip>
          <a:stretch>
            <a:fillRect/>
          </a:stretch>
        </p:blipFill>
        <p:spPr>
          <a:xfrm>
            <a:off x="242975" y="845411"/>
            <a:ext cx="4055474" cy="4055450"/>
          </a:xfrm>
          <a:prstGeom prst="rect">
            <a:avLst/>
          </a:prstGeom>
          <a:noFill/>
          <a:ln>
            <a:noFill/>
          </a:ln>
        </p:spPr>
      </p:pic>
      <p:pic>
        <p:nvPicPr>
          <p:cNvPr id="3" name="그림 2">
            <a:extLst>
              <a:ext uri="{FF2B5EF4-FFF2-40B4-BE49-F238E27FC236}">
                <a16:creationId xmlns:a16="http://schemas.microsoft.com/office/drawing/2014/main" id="{16F1C19F-1065-2741-923D-EA6E3CB439CA}"/>
              </a:ext>
            </a:extLst>
          </p:cNvPr>
          <p:cNvPicPr>
            <a:picLocks noChangeAspect="1"/>
          </p:cNvPicPr>
          <p:nvPr/>
        </p:nvPicPr>
        <p:blipFill>
          <a:blip r:embed="rId4"/>
          <a:stretch>
            <a:fillRect/>
          </a:stretch>
        </p:blipFill>
        <p:spPr>
          <a:xfrm>
            <a:off x="4544840" y="993429"/>
            <a:ext cx="4190330" cy="351519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190500" lvl="0" indent="0" algn="ctr" rtl="0">
              <a:spcBef>
                <a:spcPts val="1000"/>
              </a:spcBef>
              <a:spcAft>
                <a:spcPts val="0"/>
              </a:spcAft>
              <a:buClr>
                <a:schemeClr val="dk1"/>
              </a:buClr>
              <a:buSzPts val="1100"/>
              <a:buFont typeface="Arial"/>
              <a:buNone/>
            </a:pPr>
            <a:r>
              <a:rPr lang="en" sz="1500" b="1"/>
              <a:t>Leverage Points </a:t>
            </a:r>
            <a:endParaRPr/>
          </a:p>
        </p:txBody>
      </p:sp>
      <p:pic>
        <p:nvPicPr>
          <p:cNvPr id="163" name="Google Shape;163;p29"/>
          <p:cNvPicPr preferRelativeResize="0"/>
          <p:nvPr/>
        </p:nvPicPr>
        <p:blipFill>
          <a:blip r:embed="rId3">
            <a:alphaModFix/>
          </a:blip>
          <a:stretch>
            <a:fillRect/>
          </a:stretch>
        </p:blipFill>
        <p:spPr>
          <a:xfrm>
            <a:off x="476025" y="1017725"/>
            <a:ext cx="3820975" cy="3820975"/>
          </a:xfrm>
          <a:prstGeom prst="rect">
            <a:avLst/>
          </a:prstGeom>
          <a:noFill/>
          <a:ln>
            <a:noFill/>
          </a:ln>
        </p:spPr>
      </p:pic>
      <p:pic>
        <p:nvPicPr>
          <p:cNvPr id="3" name="그림 2">
            <a:extLst>
              <a:ext uri="{FF2B5EF4-FFF2-40B4-BE49-F238E27FC236}">
                <a16:creationId xmlns:a16="http://schemas.microsoft.com/office/drawing/2014/main" id="{662A448A-8B7C-4A4F-8F7A-DCF810D1D271}"/>
              </a:ext>
            </a:extLst>
          </p:cNvPr>
          <p:cNvPicPr>
            <a:picLocks noChangeAspect="1"/>
          </p:cNvPicPr>
          <p:nvPr/>
        </p:nvPicPr>
        <p:blipFill>
          <a:blip r:embed="rId4"/>
          <a:stretch>
            <a:fillRect/>
          </a:stretch>
        </p:blipFill>
        <p:spPr>
          <a:xfrm>
            <a:off x="4572000" y="1111860"/>
            <a:ext cx="4140830" cy="36327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Rule of Thumb</a:t>
            </a:r>
            <a:endParaRPr/>
          </a:p>
        </p:txBody>
      </p:sp>
      <p:sp>
        <p:nvSpPr>
          <p:cNvPr id="169" name="Google Shape;169;p30"/>
          <p:cNvSpPr txBox="1">
            <a:spLocks noGrp="1"/>
          </p:cNvSpPr>
          <p:nvPr>
            <p:ph type="body" idx="1"/>
          </p:nvPr>
        </p:nvSpPr>
        <p:spPr>
          <a:xfrm>
            <a:off x="311700" y="1264275"/>
            <a:ext cx="8520600" cy="3416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 sz="2400" b="1" dirty="0">
                <a:solidFill>
                  <a:schemeClr val="dk1"/>
                </a:solidFill>
              </a:rPr>
              <a:t>1 * TF-IDF(“kind”)</a:t>
            </a:r>
            <a:endParaRPr sz="1600" b="1">
              <a:solidFill>
                <a:schemeClr val="dk1"/>
              </a:solidFill>
            </a:endParaRPr>
          </a:p>
          <a:p>
            <a:pPr marL="0" lvl="0" indent="0" algn="l" rtl="0">
              <a:lnSpc>
                <a:spcPct val="150000"/>
              </a:lnSpc>
              <a:spcBef>
                <a:spcPts val="0"/>
              </a:spcBef>
              <a:spcAft>
                <a:spcPts val="0"/>
              </a:spcAft>
              <a:buNone/>
            </a:pPr>
            <a:endParaRPr sz="1400">
              <a:solidFill>
                <a:schemeClr val="dk1"/>
              </a:solidFill>
              <a:highlight>
                <a:schemeClr val="lt1"/>
              </a:highlight>
            </a:endParaRPr>
          </a:p>
          <a:p>
            <a:pPr marL="0" lvl="0" indent="0" algn="l" rtl="0">
              <a:lnSpc>
                <a:spcPct val="150000"/>
              </a:lnSpc>
              <a:spcBef>
                <a:spcPts val="1600"/>
              </a:spcBef>
              <a:spcAft>
                <a:spcPts val="0"/>
              </a:spcAft>
              <a:buNone/>
            </a:pPr>
            <a:r>
              <a:rPr lang="en" sz="1400" dirty="0">
                <a:solidFill>
                  <a:schemeClr val="dk1"/>
                </a:solidFill>
              </a:rPr>
              <a:t>Cautions: </a:t>
            </a:r>
            <a:endParaRPr sz="1400" dirty="0">
              <a:solidFill>
                <a:schemeClr val="dk1"/>
              </a:solidFill>
            </a:endParaRPr>
          </a:p>
          <a:p>
            <a:pPr marL="457200" lvl="0" indent="-317500" algn="l" rtl="0">
              <a:lnSpc>
                <a:spcPct val="150000"/>
              </a:lnSpc>
              <a:spcBef>
                <a:spcPts val="1600"/>
              </a:spcBef>
              <a:spcAft>
                <a:spcPts val="0"/>
              </a:spcAft>
              <a:buClr>
                <a:schemeClr val="dk1"/>
              </a:buClr>
              <a:buSzPts val="1400"/>
              <a:buChar char="-"/>
            </a:pPr>
            <a:r>
              <a:rPr lang="en" sz="1400" dirty="0">
                <a:solidFill>
                  <a:schemeClr val="dk1"/>
                </a:solidFill>
              </a:rPr>
              <a:t>Our MLR model only explains 66.08% of variance</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dirty="0">
                <a:solidFill>
                  <a:schemeClr val="dk1"/>
                </a:solidFill>
              </a:rPr>
              <a:t>Only based on reviews in Wisconsin and English (not able to predict other area).</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dirty="0">
                <a:solidFill>
                  <a:schemeClr val="dk1"/>
                </a:solidFill>
              </a:rPr>
              <a:t>Not Simple (interpretability)</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dirty="0">
                <a:solidFill>
                  <a:schemeClr val="dk1"/>
                </a:solidFill>
              </a:rPr>
              <a:t>Not Robust (could be &lt; 1 or &gt; 5). </a:t>
            </a:r>
            <a:endParaRPr sz="1400" dirty="0">
              <a:solidFill>
                <a:schemeClr val="dk1"/>
              </a:solidFill>
            </a:endParaRPr>
          </a:p>
          <a:p>
            <a:pPr marL="0" lvl="0" indent="0" algn="l" rtl="0">
              <a:lnSpc>
                <a:spcPct val="150000"/>
              </a:lnSpc>
              <a:spcBef>
                <a:spcPts val="1600"/>
              </a:spcBef>
              <a:spcAft>
                <a:spcPts val="0"/>
              </a:spcAft>
              <a:buClr>
                <a:schemeClr val="dk1"/>
              </a:buClr>
              <a:buSzPts val="1100"/>
              <a:buFont typeface="Arial"/>
              <a:buNone/>
            </a:pPr>
            <a:br>
              <a:rPr lang="en" sz="1400" dirty="0">
                <a:solidFill>
                  <a:schemeClr val="dk1"/>
                </a:solidFill>
              </a:rPr>
            </a:br>
            <a:r>
              <a:rPr lang="en" sz="1400" dirty="0">
                <a:solidFill>
                  <a:schemeClr val="dk1"/>
                </a:solidFill>
                <a:latin typeface="Times New Roman"/>
                <a:ea typeface="Times New Roman"/>
                <a:cs typeface="Times New Roman"/>
                <a:sym typeface="Times New Roman"/>
              </a:rPr>
              <a:t> </a:t>
            </a:r>
            <a:endParaRPr sz="1400" dirty="0">
              <a:solidFill>
                <a:schemeClr val="dk1"/>
              </a:solidFill>
              <a:highlight>
                <a:schemeClr val="lt1"/>
              </a:highlight>
            </a:endParaRPr>
          </a:p>
          <a:p>
            <a:pPr marL="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31"/>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5000"/>
              <a:t>Thank you !</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376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MLR model</a:t>
            </a:r>
            <a:endParaRPr sz="3600"/>
          </a:p>
        </p:txBody>
      </p:sp>
      <p:sp>
        <p:nvSpPr>
          <p:cNvPr id="62" name="Google Shape;62;p14"/>
          <p:cNvSpPr txBox="1"/>
          <p:nvPr/>
        </p:nvSpPr>
        <p:spPr>
          <a:xfrm>
            <a:off x="311700" y="1366503"/>
            <a:ext cx="8145600" cy="2410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dirty="0"/>
              <a:t>Multiple Linear regression model with 4002 predictors</a:t>
            </a:r>
            <a:endParaRPr sz="1800" dirty="0"/>
          </a:p>
          <a:p>
            <a:pPr marL="457200" lvl="0" indent="-342900" algn="l" rtl="0">
              <a:lnSpc>
                <a:spcPct val="150000"/>
              </a:lnSpc>
              <a:spcBef>
                <a:spcPts val="0"/>
              </a:spcBef>
              <a:spcAft>
                <a:spcPts val="0"/>
              </a:spcAft>
              <a:buSzPts val="1800"/>
              <a:buChar char="-"/>
            </a:pPr>
            <a:r>
              <a:rPr lang="en" sz="1800" dirty="0"/>
              <a:t>Predictors:</a:t>
            </a:r>
            <a:endParaRPr sz="1800" dirty="0"/>
          </a:p>
          <a:p>
            <a:pPr marL="914400" lvl="1" indent="-342900" algn="l" rtl="0">
              <a:lnSpc>
                <a:spcPct val="150000"/>
              </a:lnSpc>
              <a:spcBef>
                <a:spcPts val="0"/>
              </a:spcBef>
              <a:spcAft>
                <a:spcPts val="0"/>
              </a:spcAft>
              <a:buSzPts val="1800"/>
              <a:buChar char="-"/>
            </a:pPr>
            <a:r>
              <a:rPr lang="en" sz="1800" dirty="0"/>
              <a:t>4000 words</a:t>
            </a:r>
            <a:r>
              <a:rPr lang="en" sz="1800" dirty="0">
                <a:solidFill>
                  <a:schemeClr val="dk1"/>
                </a:solidFill>
              </a:rPr>
              <a:t> </a:t>
            </a:r>
            <a:r>
              <a:rPr lang="en" sz="1800" dirty="0"/>
              <a:t>selected using TF-IDF </a:t>
            </a:r>
            <a:endParaRPr sz="1800" dirty="0"/>
          </a:p>
          <a:p>
            <a:pPr marL="914400" lvl="1" indent="-342900" algn="l" rtl="0">
              <a:lnSpc>
                <a:spcPct val="150000"/>
              </a:lnSpc>
              <a:spcBef>
                <a:spcPts val="0"/>
              </a:spcBef>
              <a:spcAft>
                <a:spcPts val="0"/>
              </a:spcAft>
              <a:buSzPts val="1800"/>
              <a:buChar char="-"/>
            </a:pPr>
            <a:r>
              <a:rPr lang="en" sz="1800" dirty="0"/>
              <a:t>City</a:t>
            </a:r>
            <a:endParaRPr sz="1800" dirty="0"/>
          </a:p>
          <a:p>
            <a:pPr marL="914400" lvl="1" indent="-342900" algn="l" rtl="0">
              <a:lnSpc>
                <a:spcPct val="150000"/>
              </a:lnSpc>
              <a:spcBef>
                <a:spcPts val="0"/>
              </a:spcBef>
              <a:spcAft>
                <a:spcPts val="0"/>
              </a:spcAft>
              <a:buSzPts val="1800"/>
              <a:buChar char="-"/>
            </a:pPr>
            <a:r>
              <a:rPr lang="en" sz="1800" dirty="0"/>
              <a:t>log of total number of words (“log(</a:t>
            </a:r>
            <a:r>
              <a:rPr lang="en" sz="1800" dirty="0" err="1"/>
              <a:t>nwords</a:t>
            </a:r>
            <a:r>
              <a:rPr lang="en" sz="1800" dirty="0"/>
              <a:t>)”)</a:t>
            </a:r>
            <a:endParaRPr sz="1800" dirty="0">
              <a:highlight>
                <a:srgbClr val="FFFF00"/>
              </a:highlight>
            </a:endParaRPr>
          </a:p>
          <a:p>
            <a:pPr marL="0" lvl="0" indent="0" algn="l" rtl="0">
              <a:lnSpc>
                <a:spcPct val="150000"/>
              </a:lnSpc>
              <a:spcBef>
                <a:spcPts val="0"/>
              </a:spcBef>
              <a:spcAft>
                <a:spcPts val="0"/>
              </a:spcAft>
              <a:buNone/>
            </a:pPr>
            <a:endParaRPr dirty="0"/>
          </a:p>
        </p:txBody>
      </p:sp>
      <p:pic>
        <p:nvPicPr>
          <p:cNvPr id="63" name="Google Shape;63;p14"/>
          <p:cNvPicPr preferRelativeResize="0"/>
          <p:nvPr/>
        </p:nvPicPr>
        <p:blipFill>
          <a:blip r:embed="rId3">
            <a:alphaModFix/>
          </a:blip>
          <a:stretch>
            <a:fillRect/>
          </a:stretch>
        </p:blipFill>
        <p:spPr>
          <a:xfrm>
            <a:off x="747850" y="3929400"/>
            <a:ext cx="6476015" cy="67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376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pic>
        <p:nvPicPr>
          <p:cNvPr id="69" name="Google Shape;69;p15"/>
          <p:cNvPicPr preferRelativeResize="0"/>
          <p:nvPr/>
        </p:nvPicPr>
        <p:blipFill>
          <a:blip r:embed="rId3">
            <a:alphaModFix/>
          </a:blip>
          <a:stretch>
            <a:fillRect/>
          </a:stretch>
        </p:blipFill>
        <p:spPr>
          <a:xfrm>
            <a:off x="3509725" y="177375"/>
            <a:ext cx="4169124" cy="2238924"/>
          </a:xfrm>
          <a:prstGeom prst="rect">
            <a:avLst/>
          </a:prstGeom>
          <a:noFill/>
          <a:ln>
            <a:noFill/>
          </a:ln>
        </p:spPr>
      </p:pic>
      <p:pic>
        <p:nvPicPr>
          <p:cNvPr id="70" name="Google Shape;70;p15"/>
          <p:cNvPicPr preferRelativeResize="0"/>
          <p:nvPr/>
        </p:nvPicPr>
        <p:blipFill>
          <a:blip r:embed="rId4">
            <a:alphaModFix/>
          </a:blip>
          <a:stretch>
            <a:fillRect/>
          </a:stretch>
        </p:blipFill>
        <p:spPr>
          <a:xfrm>
            <a:off x="409400" y="2514000"/>
            <a:ext cx="7221449" cy="2629500"/>
          </a:xfrm>
          <a:prstGeom prst="rect">
            <a:avLst/>
          </a:prstGeom>
          <a:noFill/>
          <a:ln>
            <a:noFill/>
          </a:ln>
        </p:spPr>
      </p:pic>
      <p:sp>
        <p:nvSpPr>
          <p:cNvPr id="71" name="Google Shape;71;p15"/>
          <p:cNvSpPr/>
          <p:nvPr/>
        </p:nvSpPr>
        <p:spPr>
          <a:xfrm>
            <a:off x="3206925" y="2585075"/>
            <a:ext cx="1365000" cy="355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85, 543 data </a:t>
            </a:r>
            <a:endParaRPr/>
          </a:p>
          <a:p>
            <a:pPr marL="914400" lvl="1" indent="-317500" algn="l" rtl="0">
              <a:lnSpc>
                <a:spcPct val="200000"/>
              </a:lnSpc>
              <a:spcBef>
                <a:spcPts val="0"/>
              </a:spcBef>
              <a:spcAft>
                <a:spcPts val="0"/>
              </a:spcAft>
              <a:buSzPts val="1400"/>
              <a:buChar char="○"/>
            </a:pPr>
            <a:r>
              <a:rPr lang="en"/>
              <a:t>51,326 in training, 34,217 in testing</a:t>
            </a:r>
            <a:endParaRPr/>
          </a:p>
          <a:p>
            <a:pPr marL="457200" lvl="0" indent="-342900" algn="l" rtl="0">
              <a:lnSpc>
                <a:spcPct val="200000"/>
              </a:lnSpc>
              <a:spcBef>
                <a:spcPts val="0"/>
              </a:spcBef>
              <a:spcAft>
                <a:spcPts val="0"/>
              </a:spcAft>
              <a:buSzPts val="1800"/>
              <a:buChar char="●"/>
            </a:pPr>
            <a:r>
              <a:rPr lang="en"/>
              <a:t>Data Correction: cities’ names</a:t>
            </a:r>
            <a:endParaRPr/>
          </a:p>
          <a:p>
            <a:pPr marL="457200" lvl="0" indent="0" algn="l" rtl="0">
              <a:spcBef>
                <a:spcPts val="1600"/>
              </a:spcBef>
              <a:spcAft>
                <a:spcPts val="0"/>
              </a:spcAft>
              <a:buNone/>
            </a:pPr>
            <a:r>
              <a:rPr lang="en">
                <a:solidFill>
                  <a:srgbClr val="4A86E8"/>
                </a:solidFill>
              </a:rPr>
              <a:t>De Forest</a:t>
            </a:r>
            <a:r>
              <a:rPr lang="en"/>
              <a:t> &amp; </a:t>
            </a:r>
            <a:r>
              <a:rPr lang="en">
                <a:solidFill>
                  <a:srgbClr val="4A86E8"/>
                </a:solidFill>
              </a:rPr>
              <a:t>Deforest</a:t>
            </a:r>
            <a:r>
              <a:rPr lang="en"/>
              <a:t> &amp; </a:t>
            </a:r>
            <a:r>
              <a:rPr lang="en">
                <a:solidFill>
                  <a:srgbClr val="4A86E8"/>
                </a:solidFill>
              </a:rPr>
              <a:t>DeForest</a:t>
            </a:r>
            <a:r>
              <a:rPr lang="en"/>
              <a:t>  → </a:t>
            </a:r>
            <a:r>
              <a:rPr lang="en">
                <a:solidFill>
                  <a:srgbClr val="FF0000"/>
                </a:solidFill>
              </a:rPr>
              <a:t>De Forest</a:t>
            </a:r>
            <a:endParaRPr>
              <a:solidFill>
                <a:srgbClr val="FF0000"/>
              </a:solidFill>
            </a:endParaRPr>
          </a:p>
          <a:p>
            <a:pPr marL="457200" lvl="0" indent="0" algn="l" rtl="0">
              <a:spcBef>
                <a:spcPts val="1600"/>
              </a:spcBef>
              <a:spcAft>
                <a:spcPts val="0"/>
              </a:spcAft>
              <a:buNone/>
            </a:pPr>
            <a:r>
              <a:rPr lang="en">
                <a:solidFill>
                  <a:srgbClr val="4A86E8"/>
                </a:solidFill>
              </a:rPr>
              <a:t>Mc Farland</a:t>
            </a:r>
            <a:r>
              <a:rPr lang="en"/>
              <a:t> &amp; </a:t>
            </a:r>
            <a:r>
              <a:rPr lang="en">
                <a:solidFill>
                  <a:srgbClr val="4A86E8"/>
                </a:solidFill>
              </a:rPr>
              <a:t>Mcfarland</a:t>
            </a:r>
            <a:r>
              <a:rPr lang="en"/>
              <a:t> &amp; </a:t>
            </a:r>
            <a:r>
              <a:rPr lang="en">
                <a:solidFill>
                  <a:srgbClr val="4A86E8"/>
                </a:solidFill>
              </a:rPr>
              <a:t>McFarland</a:t>
            </a:r>
            <a:r>
              <a:rPr lang="en"/>
              <a:t> → </a:t>
            </a:r>
            <a:r>
              <a:rPr lang="en">
                <a:solidFill>
                  <a:srgbClr val="FF0000"/>
                </a:solidFill>
              </a:rPr>
              <a:t>McFarland</a:t>
            </a:r>
            <a:endParaRPr>
              <a:solidFill>
                <a:srgbClr val="FF0000"/>
              </a:solidFill>
            </a:endParaRPr>
          </a:p>
          <a:p>
            <a:pPr marL="457200" lvl="0" indent="0" algn="l" rtl="0">
              <a:spcBef>
                <a:spcPts val="1600"/>
              </a:spcBef>
              <a:spcAft>
                <a:spcPts val="0"/>
              </a:spcAft>
              <a:buNone/>
            </a:pPr>
            <a:r>
              <a:rPr lang="en">
                <a:solidFill>
                  <a:srgbClr val="4A86E8"/>
                </a:solidFill>
              </a:rPr>
              <a:t>Sun Praiie</a:t>
            </a:r>
            <a:r>
              <a:rPr lang="en"/>
              <a:t> &amp; </a:t>
            </a:r>
            <a:r>
              <a:rPr lang="en">
                <a:solidFill>
                  <a:srgbClr val="4A86E8"/>
                </a:solidFill>
              </a:rPr>
              <a:t>Sun Prairie</a:t>
            </a:r>
            <a:r>
              <a:rPr lang="en"/>
              <a:t> → </a:t>
            </a:r>
            <a:r>
              <a:rPr lang="en">
                <a:solidFill>
                  <a:srgbClr val="FF0000"/>
                </a:solidFill>
              </a:rPr>
              <a:t>Sun Prairie</a:t>
            </a:r>
            <a:endParaRPr>
              <a:solidFill>
                <a:srgbClr val="FF0000"/>
              </a:solidFill>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Choose the best predictors</a:t>
            </a:r>
            <a:endParaRPr/>
          </a:p>
        </p:txBody>
      </p:sp>
      <p:sp>
        <p:nvSpPr>
          <p:cNvPr id="83" name="Google Shape;83;p17"/>
          <p:cNvSpPr txBox="1">
            <a:spLocks noGrp="1"/>
          </p:cNvSpPr>
          <p:nvPr>
            <p:ph type="body" idx="1"/>
          </p:nvPr>
        </p:nvSpPr>
        <p:spPr>
          <a:xfrm>
            <a:off x="311700" y="11454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sz="1200">
                <a:solidFill>
                  <a:srgbClr val="333333"/>
                </a:solidFill>
                <a:highlight>
                  <a:schemeClr val="lt1"/>
                </a:highlight>
                <a:latin typeface="Roboto"/>
                <a:ea typeface="Roboto"/>
                <a:cs typeface="Roboto"/>
                <a:sym typeface="Roboto"/>
              </a:rPr>
              <a:t>R package for managing and analyzing textual data</a:t>
            </a:r>
            <a:endParaRPr sz="1200">
              <a:solidFill>
                <a:srgbClr val="333333"/>
              </a:solidFill>
              <a:highlight>
                <a:schemeClr val="lt1"/>
              </a:highlight>
              <a:latin typeface="Roboto"/>
              <a:ea typeface="Roboto"/>
              <a:cs typeface="Roboto"/>
              <a:sym typeface="Roboto"/>
            </a:endParaRPr>
          </a:p>
          <a:p>
            <a:pPr marL="0" lvl="0" indent="0" algn="l" rtl="0">
              <a:spcBef>
                <a:spcPts val="0"/>
              </a:spcBef>
              <a:spcAft>
                <a:spcPts val="0"/>
              </a:spcAft>
              <a:buNone/>
            </a:pPr>
            <a:endParaRPr sz="1200">
              <a:solidFill>
                <a:srgbClr val="333333"/>
              </a:solidFill>
              <a:highlight>
                <a:schemeClr val="lt1"/>
              </a:highlight>
              <a:latin typeface="Roboto"/>
              <a:ea typeface="Roboto"/>
              <a:cs typeface="Roboto"/>
              <a:sym typeface="Roboto"/>
            </a:endParaRPr>
          </a:p>
          <a:p>
            <a:pPr marL="457200" lvl="0" indent="-342900" algn="l" rtl="0">
              <a:lnSpc>
                <a:spcPct val="200000"/>
              </a:lnSpc>
              <a:spcBef>
                <a:spcPts val="1600"/>
              </a:spcBef>
              <a:spcAft>
                <a:spcPts val="0"/>
              </a:spcAft>
              <a:buSzPts val="1800"/>
              <a:buAutoNum type="arabicPeriod"/>
            </a:pPr>
            <a:r>
              <a:rPr lang="en"/>
              <a:t>Tokenized Word</a:t>
            </a:r>
            <a:endParaRPr/>
          </a:p>
          <a:p>
            <a:pPr marL="457200" lvl="0" indent="-342900" algn="l" rtl="0">
              <a:lnSpc>
                <a:spcPct val="200000"/>
              </a:lnSpc>
              <a:spcBef>
                <a:spcPts val="0"/>
              </a:spcBef>
              <a:spcAft>
                <a:spcPts val="0"/>
              </a:spcAft>
              <a:buSzPts val="1800"/>
              <a:buAutoNum type="arabicPeriod"/>
            </a:pPr>
            <a:r>
              <a:rPr lang="en"/>
              <a:t>Phrase extraction (2-word)+choose features</a:t>
            </a:r>
            <a:endParaRPr/>
          </a:p>
          <a:p>
            <a:pPr marL="457200" lvl="0" indent="-342900" algn="l" rtl="0">
              <a:lnSpc>
                <a:spcPct val="200000"/>
              </a:lnSpc>
              <a:spcBef>
                <a:spcPts val="0"/>
              </a:spcBef>
              <a:spcAft>
                <a:spcPts val="0"/>
              </a:spcAft>
              <a:buSzPts val="1800"/>
              <a:buAutoNum type="arabicPeriod"/>
            </a:pPr>
            <a:r>
              <a:rPr lang="en"/>
              <a:t>TF-IDF Transformation</a:t>
            </a:r>
            <a:endParaRPr/>
          </a:p>
          <a:p>
            <a:pPr marL="0" lvl="0" indent="0" algn="l" rtl="0">
              <a:spcBef>
                <a:spcPts val="1600"/>
              </a:spcBef>
              <a:spcAft>
                <a:spcPts val="1600"/>
              </a:spcAft>
              <a:buNone/>
            </a:pPr>
            <a:endParaRPr/>
          </a:p>
        </p:txBody>
      </p:sp>
      <p:pic>
        <p:nvPicPr>
          <p:cNvPr id="84" name="Google Shape;84;p17"/>
          <p:cNvPicPr preferRelativeResize="0"/>
          <p:nvPr/>
        </p:nvPicPr>
        <p:blipFill>
          <a:blip r:embed="rId3">
            <a:alphaModFix/>
          </a:blip>
          <a:stretch>
            <a:fillRect/>
          </a:stretch>
        </p:blipFill>
        <p:spPr>
          <a:xfrm>
            <a:off x="4853928" y="932825"/>
            <a:ext cx="3380000" cy="108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highlight>
                  <a:srgbClr val="FF0000"/>
                </a:highlight>
              </a:rPr>
              <a:t>The</a:t>
            </a:r>
            <a:r>
              <a:rPr lang="en" sz="2400" dirty="0">
                <a:solidFill>
                  <a:schemeClr val="dk1"/>
                </a:solidFill>
                <a:highlight>
                  <a:srgbClr val="FFFFFF"/>
                </a:highlight>
              </a:rPr>
              <a:t> food </a:t>
            </a:r>
            <a:r>
              <a:rPr lang="en" sz="2400" dirty="0">
                <a:solidFill>
                  <a:schemeClr val="dk1"/>
                </a:solidFill>
                <a:highlight>
                  <a:srgbClr val="FF0000"/>
                </a:highlight>
              </a:rPr>
              <a:t>for</a:t>
            </a:r>
            <a:r>
              <a:rPr lang="en" sz="2400" dirty="0">
                <a:solidFill>
                  <a:schemeClr val="dk1"/>
                </a:solidFill>
                <a:highlight>
                  <a:srgbClr val="FFFFFF"/>
                </a:highlight>
              </a:rPr>
              <a:t> brunch </a:t>
            </a:r>
            <a:r>
              <a:rPr lang="en" sz="2400" dirty="0">
                <a:solidFill>
                  <a:schemeClr val="dk1"/>
                </a:solidFill>
                <a:highlight>
                  <a:srgbClr val="FF0000"/>
                </a:highlight>
              </a:rPr>
              <a:t>was</a:t>
            </a:r>
            <a:r>
              <a:rPr lang="en" sz="2400" dirty="0">
                <a:solidFill>
                  <a:schemeClr val="dk1"/>
                </a:solidFill>
                <a:highlight>
                  <a:srgbClr val="FFFFFF"/>
                </a:highlight>
              </a:rPr>
              <a:t> amazing </a:t>
            </a:r>
            <a:r>
              <a:rPr lang="en" sz="2400" dirty="0">
                <a:solidFill>
                  <a:schemeClr val="dk1"/>
                </a:solidFill>
                <a:highlight>
                  <a:srgbClr val="FF0000"/>
                </a:highlight>
              </a:rPr>
              <a:t>but</a:t>
            </a:r>
            <a:r>
              <a:rPr lang="en" sz="2400" dirty="0">
                <a:solidFill>
                  <a:schemeClr val="dk1"/>
                </a:solidFill>
                <a:highlight>
                  <a:srgbClr val="FFFFFF"/>
                </a:highlight>
              </a:rPr>
              <a:t> yikes</a:t>
            </a:r>
            <a:r>
              <a:rPr lang="en" sz="2400" dirty="0">
                <a:solidFill>
                  <a:schemeClr val="dk1"/>
                </a:solidFill>
                <a:highlight>
                  <a:srgbClr val="00FF00"/>
                </a:highlight>
              </a:rPr>
              <a:t>...</a:t>
            </a:r>
            <a:r>
              <a:rPr lang="en" sz="2400" dirty="0">
                <a:solidFill>
                  <a:schemeClr val="dk1"/>
                </a:solidFill>
                <a:highlight>
                  <a:srgbClr val="FFFFFF"/>
                </a:highlight>
              </a:rPr>
              <a:t>someone must</a:t>
            </a:r>
            <a:r>
              <a:rPr lang="en" sz="2400" dirty="0">
                <a:solidFill>
                  <a:schemeClr val="dk1"/>
                </a:solidFill>
              </a:rPr>
              <a:t> </a:t>
            </a:r>
            <a:r>
              <a:rPr lang="en" sz="2400" dirty="0">
                <a:solidFill>
                  <a:schemeClr val="dk1"/>
                </a:solidFill>
                <a:highlight>
                  <a:srgbClr val="FF0000"/>
                </a:highlight>
              </a:rPr>
              <a:t>not have</a:t>
            </a:r>
            <a:r>
              <a:rPr lang="en" sz="2400" dirty="0">
                <a:solidFill>
                  <a:schemeClr val="dk1"/>
                </a:solidFill>
                <a:highlight>
                  <a:srgbClr val="FFFFFF"/>
                </a:highlight>
              </a:rPr>
              <a:t> shown </a:t>
            </a:r>
            <a:r>
              <a:rPr lang="en" sz="2400" dirty="0">
                <a:solidFill>
                  <a:schemeClr val="dk1"/>
                </a:solidFill>
                <a:highlight>
                  <a:srgbClr val="FF0000"/>
                </a:highlight>
              </a:rPr>
              <a:t>up</a:t>
            </a:r>
            <a:r>
              <a:rPr lang="en" sz="2400" dirty="0">
                <a:solidFill>
                  <a:schemeClr val="dk1"/>
                </a:solidFill>
                <a:highlight>
                  <a:srgbClr val="00FF00"/>
                </a:highlight>
              </a:rPr>
              <a:t>. </a:t>
            </a:r>
            <a:r>
              <a:rPr lang="en" sz="2400" dirty="0">
                <a:solidFill>
                  <a:schemeClr val="dk1"/>
                </a:solidFill>
                <a:highlight>
                  <a:srgbClr val="FF0000"/>
                </a:highlight>
              </a:rPr>
              <a:t>One</a:t>
            </a:r>
            <a:r>
              <a:rPr lang="en" sz="2400" dirty="0">
                <a:solidFill>
                  <a:schemeClr val="dk1"/>
                </a:solidFill>
                <a:highlight>
                  <a:srgbClr val="FFFFFF"/>
                </a:highlight>
              </a:rPr>
              <a:t> server </a:t>
            </a:r>
            <a:r>
              <a:rPr lang="en" sz="2400" dirty="0">
                <a:solidFill>
                  <a:schemeClr val="dk1"/>
                </a:solidFill>
                <a:highlight>
                  <a:srgbClr val="FF0000"/>
                </a:highlight>
              </a:rPr>
              <a:t>and</a:t>
            </a:r>
            <a:r>
              <a:rPr lang="en" sz="2400" dirty="0">
                <a:solidFill>
                  <a:schemeClr val="dk1"/>
                </a:solidFill>
                <a:highlight>
                  <a:srgbClr val="FFFFFF"/>
                </a:highlight>
              </a:rPr>
              <a:t> </a:t>
            </a:r>
            <a:r>
              <a:rPr lang="en" sz="2400" dirty="0">
                <a:solidFill>
                  <a:schemeClr val="dk1"/>
                </a:solidFill>
                <a:highlight>
                  <a:srgbClr val="FF0000"/>
                </a:highlight>
              </a:rPr>
              <a:t>she's</a:t>
            </a:r>
            <a:r>
              <a:rPr lang="en" sz="2400" dirty="0">
                <a:solidFill>
                  <a:schemeClr val="dk1"/>
                </a:solidFill>
                <a:highlight>
                  <a:srgbClr val="FFFFFF"/>
                </a:highlight>
              </a:rPr>
              <a:t> working </a:t>
            </a:r>
            <a:r>
              <a:rPr lang="en" sz="2400" dirty="0">
                <a:solidFill>
                  <a:schemeClr val="dk1"/>
                </a:solidFill>
                <a:highlight>
                  <a:srgbClr val="FF0000"/>
                </a:highlight>
              </a:rPr>
              <a:t>her</a:t>
            </a:r>
            <a:r>
              <a:rPr lang="en" sz="2400" dirty="0">
                <a:solidFill>
                  <a:schemeClr val="dk1"/>
                </a:solidFill>
                <a:highlight>
                  <a:srgbClr val="FFFFFF"/>
                </a:highlight>
              </a:rPr>
              <a:t> buns </a:t>
            </a:r>
            <a:r>
              <a:rPr lang="en" sz="2400" dirty="0">
                <a:solidFill>
                  <a:schemeClr val="dk1"/>
                </a:solidFill>
                <a:highlight>
                  <a:srgbClr val="FF0000"/>
                </a:highlight>
              </a:rPr>
              <a:t>off</a:t>
            </a:r>
            <a:r>
              <a:rPr lang="en" sz="2400" dirty="0">
                <a:solidFill>
                  <a:schemeClr val="dk1"/>
                </a:solidFill>
                <a:highlight>
                  <a:srgbClr val="00FF00"/>
                </a:highlight>
              </a:rPr>
              <a:t>!</a:t>
            </a:r>
            <a:endParaRPr sz="2400"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dirty="0">
              <a:solidFill>
                <a:schemeClr val="dk1"/>
              </a:solidFill>
              <a:highlight>
                <a:srgbClr val="FFFFFF"/>
              </a:highlight>
            </a:endParaRPr>
          </a:p>
          <a:p>
            <a:pPr marL="0" lvl="0" indent="0" algn="l" rtl="0">
              <a:spcBef>
                <a:spcPts val="0"/>
              </a:spcBef>
              <a:spcAft>
                <a:spcPts val="0"/>
              </a:spcAft>
              <a:buNone/>
            </a:pPr>
            <a:endParaRPr dirty="0"/>
          </a:p>
          <a:p>
            <a:pPr marL="0" lvl="0" indent="0" algn="l" rtl="0">
              <a:spcBef>
                <a:spcPts val="1600"/>
              </a:spcBef>
              <a:spcAft>
                <a:spcPts val="0"/>
              </a:spcAft>
              <a:buNone/>
            </a:pPr>
            <a:r>
              <a:rPr lang="en" dirty="0"/>
              <a:t>Remove symbols, punctuations, stop words in </a:t>
            </a:r>
            <a:r>
              <a:rPr lang="en" dirty="0" err="1"/>
              <a:t>english</a:t>
            </a:r>
            <a:endParaRPr dirty="0"/>
          </a:p>
          <a:p>
            <a:pPr marL="0" lvl="0" indent="0" algn="l" rtl="0">
              <a:spcBef>
                <a:spcPts val="1600"/>
              </a:spcBef>
              <a:spcAft>
                <a:spcPts val="0"/>
              </a:spcAft>
              <a:buNone/>
            </a:pPr>
            <a:r>
              <a:rPr lang="en" dirty="0"/>
              <a:t>Tokenized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a:p>
            <a:pPr marL="0" lvl="0" indent="0" algn="l" rtl="0">
              <a:spcBef>
                <a:spcPts val="0"/>
              </a:spcBef>
              <a:spcAft>
                <a:spcPts val="0"/>
              </a:spcAft>
              <a:buNone/>
            </a:pPr>
            <a:endParaRPr/>
          </a:p>
          <a:p>
            <a:pPr marL="457200" lvl="0" indent="0" algn="l" rtl="0">
              <a:lnSpc>
                <a:spcPct val="115000"/>
              </a:lnSpc>
              <a:spcBef>
                <a:spcPts val="0"/>
              </a:spcBef>
              <a:spcAft>
                <a:spcPts val="0"/>
              </a:spcAft>
              <a:buNone/>
            </a:pPr>
            <a:r>
              <a:rPr lang="en" sz="1800">
                <a:solidFill>
                  <a:schemeClr val="dk2"/>
                </a:solidFill>
              </a:rPr>
              <a:t>Phrase extraction (2-word)</a:t>
            </a:r>
            <a:endParaRPr sz="1800">
              <a:solidFill>
                <a:schemeClr val="dk2"/>
              </a:solidFill>
            </a:endParaRPr>
          </a:p>
          <a:p>
            <a:pPr marL="457200" lvl="0" indent="0" algn="l" rtl="0">
              <a:lnSpc>
                <a:spcPct val="115000"/>
              </a:lnSpc>
              <a:spcBef>
                <a:spcPts val="1600"/>
              </a:spcBef>
              <a:spcAft>
                <a:spcPts val="1600"/>
              </a:spcAft>
              <a:buNone/>
            </a:pPr>
            <a:r>
              <a:rPr lang="en" sz="1800">
                <a:solidFill>
                  <a:schemeClr val="dk2"/>
                </a:solidFill>
              </a:rPr>
              <a:t>Choose top 4000 features</a:t>
            </a:r>
            <a:endParaRPr sz="1800">
              <a:solidFill>
                <a:schemeClr val="dk2"/>
              </a:solidFill>
            </a:endParaRPr>
          </a:p>
        </p:txBody>
      </p:sp>
      <p:graphicFrame>
        <p:nvGraphicFramePr>
          <p:cNvPr id="96" name="Google Shape;96;p19"/>
          <p:cNvGraphicFramePr/>
          <p:nvPr/>
        </p:nvGraphicFramePr>
        <p:xfrm>
          <a:off x="840450" y="2767875"/>
          <a:ext cx="7239000" cy="1087175"/>
        </p:xfrm>
        <a:graphic>
          <a:graphicData uri="http://schemas.openxmlformats.org/drawingml/2006/table">
            <a:tbl>
              <a:tblPr>
                <a:noFill/>
                <a:tableStyleId>{6A967250-D672-4A3C-A42F-BC982E5E7C21}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1087175">
                <a:tc>
                  <a:txBody>
                    <a:bodyPr/>
                    <a:lstStyle/>
                    <a:p>
                      <a:pPr marL="0" lvl="0" indent="0" algn="l" rtl="0">
                        <a:spcBef>
                          <a:spcPts val="0"/>
                        </a:spcBef>
                        <a:spcAft>
                          <a:spcPts val="0"/>
                        </a:spcAft>
                        <a:buNone/>
                      </a:pPr>
                      <a:r>
                        <a:rPr lang="en" sz="2000"/>
                        <a:t>“good_service”</a:t>
                      </a:r>
                      <a:endParaRPr sz="2000"/>
                    </a:p>
                  </a:txBody>
                  <a:tcPr marL="91425" marR="91425" marT="91425" marB="91425"/>
                </a:tc>
                <a:tc>
                  <a:txBody>
                    <a:bodyPr/>
                    <a:lstStyle/>
                    <a:p>
                      <a:pPr marL="0" lvl="0" indent="0" algn="l" rtl="0">
                        <a:spcBef>
                          <a:spcPts val="0"/>
                        </a:spcBef>
                        <a:spcAft>
                          <a:spcPts val="0"/>
                        </a:spcAft>
                        <a:buNone/>
                      </a:pPr>
                      <a:r>
                        <a:rPr lang="en" sz="2000"/>
                        <a:t>“not_cool”</a:t>
                      </a:r>
                      <a:endParaRPr sz="2000"/>
                    </a:p>
                  </a:txBody>
                  <a:tcPr marL="91425" marR="91425" marT="91425" marB="91425"/>
                </a:tc>
                <a:tc>
                  <a:txBody>
                    <a:bodyPr/>
                    <a:lstStyle/>
                    <a:p>
                      <a:pPr marL="0" lvl="0" indent="0" algn="l" rtl="0">
                        <a:spcBef>
                          <a:spcPts val="0"/>
                        </a:spcBef>
                        <a:spcAft>
                          <a:spcPts val="0"/>
                        </a:spcAft>
                        <a:buNone/>
                      </a:pPr>
                      <a:r>
                        <a:rPr lang="en" sz="2000"/>
                        <a:t>“nice_food”</a:t>
                      </a:r>
                      <a:endParaRPr sz="2000"/>
                    </a:p>
                  </a:txBody>
                  <a:tcPr marL="91425" marR="91425" marT="91425" marB="91425"/>
                </a:tc>
                <a:extLst>
                  <a:ext uri="{0D108BD9-81ED-4DB2-BD59-A6C34878D82A}">
                    <a16:rowId xmlns:a16="http://schemas.microsoft.com/office/drawing/2014/main" val="10000"/>
                  </a:ext>
                </a:extLst>
              </a:tr>
            </a:tbl>
          </a:graphicData>
        </a:graphic>
      </p:graphicFrame>
      <p:pic>
        <p:nvPicPr>
          <p:cNvPr id="97" name="Google Shape;97;p19"/>
          <p:cNvPicPr preferRelativeResize="0"/>
          <p:nvPr/>
        </p:nvPicPr>
        <p:blipFill>
          <a:blip r:embed="rId3">
            <a:alphaModFix/>
          </a:blip>
          <a:stretch>
            <a:fillRect/>
          </a:stretch>
        </p:blipFill>
        <p:spPr>
          <a:xfrm>
            <a:off x="5063825" y="95250"/>
            <a:ext cx="3162300"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TF- IDF: Term Frequency-Inverse Data Frequency</a:t>
            </a:r>
            <a:endParaRPr/>
          </a:p>
          <a:p>
            <a:pPr marL="0" lvl="0" indent="0" algn="l" rtl="0">
              <a:spcBef>
                <a:spcPts val="0"/>
              </a:spcBef>
              <a:spcAft>
                <a:spcPts val="0"/>
              </a:spcAft>
              <a:buNone/>
            </a:pPr>
            <a:r>
              <a:rPr lang="en"/>
              <a:t>		</a:t>
            </a:r>
            <a:endParaRPr/>
          </a:p>
        </p:txBody>
      </p:sp>
      <p:graphicFrame>
        <p:nvGraphicFramePr>
          <p:cNvPr id="103" name="Google Shape;103;p20"/>
          <p:cNvGraphicFramePr/>
          <p:nvPr/>
        </p:nvGraphicFramePr>
        <p:xfrm>
          <a:off x="904400" y="1760775"/>
          <a:ext cx="3150600" cy="2076750"/>
        </p:xfrm>
        <a:graphic>
          <a:graphicData uri="http://schemas.openxmlformats.org/drawingml/2006/table">
            <a:tbl>
              <a:tblPr>
                <a:noFill/>
                <a:tableStyleId>{6A967250-D672-4A3C-A42F-BC982E5E7C21}</a:tableStyleId>
              </a:tblPr>
              <a:tblGrid>
                <a:gridCol w="1575300">
                  <a:extLst>
                    <a:ext uri="{9D8B030D-6E8A-4147-A177-3AD203B41FA5}">
                      <a16:colId xmlns:a16="http://schemas.microsoft.com/office/drawing/2014/main" val="20000"/>
                    </a:ext>
                  </a:extLst>
                </a:gridCol>
                <a:gridCol w="1575300">
                  <a:extLst>
                    <a:ext uri="{9D8B030D-6E8A-4147-A177-3AD203B41FA5}">
                      <a16:colId xmlns:a16="http://schemas.microsoft.com/office/drawing/2014/main" val="20001"/>
                    </a:ext>
                  </a:extLst>
                </a:gridCol>
              </a:tblGrid>
              <a:tr h="415350">
                <a:tc>
                  <a:txBody>
                    <a:bodyPr/>
                    <a:lstStyle/>
                    <a:p>
                      <a:pPr marL="0" lvl="0" indent="0" algn="l" rtl="0">
                        <a:spcBef>
                          <a:spcPts val="0"/>
                        </a:spcBef>
                        <a:spcAft>
                          <a:spcPts val="0"/>
                        </a:spcAft>
                        <a:buNone/>
                      </a:pPr>
                      <a:r>
                        <a:rPr lang="en"/>
                        <a:t>this </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0"/>
                  </a:ext>
                </a:extLst>
              </a:tr>
              <a:tr h="415350">
                <a:tc>
                  <a:txBody>
                    <a:bodyPr/>
                    <a:lstStyle/>
                    <a:p>
                      <a:pPr marL="0" lvl="0" indent="0" algn="l" rtl="0">
                        <a:spcBef>
                          <a:spcPts val="0"/>
                        </a:spcBef>
                        <a:spcAft>
                          <a:spcPts val="0"/>
                        </a:spcAft>
                        <a:buNone/>
                      </a:pPr>
                      <a:r>
                        <a:rPr lang="en"/>
                        <a:t>is</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r h="41535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2"/>
                  </a:ext>
                </a:extLst>
              </a:tr>
              <a:tr h="415350">
                <a:tc>
                  <a:txBody>
                    <a:bodyPr/>
                    <a:lstStyle/>
                    <a:p>
                      <a:pPr marL="0" lvl="0" indent="0" algn="l" rtl="0">
                        <a:spcBef>
                          <a:spcPts val="0"/>
                        </a:spcBef>
                        <a:spcAft>
                          <a:spcPts val="0"/>
                        </a:spcAft>
                        <a:buNone/>
                      </a:pPr>
                      <a:r>
                        <a:rPr lang="en"/>
                        <a:t>stat</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3"/>
                  </a:ext>
                </a:extLst>
              </a:tr>
              <a:tr h="415350">
                <a:tc>
                  <a:txBody>
                    <a:bodyPr/>
                    <a:lstStyle/>
                    <a:p>
                      <a:pPr marL="0" lvl="0" indent="0" algn="l" rtl="0">
                        <a:spcBef>
                          <a:spcPts val="0"/>
                        </a:spcBef>
                        <a:spcAft>
                          <a:spcPts val="0"/>
                        </a:spcAft>
                        <a:buNone/>
                      </a:pPr>
                      <a:r>
                        <a:rPr lang="en"/>
                        <a:t>course</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04" name="Google Shape;104;p20"/>
          <p:cNvGraphicFramePr/>
          <p:nvPr/>
        </p:nvGraphicFramePr>
        <p:xfrm>
          <a:off x="4513675" y="1760800"/>
          <a:ext cx="3150600" cy="2076750"/>
        </p:xfrm>
        <a:graphic>
          <a:graphicData uri="http://schemas.openxmlformats.org/drawingml/2006/table">
            <a:tbl>
              <a:tblPr>
                <a:noFill/>
                <a:tableStyleId>{6A967250-D672-4A3C-A42F-BC982E5E7C21}</a:tableStyleId>
              </a:tblPr>
              <a:tblGrid>
                <a:gridCol w="1575300">
                  <a:extLst>
                    <a:ext uri="{9D8B030D-6E8A-4147-A177-3AD203B41FA5}">
                      <a16:colId xmlns:a16="http://schemas.microsoft.com/office/drawing/2014/main" val="20000"/>
                    </a:ext>
                  </a:extLst>
                </a:gridCol>
                <a:gridCol w="1575300">
                  <a:extLst>
                    <a:ext uri="{9D8B030D-6E8A-4147-A177-3AD203B41FA5}">
                      <a16:colId xmlns:a16="http://schemas.microsoft.com/office/drawing/2014/main" val="20001"/>
                    </a:ext>
                  </a:extLst>
                </a:gridCol>
              </a:tblGrid>
              <a:tr h="415350">
                <a:tc>
                  <a:txBody>
                    <a:bodyPr/>
                    <a:lstStyle/>
                    <a:p>
                      <a:pPr marL="0" lvl="0" indent="0" algn="l" rtl="0">
                        <a:spcBef>
                          <a:spcPts val="0"/>
                        </a:spcBef>
                        <a:spcAft>
                          <a:spcPts val="0"/>
                        </a:spcAft>
                        <a:buNone/>
                      </a:pPr>
                      <a:r>
                        <a:rPr lang="en"/>
                        <a:t>this </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0"/>
                  </a:ext>
                </a:extLst>
              </a:tr>
              <a:tr h="415350">
                <a:tc>
                  <a:txBody>
                    <a:bodyPr/>
                    <a:lstStyle/>
                    <a:p>
                      <a:pPr marL="0" lvl="0" indent="0" algn="l" rtl="0">
                        <a:spcBef>
                          <a:spcPts val="0"/>
                        </a:spcBef>
                        <a:spcAft>
                          <a:spcPts val="0"/>
                        </a:spcAft>
                        <a:buNone/>
                      </a:pPr>
                      <a:r>
                        <a:rPr lang="en"/>
                        <a:t>is</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r h="415350">
                <a:tc>
                  <a:txBody>
                    <a:bodyPr/>
                    <a:lstStyle/>
                    <a:p>
                      <a:pPr marL="0" lvl="0" indent="0" algn="l" rtl="0">
                        <a:spcBef>
                          <a:spcPts val="0"/>
                        </a:spcBef>
                        <a:spcAft>
                          <a:spcPts val="0"/>
                        </a:spcAft>
                        <a:buNone/>
                      </a:pPr>
                      <a:r>
                        <a:rPr lang="en"/>
                        <a:t>another </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2"/>
                  </a:ext>
                </a:extLst>
              </a:tr>
              <a:tr h="415350">
                <a:tc>
                  <a:txBody>
                    <a:bodyPr/>
                    <a:lstStyle/>
                    <a:p>
                      <a:pPr marL="0" lvl="0" indent="0" algn="l" rtl="0">
                        <a:spcBef>
                          <a:spcPts val="0"/>
                        </a:spcBef>
                        <a:spcAft>
                          <a:spcPts val="0"/>
                        </a:spcAft>
                        <a:buNone/>
                      </a:pPr>
                      <a:r>
                        <a:rPr lang="en"/>
                        <a:t>stat</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3"/>
                  </a:ext>
                </a:extLst>
              </a:tr>
              <a:tr h="415350">
                <a:tc>
                  <a:txBody>
                    <a:bodyPr/>
                    <a:lstStyle/>
                    <a:p>
                      <a:pPr marL="0" lvl="0" indent="0" algn="l" rtl="0">
                        <a:spcBef>
                          <a:spcPts val="0"/>
                        </a:spcBef>
                        <a:spcAft>
                          <a:spcPts val="0"/>
                        </a:spcAft>
                        <a:buNone/>
                      </a:pPr>
                      <a:r>
                        <a:rPr lang="en"/>
                        <a:t>course</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bl>
          </a:graphicData>
        </a:graphic>
      </p:graphicFrame>
      <p:sp>
        <p:nvSpPr>
          <p:cNvPr id="105" name="Google Shape;105;p20"/>
          <p:cNvSpPr txBox="1"/>
          <p:nvPr/>
        </p:nvSpPr>
        <p:spPr>
          <a:xfrm>
            <a:off x="865500" y="1076175"/>
            <a:ext cx="6857100" cy="408300"/>
          </a:xfrm>
          <a:prstGeom prst="rect">
            <a:avLst/>
          </a:prstGeom>
          <a:noFill/>
          <a:ln>
            <a:noFill/>
          </a:ln>
        </p:spPr>
        <p:txBody>
          <a:bodyPr spcFirstLastPara="1" wrap="square" lIns="91425" tIns="91425" rIns="91425" bIns="91425" anchor="t" anchorCtr="0">
            <a:noAutofit/>
          </a:bodyPr>
          <a:lstStyle/>
          <a:p>
            <a:pPr marL="914400" lvl="0" indent="457200" algn="l" rtl="0">
              <a:spcBef>
                <a:spcPts val="0"/>
              </a:spcBef>
              <a:spcAft>
                <a:spcPts val="0"/>
              </a:spcAft>
              <a:buNone/>
            </a:pPr>
            <a:r>
              <a:rPr lang="en" dirty="0"/>
              <a:t>Review 1			Review 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Transformed Dataframe</a:t>
            </a:r>
            <a:endParaRPr/>
          </a:p>
        </p:txBody>
      </p:sp>
      <p:graphicFrame>
        <p:nvGraphicFramePr>
          <p:cNvPr id="111" name="Google Shape;111;p21"/>
          <p:cNvGraphicFramePr/>
          <p:nvPr/>
        </p:nvGraphicFramePr>
        <p:xfrm>
          <a:off x="654550" y="2221500"/>
          <a:ext cx="7239000" cy="1401990"/>
        </p:xfrm>
        <a:graphic>
          <a:graphicData uri="http://schemas.openxmlformats.org/drawingml/2006/table">
            <a:tbl>
              <a:tblPr>
                <a:noFill/>
                <a:tableStyleId>{6A967250-D672-4A3C-A42F-BC982E5E7C21}</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“see”</a:t>
                      </a:r>
                      <a:endParaRPr/>
                    </a:p>
                  </a:txBody>
                  <a:tcPr marL="91425" marR="91425" marT="91425" marB="91425"/>
                </a:tc>
                <a:tc>
                  <a:txBody>
                    <a:bodyPr/>
                    <a:lstStyle/>
                    <a:p>
                      <a:pPr marL="0" lvl="0" indent="0" algn="l" rtl="0">
                        <a:spcBef>
                          <a:spcPts val="0"/>
                        </a:spcBef>
                        <a:spcAft>
                          <a:spcPts val="0"/>
                        </a:spcAft>
                        <a:buNone/>
                      </a:pPr>
                      <a:r>
                        <a:rPr lang="en"/>
                        <a:t>“close”</a:t>
                      </a:r>
                      <a:endParaRPr/>
                    </a:p>
                  </a:txBody>
                  <a:tcPr marL="91425" marR="91425" marT="91425" marB="91425"/>
                </a:tc>
                <a:tc>
                  <a:txBody>
                    <a:bodyPr/>
                    <a:lstStyle/>
                    <a:p>
                      <a:pPr marL="0" lvl="0" indent="0" algn="l" rtl="0">
                        <a:spcBef>
                          <a:spcPts val="0"/>
                        </a:spcBef>
                        <a:spcAft>
                          <a:spcPts val="0"/>
                        </a:spcAft>
                        <a:buNone/>
                      </a:pPr>
                      <a:r>
                        <a:rPr lang="en"/>
                        <a:t>“realli”</a:t>
                      </a:r>
                      <a:endParaRPr/>
                    </a:p>
                  </a:txBody>
                  <a:tcPr marL="91425" marR="91425" marT="91425" marB="91425"/>
                </a:tc>
                <a:tc>
                  <a:txBody>
                    <a:bodyPr/>
                    <a:lstStyle/>
                    <a:p>
                      <a:pPr marL="0" lvl="0" indent="0" algn="l" rtl="0">
                        <a:spcBef>
                          <a:spcPts val="0"/>
                        </a:spcBef>
                        <a:spcAft>
                          <a:spcPts val="0"/>
                        </a:spcAft>
                        <a:buNone/>
                      </a:pPr>
                      <a:r>
                        <a:rPr lang="en"/>
                        <a:t>“want”</a:t>
                      </a:r>
                      <a:endParaRPr/>
                    </a:p>
                  </a:txBody>
                  <a:tcPr marL="91425" marR="91425" marT="91425" marB="91425"/>
                </a:tc>
                <a:tc>
                  <a:txBody>
                    <a:bodyPr/>
                    <a:lstStyle/>
                    <a:p>
                      <a:pPr marL="0" lvl="0" indent="0" algn="l" rtl="0">
                        <a:spcBef>
                          <a:spcPts val="0"/>
                        </a:spcBef>
                        <a:spcAft>
                          <a:spcPts val="0"/>
                        </a:spcAft>
                        <a:buNone/>
                      </a:pPr>
                      <a:r>
                        <a:rPr lang="en"/>
                        <a:t>“place”......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text1</a:t>
                      </a:r>
                      <a:endParaRPr/>
                    </a:p>
                  </a:txBody>
                  <a:tcPr marL="91425" marR="91425" marT="91425" marB="91425"/>
                </a:tc>
                <a:tc>
                  <a:txBody>
                    <a:bodyPr/>
                    <a:lstStyle/>
                    <a:p>
                      <a:pPr marL="0" lvl="0" indent="0" algn="l" rtl="0">
                        <a:spcBef>
                          <a:spcPts val="0"/>
                        </a:spcBef>
                        <a:spcAft>
                          <a:spcPts val="0"/>
                        </a:spcAft>
                        <a:buNone/>
                      </a:pPr>
                      <a:r>
                        <a:rPr lang="en"/>
                        <a:t>0.0188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0.00739</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0.00371</a:t>
                      </a:r>
                      <a:endParaRPr/>
                    </a:p>
                  </a:txBody>
                  <a:tcPr marL="91425" marR="91425" marT="91425" marB="91425"/>
                </a:tc>
                <a:tc>
                  <a:txBody>
                    <a:bodyPr/>
                    <a:lstStyle/>
                    <a:p>
                      <a:pPr marL="0" lvl="0" indent="0" algn="l" rtl="0">
                        <a:spcBef>
                          <a:spcPts val="0"/>
                        </a:spcBef>
                        <a:spcAft>
                          <a:spcPts val="0"/>
                        </a:spcAft>
                        <a:buNone/>
                      </a:pPr>
                      <a:r>
                        <a:rPr lang="en"/>
                        <a:t>0.00479</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0.0043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text2</a:t>
                      </a:r>
                      <a:endParaRPr/>
                    </a:p>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0</a:t>
                      </a:r>
                      <a:endParaRPr/>
                    </a:p>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tc>
                <a:tc>
                  <a:txBody>
                    <a:bodyPr/>
                    <a:lstStyle/>
                    <a:p>
                      <a:pPr marL="0" lvl="0" indent="0" algn="l" rtl="0">
                        <a:spcBef>
                          <a:spcPts val="0"/>
                        </a:spcBef>
                        <a:spcAft>
                          <a:spcPts val="0"/>
                        </a:spcAft>
                        <a:buNone/>
                      </a:pPr>
                      <a:r>
                        <a:rPr lang="en"/>
                        <a:t>0</a:t>
                      </a:r>
                      <a:endParaRPr/>
                    </a:p>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tc>
                <a:tc>
                  <a:txBody>
                    <a:bodyPr/>
                    <a:lstStyle/>
                    <a:p>
                      <a:pPr marL="0" lvl="0" indent="0" algn="l" rtl="0">
                        <a:spcBef>
                          <a:spcPts val="0"/>
                        </a:spcBef>
                        <a:spcAft>
                          <a:spcPts val="0"/>
                        </a:spcAft>
                        <a:buNone/>
                      </a:pPr>
                      <a:r>
                        <a:rPr lang="en"/>
                        <a:t>0</a:t>
                      </a:r>
                      <a:endParaRPr/>
                    </a:p>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tc>
                <a:tc>
                  <a:txBody>
                    <a:bodyPr/>
                    <a:lstStyle/>
                    <a:p>
                      <a:pPr marL="0" lvl="0" indent="0" algn="l" rtl="0">
                        <a:spcBef>
                          <a:spcPts val="0"/>
                        </a:spcBef>
                        <a:spcAft>
                          <a:spcPts val="0"/>
                        </a:spcAft>
                        <a:buNone/>
                      </a:pPr>
                      <a:r>
                        <a:rPr lang="en"/>
                        <a:t>0</a:t>
                      </a:r>
                      <a:endParaRPr/>
                    </a:p>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tc>
                <a:tc>
                  <a:txBody>
                    <a:bodyPr/>
                    <a:lstStyle/>
                    <a:p>
                      <a:pPr marL="0" lvl="0" indent="0" algn="l" rtl="0">
                        <a:spcBef>
                          <a:spcPts val="0"/>
                        </a:spcBef>
                        <a:spcAft>
                          <a:spcPts val="0"/>
                        </a:spcAft>
                        <a:buNone/>
                      </a:pPr>
                      <a:r>
                        <a:rPr lang="en"/>
                        <a:t>0</a:t>
                      </a:r>
                      <a:endParaRPr/>
                    </a:p>
                    <a:p>
                      <a:pPr marL="0" lvl="0" indent="0" algn="l" rtl="0">
                        <a:spcBef>
                          <a:spcPts val="0"/>
                        </a:spcBef>
                        <a:spcAft>
                          <a:spcPts val="0"/>
                        </a:spcAft>
                        <a:buClr>
                          <a:schemeClr val="dk1"/>
                        </a:buClr>
                        <a:buSzPts val="1100"/>
                        <a:buFont typeface="Arial"/>
                        <a:buNone/>
                      </a:pPr>
                      <a:r>
                        <a:rPr lang="en">
                          <a:solidFill>
                            <a:schemeClr val="dk1"/>
                          </a:solidFill>
                        </a:rPr>
                        <a:t>…….</a:t>
                      </a:r>
                      <a:endParaRPr/>
                    </a:p>
                  </a:txBody>
                  <a:tcPr marL="91425" marR="91425" marT="91425" marB="91425"/>
                </a:tc>
                <a:extLst>
                  <a:ext uri="{0D108BD9-81ED-4DB2-BD59-A6C34878D82A}">
                    <a16:rowId xmlns:a16="http://schemas.microsoft.com/office/drawing/2014/main" val="10002"/>
                  </a:ext>
                </a:extLst>
              </a:tr>
            </a:tbl>
          </a:graphicData>
        </a:graphic>
      </p:graphicFrame>
      <p:pic>
        <p:nvPicPr>
          <p:cNvPr id="112" name="Google Shape;112;p21"/>
          <p:cNvPicPr preferRelativeResize="0"/>
          <p:nvPr/>
        </p:nvPicPr>
        <p:blipFill>
          <a:blip r:embed="rId3">
            <a:alphaModFix/>
          </a:blip>
          <a:stretch>
            <a:fillRect/>
          </a:stretch>
        </p:blipFill>
        <p:spPr>
          <a:xfrm>
            <a:off x="4605950" y="311300"/>
            <a:ext cx="3287601" cy="1531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758</Words>
  <Application>Microsoft Macintosh PowerPoint</Application>
  <PresentationFormat>화면 슬라이드 쇼(16:9)</PresentationFormat>
  <Paragraphs>154</Paragraphs>
  <Slides>19</Slides>
  <Notes>19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Arial</vt:lpstr>
      <vt:lpstr>Roboto</vt:lpstr>
      <vt:lpstr>Times New Roman</vt:lpstr>
      <vt:lpstr>Simple Light</vt:lpstr>
      <vt:lpstr>PowerPoint 프레젠테이션</vt:lpstr>
      <vt:lpstr>MLR model</vt:lpstr>
      <vt:lpstr>Background</vt:lpstr>
      <vt:lpstr>Dataset</vt:lpstr>
      <vt:lpstr>Choose the best predictors</vt:lpstr>
      <vt:lpstr>Example: </vt:lpstr>
      <vt:lpstr>Example:  Phrase extraction (2-word) Choose top 4000 features</vt:lpstr>
      <vt:lpstr>TF- IDF: Term Frequency-Inverse Data Frequency   </vt:lpstr>
      <vt:lpstr>Transformed Dataframe</vt:lpstr>
      <vt:lpstr>MLR Model</vt:lpstr>
      <vt:lpstr>PowerPoint 프레젠테이션</vt:lpstr>
      <vt:lpstr>Model coefficients</vt:lpstr>
      <vt:lpstr>PowerPoint 프레젠테이션</vt:lpstr>
      <vt:lpstr>Prediction</vt:lpstr>
      <vt:lpstr>Evaluation - Assumptions</vt:lpstr>
      <vt:lpstr>Residual and QQ plots</vt:lpstr>
      <vt:lpstr>Leverage Points </vt:lpstr>
      <vt:lpstr>Rule of Thumb</vt:lpstr>
      <vt:lpstr>PowerPoint 프레젠테이션</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Sukyoung Cho</cp:lastModifiedBy>
  <cp:revision>11</cp:revision>
  <dcterms:modified xsi:type="dcterms:W3CDTF">2019-04-23T04:56:23Z</dcterms:modified>
</cp:coreProperties>
</file>