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1"/>
  </p:normalViewPr>
  <p:slideViewPr>
    <p:cSldViewPr snapToGrid="0" snapToObjects="1">
      <p:cViewPr>
        <p:scale>
          <a:sx n="113" d="100"/>
          <a:sy n="113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B67E-6CB3-8C4B-BC1D-F2F82C26B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6BA0-1275-454F-A716-12EE4B454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F154C-D445-3747-85CE-A7A2FC44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099A-F1AE-B146-B980-9B88708D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64E8-FF8E-0040-B9F8-F8054EC3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3927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D782-320D-E04E-90A5-BE41F44F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0CEF5-5379-684E-BB24-286803A0B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86FD-0B38-5C4B-8AF5-78857039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E400-7D4B-004D-9250-5E7EBD2A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1ECD-A6A7-5248-9436-BB68F76E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0764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8ED56-324B-9146-9DD5-7E6349C09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C359-DC91-FA46-B9B3-605D7833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F139-D16D-2244-BA9A-91F191F8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227E-9077-BB4F-B126-99D3F39C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8536-86BA-5A4F-A7E6-9DC93E5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08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177A-4E9E-D04B-9144-D231D727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5DEA-2439-4740-B95A-1FD0E5D5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0CEA-57B3-0447-8D53-BB2FB36E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48BE-2B5B-E643-BF5D-A52640D2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4090E-DD39-8443-859C-0628D40E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2594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982-81A7-3247-B247-65F2C66B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C6C4F-B3DE-8143-AAB7-44FF1A06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FF98-8BE8-F847-BAD5-32EC420E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0FFB-9D15-F04A-9669-5C8CE256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214AB-A86F-1748-8DE4-75BA75A3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5245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2531-09ED-2B40-A12E-80A27EA1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0177-1286-194E-9643-9AF898253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37D47-AC83-E141-BF7B-2560C8343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F6FB1-450A-7F4D-97A6-930B88C1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8026A-A106-F54B-9DEE-632722D9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E61D-AA51-024A-B1DB-758D1A77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9581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2BB8-DC4E-9D4E-862B-B92DF0A2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F3AF-34C9-224D-8E48-A03215FC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533A-0DDA-444E-B7A0-D17C9292B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22C44-0AAD-9D46-8409-EC29638BC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FFFF9-C820-C340-BFC3-9D7EEF2C4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C0B12-1386-B149-8BC7-EDE7C38B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68C0A-2D2D-AC4B-A4BB-7F00566A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2BCA3-151D-7446-9237-A5888D06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0381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B8E9-0D9C-2648-9C4E-DDAD3E8C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A2F61-58C0-164B-8341-AC692C91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CF80C-5346-9B47-8CE2-2D8079AB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E0DD2-48F7-FA4A-A1DB-3F19844C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7585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28391-EA49-F24A-BAAE-1E9E444F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3EC38-72E3-1645-9D61-476335C8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DFD89-54BE-D348-8519-FBAF2172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4200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51DF-D735-CE4E-B8AC-A26E771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AC15-C2E6-B34A-8593-9802AFE8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CB831-4946-134B-8DE2-D46AD8C7C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C5C2D-6F9D-FF4B-8502-9418E127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0D4F-6096-984B-9791-B4B1C9C7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9CD6C-6B12-B24B-8F20-C769D748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004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FBD-B847-5845-A15F-8A3B883E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4A320-7483-464D-AB51-FBC3F53A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66935-7461-4B4B-8DF7-F07F6F7BD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D4607-9458-6040-84F1-49C5A56D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B9620-6480-1D44-8E4E-3F733F4F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300F8-187A-ED4A-B6F8-5611BAA2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8391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80051-0A1B-F249-B29B-0FE2EB62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66854-634E-B945-804C-C77C3F4C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BC4A-D3D1-794E-9BD8-4AE7B2A06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FFA5-50BC-4446-A08E-20298157E6FA}" type="datetimeFigureOut">
              <a:rPr lang="en-SA" smtClean="0"/>
              <a:t>15/07/2022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B931-AEE6-A045-9306-B6BA62EE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A11A-7D79-F045-932F-89FEE5032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4F68-F4F8-194C-8EA9-F6D79586078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7308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author/stories" TargetMode="External"/><Relationship Id="rId3" Type="http://schemas.openxmlformats.org/officeDocument/2006/relationships/hyperlink" Target="https://dl.acm.org/doi/pdf/10.1145/2436256.2436274" TargetMode="External"/><Relationship Id="rId7" Type="http://schemas.openxmlformats.org/officeDocument/2006/relationships/hyperlink" Target="https://lucidya.com/use-cases/brand-reputation-auditin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businessanalytics/definition/opinion-mining-sentiment-mining" TargetMode="External"/><Relationship Id="rId5" Type="http://schemas.openxmlformats.org/officeDocument/2006/relationships/hyperlink" Target="https://getthematic.com/sentiment-analysis/" TargetMode="External"/><Relationship Id="rId4" Type="http://schemas.openxmlformats.org/officeDocument/2006/relationships/hyperlink" Target="https://research.aimultiple.com/sentiment-analysis-challenge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7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32821F-1785-D14A-A879-DD3CEB9C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A56C2-345D-4D46-956F-CA29180A42EB}"/>
              </a:ext>
            </a:extLst>
          </p:cNvPr>
          <p:cNvSpPr txBox="1"/>
          <p:nvPr/>
        </p:nvSpPr>
        <p:spPr>
          <a:xfrm>
            <a:off x="259643" y="233022"/>
            <a:ext cx="8365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tham" panose="02000504050000020004" pitchFamily="2" charset="0"/>
              </a:rPr>
              <a:t>CHALLENGES OF SENTIMENT ANALYSIS: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9CDF2-DD95-AC46-9430-806D7672B549}"/>
              </a:ext>
            </a:extLst>
          </p:cNvPr>
          <p:cNvSpPr txBox="1"/>
          <p:nvPr/>
        </p:nvSpPr>
        <p:spPr>
          <a:xfrm>
            <a:off x="349956" y="1117600"/>
            <a:ext cx="84892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b="1" dirty="0">
                <a:solidFill>
                  <a:schemeClr val="bg1"/>
                </a:solidFill>
                <a:latin typeface="Gotham" panose="02000504050000020004" pitchFamily="2" charset="0"/>
              </a:rPr>
              <a:t>2- Understanding the context of a text :</a:t>
            </a:r>
          </a:p>
          <a:p>
            <a:endParaRPr lang="en-SA" sz="2400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Some people uses scarcasm </a:t>
            </a:r>
            <a:r>
              <a:rPr lang="en-US" dirty="0">
                <a:solidFill>
                  <a:schemeClr val="bg1"/>
                </a:solidFill>
                <a:latin typeface="GOTHAM-BOOK" panose="02000504050000020004" pitchFamily="2" charset="0"/>
              </a:rPr>
              <a:t>to</a:t>
            </a: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 express their negative sentiment , but the used words can be positive , in example “I’m so glad that your product is working. “ , this sentence can be classified as positve while it’s implying that usually the products are not working.</a:t>
            </a:r>
          </a:p>
          <a:p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r>
              <a:rPr lang="en-SA" sz="2000" b="1" dirty="0">
                <a:solidFill>
                  <a:schemeClr val="bg1"/>
                </a:solidFill>
                <a:latin typeface="Gotham" panose="02000504050000020004" pitchFamily="2" charset="0"/>
              </a:rPr>
              <a:t>THE SOLUTION :</a:t>
            </a:r>
          </a:p>
          <a:p>
            <a:endParaRPr lang="en-SA" sz="2000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The solution to this problem is to preprocess and postprocess the data </a:t>
            </a:r>
          </a:p>
          <a:p>
            <a:r>
              <a:rPr lang="en-US" dirty="0">
                <a:solidFill>
                  <a:schemeClr val="bg1"/>
                </a:solidFill>
                <a:latin typeface="GOTHAM-BOOK" panose="02000504050000020004" pitchFamily="2" charset="0"/>
              </a:rPr>
              <a:t>T</a:t>
            </a: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o capture the right context.</a:t>
            </a:r>
          </a:p>
          <a:p>
            <a:endParaRPr lang="en-SA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5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0A6AB-E5E8-A442-85F4-2570DA4E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6F873E-1F0C-4140-A2DA-B5E3F5EE1655}"/>
              </a:ext>
            </a:extLst>
          </p:cNvPr>
          <p:cNvSpPr txBox="1"/>
          <p:nvPr/>
        </p:nvSpPr>
        <p:spPr>
          <a:xfrm>
            <a:off x="146755" y="244312"/>
            <a:ext cx="83424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tham" panose="02000504050000020004" pitchFamily="2" charset="0"/>
              </a:rPr>
              <a:t>CHALLENGES OF SENTIMENT ANALYSIS: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AC63C-7B03-BA47-996B-B94ABA0C3B7A}"/>
              </a:ext>
            </a:extLst>
          </p:cNvPr>
          <p:cNvSpPr txBox="1"/>
          <p:nvPr/>
        </p:nvSpPr>
        <p:spPr>
          <a:xfrm>
            <a:off x="293511" y="1027289"/>
            <a:ext cx="673946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b="1" dirty="0">
                <a:solidFill>
                  <a:schemeClr val="bg1"/>
                </a:solidFill>
                <a:latin typeface="Gotham" panose="02000504050000020004" pitchFamily="2" charset="0"/>
              </a:rPr>
              <a:t>3- Speaking about competitors :</a:t>
            </a:r>
          </a:p>
          <a:p>
            <a:endParaRPr lang="en-SA" sz="2400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Let’s say that we have to competitors , Pizza Hut and Dominos and somone replied on Pizza hut tweet and said “I like Dominos pizza , they have a good service “ , a general model would classify this as a positve sentiment but If our model is working for Pizza hut and somone says that our compititor is good, then that might be a negative sentiment from our prespective.</a:t>
            </a:r>
          </a:p>
          <a:p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r>
              <a:rPr lang="en-SA" sz="2000" b="1" dirty="0">
                <a:solidFill>
                  <a:schemeClr val="bg1"/>
                </a:solidFill>
                <a:latin typeface="Gotham" panose="02000504050000020004" pitchFamily="2" charset="0"/>
              </a:rPr>
              <a:t>THE SOLUTION:</a:t>
            </a:r>
          </a:p>
          <a:p>
            <a:endParaRPr lang="en-SA" sz="2000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The solution is to simply train a custom model for the compititors </a:t>
            </a:r>
            <a:r>
              <a:rPr lang="en-SA" sz="2000" dirty="0">
                <a:solidFill>
                  <a:schemeClr val="bg1"/>
                </a:solidFill>
                <a:latin typeface="GOTHAM-BOOK" panose="02000504050000020004" pitchFamily="2" charset="0"/>
              </a:rPr>
              <a:t>.</a:t>
            </a:r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 </a:t>
            </a:r>
          </a:p>
          <a:p>
            <a:endParaRPr lang="en-SA" sz="2400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82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DBE91E-07ED-4345-96B1-3F5D8B9C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E9FC6-EFC8-4C40-B61D-540A01B4AA85}"/>
              </a:ext>
            </a:extLst>
          </p:cNvPr>
          <p:cNvSpPr txBox="1"/>
          <p:nvPr/>
        </p:nvSpPr>
        <p:spPr>
          <a:xfrm>
            <a:off x="214489" y="180622"/>
            <a:ext cx="852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CODE 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9A774-37FC-1E47-8C23-0DB14C5E84DF}"/>
              </a:ext>
            </a:extLst>
          </p:cNvPr>
          <p:cNvSpPr txBox="1"/>
          <p:nvPr/>
        </p:nvSpPr>
        <p:spPr>
          <a:xfrm>
            <a:off x="214489" y="914400"/>
            <a:ext cx="101487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We have used IMDb data set , the data set contains 50,000 rows and 2 columns.</a:t>
            </a:r>
          </a:p>
          <a:p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Each row represent a review , and each row has two columns ( Review , Sentiment).</a:t>
            </a:r>
          </a:p>
          <a:p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In the code we did a preprocessing on the data .</a:t>
            </a:r>
          </a:p>
          <a:p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Appl</a:t>
            </a:r>
            <a:r>
              <a:rPr lang="en-US" dirty="0" err="1">
                <a:solidFill>
                  <a:schemeClr val="bg1"/>
                </a:solidFill>
                <a:latin typeface="GOTHAM-BOOK" panose="02000504050000020004" pitchFamily="2" charset="0"/>
              </a:rPr>
              <a:t>i</a:t>
            </a: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ed the vectorization on the data so we can use it on our models .</a:t>
            </a:r>
          </a:p>
          <a:p>
            <a:pPr marL="285750" indent="-285750">
              <a:buFontTx/>
              <a:buChar char="-"/>
            </a:pPr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The used model are Logisitc Regression , RF classifier and Decision tree classifier.</a:t>
            </a:r>
          </a:p>
          <a:p>
            <a:pPr marL="285750" indent="-285750">
              <a:buFontTx/>
              <a:buChar char="-"/>
            </a:pPr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We evaluate the models we used to see which one preformed better</a:t>
            </a:r>
          </a:p>
          <a:p>
            <a:pPr marL="285750" indent="-285750">
              <a:buFontTx/>
              <a:buChar char="-"/>
            </a:pPr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If you were intrested to see the whole code you can check my GitHub repo .</a:t>
            </a:r>
          </a:p>
          <a:p>
            <a:pPr marL="285750" indent="-285750">
              <a:buFontTx/>
              <a:buChar char="-"/>
            </a:pPr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1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9707B3-AA69-7247-B807-6BE1385C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7B8E6952-363A-DD4E-A42E-DAB0B790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16" y="3298472"/>
            <a:ext cx="6997700" cy="3060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F3B60-4957-F54C-A847-EF5A84579B96}"/>
              </a:ext>
            </a:extLst>
          </p:cNvPr>
          <p:cNvSpPr txBox="1"/>
          <p:nvPr/>
        </p:nvSpPr>
        <p:spPr>
          <a:xfrm>
            <a:off x="226483" y="23721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CODE EXAMPLE: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33400-3FBD-5548-92D8-CFF4849CAE5B}"/>
              </a:ext>
            </a:extLst>
          </p:cNvPr>
          <p:cNvSpPr txBox="1"/>
          <p:nvPr/>
        </p:nvSpPr>
        <p:spPr>
          <a:xfrm>
            <a:off x="226483" y="1177730"/>
            <a:ext cx="7393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We can notice that the logisitc regression model is the best model in terms of Acuracy score , F1 score and total time.</a:t>
            </a:r>
          </a:p>
          <a:p>
            <a:pPr marL="285750" indent="-285750">
              <a:buFontTx/>
              <a:buChar char="-"/>
            </a:pPr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Decision tree classifier is the worst between the three models in terms of  Acuracy score , F1 score and total time.</a:t>
            </a:r>
          </a:p>
          <a:p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2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E8A86F-0774-B145-BA82-23708AE5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5C069-2456-3F43-A1E6-69A99081BE71}"/>
              </a:ext>
            </a:extLst>
          </p:cNvPr>
          <p:cNvSpPr txBox="1"/>
          <p:nvPr/>
        </p:nvSpPr>
        <p:spPr>
          <a:xfrm>
            <a:off x="1444978" y="778933"/>
            <a:ext cx="895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4800" b="1" dirty="0">
                <a:solidFill>
                  <a:schemeClr val="bg1"/>
                </a:solidFill>
                <a:latin typeface="Gotham Black" panose="02000504050000020004" pitchFamily="2" charset="0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22480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8D374-16D8-194D-BAA6-97F97867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31EB3-0194-694C-AA8A-2FCC24EFE8A4}"/>
              </a:ext>
            </a:extLst>
          </p:cNvPr>
          <p:cNvSpPr txBox="1"/>
          <p:nvPr/>
        </p:nvSpPr>
        <p:spPr>
          <a:xfrm>
            <a:off x="248356" y="327378"/>
            <a:ext cx="806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REFERENCES: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8695D-9524-C549-8DA4-45A887D34AF0}"/>
              </a:ext>
            </a:extLst>
          </p:cNvPr>
          <p:cNvSpPr txBox="1"/>
          <p:nvPr/>
        </p:nvSpPr>
        <p:spPr>
          <a:xfrm>
            <a:off x="248356" y="1177976"/>
            <a:ext cx="7281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Gotham" panose="0200050405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Techniques and applications for sentiment analysis by Ronen Feldman</a:t>
            </a:r>
            <a:r>
              <a:rPr lang="en-US" b="1" dirty="0">
                <a:solidFill>
                  <a:schemeClr val="bg1"/>
                </a:solidFill>
                <a:latin typeface="Gotham" panose="02000504050000020004" pitchFamily="2" charset="0"/>
              </a:rPr>
              <a:t> .</a:t>
            </a:r>
          </a:p>
          <a:p>
            <a:endParaRPr lang="en-US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Gotham" panose="0200050405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Multiple SA challenges and solutions by Begüm Yılmaz</a:t>
            </a:r>
            <a:r>
              <a:rPr lang="en-US" b="1" dirty="0">
                <a:solidFill>
                  <a:schemeClr val="bg1"/>
                </a:solidFill>
                <a:latin typeface="Gotham" panose="02000504050000020004" pitchFamily="2" charset="0"/>
              </a:rPr>
              <a:t> .</a:t>
            </a:r>
          </a:p>
          <a:p>
            <a:pPr marL="285750" indent="-285750">
              <a:buFontTx/>
              <a:buChar char="-"/>
            </a:pPr>
            <a:endParaRPr lang="en-SA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SA" b="1" dirty="0">
                <a:solidFill>
                  <a:schemeClr val="bg1"/>
                </a:solidFill>
                <a:latin typeface="Gotham" panose="0200050405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Thematic comprehensive SA begginers guide .</a:t>
            </a:r>
            <a:endParaRPr lang="en-SA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pPr marL="285750" indent="-285750">
              <a:buFontTx/>
              <a:buChar char="-"/>
            </a:pPr>
            <a:endParaRPr lang="en-SA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SA" b="1" dirty="0">
                <a:solidFill>
                  <a:schemeClr val="bg1"/>
                </a:solidFill>
                <a:latin typeface="Gotham" panose="0200050405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TechTarget Sentiment analysis .</a:t>
            </a:r>
            <a:endParaRPr lang="en-SA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pPr marL="285750" indent="-285750">
              <a:buFontTx/>
              <a:buChar char="-"/>
            </a:pPr>
            <a:endParaRPr lang="en-SA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SA" b="1" dirty="0">
                <a:solidFill>
                  <a:schemeClr val="bg1"/>
                </a:solidFill>
                <a:latin typeface="Gotham" panose="02000504050000020004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Lucidya use cases .</a:t>
            </a:r>
            <a:endParaRPr lang="en-SA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pPr marL="285750" indent="-285750">
              <a:buFontTx/>
              <a:buChar char="-"/>
            </a:pPr>
            <a:endParaRPr lang="en-SA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SA" b="1" dirty="0">
                <a:solidFill>
                  <a:schemeClr val="bg1"/>
                </a:solidFill>
                <a:latin typeface="Gotham" panose="0200050405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one for the illustrations that I have used in the slides.</a:t>
            </a:r>
            <a:endParaRPr lang="en-SA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2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AA8A8-700F-AC40-AC68-B300A73B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4C10B-80FF-F549-A3A1-D5262E9C71EC}"/>
              </a:ext>
            </a:extLst>
          </p:cNvPr>
          <p:cNvSpPr txBox="1"/>
          <p:nvPr/>
        </p:nvSpPr>
        <p:spPr>
          <a:xfrm>
            <a:off x="654756" y="2619022"/>
            <a:ext cx="1088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5400" b="1" dirty="0">
                <a:solidFill>
                  <a:schemeClr val="bg1"/>
                </a:solidFill>
                <a:latin typeface="Gotham Black" panose="02000504050000020004" pitchFamily="2" charset="0"/>
              </a:rPr>
              <a:t>THANK YOU FOR YOUR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6ED86-805C-8A4D-B58A-82DEEFCBCFF5}"/>
              </a:ext>
            </a:extLst>
          </p:cNvPr>
          <p:cNvSpPr txBox="1"/>
          <p:nvPr/>
        </p:nvSpPr>
        <p:spPr>
          <a:xfrm>
            <a:off x="1964267" y="2095802"/>
            <a:ext cx="768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I HOPE YOU LEARNED SOMETHING NEW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27E79-E5FE-EA4B-964E-26749F2D15D6}"/>
              </a:ext>
            </a:extLst>
          </p:cNvPr>
          <p:cNvSpPr txBox="1"/>
          <p:nvPr/>
        </p:nvSpPr>
        <p:spPr>
          <a:xfrm>
            <a:off x="2839156" y="4646178"/>
            <a:ext cx="512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SULTAN ALHARBI</a:t>
            </a:r>
          </a:p>
        </p:txBody>
      </p:sp>
    </p:spTree>
    <p:extLst>
      <p:ext uri="{BB962C8B-B14F-4D97-AF65-F5344CB8AC3E}">
        <p14:creationId xmlns:p14="http://schemas.microsoft.com/office/powerpoint/2010/main" val="37076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F3D7-5497-C54A-8192-AB3CAD543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2745E-AC69-9145-920C-AE2331E30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048BA-49B5-8043-AC5D-8C9983FE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444F6A-8038-4742-B4FE-3EA6D83B35AE}"/>
              </a:ext>
            </a:extLst>
          </p:cNvPr>
          <p:cNvSpPr txBox="1"/>
          <p:nvPr/>
        </p:nvSpPr>
        <p:spPr>
          <a:xfrm>
            <a:off x="408828" y="599143"/>
            <a:ext cx="722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WHAT WE WILL DISSCUSS TODAY: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099FF-8FB3-8D4F-A31B-B298593402E2}"/>
              </a:ext>
            </a:extLst>
          </p:cNvPr>
          <p:cNvSpPr txBox="1"/>
          <p:nvPr/>
        </p:nvSpPr>
        <p:spPr>
          <a:xfrm>
            <a:off x="408828" y="1600200"/>
            <a:ext cx="70013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A" sz="2000" dirty="0">
                <a:solidFill>
                  <a:schemeClr val="bg1"/>
                </a:solidFill>
                <a:latin typeface="GOTHAM-BOOK" panose="02000504050000020004" pitchFamily="2" charset="0"/>
              </a:rPr>
              <a:t>WHAT IS SENTIMENT ANALYSIS.</a:t>
            </a:r>
          </a:p>
          <a:p>
            <a:pPr>
              <a:buClr>
                <a:schemeClr val="bg1"/>
              </a:buClr>
            </a:pPr>
            <a:endParaRPr lang="en-SA" sz="2000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A" sz="2000" dirty="0">
                <a:solidFill>
                  <a:schemeClr val="bg1"/>
                </a:solidFill>
                <a:latin typeface="GOTHAM-BOOK" panose="02000504050000020004" pitchFamily="2" charset="0"/>
              </a:rPr>
              <a:t>SENTIMENT ANALYSIS APPROACHES.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A" sz="2000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A" sz="2000" dirty="0">
                <a:solidFill>
                  <a:schemeClr val="bg1"/>
                </a:solidFill>
                <a:latin typeface="GOTHAM-BOOK" panose="02000504050000020004" pitchFamily="2" charset="0"/>
              </a:rPr>
              <a:t>HOW IT WORKS.</a:t>
            </a:r>
          </a:p>
          <a:p>
            <a:pPr>
              <a:buClr>
                <a:schemeClr val="bg1"/>
              </a:buClr>
            </a:pPr>
            <a:endParaRPr lang="en-SA" sz="2000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A" sz="2000" dirty="0">
                <a:solidFill>
                  <a:schemeClr val="bg1"/>
                </a:solidFill>
                <a:latin typeface="GOTHAM-BOOK" panose="02000504050000020004" pitchFamily="2" charset="0"/>
              </a:rPr>
              <a:t>SENTIMENT ANALYSIS APPLICATIONS.</a:t>
            </a:r>
          </a:p>
          <a:p>
            <a:pPr>
              <a:buClr>
                <a:schemeClr val="bg1"/>
              </a:buClr>
            </a:pPr>
            <a:endParaRPr lang="en-SA" sz="2000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A" sz="2000" dirty="0">
                <a:solidFill>
                  <a:schemeClr val="bg1"/>
                </a:solidFill>
                <a:latin typeface="GOTHAM-BOOK" panose="02000504050000020004" pitchFamily="2" charset="0"/>
              </a:rPr>
              <a:t>CHALLENGES OF SENTIMENT ANALYSIS.</a:t>
            </a:r>
          </a:p>
          <a:p>
            <a:pPr>
              <a:buClr>
                <a:schemeClr val="bg1"/>
              </a:buClr>
            </a:pPr>
            <a:endParaRPr lang="en-SA" sz="2000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A" sz="2000" dirty="0">
                <a:solidFill>
                  <a:schemeClr val="bg1"/>
                </a:solidFill>
                <a:latin typeface="GOTHAM-BOOK" panose="02000504050000020004" pitchFamily="2" charset="0"/>
              </a:rPr>
              <a:t>CODE EXAMPLE FOR SENTIMENT ANALYSIS.</a:t>
            </a:r>
          </a:p>
          <a:p>
            <a:pPr>
              <a:buClr>
                <a:schemeClr val="bg1"/>
              </a:buClr>
            </a:pPr>
            <a:endParaRPr lang="en-SA" sz="2000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A" sz="2000" dirty="0">
                <a:solidFill>
                  <a:schemeClr val="bg1"/>
                </a:solidFill>
                <a:latin typeface="GOTHAM-BOOK" panose="02000504050000020004" pitchFamily="2" charset="0"/>
              </a:rPr>
              <a:t>REFERENCES USED.</a:t>
            </a:r>
          </a:p>
        </p:txBody>
      </p:sp>
    </p:spTree>
    <p:extLst>
      <p:ext uri="{BB962C8B-B14F-4D97-AF65-F5344CB8AC3E}">
        <p14:creationId xmlns:p14="http://schemas.microsoft.com/office/powerpoint/2010/main" val="336645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8146BA-13C9-B64A-B164-583755A3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66F7C7-0C30-1341-B1C5-6A11D1048AC9}"/>
              </a:ext>
            </a:extLst>
          </p:cNvPr>
          <p:cNvSpPr txBox="1"/>
          <p:nvPr/>
        </p:nvSpPr>
        <p:spPr>
          <a:xfrm>
            <a:off x="249381" y="427512"/>
            <a:ext cx="7433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WHAT IS SENTIMENT ANALYSIS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FA6EC-2108-5745-B430-1B3D341317C5}"/>
              </a:ext>
            </a:extLst>
          </p:cNvPr>
          <p:cNvSpPr txBox="1"/>
          <p:nvPr/>
        </p:nvSpPr>
        <p:spPr>
          <a:xfrm>
            <a:off x="249380" y="1284791"/>
            <a:ext cx="7540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b="1" dirty="0">
                <a:solidFill>
                  <a:schemeClr val="bg1"/>
                </a:solidFill>
                <a:latin typeface="Gotham" panose="02000504050000020004" pitchFamily="2" charset="0"/>
              </a:rPr>
              <a:t>Sentiment analysis </a:t>
            </a: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is a process that uses </a:t>
            </a:r>
          </a:p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NLP , Statistics , Text analysis in order to identify the emotional tone behind a body of text , thus it can classify the emotion behind the text if it was a positive , neutral , negative or it can goes beyond that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5A64D-C133-D643-A765-C60505448E19}"/>
              </a:ext>
            </a:extLst>
          </p:cNvPr>
          <p:cNvSpPr txBox="1"/>
          <p:nvPr/>
        </p:nvSpPr>
        <p:spPr>
          <a:xfrm>
            <a:off x="249380" y="2997843"/>
            <a:ext cx="806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b="1" dirty="0">
                <a:solidFill>
                  <a:schemeClr val="bg1"/>
                </a:solidFill>
                <a:latin typeface="Gotham" panose="02000504050000020004" pitchFamily="2" charset="0"/>
              </a:rPr>
              <a:t>SENTIMENT ANALYSIS APPROACHES: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F7DAB-E4FA-8346-9E1C-5B0F420075C6}"/>
              </a:ext>
            </a:extLst>
          </p:cNvPr>
          <p:cNvSpPr txBox="1"/>
          <p:nvPr/>
        </p:nvSpPr>
        <p:spPr>
          <a:xfrm>
            <a:off x="405114" y="3761772"/>
            <a:ext cx="6979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There are two main approaches for sentiment analysis:</a:t>
            </a:r>
          </a:p>
          <a:p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1-  Rule-based sentiment analysis.</a:t>
            </a:r>
          </a:p>
          <a:p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2- Automated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89675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81F503-9D75-934A-B709-C0ED549B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C6040-5D2F-6841-AA6A-E1A25D0F0928}"/>
              </a:ext>
            </a:extLst>
          </p:cNvPr>
          <p:cNvSpPr txBox="1"/>
          <p:nvPr/>
        </p:nvSpPr>
        <p:spPr>
          <a:xfrm>
            <a:off x="395111" y="338667"/>
            <a:ext cx="1002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3200" b="1" dirty="0">
                <a:solidFill>
                  <a:schemeClr val="bg1"/>
                </a:solidFill>
                <a:latin typeface="Gotham" panose="02000504050000020004" pitchFamily="2" charset="0"/>
              </a:rPr>
              <a:t>RULE-BASED APPROACH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5B16-7ACF-E549-9BC0-DA27D8056ABF}"/>
              </a:ext>
            </a:extLst>
          </p:cNvPr>
          <p:cNvSpPr txBox="1"/>
          <p:nvPr/>
        </p:nvSpPr>
        <p:spPr>
          <a:xfrm>
            <a:off x="395111" y="1241778"/>
            <a:ext cx="7337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-BOOK" panose="02000504050000020004" pitchFamily="2" charset="0"/>
              </a:rPr>
              <a:t>Rule-based approaches consist of creating grammatical and logical rules to assign emotions and use lexicons to assign emotions or polarities to words , and each word must have a weight that defines if it was a positive , neutral or negative word .</a:t>
            </a:r>
            <a:endParaRPr lang="en-SA" dirty="0">
              <a:solidFill>
                <a:schemeClr val="bg1"/>
              </a:solidFill>
              <a:latin typeface="GOTHAM-BOOK" panose="02000504050000020004" pitchFamily="2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CA05B35-1EE7-624F-857B-AC0B0866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65472"/>
              </p:ext>
            </p:extLst>
          </p:nvPr>
        </p:nvGraphicFramePr>
        <p:xfrm>
          <a:off x="395111" y="3788091"/>
          <a:ext cx="5181600" cy="228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27370242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9234266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969061656"/>
                    </a:ext>
                  </a:extLst>
                </a:gridCol>
              </a:tblGrid>
              <a:tr h="620888">
                <a:tc>
                  <a:txBody>
                    <a:bodyPr/>
                    <a:lstStyle/>
                    <a:p>
                      <a:pPr algn="ctr"/>
                      <a:r>
                        <a:rPr lang="en-SA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Gotham Black" panose="02000504050000020004" pitchFamily="2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b="1" i="0" dirty="0">
                          <a:latin typeface="Gotham Black" panose="02000504050000020004" pitchFamily="2" charset="0"/>
                        </a:rPr>
                        <a:t>POLARITY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b="1" i="0" dirty="0">
                          <a:latin typeface="Gotham Black" panose="02000504050000020004" pitchFamily="2" charset="0"/>
                        </a:rPr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6139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SA" b="0" i="0" dirty="0">
                          <a:latin typeface="+mn-lt"/>
                        </a:rPr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51105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SA" b="0" i="0" dirty="0">
                          <a:latin typeface="+mn-lt"/>
                        </a:rPr>
                        <a:t>AWFUL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1356"/>
                  </a:ext>
                </a:extLst>
              </a:tr>
              <a:tr h="468281">
                <a:tc>
                  <a:txBody>
                    <a:bodyPr/>
                    <a:lstStyle/>
                    <a:p>
                      <a:pPr algn="ctr"/>
                      <a:r>
                        <a:rPr lang="en-SA" b="0" i="0" dirty="0">
                          <a:latin typeface="+mn-lt"/>
                        </a:rPr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92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C4AEEAF-7CC4-6D46-BC20-55B56986F915}"/>
              </a:ext>
            </a:extLst>
          </p:cNvPr>
          <p:cNvSpPr txBox="1"/>
          <p:nvPr/>
        </p:nvSpPr>
        <p:spPr>
          <a:xfrm>
            <a:off x="395111" y="3326165"/>
            <a:ext cx="377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b="1" dirty="0">
                <a:solidFill>
                  <a:schemeClr val="bg1">
                    <a:lumMod val="95000"/>
                  </a:schemeClr>
                </a:solidFill>
                <a:latin typeface="Gotham" panose="02000504050000020004" pitchFamily="2" charset="0"/>
              </a:rPr>
              <a:t>AN EXAMPLE OF A LEXICON :</a:t>
            </a:r>
          </a:p>
        </p:txBody>
      </p:sp>
    </p:spTree>
    <p:extLst>
      <p:ext uri="{BB962C8B-B14F-4D97-AF65-F5344CB8AC3E}">
        <p14:creationId xmlns:p14="http://schemas.microsoft.com/office/powerpoint/2010/main" val="4779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A5938C-E867-6D44-878A-53477A8F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DF3322-1D4A-3D49-BED3-02124FEA7ECF}"/>
              </a:ext>
            </a:extLst>
          </p:cNvPr>
          <p:cNvSpPr txBox="1"/>
          <p:nvPr/>
        </p:nvSpPr>
        <p:spPr>
          <a:xfrm>
            <a:off x="191911" y="14271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RULE-BASED APPROACH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6D71A-2187-A842-9138-5C29035120F0}"/>
              </a:ext>
            </a:extLst>
          </p:cNvPr>
          <p:cNvSpPr txBox="1"/>
          <p:nvPr/>
        </p:nvSpPr>
        <p:spPr>
          <a:xfrm>
            <a:off x="191911" y="1354667"/>
            <a:ext cx="559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dirty="0">
                <a:solidFill>
                  <a:schemeClr val="bg1">
                    <a:lumMod val="95000"/>
                  </a:schemeClr>
                </a:solidFill>
                <a:latin typeface="GOTHAM-BOOK" panose="02000504050000020004" pitchFamily="2" charset="0"/>
              </a:rPr>
              <a:t>IT WAS A GREAT MOVIE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9F116-73FD-434E-A3FB-0AEFC20128BD}"/>
              </a:ext>
            </a:extLst>
          </p:cNvPr>
          <p:cNvSpPr txBox="1"/>
          <p:nvPr/>
        </p:nvSpPr>
        <p:spPr>
          <a:xfrm>
            <a:off x="191911" y="925632"/>
            <a:ext cx="22013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b="1" dirty="0">
                <a:solidFill>
                  <a:schemeClr val="bg1">
                    <a:lumMod val="95000"/>
                  </a:schemeClr>
                </a:solidFill>
                <a:latin typeface="Gotham" panose="02000504050000020004" pitchFamily="2" charset="0"/>
              </a:rPr>
              <a:t>EXAMPLE: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165A40F-B85F-DF4B-802F-98B7AA256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43487"/>
              </p:ext>
            </p:extLst>
          </p:nvPr>
        </p:nvGraphicFramePr>
        <p:xfrm>
          <a:off x="191911" y="2129034"/>
          <a:ext cx="588150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3">
                  <a:extLst>
                    <a:ext uri="{9D8B030D-6E8A-4147-A177-3AD203B41FA5}">
                      <a16:colId xmlns:a16="http://schemas.microsoft.com/office/drawing/2014/main" val="2866209320"/>
                    </a:ext>
                  </a:extLst>
                </a:gridCol>
                <a:gridCol w="1960503">
                  <a:extLst>
                    <a:ext uri="{9D8B030D-6E8A-4147-A177-3AD203B41FA5}">
                      <a16:colId xmlns:a16="http://schemas.microsoft.com/office/drawing/2014/main" val="3372589139"/>
                    </a:ext>
                  </a:extLst>
                </a:gridCol>
                <a:gridCol w="1960503">
                  <a:extLst>
                    <a:ext uri="{9D8B030D-6E8A-4147-A177-3AD203B41FA5}">
                      <a16:colId xmlns:a16="http://schemas.microsoft.com/office/drawing/2014/main" val="808792978"/>
                    </a:ext>
                  </a:extLst>
                </a:gridCol>
              </a:tblGrid>
              <a:tr h="301029"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POLARITY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WIEGHT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73264"/>
                  </a:ext>
                </a:extLst>
              </a:tr>
              <a:tr h="301029"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17931"/>
                  </a:ext>
                </a:extLst>
              </a:tr>
              <a:tr h="301029"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44895"/>
                  </a:ext>
                </a:extLst>
              </a:tr>
              <a:tr h="301029"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74227"/>
                  </a:ext>
                </a:extLst>
              </a:tr>
              <a:tr h="301029"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solidFill>
                            <a:srgbClr val="00D61B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66375"/>
                  </a:ext>
                </a:extLst>
              </a:tr>
              <a:tr h="301029"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6891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7B5E4E6-0926-484B-B29A-8DEE3DEAEFBB}"/>
              </a:ext>
            </a:extLst>
          </p:cNvPr>
          <p:cNvSpPr txBox="1"/>
          <p:nvPr/>
        </p:nvSpPr>
        <p:spPr>
          <a:xfrm>
            <a:off x="304800" y="4504267"/>
            <a:ext cx="514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chemeClr val="bg1">
                    <a:lumMod val="95000"/>
                  </a:schemeClr>
                </a:solidFill>
              </a:rPr>
              <a:t>0 + 0 + 0 + </a:t>
            </a:r>
            <a:r>
              <a:rPr lang="en-SA" dirty="0">
                <a:solidFill>
                  <a:srgbClr val="00D61B"/>
                </a:solidFill>
              </a:rPr>
              <a:t>3</a:t>
            </a:r>
            <a:r>
              <a:rPr lang="en-SA" dirty="0">
                <a:solidFill>
                  <a:schemeClr val="bg1">
                    <a:lumMod val="95000"/>
                  </a:schemeClr>
                </a:solidFill>
              </a:rPr>
              <a:t> + 0 =</a:t>
            </a:r>
            <a:r>
              <a:rPr lang="en-SA" dirty="0">
                <a:solidFill>
                  <a:srgbClr val="00D61B"/>
                </a:solidFill>
              </a:rPr>
              <a:t> 3 </a:t>
            </a:r>
            <a:r>
              <a:rPr lang="en-SA" dirty="0">
                <a:solidFill>
                  <a:schemeClr val="bg1">
                    <a:lumMod val="95000"/>
                  </a:schemeClr>
                </a:solidFill>
              </a:rPr>
              <a:t>, So it’s a positive text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99FBD8-E796-ED44-9C3E-6F3B5ED9B466}"/>
              </a:ext>
            </a:extLst>
          </p:cNvPr>
          <p:cNvSpPr/>
          <p:nvPr/>
        </p:nvSpPr>
        <p:spPr>
          <a:xfrm>
            <a:off x="191912" y="4986066"/>
            <a:ext cx="4244622" cy="126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8CC57-42F6-8244-B9D1-7A8AE66C4538}"/>
              </a:ext>
            </a:extLst>
          </p:cNvPr>
          <p:cNvSpPr txBox="1"/>
          <p:nvPr/>
        </p:nvSpPr>
        <p:spPr>
          <a:xfrm>
            <a:off x="406400" y="5181600"/>
            <a:ext cx="3951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chemeClr val="bg1"/>
                </a:solidFill>
              </a:rPr>
              <a:t>WHOLE TEXT WIEGHT &gt; 0 , </a:t>
            </a:r>
            <a:r>
              <a:rPr lang="en-SA" dirty="0">
                <a:solidFill>
                  <a:srgbClr val="00D61B"/>
                </a:solidFill>
              </a:rPr>
              <a:t>POSITIVE</a:t>
            </a:r>
            <a:r>
              <a:rPr lang="en-SA" dirty="0"/>
              <a:t> </a:t>
            </a:r>
          </a:p>
          <a:p>
            <a:r>
              <a:rPr lang="en-SA" dirty="0">
                <a:solidFill>
                  <a:schemeClr val="bg1"/>
                </a:solidFill>
              </a:rPr>
              <a:t>WHOLE TEXT WIEGHT &lt; 0 ,</a:t>
            </a:r>
            <a:r>
              <a:rPr lang="en-SA" dirty="0"/>
              <a:t> </a:t>
            </a:r>
            <a:r>
              <a:rPr lang="en-SA" dirty="0">
                <a:solidFill>
                  <a:srgbClr val="FF0000"/>
                </a:solidFill>
              </a:rPr>
              <a:t>NEGATIVE</a:t>
            </a:r>
          </a:p>
          <a:p>
            <a:r>
              <a:rPr lang="en-SA" dirty="0">
                <a:solidFill>
                  <a:schemeClr val="bg1"/>
                </a:solidFill>
              </a:rPr>
              <a:t>WHOLE TEXT WIEGHT = 0 , </a:t>
            </a:r>
            <a:r>
              <a:rPr lang="en-SA" dirty="0">
                <a:solidFill>
                  <a:srgbClr val="FFC000"/>
                </a:solidFill>
              </a:rPr>
              <a:t>NETRAUL</a:t>
            </a:r>
          </a:p>
        </p:txBody>
      </p:sp>
    </p:spTree>
    <p:extLst>
      <p:ext uri="{BB962C8B-B14F-4D97-AF65-F5344CB8AC3E}">
        <p14:creationId xmlns:p14="http://schemas.microsoft.com/office/powerpoint/2010/main" val="302884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315F96-AE8C-2541-8F0F-D37EBB24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7C9BC-5D0E-204D-B32E-DFEE21503502}"/>
              </a:ext>
            </a:extLst>
          </p:cNvPr>
          <p:cNvSpPr txBox="1"/>
          <p:nvPr/>
        </p:nvSpPr>
        <p:spPr>
          <a:xfrm>
            <a:off x="169333" y="248356"/>
            <a:ext cx="958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MACHINE LEARNING APPROACH: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12820-B383-AC46-804A-6966D65B6816}"/>
              </a:ext>
            </a:extLst>
          </p:cNvPr>
          <p:cNvSpPr txBox="1"/>
          <p:nvPr/>
        </p:nvSpPr>
        <p:spPr>
          <a:xfrm>
            <a:off x="169333" y="918332"/>
            <a:ext cx="9460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-BOOK" panose="02000504050000020004" pitchFamily="2" charset="0"/>
              </a:rPr>
              <a:t>In the Machine Learning approach, a ML algorithm is trained to classify sentiment based on both the words and their order.</a:t>
            </a:r>
          </a:p>
          <a:p>
            <a:endParaRPr lang="en-US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OTHAM-BOOK" panose="02000504050000020004" pitchFamily="2" charset="0"/>
              </a:rPr>
              <a:t>In Rule-Based SA they don’t consider the sentence as a whole , and most of the time human sentiments are based on the context of the sentence , fortunately the ML approach can solve this problem , but it depends on the training data set and its quality .   </a:t>
            </a:r>
          </a:p>
          <a:p>
            <a:endParaRPr lang="en-US" dirty="0">
              <a:solidFill>
                <a:schemeClr val="bg1"/>
              </a:solidFill>
              <a:latin typeface="GOTHAM-BOOK" panose="0200050405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31DF1-C5FF-7C41-9B17-85DA68700D4D}"/>
              </a:ext>
            </a:extLst>
          </p:cNvPr>
          <p:cNvSpPr txBox="1"/>
          <p:nvPr/>
        </p:nvSpPr>
        <p:spPr>
          <a:xfrm>
            <a:off x="248356" y="3449612"/>
            <a:ext cx="6310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ML APPROACH STEPS:</a:t>
            </a:r>
          </a:p>
          <a:p>
            <a:endParaRPr lang="en-SA" sz="2000" b="1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r>
              <a:rPr lang="en-SA" sz="2000" b="1" dirty="0">
                <a:solidFill>
                  <a:schemeClr val="bg1"/>
                </a:solidFill>
                <a:latin typeface="GOTHAM-BOOK" panose="02000504050000020004" pitchFamily="2" charset="0"/>
              </a:rPr>
              <a:t>1-  Feature extraction .</a:t>
            </a:r>
          </a:p>
          <a:p>
            <a:r>
              <a:rPr lang="en-SA" sz="2000" b="1" dirty="0">
                <a:solidFill>
                  <a:schemeClr val="bg1"/>
                </a:solidFill>
                <a:latin typeface="GOTHAM-BOOK" panose="02000504050000020004" pitchFamily="2" charset="0"/>
              </a:rPr>
              <a:t>2- Choosing the model .</a:t>
            </a:r>
          </a:p>
          <a:p>
            <a:r>
              <a:rPr lang="en-SA" sz="2000" b="1" dirty="0">
                <a:solidFill>
                  <a:schemeClr val="bg1"/>
                </a:solidFill>
                <a:latin typeface="GOTHAM-BOOK" panose="02000504050000020004" pitchFamily="2" charset="0"/>
              </a:rPr>
              <a:t>3- Training and prediction .</a:t>
            </a:r>
          </a:p>
        </p:txBody>
      </p:sp>
    </p:spTree>
    <p:extLst>
      <p:ext uri="{BB962C8B-B14F-4D97-AF65-F5344CB8AC3E}">
        <p14:creationId xmlns:p14="http://schemas.microsoft.com/office/powerpoint/2010/main" val="46395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663643DB-3DF5-C14A-9917-9C39BE8E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1EEBB-DC0F-F54F-8C20-B3A468ACCA99}"/>
              </a:ext>
            </a:extLst>
          </p:cNvPr>
          <p:cNvSpPr txBox="1"/>
          <p:nvPr/>
        </p:nvSpPr>
        <p:spPr>
          <a:xfrm>
            <a:off x="169333" y="270933"/>
            <a:ext cx="84666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MACHINE LEARNING APPROACH:</a:t>
            </a:r>
          </a:p>
          <a:p>
            <a:endParaRPr lang="en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EE7E7-8169-E84F-B201-98110EE676AE}"/>
              </a:ext>
            </a:extLst>
          </p:cNvPr>
          <p:cNvSpPr txBox="1"/>
          <p:nvPr/>
        </p:nvSpPr>
        <p:spPr>
          <a:xfrm>
            <a:off x="259643" y="1071152"/>
            <a:ext cx="8658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b="1" dirty="0">
                <a:solidFill>
                  <a:schemeClr val="bg1"/>
                </a:solidFill>
                <a:latin typeface="Gotham" panose="02000504050000020004" pitchFamily="2" charset="0"/>
              </a:rPr>
              <a:t>Feature Extraction :</a:t>
            </a:r>
          </a:p>
          <a:p>
            <a:r>
              <a:rPr lang="en-US" b="1" dirty="0">
                <a:solidFill>
                  <a:schemeClr val="bg1"/>
                </a:solidFill>
                <a:latin typeface="GOTHAM-BOOK" panose="02000504050000020004" pitchFamily="2" charset="0"/>
              </a:rPr>
              <a:t>I</a:t>
            </a:r>
            <a:r>
              <a:rPr lang="en-SA" b="1" dirty="0">
                <a:solidFill>
                  <a:schemeClr val="bg1"/>
                </a:solidFill>
                <a:latin typeface="GOTHAM-BOOK" panose="02000504050000020004" pitchFamily="2" charset="0"/>
              </a:rPr>
              <a:t>t is where we transform the text into numeric vector to be ready for reading by a computer.</a:t>
            </a:r>
          </a:p>
          <a:p>
            <a:r>
              <a:rPr lang="en-US" b="1" dirty="0">
                <a:solidFill>
                  <a:schemeClr val="bg1"/>
                </a:solidFill>
                <a:latin typeface="GOTHAM-BOOK" panose="02000504050000020004" pitchFamily="2" charset="0"/>
              </a:rPr>
              <a:t>A</a:t>
            </a:r>
            <a:r>
              <a:rPr lang="en-SA" b="1" dirty="0">
                <a:solidFill>
                  <a:schemeClr val="bg1"/>
                </a:solidFill>
                <a:latin typeface="GOTHAM-BOOK" panose="02000504050000020004" pitchFamily="2" charset="0"/>
              </a:rPr>
              <a:t>nd we do that using a process called Vectorization , There are more than one method for vectorization such as Word2Vec , Bag of words ..etc.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56312-BE54-A748-86BA-120024C8C12D}"/>
              </a:ext>
            </a:extLst>
          </p:cNvPr>
          <p:cNvSpPr txBox="1"/>
          <p:nvPr/>
        </p:nvSpPr>
        <p:spPr>
          <a:xfrm>
            <a:off x="259643" y="3272078"/>
            <a:ext cx="63330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otham" panose="02000504050000020004" pitchFamily="2" charset="0"/>
              </a:rPr>
              <a:t>Choosing the model:</a:t>
            </a:r>
          </a:p>
          <a:p>
            <a:r>
              <a:rPr lang="en-US" b="1" dirty="0">
                <a:solidFill>
                  <a:schemeClr val="bg1"/>
                </a:solidFill>
                <a:latin typeface="GOTHAM-BOOK" panose="02000504050000020004" pitchFamily="2" charset="0"/>
              </a:rPr>
              <a:t>The most popular algorithms for Sentiment analysis classification :</a:t>
            </a:r>
          </a:p>
          <a:p>
            <a:endParaRPr lang="en-US" b="1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GOTHAM-BOOK" panose="02000504050000020004" pitchFamily="2" charset="0"/>
              </a:rPr>
              <a:t>1-  Logistic regression.</a:t>
            </a:r>
          </a:p>
          <a:p>
            <a:endParaRPr lang="en-US" b="1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GOTHAM-BOOK" panose="02000504050000020004" pitchFamily="2" charset="0"/>
              </a:rPr>
              <a:t>2- Linear regression.</a:t>
            </a:r>
          </a:p>
          <a:p>
            <a:endParaRPr lang="en-US" b="1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GOTHAM-BOOK" panose="02000504050000020004" pitchFamily="2" charset="0"/>
              </a:rPr>
              <a:t>3- Naïve bayes.</a:t>
            </a:r>
            <a:endParaRPr lang="en-SA" b="1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69532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25BC4-F66E-264D-9A0F-D5092EAB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D5F56-919D-6442-B8F9-AAF753FCD71A}"/>
              </a:ext>
            </a:extLst>
          </p:cNvPr>
          <p:cNvSpPr txBox="1"/>
          <p:nvPr/>
        </p:nvSpPr>
        <p:spPr>
          <a:xfrm>
            <a:off x="191911" y="248356"/>
            <a:ext cx="9493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SENTIMENT ANALYSIS APPLICATIONS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940B6-133D-C940-BD1D-66E6F05FE234}"/>
              </a:ext>
            </a:extLst>
          </p:cNvPr>
          <p:cNvSpPr txBox="1"/>
          <p:nvPr/>
        </p:nvSpPr>
        <p:spPr>
          <a:xfrm>
            <a:off x="530578" y="1140178"/>
            <a:ext cx="69313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b="1" dirty="0">
                <a:solidFill>
                  <a:schemeClr val="bg1"/>
                </a:solidFill>
                <a:latin typeface="Gotham" panose="02000504050000020004" pitchFamily="2" charset="0"/>
              </a:rPr>
              <a:t>1- Business Intelligence:</a:t>
            </a:r>
          </a:p>
          <a:p>
            <a:r>
              <a:rPr lang="en-US" dirty="0">
                <a:solidFill>
                  <a:schemeClr val="bg1"/>
                </a:solidFill>
                <a:latin typeface="GOTHAM-BOOK" panose="02000504050000020004" pitchFamily="2" charset="0"/>
              </a:rPr>
              <a:t>T</a:t>
            </a: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he most common application of SA is in this area , it is used to see the feedback of a product , how sucessful the marketing campaign was , monotoring the reputation of a brand..etc.</a:t>
            </a:r>
          </a:p>
          <a:p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76746-8B6C-CC42-99CA-234D69936FAA}"/>
              </a:ext>
            </a:extLst>
          </p:cNvPr>
          <p:cNvSpPr txBox="1"/>
          <p:nvPr/>
        </p:nvSpPr>
        <p:spPr>
          <a:xfrm>
            <a:off x="451556" y="2822222"/>
            <a:ext cx="69200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b="1" dirty="0">
                <a:solidFill>
                  <a:schemeClr val="bg1"/>
                </a:solidFill>
                <a:latin typeface="Gotham" panose="02000504050000020004" pitchFamily="2" charset="0"/>
              </a:rPr>
              <a:t>2- Election campaigns :</a:t>
            </a:r>
          </a:p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SA can provide substanial value for candidates running for various postions , they can track how voters feel about diff</a:t>
            </a:r>
            <a:r>
              <a:rPr lang="en-US" dirty="0">
                <a:solidFill>
                  <a:schemeClr val="bg1"/>
                </a:solidFill>
                <a:latin typeface="GOTHAM-BOOK" panose="02000504050000020004" pitchFamily="2" charset="0"/>
              </a:rPr>
              <a:t>e</a:t>
            </a:r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rent issues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380EE-EFB7-B54B-B613-3C52FC263453}"/>
              </a:ext>
            </a:extLst>
          </p:cNvPr>
          <p:cNvSpPr txBox="1"/>
          <p:nvPr/>
        </p:nvSpPr>
        <p:spPr>
          <a:xfrm>
            <a:off x="451556" y="4267200"/>
            <a:ext cx="64911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b="1" dirty="0">
                <a:solidFill>
                  <a:schemeClr val="bg1"/>
                </a:solidFill>
                <a:latin typeface="Gotham" panose="02000504050000020004" pitchFamily="2" charset="0"/>
              </a:rPr>
              <a:t>3- Fainancial markets :</a:t>
            </a:r>
          </a:p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There are a huge number of news, articles, blogs and tweets about each public company in the market, and applying SN on thoes articles and combine them to get a single score that can be used for automated trading systems.  </a:t>
            </a:r>
          </a:p>
        </p:txBody>
      </p:sp>
    </p:spTree>
    <p:extLst>
      <p:ext uri="{BB962C8B-B14F-4D97-AF65-F5344CB8AC3E}">
        <p14:creationId xmlns:p14="http://schemas.microsoft.com/office/powerpoint/2010/main" val="2588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358115-CDD1-6F48-B2E8-3C399402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BBA83-1B87-5340-A2A7-26CABA7C6C77}"/>
              </a:ext>
            </a:extLst>
          </p:cNvPr>
          <p:cNvSpPr txBox="1"/>
          <p:nvPr/>
        </p:nvSpPr>
        <p:spPr>
          <a:xfrm>
            <a:off x="282222" y="270933"/>
            <a:ext cx="9369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tham" panose="02000504050000020004" pitchFamily="2" charset="0"/>
              </a:rPr>
              <a:t>CHALLENGES OF SENTIMENT ANALYSIS:</a:t>
            </a:r>
          </a:p>
          <a:p>
            <a:r>
              <a:rPr lang="en-SA" sz="2800" b="1" dirty="0">
                <a:solidFill>
                  <a:schemeClr val="bg1"/>
                </a:solidFill>
                <a:latin typeface="Gotham" panose="02000504050000020004" pitchFamily="2" charset="0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FBF7F-6CA4-5E4E-A118-8207D9073A0D}"/>
              </a:ext>
            </a:extLst>
          </p:cNvPr>
          <p:cNvSpPr txBox="1"/>
          <p:nvPr/>
        </p:nvSpPr>
        <p:spPr>
          <a:xfrm>
            <a:off x="428978" y="1106311"/>
            <a:ext cx="8229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b="1" dirty="0">
                <a:solidFill>
                  <a:schemeClr val="bg1"/>
                </a:solidFill>
                <a:latin typeface="Gotham" panose="02000504050000020004" pitchFamily="2" charset="0"/>
              </a:rPr>
              <a:t>1- Subjectivity :</a:t>
            </a:r>
          </a:p>
          <a:p>
            <a:endParaRPr lang="en-SA" sz="2400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r>
              <a:rPr lang="en-SA" dirty="0">
                <a:solidFill>
                  <a:schemeClr val="bg1"/>
                </a:solidFill>
                <a:latin typeface="GOTHAM-BOOK" panose="02000504050000020004" pitchFamily="2" charset="0"/>
              </a:rPr>
              <a:t>Texts can be subjective or objective , usually machines struggles with subjectivity , for example “the laptop is great , but </a:t>
            </a:r>
            <a:r>
              <a:rPr lang="en-US" dirty="0">
                <a:solidFill>
                  <a:schemeClr val="bg1"/>
                </a:solidFill>
                <a:latin typeface="GOTHAM-BOOK" panose="02000504050000020004" pitchFamily="2" charset="0"/>
              </a:rPr>
              <a:t>no way that justifies the massive price-tag” , the first part of the sentence is positive , but it negated by the second part , thus the overall sentiment of the text is negative.</a:t>
            </a:r>
          </a:p>
          <a:p>
            <a:endParaRPr lang="en-US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endParaRPr lang="en-US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endParaRPr lang="en-US" dirty="0">
              <a:solidFill>
                <a:schemeClr val="bg1"/>
              </a:solidFill>
              <a:latin typeface="GOTHAM-BOOK" panose="02000504050000020004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Gotham" panose="02000504050000020004" pitchFamily="2" charset="0"/>
              </a:rPr>
              <a:t>THE SOLUTION :</a:t>
            </a:r>
          </a:p>
          <a:p>
            <a:endParaRPr lang="en-US" sz="2000" b="1" dirty="0">
              <a:solidFill>
                <a:schemeClr val="bg1"/>
              </a:solidFill>
              <a:latin typeface="Gotham" panose="02000504050000020004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OTHAM-BOOK" panose="02000504050000020004" pitchFamily="2" charset="0"/>
              </a:rPr>
              <a:t>Using a large data set with a lots of examples of subjectivity can </a:t>
            </a:r>
          </a:p>
          <a:p>
            <a:r>
              <a:rPr lang="en-US" dirty="0">
                <a:solidFill>
                  <a:schemeClr val="bg1"/>
                </a:solidFill>
                <a:latin typeface="GOTHAM-BOOK" panose="02000504050000020004" pitchFamily="2" charset="0"/>
              </a:rPr>
              <a:t>help the algorithm to classify the sentiment correctly .</a:t>
            </a:r>
          </a:p>
          <a:p>
            <a:endParaRPr lang="en-SA" sz="2400" dirty="0">
              <a:solidFill>
                <a:schemeClr val="bg1"/>
              </a:solidFill>
              <a:latin typeface="GOTHAM-BOOK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2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25867</TotalTime>
  <Words>1046</Words>
  <Application>Microsoft Macintosh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Gotham</vt:lpstr>
      <vt:lpstr>Gotham Black</vt:lpstr>
      <vt:lpstr>GOTHAM-BOOK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سلطان عابد ضيف الله الحربي</dc:creator>
  <cp:lastModifiedBy>سلطان عابد ضيف الله الحربي</cp:lastModifiedBy>
  <cp:revision>4</cp:revision>
  <dcterms:created xsi:type="dcterms:W3CDTF">2022-07-14T02:17:51Z</dcterms:created>
  <dcterms:modified xsi:type="dcterms:W3CDTF">2022-08-01T01:30:03Z</dcterms:modified>
</cp:coreProperties>
</file>