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418" r:id="rId6"/>
    <p:sldId id="383" r:id="rId7"/>
    <p:sldId id="397" r:id="rId8"/>
    <p:sldId id="391" r:id="rId9"/>
    <p:sldId id="415" r:id="rId10"/>
    <p:sldId id="408" r:id="rId11"/>
    <p:sldId id="417" r:id="rId12"/>
    <p:sldId id="407" r:id="rId13"/>
    <p:sldId id="411" r:id="rId14"/>
    <p:sldId id="412" r:id="rId15"/>
    <p:sldId id="416" r:id="rId16"/>
    <p:sldId id="406" r:id="rId17"/>
    <p:sldId id="413" r:id="rId18"/>
    <p:sldId id="414" r:id="rId19"/>
    <p:sldId id="420" r:id="rId20"/>
    <p:sldId id="419" r:id="rId21"/>
    <p:sldId id="421" r:id="rId22"/>
    <p:sldId id="423" r:id="rId23"/>
    <p:sldId id="422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43" y="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AB3AC-D0B4-8DE6-5497-71A297D5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D25FC-C99B-B3F8-964E-7F380427A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05C11-9158-CCE5-AE11-ED1F32A93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8B21-B7F2-8A0F-0AAD-07235D72F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3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B6B9-3D6A-AD15-6FC0-85E4F88E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B82E0-3FF2-FE92-8801-0EB5027F3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0DA40-E43C-7D03-278D-B23A2B9E3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40610-73C0-A8F4-84E7-9B79DF35C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3F15-1195-1CBF-F4F7-4022EA16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38ABC-063E-CD28-81B9-DA3B665A4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8C210-B73A-C7FC-0BFD-400ED534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A538-5447-22BC-06C5-DAA023E84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7581-4F66-7C9F-AE5B-990A2DBB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3F244-C1B6-A8B9-8FCD-CE0B7058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BDFC3-084C-69F9-01D0-DBF5F6BAA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932A-3625-55E7-C45E-575FD42E7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68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05090-0B39-0CD7-2FE6-B51A4202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4943C-024E-1222-1F49-485723EF2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F20FF-A96A-744B-7E69-E3F2804D4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E597-1A50-7C2E-8B15-7C331817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7F264-5E03-22B0-1AF2-36A7B3C1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3AE4D-4987-B2B9-F1F4-226FA3D2B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8AFC4-9768-CC53-DE86-8BD6BB7DB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38710-51E8-288F-1D5F-5EE5471AE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2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C9EF4-76D6-4A1F-B91C-CEF2D5DB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EE719-593A-83BC-D7E3-58FC949E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2DCE1-6F20-F725-9FD4-C9AE38989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56250-D1F5-9F88-2C50-CC4DB7F1F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FE366-003B-2028-F95C-2FF5DED5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45C7E-E54D-A5A2-F4D3-C95D72E7E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CFA46-D910-23A5-16CD-AE54A2F63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848E-DD57-A342-B7F9-7C1EB3D65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330E-5B4D-9DFC-F1CE-7394CD370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12A88-1953-77A0-403F-0FB2D5F71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268B2-088A-D474-692F-5134AF1C9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33FB-7C40-57F1-20AE-CADBED0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3CBA-6319-8941-B1E5-66F7EC23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6F0F1-A3C3-2793-0F6F-1EFA57A7B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B1B8D-9FF0-E5DA-E9AA-8F405F92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7CFA-A9FF-6B5A-C352-EF1A56729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6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C9BA-7E08-8AE8-83F2-080D4995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995CF-DE08-85F3-B7A3-7F98F869D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F630A-9090-E374-7199-3E6FD880D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02B5C-FB40-80E1-1D57-6A942D7D4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9F288-570A-4008-8B30-AAEE99304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10F86-DCEA-CC11-7D6F-940F19DE6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889AB-6A60-F0E2-FFC4-A2124D754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30BC-BD3B-E2CB-6D02-BE7DACB91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5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7E5B-60A3-18AE-F08D-B554450F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45748-289E-6FEB-6B0C-363DAB1F2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1DD84-4DBD-976F-C238-A655650A0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778F8-5126-2FFA-C406-4E5705329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4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/>
              <a:t>Hafez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489D8-FC12-015B-C975-023E67E30D41}"/>
              </a:ext>
            </a:extLst>
          </p:cNvPr>
          <p:cNvSpPr txBox="1">
            <a:spLocks/>
          </p:cNvSpPr>
          <p:nvPr/>
        </p:nvSpPr>
        <p:spPr>
          <a:xfrm>
            <a:off x="7616190" y="3703319"/>
            <a:ext cx="4377844" cy="2013217"/>
          </a:xfrm>
          <a:prstGeom prst="rect">
            <a:avLst/>
          </a:prstGeom>
        </p:spPr>
        <p:txBody>
          <a:bodyPr tIns="457200"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Deliverable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60371-5320-81F7-1029-0E7C0E06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39" y="834886"/>
            <a:ext cx="2150763" cy="19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31046-79E1-F29E-76DF-7784A1881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A403-9F84-3CEE-00B5-E339AF1C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66CC-F9BF-773B-BED4-3150D9B981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656863"/>
            <a:ext cx="5933440" cy="5685608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Logging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database actions to detect fraud and support recovery from errors.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Complex Update Control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issues from simultaneous data updates or multi-step transactions.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4- Backup Recovery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data copies to restore information after failures or attacks.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Control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outputs (e.g., reports) are correct, timely, and well-formatted, including the Hafez logo.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EE5F-9A8B-F008-0479-3342E00A7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2D5B-B8CB-EA64-9A3E-1F2429E9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08E0-D634-4766-9231-BF650A971B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8160" y="82640"/>
            <a:ext cx="5933440" cy="5959837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sz="8000" b="1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Controls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protect the system from external threats and ensure a safe user experience.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Access Controls   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Authentication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email, password, and user type.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roles (Admin, Vendor, Customer) with specific access rights.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Secure Transactions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SSL encryption (HTTPS) to protect data during transmission.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Implements session timeouts to log out inactive users.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3-Data Encryption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hashing to secure sensitive data (like passwords), making it unreadable to unauthorized users.</a:t>
            </a:r>
          </a:p>
          <a:p>
            <a:pPr marL="0" lvl="1" indent="0">
              <a:lnSpc>
                <a:spcPct val="170000"/>
              </a:lnSpc>
              <a:buNone/>
            </a:pP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1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990F-DF49-7BF0-A044-5BC2697A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20EDA06-3373-D7D2-A02D-672C6FFE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2" name="Picture 1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D8CD1881-8FB8-7E06-777A-8A4E7B053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2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7F23F-D0E6-F403-1182-C9661FAE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52401"/>
            <a:ext cx="7061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FEB4-0217-3373-A056-2D932253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0CA-1ADB-7E58-E6A7-3C864BBE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93CDF-9650-1505-F641-7E7CBE0E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01600"/>
            <a:ext cx="7353300" cy="67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FB7E8-45CD-B78C-6513-DEA96933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240C-346C-6FD7-9FF8-084A5F6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C9AF9-26D6-448D-6E4C-B64C3D19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77" y="101600"/>
            <a:ext cx="7556523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EBB8D-4F74-AB9F-2B0E-4464657A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D2C4-CF19-E6DD-15BA-25CC5F11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DCD36-2C0D-71B3-F0EF-DFD1E89A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77" y="101600"/>
            <a:ext cx="7556523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45488-E6AD-DA91-0FF1-E1240DD4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3CB4-10CC-4D8F-4EBB-93085B8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4486033-99F3-FAD5-8463-C4F9C7C4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70" y="380365"/>
            <a:ext cx="2496820" cy="317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CC1B8D-7E98-28F5-0F17-7A30D6DC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88" y="489574"/>
            <a:ext cx="2030144" cy="3176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FACE7-1961-AF90-AA9F-CE6C6672B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80" y="3984683"/>
            <a:ext cx="2560542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3EDC5-BA2B-5505-7873-F482C79E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14BB-30FD-55F9-1078-544E5CB3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B56EA9-097C-F36B-E4AA-B93F38EF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39" y="775763"/>
            <a:ext cx="2095682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DBFF6-E043-37C7-E3CA-4B0922C40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9C55-0F0E-A49F-AC0F-6AC9DD0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587364-7315-24AA-B01E-624F4532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15" y="907848"/>
            <a:ext cx="218713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102A-5B5E-8FB1-8309-0C145454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0F57-E7C3-4310-DDB3-06A1CD1FCA89}"/>
              </a:ext>
            </a:extLst>
          </p:cNvPr>
          <p:cNvSpPr txBox="1">
            <a:spLocks/>
          </p:cNvSpPr>
          <p:nvPr/>
        </p:nvSpPr>
        <p:spPr>
          <a:xfrm>
            <a:off x="7616190" y="3703319"/>
            <a:ext cx="4377844" cy="2013217"/>
          </a:xfrm>
          <a:prstGeom prst="rect">
            <a:avLst/>
          </a:prstGeom>
        </p:spPr>
        <p:txBody>
          <a:bodyPr tIns="457200"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9DBC2D-7B8C-C517-C587-E4D93019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09537"/>
              </p:ext>
            </p:extLst>
          </p:nvPr>
        </p:nvGraphicFramePr>
        <p:xfrm>
          <a:off x="5669280" y="411478"/>
          <a:ext cx="5221987" cy="481076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04251">
                  <a:extLst>
                    <a:ext uri="{9D8B030D-6E8A-4147-A177-3AD203B41FA5}">
                      <a16:colId xmlns:a16="http://schemas.microsoft.com/office/drawing/2014/main" val="2684763044"/>
                    </a:ext>
                  </a:extLst>
                </a:gridCol>
                <a:gridCol w="1384553">
                  <a:extLst>
                    <a:ext uri="{9D8B030D-6E8A-4147-A177-3AD203B41FA5}">
                      <a16:colId xmlns:a16="http://schemas.microsoft.com/office/drawing/2014/main" val="3394352726"/>
                    </a:ext>
                  </a:extLst>
                </a:gridCol>
                <a:gridCol w="3333183">
                  <a:extLst>
                    <a:ext uri="{9D8B030D-6E8A-4147-A177-3AD203B41FA5}">
                      <a16:colId xmlns:a16="http://schemas.microsoft.com/office/drawing/2014/main" val="1760804468"/>
                    </a:ext>
                  </a:extLst>
                </a:gridCol>
              </a:tblGrid>
              <a:tr h="44487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Course Name: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Capstone Project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975899"/>
                  </a:ext>
                </a:extLst>
              </a:tr>
              <a:tr h="46494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Course Code: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MIS 451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071700"/>
                  </a:ext>
                </a:extLst>
              </a:tr>
              <a:tr h="46494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Section: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r>
                        <a:rPr lang="ar-SA" sz="1400" kern="0">
                          <a:effectLst/>
                        </a:rPr>
                        <a:t>01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95465"/>
                  </a:ext>
                </a:extLst>
              </a:tr>
              <a:tr h="470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No.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Student ID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Student  Name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29202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392902969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Mohammed Alhammad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472799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441101144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Salem Almahri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538557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401902187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Aseeel Alghamdi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560071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431100087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Sulaiman Alfuhaid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8527713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421900615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Ibraheem Alnahdi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946064"/>
                  </a:ext>
                </a:extLst>
              </a:tr>
              <a:tr h="36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401900570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Hatem alqahtani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1169017"/>
                  </a:ext>
                </a:extLst>
              </a:tr>
              <a:tr h="38643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Group: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1210945" algn="l"/>
                          <a:tab pos="1788795" algn="ctr"/>
                        </a:tabLst>
                      </a:pPr>
                      <a:r>
                        <a:rPr lang="en-US" sz="1400" kern="0">
                          <a:effectLst/>
                        </a:rPr>
                        <a:t>		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195297"/>
                  </a:ext>
                </a:extLst>
              </a:tr>
              <a:tr h="38643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Supervised by: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1210945" algn="l"/>
                          <a:tab pos="1788795" algn="ctr"/>
                        </a:tabLst>
                      </a:pPr>
                      <a:r>
                        <a:rPr lang="en-US" sz="1400" kern="0" dirty="0">
                          <a:effectLst/>
                        </a:rPr>
                        <a:t>ABDULRAHMAN BANDAR ALHARBI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9386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6072F3-542F-8B1F-1027-7A83F131A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9" y="411478"/>
            <a:ext cx="2150763" cy="19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63BE-6F67-B2A9-779F-C3D89D9B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BF51-9623-217C-DEF4-DC8479C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User Interface Design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23E1C2-B34F-1066-330C-C20C3A51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36" y="691933"/>
            <a:ext cx="217188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79E0D341-E06B-68E1-CB96-903C0A00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Application Architecture</a:t>
            </a:r>
          </a:p>
          <a:p>
            <a:r>
              <a:rPr lang="en-US" dirty="0"/>
              <a:t>Network Architecture</a:t>
            </a:r>
            <a:endParaRPr lang="ar-SA" dirty="0"/>
          </a:p>
          <a:p>
            <a:r>
              <a:rPr lang="en-US" dirty="0"/>
              <a:t>System Controls</a:t>
            </a:r>
          </a:p>
          <a:p>
            <a:r>
              <a:rPr lang="en-US" dirty="0"/>
              <a:t>User Interface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0AFC4DB4-DC88-237B-1A28-D8B8FBC1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Application Architecture </a:t>
            </a:r>
          </a:p>
        </p:txBody>
      </p:sp>
      <p:pic>
        <p:nvPicPr>
          <p:cNvPr id="2" name="Picture 1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81B9FBB3-9000-C80C-E8BF-C3F50459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Application Architecture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127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Hafez is a web-based system accessible through any browser or device via the internet. It is built using a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three-tier client-server architecture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Layer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user interface, developed with HTML, CSS, and JavaScript, which allows users to interact with the system.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data processing using web and application servers, secured with HTTPS and a cloud firewall.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Manages data storage and processing using SQL and PHP on a database server.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leverages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enhanced accessibility, scalability, reliability, and security. Unlike traditional hosting, it uses a network of connected physical and virtual cloud servers, which increases performance and cost efficiency.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D1211-DCBD-D298-B011-D24BA334A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C55996-3FE5-C21A-DA85-0DE2F2EF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Network Architecture </a:t>
            </a:r>
          </a:p>
        </p:txBody>
      </p:sp>
      <p:pic>
        <p:nvPicPr>
          <p:cNvPr id="2" name="Picture 1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3A12DB6A-647E-DE7E-A77B-4262F374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1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97418"/>
            <a:ext cx="9778365" cy="39803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network architecture</a:t>
            </a:r>
            <a:r>
              <a:rPr lang="en-US" dirty="0"/>
              <a:t> of the Hafez system illustrates the interaction between its three layers: the </a:t>
            </a:r>
            <a:r>
              <a:rPr lang="en-US" b="1" dirty="0"/>
              <a:t>view layer</a:t>
            </a:r>
            <a:r>
              <a:rPr lang="en-US" dirty="0"/>
              <a:t>, </a:t>
            </a:r>
            <a:r>
              <a:rPr lang="en-US" b="1" dirty="0"/>
              <a:t>application layer</a:t>
            </a:r>
            <a:r>
              <a:rPr lang="en-US" dirty="0"/>
              <a:t>, and </a:t>
            </a:r>
            <a:r>
              <a:rPr lang="en-US" b="1" dirty="0"/>
              <a:t>database layer</a:t>
            </a:r>
            <a:r>
              <a:rPr lang="en-US" dirty="0"/>
              <a:t>. It supports various devices (phones, tablets, laptops, desktops) and browsers (e.g., Chrome, Safari), ensuring accessibility via the internet.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cloud firewall</a:t>
            </a:r>
            <a:r>
              <a:rPr lang="en-US" dirty="0"/>
              <a:t> (provided by GoDaddy) protects against cyber threats like hacking and malware.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 server</a:t>
            </a:r>
            <a:r>
              <a:rPr lang="en-US" dirty="0"/>
              <a:t> handles user requests and delivers content (HTML, images, etc.).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 server</a:t>
            </a:r>
            <a:r>
              <a:rPr lang="en-US" dirty="0"/>
              <a:t>, positioned between the web and database servers, manages logic, security, and communication.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database server</a:t>
            </a:r>
            <a:r>
              <a:rPr lang="en-US" dirty="0"/>
              <a:t> securely stores data and restricts access to authorized users only. It uses </a:t>
            </a:r>
            <a:r>
              <a:rPr lang="en-US" b="1" dirty="0"/>
              <a:t>MySQL</a:t>
            </a:r>
            <a:r>
              <a:rPr lang="en-US" dirty="0"/>
              <a:t> and is hosted on the cloud for scalability and flexibility.</a:t>
            </a:r>
          </a:p>
          <a:p>
            <a:pPr>
              <a:lnSpc>
                <a:spcPct val="120000"/>
              </a:lnSpc>
            </a:pPr>
            <a:r>
              <a:rPr lang="en-US" dirty="0"/>
              <a:t>All servers operate in a </a:t>
            </a:r>
            <a:r>
              <a:rPr lang="en-US" b="1" dirty="0"/>
              <a:t>cloud environment</a:t>
            </a:r>
            <a:r>
              <a:rPr lang="en-US" dirty="0"/>
              <a:t>, improving performance, scalability, and cost-efficiency.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F1235-0D8E-69F1-A2B9-29228FC5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27C7FA-849A-E2DF-0A87-5BCC5681E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System security and controls</a:t>
            </a:r>
          </a:p>
        </p:txBody>
      </p:sp>
      <p:pic>
        <p:nvPicPr>
          <p:cNvPr id="2" name="Picture 1" descr="A logo of a book with a star and a crescent moon&#10;&#10;AI-generated content may be incorrect.">
            <a:extLst>
              <a:ext uri="{FF2B5EF4-FFF2-40B4-BE49-F238E27FC236}">
                <a16:creationId xmlns:a16="http://schemas.microsoft.com/office/drawing/2014/main" id="{5873DB13-F357-DBE5-84F4-8DF4F1F1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83" y="4955526"/>
            <a:ext cx="1895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5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7960" y="228600"/>
            <a:ext cx="6416040" cy="550263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Hafez system includes two main types of controls to protect data and ensure secure operations: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Controls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Controls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Controls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ensure accurate data input/output and protect against errors or unauthorized access.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Controls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value limit: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unreasonable input values (e.g., too long passwords.).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Completeness: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required fields are filled before proceeding.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identifiers like country codes.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  <ds:schemaRef ds:uri="16c05727-aa75-4e4a-9b5f-8a80a1165891"/>
    <ds:schemaRef ds:uri="http://purl.org/dc/dcmitype/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286</TotalTime>
  <Words>687</Words>
  <Application>Microsoft Office PowerPoint</Application>
  <PresentationFormat>Widescreen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Franklin Gothic Book</vt:lpstr>
      <vt:lpstr>Franklin Gothic Demi</vt:lpstr>
      <vt:lpstr>Times New Roman</vt:lpstr>
      <vt:lpstr>Custom</vt:lpstr>
      <vt:lpstr>Hafez System</vt:lpstr>
      <vt:lpstr>PowerPoint Presentation</vt:lpstr>
      <vt:lpstr>Agenda</vt:lpstr>
      <vt:lpstr>Application Architecture </vt:lpstr>
      <vt:lpstr>Application Architecture </vt:lpstr>
      <vt:lpstr>Network Architecture </vt:lpstr>
      <vt:lpstr>Network Architecture</vt:lpstr>
      <vt:lpstr>System security and controls</vt:lpstr>
      <vt:lpstr>System Controls</vt:lpstr>
      <vt:lpstr>System Controls</vt:lpstr>
      <vt:lpstr>System Controls</vt:lpstr>
      <vt:lpstr>User Interface Design </vt:lpstr>
      <vt:lpstr>User Interface Design </vt:lpstr>
      <vt:lpstr>User Interface Design </vt:lpstr>
      <vt:lpstr>User Interface Design </vt:lpstr>
      <vt:lpstr>User Interface Design </vt:lpstr>
      <vt:lpstr>User Interface Design </vt:lpstr>
      <vt:lpstr>User Interface Design </vt:lpstr>
      <vt:lpstr>User Interface Design </vt:lpstr>
      <vt:lpstr>User Interface Design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salem almhri</dc:creator>
  <cp:lastModifiedBy>khalid ahmed Sulaiman alfuhaid</cp:lastModifiedBy>
  <cp:revision>3</cp:revision>
  <dcterms:created xsi:type="dcterms:W3CDTF">2025-04-08T18:37:38Z</dcterms:created>
  <dcterms:modified xsi:type="dcterms:W3CDTF">2025-04-09T05:17:56Z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