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62" r:id="rId4"/>
    <p:sldId id="257" r:id="rId5"/>
    <p:sldId id="258" r:id="rId6"/>
    <p:sldId id="263" r:id="rId7"/>
    <p:sldId id="264" r:id="rId8"/>
    <p:sldId id="265" r:id="rId9"/>
    <p:sldId id="266" r:id="rId10"/>
    <p:sldId id="267" r:id="rId11"/>
    <p:sldId id="26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91"/>
    <p:restoredTop sz="96327"/>
  </p:normalViewPr>
  <p:slideViewPr>
    <p:cSldViewPr snapToGrid="0">
      <p:cViewPr varScale="1">
        <p:scale>
          <a:sx n="149" d="100"/>
          <a:sy n="149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CBE73A-8692-8F4D-B14B-43F7C6D9C41D}" type="datetimeFigureOut">
              <a:rPr lang="en-UA" smtClean="0"/>
              <a:t>28.10.2022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873F26C-DD46-0E46-8E1A-37F6E765C0F4}" type="slidenum">
              <a:rPr lang="en-UA" smtClean="0"/>
              <a:t>‹#›</a:t>
            </a:fld>
            <a:endParaRPr lang="en-UA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916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E73A-8692-8F4D-B14B-43F7C6D9C41D}" type="datetimeFigureOut">
              <a:rPr lang="en-UA" smtClean="0"/>
              <a:t>28.10.2022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F26C-DD46-0E46-8E1A-37F6E765C0F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3349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E73A-8692-8F4D-B14B-43F7C6D9C41D}" type="datetimeFigureOut">
              <a:rPr lang="en-UA" smtClean="0"/>
              <a:t>28.10.2022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F26C-DD46-0E46-8E1A-37F6E765C0F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8840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E73A-8692-8F4D-B14B-43F7C6D9C41D}" type="datetimeFigureOut">
              <a:rPr lang="en-UA" smtClean="0"/>
              <a:t>28.10.2022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F26C-DD46-0E46-8E1A-37F6E765C0F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09365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CBE73A-8692-8F4D-B14B-43F7C6D9C41D}" type="datetimeFigureOut">
              <a:rPr lang="en-UA" smtClean="0"/>
              <a:t>28.10.2022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873F26C-DD46-0E46-8E1A-37F6E765C0F4}" type="slidenum">
              <a:rPr lang="en-UA" smtClean="0"/>
              <a:t>‹#›</a:t>
            </a:fld>
            <a:endParaRPr lang="en-UA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13633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E73A-8692-8F4D-B14B-43F7C6D9C41D}" type="datetimeFigureOut">
              <a:rPr lang="en-UA" smtClean="0"/>
              <a:t>28.10.2022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F26C-DD46-0E46-8E1A-37F6E765C0F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177013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E73A-8692-8F4D-B14B-43F7C6D9C41D}" type="datetimeFigureOut">
              <a:rPr lang="en-UA" smtClean="0"/>
              <a:t>28.10.2022</a:t>
            </a:fld>
            <a:endParaRPr lang="en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F26C-DD46-0E46-8E1A-37F6E765C0F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630088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E73A-8692-8F4D-B14B-43F7C6D9C41D}" type="datetimeFigureOut">
              <a:rPr lang="en-UA" smtClean="0"/>
              <a:t>28.10.2022</a:t>
            </a:fld>
            <a:endParaRPr lang="en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F26C-DD46-0E46-8E1A-37F6E765C0F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58851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E73A-8692-8F4D-B14B-43F7C6D9C41D}" type="datetimeFigureOut">
              <a:rPr lang="en-UA" smtClean="0"/>
              <a:t>28.10.2022</a:t>
            </a:fld>
            <a:endParaRPr lang="en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F26C-DD46-0E46-8E1A-37F6E765C0F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70694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DCBE73A-8692-8F4D-B14B-43F7C6D9C41D}" type="datetimeFigureOut">
              <a:rPr lang="en-UA" smtClean="0"/>
              <a:t>28.10.2022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873F26C-DD46-0E46-8E1A-37F6E765C0F4}" type="slidenum">
              <a:rPr lang="en-UA" smtClean="0"/>
              <a:t>‹#›</a:t>
            </a:fld>
            <a:endParaRPr lang="en-UA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2858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DCBE73A-8692-8F4D-B14B-43F7C6D9C41D}" type="datetimeFigureOut">
              <a:rPr lang="en-UA" smtClean="0"/>
              <a:t>28.10.2022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873F26C-DD46-0E46-8E1A-37F6E765C0F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3226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CBE73A-8692-8F4D-B14B-43F7C6D9C41D}" type="datetimeFigureOut">
              <a:rPr lang="en-UA" smtClean="0"/>
              <a:t>28.10.2022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873F26C-DD46-0E46-8E1A-37F6E765C0F4}" type="slidenum">
              <a:rPr lang="en-UA" smtClean="0"/>
              <a:t>‹#›</a:t>
            </a:fld>
            <a:endParaRPr lang="en-UA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09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F6154-E5E9-07EC-2CFF-E1E05C1CA3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A" sz="6000" dirty="0"/>
              <a:t>Wooden</a:t>
            </a:r>
            <a:br>
              <a:rPr lang="en-UA" sz="6000" dirty="0"/>
            </a:br>
            <a:r>
              <a:rPr lang="en-UA" sz="6000" dirty="0"/>
              <a:t>chair</a:t>
            </a:r>
            <a:br>
              <a:rPr lang="en-UA" sz="6000" dirty="0"/>
            </a:br>
            <a:r>
              <a:rPr lang="en-UA" sz="6000" dirty="0"/>
              <a:t>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5968D-4A8E-17B0-E6AB-1D6AA3C0CE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A" dirty="0"/>
              <a:t>Oksana Sul</a:t>
            </a:r>
          </a:p>
        </p:txBody>
      </p:sp>
    </p:spTree>
    <p:extLst>
      <p:ext uri="{BB962C8B-B14F-4D97-AF65-F5344CB8AC3E}">
        <p14:creationId xmlns:p14="http://schemas.microsoft.com/office/powerpoint/2010/main" val="140804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9EBB-43A1-0950-0345-1F6F5CA1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6"/>
            <a:ext cx="3384329" cy="5421435"/>
          </a:xfrm>
        </p:spPr>
        <p:txBody>
          <a:bodyPr anchor="ctr">
            <a:normAutofit/>
          </a:bodyPr>
          <a:lstStyle/>
          <a:p>
            <a:r>
              <a:rPr lang="en-GB" sz="4000" b="1" dirty="0"/>
              <a:t>Regression Testing</a:t>
            </a:r>
            <a:br>
              <a:rPr lang="en-GB" dirty="0"/>
            </a:br>
            <a:endParaRPr lang="en-UA" sz="4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ACAAF4-4842-1E4E-C92B-55739D6A99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673354"/>
              </p:ext>
            </p:extLst>
          </p:nvPr>
        </p:nvGraphicFramePr>
        <p:xfrm>
          <a:off x="5280025" y="808735"/>
          <a:ext cx="5994402" cy="3968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983">
                  <a:extLst>
                    <a:ext uri="{9D8B030D-6E8A-4147-A177-3AD203B41FA5}">
                      <a16:colId xmlns:a16="http://schemas.microsoft.com/office/drawing/2014/main" val="422510630"/>
                    </a:ext>
                  </a:extLst>
                </a:gridCol>
                <a:gridCol w="3496191">
                  <a:extLst>
                    <a:ext uri="{9D8B030D-6E8A-4147-A177-3AD203B41FA5}">
                      <a16:colId xmlns:a16="http://schemas.microsoft.com/office/drawing/2014/main" val="790331100"/>
                    </a:ext>
                  </a:extLst>
                </a:gridCol>
                <a:gridCol w="1636228">
                  <a:extLst>
                    <a:ext uri="{9D8B030D-6E8A-4147-A177-3AD203B41FA5}">
                      <a16:colId xmlns:a16="http://schemas.microsoft.com/office/drawing/2014/main" val="3774039187"/>
                    </a:ext>
                  </a:extLst>
                </a:gridCol>
              </a:tblGrid>
              <a:tr h="6561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endParaRPr lang="en-UA" sz="1700"/>
                    </a:p>
                  </a:txBody>
                  <a:tcPr marL="87299" marR="87299" marT="43650" marB="43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 idea</a:t>
                      </a:r>
                    </a:p>
                    <a:p>
                      <a:endParaRPr lang="en-UA" sz="1700"/>
                    </a:p>
                  </a:txBody>
                  <a:tcPr marL="87299" marR="87299" marT="43650" marB="43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 result</a:t>
                      </a:r>
                    </a:p>
                    <a:p>
                      <a:endParaRPr lang="en-UA" sz="1700"/>
                    </a:p>
                  </a:txBody>
                  <a:tcPr marL="87299" marR="87299" marT="43650" marB="43650"/>
                </a:tc>
                <a:extLst>
                  <a:ext uri="{0D108BD9-81ED-4DB2-BD59-A6C34878D82A}">
                    <a16:rowId xmlns:a16="http://schemas.microsoft.com/office/drawing/2014/main" val="1259280743"/>
                  </a:ext>
                </a:extLst>
              </a:tr>
              <a:tr h="6123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TC6</a:t>
                      </a:r>
                    </a:p>
                    <a:p>
                      <a:endParaRPr lang="en-UA" sz="1700" dirty="0"/>
                    </a:p>
                  </a:txBody>
                  <a:tcPr marL="87299" marR="87299" marT="43650" marB="4365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Verify the evenness of the surface</a:t>
                      </a:r>
                      <a:endParaRPr lang="en-UA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299" marR="87299" marT="43650" marB="43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</a:p>
                    <a:p>
                      <a:endParaRPr lang="en-UA" sz="1700"/>
                    </a:p>
                  </a:txBody>
                  <a:tcPr marL="87299" marR="87299" marT="43650" marB="43650"/>
                </a:tc>
                <a:extLst>
                  <a:ext uri="{0D108BD9-81ED-4DB2-BD59-A6C34878D82A}">
                    <a16:rowId xmlns:a16="http://schemas.microsoft.com/office/drawing/2014/main" val="2438194086"/>
                  </a:ext>
                </a:extLst>
              </a:tr>
              <a:tr h="616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TC7</a:t>
                      </a:r>
                    </a:p>
                    <a:p>
                      <a:endParaRPr lang="en-UA" sz="1700" dirty="0"/>
                    </a:p>
                  </a:txBody>
                  <a:tcPr marL="87299" marR="87299" marT="43650" marB="43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coverage of wooden details </a:t>
                      </a:r>
                      <a:endParaRPr lang="en-UA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A" sz="1600" dirty="0"/>
                    </a:p>
                    <a:p>
                      <a:endParaRPr lang="en-UA" sz="1600" u="none" dirty="0"/>
                    </a:p>
                  </a:txBody>
                  <a:tcPr marL="87299" marR="87299" marT="43650" marB="43650"/>
                </a:tc>
                <a:tc>
                  <a:txBody>
                    <a:bodyPr/>
                    <a:lstStyle/>
                    <a:p>
                      <a:r>
                        <a:rPr lang="en-UA" sz="1700" dirty="0"/>
                        <a:t>Pass</a:t>
                      </a:r>
                    </a:p>
                  </a:txBody>
                  <a:tcPr marL="87299" marR="87299" marT="43650" marB="43650"/>
                </a:tc>
                <a:extLst>
                  <a:ext uri="{0D108BD9-81ED-4DB2-BD59-A6C34878D82A}">
                    <a16:rowId xmlns:a16="http://schemas.microsoft.com/office/drawing/2014/main" val="838836600"/>
                  </a:ext>
                </a:extLst>
              </a:tr>
              <a:tr h="616226">
                <a:tc>
                  <a:txBody>
                    <a:bodyPr/>
                    <a:lstStyle/>
                    <a:p>
                      <a:r>
                        <a:rPr lang="en-UA" sz="1700" dirty="0"/>
                        <a:t>TC12</a:t>
                      </a:r>
                    </a:p>
                  </a:txBody>
                  <a:tcPr marL="87299" marR="87299" marT="43650" marB="43650"/>
                </a:tc>
                <a:tc>
                  <a:txBody>
                    <a:bodyPr/>
                    <a:lstStyle/>
                    <a:p>
                      <a:r>
                        <a:rPr lang="en-GB" sz="1600" u="none" dirty="0"/>
                        <a:t>Look at the surface.</a:t>
                      </a:r>
                    </a:p>
                    <a:p>
                      <a:r>
                        <a:rPr lang="en-GB" sz="1600" u="none" dirty="0"/>
                        <a:t>The surface has to be without splits and knots </a:t>
                      </a:r>
                      <a:endParaRPr lang="en-UA" sz="1600" u="none" dirty="0"/>
                    </a:p>
                  </a:txBody>
                  <a:tcPr marL="87299" marR="87299" marT="43650" marB="43650"/>
                </a:tc>
                <a:tc>
                  <a:txBody>
                    <a:bodyPr/>
                    <a:lstStyle/>
                    <a:p>
                      <a:r>
                        <a:rPr lang="en-UA" sz="1700" dirty="0"/>
                        <a:t>Pass</a:t>
                      </a:r>
                    </a:p>
                  </a:txBody>
                  <a:tcPr marL="87299" marR="87299" marT="43650" marB="43650"/>
                </a:tc>
                <a:extLst>
                  <a:ext uri="{0D108BD9-81ED-4DB2-BD59-A6C34878D82A}">
                    <a16:rowId xmlns:a16="http://schemas.microsoft.com/office/drawing/2014/main" val="4219201365"/>
                  </a:ext>
                </a:extLst>
              </a:tr>
              <a:tr h="616226">
                <a:tc>
                  <a:txBody>
                    <a:bodyPr/>
                    <a:lstStyle/>
                    <a:p>
                      <a:r>
                        <a:rPr lang="en-UA" sz="1700" dirty="0"/>
                        <a:t>TC15</a:t>
                      </a:r>
                    </a:p>
                  </a:txBody>
                  <a:tcPr marL="87299" marR="87299" marT="43650" marB="43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coverage of wooden details </a:t>
                      </a:r>
                      <a:r>
                        <a:rPr lang="en-U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 1- time throwing</a:t>
                      </a:r>
                      <a:endParaRPr lang="en-UA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A" sz="1600" u="none" dirty="0"/>
                    </a:p>
                  </a:txBody>
                  <a:tcPr marL="87299" marR="87299" marT="43650" marB="43650"/>
                </a:tc>
                <a:tc>
                  <a:txBody>
                    <a:bodyPr/>
                    <a:lstStyle/>
                    <a:p>
                      <a:r>
                        <a:rPr lang="en-UA" sz="1700" dirty="0"/>
                        <a:t>Pass</a:t>
                      </a:r>
                    </a:p>
                  </a:txBody>
                  <a:tcPr marL="87299" marR="87299" marT="43650" marB="43650"/>
                </a:tc>
                <a:extLst>
                  <a:ext uri="{0D108BD9-81ED-4DB2-BD59-A6C34878D82A}">
                    <a16:rowId xmlns:a16="http://schemas.microsoft.com/office/drawing/2014/main" val="10268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276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0">
            <a:extLst>
              <a:ext uri="{FF2B5EF4-FFF2-40B4-BE49-F238E27FC236}">
                <a16:creationId xmlns:a16="http://schemas.microsoft.com/office/drawing/2014/main" id="{B2993EF1-19E1-473A-8A3F-1D7B24951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742B5-BEDE-0E00-2063-FF34FD31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5527033" cy="1492132"/>
          </a:xfrm>
        </p:spPr>
        <p:txBody>
          <a:bodyPr>
            <a:normAutofit/>
          </a:bodyPr>
          <a:lstStyle/>
          <a:p>
            <a:r>
              <a:rPr lang="en-GB" b="1" dirty="0" err="1"/>
              <a:t>Mockups</a:t>
            </a:r>
            <a:br>
              <a:rPr lang="en-GB" dirty="0"/>
            </a:br>
            <a:endParaRPr lang="en-U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0C5101-CD9E-4E96-A827-ACA768C31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7CA858E-7621-C312-4D7E-D7C947BF1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1"/>
            <a:ext cx="5527033" cy="3593591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 22">
            <a:extLst>
              <a:ext uri="{FF2B5EF4-FFF2-40B4-BE49-F238E27FC236}">
                <a16:creationId xmlns:a16="http://schemas.microsoft.com/office/drawing/2014/main" id="{588FC0EF-FB5A-4AF3-A7C1-57F4582BF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flipH="1">
            <a:off x="6909478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B19D2F-9F08-47D1-A104-0BE7E3011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46365" y="2"/>
            <a:ext cx="5149751" cy="3402351"/>
          </a:xfrm>
          <a:custGeom>
            <a:avLst/>
            <a:gdLst>
              <a:gd name="connsiteX0" fmla="*/ 189795 w 5149751"/>
              <a:gd name="connsiteY0" fmla="*/ 0 h 3402351"/>
              <a:gd name="connsiteX1" fmla="*/ 5149751 w 5149751"/>
              <a:gd name="connsiteY1" fmla="*/ 0 h 3402351"/>
              <a:gd name="connsiteX2" fmla="*/ 5149751 w 5149751"/>
              <a:gd name="connsiteY2" fmla="*/ 3402351 h 3402351"/>
              <a:gd name="connsiteX3" fmla="*/ 1262 w 5149751"/>
              <a:gd name="connsiteY3" fmla="*/ 3402351 h 3402351"/>
              <a:gd name="connsiteX4" fmla="*/ 3359 w 5149751"/>
              <a:gd name="connsiteY4" fmla="*/ 3360737 h 3402351"/>
              <a:gd name="connsiteX5" fmla="*/ 11757 w 5149751"/>
              <a:gd name="connsiteY5" fmla="*/ 3300412 h 3402351"/>
              <a:gd name="connsiteX6" fmla="*/ 23514 w 5149751"/>
              <a:gd name="connsiteY6" fmla="*/ 3248025 h 3402351"/>
              <a:gd name="connsiteX7" fmla="*/ 38631 w 5149751"/>
              <a:gd name="connsiteY7" fmla="*/ 3201987 h 3402351"/>
              <a:gd name="connsiteX8" fmla="*/ 55427 w 5149751"/>
              <a:gd name="connsiteY8" fmla="*/ 3160712 h 3402351"/>
              <a:gd name="connsiteX9" fmla="*/ 75582 w 5149751"/>
              <a:gd name="connsiteY9" fmla="*/ 3121025 h 3402351"/>
              <a:gd name="connsiteX10" fmla="*/ 95737 w 5149751"/>
              <a:gd name="connsiteY10" fmla="*/ 3084512 h 3402351"/>
              <a:gd name="connsiteX11" fmla="*/ 115892 w 5149751"/>
              <a:gd name="connsiteY11" fmla="*/ 3046412 h 3402351"/>
              <a:gd name="connsiteX12" fmla="*/ 134368 w 5149751"/>
              <a:gd name="connsiteY12" fmla="*/ 3009900 h 3402351"/>
              <a:gd name="connsiteX13" fmla="*/ 152844 w 5149751"/>
              <a:gd name="connsiteY13" fmla="*/ 2967037 h 3402351"/>
              <a:gd name="connsiteX14" fmla="*/ 167959 w 5149751"/>
              <a:gd name="connsiteY14" fmla="*/ 2922587 h 3402351"/>
              <a:gd name="connsiteX15" fmla="*/ 178037 w 5149751"/>
              <a:gd name="connsiteY15" fmla="*/ 2868612 h 3402351"/>
              <a:gd name="connsiteX16" fmla="*/ 188115 w 5149751"/>
              <a:gd name="connsiteY16" fmla="*/ 2809875 h 3402351"/>
              <a:gd name="connsiteX17" fmla="*/ 189795 w 5149751"/>
              <a:gd name="connsiteY17" fmla="*/ 2741612 h 3402351"/>
              <a:gd name="connsiteX18" fmla="*/ 188115 w 5149751"/>
              <a:gd name="connsiteY18" fmla="*/ 2671762 h 3402351"/>
              <a:gd name="connsiteX19" fmla="*/ 178037 w 5149751"/>
              <a:gd name="connsiteY19" fmla="*/ 2613025 h 3402351"/>
              <a:gd name="connsiteX20" fmla="*/ 167959 w 5149751"/>
              <a:gd name="connsiteY20" fmla="*/ 2560637 h 3402351"/>
              <a:gd name="connsiteX21" fmla="*/ 152844 w 5149751"/>
              <a:gd name="connsiteY21" fmla="*/ 2513012 h 3402351"/>
              <a:gd name="connsiteX22" fmla="*/ 134368 w 5149751"/>
              <a:gd name="connsiteY22" fmla="*/ 2471737 h 3402351"/>
              <a:gd name="connsiteX23" fmla="*/ 115892 w 5149751"/>
              <a:gd name="connsiteY23" fmla="*/ 2433637 h 3402351"/>
              <a:gd name="connsiteX24" fmla="*/ 95737 w 5149751"/>
              <a:gd name="connsiteY24" fmla="*/ 2395537 h 3402351"/>
              <a:gd name="connsiteX25" fmla="*/ 75582 w 5149751"/>
              <a:gd name="connsiteY25" fmla="*/ 2359025 h 3402351"/>
              <a:gd name="connsiteX26" fmla="*/ 55427 w 5149751"/>
              <a:gd name="connsiteY26" fmla="*/ 2319337 h 3402351"/>
              <a:gd name="connsiteX27" fmla="*/ 38631 w 5149751"/>
              <a:gd name="connsiteY27" fmla="*/ 2278062 h 3402351"/>
              <a:gd name="connsiteX28" fmla="*/ 23514 w 5149751"/>
              <a:gd name="connsiteY28" fmla="*/ 2232025 h 3402351"/>
              <a:gd name="connsiteX29" fmla="*/ 11757 w 5149751"/>
              <a:gd name="connsiteY29" fmla="*/ 2179637 h 3402351"/>
              <a:gd name="connsiteX30" fmla="*/ 3359 w 5149751"/>
              <a:gd name="connsiteY30" fmla="*/ 2119312 h 3402351"/>
              <a:gd name="connsiteX31" fmla="*/ 0 w 5149751"/>
              <a:gd name="connsiteY31" fmla="*/ 2051050 h 3402351"/>
              <a:gd name="connsiteX32" fmla="*/ 3359 w 5149751"/>
              <a:gd name="connsiteY32" fmla="*/ 1982787 h 3402351"/>
              <a:gd name="connsiteX33" fmla="*/ 11757 w 5149751"/>
              <a:gd name="connsiteY33" fmla="*/ 1922462 h 3402351"/>
              <a:gd name="connsiteX34" fmla="*/ 23514 w 5149751"/>
              <a:gd name="connsiteY34" fmla="*/ 1870075 h 3402351"/>
              <a:gd name="connsiteX35" fmla="*/ 38631 w 5149751"/>
              <a:gd name="connsiteY35" fmla="*/ 1824037 h 3402351"/>
              <a:gd name="connsiteX36" fmla="*/ 55427 w 5149751"/>
              <a:gd name="connsiteY36" fmla="*/ 1782762 h 3402351"/>
              <a:gd name="connsiteX37" fmla="*/ 75582 w 5149751"/>
              <a:gd name="connsiteY37" fmla="*/ 1743075 h 3402351"/>
              <a:gd name="connsiteX38" fmla="*/ 95737 w 5149751"/>
              <a:gd name="connsiteY38" fmla="*/ 1708150 h 3402351"/>
              <a:gd name="connsiteX39" fmla="*/ 115892 w 5149751"/>
              <a:gd name="connsiteY39" fmla="*/ 1671637 h 3402351"/>
              <a:gd name="connsiteX40" fmla="*/ 134368 w 5149751"/>
              <a:gd name="connsiteY40" fmla="*/ 1631950 h 3402351"/>
              <a:gd name="connsiteX41" fmla="*/ 152844 w 5149751"/>
              <a:gd name="connsiteY41" fmla="*/ 1589087 h 3402351"/>
              <a:gd name="connsiteX42" fmla="*/ 167959 w 5149751"/>
              <a:gd name="connsiteY42" fmla="*/ 1544637 h 3402351"/>
              <a:gd name="connsiteX43" fmla="*/ 178037 w 5149751"/>
              <a:gd name="connsiteY43" fmla="*/ 1492250 h 3402351"/>
              <a:gd name="connsiteX44" fmla="*/ 188115 w 5149751"/>
              <a:gd name="connsiteY44" fmla="*/ 1431925 h 3402351"/>
              <a:gd name="connsiteX45" fmla="*/ 189795 w 5149751"/>
              <a:gd name="connsiteY45" fmla="*/ 1363662 h 3402351"/>
              <a:gd name="connsiteX46" fmla="*/ 188115 w 5149751"/>
              <a:gd name="connsiteY46" fmla="*/ 1295400 h 3402351"/>
              <a:gd name="connsiteX47" fmla="*/ 178037 w 5149751"/>
              <a:gd name="connsiteY47" fmla="*/ 1235075 h 3402351"/>
              <a:gd name="connsiteX48" fmla="*/ 167959 w 5149751"/>
              <a:gd name="connsiteY48" fmla="*/ 1182687 h 3402351"/>
              <a:gd name="connsiteX49" fmla="*/ 152844 w 5149751"/>
              <a:gd name="connsiteY49" fmla="*/ 1136650 h 3402351"/>
              <a:gd name="connsiteX50" fmla="*/ 134368 w 5149751"/>
              <a:gd name="connsiteY50" fmla="*/ 1095375 h 3402351"/>
              <a:gd name="connsiteX51" fmla="*/ 115892 w 5149751"/>
              <a:gd name="connsiteY51" fmla="*/ 1055687 h 3402351"/>
              <a:gd name="connsiteX52" fmla="*/ 95737 w 5149751"/>
              <a:gd name="connsiteY52" fmla="*/ 1017587 h 3402351"/>
              <a:gd name="connsiteX53" fmla="*/ 75582 w 5149751"/>
              <a:gd name="connsiteY53" fmla="*/ 981075 h 3402351"/>
              <a:gd name="connsiteX54" fmla="*/ 55427 w 5149751"/>
              <a:gd name="connsiteY54" fmla="*/ 942975 h 3402351"/>
              <a:gd name="connsiteX55" fmla="*/ 38631 w 5149751"/>
              <a:gd name="connsiteY55" fmla="*/ 901700 h 3402351"/>
              <a:gd name="connsiteX56" fmla="*/ 23514 w 5149751"/>
              <a:gd name="connsiteY56" fmla="*/ 854075 h 3402351"/>
              <a:gd name="connsiteX57" fmla="*/ 11757 w 5149751"/>
              <a:gd name="connsiteY57" fmla="*/ 801687 h 3402351"/>
              <a:gd name="connsiteX58" fmla="*/ 3359 w 5149751"/>
              <a:gd name="connsiteY58" fmla="*/ 744537 h 3402351"/>
              <a:gd name="connsiteX59" fmla="*/ 0 w 5149751"/>
              <a:gd name="connsiteY59" fmla="*/ 673100 h 3402351"/>
              <a:gd name="connsiteX60" fmla="*/ 3359 w 5149751"/>
              <a:gd name="connsiteY60" fmla="*/ 606425 h 3402351"/>
              <a:gd name="connsiteX61" fmla="*/ 11757 w 5149751"/>
              <a:gd name="connsiteY61" fmla="*/ 546100 h 3402351"/>
              <a:gd name="connsiteX62" fmla="*/ 23514 w 5149751"/>
              <a:gd name="connsiteY62" fmla="*/ 496887 h 3402351"/>
              <a:gd name="connsiteX63" fmla="*/ 38631 w 5149751"/>
              <a:gd name="connsiteY63" fmla="*/ 450850 h 3402351"/>
              <a:gd name="connsiteX64" fmla="*/ 55427 w 5149751"/>
              <a:gd name="connsiteY64" fmla="*/ 409575 h 3402351"/>
              <a:gd name="connsiteX65" fmla="*/ 73902 w 5149751"/>
              <a:gd name="connsiteY65" fmla="*/ 369887 h 3402351"/>
              <a:gd name="connsiteX66" fmla="*/ 92378 w 5149751"/>
              <a:gd name="connsiteY66" fmla="*/ 334962 h 3402351"/>
              <a:gd name="connsiteX67" fmla="*/ 112533 w 5149751"/>
              <a:gd name="connsiteY67" fmla="*/ 296862 h 3402351"/>
              <a:gd name="connsiteX68" fmla="*/ 132688 w 5149751"/>
              <a:gd name="connsiteY68" fmla="*/ 260350 h 3402351"/>
              <a:gd name="connsiteX69" fmla="*/ 149484 w 5149751"/>
              <a:gd name="connsiteY69" fmla="*/ 217487 h 3402351"/>
              <a:gd name="connsiteX70" fmla="*/ 166280 w 5149751"/>
              <a:gd name="connsiteY70" fmla="*/ 174625 h 3402351"/>
              <a:gd name="connsiteX71" fmla="*/ 176358 w 5149751"/>
              <a:gd name="connsiteY71" fmla="*/ 122237 h 3402351"/>
              <a:gd name="connsiteX72" fmla="*/ 184755 w 5149751"/>
              <a:gd name="connsiteY72" fmla="*/ 66675 h 340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149751" h="3402351">
                <a:moveTo>
                  <a:pt x="189795" y="0"/>
                </a:moveTo>
                <a:lnTo>
                  <a:pt x="5149751" y="0"/>
                </a:lnTo>
                <a:lnTo>
                  <a:pt x="5149751" y="3402351"/>
                </a:lnTo>
                <a:lnTo>
                  <a:pt x="1262" y="3402351"/>
                </a:lnTo>
                <a:lnTo>
                  <a:pt x="3359" y="3360737"/>
                </a:lnTo>
                <a:lnTo>
                  <a:pt x="11757" y="3300412"/>
                </a:lnTo>
                <a:lnTo>
                  <a:pt x="23514" y="3248025"/>
                </a:lnTo>
                <a:lnTo>
                  <a:pt x="38631" y="3201987"/>
                </a:lnTo>
                <a:lnTo>
                  <a:pt x="55427" y="3160712"/>
                </a:lnTo>
                <a:lnTo>
                  <a:pt x="75582" y="3121025"/>
                </a:lnTo>
                <a:lnTo>
                  <a:pt x="95737" y="3084512"/>
                </a:lnTo>
                <a:lnTo>
                  <a:pt x="115892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59" y="2922587"/>
                </a:lnTo>
                <a:lnTo>
                  <a:pt x="178037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7" y="2613025"/>
                </a:lnTo>
                <a:lnTo>
                  <a:pt x="167959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2" y="2433637"/>
                </a:lnTo>
                <a:lnTo>
                  <a:pt x="95737" y="2395537"/>
                </a:lnTo>
                <a:lnTo>
                  <a:pt x="75582" y="2359025"/>
                </a:lnTo>
                <a:lnTo>
                  <a:pt x="55427" y="2319337"/>
                </a:lnTo>
                <a:lnTo>
                  <a:pt x="38631" y="2278062"/>
                </a:lnTo>
                <a:lnTo>
                  <a:pt x="23514" y="2232025"/>
                </a:lnTo>
                <a:lnTo>
                  <a:pt x="11757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7" y="1922462"/>
                </a:lnTo>
                <a:lnTo>
                  <a:pt x="23514" y="1870075"/>
                </a:lnTo>
                <a:lnTo>
                  <a:pt x="38631" y="1824037"/>
                </a:lnTo>
                <a:lnTo>
                  <a:pt x="55427" y="1782762"/>
                </a:lnTo>
                <a:lnTo>
                  <a:pt x="75582" y="1743075"/>
                </a:lnTo>
                <a:lnTo>
                  <a:pt x="95737" y="1708150"/>
                </a:lnTo>
                <a:lnTo>
                  <a:pt x="115892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59" y="1544637"/>
                </a:lnTo>
                <a:lnTo>
                  <a:pt x="178037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7" y="1235075"/>
                </a:lnTo>
                <a:lnTo>
                  <a:pt x="167959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2" y="1055687"/>
                </a:lnTo>
                <a:lnTo>
                  <a:pt x="95737" y="1017587"/>
                </a:lnTo>
                <a:lnTo>
                  <a:pt x="75582" y="981075"/>
                </a:lnTo>
                <a:lnTo>
                  <a:pt x="55427" y="942975"/>
                </a:lnTo>
                <a:lnTo>
                  <a:pt x="38631" y="901700"/>
                </a:lnTo>
                <a:lnTo>
                  <a:pt x="23514" y="854075"/>
                </a:lnTo>
                <a:lnTo>
                  <a:pt x="11757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7" y="546100"/>
                </a:lnTo>
                <a:lnTo>
                  <a:pt x="23514" y="496887"/>
                </a:lnTo>
                <a:lnTo>
                  <a:pt x="38631" y="450850"/>
                </a:lnTo>
                <a:lnTo>
                  <a:pt x="55427" y="409575"/>
                </a:lnTo>
                <a:lnTo>
                  <a:pt x="73902" y="369887"/>
                </a:lnTo>
                <a:lnTo>
                  <a:pt x="92378" y="334962"/>
                </a:lnTo>
                <a:lnTo>
                  <a:pt x="112533" y="296862"/>
                </a:lnTo>
                <a:lnTo>
                  <a:pt x="132688" y="260350"/>
                </a:lnTo>
                <a:lnTo>
                  <a:pt x="149484" y="217487"/>
                </a:lnTo>
                <a:lnTo>
                  <a:pt x="166280" y="174625"/>
                </a:lnTo>
                <a:lnTo>
                  <a:pt x="176358" y="122237"/>
                </a:lnTo>
                <a:lnTo>
                  <a:pt x="184755" y="66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group of stools&#10;&#10;Description automatically generated with low confidence">
            <a:extLst>
              <a:ext uri="{FF2B5EF4-FFF2-40B4-BE49-F238E27FC236}">
                <a16:creationId xmlns:a16="http://schemas.microsoft.com/office/drawing/2014/main" id="{308AE1D2-2B43-5429-F73B-E9A782CF2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933" y="304177"/>
            <a:ext cx="2683957" cy="2803089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DDC619B-7F37-4A93-ADCA-7EAE09EE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46364" y="3511830"/>
            <a:ext cx="5149751" cy="3346171"/>
          </a:xfrm>
          <a:custGeom>
            <a:avLst/>
            <a:gdLst>
              <a:gd name="connsiteX0" fmla="*/ 5387 w 5149751"/>
              <a:gd name="connsiteY0" fmla="*/ 0 h 3346171"/>
              <a:gd name="connsiteX1" fmla="*/ 5149751 w 5149751"/>
              <a:gd name="connsiteY1" fmla="*/ 0 h 3346171"/>
              <a:gd name="connsiteX2" fmla="*/ 5149751 w 5149751"/>
              <a:gd name="connsiteY2" fmla="*/ 3346171 h 3346171"/>
              <a:gd name="connsiteX3" fmla="*/ 189795 w 5149751"/>
              <a:gd name="connsiteY3" fmla="*/ 3346171 h 3346171"/>
              <a:gd name="connsiteX4" fmla="*/ 184755 w 5149751"/>
              <a:gd name="connsiteY4" fmla="*/ 3279496 h 3346171"/>
              <a:gd name="connsiteX5" fmla="*/ 176358 w 5149751"/>
              <a:gd name="connsiteY5" fmla="*/ 3223933 h 3346171"/>
              <a:gd name="connsiteX6" fmla="*/ 166280 w 5149751"/>
              <a:gd name="connsiteY6" fmla="*/ 3171546 h 3346171"/>
              <a:gd name="connsiteX7" fmla="*/ 149484 w 5149751"/>
              <a:gd name="connsiteY7" fmla="*/ 3128683 h 3346171"/>
              <a:gd name="connsiteX8" fmla="*/ 132688 w 5149751"/>
              <a:gd name="connsiteY8" fmla="*/ 3085821 h 3346171"/>
              <a:gd name="connsiteX9" fmla="*/ 112533 w 5149751"/>
              <a:gd name="connsiteY9" fmla="*/ 3049308 h 3346171"/>
              <a:gd name="connsiteX10" fmla="*/ 92378 w 5149751"/>
              <a:gd name="connsiteY10" fmla="*/ 3011208 h 3346171"/>
              <a:gd name="connsiteX11" fmla="*/ 73902 w 5149751"/>
              <a:gd name="connsiteY11" fmla="*/ 2976283 h 3346171"/>
              <a:gd name="connsiteX12" fmla="*/ 55427 w 5149751"/>
              <a:gd name="connsiteY12" fmla="*/ 2936596 h 3346171"/>
              <a:gd name="connsiteX13" fmla="*/ 38631 w 5149751"/>
              <a:gd name="connsiteY13" fmla="*/ 2895321 h 3346171"/>
              <a:gd name="connsiteX14" fmla="*/ 23514 w 5149751"/>
              <a:gd name="connsiteY14" fmla="*/ 2849283 h 3346171"/>
              <a:gd name="connsiteX15" fmla="*/ 11757 w 5149751"/>
              <a:gd name="connsiteY15" fmla="*/ 2800071 h 3346171"/>
              <a:gd name="connsiteX16" fmla="*/ 3359 w 5149751"/>
              <a:gd name="connsiteY16" fmla="*/ 2739746 h 3346171"/>
              <a:gd name="connsiteX17" fmla="*/ 0 w 5149751"/>
              <a:gd name="connsiteY17" fmla="*/ 2671483 h 3346171"/>
              <a:gd name="connsiteX18" fmla="*/ 3359 w 5149751"/>
              <a:gd name="connsiteY18" fmla="*/ 2601633 h 3346171"/>
              <a:gd name="connsiteX19" fmla="*/ 11757 w 5149751"/>
              <a:gd name="connsiteY19" fmla="*/ 2544483 h 3346171"/>
              <a:gd name="connsiteX20" fmla="*/ 23514 w 5149751"/>
              <a:gd name="connsiteY20" fmla="*/ 2492096 h 3346171"/>
              <a:gd name="connsiteX21" fmla="*/ 38631 w 5149751"/>
              <a:gd name="connsiteY21" fmla="*/ 2444471 h 3346171"/>
              <a:gd name="connsiteX22" fmla="*/ 55427 w 5149751"/>
              <a:gd name="connsiteY22" fmla="*/ 2403196 h 3346171"/>
              <a:gd name="connsiteX23" fmla="*/ 75582 w 5149751"/>
              <a:gd name="connsiteY23" fmla="*/ 2365096 h 3346171"/>
              <a:gd name="connsiteX24" fmla="*/ 95737 w 5149751"/>
              <a:gd name="connsiteY24" fmla="*/ 2328583 h 3346171"/>
              <a:gd name="connsiteX25" fmla="*/ 115892 w 5149751"/>
              <a:gd name="connsiteY25" fmla="*/ 2290483 h 3346171"/>
              <a:gd name="connsiteX26" fmla="*/ 134368 w 5149751"/>
              <a:gd name="connsiteY26" fmla="*/ 2250796 h 3346171"/>
              <a:gd name="connsiteX27" fmla="*/ 152844 w 5149751"/>
              <a:gd name="connsiteY27" fmla="*/ 2209521 h 3346171"/>
              <a:gd name="connsiteX28" fmla="*/ 167959 w 5149751"/>
              <a:gd name="connsiteY28" fmla="*/ 2163483 h 3346171"/>
              <a:gd name="connsiteX29" fmla="*/ 178037 w 5149751"/>
              <a:gd name="connsiteY29" fmla="*/ 2111096 h 3346171"/>
              <a:gd name="connsiteX30" fmla="*/ 188115 w 5149751"/>
              <a:gd name="connsiteY30" fmla="*/ 2050771 h 3346171"/>
              <a:gd name="connsiteX31" fmla="*/ 189795 w 5149751"/>
              <a:gd name="connsiteY31" fmla="*/ 1982508 h 3346171"/>
              <a:gd name="connsiteX32" fmla="*/ 188115 w 5149751"/>
              <a:gd name="connsiteY32" fmla="*/ 1914246 h 3346171"/>
              <a:gd name="connsiteX33" fmla="*/ 178037 w 5149751"/>
              <a:gd name="connsiteY33" fmla="*/ 1853921 h 3346171"/>
              <a:gd name="connsiteX34" fmla="*/ 167959 w 5149751"/>
              <a:gd name="connsiteY34" fmla="*/ 1801533 h 3346171"/>
              <a:gd name="connsiteX35" fmla="*/ 152844 w 5149751"/>
              <a:gd name="connsiteY35" fmla="*/ 1757083 h 3346171"/>
              <a:gd name="connsiteX36" fmla="*/ 134368 w 5149751"/>
              <a:gd name="connsiteY36" fmla="*/ 1714221 h 3346171"/>
              <a:gd name="connsiteX37" fmla="*/ 115892 w 5149751"/>
              <a:gd name="connsiteY37" fmla="*/ 1674533 h 3346171"/>
              <a:gd name="connsiteX38" fmla="*/ 95737 w 5149751"/>
              <a:gd name="connsiteY38" fmla="*/ 1638021 h 3346171"/>
              <a:gd name="connsiteX39" fmla="*/ 75582 w 5149751"/>
              <a:gd name="connsiteY39" fmla="*/ 1603096 h 3346171"/>
              <a:gd name="connsiteX40" fmla="*/ 55427 w 5149751"/>
              <a:gd name="connsiteY40" fmla="*/ 1563408 h 3346171"/>
              <a:gd name="connsiteX41" fmla="*/ 38631 w 5149751"/>
              <a:gd name="connsiteY41" fmla="*/ 1522133 h 3346171"/>
              <a:gd name="connsiteX42" fmla="*/ 23514 w 5149751"/>
              <a:gd name="connsiteY42" fmla="*/ 1476096 h 3346171"/>
              <a:gd name="connsiteX43" fmla="*/ 11757 w 5149751"/>
              <a:gd name="connsiteY43" fmla="*/ 1423708 h 3346171"/>
              <a:gd name="connsiteX44" fmla="*/ 3359 w 5149751"/>
              <a:gd name="connsiteY44" fmla="*/ 1363383 h 3346171"/>
              <a:gd name="connsiteX45" fmla="*/ 0 w 5149751"/>
              <a:gd name="connsiteY45" fmla="*/ 1295121 h 3346171"/>
              <a:gd name="connsiteX46" fmla="*/ 3359 w 5149751"/>
              <a:gd name="connsiteY46" fmla="*/ 1226858 h 3346171"/>
              <a:gd name="connsiteX47" fmla="*/ 11757 w 5149751"/>
              <a:gd name="connsiteY47" fmla="*/ 1166533 h 3346171"/>
              <a:gd name="connsiteX48" fmla="*/ 23514 w 5149751"/>
              <a:gd name="connsiteY48" fmla="*/ 1114146 h 3346171"/>
              <a:gd name="connsiteX49" fmla="*/ 38631 w 5149751"/>
              <a:gd name="connsiteY49" fmla="*/ 1068108 h 3346171"/>
              <a:gd name="connsiteX50" fmla="*/ 55427 w 5149751"/>
              <a:gd name="connsiteY50" fmla="*/ 1025246 h 3346171"/>
              <a:gd name="connsiteX51" fmla="*/ 75582 w 5149751"/>
              <a:gd name="connsiteY51" fmla="*/ 987146 h 3346171"/>
              <a:gd name="connsiteX52" fmla="*/ 115892 w 5149751"/>
              <a:gd name="connsiteY52" fmla="*/ 912533 h 3346171"/>
              <a:gd name="connsiteX53" fmla="*/ 134368 w 5149751"/>
              <a:gd name="connsiteY53" fmla="*/ 874433 h 3346171"/>
              <a:gd name="connsiteX54" fmla="*/ 152844 w 5149751"/>
              <a:gd name="connsiteY54" fmla="*/ 831571 h 3346171"/>
              <a:gd name="connsiteX55" fmla="*/ 167959 w 5149751"/>
              <a:gd name="connsiteY55" fmla="*/ 785533 h 3346171"/>
              <a:gd name="connsiteX56" fmla="*/ 178037 w 5149751"/>
              <a:gd name="connsiteY56" fmla="*/ 733146 h 3346171"/>
              <a:gd name="connsiteX57" fmla="*/ 188115 w 5149751"/>
              <a:gd name="connsiteY57" fmla="*/ 674408 h 3346171"/>
              <a:gd name="connsiteX58" fmla="*/ 189795 w 5149751"/>
              <a:gd name="connsiteY58" fmla="*/ 604558 h 3346171"/>
              <a:gd name="connsiteX59" fmla="*/ 188115 w 5149751"/>
              <a:gd name="connsiteY59" fmla="*/ 536296 h 3346171"/>
              <a:gd name="connsiteX60" fmla="*/ 178037 w 5149751"/>
              <a:gd name="connsiteY60" fmla="*/ 475971 h 3346171"/>
              <a:gd name="connsiteX61" fmla="*/ 167959 w 5149751"/>
              <a:gd name="connsiteY61" fmla="*/ 423583 h 3346171"/>
              <a:gd name="connsiteX62" fmla="*/ 152844 w 5149751"/>
              <a:gd name="connsiteY62" fmla="*/ 379133 h 3346171"/>
              <a:gd name="connsiteX63" fmla="*/ 134368 w 5149751"/>
              <a:gd name="connsiteY63" fmla="*/ 336271 h 3346171"/>
              <a:gd name="connsiteX64" fmla="*/ 115892 w 5149751"/>
              <a:gd name="connsiteY64" fmla="*/ 299758 h 3346171"/>
              <a:gd name="connsiteX65" fmla="*/ 75582 w 5149751"/>
              <a:gd name="connsiteY65" fmla="*/ 225146 h 3346171"/>
              <a:gd name="connsiteX66" fmla="*/ 55427 w 5149751"/>
              <a:gd name="connsiteY66" fmla="*/ 185458 h 3346171"/>
              <a:gd name="connsiteX67" fmla="*/ 38631 w 5149751"/>
              <a:gd name="connsiteY67" fmla="*/ 144183 h 3346171"/>
              <a:gd name="connsiteX68" fmla="*/ 23514 w 5149751"/>
              <a:gd name="connsiteY68" fmla="*/ 98146 h 3346171"/>
              <a:gd name="connsiteX69" fmla="*/ 11757 w 5149751"/>
              <a:gd name="connsiteY69" fmla="*/ 45758 h 3346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149751" h="3346171">
                <a:moveTo>
                  <a:pt x="5387" y="0"/>
                </a:moveTo>
                <a:lnTo>
                  <a:pt x="5149751" y="0"/>
                </a:lnTo>
                <a:lnTo>
                  <a:pt x="5149751" y="3346171"/>
                </a:lnTo>
                <a:lnTo>
                  <a:pt x="189795" y="3346171"/>
                </a:lnTo>
                <a:lnTo>
                  <a:pt x="184755" y="3279496"/>
                </a:lnTo>
                <a:lnTo>
                  <a:pt x="176358" y="3223933"/>
                </a:lnTo>
                <a:lnTo>
                  <a:pt x="166280" y="3171546"/>
                </a:lnTo>
                <a:lnTo>
                  <a:pt x="149484" y="3128683"/>
                </a:lnTo>
                <a:lnTo>
                  <a:pt x="132688" y="3085821"/>
                </a:lnTo>
                <a:lnTo>
                  <a:pt x="112533" y="3049308"/>
                </a:lnTo>
                <a:lnTo>
                  <a:pt x="92378" y="3011208"/>
                </a:lnTo>
                <a:lnTo>
                  <a:pt x="73902" y="2976283"/>
                </a:lnTo>
                <a:lnTo>
                  <a:pt x="55427" y="2936596"/>
                </a:lnTo>
                <a:lnTo>
                  <a:pt x="38631" y="2895321"/>
                </a:lnTo>
                <a:lnTo>
                  <a:pt x="23514" y="2849283"/>
                </a:lnTo>
                <a:lnTo>
                  <a:pt x="11757" y="2800071"/>
                </a:lnTo>
                <a:lnTo>
                  <a:pt x="3359" y="2739746"/>
                </a:lnTo>
                <a:lnTo>
                  <a:pt x="0" y="2671483"/>
                </a:lnTo>
                <a:lnTo>
                  <a:pt x="3359" y="2601633"/>
                </a:lnTo>
                <a:lnTo>
                  <a:pt x="11757" y="2544483"/>
                </a:lnTo>
                <a:lnTo>
                  <a:pt x="23514" y="2492096"/>
                </a:lnTo>
                <a:lnTo>
                  <a:pt x="38631" y="2444471"/>
                </a:lnTo>
                <a:lnTo>
                  <a:pt x="55427" y="2403196"/>
                </a:lnTo>
                <a:lnTo>
                  <a:pt x="75582" y="2365096"/>
                </a:lnTo>
                <a:lnTo>
                  <a:pt x="95737" y="2328583"/>
                </a:lnTo>
                <a:lnTo>
                  <a:pt x="115892" y="2290483"/>
                </a:lnTo>
                <a:lnTo>
                  <a:pt x="134368" y="2250796"/>
                </a:lnTo>
                <a:lnTo>
                  <a:pt x="152844" y="2209521"/>
                </a:lnTo>
                <a:lnTo>
                  <a:pt x="167959" y="2163483"/>
                </a:lnTo>
                <a:lnTo>
                  <a:pt x="178037" y="2111096"/>
                </a:lnTo>
                <a:lnTo>
                  <a:pt x="188115" y="2050771"/>
                </a:lnTo>
                <a:lnTo>
                  <a:pt x="189795" y="1982508"/>
                </a:lnTo>
                <a:lnTo>
                  <a:pt x="188115" y="1914246"/>
                </a:lnTo>
                <a:lnTo>
                  <a:pt x="178037" y="1853921"/>
                </a:lnTo>
                <a:lnTo>
                  <a:pt x="167959" y="1801533"/>
                </a:lnTo>
                <a:lnTo>
                  <a:pt x="152844" y="1757083"/>
                </a:lnTo>
                <a:lnTo>
                  <a:pt x="134368" y="1714221"/>
                </a:lnTo>
                <a:lnTo>
                  <a:pt x="115892" y="1674533"/>
                </a:lnTo>
                <a:lnTo>
                  <a:pt x="95737" y="1638021"/>
                </a:lnTo>
                <a:lnTo>
                  <a:pt x="75582" y="1603096"/>
                </a:lnTo>
                <a:lnTo>
                  <a:pt x="55427" y="1563408"/>
                </a:lnTo>
                <a:lnTo>
                  <a:pt x="38631" y="1522133"/>
                </a:lnTo>
                <a:lnTo>
                  <a:pt x="23514" y="1476096"/>
                </a:lnTo>
                <a:lnTo>
                  <a:pt x="11757" y="1423708"/>
                </a:lnTo>
                <a:lnTo>
                  <a:pt x="3359" y="1363383"/>
                </a:lnTo>
                <a:lnTo>
                  <a:pt x="0" y="1295121"/>
                </a:lnTo>
                <a:lnTo>
                  <a:pt x="3359" y="1226858"/>
                </a:lnTo>
                <a:lnTo>
                  <a:pt x="11757" y="1166533"/>
                </a:lnTo>
                <a:lnTo>
                  <a:pt x="23514" y="1114146"/>
                </a:lnTo>
                <a:lnTo>
                  <a:pt x="38631" y="1068108"/>
                </a:lnTo>
                <a:lnTo>
                  <a:pt x="55427" y="1025246"/>
                </a:lnTo>
                <a:lnTo>
                  <a:pt x="75582" y="987146"/>
                </a:lnTo>
                <a:lnTo>
                  <a:pt x="115892" y="912533"/>
                </a:lnTo>
                <a:lnTo>
                  <a:pt x="134368" y="874433"/>
                </a:lnTo>
                <a:lnTo>
                  <a:pt x="152844" y="831571"/>
                </a:lnTo>
                <a:lnTo>
                  <a:pt x="167959" y="785533"/>
                </a:lnTo>
                <a:lnTo>
                  <a:pt x="178037" y="733146"/>
                </a:lnTo>
                <a:lnTo>
                  <a:pt x="188115" y="674408"/>
                </a:lnTo>
                <a:lnTo>
                  <a:pt x="189795" y="604558"/>
                </a:lnTo>
                <a:lnTo>
                  <a:pt x="188115" y="536296"/>
                </a:lnTo>
                <a:lnTo>
                  <a:pt x="178037" y="475971"/>
                </a:lnTo>
                <a:lnTo>
                  <a:pt x="167959" y="423583"/>
                </a:lnTo>
                <a:lnTo>
                  <a:pt x="152844" y="379133"/>
                </a:lnTo>
                <a:lnTo>
                  <a:pt x="134368" y="336271"/>
                </a:lnTo>
                <a:lnTo>
                  <a:pt x="115892" y="299758"/>
                </a:lnTo>
                <a:lnTo>
                  <a:pt x="75582" y="225146"/>
                </a:lnTo>
                <a:lnTo>
                  <a:pt x="55427" y="185458"/>
                </a:lnTo>
                <a:lnTo>
                  <a:pt x="38631" y="144183"/>
                </a:lnTo>
                <a:lnTo>
                  <a:pt x="23514" y="98146"/>
                </a:lnTo>
                <a:lnTo>
                  <a:pt x="11757" y="457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picture containing furniture, seat, stool&#10;&#10;Description automatically generated">
            <a:extLst>
              <a:ext uri="{FF2B5EF4-FFF2-40B4-BE49-F238E27FC236}">
                <a16:creationId xmlns:a16="http://schemas.microsoft.com/office/drawing/2014/main" id="{43CE8F85-59FD-C6FD-5F6B-888FFEA9F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835" y="3750734"/>
            <a:ext cx="2732154" cy="252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38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B3D315-2706-4149-873C-331EDFAFE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B990A-DFF5-ADE8-4FC9-2AC74DE26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949642"/>
            <a:ext cx="4882422" cy="1492132"/>
          </a:xfrm>
        </p:spPr>
        <p:txBody>
          <a:bodyPr>
            <a:normAutofit/>
          </a:bodyPr>
          <a:lstStyle/>
          <a:p>
            <a:r>
              <a:rPr lang="en-UA" dirty="0"/>
              <a:t>Thank you!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04E398-086D-467C-B390-9F9079FA7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6EED3-4591-2FAD-C200-55AF0B391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667000"/>
            <a:ext cx="4964065" cy="3212592"/>
          </a:xfrm>
        </p:spPr>
        <p:txBody>
          <a:bodyPr>
            <a:normAutofit/>
          </a:bodyPr>
          <a:lstStyle/>
          <a:p>
            <a:endParaRPr lang="en-UA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20E344BB-E23E-4198-B2C7-8E752C6A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B0A8201F-94EB-E95F-2F74-5461BC502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9261" y="1619392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9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44A91-281C-6358-13F3-61074203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GB" sz="3600" b="1" dirty="0"/>
              <a:t>Requirements</a:t>
            </a:r>
            <a:br>
              <a:rPr lang="en-GB" sz="3600" b="1" dirty="0"/>
            </a:br>
            <a:r>
              <a:rPr lang="en-GB" sz="3600" b="1" dirty="0"/>
              <a:t>1.GUI:</a:t>
            </a:r>
            <a:br>
              <a:rPr lang="en-GB" sz="3600" b="1" dirty="0"/>
            </a:br>
            <a:br>
              <a:rPr lang="en-GB" sz="3600" dirty="0"/>
            </a:br>
            <a:endParaRPr lang="en-UA" sz="3600" dirty="0"/>
          </a:p>
        </p:txBody>
      </p: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80B60E22-6591-F8A0-875C-465438D8C7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5572917"/>
              </p:ext>
            </p:extLst>
          </p:nvPr>
        </p:nvGraphicFramePr>
        <p:xfrm>
          <a:off x="5188226" y="747867"/>
          <a:ext cx="6241774" cy="5202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308">
                  <a:extLst>
                    <a:ext uri="{9D8B030D-6E8A-4147-A177-3AD203B41FA5}">
                      <a16:colId xmlns:a16="http://schemas.microsoft.com/office/drawing/2014/main" val="378766569"/>
                    </a:ext>
                  </a:extLst>
                </a:gridCol>
                <a:gridCol w="5155466">
                  <a:extLst>
                    <a:ext uri="{9D8B030D-6E8A-4147-A177-3AD203B41FA5}">
                      <a16:colId xmlns:a16="http://schemas.microsoft.com/office/drawing/2014/main" val="1623621116"/>
                    </a:ext>
                  </a:extLst>
                </a:gridCol>
              </a:tblGrid>
              <a:tr h="231638">
                <a:tc>
                  <a:txBody>
                    <a:bodyPr/>
                    <a:lstStyle/>
                    <a:p>
                      <a:r>
                        <a:rPr lang="en-UA" sz="1300" dirty="0"/>
                        <a:t>ID</a:t>
                      </a: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Requirement</a:t>
                      </a: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377033"/>
                  </a:ext>
                </a:extLst>
              </a:tr>
              <a:tr h="5211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GUIR1</a:t>
                      </a:r>
                      <a:endParaRPr lang="en-GB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A" sz="1300" dirty="0"/>
                    </a:p>
                  </a:txBody>
                  <a:tcPr marL="0" marR="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  of the chair: 0,7 m</a:t>
                      </a:r>
                    </a:p>
                    <a:p>
                      <a:endParaRPr lang="en-UA" sz="1400" dirty="0"/>
                    </a:p>
                  </a:txBody>
                  <a:tcPr marL="0" marR="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426238"/>
                  </a:ext>
                </a:extLst>
              </a:tr>
              <a:tr h="5211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GUIR2</a:t>
                      </a:r>
                      <a:endParaRPr lang="en-GB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A" sz="1300" dirty="0"/>
                    </a:p>
                  </a:txBody>
                  <a:tcPr marL="0" marR="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 of leg: 0,68 m</a:t>
                      </a:r>
                    </a:p>
                    <a:p>
                      <a:endParaRPr lang="en-UA" sz="1400" dirty="0"/>
                    </a:p>
                  </a:txBody>
                  <a:tcPr marL="0" marR="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349951"/>
                  </a:ext>
                </a:extLst>
              </a:tr>
              <a:tr h="5211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GUIR3</a:t>
                      </a:r>
                      <a:endParaRPr lang="en-GB" sz="13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A" sz="1300"/>
                    </a:p>
                  </a:txBody>
                  <a:tcPr marL="0" marR="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 of seat place: circle</a:t>
                      </a:r>
                    </a:p>
                  </a:txBody>
                  <a:tcPr marL="0" marR="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60615"/>
                  </a:ext>
                </a:extLst>
              </a:tr>
              <a:tr h="4246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GUIR4</a:t>
                      </a:r>
                      <a:endParaRPr lang="en-GB" sz="13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A" sz="1300"/>
                    </a:p>
                  </a:txBody>
                  <a:tcPr marL="0" marR="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A" sz="1400" dirty="0"/>
                        <a:t>Form of seat plase: circle</a:t>
                      </a:r>
                    </a:p>
                  </a:txBody>
                  <a:tcPr marL="0" marR="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525199"/>
                  </a:ext>
                </a:extLst>
              </a:tr>
              <a:tr h="4246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GUIR5</a:t>
                      </a:r>
                      <a:endParaRPr lang="en-GB" sz="13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A" sz="1300"/>
                    </a:p>
                  </a:txBody>
                  <a:tcPr marL="0" marR="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Color</a:t>
                      </a:r>
                      <a:r>
                        <a:rPr lang="en-GB" sz="1400" dirty="0"/>
                        <a:t>: </a:t>
                      </a:r>
                      <a:r>
                        <a:rPr lang="en-GB" sz="1400" dirty="0" err="1"/>
                        <a:t>colorless</a:t>
                      </a:r>
                      <a:r>
                        <a:rPr lang="en-GB" sz="1400" dirty="0"/>
                        <a:t>(natural </a:t>
                      </a:r>
                      <a:r>
                        <a:rPr lang="en-GB" sz="1400" dirty="0" err="1"/>
                        <a:t>color</a:t>
                      </a:r>
                      <a:r>
                        <a:rPr lang="en-GB" sz="1400" dirty="0"/>
                        <a:t>)</a:t>
                      </a:r>
                      <a:endParaRPr lang="en-UA" sz="1400" dirty="0"/>
                    </a:p>
                  </a:txBody>
                  <a:tcPr marL="0" marR="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91416"/>
                  </a:ext>
                </a:extLst>
              </a:tr>
              <a:tr h="4246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GUIR6</a:t>
                      </a:r>
                      <a:endParaRPr lang="en-GB" sz="13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A" sz="1300"/>
                    </a:p>
                  </a:txBody>
                  <a:tcPr marL="0" marR="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Material: all components are made of wood except metallic details </a:t>
                      </a:r>
                      <a:endParaRPr lang="en-UA" sz="1400" dirty="0"/>
                    </a:p>
                  </a:txBody>
                  <a:tcPr marL="0" marR="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636471"/>
                  </a:ext>
                </a:extLst>
              </a:tr>
              <a:tr h="4246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GUIR7</a:t>
                      </a:r>
                      <a:endParaRPr lang="en-GB" sz="13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A" sz="1300"/>
                    </a:p>
                  </a:txBody>
                  <a:tcPr marL="0" marR="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Weight: 5 kg</a:t>
                      </a:r>
                      <a:endParaRPr lang="en-UA" sz="1400" dirty="0"/>
                    </a:p>
                  </a:txBody>
                  <a:tcPr marL="0" marR="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411112"/>
                  </a:ext>
                </a:extLst>
              </a:tr>
              <a:tr h="762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GUIR8</a:t>
                      </a:r>
                      <a:endParaRPr lang="en-GB" sz="13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A" sz="1300"/>
                    </a:p>
                  </a:txBody>
                  <a:tcPr marL="0" marR="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of the wooden details have to be saturated with natural drying oil and then washed with </a:t>
                      </a:r>
                      <a:r>
                        <a:rPr lang="en-GB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colorless</a:t>
                      </a: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varnish</a:t>
                      </a:r>
                    </a:p>
                    <a:p>
                      <a:endParaRPr lang="en-UA" sz="1400" dirty="0"/>
                    </a:p>
                  </a:txBody>
                  <a:tcPr marL="0" marR="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761550"/>
                  </a:ext>
                </a:extLst>
              </a:tr>
              <a:tr h="5211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GUIR9</a:t>
                      </a:r>
                      <a:endParaRPr lang="en-GB" sz="13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A" sz="1300"/>
                    </a:p>
                  </a:txBody>
                  <a:tcPr marL="0" marR="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have to be no splits and knots in the wood</a:t>
                      </a:r>
                    </a:p>
                    <a:p>
                      <a:endParaRPr lang="en-UA" sz="1400" dirty="0"/>
                    </a:p>
                  </a:txBody>
                  <a:tcPr marL="0" marR="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852679"/>
                  </a:ext>
                </a:extLst>
              </a:tr>
              <a:tr h="4246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GUIR10</a:t>
                      </a:r>
                      <a:endParaRPr lang="en-GB" sz="13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A" sz="1300"/>
                    </a:p>
                  </a:txBody>
                  <a:tcPr marL="0" marR="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All metallic details have to be situated under a seating place</a:t>
                      </a:r>
                      <a:endParaRPr lang="en-UA" sz="1400" dirty="0"/>
                    </a:p>
                  </a:txBody>
                  <a:tcPr marL="0" marR="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918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00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44A91-281C-6358-13F3-61074203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6"/>
            <a:ext cx="3384329" cy="5421435"/>
          </a:xfrm>
        </p:spPr>
        <p:txBody>
          <a:bodyPr anchor="ctr">
            <a:normAutofit/>
          </a:bodyPr>
          <a:lstStyle/>
          <a:p>
            <a:br>
              <a:rPr lang="en-GB" sz="3700" b="1" dirty="0"/>
            </a:br>
            <a:r>
              <a:rPr lang="en-GB" sz="3600" b="1" dirty="0"/>
              <a:t>2.</a:t>
            </a:r>
            <a:r>
              <a:rPr lang="en-GB" sz="3600" dirty="0"/>
              <a:t>Functional:</a:t>
            </a:r>
            <a:br>
              <a:rPr lang="en-GB" sz="3600" dirty="0"/>
            </a:br>
            <a:br>
              <a:rPr lang="en-GB" sz="3600" b="1" dirty="0"/>
            </a:br>
            <a:br>
              <a:rPr lang="en-GB" sz="3700" dirty="0"/>
            </a:br>
            <a:endParaRPr lang="en-UA" sz="3700" dirty="0"/>
          </a:p>
        </p:txBody>
      </p: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80B60E22-6591-F8A0-875C-465438D8C7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100410"/>
              </p:ext>
            </p:extLst>
          </p:nvPr>
        </p:nvGraphicFramePr>
        <p:xfrm>
          <a:off x="5311817" y="644525"/>
          <a:ext cx="5930816" cy="5409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353">
                  <a:extLst>
                    <a:ext uri="{9D8B030D-6E8A-4147-A177-3AD203B41FA5}">
                      <a16:colId xmlns:a16="http://schemas.microsoft.com/office/drawing/2014/main" val="378766569"/>
                    </a:ext>
                  </a:extLst>
                </a:gridCol>
                <a:gridCol w="4888463">
                  <a:extLst>
                    <a:ext uri="{9D8B030D-6E8A-4147-A177-3AD203B41FA5}">
                      <a16:colId xmlns:a16="http://schemas.microsoft.com/office/drawing/2014/main" val="1623621116"/>
                    </a:ext>
                  </a:extLst>
                </a:gridCol>
              </a:tblGrid>
              <a:tr h="168158">
                <a:tc>
                  <a:txBody>
                    <a:bodyPr/>
                    <a:lstStyle/>
                    <a:p>
                      <a:r>
                        <a:rPr lang="en-UA" sz="900" dirty="0"/>
                        <a:t>ID</a:t>
                      </a: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Requirement</a:t>
                      </a: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377033"/>
                  </a:ext>
                </a:extLst>
              </a:tr>
              <a:tr h="7687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FUNCR1</a:t>
                      </a:r>
                      <a:endParaRPr lang="en-GB" sz="9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9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Details for mounting  should be available in a complete set: 24 metallic bolts, 1 wooden seat, 4 wooden legs, 8 wooden stick</a:t>
                      </a:r>
                    </a:p>
                  </a:txBody>
                  <a:tcPr marL="0" marR="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426238"/>
                  </a:ext>
                </a:extLst>
              </a:tr>
              <a:tr h="3974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FUNCR2</a:t>
                      </a:r>
                      <a:endParaRPr lang="en-GB" sz="9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A" sz="900"/>
                    </a:p>
                  </a:txBody>
                  <a:tcPr marL="0" marR="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dampness of wood has not to exceed 15 %</a:t>
                      </a:r>
                    </a:p>
                    <a:p>
                      <a:endParaRPr lang="en-UA" sz="1200" dirty="0"/>
                    </a:p>
                  </a:txBody>
                  <a:tcPr marL="0" marR="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349951"/>
                  </a:ext>
                </a:extLst>
              </a:tr>
              <a:tr h="5940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FUNCR3</a:t>
                      </a:r>
                      <a:endParaRPr lang="en-GB" sz="9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9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A" sz="900"/>
                    </a:p>
                  </a:txBody>
                  <a:tcPr marL="0" marR="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Moisture-resistant varnish has to be used for wooden details</a:t>
                      </a:r>
                    </a:p>
                  </a:txBody>
                  <a:tcPr marL="0" marR="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60615"/>
                  </a:ext>
                </a:extLst>
              </a:tr>
              <a:tr h="5940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FUNCR4</a:t>
                      </a:r>
                      <a:endParaRPr lang="en-GB" sz="9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A" sz="900"/>
                    </a:p>
                  </a:txBody>
                  <a:tcPr marL="0" marR="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have to be available 4 rubber protectors on legs of the chair to prevent sliding on all grounds</a:t>
                      </a:r>
                    </a:p>
                    <a:p>
                      <a:endParaRPr lang="en-UA" sz="1200" dirty="0"/>
                    </a:p>
                  </a:txBody>
                  <a:tcPr marL="0" marR="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525199"/>
                  </a:ext>
                </a:extLst>
              </a:tr>
              <a:tr h="222754">
                <a:tc>
                  <a:txBody>
                    <a:bodyPr/>
                    <a:lstStyle/>
                    <a:p>
                      <a:r>
                        <a:rPr lang="en-GB" sz="9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FUNCR5</a:t>
                      </a:r>
                      <a:endParaRPr lang="en-UA" sz="900"/>
                    </a:p>
                  </a:txBody>
                  <a:tcPr marL="0" marR="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 weight recommendation: 150 kg</a:t>
                      </a:r>
                      <a:endParaRPr lang="en-UA" sz="1200" dirty="0"/>
                    </a:p>
                  </a:txBody>
                  <a:tcPr marL="0" marR="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91416"/>
                  </a:ext>
                </a:extLst>
              </a:tr>
              <a:tr h="375624">
                <a:tc>
                  <a:txBody>
                    <a:bodyPr/>
                    <a:lstStyle/>
                    <a:p>
                      <a:r>
                        <a:rPr lang="en-GB" sz="9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FUNCR6</a:t>
                      </a:r>
                      <a:endParaRPr lang="en-UA" sz="900"/>
                    </a:p>
                  </a:txBody>
                  <a:tcPr marL="0" marR="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could use the chair after 5 times throwing</a:t>
                      </a:r>
                      <a:endParaRPr lang="en-UA" sz="1200" dirty="0"/>
                    </a:p>
                    <a:p>
                      <a:endParaRPr lang="en-UA" sz="1200" dirty="0"/>
                    </a:p>
                  </a:txBody>
                  <a:tcPr marL="0" marR="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636471"/>
                  </a:ext>
                </a:extLst>
              </a:tr>
              <a:tr h="550333">
                <a:tc>
                  <a:txBody>
                    <a:bodyPr/>
                    <a:lstStyle/>
                    <a:p>
                      <a:r>
                        <a:rPr lang="en-GB" sz="9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FUNCR7</a:t>
                      </a:r>
                      <a:endParaRPr lang="en-UA" sz="900"/>
                    </a:p>
                  </a:txBody>
                  <a:tcPr marL="0" marR="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quality of covering has to provide future normal exploitation after putting hot metal things during 10 min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A" sz="1200" dirty="0"/>
                    </a:p>
                  </a:txBody>
                  <a:tcPr marL="0" marR="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411112"/>
                  </a:ext>
                </a:extLst>
              </a:tr>
              <a:tr h="550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FUNCR8</a:t>
                      </a:r>
                      <a:endParaRPr lang="en-UA" sz="900"/>
                    </a:p>
                  </a:txBody>
                  <a:tcPr marL="0" marR="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The quality of covering has to provide future normal exploitation after continuously keeping the chair in the sun for 30 days</a:t>
                      </a:r>
                      <a:endParaRPr lang="en-UA" sz="1200" dirty="0"/>
                    </a:p>
                  </a:txBody>
                  <a:tcPr marL="0" marR="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761550"/>
                  </a:ext>
                </a:extLst>
              </a:tr>
              <a:tr h="594010">
                <a:tc>
                  <a:txBody>
                    <a:bodyPr/>
                    <a:lstStyle/>
                    <a:p>
                      <a:r>
                        <a:rPr lang="en-GB" sz="9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FUNCR9</a:t>
                      </a:r>
                      <a:endParaRPr lang="en-UA" sz="900"/>
                    </a:p>
                  </a:txBody>
                  <a:tcPr marL="0" marR="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quality of covering has to provide future normal exploitation after continuously keeping the chair in water for 12 hours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A" sz="1200" dirty="0"/>
                    </a:p>
                  </a:txBody>
                  <a:tcPr marL="0" marR="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852679"/>
                  </a:ext>
                </a:extLst>
              </a:tr>
              <a:tr h="594010">
                <a:tc>
                  <a:txBody>
                    <a:bodyPr/>
                    <a:lstStyle/>
                    <a:p>
                      <a:r>
                        <a:rPr lang="en-GB" sz="9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FUNCR10</a:t>
                      </a:r>
                      <a:endParaRPr lang="en-UA" sz="900"/>
                    </a:p>
                  </a:txBody>
                  <a:tcPr marL="0" marR="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chair has to perform in houses and factories for 2 months  without failures</a:t>
                      </a:r>
                    </a:p>
                    <a:p>
                      <a:endParaRPr lang="en-UA" sz="1200" dirty="0"/>
                    </a:p>
                  </a:txBody>
                  <a:tcPr marL="0" marR="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918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31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6126-A6E5-E6E1-AA97-92D706DF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Testing Types</a:t>
            </a:r>
            <a:br>
              <a:rPr lang="en-GB" dirty="0"/>
            </a:b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35C05-4B20-C3DF-D2AC-72D4EEA0D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Smoke Testing</a:t>
            </a:r>
          </a:p>
          <a:p>
            <a:r>
              <a:rPr lang="en-GB" dirty="0"/>
              <a:t>GUI Testing</a:t>
            </a:r>
          </a:p>
          <a:p>
            <a:r>
              <a:rPr lang="en-GB" dirty="0"/>
              <a:t>Functional Testing</a:t>
            </a:r>
          </a:p>
          <a:p>
            <a:r>
              <a:rPr lang="en-GB" dirty="0"/>
              <a:t>Load Testing</a:t>
            </a:r>
          </a:p>
          <a:p>
            <a:r>
              <a:rPr lang="en-GB" dirty="0"/>
              <a:t>Confirmation Testing</a:t>
            </a:r>
          </a:p>
          <a:p>
            <a:r>
              <a:rPr lang="en-GB" dirty="0"/>
              <a:t>Regression Testing</a:t>
            </a:r>
          </a:p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129224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9EBB-43A1-0950-0345-1F6F5CA1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6"/>
            <a:ext cx="3384329" cy="5421435"/>
          </a:xfrm>
        </p:spPr>
        <p:txBody>
          <a:bodyPr anchor="ctr">
            <a:normAutofit/>
          </a:bodyPr>
          <a:lstStyle/>
          <a:p>
            <a:r>
              <a:rPr lang="en-GB" sz="4000" b="1"/>
              <a:t>Smoke Testing</a:t>
            </a:r>
            <a:br>
              <a:rPr lang="en-GB" sz="4000"/>
            </a:br>
            <a:endParaRPr lang="en-UA" sz="40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ACAAF4-4842-1E4E-C92B-55739D6A99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798148"/>
              </p:ext>
            </p:extLst>
          </p:nvPr>
        </p:nvGraphicFramePr>
        <p:xfrm>
          <a:off x="5280025" y="838715"/>
          <a:ext cx="5994401" cy="5021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417">
                  <a:extLst>
                    <a:ext uri="{9D8B030D-6E8A-4147-A177-3AD203B41FA5}">
                      <a16:colId xmlns:a16="http://schemas.microsoft.com/office/drawing/2014/main" val="422510630"/>
                    </a:ext>
                  </a:extLst>
                </a:gridCol>
                <a:gridCol w="3074555">
                  <a:extLst>
                    <a:ext uri="{9D8B030D-6E8A-4147-A177-3AD203B41FA5}">
                      <a16:colId xmlns:a16="http://schemas.microsoft.com/office/drawing/2014/main" val="790331100"/>
                    </a:ext>
                  </a:extLst>
                </a:gridCol>
                <a:gridCol w="2028429">
                  <a:extLst>
                    <a:ext uri="{9D8B030D-6E8A-4147-A177-3AD203B41FA5}">
                      <a16:colId xmlns:a16="http://schemas.microsoft.com/office/drawing/2014/main" val="3774039187"/>
                    </a:ext>
                  </a:extLst>
                </a:gridCol>
              </a:tblGrid>
              <a:tr h="8077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endParaRPr lang="en-UA" sz="2100"/>
                    </a:p>
                  </a:txBody>
                  <a:tcPr marL="109153" marR="109153" marT="54577" marB="5457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 idea</a:t>
                      </a:r>
                    </a:p>
                    <a:p>
                      <a:endParaRPr lang="en-UA" sz="2100"/>
                    </a:p>
                  </a:txBody>
                  <a:tcPr marL="109153" marR="109153" marT="54577" marB="5457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1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 result</a:t>
                      </a:r>
                    </a:p>
                    <a:p>
                      <a:endParaRPr lang="en-UA" sz="2100"/>
                    </a:p>
                  </a:txBody>
                  <a:tcPr marL="109153" marR="109153" marT="54577" marB="54577"/>
                </a:tc>
                <a:extLst>
                  <a:ext uri="{0D108BD9-81ED-4DB2-BD59-A6C34878D82A}">
                    <a16:rowId xmlns:a16="http://schemas.microsoft.com/office/drawing/2014/main" val="1259280743"/>
                  </a:ext>
                </a:extLst>
              </a:tr>
              <a:tr h="1135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TC1</a:t>
                      </a:r>
                    </a:p>
                    <a:p>
                      <a:endParaRPr lang="en-UA" sz="2100"/>
                    </a:p>
                  </a:txBody>
                  <a:tcPr marL="109153" marR="109153" marT="54577" marB="5457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the complete set for mounting</a:t>
                      </a:r>
                    </a:p>
                    <a:p>
                      <a:endParaRPr lang="en-UA" sz="2100" dirty="0"/>
                    </a:p>
                  </a:txBody>
                  <a:tcPr marL="109153" marR="109153" marT="54577" marB="5457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</a:p>
                    <a:p>
                      <a:endParaRPr lang="en-UA" sz="2100"/>
                    </a:p>
                  </a:txBody>
                  <a:tcPr marL="109153" marR="109153" marT="54577" marB="54577"/>
                </a:tc>
                <a:extLst>
                  <a:ext uri="{0D108BD9-81ED-4DB2-BD59-A6C34878D82A}">
                    <a16:rowId xmlns:a16="http://schemas.microsoft.com/office/drawing/2014/main" val="2438194086"/>
                  </a:ext>
                </a:extLst>
              </a:tr>
              <a:tr h="1135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TC2</a:t>
                      </a:r>
                    </a:p>
                    <a:p>
                      <a:endParaRPr lang="en-UA" sz="2100"/>
                    </a:p>
                  </a:txBody>
                  <a:tcPr marL="109153" marR="109153" marT="54577" marB="54577"/>
                </a:tc>
                <a:tc>
                  <a:txBody>
                    <a:bodyPr/>
                    <a:lstStyle/>
                    <a:p>
                      <a:r>
                        <a:rPr lang="en-GB" sz="2100" dirty="0"/>
                        <a:t>P</a:t>
                      </a:r>
                      <a:r>
                        <a:rPr lang="en-UA" sz="2100" dirty="0"/>
                        <a:t>ut all components together, use the </a:t>
                      </a:r>
                      <a:r>
                        <a:rPr lang="en-GB" sz="2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installation manual</a:t>
                      </a:r>
                      <a:endParaRPr lang="en-UA" sz="2100" u="none" dirty="0"/>
                    </a:p>
                  </a:txBody>
                  <a:tcPr marL="109153" marR="109153" marT="54577" marB="5457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</a:p>
                    <a:p>
                      <a:endParaRPr lang="en-UA" sz="2100"/>
                    </a:p>
                  </a:txBody>
                  <a:tcPr marL="109153" marR="109153" marT="54577" marB="54577"/>
                </a:tc>
                <a:extLst>
                  <a:ext uri="{0D108BD9-81ED-4DB2-BD59-A6C34878D82A}">
                    <a16:rowId xmlns:a16="http://schemas.microsoft.com/office/drawing/2014/main" val="838836600"/>
                  </a:ext>
                </a:extLst>
              </a:tr>
              <a:tr h="1135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TC3</a:t>
                      </a:r>
                    </a:p>
                    <a:p>
                      <a:endParaRPr lang="en-UA" sz="2100"/>
                    </a:p>
                  </a:txBody>
                  <a:tcPr marL="109153" marR="109153" marT="54577" marB="54577"/>
                </a:tc>
                <a:tc>
                  <a:txBody>
                    <a:bodyPr/>
                    <a:lstStyle/>
                    <a:p>
                      <a:r>
                        <a:rPr lang="en-GB" sz="2100" dirty="0"/>
                        <a:t>Verify the ability of the chair to stay on the floor</a:t>
                      </a:r>
                      <a:endParaRPr lang="en-UA" sz="2100" dirty="0"/>
                    </a:p>
                  </a:txBody>
                  <a:tcPr marL="109153" marR="109153" marT="54577" marB="5457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</a:p>
                    <a:p>
                      <a:endParaRPr lang="en-UA" sz="2100"/>
                    </a:p>
                  </a:txBody>
                  <a:tcPr marL="109153" marR="109153" marT="54577" marB="54577"/>
                </a:tc>
                <a:extLst>
                  <a:ext uri="{0D108BD9-81ED-4DB2-BD59-A6C34878D82A}">
                    <a16:rowId xmlns:a16="http://schemas.microsoft.com/office/drawing/2014/main" val="1795886594"/>
                  </a:ext>
                </a:extLst>
              </a:tr>
              <a:tr h="8077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TC4</a:t>
                      </a:r>
                    </a:p>
                    <a:p>
                      <a:endParaRPr lang="en-UA" sz="2100"/>
                    </a:p>
                  </a:txBody>
                  <a:tcPr marL="109153" marR="109153" marT="54577" marB="54577"/>
                </a:tc>
                <a:tc>
                  <a:txBody>
                    <a:bodyPr/>
                    <a:lstStyle/>
                    <a:p>
                      <a:r>
                        <a:rPr lang="en-UA" sz="2100" dirty="0"/>
                        <a:t>Sit on the chair</a:t>
                      </a:r>
                    </a:p>
                  </a:txBody>
                  <a:tcPr marL="109153" marR="109153" marT="54577" marB="5457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</a:p>
                    <a:p>
                      <a:endParaRPr lang="en-UA" sz="2100" dirty="0"/>
                    </a:p>
                  </a:txBody>
                  <a:tcPr marL="109153" marR="109153" marT="54577" marB="54577"/>
                </a:tc>
                <a:extLst>
                  <a:ext uri="{0D108BD9-81ED-4DB2-BD59-A6C34878D82A}">
                    <a16:rowId xmlns:a16="http://schemas.microsoft.com/office/drawing/2014/main" val="169056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957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9EBB-43A1-0950-0345-1F6F5CA1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GB" sz="4000" b="1" dirty="0"/>
              <a:t>GUI Testing</a:t>
            </a:r>
            <a:br>
              <a:rPr lang="en-GB" sz="4000" dirty="0"/>
            </a:br>
            <a:endParaRPr lang="en-UA" sz="4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ACAAF4-4842-1E4E-C92B-55739D6A99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352065"/>
              </p:ext>
            </p:extLst>
          </p:nvPr>
        </p:nvGraphicFramePr>
        <p:xfrm>
          <a:off x="5266032" y="644525"/>
          <a:ext cx="6073187" cy="5408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360">
                  <a:extLst>
                    <a:ext uri="{9D8B030D-6E8A-4147-A177-3AD203B41FA5}">
                      <a16:colId xmlns:a16="http://schemas.microsoft.com/office/drawing/2014/main" val="422510630"/>
                    </a:ext>
                  </a:extLst>
                </a:gridCol>
                <a:gridCol w="3293954">
                  <a:extLst>
                    <a:ext uri="{9D8B030D-6E8A-4147-A177-3AD203B41FA5}">
                      <a16:colId xmlns:a16="http://schemas.microsoft.com/office/drawing/2014/main" val="790331100"/>
                    </a:ext>
                  </a:extLst>
                </a:gridCol>
                <a:gridCol w="1842873">
                  <a:extLst>
                    <a:ext uri="{9D8B030D-6E8A-4147-A177-3AD203B41FA5}">
                      <a16:colId xmlns:a16="http://schemas.microsoft.com/office/drawing/2014/main" val="3774039187"/>
                    </a:ext>
                  </a:extLst>
                </a:gridCol>
              </a:tblGrid>
              <a:tr h="4569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endParaRPr lang="en-UA" sz="1200"/>
                    </a:p>
                  </a:txBody>
                  <a:tcPr marL="61745" marR="61745" marT="30873" marB="308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 idea</a:t>
                      </a:r>
                    </a:p>
                    <a:p>
                      <a:endParaRPr lang="en-UA" sz="1200"/>
                    </a:p>
                  </a:txBody>
                  <a:tcPr marL="61745" marR="61745" marT="30873" marB="308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 result</a:t>
                      </a:r>
                    </a:p>
                    <a:p>
                      <a:endParaRPr lang="en-UA" sz="1200"/>
                    </a:p>
                  </a:txBody>
                  <a:tcPr marL="61745" marR="61745" marT="30873" marB="30873"/>
                </a:tc>
                <a:extLst>
                  <a:ext uri="{0D108BD9-81ED-4DB2-BD59-A6C34878D82A}">
                    <a16:rowId xmlns:a16="http://schemas.microsoft.com/office/drawing/2014/main" val="1259280743"/>
                  </a:ext>
                </a:extLst>
              </a:tr>
              <a:tr h="6421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TC5</a:t>
                      </a:r>
                    </a:p>
                    <a:p>
                      <a:endParaRPr lang="en-UA" sz="1200"/>
                    </a:p>
                  </a:txBody>
                  <a:tcPr marL="61745" marR="61745" marT="30873" marB="30873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Verify the dimensions of the chair and it’s details due to the specification</a:t>
                      </a:r>
                      <a:endParaRPr lang="en-UA" sz="1200" dirty="0"/>
                    </a:p>
                  </a:txBody>
                  <a:tcPr marL="61745" marR="61745" marT="30873" marB="308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</a:p>
                    <a:p>
                      <a:endParaRPr lang="en-UA" sz="1200"/>
                    </a:p>
                  </a:txBody>
                  <a:tcPr marL="61745" marR="61745" marT="30873" marB="30873"/>
                </a:tc>
                <a:extLst>
                  <a:ext uri="{0D108BD9-81ED-4DB2-BD59-A6C34878D82A}">
                    <a16:rowId xmlns:a16="http://schemas.microsoft.com/office/drawing/2014/main" val="2438194086"/>
                  </a:ext>
                </a:extLst>
              </a:tr>
              <a:tr h="4569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TC6</a:t>
                      </a:r>
                    </a:p>
                    <a:p>
                      <a:endParaRPr lang="en-UA" sz="1200"/>
                    </a:p>
                  </a:txBody>
                  <a:tcPr marL="61745" marR="61745" marT="30873" marB="30873"/>
                </a:tc>
                <a:tc>
                  <a:txBody>
                    <a:bodyPr/>
                    <a:lstStyle/>
                    <a:p>
                      <a:r>
                        <a:rPr lang="en-GB" sz="1200" u="none" dirty="0"/>
                        <a:t>Verify the evenness of the surface</a:t>
                      </a:r>
                      <a:endParaRPr lang="en-UA" sz="1200" u="none" dirty="0"/>
                    </a:p>
                  </a:txBody>
                  <a:tcPr marL="61745" marR="61745" marT="30873" marB="308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</a:p>
                    <a:p>
                      <a:endParaRPr lang="en-UA" sz="1200"/>
                    </a:p>
                  </a:txBody>
                  <a:tcPr marL="61745" marR="61745" marT="30873" marB="30873"/>
                </a:tc>
                <a:extLst>
                  <a:ext uri="{0D108BD9-81ED-4DB2-BD59-A6C34878D82A}">
                    <a16:rowId xmlns:a16="http://schemas.microsoft.com/office/drawing/2014/main" val="838836600"/>
                  </a:ext>
                </a:extLst>
              </a:tr>
              <a:tr h="4569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TC7</a:t>
                      </a:r>
                    </a:p>
                    <a:p>
                      <a:endParaRPr lang="en-UA" sz="1200"/>
                    </a:p>
                  </a:txBody>
                  <a:tcPr marL="61745" marR="61745" marT="30873" marB="308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coverage of wooden details </a:t>
                      </a:r>
                      <a:endParaRPr lang="en-UA" sz="1200" dirty="0"/>
                    </a:p>
                    <a:p>
                      <a:endParaRPr lang="en-UA" sz="1200" dirty="0"/>
                    </a:p>
                  </a:txBody>
                  <a:tcPr marL="61745" marR="61745" marT="30873" marB="308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</a:p>
                    <a:p>
                      <a:endParaRPr lang="en-UA" sz="1200"/>
                    </a:p>
                  </a:txBody>
                  <a:tcPr marL="61745" marR="61745" marT="30873" marB="30873"/>
                </a:tc>
                <a:extLst>
                  <a:ext uri="{0D108BD9-81ED-4DB2-BD59-A6C34878D82A}">
                    <a16:rowId xmlns:a16="http://schemas.microsoft.com/office/drawing/2014/main" val="1795886594"/>
                  </a:ext>
                </a:extLst>
              </a:tr>
              <a:tr h="6421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TC8</a:t>
                      </a:r>
                    </a:p>
                    <a:p>
                      <a:endParaRPr lang="en-UA" sz="1200"/>
                    </a:p>
                  </a:txBody>
                  <a:tcPr marL="61745" marR="61745" marT="30873" marB="30873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Verify the </a:t>
                      </a:r>
                      <a:r>
                        <a:rPr lang="en-GB" sz="1200" dirty="0" err="1"/>
                        <a:t>color</a:t>
                      </a:r>
                      <a:r>
                        <a:rPr lang="en-GB" sz="1200" dirty="0"/>
                        <a:t> of the components. They have to be </a:t>
                      </a:r>
                      <a:r>
                        <a:rPr lang="en-GB" sz="1200" dirty="0" err="1"/>
                        <a:t>colorless</a:t>
                      </a:r>
                      <a:r>
                        <a:rPr lang="en-GB" sz="1200" dirty="0"/>
                        <a:t> (natural)</a:t>
                      </a:r>
                      <a:endParaRPr lang="en-UA" sz="1200" dirty="0"/>
                    </a:p>
                  </a:txBody>
                  <a:tcPr marL="61745" marR="61745" marT="30873" marB="308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</a:p>
                    <a:p>
                      <a:endParaRPr lang="en-UA" sz="1200" dirty="0"/>
                    </a:p>
                  </a:txBody>
                  <a:tcPr marL="61745" marR="61745" marT="30873" marB="30873"/>
                </a:tc>
                <a:extLst>
                  <a:ext uri="{0D108BD9-81ED-4DB2-BD59-A6C34878D82A}">
                    <a16:rowId xmlns:a16="http://schemas.microsoft.com/office/drawing/2014/main" val="1690566149"/>
                  </a:ext>
                </a:extLst>
              </a:tr>
              <a:tr h="827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TC9</a:t>
                      </a:r>
                    </a:p>
                  </a:txBody>
                  <a:tcPr marL="61745" marR="61745" marT="30873" marB="30873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Verify the presence of 4 rubber protectors and the ability not to slide on parquet, concrete, carpet and linoleum</a:t>
                      </a:r>
                      <a:endParaRPr lang="en-UA" sz="1200" dirty="0"/>
                    </a:p>
                  </a:txBody>
                  <a:tcPr marL="61745" marR="61745" marT="30873" marB="308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(There is just 3 rubber)</a:t>
                      </a:r>
                    </a:p>
                    <a:p>
                      <a:endParaRPr lang="en-UA" sz="1200" dirty="0"/>
                    </a:p>
                  </a:txBody>
                  <a:tcPr marL="61745" marR="61745" marT="30873" marB="30873"/>
                </a:tc>
                <a:extLst>
                  <a:ext uri="{0D108BD9-81ED-4DB2-BD59-A6C34878D82A}">
                    <a16:rowId xmlns:a16="http://schemas.microsoft.com/office/drawing/2014/main" val="3962156369"/>
                  </a:ext>
                </a:extLst>
              </a:tr>
              <a:tr h="6421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TC10</a:t>
                      </a:r>
                    </a:p>
                    <a:p>
                      <a:endParaRPr lang="en-UA" sz="1200"/>
                    </a:p>
                  </a:txBody>
                  <a:tcPr marL="61745" marR="61745" marT="30873" marB="308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 the chair.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weight 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the chair </a:t>
                      </a:r>
                      <a:r>
                        <a:rPr lang="en-GB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to be 5 kg</a:t>
                      </a:r>
                      <a:endParaRPr lang="en-UA" sz="1200" dirty="0"/>
                    </a:p>
                    <a:p>
                      <a:endParaRPr lang="en-UA" sz="1200" dirty="0"/>
                    </a:p>
                  </a:txBody>
                  <a:tcPr marL="61745" marR="61745" marT="30873" marB="308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</a:p>
                    <a:p>
                      <a:endParaRPr lang="en-UA" sz="1200" dirty="0"/>
                    </a:p>
                  </a:txBody>
                  <a:tcPr marL="61745" marR="61745" marT="30873" marB="30873"/>
                </a:tc>
                <a:extLst>
                  <a:ext uri="{0D108BD9-81ED-4DB2-BD59-A6C34878D82A}">
                    <a16:rowId xmlns:a16="http://schemas.microsoft.com/office/drawing/2014/main" val="3086904314"/>
                  </a:ext>
                </a:extLst>
              </a:tr>
              <a:tr h="6421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TC11</a:t>
                      </a:r>
                    </a:p>
                    <a:p>
                      <a:endParaRPr lang="en-UA" sz="1200"/>
                    </a:p>
                  </a:txBody>
                  <a:tcPr marL="61745" marR="61745" marT="30873" marB="308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 the length.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length of the chair has to be 0,7 m</a:t>
                      </a:r>
                    </a:p>
                    <a:p>
                      <a:endParaRPr lang="en-UA" sz="1200" dirty="0"/>
                    </a:p>
                  </a:txBody>
                  <a:tcPr marL="61745" marR="61745" marT="30873" marB="308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</a:p>
                    <a:p>
                      <a:endParaRPr lang="en-UA" sz="1200" dirty="0"/>
                    </a:p>
                  </a:txBody>
                  <a:tcPr marL="61745" marR="61745" marT="30873" marB="30873"/>
                </a:tc>
                <a:extLst>
                  <a:ext uri="{0D108BD9-81ED-4DB2-BD59-A6C34878D82A}">
                    <a16:rowId xmlns:a16="http://schemas.microsoft.com/office/drawing/2014/main" val="2068593039"/>
                  </a:ext>
                </a:extLst>
              </a:tr>
              <a:tr h="6421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TC12</a:t>
                      </a:r>
                    </a:p>
                    <a:p>
                      <a:endParaRPr lang="en-UA" sz="1200"/>
                    </a:p>
                  </a:txBody>
                  <a:tcPr marL="61745" marR="61745" marT="30873" marB="30873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Look at the surface.</a:t>
                      </a:r>
                    </a:p>
                    <a:p>
                      <a:r>
                        <a:rPr lang="en-GB" sz="1200" dirty="0"/>
                        <a:t>The surface has to be without splits and knots </a:t>
                      </a:r>
                      <a:endParaRPr lang="en-UA" sz="1200" dirty="0"/>
                    </a:p>
                  </a:txBody>
                  <a:tcPr marL="61745" marR="61745" marT="30873" marB="308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</a:p>
                    <a:p>
                      <a:endParaRPr lang="en-UA" sz="1200" dirty="0"/>
                    </a:p>
                  </a:txBody>
                  <a:tcPr marL="61745" marR="61745" marT="30873" marB="30873"/>
                </a:tc>
                <a:extLst>
                  <a:ext uri="{0D108BD9-81ED-4DB2-BD59-A6C34878D82A}">
                    <a16:rowId xmlns:a16="http://schemas.microsoft.com/office/drawing/2014/main" val="3104613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00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9EBB-43A1-0950-0345-1F6F5CA1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6"/>
            <a:ext cx="3384329" cy="5421435"/>
          </a:xfrm>
        </p:spPr>
        <p:txBody>
          <a:bodyPr anchor="ctr">
            <a:normAutofit/>
          </a:bodyPr>
          <a:lstStyle/>
          <a:p>
            <a:r>
              <a:rPr lang="en-GB" sz="4000" b="1" dirty="0"/>
              <a:t>Functional Testing</a:t>
            </a:r>
            <a:br>
              <a:rPr lang="en-GB" sz="4000"/>
            </a:br>
            <a:endParaRPr lang="en-UA" sz="4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ACAAF4-4842-1E4E-C92B-55739D6A99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41244"/>
              </p:ext>
            </p:extLst>
          </p:nvPr>
        </p:nvGraphicFramePr>
        <p:xfrm>
          <a:off x="5280025" y="808735"/>
          <a:ext cx="5994402" cy="3260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382">
                  <a:extLst>
                    <a:ext uri="{9D8B030D-6E8A-4147-A177-3AD203B41FA5}">
                      <a16:colId xmlns:a16="http://schemas.microsoft.com/office/drawing/2014/main" val="422510630"/>
                    </a:ext>
                  </a:extLst>
                </a:gridCol>
                <a:gridCol w="3500792">
                  <a:extLst>
                    <a:ext uri="{9D8B030D-6E8A-4147-A177-3AD203B41FA5}">
                      <a16:colId xmlns:a16="http://schemas.microsoft.com/office/drawing/2014/main" val="790331100"/>
                    </a:ext>
                  </a:extLst>
                </a:gridCol>
                <a:gridCol w="1636228">
                  <a:extLst>
                    <a:ext uri="{9D8B030D-6E8A-4147-A177-3AD203B41FA5}">
                      <a16:colId xmlns:a16="http://schemas.microsoft.com/office/drawing/2014/main" val="3774039187"/>
                    </a:ext>
                  </a:extLst>
                </a:gridCol>
              </a:tblGrid>
              <a:tr h="6561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endParaRPr lang="en-UA" sz="1700"/>
                    </a:p>
                  </a:txBody>
                  <a:tcPr marL="87299" marR="87299" marT="43650" marB="43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 idea</a:t>
                      </a:r>
                    </a:p>
                    <a:p>
                      <a:endParaRPr lang="en-UA" sz="1700"/>
                    </a:p>
                  </a:txBody>
                  <a:tcPr marL="87299" marR="87299" marT="43650" marB="43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 result</a:t>
                      </a:r>
                    </a:p>
                    <a:p>
                      <a:endParaRPr lang="en-UA" sz="1700"/>
                    </a:p>
                  </a:txBody>
                  <a:tcPr marL="87299" marR="87299" marT="43650" marB="43650"/>
                </a:tc>
                <a:extLst>
                  <a:ext uri="{0D108BD9-81ED-4DB2-BD59-A6C34878D82A}">
                    <a16:rowId xmlns:a16="http://schemas.microsoft.com/office/drawing/2014/main" val="1259280743"/>
                  </a:ext>
                </a:extLst>
              </a:tr>
              <a:tr h="6123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TC13</a:t>
                      </a:r>
                    </a:p>
                    <a:p>
                      <a:endParaRPr lang="en-UA" sz="1700"/>
                    </a:p>
                  </a:txBody>
                  <a:tcPr marL="87299" marR="87299" marT="43650" marB="43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ability to sit on the chair (general object with weight up to 150 kg) </a:t>
                      </a:r>
                    </a:p>
                  </a:txBody>
                  <a:tcPr marL="87299" marR="87299" marT="43650" marB="43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</a:p>
                    <a:p>
                      <a:endParaRPr lang="en-UA" sz="1700"/>
                    </a:p>
                  </a:txBody>
                  <a:tcPr marL="87299" marR="87299" marT="43650" marB="43650"/>
                </a:tc>
                <a:extLst>
                  <a:ext uri="{0D108BD9-81ED-4DB2-BD59-A6C34878D82A}">
                    <a16:rowId xmlns:a16="http://schemas.microsoft.com/office/drawing/2014/main" val="2438194086"/>
                  </a:ext>
                </a:extLst>
              </a:tr>
              <a:tr h="616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TC14</a:t>
                      </a:r>
                    </a:p>
                    <a:p>
                      <a:endParaRPr lang="en-UA" sz="1700"/>
                    </a:p>
                  </a:txBody>
                  <a:tcPr marL="87299" marR="87299" marT="43650" marB="43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ability to use the chair after 1-time throwing</a:t>
                      </a:r>
                      <a:endParaRPr lang="en-UA" sz="1600" dirty="0"/>
                    </a:p>
                    <a:p>
                      <a:endParaRPr lang="en-UA" sz="1600" u="none" dirty="0"/>
                    </a:p>
                  </a:txBody>
                  <a:tcPr marL="87299" marR="87299" marT="43650" marB="43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</a:p>
                    <a:p>
                      <a:endParaRPr lang="en-UA" sz="1700"/>
                    </a:p>
                  </a:txBody>
                  <a:tcPr marL="87299" marR="87299" marT="43650" marB="43650"/>
                </a:tc>
                <a:extLst>
                  <a:ext uri="{0D108BD9-81ED-4DB2-BD59-A6C34878D82A}">
                    <a16:rowId xmlns:a16="http://schemas.microsoft.com/office/drawing/2014/main" val="838836600"/>
                  </a:ext>
                </a:extLst>
              </a:tr>
              <a:tr h="11732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TC15</a:t>
                      </a:r>
                    </a:p>
                    <a:p>
                      <a:endParaRPr lang="en-UA" sz="1700"/>
                    </a:p>
                  </a:txBody>
                  <a:tcPr marL="87299" marR="87299" marT="43650" marB="43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coverage of wooden details </a:t>
                      </a:r>
                      <a:r>
                        <a:rPr lang="en-U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 1- time throwing</a:t>
                      </a:r>
                      <a:endParaRPr lang="en-UA" sz="1600" dirty="0"/>
                    </a:p>
                    <a:p>
                      <a:endParaRPr lang="en-UA" sz="1600" dirty="0"/>
                    </a:p>
                  </a:txBody>
                  <a:tcPr marL="87299" marR="87299" marT="43650" marB="43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</a:p>
                    <a:p>
                      <a:endParaRPr lang="en-UA" sz="1700" dirty="0"/>
                    </a:p>
                  </a:txBody>
                  <a:tcPr marL="87299" marR="87299" marT="43650" marB="43650"/>
                </a:tc>
                <a:extLst>
                  <a:ext uri="{0D108BD9-81ED-4DB2-BD59-A6C34878D82A}">
                    <a16:rowId xmlns:a16="http://schemas.microsoft.com/office/drawing/2014/main" val="1795886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129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9EBB-43A1-0950-0345-1F6F5CA1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6"/>
            <a:ext cx="3384329" cy="5421435"/>
          </a:xfrm>
        </p:spPr>
        <p:txBody>
          <a:bodyPr anchor="ctr">
            <a:normAutofit/>
          </a:bodyPr>
          <a:lstStyle/>
          <a:p>
            <a:r>
              <a:rPr lang="en-GB" sz="4000" b="1" dirty="0"/>
              <a:t>Load Testing</a:t>
            </a:r>
            <a:br>
              <a:rPr lang="en-GB" dirty="0"/>
            </a:br>
            <a:endParaRPr lang="en-UA" sz="4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ACAAF4-4842-1E4E-C92B-55739D6A99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395614"/>
              </p:ext>
            </p:extLst>
          </p:nvPr>
        </p:nvGraphicFramePr>
        <p:xfrm>
          <a:off x="5280025" y="808735"/>
          <a:ext cx="5994402" cy="4640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382">
                  <a:extLst>
                    <a:ext uri="{9D8B030D-6E8A-4147-A177-3AD203B41FA5}">
                      <a16:colId xmlns:a16="http://schemas.microsoft.com/office/drawing/2014/main" val="422510630"/>
                    </a:ext>
                  </a:extLst>
                </a:gridCol>
                <a:gridCol w="3500792">
                  <a:extLst>
                    <a:ext uri="{9D8B030D-6E8A-4147-A177-3AD203B41FA5}">
                      <a16:colId xmlns:a16="http://schemas.microsoft.com/office/drawing/2014/main" val="790331100"/>
                    </a:ext>
                  </a:extLst>
                </a:gridCol>
                <a:gridCol w="1636228">
                  <a:extLst>
                    <a:ext uri="{9D8B030D-6E8A-4147-A177-3AD203B41FA5}">
                      <a16:colId xmlns:a16="http://schemas.microsoft.com/office/drawing/2014/main" val="3774039187"/>
                    </a:ext>
                  </a:extLst>
                </a:gridCol>
              </a:tblGrid>
              <a:tr h="6561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endParaRPr lang="en-UA" sz="1700"/>
                    </a:p>
                  </a:txBody>
                  <a:tcPr marL="87299" marR="87299" marT="43650" marB="43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 idea</a:t>
                      </a:r>
                    </a:p>
                    <a:p>
                      <a:endParaRPr lang="en-UA" sz="1700"/>
                    </a:p>
                  </a:txBody>
                  <a:tcPr marL="87299" marR="87299" marT="43650" marB="43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 result</a:t>
                      </a:r>
                    </a:p>
                    <a:p>
                      <a:endParaRPr lang="en-UA" sz="1700"/>
                    </a:p>
                  </a:txBody>
                  <a:tcPr marL="87299" marR="87299" marT="43650" marB="43650"/>
                </a:tc>
                <a:extLst>
                  <a:ext uri="{0D108BD9-81ED-4DB2-BD59-A6C34878D82A}">
                    <a16:rowId xmlns:a16="http://schemas.microsoft.com/office/drawing/2014/main" val="1259280743"/>
                  </a:ext>
                </a:extLst>
              </a:tr>
              <a:tr h="6123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TC16</a:t>
                      </a:r>
                    </a:p>
                    <a:p>
                      <a:endParaRPr lang="en-UA" sz="1700" dirty="0"/>
                    </a:p>
                  </a:txBody>
                  <a:tcPr marL="87299" marR="87299" marT="43650" marB="43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the ability to perform in different types of environments: house and factory for 2 months without failures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299" marR="87299" marT="43650" marB="43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</a:p>
                    <a:p>
                      <a:endParaRPr lang="en-UA" sz="1700"/>
                    </a:p>
                  </a:txBody>
                  <a:tcPr marL="87299" marR="87299" marT="43650" marB="43650"/>
                </a:tc>
                <a:extLst>
                  <a:ext uri="{0D108BD9-81ED-4DB2-BD59-A6C34878D82A}">
                    <a16:rowId xmlns:a16="http://schemas.microsoft.com/office/drawing/2014/main" val="2438194086"/>
                  </a:ext>
                </a:extLst>
              </a:tr>
              <a:tr h="616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TC17</a:t>
                      </a:r>
                    </a:p>
                    <a:p>
                      <a:endParaRPr lang="en-UA" sz="1700" dirty="0"/>
                    </a:p>
                  </a:txBody>
                  <a:tcPr marL="87299" marR="87299" marT="43650" marB="43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the ability to use the chair after 5 times throw 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(general object with weight up to 150 kg) </a:t>
                      </a:r>
                      <a:endParaRPr 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A" sz="1600" dirty="0"/>
                    </a:p>
                    <a:p>
                      <a:endParaRPr lang="en-UA" sz="1600" u="none" dirty="0"/>
                    </a:p>
                  </a:txBody>
                  <a:tcPr marL="87299" marR="87299" marT="43650" marB="43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Fail(leg of the chair had been broken after 3 times)</a:t>
                      </a:r>
                    </a:p>
                    <a:p>
                      <a:endParaRPr lang="en-UA" sz="1700" dirty="0"/>
                    </a:p>
                  </a:txBody>
                  <a:tcPr marL="87299" marR="87299" marT="43650" marB="43650"/>
                </a:tc>
                <a:extLst>
                  <a:ext uri="{0D108BD9-81ED-4DB2-BD59-A6C34878D82A}">
                    <a16:rowId xmlns:a16="http://schemas.microsoft.com/office/drawing/2014/main" val="838836600"/>
                  </a:ext>
                </a:extLst>
              </a:tr>
              <a:tr h="11732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TC18</a:t>
                      </a:r>
                    </a:p>
                    <a:p>
                      <a:endParaRPr lang="en-UA" sz="1700" dirty="0"/>
                    </a:p>
                  </a:txBody>
                  <a:tcPr marL="87299" marR="87299" marT="43650" marB="43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coverage of wooden details after continuously keeping the chair in the sun for 30 days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A" sz="1600" dirty="0"/>
                    </a:p>
                  </a:txBody>
                  <a:tcPr marL="87299" marR="87299" marT="43650" marB="43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</a:p>
                    <a:p>
                      <a:endParaRPr lang="en-UA" sz="1700" dirty="0"/>
                    </a:p>
                  </a:txBody>
                  <a:tcPr marL="87299" marR="87299" marT="43650" marB="43650"/>
                </a:tc>
                <a:extLst>
                  <a:ext uri="{0D108BD9-81ED-4DB2-BD59-A6C34878D82A}">
                    <a16:rowId xmlns:a16="http://schemas.microsoft.com/office/drawing/2014/main" val="1795886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022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9EBB-43A1-0950-0345-1F6F5CA1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6"/>
            <a:ext cx="3384329" cy="5421435"/>
          </a:xfrm>
        </p:spPr>
        <p:txBody>
          <a:bodyPr anchor="ctr">
            <a:normAutofit/>
          </a:bodyPr>
          <a:lstStyle/>
          <a:p>
            <a:r>
              <a:rPr lang="en-GB" sz="3600" b="1" dirty="0"/>
              <a:t>Confirmation Testing</a:t>
            </a:r>
            <a:br>
              <a:rPr lang="en-GB" dirty="0"/>
            </a:br>
            <a:endParaRPr lang="en-UA" sz="4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ACAAF4-4842-1E4E-C92B-55739D6A99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9010686"/>
              </p:ext>
            </p:extLst>
          </p:nvPr>
        </p:nvGraphicFramePr>
        <p:xfrm>
          <a:off x="5280025" y="808735"/>
          <a:ext cx="5994402" cy="3025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382">
                  <a:extLst>
                    <a:ext uri="{9D8B030D-6E8A-4147-A177-3AD203B41FA5}">
                      <a16:colId xmlns:a16="http://schemas.microsoft.com/office/drawing/2014/main" val="422510630"/>
                    </a:ext>
                  </a:extLst>
                </a:gridCol>
                <a:gridCol w="3500792">
                  <a:extLst>
                    <a:ext uri="{9D8B030D-6E8A-4147-A177-3AD203B41FA5}">
                      <a16:colId xmlns:a16="http://schemas.microsoft.com/office/drawing/2014/main" val="790331100"/>
                    </a:ext>
                  </a:extLst>
                </a:gridCol>
                <a:gridCol w="1636228">
                  <a:extLst>
                    <a:ext uri="{9D8B030D-6E8A-4147-A177-3AD203B41FA5}">
                      <a16:colId xmlns:a16="http://schemas.microsoft.com/office/drawing/2014/main" val="3774039187"/>
                    </a:ext>
                  </a:extLst>
                </a:gridCol>
              </a:tblGrid>
              <a:tr h="6561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endParaRPr lang="en-UA" sz="1700"/>
                    </a:p>
                  </a:txBody>
                  <a:tcPr marL="87299" marR="87299" marT="43650" marB="43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 idea</a:t>
                      </a:r>
                    </a:p>
                    <a:p>
                      <a:endParaRPr lang="en-UA" sz="1700"/>
                    </a:p>
                  </a:txBody>
                  <a:tcPr marL="87299" marR="87299" marT="43650" marB="43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 result</a:t>
                      </a:r>
                    </a:p>
                    <a:p>
                      <a:endParaRPr lang="en-UA" sz="1700"/>
                    </a:p>
                  </a:txBody>
                  <a:tcPr marL="87299" marR="87299" marT="43650" marB="43650"/>
                </a:tc>
                <a:extLst>
                  <a:ext uri="{0D108BD9-81ED-4DB2-BD59-A6C34878D82A}">
                    <a16:rowId xmlns:a16="http://schemas.microsoft.com/office/drawing/2014/main" val="1259280743"/>
                  </a:ext>
                </a:extLst>
              </a:tr>
              <a:tr h="6123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TC9</a:t>
                      </a:r>
                    </a:p>
                    <a:p>
                      <a:endParaRPr lang="en-UA" sz="1700" dirty="0"/>
                    </a:p>
                  </a:txBody>
                  <a:tcPr marL="87299" marR="87299" marT="43650" marB="43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the presence of 4 rubber protectors and the ability not to slide on parquet, concrete, carpet and linoleum</a:t>
                      </a:r>
                    </a:p>
                  </a:txBody>
                  <a:tcPr marL="87299" marR="87299" marT="43650" marB="43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</a:p>
                    <a:p>
                      <a:endParaRPr lang="en-UA" sz="1700"/>
                    </a:p>
                  </a:txBody>
                  <a:tcPr marL="87299" marR="87299" marT="43650" marB="43650"/>
                </a:tc>
                <a:extLst>
                  <a:ext uri="{0D108BD9-81ED-4DB2-BD59-A6C34878D82A}">
                    <a16:rowId xmlns:a16="http://schemas.microsoft.com/office/drawing/2014/main" val="2438194086"/>
                  </a:ext>
                </a:extLst>
              </a:tr>
              <a:tr h="616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TC17</a:t>
                      </a:r>
                    </a:p>
                    <a:p>
                      <a:endParaRPr lang="en-UA" sz="1700" dirty="0"/>
                    </a:p>
                  </a:txBody>
                  <a:tcPr marL="87299" marR="87299" marT="43650" marB="43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the ability to use the chair after 5- time throwing 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(general object with weight up to 150 kg) </a:t>
                      </a:r>
                      <a:endParaRPr 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A" sz="1600" dirty="0"/>
                    </a:p>
                    <a:p>
                      <a:endParaRPr lang="en-UA" sz="1600" u="none" dirty="0"/>
                    </a:p>
                  </a:txBody>
                  <a:tcPr marL="87299" marR="87299" marT="43650" marB="43650"/>
                </a:tc>
                <a:tc>
                  <a:txBody>
                    <a:bodyPr/>
                    <a:lstStyle/>
                    <a:p>
                      <a:r>
                        <a:rPr lang="en-UA" sz="1700" dirty="0"/>
                        <a:t>Pass</a:t>
                      </a:r>
                    </a:p>
                  </a:txBody>
                  <a:tcPr marL="87299" marR="87299" marT="43650" marB="43650"/>
                </a:tc>
                <a:extLst>
                  <a:ext uri="{0D108BD9-81ED-4DB2-BD59-A6C34878D82A}">
                    <a16:rowId xmlns:a16="http://schemas.microsoft.com/office/drawing/2014/main" val="838836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0540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{E4763D94-7131-8249-832A-4D9D21ED45FA}tf10001071_mac</Template>
  <TotalTime>262</TotalTime>
  <Words>728</Words>
  <Application>Microsoft Macintosh PowerPoint</Application>
  <PresentationFormat>Widescreen</PresentationFormat>
  <Paragraphs>158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Impact</vt:lpstr>
      <vt:lpstr>Badge</vt:lpstr>
      <vt:lpstr>Wooden chair Testing</vt:lpstr>
      <vt:lpstr>Requirements 1.GUI:  </vt:lpstr>
      <vt:lpstr> 2.Functional:   </vt:lpstr>
      <vt:lpstr>Testing Types </vt:lpstr>
      <vt:lpstr>Smoke Testing </vt:lpstr>
      <vt:lpstr>GUI Testing </vt:lpstr>
      <vt:lpstr>Functional Testing </vt:lpstr>
      <vt:lpstr>Load Testing </vt:lpstr>
      <vt:lpstr>Confirmation Testing </vt:lpstr>
      <vt:lpstr>Regression Testing </vt:lpstr>
      <vt:lpstr>Mockups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Wooden chair Testing</dc:title>
  <dc:creator>Oksana Sul</dc:creator>
  <cp:lastModifiedBy>Oksana Sul</cp:lastModifiedBy>
  <cp:revision>6</cp:revision>
  <dcterms:created xsi:type="dcterms:W3CDTF">2022-08-10T06:46:53Z</dcterms:created>
  <dcterms:modified xsi:type="dcterms:W3CDTF">2022-10-28T12:13:10Z</dcterms:modified>
</cp:coreProperties>
</file>