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68" r:id="rId6"/>
    <p:sldId id="262" r:id="rId7"/>
    <p:sldId id="273" r:id="rId8"/>
    <p:sldId id="263" r:id="rId9"/>
    <p:sldId id="269" r:id="rId10"/>
    <p:sldId id="261" r:id="rId11"/>
    <p:sldId id="265" r:id="rId12"/>
    <p:sldId id="264" r:id="rId13"/>
    <p:sldId id="270" r:id="rId14"/>
    <p:sldId id="271"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40"/>
    <p:restoredTop sz="96327"/>
  </p:normalViewPr>
  <p:slideViewPr>
    <p:cSldViewPr snapToGrid="0">
      <p:cViewPr varScale="1">
        <p:scale>
          <a:sx n="125" d="100"/>
          <a:sy n="125" d="100"/>
        </p:scale>
        <p:origin x="16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DB957-F9FC-89E8-7D3D-9959D6BB87B0}"/>
              </a:ext>
            </a:extLst>
          </p:cNvPr>
          <p:cNvSpPr>
            <a:spLocks noGrp="1"/>
          </p:cNvSpPr>
          <p:nvPr>
            <p:ph type="ctrTitle"/>
          </p:nvPr>
        </p:nvSpPr>
        <p:spPr>
          <a:xfrm>
            <a:off x="1031875" y="1212935"/>
            <a:ext cx="6020177" cy="4432130"/>
          </a:xfrm>
        </p:spPr>
        <p:txBody>
          <a:bodyPr anchor="ctr">
            <a:normAutofit/>
          </a:bodyPr>
          <a:lstStyle/>
          <a:p>
            <a:r>
              <a:rPr lang="en-UA" sz="6600" b="1" dirty="0"/>
              <a:t>Test Design Techniques</a:t>
            </a:r>
          </a:p>
        </p:txBody>
      </p:sp>
      <p:sp>
        <p:nvSpPr>
          <p:cNvPr id="3" name="Subtitle 2">
            <a:extLst>
              <a:ext uri="{FF2B5EF4-FFF2-40B4-BE49-F238E27FC236}">
                <a16:creationId xmlns:a16="http://schemas.microsoft.com/office/drawing/2014/main" id="{BDC3B189-D2EA-2F18-58EA-3ED524661A3C}"/>
              </a:ext>
            </a:extLst>
          </p:cNvPr>
          <p:cNvSpPr>
            <a:spLocks noGrp="1"/>
          </p:cNvSpPr>
          <p:nvPr>
            <p:ph type="subTitle" idx="1"/>
          </p:nvPr>
        </p:nvSpPr>
        <p:spPr>
          <a:xfrm>
            <a:off x="8017261" y="2087881"/>
            <a:ext cx="3142864" cy="2682239"/>
          </a:xfrm>
        </p:spPr>
        <p:txBody>
          <a:bodyPr anchor="ctr">
            <a:normAutofit/>
          </a:bodyPr>
          <a:lstStyle/>
          <a:p>
            <a:pPr algn="l"/>
            <a:r>
              <a:rPr lang="en-UA" sz="3200" dirty="0"/>
              <a:t>Sul</a:t>
            </a:r>
          </a:p>
          <a:p>
            <a:pPr algn="l"/>
            <a:r>
              <a:rPr lang="en-UA" sz="3200" dirty="0"/>
              <a:t>OKSANA</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52DE-AB76-FA66-1196-7187F5620C57}"/>
              </a:ext>
            </a:extLst>
          </p:cNvPr>
          <p:cNvSpPr>
            <a:spLocks noGrp="1"/>
          </p:cNvSpPr>
          <p:nvPr>
            <p:ph type="title"/>
          </p:nvPr>
        </p:nvSpPr>
        <p:spPr/>
        <p:txBody>
          <a:bodyPr>
            <a:normAutofit fontScale="90000"/>
          </a:bodyPr>
          <a:lstStyle/>
          <a:p>
            <a:br>
              <a:rPr lang="en-GB" dirty="0"/>
            </a:br>
            <a:br>
              <a:rPr lang="en-GB" dirty="0"/>
            </a:br>
            <a:r>
              <a:rPr lang="en-GB" sz="4900" b="1" dirty="0"/>
              <a:t>State transition</a:t>
            </a:r>
            <a:br>
              <a:rPr lang="en-GB" dirty="0"/>
            </a:br>
            <a:endParaRPr lang="en-UA" dirty="0"/>
          </a:p>
        </p:txBody>
      </p:sp>
      <p:pic>
        <p:nvPicPr>
          <p:cNvPr id="7" name="Content Placeholder 6" descr="Diagram&#10;&#10;Description automatically generated">
            <a:extLst>
              <a:ext uri="{FF2B5EF4-FFF2-40B4-BE49-F238E27FC236}">
                <a16:creationId xmlns:a16="http://schemas.microsoft.com/office/drawing/2014/main" id="{EF188FD9-6129-E4A8-21AF-74BADB60464D}"/>
              </a:ext>
            </a:extLst>
          </p:cNvPr>
          <p:cNvPicPr>
            <a:picLocks noGrp="1" noChangeAspect="1"/>
          </p:cNvPicPr>
          <p:nvPr>
            <p:ph idx="1"/>
          </p:nvPr>
        </p:nvPicPr>
        <p:blipFill>
          <a:blip r:embed="rId2"/>
          <a:stretch>
            <a:fillRect/>
          </a:stretch>
        </p:blipFill>
        <p:spPr>
          <a:xfrm>
            <a:off x="0" y="3302000"/>
            <a:ext cx="12192000" cy="2476500"/>
          </a:xfrm>
        </p:spPr>
      </p:pic>
    </p:spTree>
    <p:extLst>
      <p:ext uri="{BB962C8B-B14F-4D97-AF65-F5344CB8AC3E}">
        <p14:creationId xmlns:p14="http://schemas.microsoft.com/office/powerpoint/2010/main" val="69240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E3C3-2545-C26D-EBFB-EA7A0A1799C1}"/>
              </a:ext>
            </a:extLst>
          </p:cNvPr>
          <p:cNvSpPr>
            <a:spLocks noGrp="1"/>
          </p:cNvSpPr>
          <p:nvPr>
            <p:ph type="title"/>
          </p:nvPr>
        </p:nvSpPr>
        <p:spPr/>
        <p:txBody>
          <a:bodyPr>
            <a:normAutofit/>
          </a:bodyPr>
          <a:lstStyle/>
          <a:p>
            <a:r>
              <a:rPr lang="en-UA" sz="4400" b="1" dirty="0"/>
              <a:t>Positive</a:t>
            </a:r>
          </a:p>
        </p:txBody>
      </p:sp>
      <p:pic>
        <p:nvPicPr>
          <p:cNvPr id="5" name="Content Placeholder 4">
            <a:extLst>
              <a:ext uri="{FF2B5EF4-FFF2-40B4-BE49-F238E27FC236}">
                <a16:creationId xmlns:a16="http://schemas.microsoft.com/office/drawing/2014/main" id="{1E8CC09A-90AA-E6DB-692E-A6ABC71146F2}"/>
              </a:ext>
            </a:extLst>
          </p:cNvPr>
          <p:cNvPicPr>
            <a:picLocks noGrp="1" noChangeAspect="1"/>
          </p:cNvPicPr>
          <p:nvPr>
            <p:ph idx="1"/>
          </p:nvPr>
        </p:nvPicPr>
        <p:blipFill>
          <a:blip r:embed="rId2"/>
          <a:stretch>
            <a:fillRect/>
          </a:stretch>
        </p:blipFill>
        <p:spPr>
          <a:xfrm>
            <a:off x="0" y="2921000"/>
            <a:ext cx="12192000" cy="2209800"/>
          </a:xfrm>
        </p:spPr>
      </p:pic>
    </p:spTree>
    <p:extLst>
      <p:ext uri="{BB962C8B-B14F-4D97-AF65-F5344CB8AC3E}">
        <p14:creationId xmlns:p14="http://schemas.microsoft.com/office/powerpoint/2010/main" val="302026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6A35-5762-A98D-3A9B-58012FB7DDA4}"/>
              </a:ext>
            </a:extLst>
          </p:cNvPr>
          <p:cNvSpPr>
            <a:spLocks noGrp="1"/>
          </p:cNvSpPr>
          <p:nvPr>
            <p:ph type="title"/>
          </p:nvPr>
        </p:nvSpPr>
        <p:spPr/>
        <p:txBody>
          <a:bodyPr>
            <a:normAutofit/>
          </a:bodyPr>
          <a:lstStyle/>
          <a:p>
            <a:r>
              <a:rPr lang="en-UA" sz="4400" b="1" dirty="0"/>
              <a:t>Negative</a:t>
            </a:r>
          </a:p>
        </p:txBody>
      </p:sp>
      <p:pic>
        <p:nvPicPr>
          <p:cNvPr id="5" name="Content Placeholder 4" descr="Diagram&#10;&#10;Description automatically generated with medium confidence">
            <a:extLst>
              <a:ext uri="{FF2B5EF4-FFF2-40B4-BE49-F238E27FC236}">
                <a16:creationId xmlns:a16="http://schemas.microsoft.com/office/drawing/2014/main" id="{172A1BF1-9703-964E-C78B-4D19AD46FC6B}"/>
              </a:ext>
            </a:extLst>
          </p:cNvPr>
          <p:cNvPicPr>
            <a:picLocks noGrp="1" noChangeAspect="1"/>
          </p:cNvPicPr>
          <p:nvPr>
            <p:ph idx="1"/>
          </p:nvPr>
        </p:nvPicPr>
        <p:blipFill>
          <a:blip r:embed="rId2"/>
          <a:stretch>
            <a:fillRect/>
          </a:stretch>
        </p:blipFill>
        <p:spPr>
          <a:xfrm>
            <a:off x="0" y="2438400"/>
            <a:ext cx="12192000" cy="2717800"/>
          </a:xfrm>
        </p:spPr>
      </p:pic>
    </p:spTree>
    <p:extLst>
      <p:ext uri="{BB962C8B-B14F-4D97-AF65-F5344CB8AC3E}">
        <p14:creationId xmlns:p14="http://schemas.microsoft.com/office/powerpoint/2010/main" val="215451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F6E0-80C9-C322-30C6-6DD8C1D0C69A}"/>
              </a:ext>
            </a:extLst>
          </p:cNvPr>
          <p:cNvSpPr>
            <a:spLocks noGrp="1"/>
          </p:cNvSpPr>
          <p:nvPr>
            <p:ph type="title"/>
          </p:nvPr>
        </p:nvSpPr>
        <p:spPr/>
        <p:txBody>
          <a:bodyPr/>
          <a:lstStyle/>
          <a:p>
            <a:r>
              <a:rPr lang="en-UA" dirty="0"/>
              <a:t>Pairwise</a:t>
            </a:r>
            <a:br>
              <a:rPr lang="en-UA" dirty="0"/>
            </a:br>
            <a:r>
              <a:rPr lang="en-UA" dirty="0"/>
              <a:t>(Use pairwisetool)</a:t>
            </a:r>
          </a:p>
        </p:txBody>
      </p:sp>
      <p:pic>
        <p:nvPicPr>
          <p:cNvPr id="5" name="Content Placeholder 4" descr="Table&#10;&#10;Description automatically generated">
            <a:extLst>
              <a:ext uri="{FF2B5EF4-FFF2-40B4-BE49-F238E27FC236}">
                <a16:creationId xmlns:a16="http://schemas.microsoft.com/office/drawing/2014/main" id="{B59D2442-92D3-A30F-6CB1-2EBAEDFDC1E8}"/>
              </a:ext>
            </a:extLst>
          </p:cNvPr>
          <p:cNvPicPr>
            <a:picLocks noGrp="1" noChangeAspect="1"/>
          </p:cNvPicPr>
          <p:nvPr>
            <p:ph idx="1"/>
          </p:nvPr>
        </p:nvPicPr>
        <p:blipFill>
          <a:blip r:embed="rId2"/>
          <a:stretch>
            <a:fillRect/>
          </a:stretch>
        </p:blipFill>
        <p:spPr>
          <a:xfrm>
            <a:off x="685800" y="2226629"/>
            <a:ext cx="10131425" cy="3479479"/>
          </a:xfrm>
        </p:spPr>
      </p:pic>
    </p:spTree>
    <p:extLst>
      <p:ext uri="{BB962C8B-B14F-4D97-AF65-F5344CB8AC3E}">
        <p14:creationId xmlns:p14="http://schemas.microsoft.com/office/powerpoint/2010/main" val="142750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C83F-D999-896D-23D7-016089A021A5}"/>
              </a:ext>
            </a:extLst>
          </p:cNvPr>
          <p:cNvSpPr>
            <a:spLocks noGrp="1"/>
          </p:cNvSpPr>
          <p:nvPr>
            <p:ph type="title"/>
          </p:nvPr>
        </p:nvSpPr>
        <p:spPr>
          <a:xfrm>
            <a:off x="7865806" y="643463"/>
            <a:ext cx="3706762" cy="1608124"/>
          </a:xfrm>
        </p:spPr>
        <p:txBody>
          <a:bodyPr>
            <a:normAutofit/>
          </a:bodyPr>
          <a:lstStyle/>
          <a:p>
            <a:r>
              <a:rPr lang="en-UA" dirty="0"/>
              <a:t>Generate pairwisetool</a:t>
            </a:r>
          </a:p>
        </p:txBody>
      </p:sp>
      <p:pic>
        <p:nvPicPr>
          <p:cNvPr id="9" name="Content Placeholder 8" descr="Table&#10;&#10;Description automatically generated">
            <a:extLst>
              <a:ext uri="{FF2B5EF4-FFF2-40B4-BE49-F238E27FC236}">
                <a16:creationId xmlns:a16="http://schemas.microsoft.com/office/drawing/2014/main" id="{B8234B43-E5EF-6366-3BF3-B1D673574821}"/>
              </a:ext>
            </a:extLst>
          </p:cNvPr>
          <p:cNvPicPr>
            <a:picLocks noChangeAspect="1"/>
          </p:cNvPicPr>
          <p:nvPr/>
        </p:nvPicPr>
        <p:blipFill>
          <a:blip r:embed="rId3"/>
          <a:stretch>
            <a:fillRect/>
          </a:stretch>
        </p:blipFill>
        <p:spPr>
          <a:xfrm>
            <a:off x="643464" y="1571215"/>
            <a:ext cx="6897878" cy="37248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3" name="Content Placeholder 12">
            <a:extLst>
              <a:ext uri="{FF2B5EF4-FFF2-40B4-BE49-F238E27FC236}">
                <a16:creationId xmlns:a16="http://schemas.microsoft.com/office/drawing/2014/main" id="{79D77DCE-04AC-9D88-FFFE-C5FA64F5294C}"/>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12282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D662-34B3-9028-C636-8EC730500824}"/>
              </a:ext>
            </a:extLst>
          </p:cNvPr>
          <p:cNvSpPr>
            <a:spLocks noGrp="1"/>
          </p:cNvSpPr>
          <p:nvPr>
            <p:ph type="title"/>
          </p:nvPr>
        </p:nvSpPr>
        <p:spPr>
          <a:xfrm>
            <a:off x="7865806" y="643463"/>
            <a:ext cx="3706762" cy="1608124"/>
          </a:xfrm>
        </p:spPr>
        <p:txBody>
          <a:bodyPr>
            <a:normAutofit fontScale="90000"/>
          </a:bodyPr>
          <a:lstStyle/>
          <a:p>
            <a:r>
              <a:rPr lang="en-UA" dirty="0"/>
              <a:t>Generate</a:t>
            </a:r>
            <a:br>
              <a:rPr lang="en-GB" dirty="0"/>
            </a:br>
            <a:r>
              <a:rPr lang="en-GB" dirty="0"/>
              <a:t>All</a:t>
            </a:r>
            <a:br>
              <a:rPr lang="en-GB" dirty="0"/>
            </a:br>
            <a:r>
              <a:rPr lang="en-GB" dirty="0"/>
              <a:t>Combinations</a:t>
            </a:r>
            <a:endParaRPr lang="en-UA" dirty="0"/>
          </a:p>
        </p:txBody>
      </p:sp>
      <p:pic>
        <p:nvPicPr>
          <p:cNvPr id="9" name="Content Placeholder 8" descr="Table&#10;&#10;Description automatically generated">
            <a:extLst>
              <a:ext uri="{FF2B5EF4-FFF2-40B4-BE49-F238E27FC236}">
                <a16:creationId xmlns:a16="http://schemas.microsoft.com/office/drawing/2014/main" id="{9CE5AF0D-FF19-07C1-5096-29CA5700B324}"/>
              </a:ext>
            </a:extLst>
          </p:cNvPr>
          <p:cNvPicPr>
            <a:picLocks noChangeAspect="1"/>
          </p:cNvPicPr>
          <p:nvPr/>
        </p:nvPicPr>
        <p:blipFill>
          <a:blip r:embed="rId3"/>
          <a:stretch>
            <a:fillRect/>
          </a:stretch>
        </p:blipFill>
        <p:spPr>
          <a:xfrm>
            <a:off x="819466" y="643463"/>
            <a:ext cx="6545874"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3" name="Content Placeholder 12">
            <a:extLst>
              <a:ext uri="{FF2B5EF4-FFF2-40B4-BE49-F238E27FC236}">
                <a16:creationId xmlns:a16="http://schemas.microsoft.com/office/drawing/2014/main" id="{D491F046-2077-B635-592F-30AA81959735}"/>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378804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Text, letter&#10;&#10;Description automatically generated">
            <a:extLst>
              <a:ext uri="{FF2B5EF4-FFF2-40B4-BE49-F238E27FC236}">
                <a16:creationId xmlns:a16="http://schemas.microsoft.com/office/drawing/2014/main" id="{38D12090-4689-07CE-4EE0-3D2A16E92EF8}"/>
              </a:ext>
            </a:extLst>
          </p:cNvPr>
          <p:cNvPicPr>
            <a:picLocks noChangeAspect="1"/>
          </p:cNvPicPr>
          <p:nvPr/>
        </p:nvPicPr>
        <p:blipFill rotWithShape="1">
          <a:blip r:embed="rId3">
            <a:alphaModFix amt="20000"/>
          </a:blip>
          <a:srcRect r="4446" b="1"/>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168AA5B-1919-6781-C56D-DDE541378496}"/>
              </a:ext>
            </a:extLst>
          </p:cNvPr>
          <p:cNvSpPr>
            <a:spLocks noGrp="1"/>
          </p:cNvSpPr>
          <p:nvPr>
            <p:ph type="title"/>
          </p:nvPr>
        </p:nvSpPr>
        <p:spPr>
          <a:xfrm>
            <a:off x="685801" y="609600"/>
            <a:ext cx="10131425" cy="1456267"/>
          </a:xfrm>
        </p:spPr>
        <p:txBody>
          <a:bodyPr>
            <a:normAutofit/>
          </a:bodyPr>
          <a:lstStyle/>
          <a:p>
            <a:endParaRPr lang="en-UA" dirty="0"/>
          </a:p>
        </p:txBody>
      </p:sp>
      <p:sp>
        <p:nvSpPr>
          <p:cNvPr id="14" name="Content Placeholder 13">
            <a:extLst>
              <a:ext uri="{FF2B5EF4-FFF2-40B4-BE49-F238E27FC236}">
                <a16:creationId xmlns:a16="http://schemas.microsoft.com/office/drawing/2014/main" id="{FDDE7E03-3D5B-F6AC-4039-7A2CB312BD8E}"/>
              </a:ext>
            </a:extLst>
          </p:cNvPr>
          <p:cNvSpPr>
            <a:spLocks noGrp="1"/>
          </p:cNvSpPr>
          <p:nvPr>
            <p:ph idx="1"/>
          </p:nvPr>
        </p:nvSpPr>
        <p:spPr>
          <a:xfrm>
            <a:off x="685801" y="2142067"/>
            <a:ext cx="10131425" cy="3649133"/>
          </a:xfrm>
        </p:spPr>
        <p:txBody>
          <a:bodyPr>
            <a:normAutofit/>
          </a:bodyPr>
          <a:lstStyle/>
          <a:p>
            <a:endParaRPr lang="en-US" dirty="0"/>
          </a:p>
        </p:txBody>
      </p:sp>
    </p:spTree>
    <p:extLst>
      <p:ext uri="{BB962C8B-B14F-4D97-AF65-F5344CB8AC3E}">
        <p14:creationId xmlns:p14="http://schemas.microsoft.com/office/powerpoint/2010/main" val="4052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087F-25EE-E3A5-9EE8-218ACFB645F0}"/>
              </a:ext>
            </a:extLst>
          </p:cNvPr>
          <p:cNvSpPr>
            <a:spLocks noGrp="1"/>
          </p:cNvSpPr>
          <p:nvPr>
            <p:ph type="title"/>
          </p:nvPr>
        </p:nvSpPr>
        <p:spPr/>
        <p:txBody>
          <a:bodyPr>
            <a:normAutofit fontScale="90000"/>
          </a:bodyPr>
          <a:lstStyle/>
          <a:p>
            <a:br>
              <a:rPr lang="en-GB" dirty="0"/>
            </a:br>
            <a:r>
              <a:rPr lang="en-GB" sz="3600" b="1" dirty="0"/>
              <a:t>Equivalence partitioning and Boundary value analysis</a:t>
            </a:r>
            <a:br>
              <a:rPr lang="en-GB" dirty="0"/>
            </a:br>
            <a:endParaRPr lang="en-UA" dirty="0"/>
          </a:p>
        </p:txBody>
      </p:sp>
      <p:sp>
        <p:nvSpPr>
          <p:cNvPr id="3" name="Content Placeholder 2">
            <a:extLst>
              <a:ext uri="{FF2B5EF4-FFF2-40B4-BE49-F238E27FC236}">
                <a16:creationId xmlns:a16="http://schemas.microsoft.com/office/drawing/2014/main" id="{BCB5BA1D-6A82-4B09-DE48-C91066FEE223}"/>
              </a:ext>
            </a:extLst>
          </p:cNvPr>
          <p:cNvSpPr>
            <a:spLocks noGrp="1"/>
          </p:cNvSpPr>
          <p:nvPr>
            <p:ph idx="1"/>
          </p:nvPr>
        </p:nvSpPr>
        <p:spPr/>
        <p:txBody>
          <a:bodyPr/>
          <a:lstStyle/>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To have ability to buy products on web store user should register his login name on web registration page. The field for entering login name should contain letters only, to be no shorter than 4 characters, to be no longer than 10 characters. Login names which do not meet requirements will not be allowed.</a:t>
            </a:r>
            <a:endParaRPr lang="en-UA"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A" dirty="0"/>
          </a:p>
        </p:txBody>
      </p:sp>
    </p:spTree>
    <p:extLst>
      <p:ext uri="{BB962C8B-B14F-4D97-AF65-F5344CB8AC3E}">
        <p14:creationId xmlns:p14="http://schemas.microsoft.com/office/powerpoint/2010/main" val="61213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3FA1-30A7-C7B2-89F6-5068A56C156E}"/>
              </a:ext>
            </a:extLst>
          </p:cNvPr>
          <p:cNvSpPr>
            <a:spLocks noGrp="1"/>
          </p:cNvSpPr>
          <p:nvPr>
            <p:ph type="title"/>
          </p:nvPr>
        </p:nvSpPr>
        <p:spPr>
          <a:xfrm>
            <a:off x="685801" y="609600"/>
            <a:ext cx="10131425" cy="979475"/>
          </a:xfrm>
        </p:spPr>
        <p:txBody>
          <a:bodyPr>
            <a:normAutofit fontScale="90000"/>
          </a:bodyPr>
          <a:lstStyle/>
          <a:p>
            <a:br>
              <a:rPr lang="en-GB" dirty="0"/>
            </a:br>
            <a:r>
              <a:rPr lang="en-GB" sz="4900" b="1" dirty="0"/>
              <a:t>Equivalence partitioning and Boundary value analysis</a:t>
            </a:r>
            <a:br>
              <a:rPr lang="en-GB" dirty="0"/>
            </a:br>
            <a:endParaRPr lang="en-UA" dirty="0"/>
          </a:p>
        </p:txBody>
      </p:sp>
      <p:graphicFrame>
        <p:nvGraphicFramePr>
          <p:cNvPr id="4" name="Table 4">
            <a:extLst>
              <a:ext uri="{FF2B5EF4-FFF2-40B4-BE49-F238E27FC236}">
                <a16:creationId xmlns:a16="http://schemas.microsoft.com/office/drawing/2014/main" id="{4EFD0FD8-1677-FB66-A191-ECD9EF9FD775}"/>
              </a:ext>
            </a:extLst>
          </p:cNvPr>
          <p:cNvGraphicFramePr>
            <a:graphicFrameLocks noGrp="1"/>
          </p:cNvGraphicFramePr>
          <p:nvPr>
            <p:ph idx="1"/>
            <p:extLst>
              <p:ext uri="{D42A27DB-BD31-4B8C-83A1-F6EECF244321}">
                <p14:modId xmlns:p14="http://schemas.microsoft.com/office/powerpoint/2010/main" val="3563963716"/>
              </p:ext>
            </p:extLst>
          </p:nvPr>
        </p:nvGraphicFramePr>
        <p:xfrm>
          <a:off x="576469" y="2143400"/>
          <a:ext cx="6754280" cy="2468880"/>
        </p:xfrm>
        <a:graphic>
          <a:graphicData uri="http://schemas.openxmlformats.org/drawingml/2006/table">
            <a:tbl>
              <a:tblPr firstRow="1" bandRow="1">
                <a:tableStyleId>{5C22544A-7EE6-4342-B048-85BDC9FD1C3A}</a:tableStyleId>
              </a:tblPr>
              <a:tblGrid>
                <a:gridCol w="1688570">
                  <a:extLst>
                    <a:ext uri="{9D8B030D-6E8A-4147-A177-3AD203B41FA5}">
                      <a16:colId xmlns:a16="http://schemas.microsoft.com/office/drawing/2014/main" val="3627876647"/>
                    </a:ext>
                  </a:extLst>
                </a:gridCol>
                <a:gridCol w="1688570">
                  <a:extLst>
                    <a:ext uri="{9D8B030D-6E8A-4147-A177-3AD203B41FA5}">
                      <a16:colId xmlns:a16="http://schemas.microsoft.com/office/drawing/2014/main" val="4061376985"/>
                    </a:ext>
                  </a:extLst>
                </a:gridCol>
                <a:gridCol w="1688570">
                  <a:extLst>
                    <a:ext uri="{9D8B030D-6E8A-4147-A177-3AD203B41FA5}">
                      <a16:colId xmlns:a16="http://schemas.microsoft.com/office/drawing/2014/main" val="4287772789"/>
                    </a:ext>
                  </a:extLst>
                </a:gridCol>
                <a:gridCol w="1688570">
                  <a:extLst>
                    <a:ext uri="{9D8B030D-6E8A-4147-A177-3AD203B41FA5}">
                      <a16:colId xmlns:a16="http://schemas.microsoft.com/office/drawing/2014/main" val="1486058200"/>
                    </a:ext>
                  </a:extLst>
                </a:gridCol>
              </a:tblGrid>
              <a:tr h="370840">
                <a:tc>
                  <a:txBody>
                    <a:bodyPr/>
                    <a:lstStyle/>
                    <a:p>
                      <a:endParaRPr lang="en-UA" dirty="0">
                        <a:solidFill>
                          <a:schemeClr val="accent1">
                            <a:lumMod val="40000"/>
                            <a:lumOff val="60000"/>
                          </a:schemeClr>
                        </a:solidFill>
                      </a:endParaRPr>
                    </a:p>
                  </a:txBody>
                  <a:tcPr/>
                </a:tc>
                <a:tc>
                  <a:txBody>
                    <a:bodyPr/>
                    <a:lstStyle/>
                    <a:p>
                      <a:r>
                        <a:rPr lang="en-UA" dirty="0"/>
                        <a:t>Invalid</a:t>
                      </a:r>
                    </a:p>
                  </a:txBody>
                  <a:tcPr/>
                </a:tc>
                <a:tc>
                  <a:txBody>
                    <a:bodyPr/>
                    <a:lstStyle/>
                    <a:p>
                      <a:r>
                        <a:rPr lang="en-UA" dirty="0"/>
                        <a:t>Valid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Invalid</a:t>
                      </a:r>
                    </a:p>
                    <a:p>
                      <a:endParaRPr lang="en-UA" dirty="0"/>
                    </a:p>
                  </a:txBody>
                  <a:tcPr/>
                </a:tc>
                <a:extLst>
                  <a:ext uri="{0D108BD9-81ED-4DB2-BD59-A6C34878D82A}">
                    <a16:rowId xmlns:a16="http://schemas.microsoft.com/office/drawing/2014/main" val="2134316442"/>
                  </a:ext>
                </a:extLst>
              </a:tr>
              <a:tr h="370840">
                <a:tc>
                  <a:txBody>
                    <a:bodyPr/>
                    <a:lstStyle/>
                    <a:p>
                      <a:r>
                        <a:rPr lang="en-UA" dirty="0"/>
                        <a:t>Class</a:t>
                      </a:r>
                    </a:p>
                    <a:p>
                      <a:r>
                        <a:rPr lang="en-UA" dirty="0"/>
                        <a:t>(number of alphabetic characters )</a:t>
                      </a:r>
                    </a:p>
                  </a:txBody>
                  <a:tcPr/>
                </a:tc>
                <a:tc>
                  <a:txBody>
                    <a:bodyPr/>
                    <a:lstStyle/>
                    <a:p>
                      <a:r>
                        <a:rPr lang="en-UA" dirty="0"/>
                        <a:t>&lt;4</a:t>
                      </a:r>
                    </a:p>
                  </a:txBody>
                  <a:tcPr/>
                </a:tc>
                <a:tc>
                  <a:txBody>
                    <a:bodyPr/>
                    <a:lstStyle/>
                    <a:p>
                      <a:r>
                        <a:rPr lang="en-UA" dirty="0"/>
                        <a:t>From 4 to 10</a:t>
                      </a:r>
                    </a:p>
                  </a:txBody>
                  <a:tcPr/>
                </a:tc>
                <a:tc>
                  <a:txBody>
                    <a:bodyPr/>
                    <a:lstStyle/>
                    <a:p>
                      <a:r>
                        <a:rPr lang="en-UA" dirty="0"/>
                        <a:t>&gt;=11</a:t>
                      </a:r>
                    </a:p>
                  </a:txBody>
                  <a:tcPr/>
                </a:tc>
                <a:extLst>
                  <a:ext uri="{0D108BD9-81ED-4DB2-BD59-A6C34878D82A}">
                    <a16:rowId xmlns:a16="http://schemas.microsoft.com/office/drawing/2014/main" val="1991330620"/>
                  </a:ext>
                </a:extLst>
              </a:tr>
              <a:tr h="370840">
                <a:tc>
                  <a:txBody>
                    <a:bodyPr/>
                    <a:lstStyle/>
                    <a:p>
                      <a:r>
                        <a:rPr lang="en-UA" dirty="0"/>
                        <a:t>BVA</a:t>
                      </a:r>
                    </a:p>
                  </a:txBody>
                  <a:tcPr/>
                </a:tc>
                <a:tc>
                  <a:txBody>
                    <a:bodyPr/>
                    <a:lstStyle/>
                    <a:p>
                      <a:r>
                        <a:rPr lang="en-UA"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4          6         10</a:t>
                      </a:r>
                    </a:p>
                    <a:p>
                      <a:endParaRPr lang="en-UA" dirty="0"/>
                    </a:p>
                  </a:txBody>
                  <a:tcPr/>
                </a:tc>
                <a:tc>
                  <a:txBody>
                    <a:bodyPr/>
                    <a:lstStyle/>
                    <a:p>
                      <a:r>
                        <a:rPr lang="en-UA" dirty="0"/>
                        <a:t>11</a:t>
                      </a:r>
                    </a:p>
                  </a:txBody>
                  <a:tcPr/>
                </a:tc>
                <a:extLst>
                  <a:ext uri="{0D108BD9-81ED-4DB2-BD59-A6C34878D82A}">
                    <a16:rowId xmlns:a16="http://schemas.microsoft.com/office/drawing/2014/main" val="2374986784"/>
                  </a:ext>
                </a:extLst>
              </a:tr>
            </a:tbl>
          </a:graphicData>
        </a:graphic>
      </p:graphicFrame>
      <p:sp>
        <p:nvSpPr>
          <p:cNvPr id="5" name="TextBox 4">
            <a:extLst>
              <a:ext uri="{FF2B5EF4-FFF2-40B4-BE49-F238E27FC236}">
                <a16:creationId xmlns:a16="http://schemas.microsoft.com/office/drawing/2014/main" id="{78868733-4386-77E0-3904-C1124F5EB153}"/>
              </a:ext>
            </a:extLst>
          </p:cNvPr>
          <p:cNvSpPr txBox="1"/>
          <p:nvPr/>
        </p:nvSpPr>
        <p:spPr>
          <a:xfrm>
            <a:off x="685801" y="4763110"/>
            <a:ext cx="4206088" cy="369332"/>
          </a:xfrm>
          <a:prstGeom prst="rect">
            <a:avLst/>
          </a:prstGeom>
          <a:noFill/>
        </p:spPr>
        <p:txBody>
          <a:bodyPr wrap="none" rtlCol="0">
            <a:spAutoFit/>
          </a:bodyPr>
          <a:lstStyle/>
          <a:p>
            <a:r>
              <a:rPr lang="en-UA" b="1" dirty="0"/>
              <a:t>Invalid class: number and special symbols.</a:t>
            </a:r>
          </a:p>
        </p:txBody>
      </p:sp>
    </p:spTree>
    <p:extLst>
      <p:ext uri="{BB962C8B-B14F-4D97-AF65-F5344CB8AC3E}">
        <p14:creationId xmlns:p14="http://schemas.microsoft.com/office/powerpoint/2010/main" val="410535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D31B-AA45-8F3E-ADAA-8314CECE522B}"/>
              </a:ext>
            </a:extLst>
          </p:cNvPr>
          <p:cNvSpPr>
            <a:spLocks noGrp="1"/>
          </p:cNvSpPr>
          <p:nvPr>
            <p:ph type="title"/>
          </p:nvPr>
        </p:nvSpPr>
        <p:spPr/>
        <p:txBody>
          <a:bodyPr/>
          <a:lstStyle/>
          <a:p>
            <a:endParaRPr lang="en-UA"/>
          </a:p>
        </p:txBody>
      </p:sp>
      <p:graphicFrame>
        <p:nvGraphicFramePr>
          <p:cNvPr id="4" name="Table 6">
            <a:extLst>
              <a:ext uri="{FF2B5EF4-FFF2-40B4-BE49-F238E27FC236}">
                <a16:creationId xmlns:a16="http://schemas.microsoft.com/office/drawing/2014/main" id="{B2CCC1EA-2B86-4D91-27D0-E4C101C20C3C}"/>
              </a:ext>
            </a:extLst>
          </p:cNvPr>
          <p:cNvGraphicFramePr>
            <a:graphicFrameLocks noGrp="1"/>
          </p:cNvGraphicFramePr>
          <p:nvPr>
            <p:ph idx="1"/>
            <p:extLst>
              <p:ext uri="{D42A27DB-BD31-4B8C-83A1-F6EECF244321}">
                <p14:modId xmlns:p14="http://schemas.microsoft.com/office/powerpoint/2010/main" val="3606558614"/>
              </p:ext>
            </p:extLst>
          </p:nvPr>
        </p:nvGraphicFramePr>
        <p:xfrm>
          <a:off x="226540" y="609600"/>
          <a:ext cx="11738919" cy="4250454"/>
        </p:xfrm>
        <a:graphic>
          <a:graphicData uri="http://schemas.openxmlformats.org/drawingml/2006/table">
            <a:tbl>
              <a:tblPr firstRow="1" bandRow="1">
                <a:tableStyleId>{5C22544A-7EE6-4342-B048-85BDC9FD1C3A}</a:tableStyleId>
              </a:tblPr>
              <a:tblGrid>
                <a:gridCol w="473705">
                  <a:extLst>
                    <a:ext uri="{9D8B030D-6E8A-4147-A177-3AD203B41FA5}">
                      <a16:colId xmlns:a16="http://schemas.microsoft.com/office/drawing/2014/main" val="2104748034"/>
                    </a:ext>
                  </a:extLst>
                </a:gridCol>
                <a:gridCol w="3925453">
                  <a:extLst>
                    <a:ext uri="{9D8B030D-6E8A-4147-A177-3AD203B41FA5}">
                      <a16:colId xmlns:a16="http://schemas.microsoft.com/office/drawing/2014/main" val="1281296447"/>
                    </a:ext>
                  </a:extLst>
                </a:gridCol>
                <a:gridCol w="7339761">
                  <a:extLst>
                    <a:ext uri="{9D8B030D-6E8A-4147-A177-3AD203B41FA5}">
                      <a16:colId xmlns:a16="http://schemas.microsoft.com/office/drawing/2014/main" val="3665102500"/>
                    </a:ext>
                  </a:extLst>
                </a:gridCol>
              </a:tblGrid>
              <a:tr h="320333">
                <a:tc>
                  <a:txBody>
                    <a:bodyPr/>
                    <a:lstStyle/>
                    <a:p>
                      <a:r>
                        <a:rPr lang="en-UA"/>
                        <a:t>#</a:t>
                      </a:r>
                      <a:endParaRPr lang="en-UA" dirty="0"/>
                    </a:p>
                  </a:txBody>
                  <a:tcPr/>
                </a:tc>
                <a:tc>
                  <a:txBody>
                    <a:bodyPr/>
                    <a:lstStyle/>
                    <a:p>
                      <a:r>
                        <a:rPr lang="en-UA" dirty="0"/>
                        <a:t>Test Item</a:t>
                      </a:r>
                    </a:p>
                  </a:txBody>
                  <a:tcPr/>
                </a:tc>
                <a:tc>
                  <a:txBody>
                    <a:bodyPr/>
                    <a:lstStyle/>
                    <a:p>
                      <a:r>
                        <a:rPr lang="en-UA" dirty="0"/>
                        <a:t>Test Data</a:t>
                      </a:r>
                    </a:p>
                  </a:txBody>
                  <a:tcPr/>
                </a:tc>
                <a:extLst>
                  <a:ext uri="{0D108BD9-81ED-4DB2-BD59-A6C34878D82A}">
                    <a16:rowId xmlns:a16="http://schemas.microsoft.com/office/drawing/2014/main" val="861616258"/>
                  </a:ext>
                </a:extLst>
              </a:tr>
              <a:tr h="850099">
                <a:tc>
                  <a:txBody>
                    <a:bodyPr/>
                    <a:lstStyle/>
                    <a:p>
                      <a:r>
                        <a:rPr lang="en-UA"/>
                        <a:t>1.</a:t>
                      </a:r>
                      <a:endParaRPr lang="en-UA" dirty="0"/>
                    </a:p>
                  </a:txBody>
                  <a:tcPr/>
                </a:tc>
                <a:tc>
                  <a:txBody>
                    <a:bodyPr/>
                    <a:lstStyle/>
                    <a:p>
                      <a:r>
                        <a:rPr lang="en-UA"/>
                        <a:t>Correct login name</a:t>
                      </a:r>
                      <a:endParaRPr lang="en-U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1. Any number of alphabetic characters </a:t>
                      </a:r>
                      <a:r>
                        <a:rPr lang="uk-UA" dirty="0"/>
                        <a:t>(</a:t>
                      </a:r>
                      <a:r>
                        <a:rPr lang="en-UA" dirty="0"/>
                        <a:t>from 4 to 10)</a:t>
                      </a:r>
                    </a:p>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2. 4 alphabetic characters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3. 10 alphabetic characters  </a:t>
                      </a:r>
                    </a:p>
                  </a:txBody>
                  <a:tcPr/>
                </a:tc>
                <a:extLst>
                  <a:ext uri="{0D108BD9-81ED-4DB2-BD59-A6C34878D82A}">
                    <a16:rowId xmlns:a16="http://schemas.microsoft.com/office/drawing/2014/main" val="1519663667"/>
                  </a:ext>
                </a:extLst>
              </a:tr>
              <a:tr h="433587">
                <a:tc>
                  <a:txBody>
                    <a:bodyPr/>
                    <a:lstStyle/>
                    <a:p>
                      <a:r>
                        <a:rPr lang="en-UA"/>
                        <a:t>2.</a:t>
                      </a:r>
                      <a:endParaRPr lang="en-UA" dirty="0"/>
                    </a:p>
                  </a:txBody>
                  <a:tcPr/>
                </a:tc>
                <a:tc>
                  <a:txBody>
                    <a:bodyPr/>
                    <a:lstStyle/>
                    <a:p>
                      <a:r>
                        <a:rPr lang="en-UA"/>
                        <a:t>Please, write longer name</a:t>
                      </a:r>
                      <a:endParaRPr lang="en-UA" dirty="0"/>
                    </a:p>
                  </a:txBody>
                  <a:tcPr/>
                </a:tc>
                <a:tc>
                  <a:txBody>
                    <a:bodyPr/>
                    <a:lstStyle/>
                    <a:p>
                      <a:r>
                        <a:rPr lang="en-UA" dirty="0"/>
                        <a:t>&lt; 4 alphabetic characters (3)</a:t>
                      </a:r>
                    </a:p>
                  </a:txBody>
                  <a:tcPr/>
                </a:tc>
                <a:extLst>
                  <a:ext uri="{0D108BD9-81ED-4DB2-BD59-A6C34878D82A}">
                    <a16:rowId xmlns:a16="http://schemas.microsoft.com/office/drawing/2014/main" val="4152940163"/>
                  </a:ext>
                </a:extLst>
              </a:tr>
              <a:tr h="433587">
                <a:tc>
                  <a:txBody>
                    <a:bodyPr/>
                    <a:lstStyle/>
                    <a:p>
                      <a:r>
                        <a:rPr lang="en-UA"/>
                        <a:t>3.</a:t>
                      </a:r>
                      <a:endParaRPr lang="en-U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a:t>Please, write shorter name</a:t>
                      </a:r>
                      <a:endParaRPr lang="en-UA" dirty="0"/>
                    </a:p>
                  </a:txBody>
                  <a:tcPr/>
                </a:tc>
                <a:tc>
                  <a:txBody>
                    <a:bodyPr/>
                    <a:lstStyle/>
                    <a:p>
                      <a:r>
                        <a:rPr lang="en-UA" dirty="0"/>
                        <a:t>&gt;10 alphabetic characters  (11)</a:t>
                      </a:r>
                    </a:p>
                  </a:txBody>
                  <a:tcPr/>
                </a:tc>
                <a:extLst>
                  <a:ext uri="{0D108BD9-81ED-4DB2-BD59-A6C34878D82A}">
                    <a16:rowId xmlns:a16="http://schemas.microsoft.com/office/drawing/2014/main" val="1067787757"/>
                  </a:ext>
                </a:extLst>
              </a:tr>
              <a:tr h="1387510">
                <a:tc>
                  <a:txBody>
                    <a:bodyPr/>
                    <a:lstStyle/>
                    <a:p>
                      <a:r>
                        <a:rPr lang="en-UA"/>
                        <a:t>4.</a:t>
                      </a:r>
                      <a:endParaRPr lang="en-U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a:t>Please, write corect name</a:t>
                      </a:r>
                    </a:p>
                    <a:p>
                      <a:endParaRPr lang="en-UA" dirty="0"/>
                    </a:p>
                  </a:txBody>
                  <a:tcPr/>
                </a:tc>
                <a:tc>
                  <a:txBody>
                    <a:bodyPr/>
                    <a:lstStyle/>
                    <a:p>
                      <a:pPr marL="342900" indent="-342900">
                        <a:buAutoNum type="arabicPeriod"/>
                      </a:pPr>
                      <a:r>
                        <a:rPr lang="en-UA" dirty="0"/>
                        <a:t>Any numbers( e.g. -5, e.g. 14.4, e.g. 34,5)</a:t>
                      </a:r>
                    </a:p>
                    <a:p>
                      <a:pPr marL="342900" indent="-342900">
                        <a:buAutoNum type="arabicPeriod"/>
                      </a:pPr>
                      <a:r>
                        <a:rPr lang="en-UA" dirty="0"/>
                        <a:t>Any spesial characters</a:t>
                      </a:r>
                    </a:p>
                    <a:p>
                      <a:pPr marL="342900" indent="-342900">
                        <a:buAutoNum type="arabicPeriod"/>
                      </a:pPr>
                      <a:r>
                        <a:rPr lang="en-UA" dirty="0"/>
                        <a:t>Any combination of numbers and alphabetic characters </a:t>
                      </a:r>
                    </a:p>
                    <a:p>
                      <a:pPr marL="342900" indent="-342900">
                        <a:buAutoNum type="arabicPeriod"/>
                      </a:pPr>
                      <a:r>
                        <a:rPr lang="en-UA" dirty="0"/>
                        <a:t>Any combination of numbers and spesial characters</a:t>
                      </a:r>
                    </a:p>
                    <a:p>
                      <a:pPr marL="342900" indent="-342900">
                        <a:buAutoNum type="arabicPeriod"/>
                      </a:pPr>
                      <a:r>
                        <a:rPr lang="en-UA" dirty="0"/>
                        <a:t>Any combination of spesial characters and alphabetic characters</a:t>
                      </a:r>
                    </a:p>
                  </a:txBody>
                  <a:tcPr/>
                </a:tc>
                <a:extLst>
                  <a:ext uri="{0D108BD9-81ED-4DB2-BD59-A6C34878D82A}">
                    <a16:rowId xmlns:a16="http://schemas.microsoft.com/office/drawing/2014/main" val="3821114219"/>
                  </a:ext>
                </a:extLst>
              </a:tr>
              <a:tr h="0">
                <a:tc>
                  <a:txBody>
                    <a:bodyPr/>
                    <a:lstStyle/>
                    <a:p>
                      <a:r>
                        <a:rPr lang="en-UA"/>
                        <a:t>5.</a:t>
                      </a:r>
                      <a:endParaRPr lang="en-U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a:t>Please, write your name</a:t>
                      </a:r>
                    </a:p>
                    <a:p>
                      <a:endParaRPr lang="en-U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The filed is empty</a:t>
                      </a:r>
                    </a:p>
                  </a:txBody>
                  <a:tcPr/>
                </a:tc>
                <a:extLst>
                  <a:ext uri="{0D108BD9-81ED-4DB2-BD59-A6C34878D82A}">
                    <a16:rowId xmlns:a16="http://schemas.microsoft.com/office/drawing/2014/main" val="1123846265"/>
                  </a:ext>
                </a:extLst>
              </a:tr>
            </a:tbl>
          </a:graphicData>
        </a:graphic>
      </p:graphicFrame>
    </p:spTree>
    <p:extLst>
      <p:ext uri="{BB962C8B-B14F-4D97-AF65-F5344CB8AC3E}">
        <p14:creationId xmlns:p14="http://schemas.microsoft.com/office/powerpoint/2010/main" val="18177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FFD4-1A1B-3C40-223C-016B903964AF}"/>
              </a:ext>
            </a:extLst>
          </p:cNvPr>
          <p:cNvSpPr>
            <a:spLocks noGrp="1"/>
          </p:cNvSpPr>
          <p:nvPr>
            <p:ph type="title"/>
          </p:nvPr>
        </p:nvSpPr>
        <p:spPr/>
        <p:txBody>
          <a:bodyPr/>
          <a:lstStyle/>
          <a:p>
            <a:r>
              <a:rPr lang="en-GB" sz="3600" b="1" dirty="0"/>
              <a:t>Decision tables</a:t>
            </a:r>
            <a:br>
              <a:rPr lang="en-GB" dirty="0"/>
            </a:br>
            <a:endParaRPr lang="en-UA" dirty="0"/>
          </a:p>
        </p:txBody>
      </p:sp>
      <p:sp>
        <p:nvSpPr>
          <p:cNvPr id="3" name="Content Placeholder 2">
            <a:extLst>
              <a:ext uri="{FF2B5EF4-FFF2-40B4-BE49-F238E27FC236}">
                <a16:creationId xmlns:a16="http://schemas.microsoft.com/office/drawing/2014/main" id="{A5E5BAA2-BE92-1703-BBC3-ABE2E6DAAC83}"/>
              </a:ext>
            </a:extLst>
          </p:cNvPr>
          <p:cNvSpPr>
            <a:spLocks noGrp="1"/>
          </p:cNvSpPr>
          <p:nvPr>
            <p:ph idx="1"/>
          </p:nvPr>
        </p:nvSpPr>
        <p:spPr/>
        <p:txBody>
          <a:bodyPr/>
          <a:lstStyle/>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If you are creating new Amazon account, you will get a 10% discount on all your purchases today. If you are an existing customer and you hold a Premium card, you get a 5% discount. If you have a coupon, you can get 15% off today (but it can't be used for people who created account in the same day).</a:t>
            </a:r>
            <a:endParaRPr lang="en-UA"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A" dirty="0"/>
          </a:p>
        </p:txBody>
      </p:sp>
    </p:spTree>
    <p:extLst>
      <p:ext uri="{BB962C8B-B14F-4D97-AF65-F5344CB8AC3E}">
        <p14:creationId xmlns:p14="http://schemas.microsoft.com/office/powerpoint/2010/main" val="279357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60C2-B5DC-6054-293B-CD9B4D90A05C}"/>
              </a:ext>
            </a:extLst>
          </p:cNvPr>
          <p:cNvSpPr>
            <a:spLocks noGrp="1"/>
          </p:cNvSpPr>
          <p:nvPr>
            <p:ph type="title"/>
          </p:nvPr>
        </p:nvSpPr>
        <p:spPr>
          <a:xfrm>
            <a:off x="685801" y="609600"/>
            <a:ext cx="10131425" cy="1456267"/>
          </a:xfrm>
        </p:spPr>
        <p:txBody>
          <a:bodyPr>
            <a:normAutofit/>
          </a:bodyPr>
          <a:lstStyle/>
          <a:p>
            <a:endParaRPr lang="en-UA" sz="4400" b="1" dirty="0"/>
          </a:p>
        </p:txBody>
      </p:sp>
      <p:graphicFrame>
        <p:nvGraphicFramePr>
          <p:cNvPr id="4" name="Table 8">
            <a:extLst>
              <a:ext uri="{FF2B5EF4-FFF2-40B4-BE49-F238E27FC236}">
                <a16:creationId xmlns:a16="http://schemas.microsoft.com/office/drawing/2014/main" id="{A659C34F-C31A-7A8E-6A96-8AA0057DC526}"/>
              </a:ext>
            </a:extLst>
          </p:cNvPr>
          <p:cNvGraphicFramePr>
            <a:graphicFrameLocks noGrp="1"/>
          </p:cNvGraphicFramePr>
          <p:nvPr>
            <p:ph idx="1"/>
            <p:extLst>
              <p:ext uri="{D42A27DB-BD31-4B8C-83A1-F6EECF244321}">
                <p14:modId xmlns:p14="http://schemas.microsoft.com/office/powerpoint/2010/main" val="3218722759"/>
              </p:ext>
            </p:extLst>
          </p:nvPr>
        </p:nvGraphicFramePr>
        <p:xfrm>
          <a:off x="1219952" y="1521817"/>
          <a:ext cx="8665560" cy="3384802"/>
        </p:xfrm>
        <a:graphic>
          <a:graphicData uri="http://schemas.openxmlformats.org/drawingml/2006/table">
            <a:tbl>
              <a:tblPr firstRow="1" bandRow="1">
                <a:tableStyleId>{5C22544A-7EE6-4342-B048-85BDC9FD1C3A}</a:tableStyleId>
              </a:tblPr>
              <a:tblGrid>
                <a:gridCol w="3266231">
                  <a:extLst>
                    <a:ext uri="{9D8B030D-6E8A-4147-A177-3AD203B41FA5}">
                      <a16:colId xmlns:a16="http://schemas.microsoft.com/office/drawing/2014/main" val="1641973591"/>
                    </a:ext>
                  </a:extLst>
                </a:gridCol>
                <a:gridCol w="549442">
                  <a:extLst>
                    <a:ext uri="{9D8B030D-6E8A-4147-A177-3AD203B41FA5}">
                      <a16:colId xmlns:a16="http://schemas.microsoft.com/office/drawing/2014/main" val="2732353325"/>
                    </a:ext>
                  </a:extLst>
                </a:gridCol>
                <a:gridCol w="692841">
                  <a:extLst>
                    <a:ext uri="{9D8B030D-6E8A-4147-A177-3AD203B41FA5}">
                      <a16:colId xmlns:a16="http://schemas.microsoft.com/office/drawing/2014/main" val="1019999772"/>
                    </a:ext>
                  </a:extLst>
                </a:gridCol>
                <a:gridCol w="692841">
                  <a:extLst>
                    <a:ext uri="{9D8B030D-6E8A-4147-A177-3AD203B41FA5}">
                      <a16:colId xmlns:a16="http://schemas.microsoft.com/office/drawing/2014/main" val="2977192378"/>
                    </a:ext>
                  </a:extLst>
                </a:gridCol>
                <a:gridCol w="692841">
                  <a:extLst>
                    <a:ext uri="{9D8B030D-6E8A-4147-A177-3AD203B41FA5}">
                      <a16:colId xmlns:a16="http://schemas.microsoft.com/office/drawing/2014/main" val="2936286218"/>
                    </a:ext>
                  </a:extLst>
                </a:gridCol>
                <a:gridCol w="692841">
                  <a:extLst>
                    <a:ext uri="{9D8B030D-6E8A-4147-A177-3AD203B41FA5}">
                      <a16:colId xmlns:a16="http://schemas.microsoft.com/office/drawing/2014/main" val="196807613"/>
                    </a:ext>
                  </a:extLst>
                </a:gridCol>
                <a:gridCol w="692841">
                  <a:extLst>
                    <a:ext uri="{9D8B030D-6E8A-4147-A177-3AD203B41FA5}">
                      <a16:colId xmlns:a16="http://schemas.microsoft.com/office/drawing/2014/main" val="3878360768"/>
                    </a:ext>
                  </a:extLst>
                </a:gridCol>
                <a:gridCol w="692841">
                  <a:extLst>
                    <a:ext uri="{9D8B030D-6E8A-4147-A177-3AD203B41FA5}">
                      <a16:colId xmlns:a16="http://schemas.microsoft.com/office/drawing/2014/main" val="1932259120"/>
                    </a:ext>
                  </a:extLst>
                </a:gridCol>
                <a:gridCol w="692841">
                  <a:extLst>
                    <a:ext uri="{9D8B030D-6E8A-4147-A177-3AD203B41FA5}">
                      <a16:colId xmlns:a16="http://schemas.microsoft.com/office/drawing/2014/main" val="1851175822"/>
                    </a:ext>
                  </a:extLst>
                </a:gridCol>
              </a:tblGrid>
              <a:tr h="528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a:t>Causes (inputs)</a:t>
                      </a:r>
                    </a:p>
                    <a:p>
                      <a:endParaRPr lang="en-UA" sz="1400"/>
                    </a:p>
                  </a:txBody>
                  <a:tcPr marL="71409" marR="71409" marT="35705" marB="35705"/>
                </a:tc>
                <a:tc>
                  <a:txBody>
                    <a:bodyPr/>
                    <a:lstStyle/>
                    <a:p>
                      <a:r>
                        <a:rPr lang="en-UA" sz="1400" dirty="0"/>
                        <a:t>R1</a:t>
                      </a:r>
                    </a:p>
                  </a:txBody>
                  <a:tcPr marL="71409" marR="71409" marT="35705" marB="35705"/>
                </a:tc>
                <a:tc>
                  <a:txBody>
                    <a:bodyPr/>
                    <a:lstStyle/>
                    <a:p>
                      <a:r>
                        <a:rPr lang="en-UA" sz="1400"/>
                        <a:t>R2</a:t>
                      </a:r>
                    </a:p>
                  </a:txBody>
                  <a:tcPr marL="71409" marR="71409" marT="35705" marB="35705"/>
                </a:tc>
                <a:tc>
                  <a:txBody>
                    <a:bodyPr/>
                    <a:lstStyle/>
                    <a:p>
                      <a:r>
                        <a:rPr lang="en-UA" sz="1400"/>
                        <a:t>R3</a:t>
                      </a:r>
                    </a:p>
                  </a:txBody>
                  <a:tcPr marL="71409" marR="71409" marT="35705" marB="35705"/>
                </a:tc>
                <a:tc>
                  <a:txBody>
                    <a:bodyPr/>
                    <a:lstStyle/>
                    <a:p>
                      <a:r>
                        <a:rPr lang="en-UA" sz="1400"/>
                        <a:t>R4</a:t>
                      </a:r>
                    </a:p>
                  </a:txBody>
                  <a:tcPr marL="71409" marR="71409" marT="35705" marB="35705"/>
                </a:tc>
                <a:tc>
                  <a:txBody>
                    <a:bodyPr/>
                    <a:lstStyle/>
                    <a:p>
                      <a:r>
                        <a:rPr lang="en-UA" sz="1400"/>
                        <a:t>R5</a:t>
                      </a:r>
                    </a:p>
                  </a:txBody>
                  <a:tcPr marL="71409" marR="71409" marT="35705" marB="35705"/>
                </a:tc>
                <a:tc>
                  <a:txBody>
                    <a:bodyPr/>
                    <a:lstStyle/>
                    <a:p>
                      <a:r>
                        <a:rPr lang="en-UA" sz="1400"/>
                        <a:t>R6</a:t>
                      </a:r>
                    </a:p>
                  </a:txBody>
                  <a:tcPr marL="71409" marR="71409" marT="35705" marB="35705"/>
                </a:tc>
                <a:tc>
                  <a:txBody>
                    <a:bodyPr/>
                    <a:lstStyle/>
                    <a:p>
                      <a:r>
                        <a:rPr lang="en-UA" sz="1400"/>
                        <a:t>R7</a:t>
                      </a:r>
                    </a:p>
                  </a:txBody>
                  <a:tcPr marL="71409" marR="71409" marT="35705" marB="35705"/>
                </a:tc>
                <a:tc>
                  <a:txBody>
                    <a:bodyPr/>
                    <a:lstStyle/>
                    <a:p>
                      <a:r>
                        <a:rPr lang="en-UA" sz="1400"/>
                        <a:t>R8</a:t>
                      </a:r>
                    </a:p>
                  </a:txBody>
                  <a:tcPr marL="71409" marR="71409" marT="35705" marB="35705"/>
                </a:tc>
                <a:extLst>
                  <a:ext uri="{0D108BD9-81ED-4DB2-BD59-A6C34878D82A}">
                    <a16:rowId xmlns:a16="http://schemas.microsoft.com/office/drawing/2014/main" val="4078679517"/>
                  </a:ext>
                </a:extLst>
              </a:tr>
              <a:tr h="528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dirty="0"/>
                        <a:t>If you new customer and buy today ?</a:t>
                      </a:r>
                    </a:p>
                    <a:p>
                      <a:endParaRPr lang="en-UA" sz="1400" dirty="0"/>
                    </a:p>
                  </a:txBody>
                  <a:tcPr marL="71409" marR="71409" marT="35705" marB="35705"/>
                </a:tc>
                <a:tc>
                  <a:txBody>
                    <a:bodyPr/>
                    <a:lstStyle/>
                    <a:p>
                      <a:r>
                        <a:rPr lang="en-UA" sz="1400"/>
                        <a:t>Y</a:t>
                      </a:r>
                    </a:p>
                  </a:txBody>
                  <a:tcPr marL="71409" marR="71409" marT="35705" marB="35705"/>
                </a:tc>
                <a:tc>
                  <a:txBody>
                    <a:bodyPr/>
                    <a:lstStyle/>
                    <a:p>
                      <a:r>
                        <a:rPr lang="en-UA" sz="1400"/>
                        <a:t>Y</a:t>
                      </a:r>
                    </a:p>
                  </a:txBody>
                  <a:tcPr marL="71409" marR="71409" marT="35705" marB="35705"/>
                </a:tc>
                <a:tc>
                  <a:txBody>
                    <a:bodyPr/>
                    <a:lstStyle/>
                    <a:p>
                      <a:r>
                        <a:rPr lang="en-UA" sz="1400"/>
                        <a:t>Y</a:t>
                      </a:r>
                    </a:p>
                  </a:txBody>
                  <a:tcPr marL="71409" marR="71409" marT="35705" marB="35705"/>
                </a:tc>
                <a:tc>
                  <a:txBody>
                    <a:bodyPr/>
                    <a:lstStyle/>
                    <a:p>
                      <a:r>
                        <a:rPr lang="en-UA" sz="1400" dirty="0"/>
                        <a:t>Y</a:t>
                      </a:r>
                    </a:p>
                  </a:txBody>
                  <a:tcPr marL="71409" marR="71409" marT="35705" marB="35705"/>
                </a:tc>
                <a:tc>
                  <a:txBody>
                    <a:bodyPr/>
                    <a:lstStyle/>
                    <a:p>
                      <a:r>
                        <a:rPr lang="en-UA" sz="1400"/>
                        <a:t>N</a:t>
                      </a:r>
                    </a:p>
                  </a:txBody>
                  <a:tcPr marL="71409" marR="71409" marT="35705" marB="35705"/>
                </a:tc>
                <a:tc>
                  <a:txBody>
                    <a:bodyPr/>
                    <a:lstStyle/>
                    <a:p>
                      <a:r>
                        <a:rPr lang="en-UA" sz="1400"/>
                        <a:t>N</a:t>
                      </a:r>
                    </a:p>
                  </a:txBody>
                  <a:tcPr marL="71409" marR="71409" marT="35705" marB="35705"/>
                </a:tc>
                <a:tc>
                  <a:txBody>
                    <a:bodyPr/>
                    <a:lstStyle/>
                    <a:p>
                      <a:r>
                        <a:rPr lang="en-UA" sz="1400"/>
                        <a:t>N</a:t>
                      </a:r>
                    </a:p>
                  </a:txBody>
                  <a:tcPr marL="71409" marR="71409" marT="35705" marB="35705"/>
                </a:tc>
                <a:tc>
                  <a:txBody>
                    <a:bodyPr/>
                    <a:lstStyle/>
                    <a:p>
                      <a:r>
                        <a:rPr lang="en-UA" sz="1400"/>
                        <a:t>N</a:t>
                      </a:r>
                    </a:p>
                  </a:txBody>
                  <a:tcPr marL="71409" marR="71409" marT="35705" marB="35705"/>
                </a:tc>
                <a:extLst>
                  <a:ext uri="{0D108BD9-81ED-4DB2-BD59-A6C34878D82A}">
                    <a16:rowId xmlns:a16="http://schemas.microsoft.com/office/drawing/2014/main" val="6503337"/>
                  </a:ext>
                </a:extLst>
              </a:tr>
              <a:tr h="7426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dirty="0"/>
                        <a:t>If you hold a Premium card and buy today?</a:t>
                      </a:r>
                    </a:p>
                    <a:p>
                      <a:endParaRPr lang="en-UA" sz="1400" dirty="0"/>
                    </a:p>
                  </a:txBody>
                  <a:tcPr marL="71409" marR="71409" marT="35705" marB="35705"/>
                </a:tc>
                <a:tc>
                  <a:txBody>
                    <a:bodyPr/>
                    <a:lstStyle/>
                    <a:p>
                      <a:r>
                        <a:rPr lang="en-UA" sz="1400"/>
                        <a:t>Y</a:t>
                      </a:r>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tc>
                  <a:txBody>
                    <a:bodyPr/>
                    <a:lstStyle/>
                    <a:p>
                      <a:r>
                        <a:rPr lang="en-UA" sz="1400"/>
                        <a:t>N</a:t>
                      </a:r>
                    </a:p>
                  </a:txBody>
                  <a:tcPr marL="71409" marR="71409" marT="35705" marB="35705"/>
                </a:tc>
                <a:tc>
                  <a:txBody>
                    <a:bodyPr/>
                    <a:lstStyle/>
                    <a:p>
                      <a:r>
                        <a:rPr lang="en-UA" sz="1400"/>
                        <a:t>Y</a:t>
                      </a:r>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tc>
                  <a:txBody>
                    <a:bodyPr/>
                    <a:lstStyle/>
                    <a:p>
                      <a:r>
                        <a:rPr lang="en-UA" sz="1400"/>
                        <a:t>N</a:t>
                      </a:r>
                    </a:p>
                  </a:txBody>
                  <a:tcPr marL="71409" marR="71409" marT="35705" marB="35705"/>
                </a:tc>
                <a:extLst>
                  <a:ext uri="{0D108BD9-81ED-4DB2-BD59-A6C34878D82A}">
                    <a16:rowId xmlns:a16="http://schemas.microsoft.com/office/drawing/2014/main" val="3290883233"/>
                  </a:ext>
                </a:extLst>
              </a:tr>
              <a:tr h="528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dirty="0"/>
                        <a:t>If you have a coupon and buy today?</a:t>
                      </a:r>
                    </a:p>
                    <a:p>
                      <a:endParaRPr lang="en-UA" sz="1400" dirty="0"/>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tc>
                  <a:txBody>
                    <a:bodyPr/>
                    <a:lstStyle/>
                    <a:p>
                      <a:r>
                        <a:rPr lang="en-UA" sz="1400"/>
                        <a:t>Y</a:t>
                      </a:r>
                    </a:p>
                  </a:txBody>
                  <a:tcPr marL="71409" marR="71409" marT="35705" marB="35705"/>
                </a:tc>
                <a:tc>
                  <a:txBody>
                    <a:bodyPr/>
                    <a:lstStyle/>
                    <a:p>
                      <a:r>
                        <a:rPr lang="en-UA" sz="1400"/>
                        <a:t>N</a:t>
                      </a:r>
                    </a:p>
                  </a:txBody>
                  <a:tcPr marL="71409" marR="71409" marT="35705" marB="35705"/>
                </a:tc>
                <a:extLst>
                  <a:ext uri="{0D108BD9-81ED-4DB2-BD59-A6C34878D82A}">
                    <a16:rowId xmlns:a16="http://schemas.microsoft.com/office/drawing/2014/main" val="2516950006"/>
                  </a:ext>
                </a:extLst>
              </a:tr>
              <a:tr h="528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b="0">
                          <a:solidFill>
                            <a:schemeClr val="bg1"/>
                          </a:solidFill>
                        </a:rPr>
                        <a:t>Discount (%)</a:t>
                      </a:r>
                    </a:p>
                    <a:p>
                      <a:endParaRPr lang="en-UA" sz="1400"/>
                    </a:p>
                  </a:txBody>
                  <a:tcPr marL="71409" marR="71409" marT="35705" marB="35705"/>
                </a:tc>
                <a:tc>
                  <a:txBody>
                    <a:bodyPr/>
                    <a:lstStyle/>
                    <a:p>
                      <a:r>
                        <a:rPr lang="en-UA" sz="1400"/>
                        <a:t>-</a:t>
                      </a:r>
                    </a:p>
                  </a:txBody>
                  <a:tcPr marL="71409" marR="71409" marT="35705" marB="35705"/>
                </a:tc>
                <a:tc>
                  <a:txBody>
                    <a:bodyPr/>
                    <a:lstStyle/>
                    <a:p>
                      <a:r>
                        <a:rPr lang="en-UA" sz="1400"/>
                        <a:t>-</a:t>
                      </a:r>
                    </a:p>
                  </a:txBody>
                  <a:tcPr marL="71409" marR="71409" marT="35705" marB="35705"/>
                </a:tc>
                <a:tc>
                  <a:txBody>
                    <a:bodyPr/>
                    <a:lstStyle/>
                    <a:p>
                      <a:r>
                        <a:rPr lang="en-UA" sz="1400"/>
                        <a:t>10</a:t>
                      </a:r>
                    </a:p>
                  </a:txBody>
                  <a:tcPr marL="71409" marR="71409" marT="35705" marB="35705"/>
                </a:tc>
                <a:tc>
                  <a:txBody>
                    <a:bodyPr/>
                    <a:lstStyle/>
                    <a:p>
                      <a:r>
                        <a:rPr lang="en-UA" sz="1400"/>
                        <a:t>10</a:t>
                      </a:r>
                    </a:p>
                  </a:txBody>
                  <a:tcPr marL="71409" marR="71409" marT="35705" marB="35705"/>
                </a:tc>
                <a:tc>
                  <a:txBody>
                    <a:bodyPr/>
                    <a:lstStyle/>
                    <a:p>
                      <a:r>
                        <a:rPr lang="en-UA" sz="1400"/>
                        <a:t>20</a:t>
                      </a:r>
                    </a:p>
                  </a:txBody>
                  <a:tcPr marL="71409" marR="71409" marT="35705" marB="35705"/>
                </a:tc>
                <a:tc>
                  <a:txBody>
                    <a:bodyPr/>
                    <a:lstStyle/>
                    <a:p>
                      <a:r>
                        <a:rPr lang="en-UA" sz="1400"/>
                        <a:t>5</a:t>
                      </a:r>
                    </a:p>
                  </a:txBody>
                  <a:tcPr marL="71409" marR="71409" marT="35705" marB="35705"/>
                </a:tc>
                <a:tc>
                  <a:txBody>
                    <a:bodyPr/>
                    <a:lstStyle/>
                    <a:p>
                      <a:r>
                        <a:rPr lang="en-UA" sz="1400"/>
                        <a:t>15</a:t>
                      </a:r>
                    </a:p>
                  </a:txBody>
                  <a:tcPr marL="71409" marR="71409" marT="35705" marB="35705"/>
                </a:tc>
                <a:tc>
                  <a:txBody>
                    <a:bodyPr/>
                    <a:lstStyle/>
                    <a:p>
                      <a:r>
                        <a:rPr lang="en-UA" sz="1400"/>
                        <a:t>0</a:t>
                      </a:r>
                    </a:p>
                  </a:txBody>
                  <a:tcPr marL="71409" marR="71409" marT="35705" marB="35705"/>
                </a:tc>
                <a:extLst>
                  <a:ext uri="{0D108BD9-81ED-4DB2-BD59-A6C34878D82A}">
                    <a16:rowId xmlns:a16="http://schemas.microsoft.com/office/drawing/2014/main" val="1750854228"/>
                  </a:ext>
                </a:extLst>
              </a:tr>
              <a:tr h="528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sz="1400"/>
                        <a:t>Message *</a:t>
                      </a:r>
                    </a:p>
                    <a:p>
                      <a:endParaRPr lang="en-UA" sz="1400"/>
                    </a:p>
                  </a:txBody>
                  <a:tcPr marL="71409" marR="71409" marT="35705" marB="35705"/>
                </a:tc>
                <a:tc>
                  <a:txBody>
                    <a:bodyPr/>
                    <a:lstStyle/>
                    <a:p>
                      <a:r>
                        <a:rPr lang="en-UA" sz="1400"/>
                        <a:t>+</a:t>
                      </a:r>
                    </a:p>
                  </a:txBody>
                  <a:tcPr marL="71409" marR="71409" marT="35705" marB="35705"/>
                </a:tc>
                <a:tc>
                  <a:txBody>
                    <a:bodyPr/>
                    <a:lstStyle/>
                    <a:p>
                      <a:r>
                        <a:rPr lang="en-UA" sz="1400"/>
                        <a:t>+</a:t>
                      </a:r>
                    </a:p>
                  </a:txBody>
                  <a:tcPr marL="71409" marR="71409" marT="35705" marB="35705"/>
                </a:tc>
                <a:tc>
                  <a:txBody>
                    <a:bodyPr/>
                    <a:lstStyle/>
                    <a:p>
                      <a:endParaRPr lang="en-UA" sz="1400"/>
                    </a:p>
                  </a:txBody>
                  <a:tcPr marL="71409" marR="71409" marT="35705" marB="35705"/>
                </a:tc>
                <a:tc>
                  <a:txBody>
                    <a:bodyPr/>
                    <a:lstStyle/>
                    <a:p>
                      <a:endParaRPr lang="en-UA" sz="1400"/>
                    </a:p>
                  </a:txBody>
                  <a:tcPr marL="71409" marR="71409" marT="35705" marB="35705"/>
                </a:tc>
                <a:tc>
                  <a:txBody>
                    <a:bodyPr/>
                    <a:lstStyle/>
                    <a:p>
                      <a:endParaRPr lang="en-UA" sz="1400"/>
                    </a:p>
                  </a:txBody>
                  <a:tcPr marL="71409" marR="71409" marT="35705" marB="35705"/>
                </a:tc>
                <a:tc>
                  <a:txBody>
                    <a:bodyPr/>
                    <a:lstStyle/>
                    <a:p>
                      <a:endParaRPr lang="en-UA" sz="1400"/>
                    </a:p>
                  </a:txBody>
                  <a:tcPr marL="71409" marR="71409" marT="35705" marB="35705"/>
                </a:tc>
                <a:tc>
                  <a:txBody>
                    <a:bodyPr/>
                    <a:lstStyle/>
                    <a:p>
                      <a:endParaRPr lang="en-UA" sz="1400"/>
                    </a:p>
                  </a:txBody>
                  <a:tcPr marL="71409" marR="71409" marT="35705" marB="35705"/>
                </a:tc>
                <a:tc>
                  <a:txBody>
                    <a:bodyPr/>
                    <a:lstStyle/>
                    <a:p>
                      <a:endParaRPr lang="en-UA" sz="1400" dirty="0"/>
                    </a:p>
                  </a:txBody>
                  <a:tcPr marL="71409" marR="71409" marT="35705" marB="35705"/>
                </a:tc>
                <a:extLst>
                  <a:ext uri="{0D108BD9-81ED-4DB2-BD59-A6C34878D82A}">
                    <a16:rowId xmlns:a16="http://schemas.microsoft.com/office/drawing/2014/main" val="764637346"/>
                  </a:ext>
                </a:extLst>
              </a:tr>
            </a:tbl>
          </a:graphicData>
        </a:graphic>
      </p:graphicFrame>
    </p:spTree>
    <p:extLst>
      <p:ext uri="{BB962C8B-B14F-4D97-AF65-F5344CB8AC3E}">
        <p14:creationId xmlns:p14="http://schemas.microsoft.com/office/powerpoint/2010/main" val="267485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CD21-2AC2-894F-13AF-860C73C8118B}"/>
              </a:ext>
            </a:extLst>
          </p:cNvPr>
          <p:cNvSpPr>
            <a:spLocks noGrp="1"/>
          </p:cNvSpPr>
          <p:nvPr>
            <p:ph type="title"/>
          </p:nvPr>
        </p:nvSpPr>
        <p:spPr/>
        <p:txBody>
          <a:bodyPr/>
          <a:lstStyle/>
          <a:p>
            <a:r>
              <a:rPr lang="en-UA" dirty="0"/>
              <a:t>Generate pairwisetool (</a:t>
            </a:r>
            <a:r>
              <a:rPr lang="en-GB" dirty="0"/>
              <a:t>All</a:t>
            </a:r>
            <a:br>
              <a:rPr lang="en-GB" dirty="0"/>
            </a:br>
            <a:r>
              <a:rPr lang="en-GB" dirty="0"/>
              <a:t>Combinations</a:t>
            </a:r>
            <a:r>
              <a:rPr lang="en-UA" dirty="0"/>
              <a:t>)</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7CF82272-310C-1E5B-089A-780239D7FF71}"/>
              </a:ext>
            </a:extLst>
          </p:cNvPr>
          <p:cNvPicPr>
            <a:picLocks noGrp="1" noChangeAspect="1"/>
          </p:cNvPicPr>
          <p:nvPr>
            <p:ph idx="1"/>
          </p:nvPr>
        </p:nvPicPr>
        <p:blipFill>
          <a:blip r:embed="rId2"/>
          <a:stretch>
            <a:fillRect/>
          </a:stretch>
        </p:blipFill>
        <p:spPr>
          <a:xfrm>
            <a:off x="774559" y="2312226"/>
            <a:ext cx="7834531" cy="3649662"/>
          </a:xfrm>
        </p:spPr>
      </p:pic>
    </p:spTree>
    <p:extLst>
      <p:ext uri="{BB962C8B-B14F-4D97-AF65-F5344CB8AC3E}">
        <p14:creationId xmlns:p14="http://schemas.microsoft.com/office/powerpoint/2010/main" val="369083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36CF-24FA-52D3-73D8-660282749D1B}"/>
              </a:ext>
            </a:extLst>
          </p:cNvPr>
          <p:cNvSpPr>
            <a:spLocks noGrp="1"/>
          </p:cNvSpPr>
          <p:nvPr>
            <p:ph type="title"/>
          </p:nvPr>
        </p:nvSpPr>
        <p:spPr/>
        <p:txBody>
          <a:bodyPr/>
          <a:lstStyle/>
          <a:p>
            <a:endParaRPr lang="en-UA"/>
          </a:p>
        </p:txBody>
      </p:sp>
      <p:graphicFrame>
        <p:nvGraphicFramePr>
          <p:cNvPr id="7" name="Table 4">
            <a:extLst>
              <a:ext uri="{FF2B5EF4-FFF2-40B4-BE49-F238E27FC236}">
                <a16:creationId xmlns:a16="http://schemas.microsoft.com/office/drawing/2014/main" id="{A0E11DD1-69D3-3880-924D-75A062D9F418}"/>
              </a:ext>
            </a:extLst>
          </p:cNvPr>
          <p:cNvGraphicFramePr>
            <a:graphicFrameLocks noGrp="1"/>
          </p:cNvGraphicFramePr>
          <p:nvPr>
            <p:ph idx="1"/>
            <p:extLst>
              <p:ext uri="{D42A27DB-BD31-4B8C-83A1-F6EECF244321}">
                <p14:modId xmlns:p14="http://schemas.microsoft.com/office/powerpoint/2010/main" val="4139191315"/>
              </p:ext>
            </p:extLst>
          </p:nvPr>
        </p:nvGraphicFramePr>
        <p:xfrm>
          <a:off x="67917" y="609600"/>
          <a:ext cx="12056165" cy="5616761"/>
        </p:xfrm>
        <a:graphic>
          <a:graphicData uri="http://schemas.openxmlformats.org/drawingml/2006/table">
            <a:tbl>
              <a:tblPr firstRow="1" bandRow="1">
                <a:tableStyleId>{5C22544A-7EE6-4342-B048-85BDC9FD1C3A}</a:tableStyleId>
              </a:tblPr>
              <a:tblGrid>
                <a:gridCol w="530578">
                  <a:extLst>
                    <a:ext uri="{9D8B030D-6E8A-4147-A177-3AD203B41FA5}">
                      <a16:colId xmlns:a16="http://schemas.microsoft.com/office/drawing/2014/main" val="1309427469"/>
                    </a:ext>
                  </a:extLst>
                </a:gridCol>
                <a:gridCol w="5339644">
                  <a:extLst>
                    <a:ext uri="{9D8B030D-6E8A-4147-A177-3AD203B41FA5}">
                      <a16:colId xmlns:a16="http://schemas.microsoft.com/office/drawing/2014/main" val="2558056443"/>
                    </a:ext>
                  </a:extLst>
                </a:gridCol>
                <a:gridCol w="6185943">
                  <a:extLst>
                    <a:ext uri="{9D8B030D-6E8A-4147-A177-3AD203B41FA5}">
                      <a16:colId xmlns:a16="http://schemas.microsoft.com/office/drawing/2014/main" val="2337243072"/>
                    </a:ext>
                  </a:extLst>
                </a:gridCol>
              </a:tblGrid>
              <a:tr h="587561">
                <a:tc>
                  <a:txBody>
                    <a:bodyPr/>
                    <a:lstStyle/>
                    <a:p>
                      <a:r>
                        <a:rPr lang="en-UA" dirty="0"/>
                        <a:t>#</a:t>
                      </a:r>
                    </a:p>
                  </a:txBody>
                  <a:tcPr/>
                </a:tc>
                <a:tc>
                  <a:txBody>
                    <a:bodyPr/>
                    <a:lstStyle/>
                    <a:p>
                      <a:r>
                        <a:rPr lang="en-UA" dirty="0"/>
                        <a:t>Condition</a:t>
                      </a:r>
                    </a:p>
                  </a:txBody>
                  <a:tcPr/>
                </a:tc>
                <a:tc>
                  <a:txBody>
                    <a:bodyPr/>
                    <a:lstStyle/>
                    <a:p>
                      <a:r>
                        <a:rPr lang="en-UA" dirty="0"/>
                        <a:t>Outcome</a:t>
                      </a:r>
                    </a:p>
                  </a:txBody>
                  <a:tcPr/>
                </a:tc>
                <a:extLst>
                  <a:ext uri="{0D108BD9-81ED-4DB2-BD59-A6C34878D82A}">
                    <a16:rowId xmlns:a16="http://schemas.microsoft.com/office/drawing/2014/main" val="900703003"/>
                  </a:ext>
                </a:extLst>
              </a:tr>
              <a:tr h="253511">
                <a:tc>
                  <a:txBody>
                    <a:bodyPr/>
                    <a:lstStyle/>
                    <a:p>
                      <a:r>
                        <a:rPr lang="en-UA"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 A person is having new Amazon account &amp;</a:t>
                      </a:r>
                      <a:r>
                        <a:rPr lang="uk-UA" sz="1800" kern="1200" dirty="0">
                          <a:solidFill>
                            <a:schemeClr val="dk1"/>
                          </a:solidFill>
                          <a:effectLst/>
                          <a:latin typeface="+mn-lt"/>
                          <a:ea typeface="+mn-ea"/>
                          <a:cs typeface="+mn-cs"/>
                        </a:rPr>
                        <a:t> </a:t>
                      </a:r>
                      <a:r>
                        <a:rPr lang="en-UA" sz="1800" dirty="0"/>
                        <a:t>hold a Premium card </a:t>
                      </a:r>
                      <a:r>
                        <a:rPr lang="en-GB" sz="1800" kern="1200" dirty="0">
                          <a:solidFill>
                            <a:schemeClr val="dk1"/>
                          </a:solidFill>
                          <a:effectLst/>
                          <a:latin typeface="+mn-lt"/>
                          <a:ea typeface="+mn-ea"/>
                          <a:cs typeface="+mn-cs"/>
                        </a:rPr>
                        <a:t>&amp; having coupon</a:t>
                      </a:r>
                    </a:p>
                  </a:txBody>
                  <a:tcPr/>
                </a:tc>
                <a:tc>
                  <a:txBody>
                    <a:bodyPr/>
                    <a:lstStyle/>
                    <a:p>
                      <a:r>
                        <a:rPr lang="en-US" dirty="0"/>
                        <a:t>Error Message</a:t>
                      </a:r>
                      <a:endParaRPr lang="en-UA" dirty="0"/>
                    </a:p>
                  </a:txBody>
                  <a:tcPr/>
                </a:tc>
                <a:extLst>
                  <a:ext uri="{0D108BD9-81ED-4DB2-BD59-A6C34878D82A}">
                    <a16:rowId xmlns:a16="http://schemas.microsoft.com/office/drawing/2014/main" val="1809899169"/>
                  </a:ext>
                </a:extLst>
              </a:tr>
              <a:tr h="587561">
                <a:tc>
                  <a:txBody>
                    <a:bodyPr/>
                    <a:lstStyle/>
                    <a:p>
                      <a:r>
                        <a:rPr lang="en-UA"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 A person is having new Amazon account &amp;</a:t>
                      </a:r>
                      <a:r>
                        <a:rPr lang="uk-UA" sz="1800" kern="1200" dirty="0">
                          <a:solidFill>
                            <a:schemeClr val="dk1"/>
                          </a:solidFill>
                          <a:effectLst/>
                          <a:latin typeface="+mn-lt"/>
                          <a:ea typeface="+mn-ea"/>
                          <a:cs typeface="+mn-cs"/>
                        </a:rPr>
                        <a:t> </a:t>
                      </a:r>
                      <a:r>
                        <a:rPr lang="en-UA" sz="1800" dirty="0"/>
                        <a:t>hold a Premium card</a:t>
                      </a:r>
                      <a:endParaRPr lang="en-GB" sz="180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Error Message</a:t>
                      </a:r>
                      <a:endParaRPr lang="en-UA" dirty="0"/>
                    </a:p>
                  </a:txBody>
                  <a:tcPr/>
                </a:tc>
                <a:extLst>
                  <a:ext uri="{0D108BD9-81ED-4DB2-BD59-A6C34878D82A}">
                    <a16:rowId xmlns:a16="http://schemas.microsoft.com/office/drawing/2014/main" val="4226414571"/>
                  </a:ext>
                </a:extLst>
              </a:tr>
              <a:tr h="587561">
                <a:tc>
                  <a:txBody>
                    <a:bodyPr/>
                    <a:lstStyle/>
                    <a:p>
                      <a:r>
                        <a:rPr lang="en-UA"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 person is having new Amazon account &amp; having coupon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10% discount given to the </a:t>
                      </a:r>
                      <a:r>
                        <a:rPr lang="en-GB" sz="1800" kern="1200" dirty="0">
                          <a:solidFill>
                            <a:schemeClr val="dk1"/>
                          </a:solidFill>
                          <a:effectLst/>
                          <a:latin typeface="+mn-lt"/>
                          <a:ea typeface="+mn-ea"/>
                          <a:cs typeface="+mn-cs"/>
                        </a:rPr>
                        <a:t>person having new Amazon account &amp; buy today. Coupon can't be used for people who created account in the same day</a:t>
                      </a:r>
                      <a:endParaRPr lang="en-UA" dirty="0"/>
                    </a:p>
                  </a:txBody>
                  <a:tcPr/>
                </a:tc>
                <a:extLst>
                  <a:ext uri="{0D108BD9-81ED-4DB2-BD59-A6C34878D82A}">
                    <a16:rowId xmlns:a16="http://schemas.microsoft.com/office/drawing/2014/main" val="978424787"/>
                  </a:ext>
                </a:extLst>
              </a:tr>
              <a:tr h="587561">
                <a:tc>
                  <a:txBody>
                    <a:bodyPr/>
                    <a:lstStyle/>
                    <a:p>
                      <a:r>
                        <a:rPr lang="en-UA"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 person is having new Amazon account </a:t>
                      </a:r>
                    </a:p>
                    <a:p>
                      <a:endParaRPr lang="en-UA" dirty="0"/>
                    </a:p>
                  </a:txBody>
                  <a:tcPr/>
                </a:tc>
                <a:tc>
                  <a:txBody>
                    <a:bodyPr/>
                    <a:lstStyle/>
                    <a:p>
                      <a:r>
                        <a:rPr lang="en-UA" dirty="0"/>
                        <a:t>10% discount given to the </a:t>
                      </a:r>
                      <a:r>
                        <a:rPr lang="en-GB" sz="1800" kern="1200" dirty="0">
                          <a:solidFill>
                            <a:schemeClr val="dk1"/>
                          </a:solidFill>
                          <a:effectLst/>
                          <a:latin typeface="+mn-lt"/>
                          <a:ea typeface="+mn-ea"/>
                          <a:cs typeface="+mn-cs"/>
                        </a:rPr>
                        <a:t>person having new Amazon account &amp; buy today </a:t>
                      </a:r>
                      <a:endParaRPr lang="en-UA" dirty="0"/>
                    </a:p>
                  </a:txBody>
                  <a:tcPr/>
                </a:tc>
                <a:extLst>
                  <a:ext uri="{0D108BD9-81ED-4DB2-BD59-A6C34878D82A}">
                    <a16:rowId xmlns:a16="http://schemas.microsoft.com/office/drawing/2014/main" val="1575318419"/>
                  </a:ext>
                </a:extLst>
              </a:tr>
              <a:tr h="587561">
                <a:tc>
                  <a:txBody>
                    <a:bodyPr/>
                    <a:lstStyle/>
                    <a:p>
                      <a:r>
                        <a:rPr lang="en-UA"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 person is having Premium card &amp; having coupon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 20%</a:t>
                      </a:r>
                      <a:r>
                        <a:rPr lang="uk-UA" dirty="0"/>
                        <a:t> </a:t>
                      </a:r>
                      <a:r>
                        <a:rPr lang="en-UA" dirty="0"/>
                        <a:t>discount given to the </a:t>
                      </a:r>
                      <a:r>
                        <a:rPr lang="en-GB" sz="1800" kern="1200" dirty="0">
                          <a:solidFill>
                            <a:schemeClr val="dk1"/>
                          </a:solidFill>
                          <a:effectLst/>
                          <a:latin typeface="+mn-lt"/>
                          <a:ea typeface="+mn-ea"/>
                          <a:cs typeface="+mn-cs"/>
                        </a:rPr>
                        <a:t>person having Premium card &amp; having a coupon &amp; buy today </a:t>
                      </a:r>
                      <a:endParaRPr lang="en-UA" dirty="0"/>
                    </a:p>
                  </a:txBody>
                  <a:tcPr/>
                </a:tc>
                <a:extLst>
                  <a:ext uri="{0D108BD9-81ED-4DB2-BD59-A6C34878D82A}">
                    <a16:rowId xmlns:a16="http://schemas.microsoft.com/office/drawing/2014/main" val="3856469419"/>
                  </a:ext>
                </a:extLst>
              </a:tr>
              <a:tr h="587561">
                <a:tc>
                  <a:txBody>
                    <a:bodyPr/>
                    <a:lstStyle/>
                    <a:p>
                      <a:r>
                        <a:rPr lang="en-UA"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 person is having Premium card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5% discount given to the person </a:t>
                      </a:r>
                      <a:r>
                        <a:rPr lang="en-GB" sz="1800" kern="1200" dirty="0">
                          <a:solidFill>
                            <a:schemeClr val="dk1"/>
                          </a:solidFill>
                          <a:effectLst/>
                          <a:latin typeface="+mn-lt"/>
                          <a:ea typeface="+mn-ea"/>
                          <a:cs typeface="+mn-cs"/>
                        </a:rPr>
                        <a:t>having</a:t>
                      </a:r>
                      <a:r>
                        <a:rPr lang="en-UA" dirty="0"/>
                        <a:t>a Premium card </a:t>
                      </a:r>
                      <a:r>
                        <a:rPr lang="en-GB" sz="1800" kern="1200" dirty="0">
                          <a:solidFill>
                            <a:schemeClr val="dk1"/>
                          </a:solidFill>
                          <a:effectLst/>
                          <a:latin typeface="+mn-lt"/>
                          <a:ea typeface="+mn-ea"/>
                          <a:cs typeface="+mn-cs"/>
                        </a:rPr>
                        <a:t>&amp; buy today </a:t>
                      </a:r>
                      <a:endParaRPr lang="en-UA" dirty="0"/>
                    </a:p>
                    <a:p>
                      <a:endParaRPr lang="en-UA" dirty="0"/>
                    </a:p>
                  </a:txBody>
                  <a:tcPr/>
                </a:tc>
                <a:extLst>
                  <a:ext uri="{0D108BD9-81ED-4DB2-BD59-A6C34878D82A}">
                    <a16:rowId xmlns:a16="http://schemas.microsoft.com/office/drawing/2014/main" val="3050644213"/>
                  </a:ext>
                </a:extLst>
              </a:tr>
              <a:tr h="587561">
                <a:tc>
                  <a:txBody>
                    <a:bodyPr/>
                    <a:lstStyle/>
                    <a:p>
                      <a:r>
                        <a:rPr lang="en-UA"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 person is having coupon &amp; buy today</a:t>
                      </a:r>
                    </a:p>
                    <a:p>
                      <a:endParaRPr lang="en-UA"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A" dirty="0"/>
                        <a:t>15% discount given to the person </a:t>
                      </a:r>
                      <a:r>
                        <a:rPr lang="en-GB" sz="1800" kern="1200" dirty="0">
                          <a:solidFill>
                            <a:schemeClr val="dk1"/>
                          </a:solidFill>
                          <a:effectLst/>
                          <a:latin typeface="+mn-lt"/>
                          <a:ea typeface="+mn-ea"/>
                          <a:cs typeface="+mn-cs"/>
                        </a:rPr>
                        <a:t>having a coupon &amp; buy today </a:t>
                      </a:r>
                      <a:endParaRPr lang="en-UA" dirty="0"/>
                    </a:p>
                  </a:txBody>
                  <a:tcPr/>
                </a:tc>
                <a:extLst>
                  <a:ext uri="{0D108BD9-81ED-4DB2-BD59-A6C34878D82A}">
                    <a16:rowId xmlns:a16="http://schemas.microsoft.com/office/drawing/2014/main" val="3855894537"/>
                  </a:ext>
                </a:extLst>
              </a:tr>
            </a:tbl>
          </a:graphicData>
        </a:graphic>
      </p:graphicFrame>
    </p:spTree>
    <p:extLst>
      <p:ext uri="{BB962C8B-B14F-4D97-AF65-F5344CB8AC3E}">
        <p14:creationId xmlns:p14="http://schemas.microsoft.com/office/powerpoint/2010/main" val="306201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0EC7-816B-E1F3-EA7B-799854083CF8}"/>
              </a:ext>
            </a:extLst>
          </p:cNvPr>
          <p:cNvSpPr>
            <a:spLocks noGrp="1"/>
          </p:cNvSpPr>
          <p:nvPr>
            <p:ph type="title"/>
          </p:nvPr>
        </p:nvSpPr>
        <p:spPr/>
        <p:txBody>
          <a:bodyPr>
            <a:normAutofit fontScale="90000"/>
          </a:bodyPr>
          <a:lstStyle/>
          <a:p>
            <a:br>
              <a:rPr lang="en-GB" dirty="0"/>
            </a:br>
            <a:br>
              <a:rPr lang="en-GB" dirty="0"/>
            </a:br>
            <a:r>
              <a:rPr lang="en-GB" sz="3600" b="1" dirty="0"/>
              <a:t>State transition</a:t>
            </a:r>
            <a:br>
              <a:rPr lang="en-GB" dirty="0"/>
            </a:br>
            <a:endParaRPr lang="en-UA" dirty="0"/>
          </a:p>
        </p:txBody>
      </p:sp>
      <p:sp>
        <p:nvSpPr>
          <p:cNvPr id="3" name="Content Placeholder 2">
            <a:extLst>
              <a:ext uri="{FF2B5EF4-FFF2-40B4-BE49-F238E27FC236}">
                <a16:creationId xmlns:a16="http://schemas.microsoft.com/office/drawing/2014/main" id="{C5EEF17E-47A7-5130-A7E6-27EAD35A12AF}"/>
              </a:ext>
            </a:extLst>
          </p:cNvPr>
          <p:cNvSpPr>
            <a:spLocks noGrp="1"/>
          </p:cNvSpPr>
          <p:nvPr>
            <p:ph idx="1"/>
          </p:nvPr>
        </p:nvSpPr>
        <p:spPr/>
        <p:txBody>
          <a:bodyPr/>
          <a:lstStyle/>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You are using sending money option in mobile account. You enters amount of money he likes to send, types mobile number and click ‘Send’. If entered amount of money is allowed and phone number format is correct, then money will be sent and user will get appropriate message. If sum of replenishment is too low or too high, then user should re-enter it. If phone number format is incorrect, then user should enter correct phone number.</a:t>
            </a:r>
            <a:endParaRPr lang="en-UA"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A" dirty="0"/>
          </a:p>
        </p:txBody>
      </p:sp>
    </p:spTree>
    <p:extLst>
      <p:ext uri="{BB962C8B-B14F-4D97-AF65-F5344CB8AC3E}">
        <p14:creationId xmlns:p14="http://schemas.microsoft.com/office/powerpoint/2010/main" val="1983617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421</TotalTime>
  <Words>683</Words>
  <Application>Microsoft Macintosh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Test Design Techniques</vt:lpstr>
      <vt:lpstr> Equivalence partitioning and Boundary value analysis </vt:lpstr>
      <vt:lpstr> Equivalence partitioning and Boundary value analysis </vt:lpstr>
      <vt:lpstr>PowerPoint Presentation</vt:lpstr>
      <vt:lpstr>Decision tables </vt:lpstr>
      <vt:lpstr>PowerPoint Presentation</vt:lpstr>
      <vt:lpstr>Generate pairwisetool (All Combinations)</vt:lpstr>
      <vt:lpstr>PowerPoint Presentation</vt:lpstr>
      <vt:lpstr>  State transition </vt:lpstr>
      <vt:lpstr>  State transition </vt:lpstr>
      <vt:lpstr>Positive</vt:lpstr>
      <vt:lpstr>Negative</vt:lpstr>
      <vt:lpstr>Pairwise (Use pairwisetool)</vt:lpstr>
      <vt:lpstr>Generate pairwisetool</vt:lpstr>
      <vt:lpstr>Generate All Combinations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Oksana Sul</dc:creator>
  <cp:lastModifiedBy>Oksana Sul</cp:lastModifiedBy>
  <cp:revision>9</cp:revision>
  <dcterms:created xsi:type="dcterms:W3CDTF">2022-08-14T12:09:41Z</dcterms:created>
  <dcterms:modified xsi:type="dcterms:W3CDTF">2022-10-28T10:01:26Z</dcterms:modified>
</cp:coreProperties>
</file>