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1"/>
    <p:sldMasterId id="2147483901" r:id="rId2"/>
  </p:sldMasterIdLst>
  <p:sldIdLst>
    <p:sldId id="256" r:id="rId3"/>
    <p:sldId id="258" r:id="rId4"/>
    <p:sldId id="266" r:id="rId5"/>
    <p:sldId id="257" r:id="rId6"/>
    <p:sldId id="267" r:id="rId7"/>
    <p:sldId id="259" r:id="rId8"/>
    <p:sldId id="260" r:id="rId9"/>
    <p:sldId id="261" r:id="rId10"/>
    <p:sldId id="264" r:id="rId11"/>
    <p:sldId id="263" r:id="rId12"/>
    <p:sldId id="262" r:id="rId13"/>
    <p:sldId id="268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918"/>
  </p:normalViewPr>
  <p:slideViewPr>
    <p:cSldViewPr snapToGrid="0" snapToObjects="1">
      <p:cViewPr varScale="1">
        <p:scale>
          <a:sx n="109" d="100"/>
          <a:sy n="10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0403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6069-6721-D64A-A2A8-B6B470DA9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F4F3F-52B3-4546-BEA4-490A6EEBC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504E-6A53-FB42-B8F1-6110CA78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8A08-AB99-454C-A7DE-4863F8F1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1352-C6E7-1548-AA5A-8B41FA6B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3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1299-9551-064D-A6B2-25B1DC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5B6-275D-9641-BD22-D1FBD668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E457-7735-684E-8149-70695A2E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2D81-C5FE-D64B-9BCF-FFD6C7E3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186B-066F-1C46-8C65-70DCEF9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1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ACB4-67FD-D948-9673-426E5148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DC9CF-9C3A-234E-9A6E-39EFC994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0288-7748-BE4F-B0D9-00D9BD64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9561-86D4-3146-86CE-0E1B459E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D075-794D-1949-AEF6-0219DF0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36F9-E2C4-A745-8446-FE0BBDA8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8A4B-F49A-8448-9AA0-AA449343E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5C10-1A89-0B4E-AD64-7137FC8C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AD4A1-901B-B84C-9D0A-62E7C107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C181-8AA4-4D4A-A202-3B3A8240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AE4B-DF57-C948-82F6-B087F3B2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479-63C0-6C41-BE6F-3CCE187C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0EAC-58B3-DD4A-A41E-6F159AC5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2C5A-C066-0E44-9A98-849E6230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D9FBF-8028-DF4D-B1F7-094ED6C6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231D-CC6D-4E49-A197-2C72A9CE6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8017B-1757-E549-B0E2-6B56C101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AF9BE-775F-AA4B-BD41-16244FD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B4784-218F-3648-947E-8522643C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7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E751-0096-4A47-805B-502C3C81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1CD5E-9D2E-914C-A015-250AF007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8F8E0-4C1A-2049-BFAC-4E166611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22284-1E9B-6D43-B680-1CACD5E0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2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DB69-4ECB-1F4F-A88F-6F4F83C8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DD74D-EEA3-5041-ABD2-78461C66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95E4-1C35-CA4C-9171-88E8334D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0C59-F6CA-404A-8E36-E4D32B0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7CC8-C1A3-1243-A4C6-98601E69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489F4-7D9A-5D45-A472-C0824139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77B3-ACE6-1945-AD01-3C829733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B0D4-4759-5246-967E-38E15D2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02EC4-20C4-B044-9814-1D3E0A57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AE9-D51C-4D44-A559-F68A28C9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58E67-36D6-6149-90C0-928F99AAE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95DB-C406-D748-9EA4-78E270F9C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E0F0A-6A9A-974B-B559-CDF89B29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E1A2A-38AB-5F4C-8D3D-BE5FED12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26D5-8172-8346-BFB7-39D28915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2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494F-3418-9B45-B261-07962EFC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42A6D-EA36-5548-8A50-749CB9C5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DD9D-D0D3-A045-8C9F-48A35B85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92EE-8207-DB48-A9B0-5AF4288D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E88E-C834-A143-93BE-D133D316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5B738-10F5-CB4F-B9E1-81F2AF0C6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DBE6-836F-D04D-ABB1-4A1A0931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55AB-13BC-E449-9E02-FF55539E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AC62-75DE-0747-A4DC-26D99BBE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D718-07A5-E34E-AD50-0CA79B1D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8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7561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7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7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61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1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98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03A64-5339-1342-8EA9-8E853BB1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211F0-F4B9-6A4B-9EF4-96AF0686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F39C-6C18-F54C-A925-A77FB74B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388D-7CA4-2348-8E91-35D7A67C72B4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0072-F54D-1A46-8199-0F3417AB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958D-767B-C741-9444-3A585A50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49FB-55A0-7240-8824-030F9F3F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/dat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E9-2DA9-ED47-B919-6D9EAD4A8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Telcom customer</a:t>
            </a:r>
            <a:br>
              <a:rPr lang="en-US" dirty="0"/>
            </a:br>
            <a:r>
              <a:rPr lang="en-US" dirty="0"/>
              <a:t>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EE285-DBD7-F74F-88AC-292BA333F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  </a:t>
            </a:r>
            <a:r>
              <a:rPr lang="en-US" dirty="0"/>
              <a:t>SULIMAN ALNASSER		</a:t>
            </a:r>
          </a:p>
        </p:txBody>
      </p:sp>
    </p:spTree>
    <p:extLst>
      <p:ext uri="{BB962C8B-B14F-4D97-AF65-F5344CB8AC3E}">
        <p14:creationId xmlns:p14="http://schemas.microsoft.com/office/powerpoint/2010/main" val="293331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E50D4F-7A5A-4BF8-A5ED-67765D3A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BA875-DA32-4243-91A6-470E0A0A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0E709-ECFF-9244-B427-3C6709DB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1768777"/>
            <a:ext cx="10625429" cy="3320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F9B153-7355-0142-BE08-F4B7453476C3}"/>
              </a:ext>
            </a:extLst>
          </p:cNvPr>
          <p:cNvSpPr txBox="1"/>
          <p:nvPr/>
        </p:nvSpPr>
        <p:spPr>
          <a:xfrm>
            <a:off x="836343" y="892095"/>
            <a:ext cx="75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ROC SAMPLE OF THE DF :</a:t>
            </a:r>
          </a:p>
        </p:txBody>
      </p:sp>
    </p:spTree>
    <p:extLst>
      <p:ext uri="{BB962C8B-B14F-4D97-AF65-F5344CB8AC3E}">
        <p14:creationId xmlns:p14="http://schemas.microsoft.com/office/powerpoint/2010/main" val="161727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3D0C7-CDB3-D14C-A894-C6E0B029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1698097"/>
            <a:ext cx="10625429" cy="4861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ADD08-A7B2-754D-83B6-D2AC583687F4}"/>
              </a:ext>
            </a:extLst>
          </p:cNvPr>
          <p:cNvSpPr txBox="1"/>
          <p:nvPr/>
        </p:nvSpPr>
        <p:spPr>
          <a:xfrm>
            <a:off x="930431" y="359281"/>
            <a:ext cx="9644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THESE ARE THE MOST IMPORTANCE FEATURES(Random Forest)</a:t>
            </a:r>
          </a:p>
        </p:txBody>
      </p:sp>
    </p:spTree>
    <p:extLst>
      <p:ext uri="{BB962C8B-B14F-4D97-AF65-F5344CB8AC3E}">
        <p14:creationId xmlns:p14="http://schemas.microsoft.com/office/powerpoint/2010/main" val="29102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1AC43-CAB1-E743-976A-F0F35B2B5A65}"/>
              </a:ext>
            </a:extLst>
          </p:cNvPr>
          <p:cNvSpPr txBox="1"/>
          <p:nvPr/>
        </p:nvSpPr>
        <p:spPr>
          <a:xfrm>
            <a:off x="1059366" y="512956"/>
            <a:ext cx="841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HERE ARE THE MOST FEATURE UN\LIKLEY TO CHURN(</a:t>
            </a:r>
            <a:r>
              <a:rPr lang="en-US" sz="2000" dirty="0" err="1"/>
              <a:t>LogisticRegression</a:t>
            </a:r>
            <a:r>
              <a:rPr lang="en-US" sz="2000" dirty="0"/>
              <a:t>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EEBD7E-C811-F445-BB11-4B42EEFECBF1}"/>
              </a:ext>
            </a:extLst>
          </p:cNvPr>
          <p:cNvSpPr/>
          <p:nvPr/>
        </p:nvSpPr>
        <p:spPr>
          <a:xfrm>
            <a:off x="1559097" y="1833650"/>
            <a:ext cx="5383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TOTALCHARGES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INTERNETSERVICE_FIBER_OPTIC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STREAMINGMOVIES_YES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9EDC2-F1AF-9D45-9C0F-820D600714E5}"/>
              </a:ext>
            </a:extLst>
          </p:cNvPr>
          <p:cNvSpPr/>
          <p:nvPr/>
        </p:nvSpPr>
        <p:spPr>
          <a:xfrm>
            <a:off x="1261384" y="1173303"/>
            <a:ext cx="1394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LIKLEY</a:t>
            </a:r>
            <a:r>
              <a:rPr lang="en-US" dirty="0"/>
              <a:t>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FDF63-14E4-EF4D-B819-42B6A9C14F47}"/>
              </a:ext>
            </a:extLst>
          </p:cNvPr>
          <p:cNvSpPr/>
          <p:nvPr/>
        </p:nvSpPr>
        <p:spPr>
          <a:xfrm>
            <a:off x="1261384" y="3769897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UNLIKLEY </a:t>
            </a:r>
            <a:r>
              <a:rPr lang="en-US" dirty="0"/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6FE80-F127-E74C-B9FF-6E7FC2BF3480}"/>
              </a:ext>
            </a:extLst>
          </p:cNvPr>
          <p:cNvSpPr/>
          <p:nvPr/>
        </p:nvSpPr>
        <p:spPr>
          <a:xfrm>
            <a:off x="1559097" y="4871487"/>
            <a:ext cx="39261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Tenure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CONTRACT_TWO YEAR	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TECHSUPPORT_YES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B9A25-E3CE-544E-8A44-410D864A75A7}"/>
              </a:ext>
            </a:extLst>
          </p:cNvPr>
          <p:cNvSpPr/>
          <p:nvPr/>
        </p:nvSpPr>
        <p:spPr>
          <a:xfrm>
            <a:off x="6111452" y="1833650"/>
            <a:ext cx="1143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0.682476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4AF6-5850-0340-AB7B-78F9C2C0BDAC}"/>
              </a:ext>
            </a:extLst>
          </p:cNvPr>
          <p:cNvSpPr/>
          <p:nvPr/>
        </p:nvSpPr>
        <p:spPr>
          <a:xfrm>
            <a:off x="6111452" y="2156815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0.570098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B3642-4DFD-904B-9A98-0248402DEA34}"/>
              </a:ext>
            </a:extLst>
          </p:cNvPr>
          <p:cNvSpPr/>
          <p:nvPr/>
        </p:nvSpPr>
        <p:spPr>
          <a:xfrm>
            <a:off x="6141717" y="2471957"/>
            <a:ext cx="1129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0.176047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67032-66B4-5143-9384-E070D4F82AA7}"/>
              </a:ext>
            </a:extLst>
          </p:cNvPr>
          <p:cNvSpPr/>
          <p:nvPr/>
        </p:nvSpPr>
        <p:spPr>
          <a:xfrm>
            <a:off x="6078751" y="4871487"/>
            <a:ext cx="12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-1.426116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98B9F-F0AE-4045-87FB-7C0457FFEBF3}"/>
              </a:ext>
            </a:extLst>
          </p:cNvPr>
          <p:cNvSpPr/>
          <p:nvPr/>
        </p:nvSpPr>
        <p:spPr>
          <a:xfrm>
            <a:off x="6019800" y="5194652"/>
            <a:ext cx="129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-0.573284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88C69-5FA5-F24C-879C-5FA0BDE64A9A}"/>
              </a:ext>
            </a:extLst>
          </p:cNvPr>
          <p:cNvSpPr/>
          <p:nvPr/>
        </p:nvSpPr>
        <p:spPr>
          <a:xfrm>
            <a:off x="6032002" y="5517817"/>
            <a:ext cx="1276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-0.135919</a:t>
            </a:r>
          </a:p>
        </p:txBody>
      </p:sp>
    </p:spTree>
    <p:extLst>
      <p:ext uri="{BB962C8B-B14F-4D97-AF65-F5344CB8AC3E}">
        <p14:creationId xmlns:p14="http://schemas.microsoft.com/office/powerpoint/2010/main" val="404558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6B086-F1A6-DE41-A015-21CFDAB40679}"/>
              </a:ext>
            </a:extLst>
          </p:cNvPr>
          <p:cNvSpPr txBox="1"/>
          <p:nvPr/>
        </p:nvSpPr>
        <p:spPr>
          <a:xfrm>
            <a:off x="1446028" y="1775637"/>
            <a:ext cx="8761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FUTURE PLAN TO GET MORE INFORMATION ABOUT THE REASONS LEAD TO CHURN AND TRY TO GIVE IDEAS TO SOLVE IT..</a:t>
            </a:r>
          </a:p>
        </p:txBody>
      </p:sp>
    </p:spTree>
    <p:extLst>
      <p:ext uri="{BB962C8B-B14F-4D97-AF65-F5344CB8AC3E}">
        <p14:creationId xmlns:p14="http://schemas.microsoft.com/office/powerpoint/2010/main" val="248379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F959-0080-454B-866C-F5F68EEDE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3739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CDED-B6A0-174B-B0D9-D7C639F4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00" y="890336"/>
            <a:ext cx="9601200" cy="17974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PROBLEM IS: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We would like to know based on which features the </a:t>
            </a:r>
            <a:br>
              <a:rPr lang="en-US" sz="3200" dirty="0"/>
            </a:br>
            <a:r>
              <a:rPr lang="en-US" sz="3200" dirty="0"/>
              <a:t>customers are most likely to churn or stay.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0685F-92A4-5F4E-97C0-23FE0AC8BB31}"/>
              </a:ext>
            </a:extLst>
          </p:cNvPr>
          <p:cNvSpPr txBox="1"/>
          <p:nvPr/>
        </p:nvSpPr>
        <p:spPr>
          <a:xfrm>
            <a:off x="1613689" y="2687781"/>
            <a:ext cx="94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https://www.kaggle.com/blastchar/telco-customer-churn/data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FCAFE-233A-B441-A8DC-AB9606CA069E}"/>
              </a:ext>
            </a:extLst>
          </p:cNvPr>
          <p:cNvSpPr txBox="1"/>
          <p:nvPr/>
        </p:nvSpPr>
        <p:spPr>
          <a:xfrm>
            <a:off x="1541500" y="3823855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 STARTING WE HAD TO DO SOME CLEANING </a:t>
            </a:r>
          </a:p>
          <a:p>
            <a:r>
              <a:rPr lang="en-US" sz="2800" dirty="0"/>
              <a:t>EXP:</a:t>
            </a:r>
          </a:p>
          <a:p>
            <a:r>
              <a:rPr lang="en-US" sz="2800" dirty="0"/>
              <a:t>(changing the type of </a:t>
            </a:r>
            <a:r>
              <a:rPr lang="en-US" sz="2800" dirty="0" err="1"/>
              <a:t>totalcharges</a:t>
            </a:r>
            <a:r>
              <a:rPr lang="en-US" sz="2800" dirty="0"/>
              <a:t> to float and dropping null values, dropping the customer id because we don't need it)</a:t>
            </a:r>
          </a:p>
        </p:txBody>
      </p:sp>
    </p:spTree>
    <p:extLst>
      <p:ext uri="{BB962C8B-B14F-4D97-AF65-F5344CB8AC3E}">
        <p14:creationId xmlns:p14="http://schemas.microsoft.com/office/powerpoint/2010/main" val="10665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3F40-E715-3B42-9335-E456BB48B0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894763" cy="64596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DF sample: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6167C-79E0-0142-AFF0-C6FA5419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527"/>
            <a:ext cx="12192000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8E89E-A8DF-4845-A2B2-B45796DD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65873"/>
            <a:ext cx="6900380" cy="492625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58996-3545-684F-AE1E-1F0BA68D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cap="all"/>
              <a:t> In this dataset of 7032 customers, 26% of them has left in a month. This is critical to business because it is often more expensive to have new customers than to keep existing ones.</a:t>
            </a:r>
            <a:br>
              <a:rPr lang="en-US" sz="1900" cap="all"/>
            </a:br>
            <a:endParaRPr lang="en-US" sz="1900" cap="all"/>
          </a:p>
        </p:txBody>
      </p:sp>
    </p:spTree>
    <p:extLst>
      <p:ext uri="{BB962C8B-B14F-4D97-AF65-F5344CB8AC3E}">
        <p14:creationId xmlns:p14="http://schemas.microsoft.com/office/powerpoint/2010/main" val="363983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ABAD3A-6FE8-DE44-9026-0C63C9108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95911"/>
              </p:ext>
            </p:extLst>
          </p:nvPr>
        </p:nvGraphicFramePr>
        <p:xfrm>
          <a:off x="1059365" y="1572322"/>
          <a:ext cx="10415240" cy="4650057"/>
        </p:xfrm>
        <a:graphic>
          <a:graphicData uri="http://schemas.openxmlformats.org/drawingml/2006/table">
            <a:tbl>
              <a:tblPr/>
              <a:tblGrid>
                <a:gridCol w="1945375">
                  <a:extLst>
                    <a:ext uri="{9D8B030D-6E8A-4147-A177-3AD203B41FA5}">
                      <a16:colId xmlns:a16="http://schemas.microsoft.com/office/drawing/2014/main" val="1837187272"/>
                    </a:ext>
                  </a:extLst>
                </a:gridCol>
                <a:gridCol w="3097637">
                  <a:extLst>
                    <a:ext uri="{9D8B030D-6E8A-4147-A177-3AD203B41FA5}">
                      <a16:colId xmlns:a16="http://schemas.microsoft.com/office/drawing/2014/main" val="1940072102"/>
                    </a:ext>
                  </a:extLst>
                </a:gridCol>
                <a:gridCol w="2753453">
                  <a:extLst>
                    <a:ext uri="{9D8B030D-6E8A-4147-A177-3AD203B41FA5}">
                      <a16:colId xmlns:a16="http://schemas.microsoft.com/office/drawing/2014/main" val="4116002377"/>
                    </a:ext>
                  </a:extLst>
                </a:gridCol>
                <a:gridCol w="2618775">
                  <a:extLst>
                    <a:ext uri="{9D8B030D-6E8A-4147-A177-3AD203B41FA5}">
                      <a16:colId xmlns:a16="http://schemas.microsoft.com/office/drawing/2014/main" val="4081765596"/>
                    </a:ext>
                  </a:extLst>
                </a:gridCol>
              </a:tblGrid>
              <a:tr h="516673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tenure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MonthlyCharges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TotalCharges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0850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7032.000000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7032.000000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7032.000000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39582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32.421786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64.798208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2283.300441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21998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24.545260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30.085974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2266.771362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28936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18.250000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590374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35.587500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401.450000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227190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70.350000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1397.475000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95713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89.862500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3794.737500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46382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118.750000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8684.800000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7372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7B7CF21-E0B4-6C4E-B324-BF4F346174B3}"/>
              </a:ext>
            </a:extLst>
          </p:cNvPr>
          <p:cNvSpPr/>
          <p:nvPr/>
        </p:nvSpPr>
        <p:spPr>
          <a:xfrm>
            <a:off x="1059365" y="266289"/>
            <a:ext cx="9387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THE SUMMARY STATS FOR THE DF COLUMN:</a:t>
            </a:r>
          </a:p>
        </p:txBody>
      </p:sp>
    </p:spTree>
    <p:extLst>
      <p:ext uri="{BB962C8B-B14F-4D97-AF65-F5344CB8AC3E}">
        <p14:creationId xmlns:p14="http://schemas.microsoft.com/office/powerpoint/2010/main" val="157041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A90AFB-779A-E64D-AA04-9134B1D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9" y="295508"/>
            <a:ext cx="9601200" cy="14859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  SAMPLE OF PLOTING FEATURE LIKELY TO CHURN OR NOT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D7386-D61F-DE4A-8D07-2D4AE79A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2070267"/>
            <a:ext cx="5581036" cy="4234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0159E-0ACD-2D4D-A9F1-F98F8BA8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6" y="2070266"/>
            <a:ext cx="5581036" cy="46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E090B-74D0-7E41-9CB0-1FD85A28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2151048"/>
            <a:ext cx="4768093" cy="36417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5448E-C19D-2348-AA7A-9576040E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2383181"/>
            <a:ext cx="4768093" cy="35489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8360E1-E119-CD4F-A5CD-2D25FF1FC5C3}"/>
              </a:ext>
            </a:extLst>
          </p:cNvPr>
          <p:cNvSpPr txBox="1"/>
          <p:nvPr/>
        </p:nvSpPr>
        <p:spPr>
          <a:xfrm>
            <a:off x="1057275" y="842963"/>
            <a:ext cx="427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plotting the churn and no churn base on gender.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86E69-BCCE-0247-9BDF-C5E948F9EA1B}"/>
              </a:ext>
            </a:extLst>
          </p:cNvPr>
          <p:cNvSpPr txBox="1"/>
          <p:nvPr/>
        </p:nvSpPr>
        <p:spPr>
          <a:xfrm>
            <a:off x="6586844" y="842963"/>
            <a:ext cx="42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Plotting The monthly charges range checking for the distribution of the values and the mean.</a:t>
            </a:r>
          </a:p>
        </p:txBody>
      </p:sp>
    </p:spTree>
    <p:extLst>
      <p:ext uri="{BB962C8B-B14F-4D97-AF65-F5344CB8AC3E}">
        <p14:creationId xmlns:p14="http://schemas.microsoft.com/office/powerpoint/2010/main" val="259837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D33FE31-246E-9644-B2B4-5A8EB33D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1802385"/>
            <a:ext cx="4768093" cy="325323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A63F92B-6CD6-C84E-927F-9743F82F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1847684"/>
            <a:ext cx="4768093" cy="316263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AA81FC1-0FEF-A44E-B2FE-26E4E31B2CA7}"/>
              </a:ext>
            </a:extLst>
          </p:cNvPr>
          <p:cNvSpPr txBox="1"/>
          <p:nvPr/>
        </p:nvSpPr>
        <p:spPr>
          <a:xfrm>
            <a:off x="1057275" y="842963"/>
            <a:ext cx="427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tenure.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7E8879-0B86-5644-B526-00E51B5F530B}"/>
              </a:ext>
            </a:extLst>
          </p:cNvPr>
          <p:cNvSpPr txBox="1"/>
          <p:nvPr/>
        </p:nvSpPr>
        <p:spPr>
          <a:xfrm>
            <a:off x="6756913" y="842963"/>
            <a:ext cx="427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used in internet service .</a:t>
            </a:r>
          </a:p>
        </p:txBody>
      </p:sp>
    </p:spTree>
    <p:extLst>
      <p:ext uri="{BB962C8B-B14F-4D97-AF65-F5344CB8AC3E}">
        <p14:creationId xmlns:p14="http://schemas.microsoft.com/office/powerpoint/2010/main" val="7166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CE79D1-2C06-8349-B9E4-51E6DFBB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93" y="212926"/>
            <a:ext cx="9601200" cy="1171570"/>
          </a:xfrm>
        </p:spPr>
        <p:txBody>
          <a:bodyPr>
            <a:normAutofit/>
          </a:bodyPr>
          <a:lstStyle/>
          <a:p>
            <a:r>
              <a:rPr lang="en-US" dirty="0"/>
              <a:t>THE MODELS RESULT OUT FROM DF: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932676-AE5F-5744-B9B0-83B359B4C9DD}"/>
              </a:ext>
            </a:extLst>
          </p:cNvPr>
          <p:cNvSpPr/>
          <p:nvPr/>
        </p:nvSpPr>
        <p:spPr>
          <a:xfrm>
            <a:off x="10891709" y="2036044"/>
            <a:ext cx="693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0.77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B1BB3-C641-9A47-A0F3-07B5ACDEFB73}"/>
              </a:ext>
            </a:extLst>
          </p:cNvPr>
          <p:cNvSpPr/>
          <p:nvPr/>
        </p:nvSpPr>
        <p:spPr>
          <a:xfrm>
            <a:off x="6910109" y="2036044"/>
            <a:ext cx="3322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TEST SCORE FOR RSRF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0A2A5-3960-CA4C-AB74-401F903A3080}"/>
              </a:ext>
            </a:extLst>
          </p:cNvPr>
          <p:cNvSpPr/>
          <p:nvPr/>
        </p:nvSpPr>
        <p:spPr>
          <a:xfrm>
            <a:off x="894468" y="2036044"/>
            <a:ext cx="51753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CONFUSION MATRIX FOR RSRF : [[1372 208] </a:t>
            </a:r>
          </a:p>
          <a:p>
            <a:r>
              <a:rPr lang="en-US" sz="2000" dirty="0"/>
              <a:t>                                                         [ 275 255]]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FEFAD-FFE6-F64B-93F6-F11B5A7BC9FB}"/>
              </a:ext>
            </a:extLst>
          </p:cNvPr>
          <p:cNvSpPr/>
          <p:nvPr/>
        </p:nvSpPr>
        <p:spPr>
          <a:xfrm>
            <a:off x="894468" y="994585"/>
            <a:ext cx="5124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CONFUSION MATRIX FOR LR     [[956 96]</a:t>
            </a:r>
          </a:p>
          <a:p>
            <a:r>
              <a:rPr lang="en-US" sz="2000" dirty="0"/>
              <a:t>                                                         [162 193]]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22BA9-26DD-6E4A-86F0-DB418A7214D2}"/>
              </a:ext>
            </a:extLst>
          </p:cNvPr>
          <p:cNvSpPr/>
          <p:nvPr/>
        </p:nvSpPr>
        <p:spPr>
          <a:xfrm>
            <a:off x="6910109" y="3087702"/>
            <a:ext cx="3383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TEST SCORE FOR BMRF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0BF8B-294F-6646-B795-10D68A01A8CA}"/>
              </a:ext>
            </a:extLst>
          </p:cNvPr>
          <p:cNvSpPr/>
          <p:nvPr/>
        </p:nvSpPr>
        <p:spPr>
          <a:xfrm>
            <a:off x="10891709" y="3059668"/>
            <a:ext cx="63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54B8C-C018-8846-90DF-C531EC5E08C6}"/>
              </a:ext>
            </a:extLst>
          </p:cNvPr>
          <p:cNvSpPr/>
          <p:nvPr/>
        </p:nvSpPr>
        <p:spPr>
          <a:xfrm>
            <a:off x="894468" y="4111883"/>
            <a:ext cx="5276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CONFUSION MATRIX FOR RF GRS : [[1313 267]</a:t>
            </a:r>
          </a:p>
          <a:p>
            <a:r>
              <a:rPr lang="en-US" sz="2000" dirty="0"/>
              <a:t>                                                           [ 219 311]]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F9127-4443-834D-A2C2-D7D939F2DD96}"/>
              </a:ext>
            </a:extLst>
          </p:cNvPr>
          <p:cNvSpPr/>
          <p:nvPr/>
        </p:nvSpPr>
        <p:spPr>
          <a:xfrm>
            <a:off x="10891709" y="979196"/>
            <a:ext cx="637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D78B5-84DE-764E-91F5-69480C4E0C8C}"/>
              </a:ext>
            </a:extLst>
          </p:cNvPr>
          <p:cNvSpPr/>
          <p:nvPr/>
        </p:nvSpPr>
        <p:spPr>
          <a:xfrm>
            <a:off x="6910109" y="984386"/>
            <a:ext cx="3014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TEST SCORE FOR LR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E95B5-FE13-654B-8D05-5501A66E9E42}"/>
              </a:ext>
            </a:extLst>
          </p:cNvPr>
          <p:cNvSpPr/>
          <p:nvPr/>
        </p:nvSpPr>
        <p:spPr>
          <a:xfrm>
            <a:off x="894468" y="3077503"/>
            <a:ext cx="5230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CONFUSION MATRIX FOR BMRF  : [[1279 301] </a:t>
            </a:r>
          </a:p>
          <a:p>
            <a:r>
              <a:rPr lang="en-US" sz="2000" dirty="0"/>
              <a:t>							       [ 197 333]]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12D4-29E2-0343-B205-B02BD838EC67}"/>
              </a:ext>
            </a:extLst>
          </p:cNvPr>
          <p:cNvSpPr/>
          <p:nvPr/>
        </p:nvSpPr>
        <p:spPr>
          <a:xfrm>
            <a:off x="6910109" y="4265771"/>
            <a:ext cx="3682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TEST SCORE FOR RF GRS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5653E-2764-D44D-A0D8-3EC2F0ECDD22}"/>
              </a:ext>
            </a:extLst>
          </p:cNvPr>
          <p:cNvSpPr/>
          <p:nvPr/>
        </p:nvSpPr>
        <p:spPr>
          <a:xfrm>
            <a:off x="10891709" y="4265771"/>
            <a:ext cx="63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2E047-1294-0C49-9A36-9FBA5AB17D2F}"/>
              </a:ext>
            </a:extLst>
          </p:cNvPr>
          <p:cNvSpPr txBox="1"/>
          <p:nvPr/>
        </p:nvSpPr>
        <p:spPr>
          <a:xfrm>
            <a:off x="894468" y="5389420"/>
            <a:ext cx="1062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/>
              <a:t>BASED ON THE RESULTS WE HAD , WE CHOOSE THE LR AS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5532993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420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Wingdings</vt:lpstr>
      <vt:lpstr>Crop</vt:lpstr>
      <vt:lpstr>Office Theme</vt:lpstr>
      <vt:lpstr>Telcom customer churn </vt:lpstr>
      <vt:lpstr>THE PROBLEM IS:    We would like to know based on which features the  customers are most likely to churn or stay.</vt:lpstr>
      <vt:lpstr>DF sample:</vt:lpstr>
      <vt:lpstr> In this dataset of 7032 customers, 26% of them has left in a month. This is critical to business because it is often more expensive to have new customers than to keep existing ones. </vt:lpstr>
      <vt:lpstr>PowerPoint Presentation</vt:lpstr>
      <vt:lpstr>  SAMPLE OF PLOTING FEATURE LIKELY TO CHURN OR NOT</vt:lpstr>
      <vt:lpstr>PowerPoint Presentation</vt:lpstr>
      <vt:lpstr>PowerPoint Presentation</vt:lpstr>
      <vt:lpstr>THE MODELS RESULT OUT FROM DF:</vt:lpstr>
      <vt:lpstr>PowerPoint Presentation</vt:lpstr>
      <vt:lpstr>PowerPoint Presentation</vt:lpstr>
      <vt:lpstr>PowerPoint Presentation</vt:lpstr>
      <vt:lpstr>PowerPoint Presentation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Telcom customer churn PREDICT</dc:title>
  <dc:creator>nasser mogbel</dc:creator>
  <cp:lastModifiedBy>سليمان</cp:lastModifiedBy>
  <cp:revision>24</cp:revision>
  <dcterms:created xsi:type="dcterms:W3CDTF">2019-12-16T20:37:45Z</dcterms:created>
  <dcterms:modified xsi:type="dcterms:W3CDTF">2020-03-18T12:45:45Z</dcterms:modified>
</cp:coreProperties>
</file>