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Helvetica Neue"/>
      <p:regular r:id="rId31"/>
      <p:bold r:id="rId32"/>
      <p:italic r:id="rId33"/>
      <p:boldItalic r:id="rId34"/>
    </p:embeddedFont>
    <p:embeddedFont>
      <p:font typeface="Ropa Sans"/>
      <p:regular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HelveticaNeue-italic.fntdata"/><Relationship Id="rId10" Type="http://schemas.openxmlformats.org/officeDocument/2006/relationships/slide" Target="slides/slide4.xml"/><Relationship Id="rId32" Type="http://schemas.openxmlformats.org/officeDocument/2006/relationships/font" Target="fonts/HelveticaNeue-bold.fntdata"/><Relationship Id="rId13" Type="http://schemas.openxmlformats.org/officeDocument/2006/relationships/slide" Target="slides/slide7.xml"/><Relationship Id="rId35" Type="http://schemas.openxmlformats.org/officeDocument/2006/relationships/font" Target="fonts/RopaSans-regular.fntdata"/><Relationship Id="rId12" Type="http://schemas.openxmlformats.org/officeDocument/2006/relationships/slide" Target="slides/slide6.xml"/><Relationship Id="rId34" Type="http://schemas.openxmlformats.org/officeDocument/2006/relationships/font" Target="fonts/HelveticaNeue-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pa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4ec7acf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4ec7acf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4ec7acf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44ec7acf9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4ec7acf9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4ec7acf9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4ec7acf99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4ec7acf99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go to downloads, Install vscode. Install tslint</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4ec7acf99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4ec7acf99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05415d6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05415d6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they have Windows Subsystem for Linux or Git Bash already, this step is unnecessary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44ec7acf99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4ec7acf99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446a905d0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46a905d0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446a905d0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46a905d0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44ec7acf99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4ec7acf99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Alli: The command is the name of the utility or program that we are going to execute.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options modify the way the command works. It is typical for these options to have be a hyphen followed by a single character, such as -a. It is also a common convention under Linux to have options that are in the form of 2 hyphens followed by a word or hyphenated words, such as --color or --pretty-print.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filename is the last argument for a lot of UNIX commands. It is simply the file or files that you want the command to work on. Not all commands work on files, such as ssh, which takes the name of a host as its argument.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4ec7acf99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4ec7acf99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06ee700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06ee700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446a905d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46a905d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07614bd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07614bd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07614bd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07614bd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07614bd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07614bd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44ec7acf99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4ec7acf99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Lewis: GoodMorning, First thing first, Head to this google link, and lets get you downloading the necessary packages.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4ec7acf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4ec7acf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4ec7acf99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44ec7acf99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4ec7acf99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44ec7acf99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4ec7acf99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44ec7acf99_1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4ec7acf9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4ec7acf9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4ec7acf9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4ec7acf9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4ec7acf99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4ec7acf99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p:nvPr/>
        </p:nvSpPr>
        <p:spPr>
          <a:xfrm>
            <a:off x="0" y="4415700"/>
            <a:ext cx="2431800" cy="7278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4863600" y="4415700"/>
            <a:ext cx="2431800" cy="727800"/>
          </a:xfrm>
          <a:prstGeom prst="rect">
            <a:avLst/>
          </a:prstGeom>
          <a:solidFill>
            <a:srgbClr val="3EB8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2431800" y="4415700"/>
            <a:ext cx="2431800" cy="727800"/>
          </a:xfrm>
          <a:prstGeom prst="rect">
            <a:avLst/>
          </a:prstGeom>
          <a:solidFill>
            <a:srgbClr val="00AC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rotWithShape="1">
          <a:blip r:embed="rId2">
            <a:alphaModFix/>
          </a:blip>
          <a:srcRect b="0" l="0" r="0" t="0"/>
          <a:stretch/>
        </p:blipFill>
        <p:spPr>
          <a:xfrm>
            <a:off x="5887037" y="4588725"/>
            <a:ext cx="384925" cy="381750"/>
          </a:xfrm>
          <a:prstGeom prst="rect">
            <a:avLst/>
          </a:prstGeom>
          <a:noFill/>
          <a:ln>
            <a:noFill/>
          </a:ln>
        </p:spPr>
      </p:pic>
      <p:pic>
        <p:nvPicPr>
          <p:cNvPr id="63" name="Google Shape;63;p14"/>
          <p:cNvPicPr preferRelativeResize="0"/>
          <p:nvPr/>
        </p:nvPicPr>
        <p:blipFill rotWithShape="1">
          <a:blip r:embed="rId3">
            <a:alphaModFix/>
          </a:blip>
          <a:srcRect b="0" l="0" r="0" t="0"/>
          <a:stretch/>
        </p:blipFill>
        <p:spPr>
          <a:xfrm>
            <a:off x="981525" y="4545213"/>
            <a:ext cx="468749" cy="468774"/>
          </a:xfrm>
          <a:prstGeom prst="rect">
            <a:avLst/>
          </a:prstGeom>
          <a:noFill/>
          <a:ln>
            <a:noFill/>
          </a:ln>
        </p:spPr>
      </p:pic>
      <p:pic>
        <p:nvPicPr>
          <p:cNvPr descr="twitter-512.png" id="64" name="Google Shape;64;p14"/>
          <p:cNvPicPr preferRelativeResize="0"/>
          <p:nvPr/>
        </p:nvPicPr>
        <p:blipFill rotWithShape="1">
          <a:blip r:embed="rId4">
            <a:alphaModFix/>
          </a:blip>
          <a:srcRect b="0" l="0" r="0" t="0"/>
          <a:stretch/>
        </p:blipFill>
        <p:spPr>
          <a:xfrm>
            <a:off x="3480875" y="4612778"/>
            <a:ext cx="333650" cy="333650"/>
          </a:xfrm>
          <a:prstGeom prst="rect">
            <a:avLst/>
          </a:prstGeom>
          <a:noFill/>
          <a:ln>
            <a:noFill/>
          </a:ln>
        </p:spPr>
      </p:pic>
      <p:sp>
        <p:nvSpPr>
          <p:cNvPr id="65" name="Google Shape;65;p14"/>
          <p:cNvSpPr/>
          <p:nvPr/>
        </p:nvSpPr>
        <p:spPr>
          <a:xfrm>
            <a:off x="7295375" y="4415700"/>
            <a:ext cx="1848600" cy="727800"/>
          </a:xfrm>
          <a:prstGeom prst="rect">
            <a:avLst/>
          </a:pr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p:txBody>
      </p:sp>
      <p:pic>
        <p:nvPicPr>
          <p:cNvPr descr="dot_slash_SoDA_website.png" id="66" name="Google Shape;66;p14"/>
          <p:cNvPicPr preferRelativeResize="0"/>
          <p:nvPr/>
        </p:nvPicPr>
        <p:blipFill rotWithShape="1">
          <a:blip r:embed="rId5">
            <a:alphaModFix/>
          </a:blip>
          <a:srcRect b="0" l="0" r="0" t="0"/>
          <a:stretch/>
        </p:blipFill>
        <p:spPr>
          <a:xfrm>
            <a:off x="7552363" y="4612775"/>
            <a:ext cx="1334617" cy="333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3" name="Google Shape;73;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4" name="Google Shape;74;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78" name="Google Shape;7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1" name="Google Shape;8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84" name="Google Shape;8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85" name="Google Shape;8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8" name="Google Shape;8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92" name="Google Shape;92;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93" name="Google Shape;93;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7" name="Google Shape;9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100" name="Google Shape;100;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01" name="Google Shape;10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6.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0" y="4475"/>
            <a:ext cx="9143997" cy="51345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mailto:email@asu.edu"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5"/>
          <p:cNvPicPr preferRelativeResize="0"/>
          <p:nvPr/>
        </p:nvPicPr>
        <p:blipFill rotWithShape="1">
          <a:blip r:embed="rId3">
            <a:alphaModFix/>
          </a:blip>
          <a:srcRect b="57633" l="0" r="0" t="18169"/>
          <a:stretch/>
        </p:blipFill>
        <p:spPr>
          <a:xfrm>
            <a:off x="547900" y="1587838"/>
            <a:ext cx="8132202" cy="1967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nvSpPr>
        <p:spPr>
          <a:xfrm>
            <a:off x="525450" y="1500200"/>
            <a:ext cx="8093100" cy="15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Ropa Sans"/>
                <a:ea typeface="Ropa Sans"/>
                <a:cs typeface="Ropa Sans"/>
                <a:sym typeface="Ropa Sans"/>
              </a:rPr>
              <a:t>Developer Tools</a:t>
            </a:r>
            <a:endParaRPr sz="4800">
              <a:solidFill>
                <a:srgbClr val="FFFFFF"/>
              </a:solidFill>
              <a:latin typeface="Ropa Sans"/>
              <a:ea typeface="Ropa Sans"/>
              <a:cs typeface="Ropa Sans"/>
              <a:sym typeface="Ropa Sans"/>
            </a:endParaRPr>
          </a:p>
          <a:p>
            <a:pPr indent="0" lvl="0" marL="0" rtl="0" algn="ctr">
              <a:spcBef>
                <a:spcPts val="0"/>
              </a:spcBef>
              <a:spcAft>
                <a:spcPts val="0"/>
              </a:spcAft>
              <a:buNone/>
            </a:pPr>
            <a:r>
              <a:rPr lang="en" sz="4800">
                <a:solidFill>
                  <a:srgbClr val="FFFFFF"/>
                </a:solidFill>
                <a:latin typeface="Ropa Sans"/>
                <a:ea typeface="Ropa Sans"/>
                <a:cs typeface="Ropa Sans"/>
                <a:sym typeface="Ropa Sans"/>
              </a:rPr>
              <a:t>(and environment setup)</a:t>
            </a:r>
            <a:endParaRPr sz="4800">
              <a:solidFill>
                <a:srgbClr val="FFFFFF"/>
              </a:solidFill>
              <a:latin typeface="Ropa Sans"/>
              <a:ea typeface="Ropa Sans"/>
              <a:cs typeface="Ropa Sans"/>
              <a:sym typeface="Rop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Developer Tools</a:t>
            </a:r>
            <a:endParaRPr>
              <a:solidFill>
                <a:srgbClr val="FFFFFF"/>
              </a:solidFill>
            </a:endParaRPr>
          </a:p>
        </p:txBody>
      </p:sp>
      <p:sp>
        <p:nvSpPr>
          <p:cNvPr id="185" name="Google Shape;18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a:solidFill>
                  <a:srgbClr val="F3F3F3"/>
                </a:solidFill>
              </a:rPr>
              <a:t>First.. What happens if you get stuck? </a:t>
            </a:r>
            <a:endParaRPr>
              <a:solidFill>
                <a:srgbClr val="F3F3F3"/>
              </a:solidFill>
            </a:endParaRPr>
          </a:p>
          <a:p>
            <a:pPr indent="-342900" lvl="0" marL="457200" rtl="0" algn="l">
              <a:spcBef>
                <a:spcPts val="700"/>
              </a:spcBef>
              <a:spcAft>
                <a:spcPts val="0"/>
              </a:spcAft>
              <a:buClr>
                <a:srgbClr val="F3F3F3"/>
              </a:buClr>
              <a:buSzPts val="1800"/>
              <a:buChar char="●"/>
            </a:pPr>
            <a:r>
              <a:rPr lang="en">
                <a:solidFill>
                  <a:srgbClr val="F3F3F3"/>
                </a:solidFill>
              </a:rPr>
              <a:t>Google for errors </a:t>
            </a:r>
            <a:endParaRPr>
              <a:solidFill>
                <a:srgbClr val="F3F3F3"/>
              </a:solidFill>
            </a:endParaRPr>
          </a:p>
          <a:p>
            <a:pPr indent="-317500" lvl="1" marL="914400" rtl="0" algn="l">
              <a:spcBef>
                <a:spcPts val="0"/>
              </a:spcBef>
              <a:spcAft>
                <a:spcPts val="0"/>
              </a:spcAft>
              <a:buClr>
                <a:srgbClr val="F3F3F3"/>
              </a:buClr>
              <a:buSzPts val="1400"/>
              <a:buChar char="○"/>
            </a:pPr>
            <a:r>
              <a:rPr lang="en">
                <a:solidFill>
                  <a:srgbClr val="F3F3F3"/>
                </a:solidFill>
              </a:rPr>
              <a:t>Stackoverflow is your best friend</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Finding and navigating documentation</a:t>
            </a:r>
            <a:endParaRPr>
              <a:solidFill>
                <a:srgbClr val="F3F3F3"/>
              </a:solidFill>
            </a:endParaRPr>
          </a:p>
          <a:p>
            <a:pPr indent="-317500" lvl="1" marL="914400" marR="0" rtl="0" algn="l">
              <a:lnSpc>
                <a:spcPct val="115000"/>
              </a:lnSpc>
              <a:spcBef>
                <a:spcPts val="0"/>
              </a:spcBef>
              <a:spcAft>
                <a:spcPts val="0"/>
              </a:spcAft>
              <a:buClr>
                <a:srgbClr val="F3F3F3"/>
              </a:buClr>
              <a:buSzPts val="1400"/>
              <a:buFont typeface="Arial"/>
              <a:buChar char="○"/>
            </a:pPr>
            <a:r>
              <a:rPr lang="en">
                <a:solidFill>
                  <a:srgbClr val="F3F3F3"/>
                </a:solidFill>
              </a:rPr>
              <a:t>Every language has documentation and it can be really useful if you’re trying to figure out how to do something</a:t>
            </a:r>
            <a:endParaRPr>
              <a:solidFill>
                <a:srgbClr val="F3F3F3"/>
              </a:solidFill>
            </a:endParaRPr>
          </a:p>
          <a:p>
            <a:pPr indent="0" lvl="0" marL="0" rtl="0" algn="l">
              <a:spcBef>
                <a:spcPts val="0"/>
              </a:spcBef>
              <a:spcAft>
                <a:spcPts val="0"/>
              </a:spcAft>
              <a:buNone/>
            </a:pPr>
            <a:r>
              <a:t/>
            </a:r>
            <a:endParaRPr>
              <a:solidFill>
                <a:srgbClr val="F3F3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Visual Studio Code</a:t>
            </a:r>
            <a:endParaRPr>
              <a:solidFill>
                <a:srgbClr val="FFFFFF"/>
              </a:solidFill>
            </a:endParaRPr>
          </a:p>
        </p:txBody>
      </p:sp>
      <p:pic>
        <p:nvPicPr>
          <p:cNvPr id="191" name="Google Shape;191;p36"/>
          <p:cNvPicPr preferRelativeResize="0"/>
          <p:nvPr/>
        </p:nvPicPr>
        <p:blipFill>
          <a:blip r:embed="rId3">
            <a:alphaModFix/>
          </a:blip>
          <a:stretch>
            <a:fillRect/>
          </a:stretch>
        </p:blipFill>
        <p:spPr>
          <a:xfrm>
            <a:off x="2653513" y="1017713"/>
            <a:ext cx="3836964" cy="38209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Editors</a:t>
            </a:r>
            <a:endParaRPr>
              <a:solidFill>
                <a:srgbClr val="FFFFFF"/>
              </a:solidFill>
            </a:endParaRPr>
          </a:p>
        </p:txBody>
      </p:sp>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a:solidFill>
                  <a:srgbClr val="F3F3F3"/>
                </a:solidFill>
              </a:rPr>
              <a:t>Your editor is your main instrument to craft a program</a:t>
            </a:r>
            <a:endParaRPr>
              <a:solidFill>
                <a:srgbClr val="F3F3F3"/>
              </a:solidFill>
            </a:endParaRPr>
          </a:p>
          <a:p>
            <a:pPr indent="0" lvl="0" marL="0" rtl="0" algn="l">
              <a:spcBef>
                <a:spcPts val="700"/>
              </a:spcBef>
              <a:spcAft>
                <a:spcPts val="0"/>
              </a:spcAft>
              <a:buNone/>
            </a:pPr>
            <a:r>
              <a:rPr lang="en">
                <a:solidFill>
                  <a:srgbClr val="F3F3F3"/>
                </a:solidFill>
              </a:rPr>
              <a:t>– Chefs use the best knife</a:t>
            </a:r>
            <a:endParaRPr>
              <a:solidFill>
                <a:srgbClr val="F3F3F3"/>
              </a:solidFill>
            </a:endParaRPr>
          </a:p>
          <a:p>
            <a:pPr indent="0" lvl="0" marL="0" rtl="0" algn="l">
              <a:spcBef>
                <a:spcPts val="700"/>
              </a:spcBef>
              <a:spcAft>
                <a:spcPts val="0"/>
              </a:spcAft>
              <a:buNone/>
            </a:pPr>
            <a:r>
              <a:rPr lang="en">
                <a:solidFill>
                  <a:srgbClr val="F3F3F3"/>
                </a:solidFill>
              </a:rPr>
              <a:t>– Mechanics use the best wrenches</a:t>
            </a:r>
            <a:endParaRPr>
              <a:solidFill>
                <a:srgbClr val="F3F3F3"/>
              </a:solidFill>
            </a:endParaRPr>
          </a:p>
          <a:p>
            <a:pPr indent="0" lvl="0" marL="0" rtl="0" algn="l">
              <a:spcBef>
                <a:spcPts val="700"/>
              </a:spcBef>
              <a:spcAft>
                <a:spcPts val="0"/>
              </a:spcAft>
              <a:buNone/>
            </a:pPr>
            <a:r>
              <a:rPr lang="en">
                <a:solidFill>
                  <a:srgbClr val="F3F3F3"/>
                </a:solidFill>
              </a:rPr>
              <a:t>– Bakers use the best ovens</a:t>
            </a:r>
            <a:endParaRPr>
              <a:solidFill>
                <a:srgbClr val="F3F3F3"/>
              </a:solidFill>
            </a:endParaRPr>
          </a:p>
          <a:p>
            <a:pPr indent="0" lvl="0" marL="0" rtl="0" algn="l">
              <a:spcBef>
                <a:spcPts val="700"/>
              </a:spcBef>
              <a:spcAft>
                <a:spcPts val="0"/>
              </a:spcAft>
              <a:buNone/>
            </a:pPr>
            <a:r>
              <a:rPr lang="en">
                <a:solidFill>
                  <a:srgbClr val="F3F3F3"/>
                </a:solidFill>
              </a:rPr>
              <a:t>– And they know the ins and outs of their tool</a:t>
            </a:r>
            <a:endParaRPr>
              <a:solidFill>
                <a:srgbClr val="F3F3F3"/>
              </a:solidFill>
            </a:endParaRPr>
          </a:p>
          <a:p>
            <a:pPr indent="0" lvl="0" marL="0" rtl="0" algn="l">
              <a:spcBef>
                <a:spcPts val="800"/>
              </a:spcBef>
              <a:spcAft>
                <a:spcPts val="0"/>
              </a:spcAft>
              <a:buNone/>
            </a:pPr>
            <a:r>
              <a:rPr lang="en">
                <a:solidFill>
                  <a:srgbClr val="F3F3F3"/>
                </a:solidFill>
              </a:rPr>
              <a:t>Invest time in learning your editor, whatever it is. Everyone has a different “optimal” setup and that’s okay! </a:t>
            </a:r>
            <a:endParaRPr>
              <a:solidFill>
                <a:srgbClr val="F3F3F3"/>
              </a:solidFill>
            </a:endParaRPr>
          </a:p>
          <a:p>
            <a:pPr indent="0" lvl="0" marL="0" rtl="0" algn="l">
              <a:spcBef>
                <a:spcPts val="800"/>
              </a:spcBef>
              <a:spcAft>
                <a:spcPts val="0"/>
              </a:spcAft>
              <a:buNone/>
            </a:pPr>
            <a:r>
              <a:t/>
            </a:r>
            <a:endParaRPr>
              <a:solidFill>
                <a:srgbClr val="F3F3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Node.js</a:t>
            </a:r>
            <a:endParaRPr>
              <a:solidFill>
                <a:srgbClr val="F3F3F3"/>
              </a:solidFill>
            </a:endParaRPr>
          </a:p>
        </p:txBody>
      </p:sp>
      <p:pic>
        <p:nvPicPr>
          <p:cNvPr id="203" name="Google Shape;203;p38"/>
          <p:cNvPicPr preferRelativeResize="0"/>
          <p:nvPr/>
        </p:nvPicPr>
        <p:blipFill>
          <a:blip r:embed="rId3">
            <a:alphaModFix/>
          </a:blip>
          <a:stretch>
            <a:fillRect/>
          </a:stretch>
        </p:blipFill>
        <p:spPr>
          <a:xfrm>
            <a:off x="1448850" y="661250"/>
            <a:ext cx="6246294"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 Bash (for Windows)</a:t>
            </a:r>
            <a:endParaRPr>
              <a:solidFill>
                <a:srgbClr val="F3F3F3"/>
              </a:solidFill>
            </a:endParaRPr>
          </a:p>
        </p:txBody>
      </p:sp>
      <p:pic>
        <p:nvPicPr>
          <p:cNvPr id="209" name="Google Shape;209;p39"/>
          <p:cNvPicPr preferRelativeResize="0"/>
          <p:nvPr/>
        </p:nvPicPr>
        <p:blipFill>
          <a:blip r:embed="rId3">
            <a:alphaModFix/>
          </a:blip>
          <a:stretch>
            <a:fillRect/>
          </a:stretch>
        </p:blipFill>
        <p:spPr>
          <a:xfrm>
            <a:off x="2747963" y="1177725"/>
            <a:ext cx="3648075" cy="364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 Bash (Windows only)</a:t>
            </a:r>
            <a:endParaRPr>
              <a:solidFill>
                <a:srgbClr val="F3F3F3"/>
              </a:solidFill>
            </a:endParaRPr>
          </a:p>
        </p:txBody>
      </p:sp>
      <p:pic>
        <p:nvPicPr>
          <p:cNvPr id="215" name="Google Shape;215;p40"/>
          <p:cNvPicPr preferRelativeResize="0"/>
          <p:nvPr/>
        </p:nvPicPr>
        <p:blipFill>
          <a:blip r:embed="rId3">
            <a:alphaModFix/>
          </a:blip>
          <a:stretch>
            <a:fillRect/>
          </a:stretch>
        </p:blipFill>
        <p:spPr>
          <a:xfrm>
            <a:off x="351475" y="1186125"/>
            <a:ext cx="3663900" cy="2841550"/>
          </a:xfrm>
          <a:prstGeom prst="rect">
            <a:avLst/>
          </a:prstGeom>
          <a:noFill/>
          <a:ln>
            <a:noFill/>
          </a:ln>
        </p:spPr>
      </p:pic>
      <p:pic>
        <p:nvPicPr>
          <p:cNvPr id="216" name="Google Shape;216;p40"/>
          <p:cNvPicPr preferRelativeResize="0"/>
          <p:nvPr/>
        </p:nvPicPr>
        <p:blipFill>
          <a:blip r:embed="rId4">
            <a:alphaModFix/>
          </a:blip>
          <a:stretch>
            <a:fillRect/>
          </a:stretch>
        </p:blipFill>
        <p:spPr>
          <a:xfrm>
            <a:off x="4507623" y="1047150"/>
            <a:ext cx="4159351" cy="31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 Bash </a:t>
            </a:r>
            <a:r>
              <a:rPr lang="en">
                <a:solidFill>
                  <a:srgbClr val="F3F3F3"/>
                </a:solidFill>
              </a:rPr>
              <a:t>(Windows Only)</a:t>
            </a:r>
            <a:endParaRPr>
              <a:solidFill>
                <a:srgbClr val="F3F3F3"/>
              </a:solidFill>
            </a:endParaRPr>
          </a:p>
        </p:txBody>
      </p:sp>
      <p:pic>
        <p:nvPicPr>
          <p:cNvPr id="222" name="Google Shape;222;p41"/>
          <p:cNvPicPr preferRelativeResize="0"/>
          <p:nvPr/>
        </p:nvPicPr>
        <p:blipFill>
          <a:blip r:embed="rId3">
            <a:alphaModFix/>
          </a:blip>
          <a:stretch>
            <a:fillRect/>
          </a:stretch>
        </p:blipFill>
        <p:spPr>
          <a:xfrm>
            <a:off x="2024684" y="1162300"/>
            <a:ext cx="5094633"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Terminal</a:t>
            </a:r>
            <a:endParaRPr>
              <a:solidFill>
                <a:srgbClr val="FFFFFF"/>
              </a:solidFill>
            </a:endParaRPr>
          </a:p>
        </p:txBody>
      </p:sp>
      <p:sp>
        <p:nvSpPr>
          <p:cNvPr id="228" name="Google Shape;22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80000"/>
              </a:lnSpc>
              <a:spcBef>
                <a:spcPts val="500"/>
              </a:spcBef>
              <a:spcAft>
                <a:spcPts val="0"/>
              </a:spcAft>
              <a:buClr>
                <a:srgbClr val="FFFFFF"/>
              </a:buClr>
              <a:buSzPts val="2000"/>
              <a:buChar char="-"/>
            </a:pPr>
            <a:r>
              <a:rPr lang="en" sz="2000">
                <a:solidFill>
                  <a:srgbClr val="FFFFFF"/>
                </a:solidFill>
              </a:rPr>
              <a:t>UNIX commands can be very simple one word commands, or they can take a number of additional arguments (parameters) as part of the command. </a:t>
            </a:r>
            <a:endParaRPr sz="2000">
              <a:solidFill>
                <a:srgbClr val="FFFFFF"/>
              </a:solidFill>
            </a:endParaRPr>
          </a:p>
          <a:p>
            <a:pPr indent="-355600" lvl="0" marL="457200" rtl="0" algn="l">
              <a:lnSpc>
                <a:spcPct val="80000"/>
              </a:lnSpc>
              <a:spcBef>
                <a:spcPts val="0"/>
              </a:spcBef>
              <a:spcAft>
                <a:spcPts val="0"/>
              </a:spcAft>
              <a:buClr>
                <a:srgbClr val="FFFFFF"/>
              </a:buClr>
              <a:buSzPts val="2000"/>
              <a:buChar char="-"/>
            </a:pPr>
            <a:r>
              <a:rPr lang="en" sz="2000">
                <a:solidFill>
                  <a:srgbClr val="FFFFFF"/>
                </a:solidFill>
              </a:rPr>
              <a:t>UNIX command has the following form:</a:t>
            </a:r>
            <a:endParaRPr sz="2000">
              <a:solidFill>
                <a:srgbClr val="FFFFFF"/>
              </a:solidFill>
            </a:endParaRPr>
          </a:p>
          <a:p>
            <a:pPr indent="457200" lvl="0" marL="0" rtl="0" algn="l">
              <a:spcBef>
                <a:spcPts val="800"/>
              </a:spcBef>
              <a:spcAft>
                <a:spcPts val="0"/>
              </a:spcAft>
              <a:buNone/>
            </a:pPr>
            <a:r>
              <a:rPr b="1" lang="en" sz="2000">
                <a:solidFill>
                  <a:srgbClr val="FFFFFF"/>
                </a:solidFill>
              </a:rPr>
              <a:t>    </a:t>
            </a:r>
            <a:r>
              <a:rPr b="1" lang="en" sz="2000">
                <a:solidFill>
                  <a:srgbClr val="FFFFFF"/>
                </a:solidFill>
                <a:latin typeface="Consolas"/>
                <a:ea typeface="Consolas"/>
                <a:cs typeface="Consolas"/>
                <a:sym typeface="Consolas"/>
              </a:rPr>
              <a:t>command options(s) filename(s)</a:t>
            </a: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457200" lvl="0" marL="0" rtl="0" algn="l">
              <a:spcBef>
                <a:spcPts val="800"/>
              </a:spcBef>
              <a:spcAft>
                <a:spcPts val="0"/>
              </a:spcAft>
              <a:buNone/>
            </a:pPr>
            <a:r>
              <a:t/>
            </a:r>
            <a:endParaRPr sz="1100">
              <a:solidFill>
                <a:schemeClr val="dk1"/>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Terminal</a:t>
            </a:r>
            <a:endParaRPr>
              <a:solidFill>
                <a:srgbClr val="FFFFFF"/>
              </a:solidFill>
            </a:endParaRPr>
          </a:p>
        </p:txBody>
      </p:sp>
      <p:sp>
        <p:nvSpPr>
          <p:cNvPr id="234" name="Google Shape;23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Clr>
                <a:schemeClr val="dk1"/>
              </a:buClr>
              <a:buSzPts val="1100"/>
              <a:buFont typeface="Arial"/>
              <a:buNone/>
            </a:pPr>
            <a:r>
              <a:rPr lang="en" sz="2000">
                <a:solidFill>
                  <a:schemeClr val="lt1"/>
                </a:solidFill>
              </a:rPr>
              <a:t>ls : lists the contents of a directory</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rgbClr val="FFFFFF"/>
                </a:solidFill>
              </a:rPr>
              <a:t>cd : </a:t>
            </a:r>
            <a:r>
              <a:rPr lang="en" sz="2000">
                <a:solidFill>
                  <a:srgbClr val="FFFFFF"/>
                </a:solidFill>
              </a:rPr>
              <a:t>changes directories</a:t>
            </a:r>
            <a:endParaRPr sz="2000">
              <a:solidFill>
                <a:srgbClr val="FFFFFF"/>
              </a:solidFill>
            </a:endParaRPr>
          </a:p>
          <a:p>
            <a:pPr indent="457200" lvl="0" marL="0" rtl="0" algn="l">
              <a:spcBef>
                <a:spcPts val="800"/>
              </a:spcBef>
              <a:spcAft>
                <a:spcPts val="0"/>
              </a:spcAft>
              <a:buClr>
                <a:schemeClr val="dk1"/>
              </a:buClr>
              <a:buSzPts val="1100"/>
              <a:buFont typeface="Arial"/>
              <a:buNone/>
            </a:pPr>
            <a:r>
              <a:rPr lang="en" sz="2000">
                <a:solidFill>
                  <a:schemeClr val="lt1"/>
                </a:solidFill>
              </a:rPr>
              <a:t>mkdir : creates a directory</a:t>
            </a:r>
            <a:endParaRPr sz="2000">
              <a:solidFill>
                <a:schemeClr val="lt1"/>
              </a:solidFill>
            </a:endParaRPr>
          </a:p>
          <a:p>
            <a:pPr indent="457200" lvl="0" marL="0" rtl="0" algn="l">
              <a:spcBef>
                <a:spcPts val="800"/>
              </a:spcBef>
              <a:spcAft>
                <a:spcPts val="0"/>
              </a:spcAft>
              <a:buClr>
                <a:schemeClr val="dk1"/>
              </a:buClr>
              <a:buSzPts val="1100"/>
              <a:buFont typeface="Arial"/>
              <a:buNone/>
            </a:pPr>
            <a:r>
              <a:rPr lang="en" sz="2000">
                <a:solidFill>
                  <a:schemeClr val="lt1"/>
                </a:solidFill>
              </a:rPr>
              <a:t>rm -rf : removes a directory and all of its contents</a:t>
            </a:r>
            <a:endParaRPr sz="2000">
              <a:solidFill>
                <a:srgbClr val="FFFFFF"/>
              </a:solidFill>
            </a:endParaRPr>
          </a:p>
          <a:p>
            <a:pPr indent="457200" lvl="0" marL="0" rtl="0" algn="l">
              <a:spcBef>
                <a:spcPts val="800"/>
              </a:spcBef>
              <a:spcAft>
                <a:spcPts val="0"/>
              </a:spcAft>
              <a:buNone/>
            </a:pPr>
            <a:r>
              <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Randy Ngo</a:t>
            </a:r>
            <a:endParaRPr sz="6000">
              <a:solidFill>
                <a:srgbClr val="FFFFFF"/>
              </a:solidFill>
            </a:endParaRPr>
          </a:p>
        </p:txBody>
      </p:sp>
      <p:sp>
        <p:nvSpPr>
          <p:cNvPr id="114" name="Google Shape;114;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President</a:t>
            </a:r>
            <a:endParaRPr>
              <a:solidFill>
                <a:srgbClr val="CC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Github</a:t>
            </a:r>
            <a:endParaRPr>
              <a:solidFill>
                <a:srgbClr val="F3F3F3"/>
              </a:solidFill>
            </a:endParaRPr>
          </a:p>
        </p:txBody>
      </p:sp>
      <p:pic>
        <p:nvPicPr>
          <p:cNvPr id="240" name="Google Shape;240;p44"/>
          <p:cNvPicPr preferRelativeResize="0"/>
          <p:nvPr/>
        </p:nvPicPr>
        <p:blipFill>
          <a:blip r:embed="rId3">
            <a:alphaModFix/>
          </a:blip>
          <a:stretch>
            <a:fillRect/>
          </a:stretch>
        </p:blipFill>
        <p:spPr>
          <a:xfrm>
            <a:off x="2616250" y="972911"/>
            <a:ext cx="3911500" cy="391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Github </a:t>
            </a:r>
            <a:endParaRPr>
              <a:solidFill>
                <a:srgbClr val="FFFFFF"/>
              </a:solidFill>
            </a:endParaRPr>
          </a:p>
        </p:txBody>
      </p:sp>
      <p:sp>
        <p:nvSpPr>
          <p:cNvPr id="246" name="Google Shape;2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None/>
            </a:pPr>
            <a:r>
              <a:rPr lang="en" sz="2000">
                <a:solidFill>
                  <a:srgbClr val="FFFFFF"/>
                </a:solidFill>
              </a:rPr>
              <a:t>Go to github.com</a:t>
            </a:r>
            <a:endParaRPr sz="2000">
              <a:solidFill>
                <a:srgbClr val="FFFFFF"/>
              </a:solidFill>
            </a:endParaRPr>
          </a:p>
          <a:p>
            <a:pPr indent="457200" lvl="0" marL="0" rtl="0" algn="l">
              <a:spcBef>
                <a:spcPts val="800"/>
              </a:spcBef>
              <a:spcAft>
                <a:spcPts val="0"/>
              </a:spcAft>
              <a:buNone/>
            </a:pPr>
            <a:r>
              <a:rPr lang="en" sz="2000">
                <a:solidFill>
                  <a:srgbClr val="FFFFFF"/>
                </a:solidFill>
              </a:rPr>
              <a:t>Sign up</a:t>
            </a:r>
            <a:endParaRPr sz="2000">
              <a:solidFill>
                <a:srgbClr val="FFFFFF"/>
              </a:solidFill>
            </a:endParaRPr>
          </a:p>
          <a:p>
            <a:pPr indent="457200" lvl="0" marL="0" rtl="0" algn="l">
              <a:spcBef>
                <a:spcPts val="800"/>
              </a:spcBef>
              <a:spcAft>
                <a:spcPts val="0"/>
              </a:spcAft>
              <a:buNone/>
            </a:pPr>
            <a:r>
              <a:rPr lang="en" sz="2000">
                <a:solidFill>
                  <a:srgbClr val="FFFFFF"/>
                </a:solidFill>
              </a:rPr>
              <a:t>Pick a username you can put on your resume</a:t>
            </a:r>
            <a:endParaRPr sz="2000">
              <a:solidFill>
                <a:srgbClr val="FFFFFF"/>
              </a:solidFill>
            </a:endParaRPr>
          </a:p>
          <a:p>
            <a:pPr indent="457200" lvl="0" marL="0" rtl="0" algn="l">
              <a:spcBef>
                <a:spcPts val="800"/>
              </a:spcBef>
              <a:spcAft>
                <a:spcPts val="0"/>
              </a:spcAft>
              <a:buNone/>
            </a:pPr>
            <a:r>
              <a:rPr lang="en" sz="2000">
                <a:solidFill>
                  <a:srgbClr val="FFFFFF"/>
                </a:solidFill>
              </a:rPr>
              <a:t>Use your .edu Email</a:t>
            </a:r>
            <a:endParaRPr sz="2000">
              <a:solidFill>
                <a:srgbClr val="FFFFFF"/>
              </a:solidFill>
            </a:endParaRPr>
          </a:p>
          <a:p>
            <a:pPr indent="457200" lvl="0" marL="0" rtl="0" algn="l">
              <a:spcBef>
                <a:spcPts val="800"/>
              </a:spcBef>
              <a:spcAft>
                <a:spcPts val="0"/>
              </a:spcAft>
              <a:buNone/>
            </a:pPr>
            <a:r>
              <a:rPr lang="en" sz="2000">
                <a:solidFill>
                  <a:srgbClr val="FFFFFF"/>
                </a:solidFill>
              </a:rPr>
              <a:t>Create a repository titled “SoDA Bootcamp” or something similar</a:t>
            </a:r>
            <a:endParaRPr sz="2000">
              <a:solidFill>
                <a:srgbClr val="FFFFFF"/>
              </a:solidFill>
            </a:endParaRPr>
          </a:p>
          <a:p>
            <a:pPr indent="0" lvl="0" marL="0" rtl="0" algn="l">
              <a:spcBef>
                <a:spcPts val="800"/>
              </a:spcBef>
              <a:spcAft>
                <a:spcPts val="0"/>
              </a:spcAft>
              <a:buNone/>
            </a:pPr>
            <a:r>
              <a:t/>
            </a:r>
            <a:endParaRPr sz="20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Github </a:t>
            </a:r>
            <a:endParaRPr>
              <a:solidFill>
                <a:srgbClr val="FFFFFF"/>
              </a:solidFill>
            </a:endParaRPr>
          </a:p>
        </p:txBody>
      </p:sp>
      <p:sp>
        <p:nvSpPr>
          <p:cNvPr id="252" name="Google Shape;25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None/>
            </a:pPr>
            <a:r>
              <a:rPr lang="en" sz="2000">
                <a:solidFill>
                  <a:srgbClr val="FFFFFF"/>
                </a:solidFill>
              </a:rPr>
              <a:t>Go to your command line</a:t>
            </a:r>
            <a:endParaRPr sz="2000">
              <a:solidFill>
                <a:srgbClr val="FFFFFF"/>
              </a:solidFill>
            </a:endParaRPr>
          </a:p>
          <a:p>
            <a:pPr indent="457200" lvl="0" marL="0" rtl="0" algn="l">
              <a:spcBef>
                <a:spcPts val="800"/>
              </a:spcBef>
              <a:spcAft>
                <a:spcPts val="0"/>
              </a:spcAft>
              <a:buNone/>
            </a:pPr>
            <a:r>
              <a:rPr lang="en" sz="2000">
                <a:solidFill>
                  <a:srgbClr val="FFFFFF"/>
                </a:solidFill>
              </a:rPr>
              <a:t>Type in git config --global user.name “username”</a:t>
            </a:r>
            <a:endParaRPr sz="2000">
              <a:solidFill>
                <a:srgbClr val="FFFFFF"/>
              </a:solidFill>
            </a:endParaRPr>
          </a:p>
          <a:p>
            <a:pPr indent="457200" lvl="0" marL="0" rtl="0" algn="l">
              <a:spcBef>
                <a:spcPts val="800"/>
              </a:spcBef>
              <a:spcAft>
                <a:spcPts val="0"/>
              </a:spcAft>
              <a:buNone/>
            </a:pPr>
            <a:r>
              <a:rPr lang="en" sz="2000">
                <a:solidFill>
                  <a:srgbClr val="FFFFFF"/>
                </a:solidFill>
              </a:rPr>
              <a:t>Type in git config --global user.email “</a:t>
            </a:r>
            <a:r>
              <a:rPr lang="en" sz="2000" u="sng">
                <a:solidFill>
                  <a:schemeClr val="hlink"/>
                </a:solidFill>
                <a:hlinkClick r:id="rId3"/>
              </a:rPr>
              <a:t>email@asu.edu</a:t>
            </a:r>
            <a:r>
              <a:rPr lang="en" sz="2000">
                <a:solidFill>
                  <a:srgbClr val="FFFFFF"/>
                </a:solidFill>
              </a:rPr>
              <a:t>”</a:t>
            </a:r>
            <a:endParaRPr sz="2000">
              <a:solidFill>
                <a:srgbClr val="FFFFFF"/>
              </a:solidFill>
            </a:endParaRPr>
          </a:p>
          <a:p>
            <a:pPr indent="457200" lvl="0" marL="0" rtl="0" algn="l">
              <a:spcBef>
                <a:spcPts val="800"/>
              </a:spcBef>
              <a:spcAft>
                <a:spcPts val="0"/>
              </a:spcAft>
              <a:buNone/>
            </a:pPr>
            <a:r>
              <a:rPr lang="en" sz="2000">
                <a:solidFill>
                  <a:srgbClr val="FFFFFF"/>
                </a:solidFill>
              </a:rPr>
              <a:t>Use cd to navigate to where you want to put your project</a:t>
            </a:r>
            <a:endParaRPr sz="2000">
              <a:solidFill>
                <a:srgbClr val="FFFFFF"/>
              </a:solidFill>
            </a:endParaRPr>
          </a:p>
          <a:p>
            <a:pPr indent="457200" lvl="0" marL="0" rtl="0" algn="l">
              <a:spcBef>
                <a:spcPts val="800"/>
              </a:spcBef>
              <a:spcAft>
                <a:spcPts val="0"/>
              </a:spcAft>
              <a:buNone/>
            </a:pPr>
            <a:r>
              <a:rPr lang="en" sz="2000">
                <a:solidFill>
                  <a:srgbClr val="FFFFFF"/>
                </a:solidFill>
              </a:rPr>
              <a:t>Copy this: </a:t>
            </a:r>
            <a:endParaRPr sz="2000">
              <a:solidFill>
                <a:srgbClr val="FFFFFF"/>
              </a:solidFill>
            </a:endParaRPr>
          </a:p>
          <a:p>
            <a:pPr indent="457200" lvl="0" marL="0" rtl="0" algn="l">
              <a:spcBef>
                <a:spcPts val="800"/>
              </a:spcBef>
              <a:spcAft>
                <a:spcPts val="0"/>
              </a:spcAft>
              <a:buNone/>
            </a:pPr>
            <a:r>
              <a:t/>
            </a:r>
            <a:endParaRPr sz="2000">
              <a:solidFill>
                <a:srgbClr val="FFFFFF"/>
              </a:solidFill>
            </a:endParaRPr>
          </a:p>
          <a:p>
            <a:pPr indent="0" lvl="0" marL="0" rtl="0" algn="l">
              <a:spcBef>
                <a:spcPts val="800"/>
              </a:spcBef>
              <a:spcAft>
                <a:spcPts val="0"/>
              </a:spcAft>
              <a:buNone/>
            </a:pPr>
            <a:r>
              <a:t/>
            </a:r>
            <a:endParaRPr sz="2000">
              <a:solidFill>
                <a:srgbClr val="FFFFFF"/>
              </a:solidFill>
            </a:endParaRPr>
          </a:p>
        </p:txBody>
      </p:sp>
      <p:pic>
        <p:nvPicPr>
          <p:cNvPr id="253" name="Google Shape;253;p46"/>
          <p:cNvPicPr preferRelativeResize="0"/>
          <p:nvPr/>
        </p:nvPicPr>
        <p:blipFill>
          <a:blip r:embed="rId4">
            <a:alphaModFix/>
          </a:blip>
          <a:stretch>
            <a:fillRect/>
          </a:stretch>
        </p:blipFill>
        <p:spPr>
          <a:xfrm>
            <a:off x="2200438" y="3160913"/>
            <a:ext cx="3648075" cy="1819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Github </a:t>
            </a:r>
            <a:endParaRPr>
              <a:solidFill>
                <a:srgbClr val="FFFFFF"/>
              </a:solidFill>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800"/>
              </a:spcBef>
              <a:spcAft>
                <a:spcPts val="0"/>
              </a:spcAft>
              <a:buNone/>
            </a:pPr>
            <a:r>
              <a:rPr lang="en" sz="2000">
                <a:solidFill>
                  <a:srgbClr val="FFFFFF"/>
                </a:solidFill>
              </a:rPr>
              <a:t>Type in git clone </a:t>
            </a:r>
            <a:r>
              <a:rPr i="1" lang="en" sz="2000">
                <a:solidFill>
                  <a:srgbClr val="FFFFFF"/>
                </a:solidFill>
              </a:rPr>
              <a:t>pasted link</a:t>
            </a:r>
            <a:endParaRPr i="1" sz="2000">
              <a:solidFill>
                <a:srgbClr val="FFFFFF"/>
              </a:solidFill>
            </a:endParaRPr>
          </a:p>
          <a:p>
            <a:pPr indent="457200" lvl="0" marL="0" rtl="0" algn="l">
              <a:spcBef>
                <a:spcPts val="800"/>
              </a:spcBef>
              <a:spcAft>
                <a:spcPts val="0"/>
              </a:spcAft>
              <a:buNone/>
            </a:pPr>
            <a:r>
              <a:rPr lang="en" sz="2000">
                <a:solidFill>
                  <a:srgbClr val="FFFFFF"/>
                </a:solidFill>
              </a:rPr>
              <a:t>Change directories into the new folder</a:t>
            </a:r>
            <a:endParaRPr sz="2000">
              <a:solidFill>
                <a:srgbClr val="FFFFFF"/>
              </a:solidFill>
            </a:endParaRPr>
          </a:p>
          <a:p>
            <a:pPr indent="457200" lvl="0" marL="0" rtl="0" algn="l">
              <a:spcBef>
                <a:spcPts val="800"/>
              </a:spcBef>
              <a:spcAft>
                <a:spcPts val="0"/>
              </a:spcAft>
              <a:buNone/>
            </a:pPr>
            <a:r>
              <a:rPr lang="en" sz="2000">
                <a:solidFill>
                  <a:srgbClr val="FFFFFF"/>
                </a:solidFill>
              </a:rPr>
              <a:t>Type in npm init</a:t>
            </a:r>
            <a:endParaRPr sz="2000">
              <a:solidFill>
                <a:srgbClr val="FFFFFF"/>
              </a:solidFill>
            </a:endParaRPr>
          </a:p>
          <a:p>
            <a:pPr indent="457200" lvl="0" marL="0" rtl="0" algn="l">
              <a:spcBef>
                <a:spcPts val="800"/>
              </a:spcBef>
              <a:spcAft>
                <a:spcPts val="0"/>
              </a:spcAft>
              <a:buNone/>
            </a:pPr>
            <a:r>
              <a:rPr lang="en" sz="2000">
                <a:solidFill>
                  <a:srgbClr val="FFFFFF"/>
                </a:solidFill>
              </a:rPr>
              <a:t>Type in npm install live-server</a:t>
            </a:r>
            <a:endParaRPr sz="2000">
              <a:solidFill>
                <a:srgbClr val="FFFFFF"/>
              </a:solidFill>
            </a:endParaRPr>
          </a:p>
          <a:p>
            <a:pPr indent="457200" lvl="0" marL="0" rtl="0" algn="l">
              <a:spcBef>
                <a:spcPts val="800"/>
              </a:spcBef>
              <a:spcAft>
                <a:spcPts val="0"/>
              </a:spcAft>
              <a:buNone/>
            </a:pPr>
            <a:r>
              <a:rPr lang="en" sz="2000">
                <a:solidFill>
                  <a:srgbClr val="FFFFFF"/>
                </a:solidFill>
              </a:rPr>
              <a:t>Type in mkdir assets</a:t>
            </a:r>
            <a:endParaRPr sz="2000">
              <a:solidFill>
                <a:srgbClr val="FFFFFF"/>
              </a:solidFill>
            </a:endParaRPr>
          </a:p>
          <a:p>
            <a:pPr indent="457200" lvl="0" marL="0" rtl="0" algn="l">
              <a:spcBef>
                <a:spcPts val="800"/>
              </a:spcBef>
              <a:spcAft>
                <a:spcPts val="0"/>
              </a:spcAft>
              <a:buNone/>
            </a:pPr>
            <a:r>
              <a:rPr lang="en" sz="2000">
                <a:solidFill>
                  <a:srgbClr val="FFFFFF"/>
                </a:solidFill>
              </a:rPr>
              <a:t>Paste the assets you downloaded into that folder</a:t>
            </a:r>
            <a:endParaRPr sz="2000">
              <a:solidFill>
                <a:srgbClr val="FFFFFF"/>
              </a:solidFill>
            </a:endParaRPr>
          </a:p>
          <a:p>
            <a:pPr indent="457200" lvl="0" marL="0" rtl="0" algn="l">
              <a:spcBef>
                <a:spcPts val="800"/>
              </a:spcBef>
              <a:spcAft>
                <a:spcPts val="0"/>
              </a:spcAft>
              <a:buNone/>
            </a:pPr>
            <a:r>
              <a:t/>
            </a:r>
            <a:endParaRPr sz="2000">
              <a:solidFill>
                <a:srgbClr val="FFFFFF"/>
              </a:solidFill>
            </a:endParaRPr>
          </a:p>
          <a:p>
            <a:pPr indent="457200" lvl="0" marL="0" rtl="0" algn="l">
              <a:spcBef>
                <a:spcPts val="800"/>
              </a:spcBef>
              <a:spcAft>
                <a:spcPts val="0"/>
              </a:spcAft>
              <a:buNone/>
            </a:pPr>
            <a:r>
              <a:t/>
            </a:r>
            <a:endParaRPr sz="2000">
              <a:solidFill>
                <a:srgbClr val="FFFFFF"/>
              </a:solidFill>
            </a:endParaRPr>
          </a:p>
          <a:p>
            <a:pPr indent="0" lvl="0" marL="0" rtl="0" algn="l">
              <a:spcBef>
                <a:spcPts val="800"/>
              </a:spcBef>
              <a:spcAft>
                <a:spcPts val="0"/>
              </a:spcAft>
              <a:buNone/>
            </a:pPr>
            <a:r>
              <a:t/>
            </a:r>
            <a:endParaRPr sz="2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8"/>
          <p:cNvPicPr preferRelativeResize="0"/>
          <p:nvPr/>
        </p:nvPicPr>
        <p:blipFill rotWithShape="1">
          <a:blip r:embed="rId3">
            <a:alphaModFix/>
          </a:blip>
          <a:srcRect b="57633" l="0" r="0" t="18169"/>
          <a:stretch/>
        </p:blipFill>
        <p:spPr>
          <a:xfrm>
            <a:off x="547900" y="1587838"/>
            <a:ext cx="8132202" cy="19678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ctrTitle"/>
          </p:nvPr>
        </p:nvSpPr>
        <p:spPr>
          <a:xfrm>
            <a:off x="-125" y="744575"/>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solidFill>
                  <a:srgbClr val="F3F3F3"/>
                </a:solidFill>
              </a:rPr>
              <a:t>https://tinyurl.com/sodabootcampmaterials2021</a:t>
            </a:r>
            <a:endParaRPr sz="3300">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0" i="0" lang="en" sz="3600" u="none" cap="none" strike="noStrike">
                <a:solidFill>
                  <a:srgbClr val="F3F3F3"/>
                </a:solidFill>
                <a:latin typeface="Ropa Sans"/>
                <a:ea typeface="Ropa Sans"/>
                <a:cs typeface="Ropa Sans"/>
                <a:sym typeface="Ropa Sans"/>
              </a:rPr>
              <a:t>We are...</a:t>
            </a:r>
            <a:endParaRPr b="0" i="0" sz="3600" u="none" cap="none" strike="noStrike">
              <a:solidFill>
                <a:srgbClr val="F3F3F3"/>
              </a:solidFill>
              <a:latin typeface="Ropa Sans"/>
              <a:ea typeface="Ropa Sans"/>
              <a:cs typeface="Ropa Sans"/>
              <a:sym typeface="Ropa Sans"/>
            </a:endParaRPr>
          </a:p>
        </p:txBody>
      </p:sp>
      <p:sp>
        <p:nvSpPr>
          <p:cNvPr id="125" name="Google Shape;125;p28"/>
          <p:cNvSpPr txBox="1"/>
          <p:nvPr>
            <p:ph idx="1" type="body"/>
          </p:nvPr>
        </p:nvSpPr>
        <p:spPr>
          <a:xfrm>
            <a:off x="311700" y="904500"/>
            <a:ext cx="8520600" cy="768000"/>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1500"/>
              </a:spcBef>
              <a:spcAft>
                <a:spcPts val="0"/>
              </a:spcAft>
              <a:buClr>
                <a:schemeClr val="dk2"/>
              </a:buClr>
              <a:buSzPts val="1800"/>
              <a:buFont typeface="Arial"/>
              <a:buNone/>
            </a:pPr>
            <a:r>
              <a:rPr b="1" i="0" lang="en" sz="2000" u="none" cap="none" strike="noStrike">
                <a:solidFill>
                  <a:srgbClr val="F3F3F3"/>
                </a:solidFill>
                <a:latin typeface="Helvetica Neue"/>
                <a:ea typeface="Helvetica Neue"/>
                <a:cs typeface="Helvetica Neue"/>
                <a:sym typeface="Helvetica Neue"/>
              </a:rPr>
              <a:t> ..the premiere software development club for university students.</a:t>
            </a:r>
            <a:endParaRPr b="1" i="0" sz="2000" u="none" cap="none" strike="noStrike">
              <a:solidFill>
                <a:srgbClr val="F3F3F3"/>
              </a:solidFill>
              <a:latin typeface="Helvetica Neue"/>
              <a:ea typeface="Helvetica Neue"/>
              <a:cs typeface="Helvetica Neue"/>
              <a:sym typeface="Helvetica Neue"/>
            </a:endParaRPr>
          </a:p>
          <a:p>
            <a:pPr indent="0" lvl="0" marL="0" marR="0" rtl="0" algn="ctr">
              <a:lnSpc>
                <a:spcPct val="110000"/>
              </a:lnSpc>
              <a:spcBef>
                <a:spcPts val="1500"/>
              </a:spcBef>
              <a:spcAft>
                <a:spcPts val="0"/>
              </a:spcAft>
              <a:buClr>
                <a:schemeClr val="dk2"/>
              </a:buClr>
              <a:buSzPts val="1800"/>
              <a:buFont typeface="Arial"/>
              <a:buNone/>
            </a:pPr>
            <a:r>
              <a:t/>
            </a:r>
            <a:endParaRPr b="1" i="0" sz="2350" u="none" cap="none" strike="noStrike">
              <a:solidFill>
                <a:srgbClr val="F3F3F3"/>
              </a:solidFill>
              <a:latin typeface="Arial"/>
              <a:ea typeface="Arial"/>
              <a:cs typeface="Arial"/>
              <a:sym typeface="Arial"/>
            </a:endParaRPr>
          </a:p>
          <a:p>
            <a:pPr indent="0" lvl="0" marL="0" marR="0" rtl="0" algn="ctr">
              <a:lnSpc>
                <a:spcPct val="110000"/>
              </a:lnSpc>
              <a:spcBef>
                <a:spcPts val="1500"/>
              </a:spcBef>
              <a:spcAft>
                <a:spcPts val="0"/>
              </a:spcAft>
              <a:buClr>
                <a:schemeClr val="dk1"/>
              </a:buClr>
              <a:buSzPts val="1100"/>
              <a:buFont typeface="Arial"/>
              <a:buNone/>
            </a:pPr>
            <a:r>
              <a:t/>
            </a:r>
            <a:endParaRPr b="1" i="0" sz="3600" u="none" cap="none" strike="noStrike">
              <a:solidFill>
                <a:srgbClr val="F3F3F3"/>
              </a:solidFill>
              <a:latin typeface="Arial"/>
              <a:ea typeface="Arial"/>
              <a:cs typeface="Arial"/>
              <a:sym typeface="Arial"/>
            </a:endParaRPr>
          </a:p>
          <a:p>
            <a:pPr indent="0" lvl="0" marL="0" marR="0" rtl="0" algn="l">
              <a:lnSpc>
                <a:spcPct val="115000"/>
              </a:lnSpc>
              <a:spcBef>
                <a:spcPts val="800"/>
              </a:spcBef>
              <a:spcAft>
                <a:spcPts val="160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6" name="Google Shape;126;p28"/>
          <p:cNvSpPr/>
          <p:nvPr/>
        </p:nvSpPr>
        <p:spPr>
          <a:xfrm>
            <a:off x="0" y="2015800"/>
            <a:ext cx="9144000" cy="22878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highlight>
                <a:srgbClr val="FFFFFF"/>
              </a:highlight>
              <a:latin typeface="Arial"/>
              <a:ea typeface="Arial"/>
              <a:cs typeface="Arial"/>
              <a:sym typeface="Arial"/>
            </a:endParaRPr>
          </a:p>
        </p:txBody>
      </p:sp>
      <p:cxnSp>
        <p:nvCxnSpPr>
          <p:cNvPr id="127" name="Google Shape;127;p28"/>
          <p:cNvCxnSpPr/>
          <p:nvPr/>
        </p:nvCxnSpPr>
        <p:spPr>
          <a:xfrm>
            <a:off x="343975" y="-88000"/>
            <a:ext cx="768000" cy="768000"/>
          </a:xfrm>
          <a:prstGeom prst="straightConnector1">
            <a:avLst/>
          </a:prstGeom>
          <a:noFill/>
          <a:ln cap="flat" cmpd="sng" w="9525">
            <a:solidFill>
              <a:schemeClr val="dk2"/>
            </a:solidFill>
            <a:prstDash val="solid"/>
            <a:round/>
            <a:headEnd len="sm" w="sm" type="none"/>
            <a:tailEnd len="sm" w="sm" type="none"/>
          </a:ln>
        </p:spPr>
      </p:cxnSp>
      <p:pic>
        <p:nvPicPr>
          <p:cNvPr descr="industry_award_bolder-20162017black.png" id="128" name="Google Shape;128;p28"/>
          <p:cNvPicPr preferRelativeResize="0"/>
          <p:nvPr/>
        </p:nvPicPr>
        <p:blipFill rotWithShape="1">
          <a:blip r:embed="rId3">
            <a:alphaModFix/>
          </a:blip>
          <a:srcRect b="0" l="0" r="0" t="0"/>
          <a:stretch/>
        </p:blipFill>
        <p:spPr>
          <a:xfrm>
            <a:off x="4917875" y="2411328"/>
            <a:ext cx="3065925" cy="1581175"/>
          </a:xfrm>
          <a:prstGeom prst="rect">
            <a:avLst/>
          </a:prstGeom>
          <a:noFill/>
          <a:ln>
            <a:noFill/>
          </a:ln>
        </p:spPr>
      </p:pic>
      <p:pic>
        <p:nvPicPr>
          <p:cNvPr descr="P_award_bolder-20162017black.png" id="129" name="Google Shape;129;p28"/>
          <p:cNvPicPr preferRelativeResize="0"/>
          <p:nvPr/>
        </p:nvPicPr>
        <p:blipFill rotWithShape="1">
          <a:blip r:embed="rId4">
            <a:alphaModFix/>
          </a:blip>
          <a:srcRect b="0" l="0" r="0" t="0"/>
          <a:stretch/>
        </p:blipFill>
        <p:spPr>
          <a:xfrm>
            <a:off x="1203025" y="2411324"/>
            <a:ext cx="3065953" cy="1581175"/>
          </a:xfrm>
          <a:prstGeom prst="rect">
            <a:avLst/>
          </a:prstGeom>
          <a:noFill/>
          <a:ln>
            <a:noFill/>
          </a:ln>
        </p:spPr>
      </p:pic>
      <p:sp>
        <p:nvSpPr>
          <p:cNvPr id="130" name="Google Shape;130;p28"/>
          <p:cNvSpPr txBox="1"/>
          <p:nvPr>
            <p:ph idx="4294967295" type="ctrTitle"/>
          </p:nvPr>
        </p:nvSpPr>
        <p:spPr>
          <a:xfrm>
            <a:off x="38000" y="4208175"/>
            <a:ext cx="8520600" cy="7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3F3F3"/>
                </a:solidFill>
              </a:rPr>
              <a:t>https://tinyurl.com/sodabootcampmaterials2021</a:t>
            </a:r>
            <a:endParaRPr>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3600" u="none" cap="none" strike="noStrike">
                <a:solidFill>
                  <a:schemeClr val="lt1"/>
                </a:solidFill>
                <a:latin typeface="Ropa Sans"/>
                <a:ea typeface="Ropa Sans"/>
                <a:cs typeface="Ropa Sans"/>
                <a:sym typeface="Ropa Sans"/>
              </a:rPr>
              <a:t>What do we do?</a:t>
            </a:r>
            <a:endParaRPr b="0" i="0" sz="3600" u="none" cap="none" strike="noStrike">
              <a:solidFill>
                <a:schemeClr val="dk1"/>
              </a:solidFill>
              <a:latin typeface="Arial"/>
              <a:ea typeface="Arial"/>
              <a:cs typeface="Arial"/>
              <a:sym typeface="Arial"/>
            </a:endParaRPr>
          </a:p>
        </p:txBody>
      </p:sp>
      <p:sp>
        <p:nvSpPr>
          <p:cNvPr id="136" name="Google Shape;136;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Ropa Sans"/>
              <a:buChar char="●"/>
            </a:pPr>
            <a:r>
              <a:rPr b="0" i="0" lang="en" sz="2400" u="none" cap="none" strike="noStrike">
                <a:solidFill>
                  <a:schemeClr val="lt1"/>
                </a:solidFill>
                <a:latin typeface="Ropa Sans"/>
                <a:ea typeface="Ropa Sans"/>
                <a:cs typeface="Ropa Sans"/>
                <a:sym typeface="Ropa Sans"/>
              </a:rPr>
              <a:t>Industry events</a:t>
            </a:r>
            <a:endParaRPr b="0" i="0" sz="2400" u="none" cap="none" strike="noStrike">
              <a:solidFill>
                <a:schemeClr val="lt1"/>
              </a:solidFill>
              <a:latin typeface="Ropa Sans"/>
              <a:ea typeface="Ropa Sans"/>
              <a:cs typeface="Ropa Sans"/>
              <a:sym typeface="Ropa Sans"/>
            </a:endParaRPr>
          </a:p>
          <a:p>
            <a:pPr indent="-381000" lvl="0" marL="457200" marR="0" rtl="0" algn="l">
              <a:lnSpc>
                <a:spcPct val="115000"/>
              </a:lnSpc>
              <a:spcBef>
                <a:spcPts val="0"/>
              </a:spcBef>
              <a:spcAft>
                <a:spcPts val="0"/>
              </a:spcAft>
              <a:buClr>
                <a:schemeClr val="lt1"/>
              </a:buClr>
              <a:buSzPts val="2400"/>
              <a:buFont typeface="Ropa Sans"/>
              <a:buChar char="●"/>
            </a:pPr>
            <a:r>
              <a:rPr b="0" i="0" lang="en" sz="2400" u="none" cap="none" strike="noStrike">
                <a:solidFill>
                  <a:schemeClr val="lt1"/>
                </a:solidFill>
                <a:latin typeface="Ropa Sans"/>
                <a:ea typeface="Ropa Sans"/>
                <a:cs typeface="Ropa Sans"/>
                <a:sym typeface="Ropa Sans"/>
              </a:rPr>
              <a:t>Resume Reviews</a:t>
            </a:r>
            <a:endParaRPr b="0" i="0" sz="2400" u="none" cap="none" strike="noStrike">
              <a:solidFill>
                <a:schemeClr val="lt1"/>
              </a:solidFill>
              <a:latin typeface="Ropa Sans"/>
              <a:ea typeface="Ropa Sans"/>
              <a:cs typeface="Ropa Sans"/>
              <a:sym typeface="Ropa Sans"/>
            </a:endParaRPr>
          </a:p>
          <a:p>
            <a:pPr indent="-381000" lvl="0" marL="457200" marR="0" rtl="0" algn="l">
              <a:lnSpc>
                <a:spcPct val="115000"/>
              </a:lnSpc>
              <a:spcBef>
                <a:spcPts val="0"/>
              </a:spcBef>
              <a:spcAft>
                <a:spcPts val="0"/>
              </a:spcAft>
              <a:buClr>
                <a:schemeClr val="lt1"/>
              </a:buClr>
              <a:buSzPts val="2400"/>
              <a:buFont typeface="Ropa Sans"/>
              <a:buChar char="●"/>
            </a:pPr>
            <a:r>
              <a:rPr b="0" i="0" lang="en" sz="2400" u="none" cap="none" strike="noStrike">
                <a:solidFill>
                  <a:schemeClr val="lt1"/>
                </a:solidFill>
                <a:latin typeface="Ropa Sans"/>
                <a:ea typeface="Ropa Sans"/>
                <a:cs typeface="Ropa Sans"/>
                <a:sym typeface="Ropa Sans"/>
              </a:rPr>
              <a:t>Mock Interviews</a:t>
            </a:r>
            <a:endParaRPr b="0" i="0" sz="2400" u="none" cap="none" strike="noStrike">
              <a:solidFill>
                <a:schemeClr val="lt1"/>
              </a:solidFill>
              <a:latin typeface="Ropa Sans"/>
              <a:ea typeface="Ropa Sans"/>
              <a:cs typeface="Ropa Sans"/>
              <a:sym typeface="Ropa Sans"/>
            </a:endParaRPr>
          </a:p>
          <a:p>
            <a:pPr indent="-381000" lvl="0" marL="457200" marR="0" rtl="0" algn="l">
              <a:lnSpc>
                <a:spcPct val="115000"/>
              </a:lnSpc>
              <a:spcBef>
                <a:spcPts val="0"/>
              </a:spcBef>
              <a:spcAft>
                <a:spcPts val="0"/>
              </a:spcAft>
              <a:buClr>
                <a:schemeClr val="lt1"/>
              </a:buClr>
              <a:buSzPts val="2400"/>
              <a:buFont typeface="Ropa Sans"/>
              <a:buChar char="●"/>
            </a:pPr>
            <a:r>
              <a:rPr lang="en" sz="2400">
                <a:solidFill>
                  <a:schemeClr val="lt1"/>
                </a:solidFill>
                <a:latin typeface="Ropa Sans"/>
                <a:ea typeface="Ropa Sans"/>
                <a:cs typeface="Ropa Sans"/>
                <a:sym typeface="Ropa Sans"/>
              </a:rPr>
              <a:t>SoDA Code Challenge</a:t>
            </a:r>
            <a:endParaRPr b="0" i="0" sz="2400" u="none" cap="none" strike="noStrike">
              <a:solidFill>
                <a:schemeClr val="lt1"/>
              </a:solidFill>
              <a:latin typeface="Ropa Sans"/>
              <a:ea typeface="Ropa Sans"/>
              <a:cs typeface="Ropa Sans"/>
              <a:sym typeface="Ropa Sans"/>
            </a:endParaRPr>
          </a:p>
          <a:p>
            <a:pPr indent="0" lvl="0" marL="457200" marR="0" rtl="0" algn="l">
              <a:lnSpc>
                <a:spcPct val="115000"/>
              </a:lnSpc>
              <a:spcBef>
                <a:spcPts val="0"/>
              </a:spcBef>
              <a:spcAft>
                <a:spcPts val="0"/>
              </a:spcAft>
              <a:buNone/>
            </a:pPr>
            <a:r>
              <a:t/>
            </a:r>
            <a:endParaRPr b="0" i="0" sz="1400" u="none" cap="none" strike="noStrike">
              <a:solidFill>
                <a:schemeClr val="dk2"/>
              </a:solidFill>
              <a:latin typeface="Arial"/>
              <a:ea typeface="Arial"/>
              <a:cs typeface="Arial"/>
              <a:sym typeface="Arial"/>
            </a:endParaRPr>
          </a:p>
        </p:txBody>
      </p:sp>
      <p:sp>
        <p:nvSpPr>
          <p:cNvPr id="137" name="Google Shape;137;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Ropa Sans"/>
              <a:buChar char="●"/>
            </a:pPr>
            <a:r>
              <a:rPr b="0" i="0" lang="en" sz="2400" u="none" cap="none" strike="noStrike">
                <a:solidFill>
                  <a:schemeClr val="lt1"/>
                </a:solidFill>
                <a:latin typeface="Ropa Sans"/>
                <a:ea typeface="Ropa Sans"/>
                <a:cs typeface="Ropa Sans"/>
                <a:sym typeface="Ropa Sans"/>
              </a:rPr>
              <a:t>Technical Presentations</a:t>
            </a:r>
            <a:endParaRPr b="0" i="0" sz="2400" u="none" cap="none" strike="noStrike">
              <a:solidFill>
                <a:schemeClr val="lt1"/>
              </a:solidFill>
              <a:latin typeface="Ropa Sans"/>
              <a:ea typeface="Ropa Sans"/>
              <a:cs typeface="Ropa Sans"/>
              <a:sym typeface="Ropa Sans"/>
            </a:endParaRPr>
          </a:p>
          <a:p>
            <a:pPr indent="-381000" lvl="0" marL="457200" marR="0" rtl="0" algn="l">
              <a:lnSpc>
                <a:spcPct val="115000"/>
              </a:lnSpc>
              <a:spcBef>
                <a:spcPts val="0"/>
              </a:spcBef>
              <a:spcAft>
                <a:spcPts val="0"/>
              </a:spcAft>
              <a:buClr>
                <a:schemeClr val="lt1"/>
              </a:buClr>
              <a:buSzPts val="2400"/>
              <a:buFont typeface="Ropa Sans"/>
              <a:buChar char="●"/>
            </a:pPr>
            <a:r>
              <a:rPr b="0" i="0" lang="en" sz="2400" u="none" cap="none" strike="noStrike">
                <a:solidFill>
                  <a:schemeClr val="lt1"/>
                </a:solidFill>
                <a:latin typeface="Ropa Sans"/>
                <a:ea typeface="Ropa Sans"/>
                <a:cs typeface="Ropa Sans"/>
                <a:sym typeface="Ropa Sans"/>
              </a:rPr>
              <a:t>Socials</a:t>
            </a:r>
            <a:endParaRPr b="0" i="0" sz="2400" u="none" cap="none" strike="noStrike">
              <a:solidFill>
                <a:schemeClr val="lt1"/>
              </a:solidFill>
              <a:latin typeface="Ropa Sans"/>
              <a:ea typeface="Ropa Sans"/>
              <a:cs typeface="Ropa Sans"/>
              <a:sym typeface="Ropa Sans"/>
            </a:endParaRPr>
          </a:p>
          <a:p>
            <a:pPr indent="-381000" lvl="0" marL="457200" marR="0" rtl="0" algn="l">
              <a:lnSpc>
                <a:spcPct val="115000"/>
              </a:lnSpc>
              <a:spcBef>
                <a:spcPts val="0"/>
              </a:spcBef>
              <a:spcAft>
                <a:spcPts val="0"/>
              </a:spcAft>
              <a:buClr>
                <a:schemeClr val="lt1"/>
              </a:buClr>
              <a:buSzPts val="2400"/>
              <a:buFont typeface="Ropa Sans"/>
              <a:buChar char="●"/>
            </a:pPr>
            <a:r>
              <a:rPr lang="en" sz="2400">
                <a:solidFill>
                  <a:schemeClr val="lt1"/>
                </a:solidFill>
                <a:latin typeface="Ropa Sans"/>
                <a:ea typeface="Ropa Sans"/>
                <a:cs typeface="Ropa Sans"/>
                <a:sym typeface="Ropa Sans"/>
              </a:rPr>
              <a:t>FREE PIZZA! 🍕🍕🍕</a:t>
            </a:r>
            <a:endParaRPr sz="2400">
              <a:solidFill>
                <a:schemeClr val="lt1"/>
              </a:solidFill>
              <a:latin typeface="Ropa Sans"/>
              <a:ea typeface="Ropa Sans"/>
              <a:cs typeface="Ropa Sans"/>
              <a:sym typeface="Ropa Sans"/>
            </a:endParaRPr>
          </a:p>
          <a:p>
            <a:pPr indent="-381000" lvl="0" marL="457200" marR="0" rtl="0" algn="l">
              <a:lnSpc>
                <a:spcPct val="115000"/>
              </a:lnSpc>
              <a:spcBef>
                <a:spcPts val="0"/>
              </a:spcBef>
              <a:spcAft>
                <a:spcPts val="0"/>
              </a:spcAft>
              <a:buClr>
                <a:schemeClr val="lt1"/>
              </a:buClr>
              <a:buSzPts val="2400"/>
              <a:buFont typeface="Ropa Sans"/>
              <a:buChar char="●"/>
            </a:pPr>
            <a:r>
              <a:rPr b="0" i="0" lang="en" sz="2400" u="none" cap="none" strike="noStrike">
                <a:solidFill>
                  <a:schemeClr val="lt1"/>
                </a:solidFill>
                <a:latin typeface="Ropa Sans"/>
                <a:ea typeface="Ropa Sans"/>
                <a:cs typeface="Ropa Sans"/>
                <a:sym typeface="Ropa Sans"/>
              </a:rPr>
              <a:t>Community outreach</a:t>
            </a:r>
            <a:endParaRPr b="0" i="0" sz="2400" u="none" cap="none" strike="noStrike">
              <a:solidFill>
                <a:schemeClr val="dk2"/>
              </a:solidFill>
              <a:latin typeface="Arial"/>
              <a:ea typeface="Arial"/>
              <a:cs typeface="Arial"/>
              <a:sym typeface="Arial"/>
            </a:endParaRPr>
          </a:p>
        </p:txBody>
      </p:sp>
      <p:sp>
        <p:nvSpPr>
          <p:cNvPr id="138" name="Google Shape;138;p29"/>
          <p:cNvSpPr txBox="1"/>
          <p:nvPr>
            <p:ph idx="4294967295" type="ctrTitle"/>
          </p:nvPr>
        </p:nvSpPr>
        <p:spPr>
          <a:xfrm>
            <a:off x="38000" y="4208175"/>
            <a:ext cx="8520600" cy="7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3F3F3"/>
                </a:solidFill>
              </a:rPr>
              <a:t>https://tinyurl.com/sodabootcampmaterials2021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facebook.png" id="143" name="Google Shape;143;p30"/>
          <p:cNvPicPr preferRelativeResize="0"/>
          <p:nvPr/>
        </p:nvPicPr>
        <p:blipFill rotWithShape="1">
          <a:blip r:embed="rId3">
            <a:alphaModFix/>
          </a:blip>
          <a:srcRect b="0" l="0" r="0" t="0"/>
          <a:stretch/>
        </p:blipFill>
        <p:spPr>
          <a:xfrm>
            <a:off x="279752" y="2870067"/>
            <a:ext cx="1288122" cy="1288120"/>
          </a:xfrm>
          <a:prstGeom prst="rect">
            <a:avLst/>
          </a:prstGeom>
          <a:noFill/>
          <a:ln>
            <a:noFill/>
          </a:ln>
        </p:spPr>
      </p:pic>
      <p:pic>
        <p:nvPicPr>
          <p:cNvPr descr="instagram.png" id="144" name="Google Shape;144;p30"/>
          <p:cNvPicPr preferRelativeResize="0"/>
          <p:nvPr/>
        </p:nvPicPr>
        <p:blipFill rotWithShape="1">
          <a:blip r:embed="rId4">
            <a:alphaModFix/>
          </a:blip>
          <a:srcRect b="0" l="0" r="0" t="0"/>
          <a:stretch/>
        </p:blipFill>
        <p:spPr>
          <a:xfrm>
            <a:off x="4620441" y="2870067"/>
            <a:ext cx="1288122" cy="1288120"/>
          </a:xfrm>
          <a:prstGeom prst="rect">
            <a:avLst/>
          </a:prstGeom>
          <a:noFill/>
          <a:ln>
            <a:noFill/>
          </a:ln>
        </p:spPr>
      </p:pic>
      <p:pic>
        <p:nvPicPr>
          <p:cNvPr descr="twitter.png" id="145" name="Google Shape;145;p30"/>
          <p:cNvPicPr preferRelativeResize="0"/>
          <p:nvPr/>
        </p:nvPicPr>
        <p:blipFill rotWithShape="1">
          <a:blip r:embed="rId5">
            <a:alphaModFix/>
          </a:blip>
          <a:srcRect b="0" l="0" r="0" t="0"/>
          <a:stretch/>
        </p:blipFill>
        <p:spPr>
          <a:xfrm>
            <a:off x="4527863" y="1152480"/>
            <a:ext cx="1288122" cy="1288120"/>
          </a:xfrm>
          <a:prstGeom prst="rect">
            <a:avLst/>
          </a:prstGeom>
          <a:noFill/>
          <a:ln>
            <a:noFill/>
          </a:ln>
        </p:spPr>
      </p:pic>
      <p:pic>
        <p:nvPicPr>
          <p:cNvPr descr="facebook.png" id="146" name="Google Shape;146;p30"/>
          <p:cNvPicPr preferRelativeResize="0"/>
          <p:nvPr/>
        </p:nvPicPr>
        <p:blipFill rotWithShape="1">
          <a:blip r:embed="rId3">
            <a:alphaModFix/>
          </a:blip>
          <a:srcRect b="0" l="0" r="0" t="0"/>
          <a:stretch/>
        </p:blipFill>
        <p:spPr>
          <a:xfrm>
            <a:off x="311702" y="1152475"/>
            <a:ext cx="1288122" cy="1288120"/>
          </a:xfrm>
          <a:prstGeom prst="rect">
            <a:avLst/>
          </a:prstGeom>
          <a:noFill/>
          <a:ln>
            <a:noFill/>
          </a:ln>
        </p:spPr>
      </p:pic>
      <p:sp>
        <p:nvSpPr>
          <p:cNvPr id="147" name="Google Shape;147;p30"/>
          <p:cNvSpPr txBox="1"/>
          <p:nvPr/>
        </p:nvSpPr>
        <p:spPr>
          <a:xfrm>
            <a:off x="5908550" y="1359898"/>
            <a:ext cx="3042900" cy="87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Arial"/>
                <a:ea typeface="Arial"/>
                <a:cs typeface="Arial"/>
                <a:sym typeface="Arial"/>
              </a:rPr>
              <a:t>@asu_soda</a:t>
            </a:r>
            <a:endParaRPr b="0" i="0" sz="3600" u="none" cap="none" strike="noStrike">
              <a:solidFill>
                <a:srgbClr val="FFFFFF"/>
              </a:solidFill>
              <a:latin typeface="Arial"/>
              <a:ea typeface="Arial"/>
              <a:cs typeface="Arial"/>
              <a:sym typeface="Arial"/>
            </a:endParaRPr>
          </a:p>
        </p:txBody>
      </p:sp>
      <p:sp>
        <p:nvSpPr>
          <p:cNvPr id="148" name="Google Shape;148;p30"/>
          <p:cNvSpPr txBox="1"/>
          <p:nvPr/>
        </p:nvSpPr>
        <p:spPr>
          <a:xfrm>
            <a:off x="5908550" y="3077475"/>
            <a:ext cx="3042900" cy="87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Arial"/>
                <a:ea typeface="Arial"/>
                <a:cs typeface="Arial"/>
                <a:sym typeface="Arial"/>
              </a:rPr>
              <a:t>@asu_soda</a:t>
            </a:r>
            <a:endParaRPr b="0" i="0" sz="3600" u="none" cap="none" strike="noStrike">
              <a:solidFill>
                <a:srgbClr val="FFFFFF"/>
              </a:solidFill>
              <a:latin typeface="Arial"/>
              <a:ea typeface="Arial"/>
              <a:cs typeface="Arial"/>
              <a:sym typeface="Arial"/>
            </a:endParaRPr>
          </a:p>
        </p:txBody>
      </p:sp>
      <p:sp>
        <p:nvSpPr>
          <p:cNvPr id="149" name="Google Shape;149;p30"/>
          <p:cNvSpPr txBox="1"/>
          <p:nvPr/>
        </p:nvSpPr>
        <p:spPr>
          <a:xfrm>
            <a:off x="1484975" y="1423213"/>
            <a:ext cx="3042900" cy="87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FFFFFF"/>
                </a:solidFill>
                <a:latin typeface="Arial"/>
                <a:ea typeface="Arial"/>
                <a:cs typeface="Arial"/>
                <a:sym typeface="Arial"/>
              </a:rPr>
              <a:t>/SoDAASU</a:t>
            </a:r>
            <a:endParaRPr b="0" i="0" sz="3600" u="none" cap="none" strike="noStrike">
              <a:solidFill>
                <a:srgbClr val="FFFFFF"/>
              </a:solidFill>
              <a:latin typeface="Arial"/>
              <a:ea typeface="Arial"/>
              <a:cs typeface="Arial"/>
              <a:sym typeface="Arial"/>
            </a:endParaRPr>
          </a:p>
        </p:txBody>
      </p:sp>
      <p:sp>
        <p:nvSpPr>
          <p:cNvPr id="150" name="Google Shape;150;p30"/>
          <p:cNvSpPr txBox="1"/>
          <p:nvPr/>
        </p:nvSpPr>
        <p:spPr>
          <a:xfrm>
            <a:off x="1229900" y="3201498"/>
            <a:ext cx="3778200" cy="7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Arial"/>
                <a:ea typeface="Arial"/>
                <a:cs typeface="Arial"/>
                <a:sym typeface="Arial"/>
              </a:rPr>
              <a:t>/groups/asusoda</a:t>
            </a:r>
            <a:endParaRPr b="0" i="0" sz="3000" u="none" cap="none" strike="noStrike">
              <a:solidFill>
                <a:srgbClr val="FFFFFF"/>
              </a:solidFill>
              <a:latin typeface="Arial"/>
              <a:ea typeface="Arial"/>
              <a:cs typeface="Arial"/>
              <a:sym typeface="Arial"/>
            </a:endParaRPr>
          </a:p>
        </p:txBody>
      </p:sp>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Housekeeping</a:t>
            </a:r>
            <a:endParaRPr sz="3600">
              <a:solidFill>
                <a:srgbClr val="FFFFFF"/>
              </a:solidFill>
            </a:endParaRPr>
          </a:p>
        </p:txBody>
      </p:sp>
      <p:sp>
        <p:nvSpPr>
          <p:cNvPr id="152" name="Google Shape;152;p30"/>
          <p:cNvSpPr txBox="1"/>
          <p:nvPr>
            <p:ph idx="4294967295" type="ctrTitle"/>
          </p:nvPr>
        </p:nvSpPr>
        <p:spPr>
          <a:xfrm>
            <a:off x="38000" y="4208175"/>
            <a:ext cx="8520600" cy="7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https://tinyurl.com/sodabootcampmaterials2021</a:t>
            </a:r>
            <a:endParaRPr sz="4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Today</a:t>
            </a:r>
            <a:endParaRPr sz="3600">
              <a:solidFill>
                <a:srgbClr val="FFFFFF"/>
              </a:solidFill>
            </a:endParaRPr>
          </a:p>
        </p:txBody>
      </p:sp>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Learn Developer Tools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Learn HTML</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Learn CSS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Learn JavaScript</a:t>
            </a:r>
            <a:endParaRPr sz="2400">
              <a:solidFill>
                <a:srgbClr val="FFFFFF"/>
              </a:solidFill>
            </a:endParaRPr>
          </a:p>
        </p:txBody>
      </p:sp>
      <p:sp>
        <p:nvSpPr>
          <p:cNvPr id="159" name="Google Shape;159;p31"/>
          <p:cNvSpPr txBox="1"/>
          <p:nvPr>
            <p:ph idx="4294967295" type="ctrTitle"/>
          </p:nvPr>
        </p:nvSpPr>
        <p:spPr>
          <a:xfrm>
            <a:off x="38000" y="4208175"/>
            <a:ext cx="8520600" cy="79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https://tinyurl.com/sodabootcampmaterials2021</a:t>
            </a:r>
            <a:endParaRPr sz="4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Housekeeping</a:t>
            </a:r>
            <a:endParaRPr sz="3600">
              <a:solidFill>
                <a:srgbClr val="FFFFFF"/>
              </a:solidFill>
            </a:endParaRPr>
          </a:p>
        </p:txBody>
      </p:sp>
      <p:sp>
        <p:nvSpPr>
          <p:cNvPr id="165" name="Google Shape;165;p32"/>
          <p:cNvSpPr txBox="1"/>
          <p:nvPr>
            <p:ph idx="4294967295" type="ctrTitle"/>
          </p:nvPr>
        </p:nvSpPr>
        <p:spPr>
          <a:xfrm>
            <a:off x="0" y="1248275"/>
            <a:ext cx="85206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tinyurl.com/sodanews</a:t>
            </a:r>
            <a:endParaRPr sz="3600">
              <a:solidFill>
                <a:srgbClr val="F3F3F3"/>
              </a:solidFill>
            </a:endParaRPr>
          </a:p>
        </p:txBody>
      </p:sp>
      <p:sp>
        <p:nvSpPr>
          <p:cNvPr id="166" name="Google Shape;166;p32"/>
          <p:cNvSpPr txBox="1"/>
          <p:nvPr>
            <p:ph idx="4294967295" type="ctrTitle"/>
          </p:nvPr>
        </p:nvSpPr>
        <p:spPr>
          <a:xfrm>
            <a:off x="0" y="2174850"/>
            <a:ext cx="85206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rPr>
              <a:t>discord.gg/EsVNGqSd3Y</a:t>
            </a:r>
            <a:endParaRPr sz="3600">
              <a:solidFill>
                <a:srgbClr val="F3F3F3"/>
              </a:solidFill>
            </a:endParaRPr>
          </a:p>
        </p:txBody>
      </p:sp>
      <p:pic>
        <p:nvPicPr>
          <p:cNvPr id="167" name="Google Shape;167;p32"/>
          <p:cNvPicPr preferRelativeResize="0"/>
          <p:nvPr/>
        </p:nvPicPr>
        <p:blipFill>
          <a:blip r:embed="rId3">
            <a:alphaModFix/>
          </a:blip>
          <a:stretch>
            <a:fillRect/>
          </a:stretch>
        </p:blipFill>
        <p:spPr>
          <a:xfrm>
            <a:off x="6585625" y="2571750"/>
            <a:ext cx="2558375" cy="2558375"/>
          </a:xfrm>
          <a:prstGeom prst="rect">
            <a:avLst/>
          </a:prstGeom>
          <a:noFill/>
          <a:ln>
            <a:noFill/>
          </a:ln>
        </p:spPr>
      </p:pic>
      <p:pic>
        <p:nvPicPr>
          <p:cNvPr id="168" name="Google Shape;168;p32"/>
          <p:cNvPicPr preferRelativeResize="0"/>
          <p:nvPr/>
        </p:nvPicPr>
        <p:blipFill>
          <a:blip r:embed="rId4">
            <a:alphaModFix/>
          </a:blip>
          <a:stretch>
            <a:fillRect/>
          </a:stretch>
        </p:blipFill>
        <p:spPr>
          <a:xfrm>
            <a:off x="6585625" y="0"/>
            <a:ext cx="2558375" cy="255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Housekeeping</a:t>
            </a:r>
            <a:endParaRPr sz="3600">
              <a:solidFill>
                <a:srgbClr val="FFFFFF"/>
              </a:solidFill>
            </a:endParaRPr>
          </a:p>
        </p:txBody>
      </p:sp>
      <p:pic>
        <p:nvPicPr>
          <p:cNvPr id="174" name="Google Shape;174;p33"/>
          <p:cNvPicPr preferRelativeResize="0"/>
          <p:nvPr/>
        </p:nvPicPr>
        <p:blipFill rotWithShape="1">
          <a:blip r:embed="rId3">
            <a:alphaModFix/>
          </a:blip>
          <a:srcRect b="5141" l="0" r="0" t="5132"/>
          <a:stretch/>
        </p:blipFill>
        <p:spPr>
          <a:xfrm>
            <a:off x="2306175" y="1198425"/>
            <a:ext cx="4531660"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