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44ec7acf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4ec7acf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44ec7acf99_1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4ec7acf99_1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You’ll have to run `yarn build` and `yarn dev` again when you make changes and want to restart the server.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44ec7acf99_1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4ec7acf99_1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Alli: The command is the name of the utility or program that we are going to execute.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options modify the way the command works. It is typical for these options to have be a hyphen followed by a single character, such as -a. It is also a common convention under Linux to have options that are in the form of 2 hyphens followed by a word or hyphenated words, such as --color or --pretty-print.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filename is the last argument for a lot of UNIX commands. It is simply the file or files that you want the command to work on. Not all commands work on files, such as ssh, which takes the name of a host as its argument.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44ec7acf99_1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4ec7acf99_1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Alli: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44ec7acf99_1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4ec7acf99_1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Alli:</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005415d64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005415d64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they have Windows Subsystem for Linux or Git Bash already, this step is unnecessary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446a905d0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446a905d0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44ec7acf99_1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44ec7acf99_1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Alli: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44ec7acf99_1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44ec7acf99_1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Lewis: GoodMorning, First thing first, Head to this google link, and lets get you downloading the necessary packages.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44ec7acf9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44ec7acf99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a:p>
          <a:p>
            <a:pPr indent="0" lvl="0" marL="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44ec7acf9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4ec7acf9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44ec7acf99_1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4ec7acf99_1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Alli: go to downloads, Install vscode. Install tslint</a:t>
            </a:r>
            <a:endParaRPr/>
          </a:p>
          <a:p>
            <a:pPr indent="0" lvl="0" marL="0" rtl="0" algn="l">
              <a:spcBef>
                <a:spcPts val="0"/>
              </a:spcBef>
              <a:spcAft>
                <a:spcPts val="0"/>
              </a:spcAft>
              <a:buNone/>
            </a:pPr>
            <a:r>
              <a:t/>
            </a:r>
            <a:endParaRPr/>
          </a:p>
          <a:p>
            <a:pPr indent="0" lvl="0" marL="0" rtl="0" algn="l">
              <a:spcBef>
                <a:spcPts val="0"/>
              </a:spcBef>
              <a:spcAft>
                <a:spcPts val="0"/>
              </a:spcAft>
              <a:buClr>
                <a:srgbClr val="000000"/>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44ec7acf99_2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4ec7acf99_2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05415d6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05415d6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44ec7acf99_2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4ec7acf99_2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they have Windows Subsystem for Linux or Git Bash already, this step is unnecessary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446a905d0a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46a905d0a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446a905d0a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46a905d0a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5" name="Shape 55"/>
        <p:cNvGrpSpPr/>
        <p:nvPr/>
      </p:nvGrpSpPr>
      <p:grpSpPr>
        <a:xfrm>
          <a:off x="0" y="0"/>
          <a:ext cx="0" cy="0"/>
          <a:chOff x="0" y="0"/>
          <a:chExt cx="0" cy="0"/>
        </a:xfrm>
      </p:grpSpPr>
      <p:sp>
        <p:nvSpPr>
          <p:cNvPr id="56" name="Google Shape;56;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9pPr>
          </a:lstStyle>
          <a:p/>
        </p:txBody>
      </p:sp>
      <p:sp>
        <p:nvSpPr>
          <p:cNvPr id="57" name="Google Shape;57;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9pPr>
          </a:lstStyle>
          <a:p/>
        </p:txBody>
      </p:sp>
      <p:sp>
        <p:nvSpPr>
          <p:cNvPr id="58" name="Google Shape;5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14"/>
          <p:cNvSpPr/>
          <p:nvPr/>
        </p:nvSpPr>
        <p:spPr>
          <a:xfrm>
            <a:off x="0" y="4415700"/>
            <a:ext cx="2431800" cy="727800"/>
          </a:xfrm>
          <a:prstGeom prst="rect">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4"/>
          <p:cNvSpPr/>
          <p:nvPr/>
        </p:nvSpPr>
        <p:spPr>
          <a:xfrm>
            <a:off x="4863600" y="4415700"/>
            <a:ext cx="2431800" cy="727800"/>
          </a:xfrm>
          <a:prstGeom prst="rect">
            <a:avLst/>
          </a:prstGeom>
          <a:solidFill>
            <a:srgbClr val="3EB8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4"/>
          <p:cNvSpPr/>
          <p:nvPr/>
        </p:nvSpPr>
        <p:spPr>
          <a:xfrm>
            <a:off x="2431800" y="4415700"/>
            <a:ext cx="2431800" cy="727800"/>
          </a:xfrm>
          <a:prstGeom prst="rect">
            <a:avLst/>
          </a:prstGeom>
          <a:solidFill>
            <a:srgbClr val="00AC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2" name="Google Shape;62;p14"/>
          <p:cNvPicPr preferRelativeResize="0"/>
          <p:nvPr/>
        </p:nvPicPr>
        <p:blipFill rotWithShape="1">
          <a:blip r:embed="rId2">
            <a:alphaModFix/>
          </a:blip>
          <a:srcRect b="0" l="0" r="0" t="0"/>
          <a:stretch/>
        </p:blipFill>
        <p:spPr>
          <a:xfrm>
            <a:off x="5887037" y="4588725"/>
            <a:ext cx="384925" cy="381750"/>
          </a:xfrm>
          <a:prstGeom prst="rect">
            <a:avLst/>
          </a:prstGeom>
          <a:noFill/>
          <a:ln>
            <a:noFill/>
          </a:ln>
        </p:spPr>
      </p:pic>
      <p:pic>
        <p:nvPicPr>
          <p:cNvPr id="63" name="Google Shape;63;p14"/>
          <p:cNvPicPr preferRelativeResize="0"/>
          <p:nvPr/>
        </p:nvPicPr>
        <p:blipFill rotWithShape="1">
          <a:blip r:embed="rId3">
            <a:alphaModFix/>
          </a:blip>
          <a:srcRect b="0" l="0" r="0" t="0"/>
          <a:stretch/>
        </p:blipFill>
        <p:spPr>
          <a:xfrm>
            <a:off x="981525" y="4545213"/>
            <a:ext cx="468749" cy="468774"/>
          </a:xfrm>
          <a:prstGeom prst="rect">
            <a:avLst/>
          </a:prstGeom>
          <a:noFill/>
          <a:ln>
            <a:noFill/>
          </a:ln>
        </p:spPr>
      </p:pic>
      <p:pic>
        <p:nvPicPr>
          <p:cNvPr descr="twitter-512.png" id="64" name="Google Shape;64;p14"/>
          <p:cNvPicPr preferRelativeResize="0"/>
          <p:nvPr/>
        </p:nvPicPr>
        <p:blipFill rotWithShape="1">
          <a:blip r:embed="rId4">
            <a:alphaModFix/>
          </a:blip>
          <a:srcRect b="0" l="0" r="0" t="0"/>
          <a:stretch/>
        </p:blipFill>
        <p:spPr>
          <a:xfrm>
            <a:off x="3480875" y="4612778"/>
            <a:ext cx="333650" cy="333650"/>
          </a:xfrm>
          <a:prstGeom prst="rect">
            <a:avLst/>
          </a:prstGeom>
          <a:noFill/>
          <a:ln>
            <a:noFill/>
          </a:ln>
        </p:spPr>
      </p:pic>
      <p:sp>
        <p:nvSpPr>
          <p:cNvPr id="65" name="Google Shape;65;p14"/>
          <p:cNvSpPr/>
          <p:nvPr/>
        </p:nvSpPr>
        <p:spPr>
          <a:xfrm>
            <a:off x="7295375" y="4415700"/>
            <a:ext cx="1848600" cy="727800"/>
          </a:xfrm>
          <a:prstGeom prst="rect">
            <a:avLst/>
          </a:prstGeom>
          <a:solidFill>
            <a:srgbClr val="28282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1" sz="1400" u="none" cap="none" strike="noStrike">
              <a:solidFill>
                <a:srgbClr val="000000"/>
              </a:solidFill>
              <a:latin typeface="Arial"/>
              <a:ea typeface="Arial"/>
              <a:cs typeface="Arial"/>
              <a:sym typeface="Arial"/>
            </a:endParaRPr>
          </a:p>
        </p:txBody>
      </p:sp>
      <p:pic>
        <p:nvPicPr>
          <p:cNvPr descr="dot_slash_SoDA_website.png" id="66" name="Google Shape;66;p14"/>
          <p:cNvPicPr preferRelativeResize="0"/>
          <p:nvPr/>
        </p:nvPicPr>
        <p:blipFill rotWithShape="1">
          <a:blip r:embed="rId5">
            <a:alphaModFix/>
          </a:blip>
          <a:srcRect b="0" l="0" r="0" t="0"/>
          <a:stretch/>
        </p:blipFill>
        <p:spPr>
          <a:xfrm>
            <a:off x="7552363" y="4612775"/>
            <a:ext cx="1334617" cy="3336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69" name="Google Shape;69;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70" name="Google Shape;7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3" name="Google Shape;73;p1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74" name="Google Shape;74;p1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75" name="Google Shape;7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6" name="Shape 76"/>
        <p:cNvGrpSpPr/>
        <p:nvPr/>
      </p:nvGrpSpPr>
      <p:grpSpPr>
        <a:xfrm>
          <a:off x="0" y="0"/>
          <a:ext cx="0" cy="0"/>
          <a:chOff x="0" y="0"/>
          <a:chExt cx="0" cy="0"/>
        </a:xfrm>
      </p:grpSpPr>
      <p:sp>
        <p:nvSpPr>
          <p:cNvPr id="77" name="Google Shape;77;p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9pPr>
          </a:lstStyle>
          <a:p/>
        </p:txBody>
      </p:sp>
      <p:sp>
        <p:nvSpPr>
          <p:cNvPr id="78" name="Google Shape;7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81" name="Google Shape;81;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2" name="Shape 82"/>
        <p:cNvGrpSpPr/>
        <p:nvPr/>
      </p:nvGrpSpPr>
      <p:grpSpPr>
        <a:xfrm>
          <a:off x="0" y="0"/>
          <a:ext cx="0" cy="0"/>
          <a:chOff x="0" y="0"/>
          <a:chExt cx="0" cy="0"/>
        </a:xfrm>
      </p:grpSpPr>
      <p:sp>
        <p:nvSpPr>
          <p:cNvPr id="83" name="Google Shape;83;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
        <p:nvSpPr>
          <p:cNvPr id="84" name="Google Shape;84;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85" name="Google Shape;85;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6" name="Shape 86"/>
        <p:cNvGrpSpPr/>
        <p:nvPr/>
      </p:nvGrpSpPr>
      <p:grpSpPr>
        <a:xfrm>
          <a:off x="0" y="0"/>
          <a:ext cx="0" cy="0"/>
          <a:chOff x="0" y="0"/>
          <a:chExt cx="0" cy="0"/>
        </a:xfrm>
      </p:grpSpPr>
      <p:sp>
        <p:nvSpPr>
          <p:cNvPr id="87" name="Google Shape;87;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9pPr>
          </a:lstStyle>
          <a:p/>
        </p:txBody>
      </p:sp>
      <p:sp>
        <p:nvSpPr>
          <p:cNvPr id="88" name="Google Shape;8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9" name="Shape 89"/>
        <p:cNvGrpSpPr/>
        <p:nvPr/>
      </p:nvGrpSpPr>
      <p:grpSpPr>
        <a:xfrm>
          <a:off x="0" y="0"/>
          <a:ext cx="0" cy="0"/>
          <a:chOff x="0" y="0"/>
          <a:chExt cx="0" cy="0"/>
        </a:xfrm>
      </p:grpSpPr>
      <p:sp>
        <p:nvSpPr>
          <p:cNvPr id="90" name="Google Shape;90;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9pPr>
          </a:lstStyle>
          <a:p/>
        </p:txBody>
      </p:sp>
      <p:sp>
        <p:nvSpPr>
          <p:cNvPr id="92" name="Google Shape;92;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9pPr>
          </a:lstStyle>
          <a:p/>
        </p:txBody>
      </p:sp>
      <p:sp>
        <p:nvSpPr>
          <p:cNvPr id="93" name="Google Shape;93;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94" name="Google Shape;94;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5" name="Shape 95"/>
        <p:cNvGrpSpPr/>
        <p:nvPr/>
      </p:nvGrpSpPr>
      <p:grpSpPr>
        <a:xfrm>
          <a:off x="0" y="0"/>
          <a:ext cx="0" cy="0"/>
          <a:chOff x="0" y="0"/>
          <a:chExt cx="0" cy="0"/>
        </a:xfrm>
      </p:grpSpPr>
      <p:sp>
        <p:nvSpPr>
          <p:cNvPr id="96" name="Google Shape;96;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stStyle>
          <a:p/>
        </p:txBody>
      </p:sp>
      <p:sp>
        <p:nvSpPr>
          <p:cNvPr id="97" name="Google Shape;9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8" name="Shape 98"/>
        <p:cNvGrpSpPr/>
        <p:nvPr/>
      </p:nvGrpSpPr>
      <p:grpSpPr>
        <a:xfrm>
          <a:off x="0" y="0"/>
          <a:ext cx="0" cy="0"/>
          <a:chOff x="0" y="0"/>
          <a:chExt cx="0" cy="0"/>
        </a:xfrm>
      </p:grpSpPr>
      <p:sp>
        <p:nvSpPr>
          <p:cNvPr id="99" name="Google Shape;99;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9pPr>
          </a:lstStyle>
          <a:p>
            <a:r>
              <a:t>xx%</a:t>
            </a:r>
          </a:p>
        </p:txBody>
      </p:sp>
      <p:sp>
        <p:nvSpPr>
          <p:cNvPr id="100" name="Google Shape;100;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marR="0" rtl="0" algn="ctr">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ctr">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01" name="Google Shape;101;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2" name="Shape 102"/>
        <p:cNvGrpSpPr/>
        <p:nvPr/>
      </p:nvGrpSpPr>
      <p:grpSpPr>
        <a:xfrm>
          <a:off x="0" y="0"/>
          <a:ext cx="0" cy="0"/>
          <a:chOff x="0" y="0"/>
          <a:chExt cx="0" cy="0"/>
        </a:xfrm>
      </p:grpSpPr>
      <p:sp>
        <p:nvSpPr>
          <p:cNvPr id="103" name="Google Shape;103;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image" Target="../media/image2.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54" name="Google Shape;54;p13"/>
          <p:cNvPicPr preferRelativeResize="0"/>
          <p:nvPr/>
        </p:nvPicPr>
        <p:blipFill rotWithShape="1">
          <a:blip r:embed="rId1">
            <a:alphaModFix/>
          </a:blip>
          <a:srcRect b="0" l="0" r="0" t="0"/>
          <a:stretch/>
        </p:blipFill>
        <p:spPr>
          <a:xfrm>
            <a:off x="0" y="4475"/>
            <a:ext cx="9143997" cy="51345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25"/>
          <p:cNvPicPr preferRelativeResize="0"/>
          <p:nvPr/>
        </p:nvPicPr>
        <p:blipFill rotWithShape="1">
          <a:blip r:embed="rId3">
            <a:alphaModFix/>
          </a:blip>
          <a:srcRect b="57633" l="0" r="0" t="18169"/>
          <a:stretch/>
        </p:blipFill>
        <p:spPr>
          <a:xfrm>
            <a:off x="547900" y="1587838"/>
            <a:ext cx="8132202" cy="196782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Terminal</a:t>
            </a:r>
            <a:endParaRPr>
              <a:solidFill>
                <a:srgbClr val="FFFFFF"/>
              </a:solidFill>
            </a:endParaRPr>
          </a:p>
        </p:txBody>
      </p:sp>
      <p:sp>
        <p:nvSpPr>
          <p:cNvPr id="163" name="Google Shape;163;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700"/>
              </a:spcBef>
              <a:spcAft>
                <a:spcPts val="0"/>
              </a:spcAft>
              <a:buClr>
                <a:schemeClr val="dk1"/>
              </a:buClr>
              <a:buSzPts val="1100"/>
              <a:buFont typeface="Arial"/>
              <a:buNone/>
            </a:pPr>
            <a:r>
              <a:rPr lang="en">
                <a:solidFill>
                  <a:srgbClr val="EFEFEF"/>
                </a:solidFill>
              </a:rPr>
              <a:t>The UNIX/POSIX/Linux command line is an amazing tool</a:t>
            </a:r>
            <a:endParaRPr>
              <a:solidFill>
                <a:srgbClr val="EFEFEF"/>
              </a:solidFill>
            </a:endParaRPr>
          </a:p>
          <a:p>
            <a:pPr indent="0" lvl="0" marL="0" rtl="0" algn="l">
              <a:spcBef>
                <a:spcPts val="600"/>
              </a:spcBef>
              <a:spcAft>
                <a:spcPts val="0"/>
              </a:spcAft>
              <a:buClr>
                <a:schemeClr val="dk1"/>
              </a:buClr>
              <a:buSzPts val="1100"/>
              <a:buFont typeface="Arial"/>
              <a:buNone/>
            </a:pPr>
            <a:r>
              <a:rPr lang="en">
                <a:solidFill>
                  <a:srgbClr val="EFEFEF"/>
                </a:solidFill>
              </a:rPr>
              <a:t>– Command composition</a:t>
            </a:r>
            <a:endParaRPr>
              <a:solidFill>
                <a:srgbClr val="EFEFEF"/>
              </a:solidFill>
            </a:endParaRPr>
          </a:p>
          <a:p>
            <a:pPr indent="0" lvl="0" marL="0" rtl="0" algn="l">
              <a:spcBef>
                <a:spcPts val="600"/>
              </a:spcBef>
              <a:spcAft>
                <a:spcPts val="0"/>
              </a:spcAft>
              <a:buClr>
                <a:schemeClr val="dk1"/>
              </a:buClr>
              <a:buSzPts val="1100"/>
              <a:buFont typeface="Arial"/>
              <a:buNone/>
            </a:pPr>
            <a:r>
              <a:rPr lang="en">
                <a:solidFill>
                  <a:srgbClr val="EFEFEF"/>
                </a:solidFill>
              </a:rPr>
              <a:t>– Output redirection</a:t>
            </a:r>
            <a:endParaRPr>
              <a:solidFill>
                <a:srgbClr val="EFEFEF"/>
              </a:solidFill>
            </a:endParaRPr>
          </a:p>
          <a:p>
            <a:pPr indent="0" lvl="0" marL="0" rtl="0" algn="l">
              <a:spcBef>
                <a:spcPts val="600"/>
              </a:spcBef>
              <a:spcAft>
                <a:spcPts val="0"/>
              </a:spcAft>
              <a:buClr>
                <a:schemeClr val="dk1"/>
              </a:buClr>
              <a:buSzPts val="1100"/>
              <a:buFont typeface="Arial"/>
              <a:buNone/>
            </a:pPr>
            <a:r>
              <a:rPr lang="en">
                <a:solidFill>
                  <a:srgbClr val="EFEFEF"/>
                </a:solidFill>
              </a:rPr>
              <a:t>– Background tasks</a:t>
            </a:r>
            <a:endParaRPr>
              <a:solidFill>
                <a:srgbClr val="EFEFEF"/>
              </a:solidFill>
            </a:endParaRPr>
          </a:p>
          <a:p>
            <a:pPr indent="0" lvl="0" marL="0" rtl="0" algn="l">
              <a:spcBef>
                <a:spcPts val="600"/>
              </a:spcBef>
              <a:spcAft>
                <a:spcPts val="0"/>
              </a:spcAft>
              <a:buClr>
                <a:schemeClr val="dk1"/>
              </a:buClr>
              <a:buSzPts val="1100"/>
              <a:buFont typeface="Arial"/>
              <a:buNone/>
            </a:pPr>
            <a:r>
              <a:rPr lang="en">
                <a:solidFill>
                  <a:srgbClr val="EFEFEF"/>
                </a:solidFill>
              </a:rPr>
              <a:t>– Sleeping</a:t>
            </a:r>
            <a:endParaRPr>
              <a:solidFill>
                <a:srgbClr val="EFEFEF"/>
              </a:solidFill>
            </a:endParaRPr>
          </a:p>
          <a:p>
            <a:pPr indent="0" lvl="0" marL="0" rtl="0" algn="l">
              <a:spcBef>
                <a:spcPts val="800"/>
              </a:spcBef>
              <a:spcAft>
                <a:spcPts val="0"/>
              </a:spcAft>
              <a:buNone/>
            </a:pPr>
            <a:r>
              <a:t/>
            </a:r>
            <a:endParaRPr>
              <a:solidFill>
                <a:srgbClr val="EFEFE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Terminal</a:t>
            </a:r>
            <a:endParaRPr>
              <a:solidFill>
                <a:srgbClr val="FFFFFF"/>
              </a:solidFill>
            </a:endParaRPr>
          </a:p>
        </p:txBody>
      </p:sp>
      <p:sp>
        <p:nvSpPr>
          <p:cNvPr id="169" name="Google Shape;169;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lnSpc>
                <a:spcPct val="80000"/>
              </a:lnSpc>
              <a:spcBef>
                <a:spcPts val="500"/>
              </a:spcBef>
              <a:spcAft>
                <a:spcPts val="0"/>
              </a:spcAft>
              <a:buClr>
                <a:srgbClr val="FFFFFF"/>
              </a:buClr>
              <a:buSzPts val="2000"/>
              <a:buChar char="-"/>
            </a:pPr>
            <a:r>
              <a:rPr lang="en" sz="2000">
                <a:solidFill>
                  <a:srgbClr val="FFFFFF"/>
                </a:solidFill>
              </a:rPr>
              <a:t>UNIX commands can be very simple one word commands, or they can take a number of additional arguments (parameters) as part of the command. </a:t>
            </a:r>
            <a:endParaRPr sz="2000">
              <a:solidFill>
                <a:srgbClr val="FFFFFF"/>
              </a:solidFill>
            </a:endParaRPr>
          </a:p>
          <a:p>
            <a:pPr indent="-355600" lvl="0" marL="457200" rtl="0" algn="l">
              <a:lnSpc>
                <a:spcPct val="80000"/>
              </a:lnSpc>
              <a:spcBef>
                <a:spcPts val="0"/>
              </a:spcBef>
              <a:spcAft>
                <a:spcPts val="0"/>
              </a:spcAft>
              <a:buClr>
                <a:srgbClr val="FFFFFF"/>
              </a:buClr>
              <a:buSzPts val="2000"/>
              <a:buChar char="-"/>
            </a:pPr>
            <a:r>
              <a:rPr lang="en" sz="2000">
                <a:solidFill>
                  <a:srgbClr val="FFFFFF"/>
                </a:solidFill>
              </a:rPr>
              <a:t>UNIX command has the following form:</a:t>
            </a:r>
            <a:endParaRPr sz="2000">
              <a:solidFill>
                <a:srgbClr val="FFFFFF"/>
              </a:solidFill>
            </a:endParaRPr>
          </a:p>
          <a:p>
            <a:pPr indent="457200" lvl="0" marL="0" rtl="0" algn="l">
              <a:spcBef>
                <a:spcPts val="800"/>
              </a:spcBef>
              <a:spcAft>
                <a:spcPts val="0"/>
              </a:spcAft>
              <a:buNone/>
            </a:pPr>
            <a:r>
              <a:rPr b="1" lang="en" sz="2000">
                <a:solidFill>
                  <a:srgbClr val="FFFFFF"/>
                </a:solidFill>
              </a:rPr>
              <a:t>    </a:t>
            </a:r>
            <a:r>
              <a:rPr b="1" lang="en" sz="2000">
                <a:solidFill>
                  <a:srgbClr val="FFFFFF"/>
                </a:solidFill>
                <a:latin typeface="Consolas"/>
                <a:ea typeface="Consolas"/>
                <a:cs typeface="Consolas"/>
                <a:sym typeface="Consolas"/>
              </a:rPr>
              <a:t>command options(s) filename(s)</a:t>
            </a:r>
            <a:r>
              <a:rPr lang="en" sz="1100">
                <a:solidFill>
                  <a:schemeClr val="dk1"/>
                </a:solidFill>
                <a:latin typeface="Consolas"/>
                <a:ea typeface="Consolas"/>
                <a:cs typeface="Consolas"/>
                <a:sym typeface="Consolas"/>
              </a:rPr>
              <a:t> </a:t>
            </a:r>
            <a:endParaRPr sz="1100">
              <a:solidFill>
                <a:schemeClr val="dk1"/>
              </a:solidFill>
              <a:latin typeface="Consolas"/>
              <a:ea typeface="Consolas"/>
              <a:cs typeface="Consolas"/>
              <a:sym typeface="Consolas"/>
            </a:endParaRPr>
          </a:p>
          <a:p>
            <a:pPr indent="457200" lvl="0" marL="0" rtl="0" algn="l">
              <a:spcBef>
                <a:spcPts val="800"/>
              </a:spcBef>
              <a:spcAft>
                <a:spcPts val="0"/>
              </a:spcAft>
              <a:buNone/>
            </a:pPr>
            <a:r>
              <a:t/>
            </a:r>
            <a:endParaRPr sz="1100">
              <a:solidFill>
                <a:schemeClr val="dk1"/>
              </a:solidFill>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HTML Basics</a:t>
            </a:r>
            <a:endParaRPr>
              <a:solidFill>
                <a:srgbClr val="FFFFFF"/>
              </a:solidFill>
            </a:endParaRPr>
          </a:p>
        </p:txBody>
      </p:sp>
      <p:sp>
        <p:nvSpPr>
          <p:cNvPr id="175" name="Google Shape;175;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spcBef>
                <a:spcPts val="800"/>
              </a:spcBef>
              <a:spcAft>
                <a:spcPts val="0"/>
              </a:spcAft>
              <a:buClr>
                <a:schemeClr val="dk1"/>
              </a:buClr>
              <a:buSzPts val="1100"/>
              <a:buFont typeface="Arial"/>
              <a:buNone/>
            </a:pPr>
            <a:r>
              <a:rPr lang="en" sz="2000">
                <a:solidFill>
                  <a:schemeClr val="lt1"/>
                </a:solidFill>
              </a:rPr>
              <a:t>ls : lists the contents of a directory</a:t>
            </a:r>
            <a:endParaRPr sz="2000">
              <a:solidFill>
                <a:srgbClr val="FFFFFF"/>
              </a:solidFill>
            </a:endParaRPr>
          </a:p>
          <a:p>
            <a:pPr indent="457200" lvl="0" marL="0" rtl="0" algn="l">
              <a:spcBef>
                <a:spcPts val="800"/>
              </a:spcBef>
              <a:spcAft>
                <a:spcPts val="0"/>
              </a:spcAft>
              <a:buClr>
                <a:schemeClr val="dk1"/>
              </a:buClr>
              <a:buSzPts val="1100"/>
              <a:buFont typeface="Arial"/>
              <a:buNone/>
            </a:pPr>
            <a:r>
              <a:rPr lang="en" sz="2000">
                <a:solidFill>
                  <a:srgbClr val="FFFFFF"/>
                </a:solidFill>
              </a:rPr>
              <a:t>pwd : prints the current working directory</a:t>
            </a:r>
            <a:endParaRPr sz="2000">
              <a:solidFill>
                <a:srgbClr val="FFFFFF"/>
              </a:solidFill>
            </a:endParaRPr>
          </a:p>
          <a:p>
            <a:pPr indent="457200" lvl="0" marL="0" rtl="0" algn="l">
              <a:spcBef>
                <a:spcPts val="800"/>
              </a:spcBef>
              <a:spcAft>
                <a:spcPts val="0"/>
              </a:spcAft>
              <a:buClr>
                <a:schemeClr val="dk1"/>
              </a:buClr>
              <a:buSzPts val="1100"/>
              <a:buFont typeface="Arial"/>
              <a:buNone/>
            </a:pPr>
            <a:r>
              <a:rPr lang="en" sz="2000">
                <a:solidFill>
                  <a:srgbClr val="FFFFFF"/>
                </a:solidFill>
              </a:rPr>
              <a:t>cd : </a:t>
            </a:r>
            <a:r>
              <a:rPr lang="en" sz="2000">
                <a:solidFill>
                  <a:srgbClr val="FFFFFF"/>
                </a:solidFill>
              </a:rPr>
              <a:t>changes directorie</a:t>
            </a:r>
            <a:endParaRPr sz="2000">
              <a:solidFill>
                <a:srgbClr val="FFFFFF"/>
              </a:solidFill>
            </a:endParaRPr>
          </a:p>
          <a:p>
            <a:pPr indent="457200" lvl="0" marL="0" rtl="0" algn="l">
              <a:spcBef>
                <a:spcPts val="800"/>
              </a:spcBef>
              <a:spcAft>
                <a:spcPts val="0"/>
              </a:spcAft>
              <a:buClr>
                <a:schemeClr val="dk1"/>
              </a:buClr>
              <a:buSzPts val="1100"/>
              <a:buFont typeface="Arial"/>
              <a:buNone/>
            </a:pPr>
            <a:r>
              <a:rPr lang="en" sz="2000">
                <a:solidFill>
                  <a:srgbClr val="FFFFFF"/>
                </a:solidFill>
              </a:rPr>
              <a:t>The difference between relative and absolute paths.</a:t>
            </a:r>
            <a:endParaRPr sz="2000">
              <a:solidFill>
                <a:srgbClr val="FFFFFF"/>
              </a:solidFill>
            </a:endParaRPr>
          </a:p>
          <a:p>
            <a:pPr indent="457200" lvl="0" marL="0" rtl="0" algn="l">
              <a:spcBef>
                <a:spcPts val="800"/>
              </a:spcBef>
              <a:spcAft>
                <a:spcPts val="0"/>
              </a:spcAft>
              <a:buClr>
                <a:schemeClr val="dk1"/>
              </a:buClr>
              <a:buSzPts val="1100"/>
              <a:buFont typeface="Arial"/>
              <a:buNone/>
            </a:pPr>
            <a:r>
              <a:rPr lang="en" sz="2000">
                <a:solidFill>
                  <a:srgbClr val="FFFFFF"/>
                </a:solidFill>
              </a:rPr>
              <a:t>Special characters ., .., and ~.</a:t>
            </a:r>
            <a:endParaRPr sz="2000">
              <a:solidFill>
                <a:srgbClr val="FFFFFF"/>
              </a:solidFill>
            </a:endParaRPr>
          </a:p>
          <a:p>
            <a:pPr indent="457200" lvl="0" marL="0" rtl="0" algn="l">
              <a:spcBef>
                <a:spcPts val="800"/>
              </a:spcBef>
              <a:spcAft>
                <a:spcPts val="0"/>
              </a:spcAft>
              <a:buNone/>
            </a:pPr>
            <a:r>
              <a:t/>
            </a:r>
            <a:endParaRPr sz="20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Terminal</a:t>
            </a:r>
            <a:endParaRPr>
              <a:solidFill>
                <a:srgbClr val="FFFFFF"/>
              </a:solidFill>
            </a:endParaRPr>
          </a:p>
        </p:txBody>
      </p:sp>
      <p:sp>
        <p:nvSpPr>
          <p:cNvPr id="181" name="Google Shape;181;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800"/>
              </a:spcBef>
              <a:spcAft>
                <a:spcPts val="0"/>
              </a:spcAft>
              <a:buClr>
                <a:schemeClr val="dk1"/>
              </a:buClr>
              <a:buSzPts val="1100"/>
              <a:buFont typeface="Arial"/>
              <a:buNone/>
            </a:pPr>
            <a:r>
              <a:rPr lang="en" sz="2000">
                <a:solidFill>
                  <a:schemeClr val="lt1"/>
                </a:solidFill>
              </a:rPr>
              <a:t>cp : copies a file from one directory to another </a:t>
            </a:r>
            <a:endParaRPr sz="2000">
              <a:solidFill>
                <a:schemeClr val="lt1"/>
              </a:solidFill>
            </a:endParaRPr>
          </a:p>
          <a:p>
            <a:pPr indent="0" lvl="0" marL="457200" rtl="0" algn="l">
              <a:spcBef>
                <a:spcPts val="800"/>
              </a:spcBef>
              <a:spcAft>
                <a:spcPts val="0"/>
              </a:spcAft>
              <a:buClr>
                <a:schemeClr val="dk1"/>
              </a:buClr>
              <a:buSzPts val="1100"/>
              <a:buFont typeface="Arial"/>
              <a:buNone/>
            </a:pPr>
            <a:r>
              <a:rPr lang="en" sz="2000">
                <a:solidFill>
                  <a:schemeClr val="lt1"/>
                </a:solidFill>
              </a:rPr>
              <a:t>mv : moves a file from one directory to another </a:t>
            </a:r>
            <a:endParaRPr sz="2000">
              <a:solidFill>
                <a:schemeClr val="lt1"/>
              </a:solidFill>
            </a:endParaRPr>
          </a:p>
          <a:p>
            <a:pPr indent="457200" lvl="0" marL="0" rtl="0" algn="l">
              <a:spcBef>
                <a:spcPts val="800"/>
              </a:spcBef>
              <a:spcAft>
                <a:spcPts val="0"/>
              </a:spcAft>
              <a:buClr>
                <a:schemeClr val="dk1"/>
              </a:buClr>
              <a:buSzPts val="1100"/>
              <a:buFont typeface="Arial"/>
              <a:buNone/>
            </a:pPr>
            <a:r>
              <a:rPr lang="en" sz="2000">
                <a:solidFill>
                  <a:srgbClr val="FFFFFF"/>
                </a:solidFill>
              </a:rPr>
              <a:t>mkdir : creates a directory</a:t>
            </a:r>
            <a:endParaRPr sz="2000">
              <a:solidFill>
                <a:srgbClr val="FFFFFF"/>
              </a:solidFill>
            </a:endParaRPr>
          </a:p>
          <a:p>
            <a:pPr indent="457200" lvl="0" marL="0" rtl="0" algn="l">
              <a:spcBef>
                <a:spcPts val="800"/>
              </a:spcBef>
              <a:spcAft>
                <a:spcPts val="0"/>
              </a:spcAft>
              <a:buClr>
                <a:schemeClr val="dk1"/>
              </a:buClr>
              <a:buSzPts val="1100"/>
              <a:buFont typeface="Arial"/>
              <a:buNone/>
            </a:pPr>
            <a:r>
              <a:rPr lang="en" sz="2000">
                <a:solidFill>
                  <a:srgbClr val="FFFFFF"/>
                </a:solidFill>
              </a:rPr>
              <a:t>rm -rf : removes a directory and all of its contents </a:t>
            </a:r>
            <a:endParaRPr sz="2000">
              <a:solidFill>
                <a:srgbClr val="FFFFFF"/>
              </a:solidFill>
            </a:endParaRPr>
          </a:p>
          <a:p>
            <a:pPr indent="0" lvl="0" marL="457200" rtl="0" algn="l">
              <a:spcBef>
                <a:spcPts val="800"/>
              </a:spcBef>
              <a:spcAft>
                <a:spcPts val="0"/>
              </a:spcAft>
              <a:buNone/>
            </a:pPr>
            <a:r>
              <a:t/>
            </a:r>
            <a:endParaRPr sz="200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rPr>
              <a:t>Node.js</a:t>
            </a:r>
            <a:endParaRPr>
              <a:solidFill>
                <a:srgbClr val="F3F3F3"/>
              </a:solidFill>
            </a:endParaRPr>
          </a:p>
        </p:txBody>
      </p:sp>
      <p:pic>
        <p:nvPicPr>
          <p:cNvPr id="187" name="Google Shape;187;p38"/>
          <p:cNvPicPr preferRelativeResize="0"/>
          <p:nvPr/>
        </p:nvPicPr>
        <p:blipFill>
          <a:blip r:embed="rId3">
            <a:alphaModFix/>
          </a:blip>
          <a:stretch>
            <a:fillRect/>
          </a:stretch>
        </p:blipFill>
        <p:spPr>
          <a:xfrm>
            <a:off x="1448850" y="661250"/>
            <a:ext cx="6246294" cy="3820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rPr>
              <a:t>Github</a:t>
            </a:r>
            <a:endParaRPr>
              <a:solidFill>
                <a:srgbClr val="F3F3F3"/>
              </a:solidFill>
            </a:endParaRPr>
          </a:p>
        </p:txBody>
      </p:sp>
      <p:pic>
        <p:nvPicPr>
          <p:cNvPr id="193" name="Google Shape;193;p39"/>
          <p:cNvPicPr preferRelativeResize="0"/>
          <p:nvPr/>
        </p:nvPicPr>
        <p:blipFill>
          <a:blip r:embed="rId3">
            <a:alphaModFix/>
          </a:blip>
          <a:stretch>
            <a:fillRect/>
          </a:stretch>
        </p:blipFill>
        <p:spPr>
          <a:xfrm>
            <a:off x="2616250" y="972911"/>
            <a:ext cx="3911500" cy="3911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Github </a:t>
            </a:r>
            <a:endParaRPr>
              <a:solidFill>
                <a:srgbClr val="FFFFFF"/>
              </a:solidFill>
            </a:endParaRPr>
          </a:p>
        </p:txBody>
      </p:sp>
      <p:sp>
        <p:nvSpPr>
          <p:cNvPr id="199" name="Google Shape;199;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spcBef>
                <a:spcPts val="800"/>
              </a:spcBef>
              <a:spcAft>
                <a:spcPts val="0"/>
              </a:spcAft>
              <a:buNone/>
            </a:pPr>
            <a:r>
              <a:rPr lang="en" sz="2000">
                <a:solidFill>
                  <a:srgbClr val="FFFFFF"/>
                </a:solidFill>
              </a:rPr>
              <a:t>Go to github.com</a:t>
            </a:r>
            <a:endParaRPr sz="2000">
              <a:solidFill>
                <a:srgbClr val="FFFFFF"/>
              </a:solidFill>
            </a:endParaRPr>
          </a:p>
          <a:p>
            <a:pPr indent="457200" lvl="0" marL="0" rtl="0" algn="l">
              <a:spcBef>
                <a:spcPts val="800"/>
              </a:spcBef>
              <a:spcAft>
                <a:spcPts val="0"/>
              </a:spcAft>
              <a:buNone/>
            </a:pPr>
            <a:r>
              <a:rPr lang="en" sz="2000">
                <a:solidFill>
                  <a:srgbClr val="FFFFFF"/>
                </a:solidFill>
              </a:rPr>
              <a:t>Sign up</a:t>
            </a:r>
            <a:endParaRPr sz="2000">
              <a:solidFill>
                <a:srgbClr val="FFFFFF"/>
              </a:solidFill>
            </a:endParaRPr>
          </a:p>
          <a:p>
            <a:pPr indent="457200" lvl="0" marL="0" rtl="0" algn="l">
              <a:spcBef>
                <a:spcPts val="800"/>
              </a:spcBef>
              <a:spcAft>
                <a:spcPts val="0"/>
              </a:spcAft>
              <a:buNone/>
            </a:pPr>
            <a:r>
              <a:rPr lang="en" sz="2000">
                <a:solidFill>
                  <a:srgbClr val="FFFFFF"/>
                </a:solidFill>
              </a:rPr>
              <a:t>Pick a username you can put on your resume</a:t>
            </a:r>
            <a:endParaRPr sz="2000">
              <a:solidFill>
                <a:srgbClr val="FFFFFF"/>
              </a:solidFill>
            </a:endParaRPr>
          </a:p>
          <a:p>
            <a:pPr indent="457200" lvl="0" marL="0" rtl="0" algn="l">
              <a:spcBef>
                <a:spcPts val="800"/>
              </a:spcBef>
              <a:spcAft>
                <a:spcPts val="0"/>
              </a:spcAft>
              <a:buNone/>
            </a:pPr>
            <a:r>
              <a:rPr lang="en" sz="2000">
                <a:solidFill>
                  <a:srgbClr val="FFFFFF"/>
                </a:solidFill>
              </a:rPr>
              <a:t>Use your .edu Email</a:t>
            </a:r>
            <a:endParaRPr sz="2000">
              <a:solidFill>
                <a:srgbClr val="FFFFFF"/>
              </a:solidFill>
            </a:endParaRPr>
          </a:p>
          <a:p>
            <a:pPr indent="457200" lvl="0" marL="0" rtl="0" algn="l">
              <a:spcBef>
                <a:spcPts val="800"/>
              </a:spcBef>
              <a:spcAft>
                <a:spcPts val="0"/>
              </a:spcAft>
              <a:buNone/>
            </a:pPr>
            <a:r>
              <a:t/>
            </a:r>
            <a:endParaRPr sz="200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41"/>
          <p:cNvPicPr preferRelativeResize="0"/>
          <p:nvPr/>
        </p:nvPicPr>
        <p:blipFill rotWithShape="1">
          <a:blip r:embed="rId3">
            <a:alphaModFix/>
          </a:blip>
          <a:srcRect b="57633" l="0" r="0" t="18169"/>
          <a:stretch/>
        </p:blipFill>
        <p:spPr>
          <a:xfrm>
            <a:off x="547900" y="1587838"/>
            <a:ext cx="8132202" cy="196782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6"/>
          <p:cNvPicPr preferRelativeResize="0"/>
          <p:nvPr/>
        </p:nvPicPr>
        <p:blipFill>
          <a:blip r:embed="rId3">
            <a:alphaModFix/>
          </a:blip>
          <a:stretch>
            <a:fillRect/>
          </a:stretch>
        </p:blipFill>
        <p:spPr>
          <a:xfrm>
            <a:off x="2978350" y="558963"/>
            <a:ext cx="3187276" cy="31872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HTML Background</a:t>
            </a:r>
            <a:endParaRPr>
              <a:solidFill>
                <a:srgbClr val="FFFFFF"/>
              </a:solidFill>
            </a:endParaRPr>
          </a:p>
        </p:txBody>
      </p:sp>
      <p:sp>
        <p:nvSpPr>
          <p:cNvPr id="119" name="Google Shape;119;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800"/>
              </a:spcBef>
              <a:spcAft>
                <a:spcPts val="0"/>
              </a:spcAft>
              <a:buNone/>
            </a:pPr>
            <a:r>
              <a:rPr lang="en">
                <a:solidFill>
                  <a:srgbClr val="F3F3F3"/>
                </a:solidFill>
              </a:rPr>
              <a:t>What is HTML?</a:t>
            </a:r>
            <a:endParaRPr>
              <a:solidFill>
                <a:srgbClr val="F3F3F3"/>
              </a:solidFill>
            </a:endParaRPr>
          </a:p>
          <a:p>
            <a:pPr indent="-342900" lvl="0" marL="457200" rtl="0" algn="l">
              <a:spcBef>
                <a:spcPts val="700"/>
              </a:spcBef>
              <a:spcAft>
                <a:spcPts val="0"/>
              </a:spcAft>
              <a:buClr>
                <a:srgbClr val="F3F3F3"/>
              </a:buClr>
              <a:buSzPts val="1800"/>
              <a:buChar char="●"/>
            </a:pPr>
            <a:r>
              <a:rPr lang="en">
                <a:solidFill>
                  <a:srgbClr val="F3F3F3"/>
                </a:solidFill>
              </a:rPr>
              <a:t>Stands for Hyper Text Markup Language</a:t>
            </a:r>
            <a:endParaRPr>
              <a:solidFill>
                <a:srgbClr val="F3F3F3"/>
              </a:solidFill>
            </a:endParaRPr>
          </a:p>
          <a:p>
            <a:pPr indent="-317500" lvl="1" marL="914400" rtl="0" algn="l">
              <a:spcBef>
                <a:spcPts val="0"/>
              </a:spcBef>
              <a:spcAft>
                <a:spcPts val="0"/>
              </a:spcAft>
              <a:buClr>
                <a:srgbClr val="F3F3F3"/>
              </a:buClr>
              <a:buSzPts val="1400"/>
              <a:buChar char="○"/>
            </a:pPr>
            <a:r>
              <a:rPr lang="en">
                <a:solidFill>
                  <a:srgbClr val="F3F3F3"/>
                </a:solidFill>
              </a:rPr>
              <a:t>Markup languages are </a:t>
            </a:r>
            <a:endParaRPr>
              <a:solidFill>
                <a:srgbClr val="F3F3F3"/>
              </a:solidFill>
            </a:endParaRPr>
          </a:p>
          <a:p>
            <a:pPr indent="-342900" lvl="0" marL="457200" rtl="0" algn="l">
              <a:spcBef>
                <a:spcPts val="0"/>
              </a:spcBef>
              <a:spcAft>
                <a:spcPts val="0"/>
              </a:spcAft>
              <a:buClr>
                <a:srgbClr val="F3F3F3"/>
              </a:buClr>
              <a:buSzPts val="1800"/>
              <a:buChar char="●"/>
            </a:pPr>
            <a:r>
              <a:rPr lang="en">
                <a:solidFill>
                  <a:srgbClr val="F3F3F3"/>
                </a:solidFill>
              </a:rPr>
              <a:t>Finding and navigating documentation</a:t>
            </a:r>
            <a:endParaRPr>
              <a:solidFill>
                <a:srgbClr val="F3F3F3"/>
              </a:solidFill>
            </a:endParaRPr>
          </a:p>
          <a:p>
            <a:pPr indent="-317500" lvl="1" marL="914400" marR="0" rtl="0" algn="l">
              <a:lnSpc>
                <a:spcPct val="115000"/>
              </a:lnSpc>
              <a:spcBef>
                <a:spcPts val="0"/>
              </a:spcBef>
              <a:spcAft>
                <a:spcPts val="0"/>
              </a:spcAft>
              <a:buClr>
                <a:srgbClr val="F3F3F3"/>
              </a:buClr>
              <a:buSzPts val="1400"/>
              <a:buFont typeface="Arial"/>
              <a:buChar char="○"/>
            </a:pPr>
            <a:r>
              <a:rPr lang="en">
                <a:solidFill>
                  <a:srgbClr val="F3F3F3"/>
                </a:solidFill>
              </a:rPr>
              <a:t>Every language has documentation and it can be really useful if you’re trying to figure out how to do something </a:t>
            </a:r>
            <a:endParaRPr>
              <a:solidFill>
                <a:srgbClr val="F3F3F3"/>
              </a:solidFill>
            </a:endParaRPr>
          </a:p>
          <a:p>
            <a:pPr indent="-342900" lvl="0" marL="457200" marR="0" rtl="0" algn="l">
              <a:lnSpc>
                <a:spcPct val="115000"/>
              </a:lnSpc>
              <a:spcBef>
                <a:spcPts val="0"/>
              </a:spcBef>
              <a:spcAft>
                <a:spcPts val="0"/>
              </a:spcAft>
              <a:buClr>
                <a:srgbClr val="F3F3F3"/>
              </a:buClr>
              <a:buSzPts val="1800"/>
              <a:buChar char="●"/>
            </a:pPr>
            <a:r>
              <a:rPr lang="en">
                <a:solidFill>
                  <a:srgbClr val="F3F3F3"/>
                </a:solidFill>
              </a:rPr>
              <a:t>Man pages </a:t>
            </a:r>
            <a:endParaRPr>
              <a:solidFill>
                <a:srgbClr val="F3F3F3"/>
              </a:solidFill>
            </a:endParaRPr>
          </a:p>
          <a:p>
            <a:pPr indent="-317500" lvl="1" marL="914400" marR="0" rtl="0" algn="l">
              <a:lnSpc>
                <a:spcPct val="115000"/>
              </a:lnSpc>
              <a:spcBef>
                <a:spcPts val="0"/>
              </a:spcBef>
              <a:spcAft>
                <a:spcPts val="0"/>
              </a:spcAft>
              <a:buClr>
                <a:srgbClr val="F3F3F3"/>
              </a:buClr>
              <a:buSzPts val="1400"/>
              <a:buChar char="○"/>
            </a:pPr>
            <a:r>
              <a:rPr lang="en">
                <a:solidFill>
                  <a:srgbClr val="F3F3F3"/>
                </a:solidFill>
              </a:rPr>
              <a:t>If there’s a unix command and you need more information about it, you can type “man commandname” and get more information about it</a:t>
            </a:r>
            <a:endParaRPr>
              <a:solidFill>
                <a:srgbClr val="F3F3F3"/>
              </a:solidFill>
            </a:endParaRPr>
          </a:p>
          <a:p>
            <a:pPr indent="0" lvl="0" marL="0" rtl="0" algn="l">
              <a:spcBef>
                <a:spcPts val="0"/>
              </a:spcBef>
              <a:spcAft>
                <a:spcPts val="0"/>
              </a:spcAft>
              <a:buNone/>
            </a:pPr>
            <a:r>
              <a:t/>
            </a:r>
            <a:endParaRPr>
              <a:solidFill>
                <a:srgbClr val="F3F3F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Visual Studio Code</a:t>
            </a:r>
            <a:endParaRPr>
              <a:solidFill>
                <a:srgbClr val="FFFFFF"/>
              </a:solidFill>
            </a:endParaRPr>
          </a:p>
        </p:txBody>
      </p:sp>
      <p:pic>
        <p:nvPicPr>
          <p:cNvPr id="125" name="Google Shape;125;p28"/>
          <p:cNvPicPr preferRelativeResize="0"/>
          <p:nvPr/>
        </p:nvPicPr>
        <p:blipFill>
          <a:blip r:embed="rId3">
            <a:alphaModFix/>
          </a:blip>
          <a:stretch>
            <a:fillRect/>
          </a:stretch>
        </p:blipFill>
        <p:spPr>
          <a:xfrm>
            <a:off x="311700" y="1017713"/>
            <a:ext cx="3836964" cy="3820977"/>
          </a:xfrm>
          <a:prstGeom prst="rect">
            <a:avLst/>
          </a:prstGeom>
          <a:noFill/>
          <a:ln>
            <a:noFill/>
          </a:ln>
        </p:spPr>
      </p:pic>
      <p:sp>
        <p:nvSpPr>
          <p:cNvPr id="126" name="Google Shape;126;p28"/>
          <p:cNvSpPr txBox="1"/>
          <p:nvPr/>
        </p:nvSpPr>
        <p:spPr>
          <a:xfrm>
            <a:off x="4639625" y="1017725"/>
            <a:ext cx="7327800" cy="8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Recommended text editor</a:t>
            </a:r>
            <a:endParaRPr sz="24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Editors</a:t>
            </a:r>
            <a:endParaRPr>
              <a:solidFill>
                <a:srgbClr val="FFFFFF"/>
              </a:solidFill>
            </a:endParaRPr>
          </a:p>
        </p:txBody>
      </p:sp>
      <p:sp>
        <p:nvSpPr>
          <p:cNvPr id="132" name="Google Shape;132;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800"/>
              </a:spcBef>
              <a:spcAft>
                <a:spcPts val="0"/>
              </a:spcAft>
              <a:buNone/>
            </a:pPr>
            <a:r>
              <a:rPr lang="en">
                <a:solidFill>
                  <a:srgbClr val="F3F3F3"/>
                </a:solidFill>
              </a:rPr>
              <a:t>Your editor is your main instrument to craft a program</a:t>
            </a:r>
            <a:endParaRPr>
              <a:solidFill>
                <a:srgbClr val="F3F3F3"/>
              </a:solidFill>
            </a:endParaRPr>
          </a:p>
          <a:p>
            <a:pPr indent="0" lvl="0" marL="0" rtl="0" algn="l">
              <a:spcBef>
                <a:spcPts val="700"/>
              </a:spcBef>
              <a:spcAft>
                <a:spcPts val="0"/>
              </a:spcAft>
              <a:buNone/>
            </a:pPr>
            <a:r>
              <a:rPr lang="en">
                <a:solidFill>
                  <a:srgbClr val="F3F3F3"/>
                </a:solidFill>
              </a:rPr>
              <a:t>– Chefs use the best knife</a:t>
            </a:r>
            <a:endParaRPr>
              <a:solidFill>
                <a:srgbClr val="F3F3F3"/>
              </a:solidFill>
            </a:endParaRPr>
          </a:p>
          <a:p>
            <a:pPr indent="0" lvl="0" marL="0" rtl="0" algn="l">
              <a:spcBef>
                <a:spcPts val="700"/>
              </a:spcBef>
              <a:spcAft>
                <a:spcPts val="0"/>
              </a:spcAft>
              <a:buNone/>
            </a:pPr>
            <a:r>
              <a:rPr lang="en">
                <a:solidFill>
                  <a:srgbClr val="F3F3F3"/>
                </a:solidFill>
              </a:rPr>
              <a:t>– Mechanics use the best wrenches</a:t>
            </a:r>
            <a:endParaRPr>
              <a:solidFill>
                <a:srgbClr val="F3F3F3"/>
              </a:solidFill>
            </a:endParaRPr>
          </a:p>
          <a:p>
            <a:pPr indent="0" lvl="0" marL="0" rtl="0" algn="l">
              <a:spcBef>
                <a:spcPts val="700"/>
              </a:spcBef>
              <a:spcAft>
                <a:spcPts val="0"/>
              </a:spcAft>
              <a:buNone/>
            </a:pPr>
            <a:r>
              <a:rPr lang="en">
                <a:solidFill>
                  <a:srgbClr val="F3F3F3"/>
                </a:solidFill>
              </a:rPr>
              <a:t>– Bakers use the best ovens</a:t>
            </a:r>
            <a:endParaRPr>
              <a:solidFill>
                <a:srgbClr val="F3F3F3"/>
              </a:solidFill>
            </a:endParaRPr>
          </a:p>
          <a:p>
            <a:pPr indent="0" lvl="0" marL="0" rtl="0" algn="l">
              <a:spcBef>
                <a:spcPts val="700"/>
              </a:spcBef>
              <a:spcAft>
                <a:spcPts val="0"/>
              </a:spcAft>
              <a:buNone/>
            </a:pPr>
            <a:r>
              <a:rPr lang="en">
                <a:solidFill>
                  <a:srgbClr val="F3F3F3"/>
                </a:solidFill>
              </a:rPr>
              <a:t>– And they know the ins and outs of their tool</a:t>
            </a:r>
            <a:endParaRPr>
              <a:solidFill>
                <a:srgbClr val="F3F3F3"/>
              </a:solidFill>
            </a:endParaRPr>
          </a:p>
          <a:p>
            <a:pPr indent="0" lvl="0" marL="0" rtl="0" algn="l">
              <a:spcBef>
                <a:spcPts val="800"/>
              </a:spcBef>
              <a:spcAft>
                <a:spcPts val="0"/>
              </a:spcAft>
              <a:buNone/>
            </a:pPr>
            <a:r>
              <a:rPr lang="en">
                <a:solidFill>
                  <a:srgbClr val="F3F3F3"/>
                </a:solidFill>
              </a:rPr>
              <a:t>Invest time in learning your editor, whatever it is. Everyone has a different “optimal” setup and that’s okay! </a:t>
            </a:r>
            <a:endParaRPr>
              <a:solidFill>
                <a:srgbClr val="F3F3F3"/>
              </a:solidFill>
            </a:endParaRPr>
          </a:p>
          <a:p>
            <a:pPr indent="0" lvl="0" marL="0" rtl="0" algn="l">
              <a:spcBef>
                <a:spcPts val="800"/>
              </a:spcBef>
              <a:spcAft>
                <a:spcPts val="0"/>
              </a:spcAft>
              <a:buNone/>
            </a:pPr>
            <a:r>
              <a:t/>
            </a:r>
            <a:endParaRPr>
              <a:solidFill>
                <a:srgbClr val="F3F3F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Developer Tools</a:t>
            </a:r>
            <a:endParaRPr>
              <a:solidFill>
                <a:srgbClr val="FFFFFF"/>
              </a:solidFill>
            </a:endParaRPr>
          </a:p>
        </p:txBody>
      </p:sp>
      <p:sp>
        <p:nvSpPr>
          <p:cNvPr id="138" name="Google Shape;138;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800"/>
              </a:spcBef>
              <a:spcAft>
                <a:spcPts val="0"/>
              </a:spcAft>
              <a:buNone/>
            </a:pPr>
            <a:r>
              <a:rPr lang="en">
                <a:solidFill>
                  <a:srgbClr val="F3F3F3"/>
                </a:solidFill>
              </a:rPr>
              <a:t>First.. What happens if you get stuck? </a:t>
            </a:r>
            <a:endParaRPr>
              <a:solidFill>
                <a:srgbClr val="F3F3F3"/>
              </a:solidFill>
            </a:endParaRPr>
          </a:p>
          <a:p>
            <a:pPr indent="-342900" lvl="0" marL="457200" rtl="0" algn="l">
              <a:spcBef>
                <a:spcPts val="700"/>
              </a:spcBef>
              <a:spcAft>
                <a:spcPts val="0"/>
              </a:spcAft>
              <a:buClr>
                <a:srgbClr val="F3F3F3"/>
              </a:buClr>
              <a:buSzPts val="1800"/>
              <a:buChar char="●"/>
            </a:pPr>
            <a:r>
              <a:rPr lang="en">
                <a:solidFill>
                  <a:srgbClr val="F3F3F3"/>
                </a:solidFill>
              </a:rPr>
              <a:t>Google for errors </a:t>
            </a:r>
            <a:endParaRPr>
              <a:solidFill>
                <a:srgbClr val="F3F3F3"/>
              </a:solidFill>
            </a:endParaRPr>
          </a:p>
          <a:p>
            <a:pPr indent="-317500" lvl="1" marL="914400" rtl="0" algn="l">
              <a:spcBef>
                <a:spcPts val="0"/>
              </a:spcBef>
              <a:spcAft>
                <a:spcPts val="0"/>
              </a:spcAft>
              <a:buClr>
                <a:srgbClr val="F3F3F3"/>
              </a:buClr>
              <a:buSzPts val="1400"/>
              <a:buChar char="○"/>
            </a:pPr>
            <a:r>
              <a:rPr lang="en">
                <a:solidFill>
                  <a:srgbClr val="F3F3F3"/>
                </a:solidFill>
              </a:rPr>
              <a:t>Stackoverflow is your best friend</a:t>
            </a:r>
            <a:endParaRPr>
              <a:solidFill>
                <a:srgbClr val="F3F3F3"/>
              </a:solidFill>
            </a:endParaRPr>
          </a:p>
          <a:p>
            <a:pPr indent="-342900" lvl="0" marL="457200" rtl="0" algn="l">
              <a:spcBef>
                <a:spcPts val="0"/>
              </a:spcBef>
              <a:spcAft>
                <a:spcPts val="0"/>
              </a:spcAft>
              <a:buClr>
                <a:srgbClr val="F3F3F3"/>
              </a:buClr>
              <a:buSzPts val="1800"/>
              <a:buChar char="●"/>
            </a:pPr>
            <a:r>
              <a:rPr lang="en">
                <a:solidFill>
                  <a:srgbClr val="F3F3F3"/>
                </a:solidFill>
              </a:rPr>
              <a:t>Finding and navigating documentation</a:t>
            </a:r>
            <a:endParaRPr>
              <a:solidFill>
                <a:srgbClr val="F3F3F3"/>
              </a:solidFill>
            </a:endParaRPr>
          </a:p>
          <a:p>
            <a:pPr indent="-317500" lvl="1" marL="914400" marR="0" rtl="0" algn="l">
              <a:lnSpc>
                <a:spcPct val="115000"/>
              </a:lnSpc>
              <a:spcBef>
                <a:spcPts val="0"/>
              </a:spcBef>
              <a:spcAft>
                <a:spcPts val="0"/>
              </a:spcAft>
              <a:buClr>
                <a:srgbClr val="F3F3F3"/>
              </a:buClr>
              <a:buSzPts val="1400"/>
              <a:buFont typeface="Arial"/>
              <a:buChar char="○"/>
            </a:pPr>
            <a:r>
              <a:rPr lang="en">
                <a:solidFill>
                  <a:srgbClr val="F3F3F3"/>
                </a:solidFill>
              </a:rPr>
              <a:t>Every language has documentation and it can be really useful if you’re trying to figure out how to do something </a:t>
            </a:r>
            <a:endParaRPr>
              <a:solidFill>
                <a:srgbClr val="F3F3F3"/>
              </a:solidFill>
            </a:endParaRPr>
          </a:p>
          <a:p>
            <a:pPr indent="-342900" lvl="0" marL="457200" marR="0" rtl="0" algn="l">
              <a:lnSpc>
                <a:spcPct val="115000"/>
              </a:lnSpc>
              <a:spcBef>
                <a:spcPts val="0"/>
              </a:spcBef>
              <a:spcAft>
                <a:spcPts val="0"/>
              </a:spcAft>
              <a:buClr>
                <a:srgbClr val="F3F3F3"/>
              </a:buClr>
              <a:buSzPts val="1800"/>
              <a:buChar char="●"/>
            </a:pPr>
            <a:r>
              <a:rPr lang="en">
                <a:solidFill>
                  <a:srgbClr val="F3F3F3"/>
                </a:solidFill>
              </a:rPr>
              <a:t>Man pages </a:t>
            </a:r>
            <a:endParaRPr>
              <a:solidFill>
                <a:srgbClr val="F3F3F3"/>
              </a:solidFill>
            </a:endParaRPr>
          </a:p>
          <a:p>
            <a:pPr indent="-317500" lvl="1" marL="914400" marR="0" rtl="0" algn="l">
              <a:lnSpc>
                <a:spcPct val="115000"/>
              </a:lnSpc>
              <a:spcBef>
                <a:spcPts val="0"/>
              </a:spcBef>
              <a:spcAft>
                <a:spcPts val="0"/>
              </a:spcAft>
              <a:buClr>
                <a:srgbClr val="F3F3F3"/>
              </a:buClr>
              <a:buSzPts val="1400"/>
              <a:buChar char="○"/>
            </a:pPr>
            <a:r>
              <a:rPr lang="en">
                <a:solidFill>
                  <a:srgbClr val="F3F3F3"/>
                </a:solidFill>
              </a:rPr>
              <a:t>If there’s a unix command and you need more information about it, you can type “man commandname” and get more information about it</a:t>
            </a:r>
            <a:endParaRPr>
              <a:solidFill>
                <a:srgbClr val="F3F3F3"/>
              </a:solidFill>
            </a:endParaRPr>
          </a:p>
          <a:p>
            <a:pPr indent="0" lvl="0" marL="0" rtl="0" algn="l">
              <a:spcBef>
                <a:spcPts val="0"/>
              </a:spcBef>
              <a:spcAft>
                <a:spcPts val="0"/>
              </a:spcAft>
              <a:buNone/>
            </a:pPr>
            <a:r>
              <a:t/>
            </a:r>
            <a:endParaRPr>
              <a:solidFill>
                <a:srgbClr val="F3F3F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rPr>
              <a:t>Git Bash (for Windows)</a:t>
            </a:r>
            <a:endParaRPr>
              <a:solidFill>
                <a:srgbClr val="F3F3F3"/>
              </a:solidFill>
            </a:endParaRPr>
          </a:p>
        </p:txBody>
      </p:sp>
      <p:pic>
        <p:nvPicPr>
          <p:cNvPr id="144" name="Google Shape;144;p31"/>
          <p:cNvPicPr preferRelativeResize="0"/>
          <p:nvPr/>
        </p:nvPicPr>
        <p:blipFill>
          <a:blip r:embed="rId3">
            <a:alphaModFix/>
          </a:blip>
          <a:stretch>
            <a:fillRect/>
          </a:stretch>
        </p:blipFill>
        <p:spPr>
          <a:xfrm>
            <a:off x="2747963" y="1177725"/>
            <a:ext cx="3648075" cy="3648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rPr>
              <a:t>Git Bash (Windows only)</a:t>
            </a:r>
            <a:endParaRPr>
              <a:solidFill>
                <a:srgbClr val="F3F3F3"/>
              </a:solidFill>
            </a:endParaRPr>
          </a:p>
        </p:txBody>
      </p:sp>
      <p:pic>
        <p:nvPicPr>
          <p:cNvPr id="150" name="Google Shape;150;p32"/>
          <p:cNvPicPr preferRelativeResize="0"/>
          <p:nvPr/>
        </p:nvPicPr>
        <p:blipFill>
          <a:blip r:embed="rId3">
            <a:alphaModFix/>
          </a:blip>
          <a:stretch>
            <a:fillRect/>
          </a:stretch>
        </p:blipFill>
        <p:spPr>
          <a:xfrm>
            <a:off x="351475" y="1186125"/>
            <a:ext cx="3663900" cy="2841550"/>
          </a:xfrm>
          <a:prstGeom prst="rect">
            <a:avLst/>
          </a:prstGeom>
          <a:noFill/>
          <a:ln>
            <a:noFill/>
          </a:ln>
        </p:spPr>
      </p:pic>
      <p:pic>
        <p:nvPicPr>
          <p:cNvPr id="151" name="Google Shape;151;p32"/>
          <p:cNvPicPr preferRelativeResize="0"/>
          <p:nvPr/>
        </p:nvPicPr>
        <p:blipFill>
          <a:blip r:embed="rId4">
            <a:alphaModFix/>
          </a:blip>
          <a:stretch>
            <a:fillRect/>
          </a:stretch>
        </p:blipFill>
        <p:spPr>
          <a:xfrm>
            <a:off x="4507623" y="1047150"/>
            <a:ext cx="4159351" cy="3119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rPr>
              <a:t>Git Bash </a:t>
            </a:r>
            <a:r>
              <a:rPr lang="en">
                <a:solidFill>
                  <a:srgbClr val="F3F3F3"/>
                </a:solidFill>
              </a:rPr>
              <a:t>(Windows Only)</a:t>
            </a:r>
            <a:endParaRPr>
              <a:solidFill>
                <a:srgbClr val="F3F3F3"/>
              </a:solidFill>
            </a:endParaRPr>
          </a:p>
        </p:txBody>
      </p:sp>
      <p:pic>
        <p:nvPicPr>
          <p:cNvPr id="157" name="Google Shape;157;p33"/>
          <p:cNvPicPr preferRelativeResize="0"/>
          <p:nvPr/>
        </p:nvPicPr>
        <p:blipFill>
          <a:blip r:embed="rId3">
            <a:alphaModFix/>
          </a:blip>
          <a:stretch>
            <a:fillRect/>
          </a:stretch>
        </p:blipFill>
        <p:spPr>
          <a:xfrm>
            <a:off x="2024684" y="1162300"/>
            <a:ext cx="5094633" cy="3820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