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7"/>
  </p:notesMasterIdLst>
  <p:sldIdLst>
    <p:sldId id="515" r:id="rId2"/>
    <p:sldId id="626" r:id="rId3"/>
    <p:sldId id="628" r:id="rId4"/>
    <p:sldId id="616" r:id="rId5"/>
    <p:sldId id="629" r:id="rId6"/>
    <p:sldId id="630" r:id="rId7"/>
    <p:sldId id="631" r:id="rId8"/>
    <p:sldId id="632" r:id="rId9"/>
    <p:sldId id="633" r:id="rId10"/>
    <p:sldId id="634" r:id="rId11"/>
    <p:sldId id="635" r:id="rId12"/>
    <p:sldId id="637" r:id="rId13"/>
    <p:sldId id="636" r:id="rId14"/>
    <p:sldId id="638" r:id="rId15"/>
    <p:sldId id="639" r:id="rId16"/>
    <p:sldId id="640" r:id="rId17"/>
    <p:sldId id="641" r:id="rId18"/>
    <p:sldId id="642" r:id="rId19"/>
    <p:sldId id="643" r:id="rId20"/>
    <p:sldId id="644" r:id="rId21"/>
    <p:sldId id="645" r:id="rId22"/>
    <p:sldId id="646" r:id="rId23"/>
    <p:sldId id="647" r:id="rId24"/>
    <p:sldId id="648" r:id="rId25"/>
    <p:sldId id="650" r:id="rId26"/>
    <p:sldId id="649" r:id="rId27"/>
    <p:sldId id="651" r:id="rId28"/>
    <p:sldId id="652" r:id="rId29"/>
    <p:sldId id="653" r:id="rId30"/>
    <p:sldId id="654" r:id="rId31"/>
    <p:sldId id="655" r:id="rId32"/>
    <p:sldId id="656" r:id="rId33"/>
    <p:sldId id="657" r:id="rId34"/>
    <p:sldId id="658" r:id="rId35"/>
    <p:sldId id="659" r:id="rId36"/>
    <p:sldId id="660" r:id="rId37"/>
    <p:sldId id="661" r:id="rId38"/>
    <p:sldId id="662" r:id="rId39"/>
    <p:sldId id="663" r:id="rId40"/>
    <p:sldId id="664" r:id="rId41"/>
    <p:sldId id="665" r:id="rId42"/>
    <p:sldId id="666" r:id="rId43"/>
    <p:sldId id="667" r:id="rId44"/>
    <p:sldId id="668" r:id="rId45"/>
    <p:sldId id="670" r:id="rId46"/>
    <p:sldId id="669" r:id="rId47"/>
    <p:sldId id="671" r:id="rId48"/>
    <p:sldId id="672" r:id="rId49"/>
    <p:sldId id="673" r:id="rId50"/>
    <p:sldId id="674" r:id="rId51"/>
    <p:sldId id="675" r:id="rId52"/>
    <p:sldId id="676" r:id="rId53"/>
    <p:sldId id="677" r:id="rId54"/>
    <p:sldId id="564" r:id="rId55"/>
    <p:sldId id="563" r:id="rId5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5501" autoAdjust="0"/>
  </p:normalViewPr>
  <p:slideViewPr>
    <p:cSldViewPr snapToGrid="0">
      <p:cViewPr varScale="1">
        <p:scale>
          <a:sx n="69" d="100"/>
          <a:sy n="69" d="100"/>
        </p:scale>
        <p:origin x="3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DA331-39D4-4FDF-885D-4D0A23777F0F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3E17D-C34B-472B-82E8-B061792E72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226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32C1-689E-4130-B7D4-A8F24E84E736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272C-2F34-45C1-901E-A54295090247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64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32C1-689E-4130-B7D4-A8F24E84E736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272C-2F34-45C1-901E-A542950902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788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32C1-689E-4130-B7D4-A8F24E84E736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272C-2F34-45C1-901E-A542950902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99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32C1-689E-4130-B7D4-A8F24E84E736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272C-2F34-45C1-901E-A542950902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72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32C1-689E-4130-B7D4-A8F24E84E736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272C-2F34-45C1-901E-A54295090247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3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32C1-689E-4130-B7D4-A8F24E84E736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272C-2F34-45C1-901E-A542950902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36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32C1-689E-4130-B7D4-A8F24E84E736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272C-2F34-45C1-901E-A542950902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10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32C1-689E-4130-B7D4-A8F24E84E736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272C-2F34-45C1-901E-A542950902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31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32C1-689E-4130-B7D4-A8F24E84E736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272C-2F34-45C1-901E-A542950902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00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2632C1-689E-4130-B7D4-A8F24E84E736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DE272C-2F34-45C1-901E-A542950902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23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32C1-689E-4130-B7D4-A8F24E84E736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272C-2F34-45C1-901E-A542950902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18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22632C1-689E-4130-B7D4-A8F24E84E736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FDE272C-2F34-45C1-901E-A54295090247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10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interface31.ru/tech_it/2016/03/kak-ustroen-i-rabotaet-web-server.html" TargetMode="Externa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mailto:asoloduhin@kait20.ru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 txBox="1">
            <a:spLocks/>
          </p:cNvSpPr>
          <p:nvPr/>
        </p:nvSpPr>
        <p:spPr>
          <a:xfrm>
            <a:off x="1524000" y="5399666"/>
            <a:ext cx="9144000" cy="62706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>
                <a:latin typeface="+mj-lt"/>
              </a:rPr>
              <a:t>Занятие </a:t>
            </a:r>
            <a:r>
              <a:rPr lang="ru-RU" sz="2400" dirty="0" smtClean="0">
                <a:latin typeface="+mj-lt"/>
              </a:rPr>
              <a:t>2</a:t>
            </a:r>
            <a:endParaRPr lang="ru-RU" sz="2400" dirty="0">
              <a:latin typeface="+mj-lt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>
                <a:latin typeface="+mn-lt"/>
              </a:rPr>
              <a:t>Лекция 2. Устройство </a:t>
            </a:r>
            <a:r>
              <a:rPr lang="en-US" sz="4400" dirty="0">
                <a:latin typeface="+mn-lt"/>
              </a:rPr>
              <a:t>WEB</a:t>
            </a:r>
            <a:r>
              <a:rPr lang="ru-RU" sz="4400" dirty="0">
                <a:latin typeface="+mn-lt"/>
              </a:rPr>
              <a:t>-сервера</a:t>
            </a:r>
            <a:r>
              <a:rPr lang="ru-RU" sz="4400" b="1" dirty="0"/>
              <a:t/>
            </a:r>
            <a:br>
              <a:rPr lang="ru-RU" sz="4400" b="1" dirty="0"/>
            </a:br>
            <a:r>
              <a:rPr lang="ru-RU" sz="3100" b="1" dirty="0" smtClean="0"/>
              <a:t>2-курс</a:t>
            </a:r>
            <a:endParaRPr lang="ru-RU" sz="3100" b="1" dirty="0"/>
          </a:p>
        </p:txBody>
      </p:sp>
    </p:spTree>
    <p:extLst>
      <p:ext uri="{BB962C8B-B14F-4D97-AF65-F5344CB8AC3E}">
        <p14:creationId xmlns:p14="http://schemas.microsoft.com/office/powerpoint/2010/main" val="62561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1163781" y="114300"/>
            <a:ext cx="9985663" cy="624840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800" dirty="0"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66108" y="213865"/>
            <a:ext cx="10058400" cy="10330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HTTP-</a:t>
            </a:r>
            <a:r>
              <a:rPr lang="ru-RU" sz="3600" dirty="0"/>
              <a:t>сервер</a:t>
            </a:r>
            <a:endParaRPr lang="ru-RU" sz="3600" b="1" dirty="0">
              <a:latin typeface="+mn-lt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66108" y="1070264"/>
            <a:ext cx="10083336" cy="5302827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/>
              <a:t>Сайты того времени вообще мало походили на современные, например, ниже показан вид одного из пионеров русскоязычного интернета, сайт компании </a:t>
            </a:r>
            <a:r>
              <a:rPr lang="ru-RU" sz="2800" dirty="0" err="1"/>
              <a:t>Rambler</a:t>
            </a:r>
            <a:r>
              <a:rPr lang="ru-RU" sz="2800" dirty="0"/>
              <a:t>:</a:t>
            </a:r>
            <a:endParaRPr lang="ru-RU" sz="2800" dirty="0">
              <a:cs typeface="Courier New" panose="020703090202050204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35" y="2359476"/>
            <a:ext cx="9154391" cy="449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75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1163781" y="114300"/>
            <a:ext cx="9985663" cy="624840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800" dirty="0"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66108" y="213865"/>
            <a:ext cx="10058400" cy="10330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HTTP-</a:t>
            </a:r>
            <a:r>
              <a:rPr lang="ru-RU" sz="3600" dirty="0"/>
              <a:t>сервер</a:t>
            </a:r>
            <a:endParaRPr lang="ru-RU" sz="3600" b="1" dirty="0">
              <a:latin typeface="+mn-lt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66108" y="768928"/>
            <a:ext cx="10083336" cy="5604164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/>
              <a:t>А переход по любой из ссылок вообще может привести современного пользователя в недоумение, вернуться назад с такой страницы не представляется возможным, кроме как через нажатие одноименной кнопки в браузере.</a:t>
            </a:r>
            <a:endParaRPr lang="ru-RU" sz="2800" dirty="0">
              <a:cs typeface="Courier New" panose="020703090202050204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27" y="2407863"/>
            <a:ext cx="10442864" cy="445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21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1163781" y="114300"/>
            <a:ext cx="9985663" cy="624840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800" dirty="0"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66108" y="213865"/>
            <a:ext cx="10058400" cy="10330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HTTP-</a:t>
            </a:r>
            <a:r>
              <a:rPr lang="ru-RU" sz="3600" dirty="0"/>
              <a:t>сервер</a:t>
            </a:r>
            <a:endParaRPr lang="ru-RU" sz="3600" b="1" dirty="0">
              <a:latin typeface="+mn-lt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66108" y="1070264"/>
            <a:ext cx="10083336" cy="5302827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/>
              <a:t>Попытка создать что-то более-менее похожее на современный сайт очень скоро превращалась в нарастающий объем работ по внесению изменений в уже существующие страницы. </a:t>
            </a:r>
          </a:p>
          <a:p>
            <a:pPr marL="0" indent="0">
              <a:buNone/>
            </a:pPr>
            <a:r>
              <a:rPr lang="ru-RU" sz="2800" dirty="0"/>
              <a:t>Ведь если мы что-то поменяли в общей части сайта, например, логотип в шапке, то нам нужно внести это изменение на все существующие страницы. </a:t>
            </a:r>
          </a:p>
          <a:p>
            <a:pPr marL="0" indent="0">
              <a:buNone/>
            </a:pPr>
            <a:r>
              <a:rPr lang="ru-RU" sz="2800" dirty="0"/>
              <a:t>А если мы изменили путь к одной из страниц или удалили ее, то нам надо будет найти все ссылки на нее и изменить или удалить их.</a:t>
            </a:r>
          </a:p>
          <a:p>
            <a:pPr marL="0" indent="0">
              <a:buNone/>
            </a:pPr>
            <a:r>
              <a:rPr lang="ru-RU" sz="2800" dirty="0"/>
              <a:t>Поэтому следующим шагом в развитии веб-серверов стала поддержка технологии </a:t>
            </a:r>
            <a:r>
              <a:rPr lang="ru-RU" sz="2800" b="1" dirty="0"/>
              <a:t>включения на стороне сервера</a:t>
            </a:r>
            <a:r>
              <a:rPr lang="ru-RU" sz="2800" dirty="0"/>
              <a:t> – </a:t>
            </a:r>
            <a:r>
              <a:rPr lang="ru-RU" sz="2800" b="1" dirty="0"/>
              <a:t>SSI</a:t>
            </a:r>
            <a:r>
              <a:rPr lang="ru-RU" sz="2800" dirty="0"/>
              <a:t> (</a:t>
            </a:r>
            <a:r>
              <a:rPr lang="ru-RU" sz="2800" b="1" dirty="0" err="1"/>
              <a:t>Server</a:t>
            </a:r>
            <a:r>
              <a:rPr lang="ru-RU" sz="2800" b="1" dirty="0"/>
              <a:t> </a:t>
            </a:r>
            <a:r>
              <a:rPr lang="ru-RU" sz="2800" b="1" dirty="0" err="1"/>
              <a:t>Side</a:t>
            </a:r>
            <a:r>
              <a:rPr lang="ru-RU" sz="2800" b="1" dirty="0"/>
              <a:t> </a:t>
            </a:r>
            <a:r>
              <a:rPr lang="ru-RU" sz="2800" b="1" dirty="0" err="1"/>
              <a:t>Includes</a:t>
            </a:r>
            <a:r>
              <a:rPr lang="ru-RU" sz="2800" dirty="0"/>
              <a:t>). </a:t>
            </a:r>
            <a:endParaRPr lang="ru-RU" sz="2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292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1163781" y="114300"/>
            <a:ext cx="9985663" cy="624840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800" dirty="0"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66108" y="213865"/>
            <a:ext cx="10058400" cy="10330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HTTP-</a:t>
            </a:r>
            <a:r>
              <a:rPr lang="ru-RU" sz="3600" dirty="0"/>
              <a:t>сервер</a:t>
            </a:r>
            <a:endParaRPr lang="ru-RU" sz="3600" b="1" dirty="0">
              <a:latin typeface="+mn-lt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66108" y="1070264"/>
            <a:ext cx="10083336" cy="5302827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/>
              <a:t>Она позволяла включать в код страницы содержимое иных файлов, что давало возможность вынести повторяющиеся элементы, такие как:</a:t>
            </a:r>
          </a:p>
          <a:p>
            <a:pPr marL="0" indent="0">
              <a:buNone/>
            </a:pPr>
            <a:r>
              <a:rPr lang="ru-RU" sz="2800" dirty="0"/>
              <a:t>   -    шапка, </a:t>
            </a:r>
          </a:p>
          <a:p>
            <a:pPr marL="0" indent="0">
              <a:buNone/>
            </a:pPr>
            <a:r>
              <a:rPr lang="ru-RU" sz="2800" dirty="0"/>
              <a:t>   -    подвал, </a:t>
            </a:r>
          </a:p>
          <a:p>
            <a:pPr marL="0" indent="0">
              <a:buNone/>
            </a:pPr>
            <a:r>
              <a:rPr lang="ru-RU" sz="2800" dirty="0"/>
              <a:t>   -    меню и</a:t>
            </a:r>
          </a:p>
          <a:p>
            <a:pPr marL="0" indent="0">
              <a:buNone/>
            </a:pPr>
            <a:r>
              <a:rPr lang="ru-RU" sz="2800" dirty="0"/>
              <a:t>   -    многие другие </a:t>
            </a:r>
          </a:p>
          <a:p>
            <a:pPr marL="0" indent="0">
              <a:buNone/>
            </a:pPr>
            <a:r>
              <a:rPr lang="ru-RU" sz="2800" dirty="0"/>
              <a:t>в отдельные файлы и просто подключать при окончательной сборке страницы.</a:t>
            </a:r>
            <a:endParaRPr lang="ru-RU" sz="2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659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1163781" y="114300"/>
            <a:ext cx="9985663" cy="624840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800" dirty="0"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66108" y="213865"/>
            <a:ext cx="10058400" cy="10330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HTTP-</a:t>
            </a:r>
            <a:r>
              <a:rPr lang="ru-RU" sz="3600" dirty="0"/>
              <a:t>сервер</a:t>
            </a:r>
            <a:endParaRPr lang="ru-RU" sz="3600" b="1" dirty="0">
              <a:latin typeface="+mn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000" y="1121143"/>
            <a:ext cx="9630000" cy="461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28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1163781" y="114300"/>
            <a:ext cx="9985663" cy="624840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800" dirty="0"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91044" y="0"/>
            <a:ext cx="10058400" cy="10330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HTTP-</a:t>
            </a:r>
            <a:r>
              <a:rPr lang="ru-RU" sz="3600" dirty="0"/>
              <a:t>сервер</a:t>
            </a:r>
            <a:endParaRPr lang="ru-RU" sz="3600" b="1" dirty="0">
              <a:latin typeface="+mn-lt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758536" y="602673"/>
            <a:ext cx="10474035" cy="5583382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/>
              <a:t>Теперь, чтобы изменить логотип или пункт меню изменения надо будет внести всего лишь в один файл, вместо правки всех существующих страниц. </a:t>
            </a:r>
          </a:p>
          <a:p>
            <a:pPr marL="0" indent="0">
              <a:buNone/>
            </a:pPr>
            <a:r>
              <a:rPr lang="ru-RU" sz="2800" dirty="0"/>
              <a:t>Кроме того, SSI позволял выводить на страницы некоторое динамическое содержимое, например, актуальную дату и выполнять несложные условия и работать с переменными. </a:t>
            </a:r>
          </a:p>
          <a:p>
            <a:pPr marL="0" indent="0">
              <a:buNone/>
            </a:pPr>
            <a:r>
              <a:rPr lang="ru-RU" sz="2800" dirty="0"/>
              <a:t>Это был значительный шаг вперед, облегчавший труд вебмастеров и повышавший удобство пользователей. </a:t>
            </a:r>
          </a:p>
          <a:p>
            <a:pPr marL="0" indent="0">
              <a:buNone/>
            </a:pPr>
            <a:r>
              <a:rPr lang="ru-RU" sz="2800" dirty="0"/>
              <a:t>Однако реализовать по-настоящему динамический сайт данные технологии все еще не позволяли.</a:t>
            </a:r>
          </a:p>
          <a:p>
            <a:pPr marL="0" indent="0">
              <a:buNone/>
            </a:pPr>
            <a:r>
              <a:rPr lang="ru-RU" sz="2800" dirty="0"/>
              <a:t>Стоит отметить, что SSI активно применяется и сегодня, там, где в код страницы нужно вставить некий статический контент, прежде всего благодаря простоте и нетребовательности к ресурсам.</a:t>
            </a:r>
            <a:endParaRPr lang="ru-RU" sz="2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047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1163781" y="114300"/>
            <a:ext cx="9985663" cy="624840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800" dirty="0"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66108" y="213865"/>
            <a:ext cx="10058400" cy="10330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CGI</a:t>
            </a:r>
            <a:endParaRPr lang="ru-RU" sz="3600" b="1" dirty="0">
              <a:latin typeface="+mn-lt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66108" y="1070264"/>
            <a:ext cx="10083336" cy="5302827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/>
              <a:t>Следующим шагом в развитии веб-технологии стало появление специальных программ (скриптов) выполняющих обработку запроса пользователей на стороне сервера. </a:t>
            </a:r>
          </a:p>
          <a:p>
            <a:pPr marL="0" indent="0">
              <a:buNone/>
            </a:pPr>
            <a:r>
              <a:rPr lang="ru-RU" sz="2800" dirty="0"/>
              <a:t>Чаще всего они пишутся на скриптовых языках, первоначально это был </a:t>
            </a:r>
            <a:r>
              <a:rPr lang="ru-RU" sz="2800" dirty="0" err="1"/>
              <a:t>Perl</a:t>
            </a:r>
            <a:r>
              <a:rPr lang="ru-RU" sz="2800" dirty="0"/>
              <a:t>, сегодня пальму лидерства удерживает PHP. </a:t>
            </a:r>
          </a:p>
          <a:p>
            <a:pPr marL="0" indent="0">
              <a:buNone/>
            </a:pPr>
            <a:r>
              <a:rPr lang="ru-RU" sz="2800" dirty="0"/>
              <a:t>Постепенно возник целый класс программ – системы управления контентом – CMS (</a:t>
            </a:r>
            <a:r>
              <a:rPr lang="ru-RU" sz="2800" dirty="0" err="1"/>
              <a:t>Content</a:t>
            </a:r>
            <a:r>
              <a:rPr lang="ru-RU" sz="2800" dirty="0"/>
              <a:t> </a:t>
            </a:r>
            <a:r>
              <a:rPr lang="ru-RU" sz="2800" dirty="0" err="1"/>
              <a:t>management</a:t>
            </a:r>
            <a:r>
              <a:rPr lang="ru-RU" sz="2800" dirty="0"/>
              <a:t> </a:t>
            </a:r>
            <a:r>
              <a:rPr lang="ru-RU" sz="2800" dirty="0" err="1"/>
              <a:t>system</a:t>
            </a:r>
            <a:r>
              <a:rPr lang="ru-RU" sz="2800" dirty="0"/>
              <a:t>), которые представляют полноценные веб-приложения способные обеспечить динамическую обработку запросов пользователя.</a:t>
            </a:r>
            <a:endParaRPr lang="ru-RU" sz="2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840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1163781" y="114300"/>
            <a:ext cx="9985663" cy="624840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800" dirty="0"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66108" y="213865"/>
            <a:ext cx="10058400" cy="10330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CGI</a:t>
            </a:r>
            <a:endParaRPr lang="ru-RU" sz="3600" b="1" dirty="0">
              <a:latin typeface="+mn-lt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66108" y="1070264"/>
            <a:ext cx="10083336" cy="5302827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/>
              <a:t>Рассмотрим один важный момент.</a:t>
            </a:r>
          </a:p>
          <a:p>
            <a:pPr marL="0" indent="0">
              <a:buNone/>
            </a:pPr>
            <a:r>
              <a:rPr lang="ru-RU" sz="2800" dirty="0"/>
              <a:t>Веб-серверы не умели и не умеют выполнять скрипты.</a:t>
            </a:r>
          </a:p>
          <a:p>
            <a:pPr marL="0" indent="0">
              <a:buNone/>
            </a:pPr>
            <a:r>
              <a:rPr lang="ru-RU" sz="2800" dirty="0"/>
              <a:t>Их задача – это выдача статического содержимого. </a:t>
            </a:r>
          </a:p>
          <a:p>
            <a:pPr marL="0" indent="0">
              <a:buNone/>
            </a:pPr>
            <a:r>
              <a:rPr lang="ru-RU" sz="2800" dirty="0"/>
              <a:t>Здесь на первый план выходит новая сущность – сервер приложений.</a:t>
            </a:r>
          </a:p>
          <a:p>
            <a:pPr marL="0" indent="0">
              <a:buNone/>
            </a:pPr>
            <a:r>
              <a:rPr lang="ru-RU" sz="2800" dirty="0"/>
              <a:t>Он представляет собой интерпретатор скриптовых языков и с помощью которого работают написанные на них веб-приложения. </a:t>
            </a:r>
          </a:p>
          <a:p>
            <a:pPr marL="0" indent="0">
              <a:buNone/>
            </a:pPr>
            <a:r>
              <a:rPr lang="ru-RU" sz="2800" dirty="0"/>
              <a:t>Для хранения данных обычно используются СУБД (система управлениями базами данных).</a:t>
            </a:r>
            <a:endParaRPr lang="ru-RU" sz="2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337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1163781" y="114300"/>
            <a:ext cx="9985663" cy="624840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800" dirty="0"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66108" y="213865"/>
            <a:ext cx="10058400" cy="10330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CGI</a:t>
            </a:r>
            <a:endParaRPr lang="ru-RU" sz="3600" b="1" dirty="0">
              <a:latin typeface="+mn-lt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66108" y="1070264"/>
            <a:ext cx="10083336" cy="5302827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/>
              <a:t>Её существование обусловлено необходимостью доступа к большому количеству взаимосвязанной информации.</a:t>
            </a:r>
          </a:p>
          <a:p>
            <a:pPr marL="0" indent="0">
              <a:buNone/>
            </a:pPr>
            <a:r>
              <a:rPr lang="ru-RU" sz="2800" dirty="0"/>
              <a:t>Однако сервер приложений не умеет работать с протоколом HTTP и обрабатывать пользовательские запросы, так как это задача веб-сервера. </a:t>
            </a:r>
          </a:p>
          <a:p>
            <a:pPr marL="0" indent="0">
              <a:buNone/>
            </a:pPr>
            <a:r>
              <a:rPr lang="ru-RU" sz="2800" dirty="0"/>
              <a:t>Чтобы обеспечить их взаимодействие был разработан </a:t>
            </a:r>
            <a:r>
              <a:rPr lang="ru-RU" sz="2800" b="1" dirty="0"/>
              <a:t>общий интерфейс шлюза</a:t>
            </a:r>
            <a:r>
              <a:rPr lang="ru-RU" sz="2800" dirty="0"/>
              <a:t> – </a:t>
            </a:r>
            <a:r>
              <a:rPr lang="ru-RU" sz="2800" b="1" dirty="0"/>
              <a:t>CGI</a:t>
            </a:r>
            <a:r>
              <a:rPr lang="ru-RU" sz="2800" dirty="0"/>
              <a:t> (</a:t>
            </a:r>
            <a:r>
              <a:rPr lang="ru-RU" sz="2800" i="1" dirty="0" err="1"/>
              <a:t>Common</a:t>
            </a:r>
            <a:r>
              <a:rPr lang="ru-RU" sz="2800" i="1" dirty="0"/>
              <a:t> </a:t>
            </a:r>
            <a:r>
              <a:rPr lang="ru-RU" sz="2800" i="1" dirty="0" err="1"/>
              <a:t>Gateway</a:t>
            </a:r>
            <a:r>
              <a:rPr lang="ru-RU" sz="2800" i="1" dirty="0"/>
              <a:t> </a:t>
            </a:r>
            <a:r>
              <a:rPr lang="ru-RU" sz="2800" i="1" dirty="0" err="1"/>
              <a:t>Interface</a:t>
            </a:r>
            <a:r>
              <a:rPr lang="ru-RU" sz="2800" dirty="0"/>
              <a:t>).</a:t>
            </a:r>
            <a:endParaRPr lang="ru-RU" sz="2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13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1163781" y="114300"/>
            <a:ext cx="9985663" cy="624840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800" dirty="0"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66108" y="213865"/>
            <a:ext cx="10058400" cy="10330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CGI</a:t>
            </a:r>
            <a:endParaRPr lang="ru-RU" sz="3600" b="1" dirty="0">
              <a:latin typeface="+mn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000" y="1108286"/>
            <a:ext cx="9630000" cy="464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5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1163781" y="114300"/>
            <a:ext cx="9985663" cy="624840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800" dirty="0"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993371" y="276211"/>
            <a:ext cx="10058400" cy="10330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/>
              <a:t>Как устроен и работает веб-сервер</a:t>
            </a:r>
            <a:r>
              <a:rPr lang="ru-RU" sz="4000" b="1" dirty="0"/>
              <a:t/>
            </a:r>
            <a:br>
              <a:rPr lang="ru-RU" sz="4000" b="1" dirty="0"/>
            </a:br>
            <a:endParaRPr lang="ru-RU" sz="3600" b="1" dirty="0">
              <a:latin typeface="+mn-lt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993371" y="1309254"/>
            <a:ext cx="10540538" cy="5053447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/>
              <a:t>Что такое веб-сервер? </a:t>
            </a:r>
          </a:p>
          <a:p>
            <a:pPr marL="0" indent="0">
              <a:buNone/>
            </a:pPr>
            <a:r>
              <a:rPr lang="ru-RU" sz="2800" dirty="0"/>
              <a:t>С точки зрения обывателя – это некий черный ящик, который обрабатывает запросы браузера и выдает в ответ веб-страницы. </a:t>
            </a:r>
          </a:p>
          <a:p>
            <a:pPr marL="0" indent="0">
              <a:buNone/>
            </a:pPr>
            <a:r>
              <a:rPr lang="ru-RU" sz="2800" dirty="0"/>
              <a:t>Технический специалист засыплет вас массой малопонятных терминов. </a:t>
            </a:r>
          </a:p>
          <a:p>
            <a:pPr marL="0" indent="0">
              <a:buNone/>
            </a:pPr>
            <a:r>
              <a:rPr lang="ru-RU" sz="2800" dirty="0"/>
              <a:t>В итоге начинающим администраторам веб-серверов бывает порой трудно разобраться во всем многообразии терминов и технологий. </a:t>
            </a:r>
          </a:p>
          <a:p>
            <a:pPr marL="0" indent="0">
              <a:buNone/>
            </a:pPr>
            <a:r>
              <a:rPr lang="ru-RU" sz="2800" dirty="0"/>
              <a:t>Действительно, область веб-разработки динамично развивается, но в основе многих современных решений лежат базовые технологии и принципы.</a:t>
            </a:r>
          </a:p>
        </p:txBody>
      </p:sp>
    </p:spTree>
    <p:extLst>
      <p:ext uri="{BB962C8B-B14F-4D97-AF65-F5344CB8AC3E}">
        <p14:creationId xmlns:p14="http://schemas.microsoft.com/office/powerpoint/2010/main" val="3665694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1163781" y="114300"/>
            <a:ext cx="9985663" cy="624840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800" dirty="0"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66108" y="213865"/>
            <a:ext cx="10058400" cy="10330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CGI</a:t>
            </a:r>
            <a:endParaRPr lang="ru-RU" sz="3600" b="1" dirty="0">
              <a:latin typeface="+mn-lt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66108" y="1070264"/>
            <a:ext cx="10083336" cy="5302827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/>
              <a:t>Следует четко понимать, CGI – это не программа и не протокол, это именно интерфейс, т.е. совокупность способов взаимодействия между приложениями. </a:t>
            </a:r>
          </a:p>
          <a:p>
            <a:pPr marL="0" indent="0">
              <a:buNone/>
            </a:pPr>
            <a:r>
              <a:rPr lang="ru-RU" sz="2800" dirty="0"/>
              <a:t>Также не следует путать термин CGI с понятием CGI-приложения или CGI-скрипта, которыми обозначают программу (скрипт) поддерживающую работу через интерфейс CGI.</a:t>
            </a:r>
          </a:p>
          <a:p>
            <a:pPr marL="0" indent="0">
              <a:buNone/>
            </a:pPr>
            <a:r>
              <a:rPr lang="ru-RU" sz="2800" dirty="0"/>
              <a:t>Для передачи данных используются стандартные потоки ввода-вывода, от веб-сервера к СGI-приложению данные передаются через </a:t>
            </a:r>
            <a:r>
              <a:rPr lang="ru-RU" sz="2800" b="1" dirty="0" err="1"/>
              <a:t>stdin</a:t>
            </a:r>
            <a:r>
              <a:rPr lang="ru-RU" sz="2800" dirty="0"/>
              <a:t>, принимаются назад через </a:t>
            </a:r>
            <a:r>
              <a:rPr lang="ru-RU" sz="2800" b="1" dirty="0" err="1"/>
              <a:t>stdout</a:t>
            </a:r>
            <a:r>
              <a:rPr lang="ru-RU" sz="2800" dirty="0"/>
              <a:t>, для передачи сообщений об ошибках используется </a:t>
            </a:r>
            <a:r>
              <a:rPr lang="ru-RU" sz="2800" b="1" dirty="0" err="1"/>
              <a:t>stderr</a:t>
            </a:r>
            <a:r>
              <a:rPr lang="ru-RU" sz="2800" dirty="0"/>
              <a:t>.</a:t>
            </a:r>
            <a:endParaRPr lang="ru-RU" sz="2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290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1163781" y="114300"/>
            <a:ext cx="9985663" cy="624840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800" dirty="0"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66108" y="213865"/>
            <a:ext cx="10058400" cy="10330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CGI</a:t>
            </a:r>
            <a:endParaRPr lang="ru-RU" sz="3600" b="1" dirty="0">
              <a:latin typeface="+mn-lt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66108" y="1070264"/>
            <a:ext cx="10083336" cy="5302827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/>
              <a:t>Рассмотрим процесс работы такой системы подробнее. </a:t>
            </a:r>
          </a:p>
          <a:p>
            <a:pPr marL="0" indent="0">
              <a:buNone/>
            </a:pPr>
            <a:r>
              <a:rPr lang="ru-RU" sz="2800" dirty="0"/>
              <a:t>Получив запрос от браузера пользователя веб-сервер определяет, что запрошено динамическое содержимое и формирует специальный запрос, которой через интерфейс CGI направляет веб-приложению. </a:t>
            </a:r>
          </a:p>
          <a:p>
            <a:pPr marL="0" indent="0">
              <a:buNone/>
            </a:pPr>
            <a:r>
              <a:rPr lang="ru-RU" sz="2800" dirty="0"/>
              <a:t>При его получении приложение запускается и выполняет запрос, результатом которого служит HTML-код динамически сформированной страницы, который передается назад веб-серверу, после чего приложение завершает свою работу.</a:t>
            </a:r>
            <a:endParaRPr lang="ru-RU" sz="2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6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1163781" y="114300"/>
            <a:ext cx="9985663" cy="624840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800" dirty="0"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66108" y="213865"/>
            <a:ext cx="10058400" cy="10330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CGI</a:t>
            </a:r>
            <a:endParaRPr lang="ru-RU" sz="3600" b="1" dirty="0">
              <a:latin typeface="+mn-lt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66108" y="1091044"/>
            <a:ext cx="10083336" cy="5282047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/>
              <a:t>Еще одно важное отличие динамического сайта - его страницы физически не существуют в том виде, который отдается пользователю. </a:t>
            </a:r>
          </a:p>
          <a:p>
            <a:pPr marL="0" indent="0">
              <a:buNone/>
            </a:pPr>
            <a:r>
              <a:rPr lang="ru-RU" sz="2800" dirty="0"/>
              <a:t>Фактически имеется веб-приложение, т.е. набор скриптов и шаблонов, и база данных, которая хранит материалы сайта и служебную информацию, отдельно располагается статическое содержимое: </a:t>
            </a:r>
          </a:p>
          <a:p>
            <a:pPr marL="0" indent="0">
              <a:buNone/>
            </a:pPr>
            <a:r>
              <a:rPr lang="ru-RU" sz="2800" dirty="0"/>
              <a:t>    -   картинки, </a:t>
            </a:r>
          </a:p>
          <a:p>
            <a:pPr marL="0" indent="0">
              <a:buNone/>
            </a:pPr>
            <a:r>
              <a:rPr lang="ru-RU" sz="2800" dirty="0"/>
              <a:t>    -   </a:t>
            </a:r>
            <a:r>
              <a:rPr lang="ru-RU" sz="2800" dirty="0" err="1"/>
              <a:t>java</a:t>
            </a:r>
            <a:r>
              <a:rPr lang="ru-RU" sz="2800" dirty="0"/>
              <a:t>-скрипты, </a:t>
            </a:r>
          </a:p>
          <a:p>
            <a:pPr marL="0" indent="0">
              <a:buNone/>
            </a:pPr>
            <a:r>
              <a:rPr lang="ru-RU" sz="2800" dirty="0"/>
              <a:t>    -   файлы.</a:t>
            </a:r>
          </a:p>
        </p:txBody>
      </p:sp>
    </p:spTree>
    <p:extLst>
      <p:ext uri="{BB962C8B-B14F-4D97-AF65-F5344CB8AC3E}">
        <p14:creationId xmlns:p14="http://schemas.microsoft.com/office/powerpoint/2010/main" val="4114806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1163781" y="114300"/>
            <a:ext cx="9985663" cy="624840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800" dirty="0"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66108" y="213865"/>
            <a:ext cx="10058400" cy="10330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CGI</a:t>
            </a:r>
            <a:endParaRPr lang="ru-RU" sz="3600" b="1" dirty="0">
              <a:latin typeface="+mn-lt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66108" y="1091045"/>
            <a:ext cx="10083336" cy="5282046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/>
              <a:t>Получив запрос веб-приложение извлекает данные из БД и заполняет ими указанный в запросе шаблон.</a:t>
            </a:r>
          </a:p>
          <a:p>
            <a:pPr marL="0" indent="0">
              <a:buNone/>
            </a:pPr>
            <a:r>
              <a:rPr lang="ru-RU" sz="2800" dirty="0"/>
              <a:t>Результат отдается веб-серверу, который дополняет сформированную таким образом страницу статическим содержимым:</a:t>
            </a:r>
          </a:p>
          <a:p>
            <a:pPr marL="0" indent="0">
              <a:buNone/>
            </a:pPr>
            <a:r>
              <a:rPr lang="ru-RU" sz="2800" dirty="0"/>
              <a:t>    -   изображениями, </a:t>
            </a:r>
          </a:p>
          <a:p>
            <a:pPr marL="0" indent="0">
              <a:buNone/>
            </a:pPr>
            <a:r>
              <a:rPr lang="ru-RU" sz="2800" dirty="0"/>
              <a:t>    -   скриптами, </a:t>
            </a:r>
          </a:p>
          <a:p>
            <a:pPr marL="0" indent="0">
              <a:buNone/>
            </a:pPr>
            <a:r>
              <a:rPr lang="ru-RU" sz="2800" dirty="0"/>
              <a:t>    -   стилями </a:t>
            </a:r>
          </a:p>
          <a:p>
            <a:pPr marL="0" indent="0">
              <a:buNone/>
            </a:pPr>
            <a:r>
              <a:rPr lang="ru-RU" sz="2800" dirty="0"/>
              <a:t>и отдает ее браузеру пользователя. </a:t>
            </a:r>
          </a:p>
          <a:p>
            <a:pPr marL="0" indent="0">
              <a:buNone/>
            </a:pPr>
            <a:endParaRPr lang="ru-RU" sz="2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716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1163781" y="114300"/>
            <a:ext cx="9985663" cy="624840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800" dirty="0"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66108" y="213865"/>
            <a:ext cx="10058400" cy="10330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CGI</a:t>
            </a:r>
            <a:endParaRPr lang="ru-RU" sz="3600" b="1" dirty="0">
              <a:latin typeface="+mn-lt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66108" y="1070264"/>
            <a:ext cx="10083336" cy="5302827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/>
              <a:t>Сама страница при этом нигде не сохраняется, разве что в кэше, и при получении нового запроса произойдет повторная генерация страницы.</a:t>
            </a:r>
          </a:p>
          <a:p>
            <a:pPr marL="0" indent="0">
              <a:buNone/>
            </a:pPr>
            <a:r>
              <a:rPr lang="ru-RU" sz="2800" dirty="0"/>
              <a:t>К достоинствам CGI можно отнести:</a:t>
            </a:r>
          </a:p>
          <a:p>
            <a:pPr marL="0" indent="0">
              <a:buNone/>
            </a:pPr>
            <a:r>
              <a:rPr lang="ru-RU" sz="2800" dirty="0"/>
              <a:t>     -    языковую независимость и </a:t>
            </a:r>
          </a:p>
          <a:p>
            <a:pPr marL="0" indent="0">
              <a:buNone/>
            </a:pPr>
            <a:r>
              <a:rPr lang="ru-RU" sz="2800" dirty="0"/>
              <a:t>     -   архитектурную независимость. </a:t>
            </a:r>
          </a:p>
          <a:p>
            <a:pPr marL="0" indent="0">
              <a:buNone/>
            </a:pPr>
            <a:r>
              <a:rPr lang="ru-RU" sz="2800" dirty="0"/>
              <a:t>CGI-приложение может быть написано на любом языке и одинаково хорошо работать с любым веб-сервером. </a:t>
            </a:r>
          </a:p>
          <a:p>
            <a:pPr marL="0" indent="0">
              <a:buNone/>
            </a:pPr>
            <a:r>
              <a:rPr lang="ru-RU" sz="2800" dirty="0"/>
              <a:t>Учитывая простоту и открытость стандарта это привело к бурному развитию веб-приложений.</a:t>
            </a:r>
            <a:endParaRPr lang="ru-RU" sz="2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133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1163781" y="114300"/>
            <a:ext cx="9985663" cy="624840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800" dirty="0"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66108" y="213865"/>
            <a:ext cx="10058400" cy="10330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CGI</a:t>
            </a:r>
            <a:endParaRPr lang="ru-RU" sz="3600" b="1" dirty="0">
              <a:latin typeface="+mn-lt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66108" y="924791"/>
            <a:ext cx="10083336" cy="544830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/>
              <a:t>Однако, кроме достоинств, CGI обладает и существенными недостатками. </a:t>
            </a:r>
          </a:p>
          <a:p>
            <a:pPr marL="0" indent="0">
              <a:buNone/>
            </a:pPr>
            <a:r>
              <a:rPr lang="ru-RU" sz="2800" dirty="0"/>
              <a:t>Основной из них: высокие накладные расходы на запуск и остановку процесса.</a:t>
            </a:r>
          </a:p>
          <a:p>
            <a:pPr marL="0" indent="0">
              <a:buNone/>
            </a:pPr>
            <a:r>
              <a:rPr lang="ru-RU" sz="2800" dirty="0"/>
              <a:t>Это влечет за собой повышенные требования к аппаратным ресурсам и невысокую производительность. </a:t>
            </a:r>
          </a:p>
          <a:p>
            <a:pPr marL="0" indent="0">
              <a:buNone/>
            </a:pPr>
            <a:r>
              <a:rPr lang="ru-RU" sz="2800" dirty="0"/>
              <a:t>А использование стандартных потоков ввода-вывода ограничивает возможности масштабирования и обеспечения высокой доступности, так как требует, чтобы веб-сервер и сервер приложений находились в пределах одной системы.</a:t>
            </a:r>
          </a:p>
          <a:p>
            <a:pPr marL="0" indent="0">
              <a:buNone/>
            </a:pPr>
            <a:r>
              <a:rPr lang="ru-RU" sz="2800" dirty="0"/>
              <a:t>На текущий момент CGI практически не применяется, так как ему на смену пришли более совершенные технологии.</a:t>
            </a:r>
            <a:endParaRPr lang="ru-RU" sz="2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288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1163781" y="114300"/>
            <a:ext cx="9985663" cy="624840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800" dirty="0"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66108" y="213865"/>
            <a:ext cx="10058400" cy="10330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err="1"/>
              <a:t>FastCGI</a:t>
            </a:r>
            <a:endParaRPr lang="ru-RU" sz="3600" b="1" dirty="0">
              <a:latin typeface="+mn-lt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66108" y="1246908"/>
            <a:ext cx="10083336" cy="5126183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/>
              <a:t>Как следует из названия, основной целью разработки данной технологии было повышение производительности CGI. </a:t>
            </a:r>
          </a:p>
          <a:p>
            <a:pPr marL="0" indent="0">
              <a:buNone/>
            </a:pPr>
            <a:r>
              <a:rPr lang="ru-RU" sz="2800" dirty="0"/>
              <a:t>Являясь ее дальнейшим развитием </a:t>
            </a:r>
            <a:r>
              <a:rPr lang="ru-RU" sz="2800" dirty="0" err="1"/>
              <a:t>FastCGI</a:t>
            </a:r>
            <a:r>
              <a:rPr lang="ru-RU" sz="2800" dirty="0"/>
              <a:t> представляет собой клиент-серверный протокол для взаимодействия веб-сервера и сервера приложений, обеспечивающий:</a:t>
            </a:r>
          </a:p>
          <a:p>
            <a:pPr marL="0" indent="0">
              <a:buNone/>
            </a:pPr>
            <a:r>
              <a:rPr lang="ru-RU" sz="2800" dirty="0"/>
              <a:t>   -   высокую производительность и </a:t>
            </a:r>
          </a:p>
          <a:p>
            <a:pPr marL="0" indent="0">
              <a:buNone/>
            </a:pPr>
            <a:r>
              <a:rPr lang="ru-RU" sz="2800" dirty="0"/>
              <a:t>   -   более высокую безопасность.</a:t>
            </a:r>
          </a:p>
        </p:txBody>
      </p:sp>
    </p:spTree>
    <p:extLst>
      <p:ext uri="{BB962C8B-B14F-4D97-AF65-F5344CB8AC3E}">
        <p14:creationId xmlns:p14="http://schemas.microsoft.com/office/powerpoint/2010/main" val="1605812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1163781" y="114300"/>
            <a:ext cx="9985663" cy="624840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800" dirty="0"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66108" y="213865"/>
            <a:ext cx="10058400" cy="10330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err="1"/>
              <a:t>FastCGI</a:t>
            </a:r>
            <a:endParaRPr lang="ru-RU" sz="3600" b="1" dirty="0">
              <a:latin typeface="+mn-lt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66108" y="1070264"/>
            <a:ext cx="10083336" cy="5302827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 err="1"/>
              <a:t>FastCGI</a:t>
            </a:r>
            <a:r>
              <a:rPr lang="ru-RU" sz="2800" dirty="0"/>
              <a:t> устраняет основную проблему CGI – повторный запуск процесса веб-приложения на каждый запрос, </a:t>
            </a:r>
            <a:r>
              <a:rPr lang="ru-RU" sz="2800" dirty="0" err="1"/>
              <a:t>FastCGI</a:t>
            </a:r>
            <a:r>
              <a:rPr lang="ru-RU" sz="2800" dirty="0"/>
              <a:t> процессы запущены постоянно, что позволяет существенно экономить время и ресурсы. </a:t>
            </a:r>
          </a:p>
          <a:p>
            <a:pPr marL="0" indent="0">
              <a:buNone/>
            </a:pPr>
            <a:r>
              <a:rPr lang="ru-RU" sz="2800" dirty="0"/>
              <a:t>Для передачи данных вместо стандартных потоков используются UNIX-сокеты или TCP/IP, что позволяет размещать веб-сервер и сервера приложений на разных хостах.</a:t>
            </a:r>
          </a:p>
          <a:p>
            <a:pPr marL="0" indent="0">
              <a:buNone/>
            </a:pPr>
            <a:r>
              <a:rPr lang="ru-RU" sz="2800" dirty="0"/>
              <a:t>Таким образом обеспечивается масштабирование и/или высокая доступность системы.</a:t>
            </a:r>
            <a:endParaRPr lang="ru-RU" sz="2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070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1163781" y="114300"/>
            <a:ext cx="9985663" cy="624840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800" dirty="0"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66108" y="213865"/>
            <a:ext cx="10058400" cy="10330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err="1"/>
              <a:t>FastCGI</a:t>
            </a:r>
            <a:endParaRPr lang="ru-RU" sz="3600" b="1" dirty="0">
              <a:latin typeface="+mn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000" y="1108286"/>
            <a:ext cx="9630000" cy="464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3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1163781" y="114300"/>
            <a:ext cx="9985663" cy="624840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800" dirty="0"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66108" y="213865"/>
            <a:ext cx="10058400" cy="10330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err="1"/>
              <a:t>FastCGI</a:t>
            </a:r>
            <a:endParaRPr lang="ru-RU" sz="3600" b="1" dirty="0">
              <a:latin typeface="+mn-lt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66108" y="789710"/>
            <a:ext cx="10083336" cy="5583382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Также мы можем запустить на одном компьютере несколько </a:t>
            </a:r>
            <a:r>
              <a:rPr lang="ru-RU" sz="2800" dirty="0" err="1"/>
              <a:t>FastCGI</a:t>
            </a:r>
            <a:r>
              <a:rPr lang="ru-RU" sz="2800" dirty="0"/>
              <a:t> процессов, которые могут обрабатывать запросы параллельно, либо иметь различные настройки или версии скриптового языка. </a:t>
            </a:r>
          </a:p>
          <a:p>
            <a:r>
              <a:rPr lang="ru-RU" sz="2800" dirty="0"/>
              <a:t>Например, можно одновременно иметь несколько версий PHP для разных сайтов, направляя их запросы разным </a:t>
            </a:r>
            <a:r>
              <a:rPr lang="ru-RU" sz="2800" dirty="0" err="1"/>
              <a:t>FastCGI</a:t>
            </a:r>
            <a:r>
              <a:rPr lang="ru-RU" sz="2800" dirty="0"/>
              <a:t> процессам.</a:t>
            </a:r>
          </a:p>
          <a:p>
            <a:r>
              <a:rPr lang="ru-RU" sz="2800" dirty="0"/>
              <a:t>Для управления </a:t>
            </a:r>
            <a:r>
              <a:rPr lang="ru-RU" sz="2800" dirty="0" err="1"/>
              <a:t>FastCGI</a:t>
            </a:r>
            <a:r>
              <a:rPr lang="ru-RU" sz="2800" dirty="0"/>
              <a:t> процессами и распределением нагрузки служат менеджеры процессов, они могут быть как частью веб-сервера, так и отдельными приложениями. </a:t>
            </a:r>
          </a:p>
          <a:p>
            <a:r>
              <a:rPr lang="ru-RU" sz="2800" dirty="0"/>
              <a:t>Популярные веб-сервера </a:t>
            </a:r>
            <a:r>
              <a:rPr lang="ru-RU" sz="2800" dirty="0" err="1"/>
              <a:t>Apache</a:t>
            </a:r>
            <a:r>
              <a:rPr lang="ru-RU" sz="2800" dirty="0"/>
              <a:t> и </a:t>
            </a:r>
            <a:r>
              <a:rPr lang="ru-RU" sz="2800" dirty="0" err="1"/>
              <a:t>Lighttpd</a:t>
            </a:r>
            <a:r>
              <a:rPr lang="ru-RU" sz="2800" dirty="0"/>
              <a:t> имеют встроенные менеджеры </a:t>
            </a:r>
            <a:r>
              <a:rPr lang="ru-RU" sz="2800" dirty="0" err="1"/>
              <a:t>FastCGI</a:t>
            </a:r>
            <a:r>
              <a:rPr lang="ru-RU" sz="2800" dirty="0"/>
              <a:t> процессов, в то время как </a:t>
            </a:r>
            <a:r>
              <a:rPr lang="ru-RU" sz="2800" dirty="0" err="1"/>
              <a:t>Nginx</a:t>
            </a:r>
            <a:r>
              <a:rPr lang="ru-RU" sz="2800" dirty="0"/>
              <a:t> требует для своей работы c </a:t>
            </a:r>
            <a:r>
              <a:rPr lang="ru-RU" sz="2800" dirty="0" err="1"/>
              <a:t>FastCGI</a:t>
            </a:r>
            <a:r>
              <a:rPr lang="ru-RU" sz="2800" dirty="0"/>
              <a:t> внешний менеджер.</a:t>
            </a:r>
          </a:p>
        </p:txBody>
      </p:sp>
    </p:spTree>
    <p:extLst>
      <p:ext uri="{BB962C8B-B14F-4D97-AF65-F5344CB8AC3E}">
        <p14:creationId xmlns:p14="http://schemas.microsoft.com/office/powerpoint/2010/main" val="2715110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1163781" y="114300"/>
            <a:ext cx="9985663" cy="624840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800" dirty="0"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993371" y="259773"/>
            <a:ext cx="10058400" cy="10330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/>
              <a:t>Как устроен и работает веб-сервер</a:t>
            </a:r>
            <a:r>
              <a:rPr lang="ru-RU" sz="4000" b="1" dirty="0"/>
              <a:t/>
            </a:r>
            <a:br>
              <a:rPr lang="ru-RU" sz="4000" b="1" dirty="0"/>
            </a:br>
            <a:endParaRPr lang="ru-RU" sz="3600" b="1" dirty="0">
              <a:latin typeface="+mn-lt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993371" y="1143000"/>
            <a:ext cx="10540538" cy="521970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/>
              <a:t>Если не знаешь с чего начать, то начинать надо сначала. </a:t>
            </a:r>
          </a:p>
          <a:p>
            <a:pPr marL="0" indent="0">
              <a:buNone/>
            </a:pPr>
            <a:r>
              <a:rPr lang="ru-RU" sz="2800" dirty="0"/>
              <a:t>Чтобы не запутаться во всем многообразии современных веб-технологий нужно обратиться к истории.</a:t>
            </a:r>
          </a:p>
          <a:p>
            <a:pPr marL="0" indent="0">
              <a:buNone/>
            </a:pPr>
            <a:r>
              <a:rPr lang="ru-RU" sz="2800" dirty="0"/>
              <a:t>Это необходимо для того, чтобы понять:</a:t>
            </a:r>
          </a:p>
          <a:p>
            <a:pPr marL="0" indent="0">
              <a:buNone/>
            </a:pPr>
            <a:r>
              <a:rPr lang="ru-RU" sz="2800" dirty="0"/>
              <a:t>   -   с чего начинался современный интернет,</a:t>
            </a:r>
          </a:p>
          <a:p>
            <a:pPr marL="0" indent="0">
              <a:buNone/>
            </a:pPr>
            <a:r>
              <a:rPr lang="ru-RU" sz="2800" dirty="0"/>
              <a:t>   -   как развивались современные технологии и </a:t>
            </a:r>
          </a:p>
          <a:p>
            <a:pPr marL="0" indent="0">
              <a:buNone/>
            </a:pPr>
            <a:r>
              <a:rPr lang="ru-RU" sz="2800" dirty="0"/>
              <a:t>   -   как они совершенствовались.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328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1163781" y="114300"/>
            <a:ext cx="9985663" cy="624840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800" dirty="0"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66108" y="213865"/>
            <a:ext cx="10058400" cy="10330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PHP-FPM </a:t>
            </a:r>
            <a:r>
              <a:rPr lang="ru-RU" sz="3600" b="1" dirty="0"/>
              <a:t>и </a:t>
            </a:r>
            <a:r>
              <a:rPr lang="en-US" sz="3600" b="1" dirty="0"/>
              <a:t>spawn-</a:t>
            </a:r>
            <a:r>
              <a:rPr lang="en-US" sz="3600" b="1" dirty="0" err="1"/>
              <a:t>fcgi</a:t>
            </a:r>
            <a:endParaRPr lang="en-US" sz="3600" b="1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66108" y="1070264"/>
            <a:ext cx="10083336" cy="5302827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 err="1"/>
              <a:t>FastCGI</a:t>
            </a:r>
            <a:r>
              <a:rPr lang="ru-RU" sz="2800" dirty="0"/>
              <a:t> устраняет основную проблему CGI – повторный запуск процесса веб-приложения на каждый запрос, </a:t>
            </a:r>
            <a:r>
              <a:rPr lang="ru-RU" sz="2800" dirty="0" err="1"/>
              <a:t>FastCGI</a:t>
            </a:r>
            <a:r>
              <a:rPr lang="ru-RU" sz="2800" dirty="0"/>
              <a:t> процессы запущены постоянно, что позволяет существенно экономить время и ресурсы. </a:t>
            </a:r>
          </a:p>
          <a:p>
            <a:pPr marL="0" indent="0">
              <a:buNone/>
            </a:pPr>
            <a:r>
              <a:rPr lang="ru-RU" sz="2800" dirty="0"/>
              <a:t>Для передачи данных вместо стандартных потоков используются UNIX-сокеты или TCP/IP, что позволяет размещать веб-сервер и сервера приложений на разных хостах.</a:t>
            </a:r>
          </a:p>
          <a:p>
            <a:pPr marL="0" indent="0">
              <a:buNone/>
            </a:pPr>
            <a:r>
              <a:rPr lang="ru-RU" sz="2800" dirty="0"/>
              <a:t>Таким образом обеспечивается масштабирование и/или высокая доступность системы.</a:t>
            </a:r>
            <a:endParaRPr lang="ru-RU" sz="2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674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1163781" y="114300"/>
            <a:ext cx="9985663" cy="624840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800" dirty="0"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66108" y="213865"/>
            <a:ext cx="10058400" cy="10330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PHP-FPM </a:t>
            </a:r>
            <a:r>
              <a:rPr lang="ru-RU" sz="3600" b="1" dirty="0"/>
              <a:t>и </a:t>
            </a:r>
            <a:r>
              <a:rPr lang="en-US" sz="3600" b="1" dirty="0"/>
              <a:t>spawn-</a:t>
            </a:r>
            <a:r>
              <a:rPr lang="en-US" sz="3600" b="1" dirty="0" err="1"/>
              <a:t>fcgi</a:t>
            </a:r>
            <a:endParaRPr lang="en-US" sz="3600" b="1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66108" y="1070264"/>
            <a:ext cx="10083336" cy="5302827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err="1"/>
              <a:t>Spawn-fcgi</a:t>
            </a:r>
            <a:r>
              <a:rPr lang="ru-RU" sz="2800" dirty="0"/>
              <a:t> является частью проекта </a:t>
            </a:r>
            <a:r>
              <a:rPr lang="ru-RU" sz="2800" dirty="0" err="1"/>
              <a:t>Lighttpd</a:t>
            </a:r>
            <a:r>
              <a:rPr lang="ru-RU" sz="2800" dirty="0"/>
              <a:t>, но в состав одноименного веб-сервера не входит, по умолчанию </a:t>
            </a:r>
            <a:r>
              <a:rPr lang="ru-RU" sz="2800" dirty="0" err="1"/>
              <a:t>Lighttpd</a:t>
            </a:r>
            <a:r>
              <a:rPr lang="ru-RU" sz="2800" dirty="0"/>
              <a:t> использует собственный, более простой, менеджер процессов.</a:t>
            </a:r>
          </a:p>
          <a:p>
            <a:r>
              <a:rPr lang="ru-RU" sz="2800" dirty="0"/>
              <a:t> Разработчики рекомендуют использовать его в случаях, когда вам нужно управлять </a:t>
            </a:r>
            <a:r>
              <a:rPr lang="ru-RU" sz="2800" dirty="0" err="1"/>
              <a:t>FastCGI</a:t>
            </a:r>
            <a:r>
              <a:rPr lang="ru-RU" sz="2800" dirty="0"/>
              <a:t> процессами расположенными на другом хосте, либо требуются расширенные настройки безопасности.</a:t>
            </a:r>
          </a:p>
          <a:p>
            <a:r>
              <a:rPr lang="ru-RU" sz="2800" dirty="0"/>
              <a:t>Внешние менеджеры позволяют изолировать каждый </a:t>
            </a:r>
            <a:r>
              <a:rPr lang="ru-RU" sz="2800" dirty="0" err="1"/>
              <a:t>FastCGI</a:t>
            </a:r>
            <a:r>
              <a:rPr lang="ru-RU" sz="2800" dirty="0"/>
              <a:t> процесс в своем </a:t>
            </a:r>
            <a:r>
              <a:rPr lang="ru-RU" sz="2800" dirty="0" err="1"/>
              <a:t>chroot</a:t>
            </a:r>
            <a:r>
              <a:rPr lang="ru-RU" sz="2800" dirty="0"/>
              <a:t> (смена корневого каталога приложения без возможности доступа за его пределы), отличном как от </a:t>
            </a:r>
            <a:r>
              <a:rPr lang="ru-RU" sz="2800" dirty="0" err="1"/>
              <a:t>chroot</a:t>
            </a:r>
            <a:r>
              <a:rPr lang="ru-RU" sz="2800" dirty="0"/>
              <a:t> иных процессов, так и от </a:t>
            </a:r>
            <a:r>
              <a:rPr lang="ru-RU" sz="2800" dirty="0" err="1"/>
              <a:t>chroot</a:t>
            </a:r>
            <a:r>
              <a:rPr lang="ru-RU" sz="2800" dirty="0"/>
              <a:t> веб-сервера. </a:t>
            </a:r>
          </a:p>
        </p:txBody>
      </p:sp>
    </p:spTree>
    <p:extLst>
      <p:ext uri="{BB962C8B-B14F-4D97-AF65-F5344CB8AC3E}">
        <p14:creationId xmlns:p14="http://schemas.microsoft.com/office/powerpoint/2010/main" val="34463774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1163781" y="114300"/>
            <a:ext cx="9985663" cy="624840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800" dirty="0"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66108" y="213865"/>
            <a:ext cx="10058400" cy="10330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PHP-FPM </a:t>
            </a:r>
            <a:r>
              <a:rPr lang="ru-RU" sz="3600" b="1" dirty="0"/>
              <a:t>и </a:t>
            </a:r>
            <a:r>
              <a:rPr lang="en-US" sz="3600" b="1" dirty="0"/>
              <a:t>spawn-</a:t>
            </a:r>
            <a:r>
              <a:rPr lang="en-US" sz="3600" b="1" dirty="0" err="1"/>
              <a:t>fcgi</a:t>
            </a:r>
            <a:endParaRPr lang="en-US" sz="36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43" y="1384714"/>
            <a:ext cx="10058400" cy="399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072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1163781" y="114300"/>
            <a:ext cx="9985663" cy="624840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800" dirty="0"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66108" y="213865"/>
            <a:ext cx="10058400" cy="10330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PHP-FPM </a:t>
            </a:r>
            <a:r>
              <a:rPr lang="ru-RU" sz="3600" b="1" dirty="0"/>
              <a:t>и </a:t>
            </a:r>
            <a:r>
              <a:rPr lang="en-US" sz="3600" b="1" dirty="0"/>
              <a:t>spawn-</a:t>
            </a:r>
            <a:r>
              <a:rPr lang="en-US" sz="3600" b="1" dirty="0" err="1"/>
              <a:t>fcgi</a:t>
            </a:r>
            <a:endParaRPr lang="en-US" sz="3600" b="1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66108" y="1070264"/>
            <a:ext cx="10083336" cy="5302827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И, как мы уже говорили, позволяют работать с </a:t>
            </a:r>
            <a:r>
              <a:rPr lang="ru-RU" sz="2800" dirty="0" err="1"/>
              <a:t>FastCGI</a:t>
            </a:r>
            <a:r>
              <a:rPr lang="ru-RU" sz="2800" dirty="0"/>
              <a:t> приложениями расположенными на других серверах через TCP/IP, в случае локального доступа следует выбирать доступ через UNIX-сокет, как быстрый тип соединения.</a:t>
            </a:r>
          </a:p>
          <a:p>
            <a:r>
              <a:rPr lang="ru-RU" sz="2800" dirty="0"/>
              <a:t>Если снова посмотреть на схему, то мы увидим, что у нас появился новый элемент - менеджер процессов, который является посредником между веб-сервером и серверами приложений. </a:t>
            </a:r>
          </a:p>
          <a:p>
            <a:r>
              <a:rPr lang="ru-RU" sz="2800" dirty="0"/>
              <a:t>Это несколько усложняет схему, так как настраивать и сопровождать приходится большее количество служб, но в тоже время открывает более широкие возможности, позволяя настроить каждый элемент сервера четко под свои задачи.</a:t>
            </a:r>
          </a:p>
        </p:txBody>
      </p:sp>
    </p:spTree>
    <p:extLst>
      <p:ext uri="{BB962C8B-B14F-4D97-AF65-F5344CB8AC3E}">
        <p14:creationId xmlns:p14="http://schemas.microsoft.com/office/powerpoint/2010/main" val="31458994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1163781" y="114300"/>
            <a:ext cx="9985663" cy="624840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800" dirty="0"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66108" y="213865"/>
            <a:ext cx="10058400" cy="10330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PHP-FPM </a:t>
            </a:r>
            <a:r>
              <a:rPr lang="ru-RU" sz="3600" b="1" dirty="0"/>
              <a:t>и </a:t>
            </a:r>
            <a:r>
              <a:rPr lang="en-US" sz="3600" b="1" dirty="0"/>
              <a:t>spawn-</a:t>
            </a:r>
            <a:r>
              <a:rPr lang="en-US" sz="3600" b="1" dirty="0" err="1"/>
              <a:t>fcgi</a:t>
            </a:r>
            <a:endParaRPr lang="en-US" sz="3600" b="1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66108" y="1070264"/>
            <a:ext cx="10083336" cy="5302827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На практике, выбирая между встроенным менеджером и внешним здраво оцените ситуацию и выбирайте именно тот инструмент, который наиболее подходит вашим запросам. </a:t>
            </a:r>
          </a:p>
          <a:p>
            <a:r>
              <a:rPr lang="ru-RU" sz="2800" dirty="0"/>
              <a:t>Например, создавая простой сервер для нескольких сайтов на типовых движках применение внешнего менеджера будет явно излишним. </a:t>
            </a:r>
          </a:p>
          <a:p>
            <a:r>
              <a:rPr lang="ru-RU" sz="2800" dirty="0"/>
              <a:t>Хотя никто не навязывает вам своей точки зрения. </a:t>
            </a:r>
          </a:p>
          <a:p>
            <a:r>
              <a:rPr lang="ru-RU" sz="2800" dirty="0" err="1"/>
              <a:t>Linux</a:t>
            </a:r>
            <a:r>
              <a:rPr lang="ru-RU" sz="2800" dirty="0"/>
              <a:t> тем и хорош, что каждый может, как из конструктора, собрать именно то, что ему надо.</a:t>
            </a:r>
          </a:p>
        </p:txBody>
      </p:sp>
    </p:spTree>
    <p:extLst>
      <p:ext uri="{BB962C8B-B14F-4D97-AF65-F5344CB8AC3E}">
        <p14:creationId xmlns:p14="http://schemas.microsoft.com/office/powerpoint/2010/main" val="25085861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1163781" y="114300"/>
            <a:ext cx="9985663" cy="624840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800" dirty="0"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66108" y="213865"/>
            <a:ext cx="10058400" cy="10330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SCGI, PCGI, PSGI, WSGI </a:t>
            </a:r>
            <a:r>
              <a:rPr lang="ru-RU" sz="3600" b="1" dirty="0"/>
              <a:t>и прочие</a:t>
            </a:r>
            <a:endParaRPr lang="en-US" sz="3600" b="1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66108" y="1070264"/>
            <a:ext cx="10083336" cy="5302827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Погружаясь в тему веб-разработки, вы непременно будете встречаться с упоминанием различных CGI-технологий, наиболее популярные из которых мы перечислили в заголовке. </a:t>
            </a:r>
          </a:p>
          <a:p>
            <a:r>
              <a:rPr lang="ru-RU" sz="2800" dirty="0"/>
              <a:t>От такого многообразия можно и растеряться, но если вы внимательно прочитали начало нашей статьи, то знаете, как работает CGI и </a:t>
            </a:r>
            <a:r>
              <a:rPr lang="ru-RU" sz="2800" dirty="0" err="1"/>
              <a:t>FastCGI</a:t>
            </a:r>
            <a:r>
              <a:rPr lang="ru-RU" sz="2800" dirty="0"/>
              <a:t>, а, следовательно, разобраться с любой из этих технологий не составит для вас труда.</a:t>
            </a:r>
          </a:p>
          <a:p>
            <a:r>
              <a:rPr lang="ru-RU" sz="2800" dirty="0"/>
              <a:t>Несмотря на различия в реализациях того или иного решения базовые принципы остаются общими.</a:t>
            </a:r>
          </a:p>
        </p:txBody>
      </p:sp>
    </p:spTree>
    <p:extLst>
      <p:ext uri="{BB962C8B-B14F-4D97-AF65-F5344CB8AC3E}">
        <p14:creationId xmlns:p14="http://schemas.microsoft.com/office/powerpoint/2010/main" val="26612452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1163781" y="114300"/>
            <a:ext cx="9985663" cy="624840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800" dirty="0"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66108" y="213865"/>
            <a:ext cx="10058400" cy="10330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SCGI, PCGI, PSGI, WSGI </a:t>
            </a:r>
            <a:r>
              <a:rPr lang="ru-RU" sz="3600" b="1" dirty="0"/>
              <a:t>и прочие</a:t>
            </a:r>
            <a:endParaRPr lang="en-US" sz="3600" b="1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66108" y="1070264"/>
            <a:ext cx="10083336" cy="5302827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Все эти технологии предоставляют интерфейс шлюза (</a:t>
            </a:r>
            <a:r>
              <a:rPr lang="ru-RU" sz="2800" dirty="0" err="1"/>
              <a:t>Gateway</a:t>
            </a:r>
            <a:r>
              <a:rPr lang="ru-RU" sz="2800" dirty="0"/>
              <a:t> </a:t>
            </a:r>
            <a:r>
              <a:rPr lang="ru-RU" sz="2800" dirty="0" err="1"/>
              <a:t>Interface</a:t>
            </a:r>
            <a:r>
              <a:rPr lang="ru-RU" sz="2800" dirty="0"/>
              <a:t>) для взаимодействия веб-сервера с сервером приложений. </a:t>
            </a:r>
          </a:p>
          <a:p>
            <a:r>
              <a:rPr lang="ru-RU" sz="2800" dirty="0"/>
              <a:t>Шлюзы позволяют развязать между собой среды веб-сервера и веб-приложения, позволяя использовать любые сочетания без оглядки на возможную несовместимость. </a:t>
            </a:r>
          </a:p>
          <a:p>
            <a:r>
              <a:rPr lang="ru-RU" sz="2800" dirty="0"/>
              <a:t>Проще говоря, неважно, поддерживает ли ваш веб-сервер конкретную технологию или скриптовый язык, главное, чтобы он умел работать с нужным типом шлюза.</a:t>
            </a:r>
          </a:p>
          <a:p>
            <a:r>
              <a:rPr lang="ru-RU" sz="2800" dirty="0"/>
              <a:t>И раз уж мы перечислили в заголовке целый набор аббревиатур, то пройдем по ним более подробно.</a:t>
            </a:r>
          </a:p>
        </p:txBody>
      </p:sp>
    </p:spTree>
    <p:extLst>
      <p:ext uri="{BB962C8B-B14F-4D97-AF65-F5344CB8AC3E}">
        <p14:creationId xmlns:p14="http://schemas.microsoft.com/office/powerpoint/2010/main" val="18641059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1163781" y="114300"/>
            <a:ext cx="9985663" cy="624840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800" dirty="0"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66108" y="213865"/>
            <a:ext cx="10058400" cy="10330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SCGI, PCGI, PSGI, WSGI </a:t>
            </a:r>
            <a:r>
              <a:rPr lang="ru-RU" sz="3600" b="1" dirty="0"/>
              <a:t>и прочие</a:t>
            </a:r>
            <a:endParaRPr lang="en-US" sz="3600" b="1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66108" y="1070264"/>
            <a:ext cx="10083336" cy="5302827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/>
              <a:t>SCGI</a:t>
            </a:r>
            <a:r>
              <a:rPr lang="ru-RU" sz="2800" dirty="0"/>
              <a:t> (</a:t>
            </a:r>
            <a:r>
              <a:rPr lang="ru-RU" sz="2800" i="1" dirty="0" err="1"/>
              <a:t>Simple</a:t>
            </a:r>
            <a:r>
              <a:rPr lang="ru-RU" sz="2800" i="1" dirty="0"/>
              <a:t> </a:t>
            </a:r>
            <a:r>
              <a:rPr lang="ru-RU" sz="2800" i="1" dirty="0" err="1"/>
              <a:t>Common</a:t>
            </a:r>
            <a:r>
              <a:rPr lang="ru-RU" sz="2800" i="1" dirty="0"/>
              <a:t> </a:t>
            </a:r>
            <a:r>
              <a:rPr lang="ru-RU" sz="2800" i="1" dirty="0" err="1"/>
              <a:t>Gateway</a:t>
            </a:r>
            <a:r>
              <a:rPr lang="ru-RU" sz="2800" i="1" dirty="0"/>
              <a:t> </a:t>
            </a:r>
            <a:r>
              <a:rPr lang="ru-RU" sz="2800" i="1" dirty="0" err="1"/>
              <a:t>Interface</a:t>
            </a:r>
            <a:r>
              <a:rPr lang="ru-RU" sz="2800" dirty="0"/>
              <a:t>) - </a:t>
            </a:r>
            <a:r>
              <a:rPr lang="ru-RU" sz="2800" b="1" dirty="0"/>
              <a:t>простой общий интерфейс шлюза</a:t>
            </a:r>
            <a:r>
              <a:rPr lang="ru-RU" sz="2800" dirty="0"/>
              <a:t> - разработан как альтернатива CGI и во многом аналогичен </a:t>
            </a:r>
            <a:r>
              <a:rPr lang="ru-RU" sz="2800" dirty="0" err="1"/>
              <a:t>FastCGI</a:t>
            </a:r>
            <a:r>
              <a:rPr lang="ru-RU" sz="2800" dirty="0"/>
              <a:t>, но более прост в реализации. </a:t>
            </a:r>
          </a:p>
          <a:p>
            <a:r>
              <a:rPr lang="ru-RU" sz="2800" dirty="0"/>
              <a:t>Все, о чем мы рассказывали применительно к </a:t>
            </a:r>
            <a:r>
              <a:rPr lang="ru-RU" sz="2800" dirty="0" err="1"/>
              <a:t>FastGCI</a:t>
            </a:r>
            <a:r>
              <a:rPr lang="ru-RU" sz="2800" dirty="0"/>
              <a:t> справедливо и для SCGI.</a:t>
            </a:r>
          </a:p>
          <a:p>
            <a:r>
              <a:rPr lang="ru-RU" sz="2800" b="1" dirty="0"/>
              <a:t>PCGI</a:t>
            </a:r>
            <a:r>
              <a:rPr lang="ru-RU" sz="2800" dirty="0"/>
              <a:t> (</a:t>
            </a:r>
            <a:r>
              <a:rPr lang="ru-RU" sz="2800" i="1" dirty="0" err="1"/>
              <a:t>Perl</a:t>
            </a:r>
            <a:r>
              <a:rPr lang="ru-RU" sz="2800" i="1" dirty="0"/>
              <a:t> </a:t>
            </a:r>
            <a:r>
              <a:rPr lang="ru-RU" sz="2800" i="1" dirty="0" err="1"/>
              <a:t>Common</a:t>
            </a:r>
            <a:r>
              <a:rPr lang="ru-RU" sz="2800" i="1" dirty="0"/>
              <a:t> </a:t>
            </a:r>
            <a:r>
              <a:rPr lang="ru-RU" sz="2800" i="1" dirty="0" err="1"/>
              <a:t>Gateway</a:t>
            </a:r>
            <a:r>
              <a:rPr lang="ru-RU" sz="2800" i="1" dirty="0"/>
              <a:t> </a:t>
            </a:r>
            <a:r>
              <a:rPr lang="ru-RU" sz="2800" i="1" dirty="0" err="1"/>
              <a:t>Interface</a:t>
            </a:r>
            <a:r>
              <a:rPr lang="ru-RU" sz="2800" dirty="0"/>
              <a:t>) - библиотека </a:t>
            </a:r>
            <a:r>
              <a:rPr lang="ru-RU" sz="2800" dirty="0" err="1"/>
              <a:t>Perl</a:t>
            </a:r>
            <a:r>
              <a:rPr lang="ru-RU" sz="2800" dirty="0"/>
              <a:t> для работы с интерфейсом CGI, долгое время являлась основным вариантом работы с </a:t>
            </a:r>
            <a:r>
              <a:rPr lang="ru-RU" sz="2800" dirty="0" err="1"/>
              <a:t>Perl</a:t>
            </a:r>
            <a:r>
              <a:rPr lang="ru-RU" sz="2800" dirty="0"/>
              <a:t>-приложениями через CGI, отличается хорошей производительностью (насколько это применимо к CGI) при скромных потребностях в ресурсах и неплохой защиты от перегрузки.</a:t>
            </a:r>
          </a:p>
        </p:txBody>
      </p:sp>
    </p:spTree>
    <p:extLst>
      <p:ext uri="{BB962C8B-B14F-4D97-AF65-F5344CB8AC3E}">
        <p14:creationId xmlns:p14="http://schemas.microsoft.com/office/powerpoint/2010/main" val="36599415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1163781" y="114300"/>
            <a:ext cx="9985663" cy="624840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800" dirty="0"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66108" y="213865"/>
            <a:ext cx="10058400" cy="10330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SCGI, PCGI, PSGI, WSGI </a:t>
            </a:r>
            <a:r>
              <a:rPr lang="ru-RU" sz="3600" b="1" dirty="0"/>
              <a:t>и прочие</a:t>
            </a:r>
            <a:endParaRPr lang="en-US" sz="3600" b="1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66108" y="1070264"/>
            <a:ext cx="10083336" cy="5302827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/>
              <a:t>PSGI</a:t>
            </a:r>
            <a:r>
              <a:rPr lang="ru-RU" sz="2800" dirty="0"/>
              <a:t> (</a:t>
            </a:r>
            <a:r>
              <a:rPr lang="ru-RU" sz="2800" i="1" dirty="0" err="1"/>
              <a:t>Perl</a:t>
            </a:r>
            <a:r>
              <a:rPr lang="ru-RU" sz="2800" i="1" dirty="0"/>
              <a:t> </a:t>
            </a:r>
            <a:r>
              <a:rPr lang="ru-RU" sz="2800" i="1" dirty="0" err="1"/>
              <a:t>Web</a:t>
            </a:r>
            <a:r>
              <a:rPr lang="ru-RU" sz="2800" i="1" dirty="0"/>
              <a:t> </a:t>
            </a:r>
            <a:r>
              <a:rPr lang="ru-RU" sz="2800" i="1" dirty="0" err="1"/>
              <a:t>Server</a:t>
            </a:r>
            <a:r>
              <a:rPr lang="ru-RU" sz="2800" i="1" dirty="0"/>
              <a:t> </a:t>
            </a:r>
            <a:r>
              <a:rPr lang="ru-RU" sz="2800" i="1" dirty="0" err="1"/>
              <a:t>Gateway</a:t>
            </a:r>
            <a:r>
              <a:rPr lang="ru-RU" sz="2800" i="1" dirty="0"/>
              <a:t> </a:t>
            </a:r>
            <a:r>
              <a:rPr lang="ru-RU" sz="2800" i="1" dirty="0" err="1"/>
              <a:t>Interface</a:t>
            </a:r>
            <a:r>
              <a:rPr lang="ru-RU" sz="2800" dirty="0"/>
              <a:t>) - технология взаимодействия веб-сервера и сервера приложений для </a:t>
            </a:r>
            <a:r>
              <a:rPr lang="ru-RU" sz="2800" dirty="0" err="1"/>
              <a:t>Perl</a:t>
            </a:r>
            <a:r>
              <a:rPr lang="ru-RU" sz="2800" dirty="0"/>
              <a:t>. </a:t>
            </a:r>
          </a:p>
          <a:p>
            <a:r>
              <a:rPr lang="ru-RU" sz="2800" dirty="0"/>
              <a:t>Если PCGI представляет собой инструмент для работы с классическим CGI интерфейсом, то PSGI более напоминает </a:t>
            </a:r>
            <a:r>
              <a:rPr lang="ru-RU" sz="2800" dirty="0" err="1"/>
              <a:t>FastCGI</a:t>
            </a:r>
            <a:r>
              <a:rPr lang="ru-RU" sz="2800" dirty="0"/>
              <a:t>. </a:t>
            </a:r>
          </a:p>
          <a:p>
            <a:r>
              <a:rPr lang="ru-RU" sz="2800" dirty="0"/>
              <a:t>PSGI-сервер представляет среду для выполнения </a:t>
            </a:r>
            <a:r>
              <a:rPr lang="ru-RU" sz="2800" dirty="0" err="1"/>
              <a:t>Perl</a:t>
            </a:r>
            <a:r>
              <a:rPr lang="ru-RU" sz="2800" dirty="0"/>
              <a:t>-приложений которая постоянно запущена в качестве службы и может взаимодействовать с веб-сервером через TCP/IP или UNIХ-сокеты и предоставляет </a:t>
            </a:r>
            <a:r>
              <a:rPr lang="ru-RU" sz="2800" dirty="0" err="1"/>
              <a:t>Perl</a:t>
            </a:r>
            <a:r>
              <a:rPr lang="ru-RU" sz="2800" dirty="0"/>
              <a:t>-приложениям те же преимущества, что и </a:t>
            </a:r>
            <a:r>
              <a:rPr lang="ru-RU" sz="2800" dirty="0" err="1"/>
              <a:t>FastCGI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82946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1163781" y="114300"/>
            <a:ext cx="9985663" cy="624840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800" dirty="0"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66108" y="213865"/>
            <a:ext cx="10058400" cy="10330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SCGI, PCGI, PSGI, WSGI </a:t>
            </a:r>
            <a:r>
              <a:rPr lang="ru-RU" sz="3600" b="1" dirty="0"/>
              <a:t>и прочие</a:t>
            </a:r>
            <a:endParaRPr lang="en-US" sz="3600" b="1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66108" y="1070264"/>
            <a:ext cx="10083336" cy="5302827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/>
              <a:t>WSGI</a:t>
            </a:r>
            <a:r>
              <a:rPr lang="ru-RU" sz="2800" dirty="0"/>
              <a:t> (</a:t>
            </a:r>
            <a:r>
              <a:rPr lang="ru-RU" sz="2800" i="1" dirty="0" err="1"/>
              <a:t>Web</a:t>
            </a:r>
            <a:r>
              <a:rPr lang="ru-RU" sz="2800" i="1" dirty="0"/>
              <a:t> </a:t>
            </a:r>
            <a:r>
              <a:rPr lang="ru-RU" sz="2800" i="1" dirty="0" err="1"/>
              <a:t>Server</a:t>
            </a:r>
            <a:r>
              <a:rPr lang="ru-RU" sz="2800" i="1" dirty="0"/>
              <a:t> </a:t>
            </a:r>
            <a:r>
              <a:rPr lang="ru-RU" sz="2800" i="1" dirty="0" err="1"/>
              <a:t>Gateway</a:t>
            </a:r>
            <a:r>
              <a:rPr lang="ru-RU" sz="2800" i="1" dirty="0"/>
              <a:t> </a:t>
            </a:r>
            <a:r>
              <a:rPr lang="ru-RU" sz="2800" i="1" dirty="0" err="1"/>
              <a:t>Interface</a:t>
            </a:r>
            <a:r>
              <a:rPr lang="ru-RU" sz="2800" dirty="0"/>
              <a:t>) - еще один специфичный интерфейс шлюза, предназначенный для взаимодействия веб-сервера с сервером приложений для программ, написанных на языке </a:t>
            </a:r>
            <a:r>
              <a:rPr lang="ru-RU" sz="2800" dirty="0" err="1"/>
              <a:t>Phyton</a:t>
            </a:r>
            <a:r>
              <a:rPr lang="ru-RU" sz="2800" dirty="0"/>
              <a:t>.</a:t>
            </a:r>
          </a:p>
          <a:p>
            <a:r>
              <a:rPr lang="ru-RU" sz="2800" dirty="0"/>
              <a:t>Как несложно заметить, все перечисленные нами технологии являются в той или иной степени аналогами CGI/</a:t>
            </a:r>
            <a:r>
              <a:rPr lang="ru-RU" sz="2800" dirty="0" err="1"/>
              <a:t>FastCGI</a:t>
            </a:r>
            <a:r>
              <a:rPr lang="ru-RU" sz="2800" dirty="0"/>
              <a:t>, но для специфичных областей применения. </a:t>
            </a:r>
          </a:p>
          <a:p>
            <a:r>
              <a:rPr lang="ru-RU" sz="2800" dirty="0"/>
              <a:t>Приведенных нами данных будет вполне достаточно для общего понимания принципа и механизмов их работы, а более глубокое их изучение имеет смысл только при серьезной работе с указанными технологиями и языками.</a:t>
            </a:r>
          </a:p>
        </p:txBody>
      </p:sp>
    </p:spTree>
    <p:extLst>
      <p:ext uri="{BB962C8B-B14F-4D97-AF65-F5344CB8AC3E}">
        <p14:creationId xmlns:p14="http://schemas.microsoft.com/office/powerpoint/2010/main" val="1372234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1163781" y="114300"/>
            <a:ext cx="9985663" cy="624840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800" dirty="0"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66108" y="213865"/>
            <a:ext cx="10058400" cy="10330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HTTP-</a:t>
            </a:r>
            <a:r>
              <a:rPr lang="ru-RU" sz="3600" dirty="0"/>
              <a:t>сервер</a:t>
            </a:r>
            <a:endParaRPr lang="ru-RU" sz="3600" b="1" dirty="0">
              <a:latin typeface="+mn-lt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66108" y="1070264"/>
            <a:ext cx="10083336" cy="5302827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/>
              <a:t>На заре развития интернета сайты представляли собой простое хранилище специальным образом размеченных документов и некоторых связанных с ними данных: </a:t>
            </a:r>
          </a:p>
          <a:p>
            <a:pPr marL="0" indent="0">
              <a:buNone/>
            </a:pPr>
            <a:r>
              <a:rPr lang="ru-RU" sz="2800" dirty="0"/>
              <a:t>    -   файлов, </a:t>
            </a:r>
          </a:p>
          <a:p>
            <a:pPr marL="0" indent="0">
              <a:buNone/>
            </a:pPr>
            <a:r>
              <a:rPr lang="ru-RU" sz="2800" dirty="0"/>
              <a:t>    -   изображений и т.п. </a:t>
            </a:r>
          </a:p>
          <a:p>
            <a:pPr marL="0" indent="0">
              <a:buNone/>
            </a:pPr>
            <a:r>
              <a:rPr lang="ru-RU" sz="2800" dirty="0"/>
              <a:t>Для того, чтобы документы могли ссылаться друг на друга и связанные данные был предложен специальный язык гипертекстовой разметки HTML, а для доступа к таким документам посредством сети интернет протокол HTTP. </a:t>
            </a:r>
          </a:p>
          <a:p>
            <a:pPr marL="0" indent="0">
              <a:buNone/>
            </a:pPr>
            <a:r>
              <a:rPr lang="ru-RU" sz="2800" dirty="0"/>
              <a:t>И язык, и протокол, развиваясь и совершенствуясь, дожили до наших дней без существенных изменений. </a:t>
            </a:r>
            <a:endParaRPr lang="ru-RU" sz="2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1061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1163781" y="114300"/>
            <a:ext cx="9985663" cy="624840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800" dirty="0"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66108" y="213865"/>
            <a:ext cx="10058400" cy="10330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/>
              <a:t>Сервер приложений как модуль </a:t>
            </a:r>
            <a:r>
              <a:rPr lang="ru-RU" sz="3600" b="1" dirty="0" err="1"/>
              <a:t>Apache</a:t>
            </a:r>
            <a:endParaRPr lang="en-US" sz="3600" b="1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66108" y="1070264"/>
            <a:ext cx="10083336" cy="5302827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Если раньше мы говорили о некоем абстрактном веб-сервере, то теперь речь пойдет о конкретном решении и дело здесь не в наших предпочтениях. </a:t>
            </a:r>
          </a:p>
          <a:p>
            <a:r>
              <a:rPr lang="ru-RU" sz="2800" dirty="0"/>
              <a:t>Среди веб-серверов </a:t>
            </a:r>
            <a:r>
              <a:rPr lang="ru-RU" sz="2800" b="1" dirty="0" err="1"/>
              <a:t>Apache</a:t>
            </a:r>
            <a:r>
              <a:rPr lang="ru-RU" sz="2800" dirty="0"/>
              <a:t> занимает особое место, в большинстве случаев, когда говорят о веб-сервере на платформе </a:t>
            </a:r>
            <a:r>
              <a:rPr lang="ru-RU" sz="2800" b="1" dirty="0" err="1"/>
              <a:t>Linux</a:t>
            </a:r>
            <a:r>
              <a:rPr lang="ru-RU" sz="2800" dirty="0"/>
              <a:t>, да и о веб-сервере вообще, то подразумеваться будет именно </a:t>
            </a:r>
            <a:r>
              <a:rPr lang="ru-RU" sz="2800" b="1" dirty="0" err="1"/>
              <a:t>Apache</a:t>
            </a:r>
            <a:r>
              <a:rPr lang="ru-RU" sz="2800" dirty="0"/>
              <a:t>.</a:t>
            </a:r>
          </a:p>
          <a:p>
            <a:r>
              <a:rPr lang="ru-RU" sz="2800" dirty="0"/>
              <a:t>Можно сказать, что это своего рода веб-сервер «по умолчанию». </a:t>
            </a:r>
          </a:p>
          <a:p>
            <a:r>
              <a:rPr lang="ru-RU" sz="2800" dirty="0"/>
              <a:t>Возьмите любой массовый хостинг – там окажется </a:t>
            </a:r>
            <a:r>
              <a:rPr lang="ru-RU" sz="2800" b="1" dirty="0" err="1"/>
              <a:t>Apache</a:t>
            </a:r>
            <a:r>
              <a:rPr lang="ru-RU" sz="2800" dirty="0"/>
              <a:t>, возьмите любое веб-приложение – настройки по умолчанию выполнены под </a:t>
            </a:r>
            <a:r>
              <a:rPr lang="ru-RU" sz="2800" b="1" dirty="0" err="1"/>
              <a:t>Apache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70050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1163781" y="114300"/>
            <a:ext cx="9985663" cy="624840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800" dirty="0"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66108" y="213865"/>
            <a:ext cx="10058400" cy="10330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/>
              <a:t>Сервер приложений как модуль </a:t>
            </a:r>
            <a:r>
              <a:rPr lang="ru-RU" sz="3600" b="1" dirty="0" err="1"/>
              <a:t>Apache</a:t>
            </a:r>
            <a:endParaRPr lang="en-US" sz="3600" b="1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66108" y="779318"/>
            <a:ext cx="10083336" cy="5593773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Да, с технологической точки зрения </a:t>
            </a:r>
            <a:r>
              <a:rPr lang="ru-RU" sz="2800" dirty="0" err="1"/>
              <a:t>Apache</a:t>
            </a:r>
            <a:r>
              <a:rPr lang="ru-RU" sz="2800" dirty="0"/>
              <a:t> не является венцом технологий, но именно он представляет золотую середину, прост, понятен, гибок в настройках, универсален. </a:t>
            </a:r>
          </a:p>
          <a:p>
            <a:r>
              <a:rPr lang="ru-RU" sz="2800" dirty="0"/>
              <a:t>Если вы делаете первые шаги в </a:t>
            </a:r>
            <a:r>
              <a:rPr lang="ru-RU" sz="2800" dirty="0" err="1"/>
              <a:t>сайтостроении</a:t>
            </a:r>
            <a:r>
              <a:rPr lang="ru-RU" sz="2800" dirty="0"/>
              <a:t>, то </a:t>
            </a:r>
            <a:r>
              <a:rPr lang="ru-RU" sz="2800" dirty="0" err="1"/>
              <a:t>Apache</a:t>
            </a:r>
            <a:r>
              <a:rPr lang="ru-RU" sz="2800" dirty="0"/>
              <a:t> ваш выбор.</a:t>
            </a:r>
          </a:p>
          <a:p>
            <a:r>
              <a:rPr lang="ru-RU" sz="2800" dirty="0"/>
              <a:t>Здесь нас могут упрекнуть, что </a:t>
            </a:r>
            <a:r>
              <a:rPr lang="ru-RU" sz="2800" b="1" dirty="0" err="1"/>
              <a:t>Apache</a:t>
            </a:r>
            <a:r>
              <a:rPr lang="ru-RU" sz="2800" dirty="0"/>
              <a:t> уже давно неактуален, все уже поставили </a:t>
            </a:r>
            <a:r>
              <a:rPr lang="ru-RU" sz="2800" b="1" dirty="0" err="1"/>
              <a:t>Nginx</a:t>
            </a:r>
            <a:r>
              <a:rPr lang="ru-RU" sz="2800" dirty="0"/>
              <a:t> и т.д. и т.п., поэтому поясним данный момент более подробно. </a:t>
            </a:r>
          </a:p>
          <a:p>
            <a:r>
              <a:rPr lang="ru-RU" sz="2800" dirty="0"/>
              <a:t>Все популярные CMS из коробки сконфигурированы для использования совместно с </a:t>
            </a:r>
            <a:r>
              <a:rPr lang="ru-RU" sz="2800" dirty="0" err="1"/>
              <a:t>Apache</a:t>
            </a:r>
            <a:r>
              <a:rPr lang="ru-RU" sz="2800" dirty="0"/>
              <a:t>, это позволяет сосредоточить все внимание на работу именно с веб-приложением, исключив из возможного источника проблем веб-сервер.</a:t>
            </a:r>
          </a:p>
        </p:txBody>
      </p:sp>
    </p:spTree>
    <p:extLst>
      <p:ext uri="{BB962C8B-B14F-4D97-AF65-F5344CB8AC3E}">
        <p14:creationId xmlns:p14="http://schemas.microsoft.com/office/powerpoint/2010/main" val="32431848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1163781" y="114300"/>
            <a:ext cx="9985663" cy="624840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800" dirty="0"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66108" y="213865"/>
            <a:ext cx="10058400" cy="10330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/>
              <a:t>Сервер приложений как модуль </a:t>
            </a:r>
            <a:r>
              <a:rPr lang="ru-RU" sz="3600" b="1" dirty="0" err="1"/>
              <a:t>Apache</a:t>
            </a:r>
            <a:endParaRPr lang="en-US" sz="3600" b="1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66108" y="935182"/>
            <a:ext cx="10083336" cy="5437909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Все популярные среди новичков форумы тоже подразумевают в качестве веб-сервера </a:t>
            </a:r>
            <a:r>
              <a:rPr lang="ru-RU" sz="2800" dirty="0" err="1"/>
              <a:t>Apache</a:t>
            </a:r>
            <a:r>
              <a:rPr lang="ru-RU" sz="2800" dirty="0"/>
              <a:t> и большинство советов и рекомендаций будут относиться именно к нему. </a:t>
            </a:r>
          </a:p>
          <a:p>
            <a:r>
              <a:rPr lang="ru-RU" sz="2800" dirty="0"/>
              <a:t>В тоже время альтернативные веб-сервера как правило требуют более тонкой и тщательной настройки, как со стороны веб-сервера, так и со стороны веб-приложения. </a:t>
            </a:r>
          </a:p>
          <a:p>
            <a:r>
              <a:rPr lang="ru-RU" sz="2800" dirty="0"/>
              <a:t>При этом пользователи данных продуктов обычно гораздо более опытны и типовые проблемы новичков в их среде не обсуждаются. </a:t>
            </a:r>
          </a:p>
          <a:p>
            <a:r>
              <a:rPr lang="ru-RU" sz="2800" dirty="0"/>
              <a:t>В итоге может сложиться ситуация, когда ничего не работает и спросить не у кого. </a:t>
            </a:r>
          </a:p>
          <a:p>
            <a:r>
              <a:rPr lang="ru-RU" sz="2800" dirty="0"/>
              <a:t>С </a:t>
            </a:r>
            <a:r>
              <a:rPr lang="ru-RU" sz="2800" dirty="0" err="1"/>
              <a:t>Apache</a:t>
            </a:r>
            <a:r>
              <a:rPr lang="ru-RU" sz="2800" dirty="0"/>
              <a:t> такого гарантированно не произойдет.</a:t>
            </a:r>
          </a:p>
        </p:txBody>
      </p:sp>
    </p:spTree>
    <p:extLst>
      <p:ext uri="{BB962C8B-B14F-4D97-AF65-F5344CB8AC3E}">
        <p14:creationId xmlns:p14="http://schemas.microsoft.com/office/powerpoint/2010/main" val="32305869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1163781" y="114300"/>
            <a:ext cx="9985663" cy="624840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800" dirty="0"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66108" y="213865"/>
            <a:ext cx="10058400" cy="10330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/>
              <a:t>Сервер приложений как модуль </a:t>
            </a:r>
            <a:r>
              <a:rPr lang="ru-RU" sz="3600" b="1" dirty="0" err="1"/>
              <a:t>Apache</a:t>
            </a:r>
            <a:endParaRPr lang="en-US" sz="3600" b="1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66108" y="1070264"/>
            <a:ext cx="10083336" cy="5302827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Собственно, что такого сделали разработчики </a:t>
            </a:r>
            <a:r>
              <a:rPr lang="ru-RU" sz="2800" dirty="0" err="1"/>
              <a:t>Apache</a:t>
            </a:r>
            <a:r>
              <a:rPr lang="ru-RU" sz="2800" dirty="0"/>
              <a:t>, что позволило их детищу занять особое место? </a:t>
            </a:r>
          </a:p>
          <a:p>
            <a:r>
              <a:rPr lang="ru-RU" sz="2800" dirty="0"/>
              <a:t>Ответ достаточно прост: они пошли своим путем. </a:t>
            </a:r>
          </a:p>
          <a:p>
            <a:r>
              <a:rPr lang="ru-RU" sz="2800" dirty="0"/>
              <a:t>В то время как CGI предлагал абстрагироваться от конкретных решений, сосредоточившись на универсальном шлюзе, в </a:t>
            </a:r>
            <a:r>
              <a:rPr lang="ru-RU" sz="2800" dirty="0" err="1"/>
              <a:t>Apache</a:t>
            </a:r>
            <a:r>
              <a:rPr lang="ru-RU" sz="2800" dirty="0"/>
              <a:t> поступили по-другому – максимально интегрировали веб-сервер и сервер приложений.</a:t>
            </a:r>
          </a:p>
          <a:p>
            <a:r>
              <a:rPr lang="ru-RU" sz="2800" dirty="0"/>
              <a:t>Действительно, если запустить сервер приложений как модуль веб-сервера в общем адресном пространстве, то мы получим гораздо более простую схему:</a:t>
            </a:r>
          </a:p>
        </p:txBody>
      </p:sp>
    </p:spTree>
    <p:extLst>
      <p:ext uri="{BB962C8B-B14F-4D97-AF65-F5344CB8AC3E}">
        <p14:creationId xmlns:p14="http://schemas.microsoft.com/office/powerpoint/2010/main" val="956547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1163781" y="114300"/>
            <a:ext cx="9985663" cy="624840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800" dirty="0"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66108" y="213865"/>
            <a:ext cx="10058400" cy="10330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/>
              <a:t>Сервер приложений как модуль </a:t>
            </a:r>
            <a:r>
              <a:rPr lang="ru-RU" sz="3600" b="1" dirty="0" err="1"/>
              <a:t>Apache</a:t>
            </a:r>
            <a:endParaRPr lang="en-US" sz="36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1" y="1246908"/>
            <a:ext cx="10058400" cy="452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485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1163781" y="114300"/>
            <a:ext cx="9985663" cy="624840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800" dirty="0"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66108" y="213865"/>
            <a:ext cx="10058400" cy="10330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/>
              <a:t>Сервер приложений как модуль </a:t>
            </a:r>
            <a:r>
              <a:rPr lang="ru-RU" sz="3600" b="1" dirty="0" err="1"/>
              <a:t>Apache</a:t>
            </a:r>
            <a:endParaRPr lang="en-US" sz="3600" b="1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66108" y="1070264"/>
            <a:ext cx="10083336" cy="5302827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Какие преимущества это дает? </a:t>
            </a:r>
          </a:p>
          <a:p>
            <a:r>
              <a:rPr lang="ru-RU" sz="2800" b="1" dirty="0"/>
              <a:t>Первое преимущество.</a:t>
            </a:r>
          </a:p>
          <a:p>
            <a:r>
              <a:rPr lang="ru-RU" sz="2800" dirty="0"/>
              <a:t>Чем проще схема и меньше в ней элементов, тем проще и дешевле сопровождать ее и обслуживать, тем меньше в ней точек отказа. </a:t>
            </a:r>
          </a:p>
          <a:p>
            <a:r>
              <a:rPr lang="ru-RU" sz="2800" dirty="0"/>
              <a:t>Если для единичного сервера это может быть не так важно, то в рамках хостинга это весьма значительный фактор.</a:t>
            </a:r>
          </a:p>
        </p:txBody>
      </p:sp>
    </p:spTree>
    <p:extLst>
      <p:ext uri="{BB962C8B-B14F-4D97-AF65-F5344CB8AC3E}">
        <p14:creationId xmlns:p14="http://schemas.microsoft.com/office/powerpoint/2010/main" val="25229798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1163781" y="114300"/>
            <a:ext cx="9985663" cy="624840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800" dirty="0"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66108" y="213865"/>
            <a:ext cx="10058400" cy="10330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/>
              <a:t>Сервер приложений как модуль </a:t>
            </a:r>
            <a:r>
              <a:rPr lang="ru-RU" sz="3600" b="1" dirty="0" err="1"/>
              <a:t>Apache</a:t>
            </a:r>
            <a:endParaRPr lang="en-US" sz="3600" b="1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66108" y="1070264"/>
            <a:ext cx="10083336" cy="5302827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/>
              <a:t>Второе преимущество </a:t>
            </a:r>
            <a:r>
              <a:rPr lang="ru-RU" sz="2800" dirty="0"/>
              <a:t>– производительность. </a:t>
            </a:r>
          </a:p>
          <a:p>
            <a:r>
              <a:rPr lang="ru-RU" sz="2800" dirty="0"/>
              <a:t>Снова огорчим поклонников </a:t>
            </a:r>
            <a:r>
              <a:rPr lang="ru-RU" sz="2800" b="1" dirty="0" err="1"/>
              <a:t>Nginx</a:t>
            </a:r>
            <a:r>
              <a:rPr lang="ru-RU" sz="2800" dirty="0"/>
              <a:t>, благодаря работе в едином адресном пространстве, по производительности сервера приложений </a:t>
            </a:r>
            <a:r>
              <a:rPr lang="ru-RU" sz="2800" dirty="0" err="1"/>
              <a:t>Apache</a:t>
            </a:r>
            <a:r>
              <a:rPr lang="ru-RU" sz="2800" dirty="0"/>
              <a:t> + </a:t>
            </a:r>
            <a:r>
              <a:rPr lang="ru-RU" sz="2800" dirty="0" err="1"/>
              <a:t>mod_php</a:t>
            </a:r>
            <a:r>
              <a:rPr lang="ru-RU" sz="2800" dirty="0"/>
              <a:t> всегда будет на 10-20% быстрее любого иного веб-сервера + </a:t>
            </a:r>
            <a:r>
              <a:rPr lang="ru-RU" sz="2800" dirty="0" err="1"/>
              <a:t>FastCGI</a:t>
            </a:r>
            <a:r>
              <a:rPr lang="ru-RU" sz="2800" dirty="0"/>
              <a:t> (или иное CGI решение). </a:t>
            </a:r>
          </a:p>
          <a:p>
            <a:r>
              <a:rPr lang="ru-RU" sz="2800" dirty="0"/>
              <a:t>Но также следует помнить, что скорость работы сайта обусловлена не только производительностью сервера приложений, но и рядом иных условий, в которых альтернативные веб-сервера могут показывать значительно лучший результат.</a:t>
            </a:r>
          </a:p>
        </p:txBody>
      </p:sp>
    </p:spTree>
    <p:extLst>
      <p:ext uri="{BB962C8B-B14F-4D97-AF65-F5344CB8AC3E}">
        <p14:creationId xmlns:p14="http://schemas.microsoft.com/office/powerpoint/2010/main" val="29234781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1163781" y="114300"/>
            <a:ext cx="9985663" cy="624840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800" dirty="0"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66108" y="213865"/>
            <a:ext cx="10058400" cy="10330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/>
              <a:t>Сервер приложений как модуль </a:t>
            </a:r>
            <a:r>
              <a:rPr lang="ru-RU" sz="3600" b="1" dirty="0" err="1"/>
              <a:t>Apache</a:t>
            </a:r>
            <a:endParaRPr lang="en-US" sz="3600" b="1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66108" y="1070264"/>
            <a:ext cx="10083336" cy="5302827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Но есть еще одно, достаточно серьезное преимущество (третье преимущество) – это возможность настройки сервера приложений на уровне отдельного сайта или пользователя. </a:t>
            </a:r>
          </a:p>
          <a:p>
            <a:r>
              <a:rPr lang="ru-RU" sz="2800" dirty="0"/>
              <a:t>Давайте вернемся немного назад: в </a:t>
            </a:r>
            <a:r>
              <a:rPr lang="ru-RU" sz="2800" dirty="0" err="1"/>
              <a:t>FastCGI</a:t>
            </a:r>
            <a:r>
              <a:rPr lang="ru-RU" sz="2800" dirty="0"/>
              <a:t>/CGI схемах сервер приложений – это отдельная служба, со своими, отдельными, настройками, которая даже может работать от имени другого пользователя или на другом хосте. </a:t>
            </a:r>
          </a:p>
          <a:p>
            <a:r>
              <a:rPr lang="ru-RU" sz="2800" dirty="0"/>
              <a:t>С точки зрения администратора одиночного сервера или какого-нибудь крупного проекта – это отлично, но для пользователей и администраторов хостинга – не очень.</a:t>
            </a:r>
          </a:p>
        </p:txBody>
      </p:sp>
    </p:spTree>
    <p:extLst>
      <p:ext uri="{BB962C8B-B14F-4D97-AF65-F5344CB8AC3E}">
        <p14:creationId xmlns:p14="http://schemas.microsoft.com/office/powerpoint/2010/main" val="35688157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1163781" y="114300"/>
            <a:ext cx="9985663" cy="624840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800" dirty="0"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66108" y="213865"/>
            <a:ext cx="10058400" cy="10330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/>
              <a:t>Сервер приложений как модуль </a:t>
            </a:r>
            <a:r>
              <a:rPr lang="ru-RU" sz="3600" b="1" dirty="0" err="1"/>
              <a:t>Apache</a:t>
            </a:r>
            <a:endParaRPr lang="en-US" sz="3600" b="1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66108" y="1007918"/>
            <a:ext cx="10083336" cy="5365173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Развитие интернета привело к тому, что количество возможных веб-приложений:</a:t>
            </a:r>
          </a:p>
          <a:p>
            <a:r>
              <a:rPr lang="ru-RU" sz="2800" dirty="0"/>
              <a:t>   -   CMS, </a:t>
            </a:r>
          </a:p>
          <a:p>
            <a:r>
              <a:rPr lang="ru-RU" sz="2800" dirty="0"/>
              <a:t>   -   скриптов, </a:t>
            </a:r>
          </a:p>
          <a:p>
            <a:r>
              <a:rPr lang="ru-RU" sz="2800" dirty="0"/>
              <a:t>   -   </a:t>
            </a:r>
            <a:r>
              <a:rPr lang="ru-RU" sz="2800" dirty="0" err="1"/>
              <a:t>фреймворков</a:t>
            </a:r>
            <a:r>
              <a:rPr lang="ru-RU" sz="2800" dirty="0"/>
              <a:t> и т.п. </a:t>
            </a:r>
          </a:p>
          <a:p>
            <a:r>
              <a:rPr lang="ru-RU" sz="2800" dirty="0"/>
              <a:t>стало очень велико, а низкий порог вхождения привлек к </a:t>
            </a:r>
            <a:r>
              <a:rPr lang="ru-RU" sz="2800" dirty="0" err="1"/>
              <a:t>сайтостроению</a:t>
            </a:r>
            <a:r>
              <a:rPr lang="ru-RU" sz="2800" dirty="0"/>
              <a:t> большое количество людей без специальных технических знаний. </a:t>
            </a:r>
          </a:p>
          <a:p>
            <a:r>
              <a:rPr lang="ru-RU" sz="2800" dirty="0"/>
              <a:t>В тоже время разные веб-приложения могли требовать различной настройки сервера приложений. </a:t>
            </a:r>
          </a:p>
          <a:p>
            <a:r>
              <a:rPr lang="ru-RU" sz="2800" dirty="0"/>
              <a:t>Как быть? Каждый раз обращаться в поддержку?</a:t>
            </a:r>
          </a:p>
        </p:txBody>
      </p:sp>
    </p:spTree>
    <p:extLst>
      <p:ext uri="{BB962C8B-B14F-4D97-AF65-F5344CB8AC3E}">
        <p14:creationId xmlns:p14="http://schemas.microsoft.com/office/powerpoint/2010/main" val="9619588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1163781" y="114300"/>
            <a:ext cx="9985663" cy="624840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800" dirty="0"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66108" y="213865"/>
            <a:ext cx="10058400" cy="10330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/>
              <a:t>Сервер приложений как модуль </a:t>
            </a:r>
            <a:r>
              <a:rPr lang="ru-RU" sz="3600" b="1" dirty="0" err="1"/>
              <a:t>Apache</a:t>
            </a:r>
            <a:endParaRPr lang="en-US" sz="3600" b="1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66108" y="1007918"/>
            <a:ext cx="10083336" cy="5365173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Решение нашлось довольно просто. </a:t>
            </a:r>
          </a:p>
          <a:p>
            <a:r>
              <a:rPr lang="ru-RU" sz="2800" dirty="0"/>
              <a:t>Так как сервер-приложений теперь часть веб-сервера, то можно поручить последнему управлять его настройками. </a:t>
            </a:r>
          </a:p>
          <a:p>
            <a:r>
              <a:rPr lang="ru-RU" sz="2800" dirty="0"/>
              <a:t>Традиционно для управления настройками </a:t>
            </a:r>
            <a:r>
              <a:rPr lang="ru-RU" sz="2800" dirty="0" err="1"/>
              <a:t>Apache</a:t>
            </a:r>
            <a:r>
              <a:rPr lang="ru-RU" sz="2800" dirty="0"/>
              <a:t> помимо конфигурационных файлов применялись файлы </a:t>
            </a:r>
            <a:r>
              <a:rPr lang="ru-RU" sz="2800" dirty="0" err="1"/>
              <a:t>httaccess</a:t>
            </a:r>
            <a:r>
              <a:rPr lang="ru-RU" sz="2800" dirty="0"/>
              <a:t>, которые позволяли пользователям писать туда свои директивы и применять их к той директории, где расположен данный файл и ниже, если там настройки не перекрываются своим файлом </a:t>
            </a:r>
            <a:r>
              <a:rPr lang="ru-RU" sz="2800" dirty="0" err="1"/>
              <a:t>httaccess</a:t>
            </a:r>
            <a:r>
              <a:rPr lang="ru-RU" sz="2800" dirty="0"/>
              <a:t>. </a:t>
            </a:r>
          </a:p>
          <a:p>
            <a:r>
              <a:rPr lang="ru-RU" sz="2800" dirty="0"/>
              <a:t>В режиме </a:t>
            </a:r>
            <a:r>
              <a:rPr lang="ru-RU" sz="2800" dirty="0" err="1"/>
              <a:t>mod_php</a:t>
            </a:r>
            <a:r>
              <a:rPr lang="ru-RU" sz="2800" dirty="0"/>
              <a:t> данные файлы позволяют также изменять многие опции PHP для отдельного сайта или директории.</a:t>
            </a:r>
          </a:p>
        </p:txBody>
      </p:sp>
    </p:spTree>
    <p:extLst>
      <p:ext uri="{BB962C8B-B14F-4D97-AF65-F5344CB8AC3E}">
        <p14:creationId xmlns:p14="http://schemas.microsoft.com/office/powerpoint/2010/main" val="1124138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1163781" y="114300"/>
            <a:ext cx="9985663" cy="624840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800" dirty="0"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66108" y="213865"/>
            <a:ext cx="10058400" cy="10330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HTTP-</a:t>
            </a:r>
            <a:r>
              <a:rPr lang="ru-RU" sz="3600" dirty="0"/>
              <a:t>сервер</a:t>
            </a:r>
            <a:endParaRPr lang="ru-RU" sz="3600" b="1" dirty="0">
              <a:latin typeface="+mn-lt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66108" y="1070264"/>
            <a:ext cx="10083336" cy="5302827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/>
              <a:t>И только начавший приходить на смену принятому в 1999 году протоколу HTTP/1.1 протокол HTTP/2 несет кардинальные изменения с учетом требований современной сети.</a:t>
            </a:r>
          </a:p>
          <a:p>
            <a:pPr marL="0" indent="0">
              <a:buNone/>
            </a:pPr>
            <a:r>
              <a:rPr lang="ru-RU" sz="2800" dirty="0">
                <a:cs typeface="Courier New" panose="02070309020205020404" pitchFamily="49" charset="0"/>
              </a:rPr>
              <a:t>Протокол HTTP реализован по клиент-серверной технологии и работает по принципу запрос-ответ без сохранения состояния.</a:t>
            </a:r>
          </a:p>
          <a:p>
            <a:pPr marL="0" indent="0">
              <a:buNone/>
            </a:pPr>
            <a:r>
              <a:rPr lang="ru-RU" sz="2800" dirty="0">
                <a:cs typeface="Courier New" panose="02070309020205020404" pitchFamily="49" charset="0"/>
              </a:rPr>
              <a:t>Целью запроса служит некий ресурс, который определяется единым идентификатором ресурса – URI (</a:t>
            </a:r>
            <a:r>
              <a:rPr lang="ru-RU" sz="2800" dirty="0" err="1">
                <a:cs typeface="Courier New" panose="02070309020205020404" pitchFamily="49" charset="0"/>
              </a:rPr>
              <a:t>Uniform</a:t>
            </a:r>
            <a:r>
              <a:rPr lang="ru-RU" sz="2800" dirty="0">
                <a:cs typeface="Courier New" panose="02070309020205020404" pitchFamily="49" charset="0"/>
              </a:rPr>
              <a:t> </a:t>
            </a:r>
            <a:r>
              <a:rPr lang="ru-RU" sz="2800" dirty="0" err="1">
                <a:cs typeface="Courier New" panose="02070309020205020404" pitchFamily="49" charset="0"/>
              </a:rPr>
              <a:t>Resource</a:t>
            </a:r>
            <a:r>
              <a:rPr lang="ru-RU" sz="2800" dirty="0">
                <a:cs typeface="Courier New" panose="02070309020205020404" pitchFamily="49" charset="0"/>
              </a:rPr>
              <a:t> </a:t>
            </a:r>
            <a:r>
              <a:rPr lang="ru-RU" sz="2800" dirty="0" err="1">
                <a:cs typeface="Courier New" panose="02070309020205020404" pitchFamily="49" charset="0"/>
              </a:rPr>
              <a:t>Identifier</a:t>
            </a:r>
            <a:r>
              <a:rPr lang="ru-RU" sz="2800" dirty="0">
                <a:cs typeface="Courier New" panose="02070309020205020404" pitchFamily="49" charset="0"/>
              </a:rPr>
              <a:t>).</a:t>
            </a:r>
          </a:p>
          <a:p>
            <a:pPr marL="0" indent="0">
              <a:buNone/>
            </a:pPr>
            <a:r>
              <a:rPr lang="ru-RU" sz="2800" dirty="0">
                <a:cs typeface="Courier New" panose="02070309020205020404" pitchFamily="49" charset="0"/>
              </a:rPr>
              <a:t>HTTP использует одну из разновидностей URI - URL (</a:t>
            </a:r>
            <a:r>
              <a:rPr lang="ru-RU" sz="2800" dirty="0" err="1">
                <a:cs typeface="Courier New" panose="02070309020205020404" pitchFamily="49" charset="0"/>
              </a:rPr>
              <a:t>Uniform</a:t>
            </a:r>
            <a:r>
              <a:rPr lang="ru-RU" sz="2800" dirty="0">
                <a:cs typeface="Courier New" panose="02070309020205020404" pitchFamily="49" charset="0"/>
              </a:rPr>
              <a:t> </a:t>
            </a:r>
            <a:r>
              <a:rPr lang="ru-RU" sz="2800" dirty="0" err="1">
                <a:cs typeface="Courier New" panose="02070309020205020404" pitchFamily="49" charset="0"/>
              </a:rPr>
              <a:t>Resource</a:t>
            </a:r>
            <a:r>
              <a:rPr lang="ru-RU" sz="2800" dirty="0">
                <a:cs typeface="Courier New" panose="02070309020205020404" pitchFamily="49" charset="0"/>
              </a:rPr>
              <a:t> </a:t>
            </a:r>
            <a:r>
              <a:rPr lang="ru-RU" sz="2800" dirty="0" err="1">
                <a:cs typeface="Courier New" panose="02070309020205020404" pitchFamily="49" charset="0"/>
              </a:rPr>
              <a:t>Locator</a:t>
            </a:r>
            <a:r>
              <a:rPr lang="ru-RU" sz="2800" dirty="0">
                <a:cs typeface="Courier New" panose="02070309020205020404" pitchFamily="49" charset="0"/>
              </a:rPr>
              <a:t>) – универсальный указатель ресурса, который помимо сведений о ресурсе определяет также его физическое местоположение. </a:t>
            </a:r>
          </a:p>
        </p:txBody>
      </p:sp>
    </p:spTree>
    <p:extLst>
      <p:ext uri="{BB962C8B-B14F-4D97-AF65-F5344CB8AC3E}">
        <p14:creationId xmlns:p14="http://schemas.microsoft.com/office/powerpoint/2010/main" val="31883085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1163781" y="114300"/>
            <a:ext cx="9985663" cy="624840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800" dirty="0"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66108" y="213865"/>
            <a:ext cx="10058400" cy="10330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/>
              <a:t>Сервер приложений как модуль </a:t>
            </a:r>
            <a:r>
              <a:rPr lang="ru-RU" sz="3600" b="1" dirty="0" err="1"/>
              <a:t>Apache</a:t>
            </a:r>
            <a:endParaRPr lang="en-US" sz="3600" b="1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66108" y="779318"/>
            <a:ext cx="10083336" cy="5593773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Для принятия изменений не требуется перезапуск веб-сервера и в случае ошибки перестанет работать только этот сайт (или его часть). </a:t>
            </a:r>
          </a:p>
          <a:p>
            <a:r>
              <a:rPr lang="ru-RU" sz="2800" dirty="0"/>
              <a:t>Кроме того, внести изменения в простой текстовый файл и положить его в папку на сайте под силу даже неподготовленным пользователям и безопасно для сервера в целом.</a:t>
            </a:r>
          </a:p>
          <a:p>
            <a:r>
              <a:rPr lang="ru-RU" sz="2800" dirty="0"/>
              <a:t>Сочетание всех этих преимуществ и обеспечило </a:t>
            </a:r>
            <a:r>
              <a:rPr lang="ru-RU" sz="2800" dirty="0" err="1"/>
              <a:t>Apache</a:t>
            </a:r>
            <a:r>
              <a:rPr lang="ru-RU" sz="2800" dirty="0"/>
              <a:t> столь широкое применение и статус универсального веб-сервера. </a:t>
            </a:r>
          </a:p>
          <a:p>
            <a:r>
              <a:rPr lang="ru-RU" sz="2800" dirty="0"/>
              <a:t>Другие решения могут быть быстрее, экономичнее, лучше, но они всегда требуют настройки под задачу, поэтому применяются в основном в целевых проектах, в массовом сегменте безальтернативно доминирует </a:t>
            </a:r>
            <a:r>
              <a:rPr lang="ru-RU" sz="2800" dirty="0" err="1"/>
              <a:t>Apache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51685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1163781" y="114300"/>
            <a:ext cx="9985663" cy="624840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800" dirty="0"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66108" y="213865"/>
            <a:ext cx="10058400" cy="10330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/>
              <a:t>Сервер приложений как модуль </a:t>
            </a:r>
            <a:r>
              <a:rPr lang="ru-RU" sz="3600" b="1" dirty="0" err="1"/>
              <a:t>Apache</a:t>
            </a:r>
            <a:endParaRPr lang="en-US" sz="3600" b="1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66108" y="1163782"/>
            <a:ext cx="10083336" cy="5209309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Поговорив о достоинствах, перейдем к недостаткам. </a:t>
            </a:r>
          </a:p>
          <a:p>
            <a:r>
              <a:rPr lang="ru-RU" sz="2800" dirty="0"/>
              <a:t>Некоторые из них просто являются обратной стороной медали. </a:t>
            </a:r>
          </a:p>
          <a:p>
            <a:r>
              <a:rPr lang="ru-RU" sz="2800" dirty="0"/>
              <a:t>Тот факт, что сервер приложений является частью веб-сервера дает плюсы в производительности и простоте настройки, но в тоже время ограничивает нас как с точки зрения безопасности.</a:t>
            </a:r>
          </a:p>
          <a:p>
            <a:r>
              <a:rPr lang="ru-RU" sz="2800" dirty="0"/>
              <a:t>Сервер приложений всегда работает от имени веб-сервера, так и в гибкости системы, мы не можем разнести веб-сервер и сервер приложений на разные хосты.</a:t>
            </a:r>
          </a:p>
          <a:p>
            <a:r>
              <a:rPr lang="ru-RU" sz="2800" dirty="0"/>
              <a:t>Кроме того мы не можем использовать серверы с разными версиями скриптового языка или разными настройками.</a:t>
            </a:r>
          </a:p>
        </p:txBody>
      </p:sp>
    </p:spTree>
    <p:extLst>
      <p:ext uri="{BB962C8B-B14F-4D97-AF65-F5344CB8AC3E}">
        <p14:creationId xmlns:p14="http://schemas.microsoft.com/office/powerpoint/2010/main" val="33246150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1163781" y="114300"/>
            <a:ext cx="9985663" cy="624840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800" dirty="0"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66108" y="213865"/>
            <a:ext cx="10058400" cy="10330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/>
              <a:t>Сервер приложений как модуль </a:t>
            </a:r>
            <a:r>
              <a:rPr lang="ru-RU" sz="3600" b="1" dirty="0" err="1"/>
              <a:t>Apache</a:t>
            </a:r>
            <a:endParaRPr lang="en-US" sz="3600" b="1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66108" y="1028700"/>
            <a:ext cx="10083336" cy="534439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Второй минус – это более высокое потребление ресурсов. </a:t>
            </a:r>
          </a:p>
          <a:p>
            <a:r>
              <a:rPr lang="ru-RU" sz="2800" dirty="0"/>
              <a:t>В схеме с CGI сервер приложений генерирует страницу и отдает ее веб-серверу, освобождая ресурсы, связка </a:t>
            </a:r>
            <a:r>
              <a:rPr lang="ru-RU" sz="2800" dirty="0" err="1"/>
              <a:t>Apache</a:t>
            </a:r>
            <a:r>
              <a:rPr lang="ru-RU" sz="2800" dirty="0"/>
              <a:t> + </a:t>
            </a:r>
            <a:r>
              <a:rPr lang="ru-RU" sz="2800" dirty="0" err="1"/>
              <a:t>mod_php</a:t>
            </a:r>
            <a:r>
              <a:rPr lang="ru-RU" sz="2800" dirty="0"/>
              <a:t> держит ресурсы сервера приложений занятыми до тех пор, пока веб-сервер не отдаст содержимое страницы клиенту. </a:t>
            </a:r>
          </a:p>
          <a:p>
            <a:r>
              <a:rPr lang="ru-RU" sz="2800" dirty="0"/>
              <a:t>Если клиент медленный, то ресурсы будут заняты на все время его обслуживания. </a:t>
            </a:r>
          </a:p>
          <a:p>
            <a:r>
              <a:rPr lang="ru-RU" sz="2800" dirty="0"/>
              <a:t>Именно поэтому перед </a:t>
            </a:r>
            <a:r>
              <a:rPr lang="ru-RU" sz="2800" dirty="0" err="1"/>
              <a:t>Apache</a:t>
            </a:r>
            <a:r>
              <a:rPr lang="ru-RU" sz="2800" dirty="0"/>
              <a:t> часто ставят </a:t>
            </a:r>
            <a:r>
              <a:rPr lang="ru-RU" sz="2800" dirty="0" err="1"/>
              <a:t>Nginx</a:t>
            </a:r>
            <a:r>
              <a:rPr lang="ru-RU" sz="2800" dirty="0"/>
              <a:t>, который играет роль быстрого клиента, это позволяет </a:t>
            </a:r>
            <a:r>
              <a:rPr lang="ru-RU" sz="2800" dirty="0" err="1"/>
              <a:t>Apache</a:t>
            </a:r>
            <a:r>
              <a:rPr lang="ru-RU" sz="2800" dirty="0"/>
              <a:t> быстро отдать страницу и освободить ресурсы, переложив взаимодействие с клиентом на более экономичный </a:t>
            </a:r>
            <a:r>
              <a:rPr lang="ru-RU" sz="2800" dirty="0" err="1"/>
              <a:t>Nginx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07776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1163781" y="114300"/>
            <a:ext cx="9985663" cy="624840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800" dirty="0"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66108" y="213865"/>
            <a:ext cx="10058400" cy="10330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/>
              <a:t>Заключение</a:t>
            </a:r>
            <a:endParaRPr lang="en-US" sz="3600" b="1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66108" y="1028700"/>
            <a:ext cx="10083336" cy="534439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Охватить коротко весь спектр современных технологий невозможно.</a:t>
            </a:r>
          </a:p>
          <a:p>
            <a:r>
              <a:rPr lang="ru-RU" sz="2800" dirty="0"/>
              <a:t>Поэтому мы сосредоточились только на основных из них, некоторые вещи умышленно оставив за кадром, а также прибегли к существенным упрощениям. </a:t>
            </a:r>
          </a:p>
          <a:p>
            <a:r>
              <a:rPr lang="ru-RU" sz="2800" dirty="0"/>
              <a:t>Несомненно, начав работать в этой области вам потребуется более глубокое изучение темы, но для того, чтобы воспринимать новые знания нужен определенный теоретический фундамент, который хотелось заложить данным материалом.</a:t>
            </a:r>
          </a:p>
        </p:txBody>
      </p:sp>
    </p:spTree>
    <p:extLst>
      <p:ext uri="{BB962C8B-B14F-4D97-AF65-F5344CB8AC3E}">
        <p14:creationId xmlns:p14="http://schemas.microsoft.com/office/powerpoint/2010/main" val="20766513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447304" y="272143"/>
            <a:ext cx="10917382" cy="10999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/>
              <a:t>Список литературы:</a:t>
            </a:r>
            <a:endParaRPr lang="ru-RU" sz="4000" b="1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615537" y="1099457"/>
            <a:ext cx="11141034" cy="595448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ru-RU" sz="2800" dirty="0" err="1"/>
              <a:t>Олифер</a:t>
            </a:r>
            <a:r>
              <a:rPr lang="ru-RU" sz="2800" dirty="0"/>
              <a:t> В. Компьютерные сети. Принципы, технологии, протоколы: Учебник для вузов. 5-е изд., СПб: Питер, 2015 г.</a:t>
            </a:r>
          </a:p>
          <a:p>
            <a:pPr marL="514350" indent="-514350">
              <a:buAutoNum type="arabicPeriod"/>
            </a:pPr>
            <a:r>
              <a:rPr lang="en-US" sz="2800" dirty="0">
                <a:hlinkClick r:id="rId2"/>
              </a:rPr>
              <a:t>https://interface31.ru/tech_it/2016/03/kak-ustroen-i-rabotaet-web-server.html</a:t>
            </a:r>
            <a:endParaRPr lang="ru-RU" sz="2800" dirty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62901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2504891" y="1409134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accent2">
                    <a:lumMod val="50000"/>
                  </a:schemeClr>
                </a:solidFill>
                <a:latin typeface="+mn-lt"/>
              </a:rPr>
              <a:t>Благодарю за внимание!</a:t>
            </a:r>
            <a:endParaRPr lang="ru-RU" b="1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891145" y="5035414"/>
            <a:ext cx="8229600" cy="160784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ru-RU"/>
              <a:t>Преподаватель: Солодухин Андрей Геннадьевич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ru-RU"/>
              <a:t>Электронная почта:  </a:t>
            </a:r>
            <a:r>
              <a:rPr lang="en-US">
                <a:hlinkClick r:id="rId2"/>
              </a:rPr>
              <a:t>asoloduhin@kait20.ru</a:t>
            </a:r>
            <a:endParaRPr lang="ru-RU"/>
          </a:p>
          <a:p>
            <a:pPr marL="0" indent="0">
              <a:buFont typeface="Calibri" panose="020F0502020204030204" pitchFamily="34" charset="0"/>
              <a:buNone/>
            </a:pPr>
            <a:endParaRPr lang="en-US"/>
          </a:p>
          <a:p>
            <a:pPr marL="0" indent="0">
              <a:buFont typeface="Calibri" panose="020F050202020403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19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1163781" y="114300"/>
            <a:ext cx="9985663" cy="624840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800" dirty="0"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66108" y="213865"/>
            <a:ext cx="10058400" cy="10330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HTTP-</a:t>
            </a:r>
            <a:r>
              <a:rPr lang="ru-RU" sz="3600" dirty="0"/>
              <a:t>сервер</a:t>
            </a:r>
            <a:endParaRPr lang="ru-RU" sz="3600" b="1" dirty="0">
              <a:latin typeface="+mn-lt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66108" y="1070264"/>
            <a:ext cx="10083336" cy="5302827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/>
              <a:t>Задача HTTP-сервера обработать запрос клиента и либо выдать ему требуемый ресурс, либо сообщить о невозможности это сделать. </a:t>
            </a:r>
          </a:p>
          <a:p>
            <a:pPr marL="0" indent="0">
              <a:buNone/>
            </a:pPr>
            <a:r>
              <a:rPr lang="ru-RU" sz="2800" dirty="0"/>
              <a:t>Рассмотрим следующую схему: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1" y="3238500"/>
            <a:ext cx="9810000" cy="272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54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1163781" y="114300"/>
            <a:ext cx="9985663" cy="624840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800" dirty="0"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66108" y="213865"/>
            <a:ext cx="10058400" cy="10330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HTTP-</a:t>
            </a:r>
            <a:r>
              <a:rPr lang="ru-RU" sz="3600" dirty="0"/>
              <a:t>сервер</a:t>
            </a:r>
            <a:endParaRPr lang="ru-RU" sz="3600" b="1" dirty="0">
              <a:latin typeface="+mn-lt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66108" y="779318"/>
            <a:ext cx="10083336" cy="5593773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/>
              <a:t>Пользователь посредством HTTP-клиента, чаще всего это браузер, запрашивает у HTTP-сервера некий URL, сервер проверяет и отдает соответствующий этому URL-файл, обычно это HTML-страница. </a:t>
            </a:r>
          </a:p>
          <a:p>
            <a:pPr marL="0" indent="0">
              <a:buNone/>
            </a:pPr>
            <a:r>
              <a:rPr lang="ru-RU" sz="2800" dirty="0"/>
              <a:t>Полученный документ может содержать ссылки на связанные ресурсы, например, изображения. </a:t>
            </a:r>
          </a:p>
          <a:p>
            <a:pPr marL="0" indent="0">
              <a:buNone/>
            </a:pPr>
            <a:r>
              <a:rPr lang="ru-RU" sz="2800" dirty="0"/>
              <a:t>Если их нужно отображать на странице, то клиент последовательно запрашивает их у сервера, кроме изображений также могут быть запрошены таблицы стилей, скрипты, исполняемые на стороне клиента и т.д. </a:t>
            </a:r>
          </a:p>
          <a:p>
            <a:pPr marL="0" indent="0">
              <a:buNone/>
            </a:pPr>
            <a:r>
              <a:rPr lang="ru-RU" sz="2800" dirty="0"/>
              <a:t>Получив все необходимые ресурсы браузер обработает их согласно кода HTML-документа и выдаст пользователю готовую страницу.</a:t>
            </a:r>
            <a:endParaRPr lang="ru-RU" sz="2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092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1163781" y="114300"/>
            <a:ext cx="9985663" cy="624840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800" dirty="0"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66108" y="213865"/>
            <a:ext cx="10058400" cy="10330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HTTP-</a:t>
            </a:r>
            <a:r>
              <a:rPr lang="ru-RU" sz="3600" dirty="0"/>
              <a:t>сервер</a:t>
            </a:r>
            <a:endParaRPr lang="ru-RU" sz="3600" b="1" dirty="0">
              <a:latin typeface="+mn-lt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66108" y="1070264"/>
            <a:ext cx="10083336" cy="5302827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/>
              <a:t>Как уже многие догадались, под именем HTTP-сервера в данной схеме находится сущность, которая более известна сегодня под названием </a:t>
            </a:r>
            <a:r>
              <a:rPr lang="ru-RU" sz="2800" b="1" dirty="0"/>
              <a:t>веб-сервер</a:t>
            </a:r>
            <a:r>
              <a:rPr lang="ru-RU" sz="2800" dirty="0"/>
              <a:t>. </a:t>
            </a:r>
          </a:p>
          <a:p>
            <a:pPr marL="0" indent="0">
              <a:buNone/>
            </a:pPr>
            <a:r>
              <a:rPr lang="ru-RU" sz="2800" dirty="0"/>
              <a:t>Основная цель и задача веб-сервера - обработка HTTP-запросов и возврат пользователю их результатов. </a:t>
            </a:r>
          </a:p>
          <a:p>
            <a:pPr marL="0" indent="0">
              <a:buNone/>
            </a:pPr>
            <a:r>
              <a:rPr lang="ru-RU" sz="2800" dirty="0"/>
              <a:t>Веб-сервер не умеет самостоятельно генерировать контент и работает только со статическим содержимым. </a:t>
            </a:r>
          </a:p>
          <a:p>
            <a:pPr marL="0" indent="0">
              <a:buNone/>
            </a:pPr>
            <a:r>
              <a:rPr lang="ru-RU" sz="2800" dirty="0"/>
              <a:t>Это актуально и для современных веб-серверов, несмотря на все богатство их возможностей.</a:t>
            </a:r>
            <a:endParaRPr lang="ru-RU" sz="2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764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1163781" y="114300"/>
            <a:ext cx="9985663" cy="624840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800" dirty="0"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66108" y="213865"/>
            <a:ext cx="10058400" cy="10330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HTTP-</a:t>
            </a:r>
            <a:r>
              <a:rPr lang="ru-RU" sz="3600" dirty="0"/>
              <a:t>сервер</a:t>
            </a:r>
            <a:endParaRPr lang="ru-RU" sz="3600" b="1" dirty="0">
              <a:latin typeface="+mn-lt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66108" y="1070264"/>
            <a:ext cx="10083336" cy="5302827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/>
              <a:t>Долгое время одного веб-сервера было достаточно для реализации полноценного сайта. </a:t>
            </a:r>
          </a:p>
          <a:p>
            <a:pPr marL="0" indent="0">
              <a:buNone/>
            </a:pPr>
            <a:r>
              <a:rPr lang="ru-RU" sz="2800" dirty="0"/>
              <a:t>Но по мере роста сети интернет возможностей статического HTML стало остро не хватать. </a:t>
            </a:r>
          </a:p>
          <a:p>
            <a:pPr marL="0" indent="0">
              <a:buNone/>
            </a:pPr>
            <a:r>
              <a:rPr lang="ru-RU" sz="2800" dirty="0"/>
              <a:t>Простой пример.</a:t>
            </a:r>
          </a:p>
          <a:p>
            <a:pPr marL="0" indent="0">
              <a:buNone/>
            </a:pPr>
            <a:r>
              <a:rPr lang="ru-RU" sz="2800" dirty="0"/>
              <a:t>Каждая статическая страница самодостаточна и должна содержать ссылки на все связанные с ней ресурсы.</a:t>
            </a:r>
          </a:p>
          <a:p>
            <a:pPr marL="0" indent="0">
              <a:buNone/>
            </a:pPr>
            <a:r>
              <a:rPr lang="ru-RU" sz="2800" dirty="0"/>
              <a:t>При добавлении новых страниц ссылки на них потребуется добавить на уже существующие страницы, иначе пользователь никогда не сможет на них попасть.</a:t>
            </a:r>
            <a:endParaRPr lang="ru-RU" sz="2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313200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13671</TotalTime>
  <Words>3586</Words>
  <Application>Microsoft Office PowerPoint</Application>
  <PresentationFormat>Широкоэкранный</PresentationFormat>
  <Paragraphs>246</Paragraphs>
  <Slides>55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55</vt:i4>
      </vt:variant>
    </vt:vector>
  </HeadingPairs>
  <TitlesOfParts>
    <vt:vector size="59" baseType="lpstr">
      <vt:lpstr>Calibri</vt:lpstr>
      <vt:lpstr>Calibri Light</vt:lpstr>
      <vt:lpstr>Courier New</vt:lpstr>
      <vt:lpstr>Ретро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МДК.01.01  Организация, принципы построения и функционирования компьютерных сетей 3-курс</dc:title>
  <dc:creator>RePack by Diakov</dc:creator>
  <cp:lastModifiedBy>Александр Изотов</cp:lastModifiedBy>
  <cp:revision>544</cp:revision>
  <dcterms:created xsi:type="dcterms:W3CDTF">2019-09-01T16:25:33Z</dcterms:created>
  <dcterms:modified xsi:type="dcterms:W3CDTF">2021-09-24T07:06:14Z</dcterms:modified>
</cp:coreProperties>
</file>