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64" r:id="rId2"/>
    <p:sldId id="269" r:id="rId3"/>
    <p:sldId id="308" r:id="rId4"/>
    <p:sldId id="270" r:id="rId5"/>
    <p:sldId id="281" r:id="rId6"/>
    <p:sldId id="282" r:id="rId7"/>
    <p:sldId id="283" r:id="rId8"/>
    <p:sldId id="284" r:id="rId9"/>
    <p:sldId id="296" r:id="rId10"/>
    <p:sldId id="303" r:id="rId11"/>
    <p:sldId id="306" r:id="rId12"/>
    <p:sldId id="301" r:id="rId13"/>
    <p:sldId id="302" r:id="rId14"/>
    <p:sldId id="265" r:id="rId15"/>
    <p:sldId id="287" r:id="rId16"/>
    <p:sldId id="259" r:id="rId17"/>
    <p:sldId id="293" r:id="rId18"/>
    <p:sldId id="288" r:id="rId19"/>
    <p:sldId id="289" r:id="rId20"/>
    <p:sldId id="291" r:id="rId21"/>
    <p:sldId id="292" r:id="rId22"/>
    <p:sldId id="297" r:id="rId23"/>
    <p:sldId id="298" r:id="rId24"/>
    <p:sldId id="299" r:id="rId25"/>
    <p:sldId id="31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24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19:50:35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DE7CB-2DC5-F848-B9F2-1C533653F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533C1A-A6D0-FA4C-B4FF-5512FB8A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D63D2-EEB0-7F46-8F45-5EE73877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223BE-CD9B-4E43-B50E-4A50247F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D7431-1366-9449-B0AC-73207271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3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BBA9-49C4-7249-846A-1A5D5A3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EA3219-57FC-9B4B-90DE-5443E210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B9728-4B1C-9A4A-B2DC-037C0076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A34CE-9313-9146-AFB5-39D261B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D6C5A-5AEF-C84D-91AC-8AB031FB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0DCF8-DFEE-2145-A207-C383C9AF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5DEFF-8CBD-EA4A-BBA5-EBB10219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64451-18A9-784D-BDB6-ADB8ADEF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66EC9-F0A1-1840-84F7-C66752A9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D8313D-51B7-5341-80B4-10967C7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6504A-F880-AC42-AA71-FD46678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25A1F-5900-594A-A4F8-746CDEA1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9A169-D54E-844E-AA0B-C2F6B135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16048-4D92-824F-B9A1-1AEBD85F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3BB6B-FB98-094E-912F-B47ED8F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BF02D-1E5E-9A47-A5E8-7A087C0A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2E7F7-3852-CA4F-9095-CD471D78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4D1A4-1C89-064D-88BC-B08FD605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B2FAB-DD51-A24B-A1BE-D1F24D8E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136FA-2AC6-4B4B-8C56-E44E2021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41662-6D35-6A4B-9EBC-9BDDDF0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22ED4-8575-F440-8E3B-B3D8885BA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C8030A-DF38-5247-B538-2DADA49EF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5EC9C0-D737-D040-9929-8756B5A4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1615EE-7B45-AC4D-AFE1-E2401224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EBB2C-4CC5-754F-B541-6FF1934A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5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038CC-744D-144D-8907-8FA5719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227BF-F03A-7148-9B63-3017EF4A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E5882-8CB6-3F4F-BCF2-9B5DFF2B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3001D9-F093-8F4F-A8A6-2E256816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C2E11E-5D44-B84D-AF57-3E34183F0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BE7026-2858-7C4B-87C9-66703799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FF9B89-F26F-6043-97D8-816BF3DA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481FEC-B035-E648-A26D-E133EBD0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D24A-55F5-F143-9F50-8FCB33B3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BBA397-A331-A445-B6E6-CB816FCC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8F34CF-DB83-D646-AAA2-259FBB8D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71F395-0EB3-5E41-9941-E66A32B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5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54E8B5-FE00-6D43-81B0-08729C62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86D2E4-35CC-0C4F-8525-BD521FD1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1D1995-6F81-BD4A-8E7D-10659FC6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A1DC6-B05C-D34F-8129-CFC674AD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9230C-3D04-6549-BFC4-2700C51F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80F389-0798-B247-B6A9-05020414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C3C2E3-DBF6-C845-A9A9-E1056EA2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4FB3E-B491-E448-A718-4433B2DC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B87C0-1F8B-3742-9556-CA6DE17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083B-4AD3-FB4D-B20C-25791392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5D3B49-C3A5-4E48-A269-BA0AEBCB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90E21-F3D9-DB48-AB67-69CA43F3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9A34D-BAF1-CA43-B91A-F5D000F0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DD36B3-7B5E-8C4D-9754-C08356F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24E413-E933-8F4D-B329-BAE922C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6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9A38A-A60A-044E-9BF4-61B73EF9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2A829F-38DD-A24A-9F95-D2DF1E4B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277BD-1B70-AB46-8163-5A96E62A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8EC5-AD8E-8A43-A4D5-92D9A674A75F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9B26A-C5F8-D146-BC94-CFFEC05A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21D3B-23AD-B44B-BAA6-A4AC42EA2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B664-A150-BF4E-93D1-9AA3393C3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B14D5-688F-CF4B-89BA-C95F183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9084"/>
            <a:ext cx="9144000" cy="2579832"/>
          </a:xfrm>
        </p:spPr>
        <p:txBody>
          <a:bodyPr>
            <a:noAutofit/>
          </a:bodyPr>
          <a:lstStyle/>
          <a:p>
            <a:r>
              <a:rPr lang="ru-RU" sz="8800" dirty="0">
                <a:latin typeface="Century Gothic" panose="020B0502020202020204" pitchFamily="34" charset="0"/>
              </a:rPr>
              <a:t>Замечательные пределы</a:t>
            </a:r>
          </a:p>
        </p:txBody>
      </p:sp>
    </p:spTree>
    <p:extLst>
      <p:ext uri="{BB962C8B-B14F-4D97-AF65-F5344CB8AC3E}">
        <p14:creationId xmlns:p14="http://schemas.microsoft.com/office/powerpoint/2010/main" val="12429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EE74-0800-2343-90B2-590F1CCB1092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8A46F-6C61-E245-9A14-DF63354FC24B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Заголовок 9"/>
              <p:cNvSpPr>
                <a:spLocks noGrp="1"/>
              </p:cNvSpPr>
              <p:nvPr>
                <p:ph type="ctrTitle"/>
              </p:nvPr>
            </p:nvSpPr>
            <p:spPr>
              <a:xfrm>
                <a:off x="385763" y="2004897"/>
                <a:ext cx="11196636" cy="3024333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ru-RU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•</m:t>
                      </m:r>
                      <m:f>
                        <m:fPr>
                          <m:ctrlP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•</m:t>
                      </m:r>
                      <m:func>
                        <m:funcPr>
                          <m:ctrlP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•1=</m:t>
                      </m:r>
                      <m:f>
                        <m:fPr>
                          <m:ctrlP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ru-RU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Заголовок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85763" y="2004897"/>
                <a:ext cx="11196636" cy="30243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41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EE74-0800-2343-90B2-590F1CCB1092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8A46F-6C61-E245-9A14-DF63354FC24B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726" y="1533236"/>
                <a:ext cx="11231564" cy="3313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ru-RU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2•7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ru-RU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•</m:t>
                          </m:r>
                        </m:e>
                      </m:func>
                      <m:f>
                        <m:f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4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•1= </m:t>
                      </m:r>
                      <m:f>
                        <m:fPr>
                          <m:ctrlP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6" y="1533236"/>
                <a:ext cx="11231564" cy="3313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EE74-0800-2343-90B2-590F1CCB1092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8A46F-6C61-E245-9A14-DF63354FC24B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Заголовок 9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ru-RU" sz="5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ru-RU" sz="5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ru-RU" sz="5400" dirty="0"/>
                  <a:t/>
                </a:r>
                <a:br>
                  <a:rPr lang="ru-RU" sz="5400" dirty="0"/>
                </a:br>
                <a:endParaRPr lang="ru-RU" sz="5400" dirty="0"/>
              </a:p>
            </p:txBody>
          </p:sp>
        </mc:Choice>
        <mc:Fallback xmlns="">
          <p:sp>
            <p:nvSpPr>
              <p:cNvPr id="10" name="Заголовок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6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EE74-0800-2343-90B2-590F1CCB1092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8A46F-6C61-E245-9A14-DF63354FC24B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127" y="221673"/>
                <a:ext cx="11333163" cy="659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Решите самостоятельно</a:t>
                </a:r>
                <a:r>
                  <a:rPr lang="en-US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cs-CZ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cs-CZ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200" dirty="0"/>
              </a:p>
              <a:p>
                <a:pPr algn="r"/>
                <a:r>
                  <a:rPr lang="ru-RU" sz="3200" dirty="0"/>
                  <a:t> 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cs-CZ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cs-CZ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200" dirty="0"/>
              </a:p>
              <a:p>
                <a:pPr algn="r"/>
                <a:r>
                  <a:rPr lang="ru-RU" sz="3200" dirty="0"/>
                  <a:t> 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200" dirty="0"/>
              </a:p>
              <a:p>
                <a:pPr algn="r"/>
                <a:r>
                  <a:rPr lang="ru-RU" sz="3200" dirty="0"/>
                  <a:t> 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𝑡𝑔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200" dirty="0"/>
              </a:p>
              <a:p>
                <a:endParaRPr lang="ru-RU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221673"/>
                <a:ext cx="11333163" cy="6598922"/>
              </a:xfrm>
              <a:prstGeom prst="rect">
                <a:avLst/>
              </a:prstGeom>
              <a:blipFill>
                <a:blip r:embed="rId2"/>
                <a:stretch>
                  <a:fillRect l="-2205" t="-1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4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B14D5-688F-CF4B-89BA-C95F183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350"/>
            <a:ext cx="9144000" cy="17653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> замечательный предел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586B130-3720-9047-AD43-6E99A215ED7F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1A25487-C5D7-0A45-961C-1A20E70A8FEA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F76D081-3755-DA4E-A50B-F6CC0C71FAA8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931FFFD-8BB3-9E48-B07E-E400BF476B8E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4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EDD34-CEBF-9748-96CC-627EC6F71606}"/>
              </a:ext>
            </a:extLst>
          </p:cNvPr>
          <p:cNvSpPr txBox="1"/>
          <p:nvPr/>
        </p:nvSpPr>
        <p:spPr>
          <a:xfrm>
            <a:off x="1050758" y="1828800"/>
            <a:ext cx="10090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entury Gothic" panose="020B0502020202020204" pitchFamily="34" charset="0"/>
              </a:rPr>
              <a:t>Второй замечательный предел раскрывает неопределенность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9623E-8CF7-8F47-8512-F6CF4AA45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40" y="3705598"/>
            <a:ext cx="1427119" cy="8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1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E414DE-C678-5B46-800F-9A4FD2EC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8" y="2153920"/>
            <a:ext cx="9442484" cy="255016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63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467FA89-2A81-3E46-848C-1862E312C78D}"/>
              </a:ext>
            </a:extLst>
          </p:cNvPr>
          <p:cNvSpPr txBox="1"/>
          <p:nvPr/>
        </p:nvSpPr>
        <p:spPr>
          <a:xfrm>
            <a:off x="4101228" y="1358884"/>
            <a:ext cx="172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Century Gothic" panose="020B0502020202020204" pitchFamily="34" charset="0"/>
              </a:rPr>
              <a:t>Число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FAEB9B-EDA7-4647-A05E-30BC0E109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20" y="3082753"/>
            <a:ext cx="9824759" cy="6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3285AAF-F916-414B-A841-6E633E931559}"/>
              </a:ext>
            </a:extLst>
          </p:cNvPr>
          <p:cNvSpPr txBox="1">
            <a:spLocks/>
          </p:cNvSpPr>
          <p:nvPr/>
        </p:nvSpPr>
        <p:spPr>
          <a:xfrm>
            <a:off x="1524000" y="2662239"/>
            <a:ext cx="9144000" cy="1533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Century Gothic" panose="020B0502020202020204" pitchFamily="34" charset="0"/>
              </a:rPr>
              <a:t>Следствия из второго замечательного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117218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88C465-DEC8-9842-A0E9-D1EBCC84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74" y="817417"/>
            <a:ext cx="5293851" cy="137860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F1F9671-ECA5-8847-8C29-7BC9BFAE6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104" y="3191741"/>
            <a:ext cx="9303534" cy="11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B14D5-688F-CF4B-89BA-C95F183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350"/>
            <a:ext cx="9144000" cy="176530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Первый </a:t>
            </a:r>
            <a:br>
              <a:rPr lang="ru-RU" sz="5400" dirty="0">
                <a:latin typeface="Century Gothic" panose="020B0502020202020204" pitchFamily="34" charset="0"/>
              </a:rPr>
            </a:br>
            <a:r>
              <a:rPr lang="ru-RU" sz="5400" dirty="0">
                <a:latin typeface="Century Gothic" panose="020B0502020202020204" pitchFamily="34" charset="0"/>
              </a:rPr>
              <a:t>замечательный предел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1114B-84B3-A44F-A666-59A5244E6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2901950"/>
            <a:ext cx="7823200" cy="1054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5B38B-B2E4-594F-81C3-59825437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678" y="819741"/>
            <a:ext cx="6706643" cy="15377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8D6BFB-9E36-E24D-BDAA-7A086597A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492" y="1957533"/>
            <a:ext cx="2019300" cy="4699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503491-CC00-4C41-9039-B2CF1BBB6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113" y="4207034"/>
            <a:ext cx="168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62B2D6-8C5D-F645-92D2-54751DD4B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757" y="850753"/>
            <a:ext cx="6343811" cy="13187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6312A9-741C-9843-A16B-08200C433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611" y="2658761"/>
            <a:ext cx="8212777" cy="12992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2C9E54-220D-1048-8B17-2D71E9432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812" y="4393624"/>
            <a:ext cx="1155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C814E37-7EA7-EE40-9FB8-C48643CDE4E0}"/>
              </a:ext>
            </a:extLst>
          </p:cNvPr>
          <p:cNvSpPr txBox="1">
            <a:spLocks/>
          </p:cNvSpPr>
          <p:nvPr/>
        </p:nvSpPr>
        <p:spPr>
          <a:xfrm>
            <a:off x="1524000" y="2987675"/>
            <a:ext cx="9144000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latin typeface="Century Gothic" panose="020B0502020202020204" pitchFamily="34" charset="0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209488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id="{CC814E37-7EA7-EE40-9FB8-C48643CDE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88218" y="2058195"/>
                <a:ext cx="14101761" cy="27416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3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cs-CZ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cs-CZ" sz="3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 sz="3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sz="3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sz="3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3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  <m:r>
                                                            <a:rPr lang="en-US" sz="3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ru-RU" sz="36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814E37-7EA7-EE40-9FB8-C48643CD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8218" y="2058195"/>
                <a:ext cx="14101761" cy="2741609"/>
              </a:xfrm>
              <a:prstGeom prst="rect">
                <a:avLst/>
              </a:prstGeom>
              <a:blipFill>
                <a:blip r:embed="rId4"/>
                <a:stretch>
                  <a:fillRect t="-1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Второй 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id="{CC814E37-7EA7-EE40-9FB8-C48643CDE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14312" y="1655835"/>
                <a:ext cx="12877799" cy="30432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ru-RU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814E37-7EA7-EE40-9FB8-C48643CD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312" y="1655835"/>
                <a:ext cx="12877799" cy="3043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506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EE74-0800-2343-90B2-590F1CCB1092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8A46F-6C61-E245-9A14-DF63354FC24B}"/>
              </a:ext>
            </a:extLst>
          </p:cNvPr>
          <p:cNvSpPr txBox="1"/>
          <p:nvPr/>
        </p:nvSpPr>
        <p:spPr>
          <a:xfrm>
            <a:off x="4146914" y="609317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Второй замечательный </a:t>
            </a:r>
            <a:r>
              <a:rPr lang="ru-RU" dirty="0">
                <a:latin typeface="Century Gothic" panose="020B0502020202020204" pitchFamily="34" charset="0"/>
              </a:rPr>
              <a:t>предел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199" y="221675"/>
                <a:ext cx="10243127" cy="518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Решите самостоятельно</a:t>
                </a:r>
                <a:r>
                  <a:rPr lang="en-US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cs-CZ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cs-CZ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cs-CZ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</a:p>
              <a:p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cs-CZ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cs-CZ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cs-CZ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</a:p>
              <a:p>
                <a:pPr algn="r"/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221675"/>
                <a:ext cx="10243127" cy="5185715"/>
              </a:xfrm>
              <a:prstGeom prst="rect">
                <a:avLst/>
              </a:prstGeom>
              <a:blipFill>
                <a:blip r:embed="rId2"/>
                <a:stretch>
                  <a:fillRect l="-2381" t="-2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3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9B4A27-486C-7342-936A-39A7BE03725D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59CF97-F57D-4241-8320-6FE65CEE474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1C221B0-5298-2548-9693-F11027D18654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CEE246-E71E-4045-ADCD-C112CC157A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9A66EC-E182-584A-811A-B96A3001A08A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50D22-203B-3341-B5DF-8F6A6F5B4DC6}"/>
              </a:ext>
            </a:extLst>
          </p:cNvPr>
          <p:cNvSpPr txBox="1"/>
          <p:nvPr/>
        </p:nvSpPr>
        <p:spPr>
          <a:xfrm>
            <a:off x="4170959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Первый </a:t>
            </a:r>
            <a:r>
              <a:rPr lang="ru-RU" dirty="0">
                <a:latin typeface="Century Gothic" panose="020B0502020202020204" pitchFamily="34" charset="0"/>
              </a:rPr>
              <a:t>замечательный предел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7BF86CD-0DFF-CE4B-B983-8F6D39484E90}"/>
                  </a:ext>
                </a:extLst>
              </p14:cNvPr>
              <p14:cNvContentPartPr/>
              <p14:nvPr/>
            </p14:nvContentPartPr>
            <p14:xfrm>
              <a:off x="-1170973" y="4153655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7BF86CD-0DFF-CE4B-B983-8F6D39484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9973" y="41450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EDD34-CEBF-9748-96CC-627EC6F71606}"/>
              </a:ext>
            </a:extLst>
          </p:cNvPr>
          <p:cNvSpPr txBox="1"/>
          <p:nvPr/>
        </p:nvSpPr>
        <p:spPr>
          <a:xfrm>
            <a:off x="1050758" y="1828800"/>
            <a:ext cx="10090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Первый </a:t>
            </a:r>
            <a:r>
              <a:rPr lang="ru-RU" sz="4000" dirty="0">
                <a:latin typeface="Century Gothic" panose="020B0502020202020204" pitchFamily="34" charset="0"/>
              </a:rPr>
              <a:t>замечательный предел раскрывает неопределенность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9199" y="2974109"/>
                <a:ext cx="1233055" cy="1908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6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ru-RU" sz="6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2974109"/>
                <a:ext cx="1233055" cy="1908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A928D6B-319C-7F4D-8434-6894E67669C8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58628B-5684-4743-B862-A3BB1B8C3E83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34473" y="817418"/>
            <a:ext cx="100214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	</a:t>
            </a:r>
            <a:r>
              <a:rPr lang="ru-RU" sz="3200" b="1" dirty="0" smtClean="0">
                <a:latin typeface="+mj-lt"/>
              </a:rPr>
              <a:t>При </a:t>
            </a:r>
            <a:r>
              <a:rPr lang="ru-RU" sz="3200" b="1" dirty="0">
                <a:latin typeface="+mj-lt"/>
              </a:rPr>
              <a:t>вычислении пределов тригонометрических функций часто используется предел отношения синуса дуги к самой дуге</a:t>
            </a:r>
            <a:r>
              <a:rPr lang="en-US" sz="3200" b="1" dirty="0">
                <a:latin typeface="+mj-lt"/>
              </a:rPr>
              <a:t>:</a:t>
            </a:r>
            <a:endParaRPr lang="ru-RU" sz="3200" b="1" dirty="0">
              <a:latin typeface="+mj-lt"/>
            </a:endParaRPr>
          </a:p>
        </p:txBody>
      </p:sp>
      <p:pic>
        <p:nvPicPr>
          <p:cNvPr id="10" name="Объект 3">
            <a:extLst>
              <a:ext uri="{FF2B5EF4-FFF2-40B4-BE49-F238E27FC236}">
                <a16:creationId xmlns:a16="http://schemas.microsoft.com/office/drawing/2014/main" id="{7B1198EC-0D21-6D49-B66C-7793C3A1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1" y="2439671"/>
            <a:ext cx="7675417" cy="31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A97D625-E305-394D-8D71-DE68D9A1E686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6B835E-59AA-B14A-863C-BA1F3E2704FE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8077281-6CFE-E142-AAC9-12A39462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2239"/>
            <a:ext cx="9144000" cy="153352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Следствия из первого замечательного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115933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A97D625-E305-394D-8D71-DE68D9A1E686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6B835E-59AA-B14A-863C-BA1F3E2704FE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66F247-7467-8046-8A05-E417B9F4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27" y="817417"/>
            <a:ext cx="4733745" cy="1484310"/>
          </a:xfrm>
          <a:prstGeom prst="rect">
            <a:avLst/>
          </a:prstGeom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EB49A6-310E-5747-82B8-833906F6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6" y="3133297"/>
            <a:ext cx="9207500" cy="939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9B92144-1470-734B-BB28-9D811875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3" y="4547614"/>
            <a:ext cx="1765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5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A97D625-E305-394D-8D71-DE68D9A1E686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6B835E-59AA-B14A-863C-BA1F3E2704FE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66B18-C684-6B4E-A64F-77793581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28" y="611187"/>
            <a:ext cx="4560143" cy="153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E45A5-5710-654F-9252-3FFDEE7A2A85}"/>
              </a:ext>
            </a:extLst>
          </p:cNvPr>
          <p:cNvSpPr txBox="1"/>
          <p:nvPr/>
        </p:nvSpPr>
        <p:spPr>
          <a:xfrm>
            <a:off x="3125141" y="2382677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ru-RU" sz="2800" dirty="0">
                <a:latin typeface="Century Gothic" panose="020B0502020202020204" pitchFamily="34" charset="0"/>
              </a:rPr>
              <a:t>Если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EAE420-47D3-C84D-9230-E20A7680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39" y="2409337"/>
            <a:ext cx="17907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41FD2D-989E-9048-AF55-0F8708A7939D}"/>
              </a:ext>
            </a:extLst>
          </p:cNvPr>
          <p:cNvSpPr txBox="1"/>
          <p:nvPr/>
        </p:nvSpPr>
        <p:spPr>
          <a:xfrm>
            <a:off x="6308939" y="234364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при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AD31D3-525E-0448-AF3F-3505E358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82" y="2370304"/>
            <a:ext cx="13208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541007-0DAB-2B4B-9CBA-48035F987BD6}"/>
              </a:ext>
            </a:extLst>
          </p:cNvPr>
          <p:cNvSpPr txBox="1"/>
          <p:nvPr/>
        </p:nvSpPr>
        <p:spPr>
          <a:xfrm>
            <a:off x="1603604" y="316739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Пусть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2E392F9-1E29-5C47-A854-620B489FD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78" y="3169188"/>
            <a:ext cx="1689100" cy="4699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96F5995-05C0-DA44-9C31-D8B4A97E6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1" y="3947190"/>
            <a:ext cx="5651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7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A97D625-E305-394D-8D71-DE68D9A1E686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6B835E-59AA-B14A-863C-BA1F3E2704FE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1FBD34-0C40-EA47-BE24-D7A1D058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79" y="1027424"/>
            <a:ext cx="4223242" cy="13961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938A420-628A-B542-A1B8-9A3DCC2E9351}"/>
                  </a:ext>
                </a:extLst>
              </p14:cNvPr>
              <p14:cNvContentPartPr/>
              <p14:nvPr/>
            </p14:nvContentPartPr>
            <p14:xfrm>
              <a:off x="-1762453" y="5534255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938A420-628A-B542-A1B8-9A3DCC2E9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71453" y="55256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FCEBFE0-0E57-A64B-8156-97FAC5766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0" y="3393064"/>
            <a:ext cx="6985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B14D5-688F-CF4B-89BA-C95F183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675"/>
            <a:ext cx="9144000" cy="88265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Примеры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D2B6C2C-58B1-AB43-B19F-852DAE71AA9C}"/>
              </a:ext>
            </a:extLst>
          </p:cNvPr>
          <p:cNvCxnSpPr/>
          <p:nvPr/>
        </p:nvCxnSpPr>
        <p:spPr>
          <a:xfrm>
            <a:off x="3857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D5E1CE8-35C1-454A-8125-5FAC0D3BC38D}"/>
              </a:ext>
            </a:extLst>
          </p:cNvPr>
          <p:cNvCxnSpPr/>
          <p:nvPr/>
        </p:nvCxnSpPr>
        <p:spPr>
          <a:xfrm>
            <a:off x="11739563" y="342900"/>
            <a:ext cx="0" cy="617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E7D2B3-BF43-C644-9D81-AFE8967DC517}"/>
              </a:ext>
            </a:extLst>
          </p:cNvPr>
          <p:cNvCxnSpPr>
            <a:cxnSpLocks/>
          </p:cNvCxnSpPr>
          <p:nvPr/>
        </p:nvCxnSpPr>
        <p:spPr>
          <a:xfrm>
            <a:off x="385763" y="3429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C3E1BC-752D-474D-83FC-6E35CCFBEE36}"/>
              </a:ext>
            </a:extLst>
          </p:cNvPr>
          <p:cNvCxnSpPr>
            <a:cxnSpLocks/>
          </p:cNvCxnSpPr>
          <p:nvPr/>
        </p:nvCxnSpPr>
        <p:spPr>
          <a:xfrm>
            <a:off x="385763" y="6515100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EE74-0800-2343-90B2-590F1CCB1092}"/>
              </a:ext>
            </a:extLst>
          </p:cNvPr>
          <p:cNvCxnSpPr/>
          <p:nvPr/>
        </p:nvCxnSpPr>
        <p:spPr>
          <a:xfrm>
            <a:off x="385763" y="6040582"/>
            <a:ext cx="1135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8A46F-6C61-E245-9A14-DF63354FC24B}"/>
              </a:ext>
            </a:extLst>
          </p:cNvPr>
          <p:cNvSpPr txBox="1"/>
          <p:nvPr/>
        </p:nvSpPr>
        <p:spPr>
          <a:xfrm>
            <a:off x="4146914" y="609317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Первый замечательный предел</a:t>
            </a:r>
          </a:p>
        </p:txBody>
      </p:sp>
    </p:spTree>
    <p:extLst>
      <p:ext uri="{BB962C8B-B14F-4D97-AF65-F5344CB8AC3E}">
        <p14:creationId xmlns:p14="http://schemas.microsoft.com/office/powerpoint/2010/main" val="2415336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103</Words>
  <Application>Microsoft Office PowerPoint</Application>
  <PresentationFormat>Широкоэкранный</PresentationFormat>
  <Paragraphs>57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 Gothic</vt:lpstr>
      <vt:lpstr>Тема Office</vt:lpstr>
      <vt:lpstr>Замечательные пределы</vt:lpstr>
      <vt:lpstr>Первый  замечательный предел</vt:lpstr>
      <vt:lpstr>Презентация PowerPoint</vt:lpstr>
      <vt:lpstr>Презентация PowerPoint</vt:lpstr>
      <vt:lpstr>Следствия из первого замечательного предела</vt:lpstr>
      <vt:lpstr>Презентация PowerPoint</vt:lpstr>
      <vt:lpstr>Презентация PowerPoint</vt:lpstr>
      <vt:lpstr>Презентация PowerPoint</vt:lpstr>
      <vt:lpstr>Примеры</vt:lpstr>
      <vt:lpstr>(lim)┬(x→0)⁡〖sin⁡x/5x=〗   (lim)┬(x→0)⁡〖sin⁡x/x〗•1/5=1/5•(lim)┬(x→0)⁡〖sin⁡x/x〗=1/5•1=1/5</vt:lpstr>
      <vt:lpstr>Презентация PowerPoint</vt:lpstr>
      <vt:lpstr>lim┬(x→0)   (〖(x〗^2+5x-x^3))/sin⁡〖〖(x〗^2+5x-x^3)〗 =1 </vt:lpstr>
      <vt:lpstr>Презентация PowerPoint</vt:lpstr>
      <vt:lpstr>Второй  замечательный предел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Замечательные пределы</dc:title>
  <dc:creator>Microsoft Office User</dc:creator>
  <cp:lastModifiedBy>Пользователь</cp:lastModifiedBy>
  <cp:revision>69</cp:revision>
  <dcterms:created xsi:type="dcterms:W3CDTF">2020-02-14T23:31:19Z</dcterms:created>
  <dcterms:modified xsi:type="dcterms:W3CDTF">2023-01-29T18:29:07Z</dcterms:modified>
</cp:coreProperties>
</file>