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C06177-5A9C-4CC5-9D52-36403281F039}" type="datetimeFigureOut">
              <a:rPr lang="ru-RU" smtClean="0"/>
              <a:pPr/>
              <a:t>13.02.2023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38CB60-CB1B-43C8-B451-6E12321006D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.bin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4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20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40.wmf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0"/>
            <a:ext cx="7851648" cy="4437112"/>
          </a:xfrm>
        </p:spPr>
        <p:txBody>
          <a:bodyPr>
            <a:normAutofit/>
          </a:bodyPr>
          <a:lstStyle/>
          <a:p>
            <a:r>
              <a:rPr lang="ru-RU" sz="4400" dirty="0"/>
              <a:t>Понятие производной,  правила  вычисления  производных. Производная  сложной функции,  тригонометрических  функций. Касательная</a:t>
            </a:r>
            <a:r>
              <a:rPr lang="ru-RU" dirty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 anchor="t">
            <a:normAutofit/>
          </a:bodyPr>
          <a:lstStyle/>
          <a:p>
            <a:r>
              <a:rPr lang="ru-RU" sz="3000" dirty="0"/>
              <a:t>Производные  высших порядков.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r>
              <a:rPr lang="ru-RU" dirty="0"/>
              <a:t>Пусть  функция  </a:t>
            </a:r>
            <a:r>
              <a:rPr lang="en-US" dirty="0"/>
              <a:t>y=f(x)</a:t>
            </a:r>
            <a:r>
              <a:rPr lang="ru-RU" dirty="0"/>
              <a:t>  имеет  производную          во  всех  точках   некоторого  промежутка.  Эта  производная  в  свою  очередь,  является  функцией  от  х.   Если  функция           дифференцируема,  то  её  производную  называют  второй  производной  функции  </a:t>
            </a:r>
            <a:r>
              <a:rPr lang="en-US" dirty="0"/>
              <a:t>f(x)</a:t>
            </a:r>
            <a:r>
              <a:rPr lang="ru-RU" dirty="0"/>
              <a:t>   и  обозначают            .</a:t>
            </a:r>
          </a:p>
          <a:p>
            <a:r>
              <a:rPr lang="ru-RU" dirty="0"/>
              <a:t>Если  функция                 дифференцируема,  то  её  производную    называют  третьей  производной  функции   </a:t>
            </a:r>
            <a:r>
              <a:rPr lang="en-US" dirty="0"/>
              <a:t>y=f(x)  </a:t>
            </a:r>
            <a:r>
              <a:rPr lang="ru-RU" dirty="0"/>
              <a:t>и  обозначают             и  так  далее.</a:t>
            </a:r>
          </a:p>
          <a:p>
            <a:r>
              <a:rPr lang="ru-RU" dirty="0"/>
              <a:t>Эти  производные  данной  функции  носят  название  -  производные  высших  порядков.                    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524328" y="1340768"/>
          <a:ext cx="616198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68280" imgH="203040" progId="Equation.3">
                  <p:embed/>
                </p:oleObj>
              </mc:Choice>
              <mc:Fallback>
                <p:oleObj name="Формула" r:id="rId2" imgW="368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340768"/>
                        <a:ext cx="616198" cy="46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139952" y="2564904"/>
          <a:ext cx="616198" cy="38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68280" imgH="203040" progId="Equation.3">
                  <p:embed/>
                </p:oleObj>
              </mc:Choice>
              <mc:Fallback>
                <p:oleObj name="Формула" r:id="rId4" imgW="368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564904"/>
                        <a:ext cx="616198" cy="389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220072" y="3356992"/>
          <a:ext cx="792088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06080" imgH="203040" progId="Equation.3">
                  <p:embed/>
                </p:oleObj>
              </mc:Choice>
              <mc:Fallback>
                <p:oleObj name="Формула" r:id="rId6" imgW="40608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356992"/>
                        <a:ext cx="792088" cy="419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347864" y="3789040"/>
          <a:ext cx="864096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06080" imgH="203040" progId="Equation.3">
                  <p:embed/>
                </p:oleObj>
              </mc:Choice>
              <mc:Fallback>
                <p:oleObj name="Формула" r:id="rId8" imgW="4060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789040"/>
                        <a:ext cx="864096" cy="419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724128" y="4581128"/>
          <a:ext cx="72008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44240" imgH="203040" progId="Equation.3">
                  <p:embed/>
                </p:oleObj>
              </mc:Choice>
              <mc:Fallback>
                <p:oleObj name="Формула" r:id="rId10" imgW="44424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581128"/>
                        <a:ext cx="72008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 anchor="t">
            <a:normAutofit/>
          </a:bodyPr>
          <a:lstStyle/>
          <a:p>
            <a:r>
              <a:rPr lang="ru-RU" sz="3000" dirty="0"/>
              <a:t>Например:</a:t>
            </a:r>
          </a:p>
        </p:txBody>
      </p:sp>
      <p:graphicFrame>
        <p:nvGraphicFramePr>
          <p:cNvPr id="4" name="Содержимое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99259"/>
              </p:ext>
            </p:extLst>
          </p:nvPr>
        </p:nvGraphicFramePr>
        <p:xfrm>
          <a:off x="619125" y="2205038"/>
          <a:ext cx="761841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1244520" progId="Equation.DSMT4">
                  <p:embed/>
                </p:oleObj>
              </mc:Choice>
              <mc:Fallback>
                <p:oleObj name="Equation" r:id="rId2" imgW="3657600" imgH="1244520" progId="Equation.DSMT4">
                  <p:embed/>
                  <p:pic>
                    <p:nvPicPr>
                      <p:cNvPr id="0" name="Содержимое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205038"/>
                        <a:ext cx="7618413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-1179512"/>
            <a:ext cx="8229600" cy="28803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 anchor="ctr">
            <a:normAutofit/>
          </a:bodyPr>
          <a:lstStyle/>
          <a:p>
            <a:pPr algn="ctr"/>
            <a:r>
              <a:rPr lang="ru-RU" sz="6000" b="1" i="1" dirty="0">
                <a:solidFill>
                  <a:srgbClr val="FF0000"/>
                </a:solidFill>
              </a:rPr>
              <a:t>С П А С И Б О</a:t>
            </a:r>
          </a:p>
          <a:p>
            <a:pPr algn="ctr"/>
            <a:r>
              <a:rPr lang="ru-RU" sz="6000" b="1" i="1" dirty="0">
                <a:solidFill>
                  <a:srgbClr val="FF0000"/>
                </a:solidFill>
              </a:rPr>
              <a:t>З А</a:t>
            </a:r>
          </a:p>
          <a:p>
            <a:pPr algn="ctr"/>
            <a:r>
              <a:rPr lang="ru-RU" sz="6000" b="1" i="1" dirty="0">
                <a:solidFill>
                  <a:srgbClr val="FF0000"/>
                </a:solidFill>
              </a:rPr>
              <a:t>В Н И М А Н Е !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11560"/>
            <a:ext cx="8229600" cy="13681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fontScale="92500"/>
          </a:bodyPr>
          <a:lstStyle/>
          <a:p>
            <a:r>
              <a:rPr lang="ru-RU" dirty="0"/>
              <a:t>1. </a:t>
            </a:r>
            <a:r>
              <a:rPr lang="ru-RU" sz="3600" b="1" i="1" dirty="0"/>
              <a:t>Понятие  производной</a:t>
            </a:r>
          </a:p>
          <a:p>
            <a:r>
              <a:rPr lang="ru-RU" sz="3600" b="1" i="1" dirty="0"/>
              <a:t>2. Правила  вычисления  производных </a:t>
            </a:r>
          </a:p>
          <a:p>
            <a:r>
              <a:rPr lang="ru-RU" sz="3600" b="1" i="1" dirty="0"/>
              <a:t>3.  Производные  элементарных  функций</a:t>
            </a:r>
          </a:p>
          <a:p>
            <a:r>
              <a:rPr lang="ru-RU" sz="3600" b="1" i="1" dirty="0"/>
              <a:t>4. Производная  сложной  функции</a:t>
            </a:r>
          </a:p>
          <a:p>
            <a:r>
              <a:rPr lang="ru-RU" sz="3600" b="1" i="1" dirty="0"/>
              <a:t>5. Уравнение  касательной  к  графику  функции</a:t>
            </a:r>
          </a:p>
          <a:p>
            <a:r>
              <a:rPr lang="ru-RU" sz="3600" b="1" i="1" dirty="0"/>
              <a:t>6. Производные  высших  порядков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67544" y="476672"/>
            <a:ext cx="5112568" cy="682400"/>
          </a:xfrm>
        </p:spPr>
        <p:txBody>
          <a:bodyPr anchor="t"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ru-RU" sz="2800" dirty="0"/>
              <a:t>Понятие производной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idx="2"/>
          </p:nvPr>
        </p:nvSpPr>
        <p:spPr>
          <a:xfrm>
            <a:off x="539552" y="1196752"/>
            <a:ext cx="3384376" cy="5400600"/>
          </a:xfrm>
        </p:spPr>
        <p:txBody>
          <a:bodyPr>
            <a:normAutofit/>
          </a:bodyPr>
          <a:lstStyle/>
          <a:p>
            <a:r>
              <a:rPr lang="ru-RU" sz="2200" b="1" i="1" dirty="0"/>
              <a:t>Функция  </a:t>
            </a:r>
            <a:r>
              <a:rPr lang="en-US" sz="2200" b="1" i="1" dirty="0"/>
              <a:t>f(x)</a:t>
            </a:r>
            <a:r>
              <a:rPr lang="ru-RU" sz="2200" b="1" i="1" dirty="0"/>
              <a:t>  будет  непрерывной  в  точке         тогда и только  тогда  когда   малому  изменению  аргумента  в  точке             отвечают  малые  изменения  значений  функции ,  то  есть   </a:t>
            </a:r>
          </a:p>
          <a:p>
            <a:r>
              <a:rPr lang="ru-RU" sz="2200" b="1" i="1" dirty="0"/>
              <a:t>Функция  </a:t>
            </a:r>
            <a:r>
              <a:rPr lang="en-US" sz="2200" b="1" i="1" dirty="0"/>
              <a:t>f(x)</a:t>
            </a:r>
            <a:r>
              <a:rPr lang="ru-RU" sz="2200" b="1" i="1" dirty="0"/>
              <a:t> непрерывна  в  точке      ,     если  при  </a:t>
            </a:r>
          </a:p>
          <a:p>
            <a:r>
              <a:rPr lang="ru-RU" sz="2400" dirty="0"/>
              <a:t>    </a:t>
            </a:r>
            <a:r>
              <a:rPr lang="ru-RU" sz="2400" b="1" dirty="0">
                <a:solidFill>
                  <a:srgbClr val="FF0000"/>
                </a:solidFill>
              </a:rPr>
              <a:t>                           </a:t>
            </a:r>
            <a:r>
              <a:rPr lang="ru-RU" sz="2400" dirty="0"/>
              <a:t>                   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4499992" y="5157192"/>
            <a:ext cx="3744416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932040" y="1844824"/>
            <a:ext cx="72008" cy="37444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уга 21"/>
          <p:cNvSpPr/>
          <p:nvPr/>
        </p:nvSpPr>
        <p:spPr>
          <a:xfrm rot="18449213">
            <a:off x="3585181" y="4413413"/>
            <a:ext cx="4874840" cy="2276872"/>
          </a:xfrm>
          <a:prstGeom prst="arc">
            <a:avLst>
              <a:gd name="adj1" fmla="val 16200000"/>
              <a:gd name="adj2" fmla="val 21423861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652120" y="422108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7092280" y="3501008"/>
            <a:ext cx="0" cy="1584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5004048" y="4221088"/>
            <a:ext cx="201622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4932040" y="3501008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5013325"/>
            <a:ext cx="746125" cy="474663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5084763"/>
            <a:ext cx="442913" cy="619125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3357563"/>
            <a:ext cx="1152525" cy="330200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6100" y="4005263"/>
            <a:ext cx="557213" cy="360362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3" y="3644900"/>
            <a:ext cx="576262" cy="419100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888" y="4797425"/>
            <a:ext cx="503237" cy="360363"/>
          </a:xfrm>
          <a:prstGeom prst="rect">
            <a:avLst/>
          </a:prstGeom>
          <a:noFill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588" y="2997200"/>
            <a:ext cx="863600" cy="431800"/>
          </a:xfrm>
          <a:prstGeom prst="rect">
            <a:avLst/>
          </a:prstGeom>
          <a:noFill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5113" y="4724400"/>
            <a:ext cx="358775" cy="288925"/>
          </a:xfrm>
          <a:prstGeom prst="rect">
            <a:avLst/>
          </a:prstGeom>
          <a:noFill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76825" y="1844675"/>
            <a:ext cx="431800" cy="360363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779838" y="1557338"/>
            <a:ext cx="360362" cy="358775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713" y="2924175"/>
            <a:ext cx="431800" cy="360363"/>
          </a:xfrm>
          <a:prstGeom prst="rect">
            <a:avLst/>
          </a:prstGeom>
          <a:noFill/>
        </p:spPr>
      </p:pic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3563888" y="4581128"/>
          <a:ext cx="20548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64880" imgH="228600" progId="Equation.3">
                  <p:embed/>
                </p:oleObj>
              </mc:Choice>
              <mc:Fallback>
                <p:oleObj name="Формула" r:id="rId13" imgW="1648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581128"/>
                        <a:ext cx="205482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899592" y="5445224"/>
          <a:ext cx="194421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1041120" imgH="203040" progId="Equation.3">
                  <p:embed/>
                </p:oleObj>
              </mc:Choice>
              <mc:Fallback>
                <p:oleObj name="Формула" r:id="rId15" imgW="104112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445224"/>
                        <a:ext cx="1944216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-1323528"/>
            <a:ext cx="8229600" cy="21602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395536" y="1052736"/>
            <a:ext cx="8363272" cy="4824536"/>
          </a:xfr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85000" lnSpcReduction="20000"/>
          </a:bodyPr>
          <a:lstStyle/>
          <a:p>
            <a:r>
              <a:rPr lang="en-US" dirty="0"/>
              <a:t>y = f(x)  - </a:t>
            </a:r>
            <a:r>
              <a:rPr lang="ru-RU" dirty="0"/>
              <a:t>данная  функция.</a:t>
            </a:r>
          </a:p>
          <a:p>
            <a:r>
              <a:rPr lang="ru-RU" dirty="0"/>
              <a:t>                    - приращение  аргумента.</a:t>
            </a:r>
          </a:p>
          <a:p>
            <a:r>
              <a:rPr lang="ru-RU" dirty="0"/>
              <a:t>                                  -     приращение  функции</a:t>
            </a:r>
          </a:p>
          <a:p>
            <a:endParaRPr lang="ru-RU" dirty="0"/>
          </a:p>
          <a:p>
            <a:r>
              <a:rPr lang="ru-RU" dirty="0"/>
              <a:t>                                               </a:t>
            </a:r>
          </a:p>
          <a:p>
            <a:endParaRPr lang="ru-RU" dirty="0"/>
          </a:p>
          <a:p>
            <a:r>
              <a:rPr lang="ru-RU" dirty="0"/>
              <a:t>                                    </a:t>
            </a:r>
          </a:p>
          <a:p>
            <a:endParaRPr lang="ru-RU" dirty="0"/>
          </a:p>
          <a:p>
            <a:r>
              <a:rPr lang="ru-RU" sz="3000" dirty="0"/>
              <a:t>Производной  функции  </a:t>
            </a:r>
            <a:r>
              <a:rPr lang="en-US" sz="3000" dirty="0"/>
              <a:t>f(x)  </a:t>
            </a:r>
            <a:r>
              <a:rPr lang="ru-RU" sz="3000" dirty="0"/>
              <a:t>в  точке        называется  предел  отношения  приращения  функции в  этой  точке,  когда  приращение  аргумента  стремится  к  нулю.                          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               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576" y="1340768"/>
          <a:ext cx="1496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98400" imgH="228600" progId="Equation.3">
                  <p:embed/>
                </p:oleObj>
              </mc:Choice>
              <mc:Fallback>
                <p:oleObj name="Формула" r:id="rId2" imgW="698400" imgH="228600" progId="Equation.3">
                  <p:embed/>
                  <p:pic>
                    <p:nvPicPr>
                      <p:cNvPr id="0" name="Содержимое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340768"/>
                        <a:ext cx="149686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755576" y="1700808"/>
          <a:ext cx="273630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98320" imgH="228600" progId="Equation.3">
                  <p:embed/>
                </p:oleObj>
              </mc:Choice>
              <mc:Fallback>
                <p:oleObj name="Формула" r:id="rId4" imgW="1498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2736304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827584" y="2276872"/>
          <a:ext cx="172819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774360" imgH="393480" progId="Equation.3">
                  <p:embed/>
                </p:oleObj>
              </mc:Choice>
              <mc:Fallback>
                <p:oleObj name="Формула" r:id="rId6" imgW="77436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76872"/>
                        <a:ext cx="1728192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899592" y="2996952"/>
          <a:ext cx="280831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739880" imgH="393480" progId="Equation.3">
                  <p:embed/>
                </p:oleObj>
              </mc:Choice>
              <mc:Fallback>
                <p:oleObj name="Формула" r:id="rId8" imgW="17398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96952"/>
                        <a:ext cx="2808312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6948264" y="3933056"/>
          <a:ext cx="442590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64880" imgH="228600" progId="Equation.3">
                  <p:embed/>
                </p:oleObj>
              </mc:Choice>
              <mc:Fallback>
                <p:oleObj name="Формула" r:id="rId10" imgW="16488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933056"/>
                        <a:ext cx="442590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 anchor="t">
            <a:normAutofit/>
          </a:bodyPr>
          <a:lstStyle/>
          <a:p>
            <a:r>
              <a:rPr lang="ru-RU" sz="2800" dirty="0"/>
              <a:t>Производные  элементарных  функций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11560" y="2132856"/>
          <a:ext cx="1899518" cy="54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74360" imgH="228600" progId="Equation.3">
                  <p:embed/>
                </p:oleObj>
              </mc:Choice>
              <mc:Fallback>
                <p:oleObj name="Формула" r:id="rId2" imgW="774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1899518" cy="546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39552" y="2924944"/>
          <a:ext cx="2198092" cy="53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39600" imgH="203040" progId="Equation.3">
                  <p:embed/>
                </p:oleObj>
              </mc:Choice>
              <mc:Fallback>
                <p:oleObj name="Формула" r:id="rId4" imgW="9396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24944"/>
                        <a:ext cx="2198092" cy="533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11560" y="3861048"/>
          <a:ext cx="2092176" cy="4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015920" imgH="203040" progId="Equation.3">
                  <p:embed/>
                </p:oleObj>
              </mc:Choice>
              <mc:Fallback>
                <p:oleObj name="Формула" r:id="rId6" imgW="1015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2092176" cy="46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755576" y="4581128"/>
          <a:ext cx="1994768" cy="93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965160" imgH="431640" progId="Equation.3">
                  <p:embed/>
                </p:oleObj>
              </mc:Choice>
              <mc:Fallback>
                <p:oleObj name="Формула" r:id="rId8" imgW="96516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1994768" cy="935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6228184" y="5085184"/>
          <a:ext cx="166660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596880" imgH="228600" progId="Equation.3">
                  <p:embed/>
                </p:oleObj>
              </mc:Choice>
              <mc:Fallback>
                <p:oleObj name="Формула" r:id="rId10" imgW="596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085184"/>
                        <a:ext cx="1666602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347864" y="3140968"/>
          <a:ext cx="2058392" cy="84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660240" imgH="393480" progId="Equation.3">
                  <p:embed/>
                </p:oleObj>
              </mc:Choice>
              <mc:Fallback>
                <p:oleObj name="Формула" r:id="rId12" imgW="66024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140968"/>
                        <a:ext cx="2058392" cy="8449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6156176" y="1268760"/>
          <a:ext cx="1539478" cy="96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774360" imgH="495000" progId="Equation.3">
                  <p:embed/>
                </p:oleObj>
              </mc:Choice>
              <mc:Fallback>
                <p:oleObj name="Формула" r:id="rId14" imgW="774360" imgH="495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268760"/>
                        <a:ext cx="1539478" cy="9677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3347864" y="1268760"/>
          <a:ext cx="1531094" cy="53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469800" imgH="203040" progId="Equation.3">
                  <p:embed/>
                </p:oleObj>
              </mc:Choice>
              <mc:Fallback>
                <p:oleObj name="Формула" r:id="rId16" imgW="46980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268760"/>
                        <a:ext cx="1531094" cy="533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3419872" y="1916832"/>
          <a:ext cx="1636886" cy="92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825480" imgH="419040" progId="Equation.3">
                  <p:embed/>
                </p:oleObj>
              </mc:Choice>
              <mc:Fallback>
                <p:oleObj name="Формула" r:id="rId18" imgW="82548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916832"/>
                        <a:ext cx="1636886" cy="9296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3275856" y="4221088"/>
          <a:ext cx="2280642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104840" imgH="431640" progId="Equation.3">
                  <p:embed/>
                </p:oleObj>
              </mc:Choice>
              <mc:Fallback>
                <p:oleObj name="Формула" r:id="rId20" imgW="1104840" imgH="431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221088"/>
                        <a:ext cx="2280642" cy="863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5868144" y="2852936"/>
          <a:ext cx="2232248" cy="58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88840" imgH="228600" progId="Equation.3">
                  <p:embed/>
                </p:oleObj>
              </mc:Choice>
              <mc:Fallback>
                <p:oleObj name="Формула" r:id="rId22" imgW="88884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852936"/>
                        <a:ext cx="2232248" cy="58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5868144" y="3717032"/>
          <a:ext cx="280831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1041120" imgH="431640" progId="Equation.3">
                  <p:embed/>
                </p:oleObj>
              </mc:Choice>
              <mc:Fallback>
                <p:oleObj name="Формула" r:id="rId24" imgW="1041120" imgH="431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717032"/>
                        <a:ext cx="2808312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72C20C83-138F-6592-3D0C-859BE5AC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08688"/>
          </a:xfrm>
        </p:spPr>
        <p:txBody>
          <a:bodyPr anchor="t">
            <a:normAutofit/>
          </a:bodyPr>
          <a:lstStyle/>
          <a:p>
            <a:pPr algn="ctr"/>
            <a:r>
              <a:rPr lang="ru-RU" sz="3000" dirty="0"/>
              <a:t>Правила  дифференцирования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  <a:solidFill>
            <a:schemeClr val="tx2">
              <a:lumMod val="20000"/>
              <a:lumOff val="80000"/>
            </a:schemeClr>
          </a:solidFill>
          <a:ln w="76200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ru-RU" dirty="0"/>
              <a:t>                                           -постоянный множитель  можно  выносить  за знак  производной.  </a:t>
            </a:r>
          </a:p>
          <a:p>
            <a:r>
              <a:rPr lang="ru-RU" dirty="0"/>
              <a:t>                                           -  производная  суммы  дифференцируемых  функций  равна  сумме  их  производных. </a:t>
            </a:r>
          </a:p>
          <a:p>
            <a:r>
              <a:rPr lang="ru-RU" dirty="0"/>
              <a:t>                                                     - производная  произведения  равна  произведению  производной  первой  функции на  вторую  плюс  произведение  первой функции  на  производную  второй.  </a:t>
            </a:r>
          </a:p>
          <a:p>
            <a:r>
              <a:rPr lang="ru-RU" dirty="0"/>
              <a:t>Производная  дроби  вычисляется  по  формуле             </a:t>
            </a:r>
          </a:p>
          <a:p>
            <a:pPr>
              <a:buNone/>
            </a:pPr>
            <a:r>
              <a:rPr lang="ru-RU" dirty="0"/>
              <a:t>                                                                 .                                                                                             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971600" y="1196752"/>
          <a:ext cx="28803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18960" imgH="203040" progId="Equation.3">
                  <p:embed/>
                </p:oleObj>
              </mc:Choice>
              <mc:Fallback>
                <p:oleObj name="Формула" r:id="rId2" imgW="12189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96752"/>
                        <a:ext cx="2880320" cy="360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899592" y="2060848"/>
          <a:ext cx="3456384" cy="38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815840" imgH="203040" progId="Equation.3">
                  <p:embed/>
                </p:oleObj>
              </mc:Choice>
              <mc:Fallback>
                <p:oleObj name="Формула" r:id="rId4" imgW="18158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3456384" cy="389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899592" y="3284984"/>
          <a:ext cx="410445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476440" imgH="203040" progId="Equation.3">
                  <p:embed/>
                </p:oleObj>
              </mc:Choice>
              <mc:Fallback>
                <p:oleObj name="Формула" r:id="rId6" imgW="2476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84984"/>
                        <a:ext cx="410445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115616" y="5301208"/>
          <a:ext cx="4608512" cy="96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234880" imgH="533160" progId="Equation.3">
                  <p:embed/>
                </p:oleObj>
              </mc:Choice>
              <mc:Fallback>
                <p:oleObj name="Формула" r:id="rId8" imgW="2234880" imgH="533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301208"/>
                        <a:ext cx="4608512" cy="965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 anchor="t">
            <a:normAutofit/>
          </a:bodyPr>
          <a:lstStyle/>
          <a:p>
            <a:pPr algn="ctr"/>
            <a:r>
              <a:rPr lang="ru-RU" sz="3000" dirty="0"/>
              <a:t>Производная  сложной 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ru-RU" b="1" i="1" dirty="0"/>
              <a:t>Если  </a:t>
            </a:r>
            <a:r>
              <a:rPr lang="en-US" b="1" i="1" dirty="0"/>
              <a:t>y = f(u) </a:t>
            </a:r>
            <a:r>
              <a:rPr lang="ru-RU" b="1" i="1" dirty="0"/>
              <a:t> и</a:t>
            </a:r>
            <a:r>
              <a:rPr lang="en-US" b="1" i="1" dirty="0"/>
              <a:t>  u = u(x)</a:t>
            </a:r>
            <a:r>
              <a:rPr lang="ru-RU" b="1" i="1" dirty="0"/>
              <a:t>,  то  есть </a:t>
            </a:r>
            <a:r>
              <a:rPr lang="en-US" b="1" i="1" dirty="0"/>
              <a:t> y = f (u (x))</a:t>
            </a:r>
            <a:r>
              <a:rPr lang="ru-RU" b="1" i="1" dirty="0"/>
              <a:t>,  то  функция  </a:t>
            </a:r>
            <a:r>
              <a:rPr lang="en-US" b="1" i="1" dirty="0"/>
              <a:t>y = f (u(x))  </a:t>
            </a:r>
            <a:r>
              <a:rPr lang="ru-RU" b="1" i="1" dirty="0"/>
              <a:t>называется  сложной.</a:t>
            </a:r>
            <a:r>
              <a:rPr lang="en-US" b="1" i="1" dirty="0"/>
              <a:t> </a:t>
            </a:r>
            <a:endParaRPr lang="ru-RU" b="1" i="1" dirty="0"/>
          </a:p>
          <a:p>
            <a:r>
              <a:rPr lang="ru-RU" b="1" i="1" dirty="0"/>
              <a:t>Например,   </a:t>
            </a:r>
            <a:r>
              <a:rPr lang="en-US" b="1" i="1" dirty="0"/>
              <a:t>                          ,</a:t>
            </a:r>
            <a:r>
              <a:rPr lang="ru-RU" b="1" i="1" dirty="0"/>
              <a:t> </a:t>
            </a:r>
            <a:r>
              <a:rPr lang="en-US" b="1" i="1" dirty="0"/>
              <a:t>                      .</a:t>
            </a:r>
            <a:r>
              <a:rPr lang="ru-RU" b="1" i="1" dirty="0"/>
              <a:t> </a:t>
            </a:r>
            <a:r>
              <a:rPr lang="en-US" b="1" i="1" dirty="0"/>
              <a:t> </a:t>
            </a:r>
          </a:p>
          <a:p>
            <a:r>
              <a:rPr lang="en-US" b="1" i="1" dirty="0"/>
              <a:t>   </a:t>
            </a:r>
            <a:r>
              <a:rPr lang="ru-RU" b="1" i="1" dirty="0"/>
              <a:t>Производная  сложной  функции  вычисляется  по  формуле   </a:t>
            </a:r>
          </a:p>
          <a:p>
            <a:pPr>
              <a:buNone/>
            </a:pPr>
            <a:endParaRPr lang="ru-RU" b="1" i="1" dirty="0"/>
          </a:p>
          <a:p>
            <a:pPr>
              <a:buNone/>
            </a:pPr>
            <a:endParaRPr lang="ru-RU" b="1" i="1" dirty="0"/>
          </a:p>
          <a:p>
            <a:pPr>
              <a:buNone/>
            </a:pPr>
            <a:endParaRPr lang="ru-RU" b="1" i="1" dirty="0"/>
          </a:p>
          <a:p>
            <a:pPr>
              <a:buNone/>
            </a:pPr>
            <a:r>
              <a:rPr lang="ru-RU" b="1" i="1" dirty="0"/>
              <a:t>Например:                                                                                                           </a:t>
            </a:r>
          </a:p>
          <a:p>
            <a:pPr>
              <a:buNone/>
            </a:pPr>
            <a:r>
              <a:rPr lang="ru-RU" b="1" i="1" dirty="0"/>
              <a:t>                                                                                           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771800" y="2348880"/>
          <a:ext cx="187220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99920" imgH="228600" progId="Equation.3">
                  <p:embed/>
                </p:oleObj>
              </mc:Choice>
              <mc:Fallback>
                <p:oleObj name="Формула" r:id="rId2" imgW="799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348880"/>
                        <a:ext cx="1872208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004048" y="2276872"/>
          <a:ext cx="151216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49160" imgH="241200" progId="Equation.3">
                  <p:embed/>
                </p:oleObj>
              </mc:Choice>
              <mc:Fallback>
                <p:oleObj name="Формула" r:id="rId4" imgW="7491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276872"/>
                        <a:ext cx="151216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339752" y="3933056"/>
          <a:ext cx="432048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06360" imgH="203040" progId="Equation.3">
                  <p:embed/>
                </p:oleObj>
              </mc:Choice>
              <mc:Fallback>
                <p:oleObj name="Формула" r:id="rId6" imgW="12063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3056"/>
                        <a:ext cx="432048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827584" y="5589240"/>
          <a:ext cx="770485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581280" imgH="228600" progId="Equation.3">
                  <p:embed/>
                </p:oleObj>
              </mc:Choice>
              <mc:Fallback>
                <p:oleObj name="Формула" r:id="rId8" imgW="35812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589240"/>
                        <a:ext cx="770485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ru-RU" sz="3000" dirty="0"/>
              <a:t>Уравнение касательной к графику  функции</a:t>
            </a:r>
          </a:p>
        </p:txBody>
      </p:sp>
      <p:graphicFrame>
        <p:nvGraphicFramePr>
          <p:cNvPr id="29" name="Содержимое 28"/>
          <p:cNvGraphicFramePr>
            <a:graphicFrameLocks noGrp="1" noChangeAspect="1"/>
          </p:cNvGraphicFramePr>
          <p:nvPr>
            <p:ph sz="half" idx="1"/>
          </p:nvPr>
        </p:nvGraphicFramePr>
        <p:xfrm>
          <a:off x="2184400" y="4037013"/>
          <a:ext cx="584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83920" imgH="203040" progId="Equation.3">
                  <p:embed/>
                </p:oleObj>
              </mc:Choice>
              <mc:Fallback>
                <p:oleObj name="Формула" r:id="rId2" imgW="583920" imgH="203040" progId="Equation.3">
                  <p:embed/>
                  <p:pic>
                    <p:nvPicPr>
                      <p:cNvPr id="0" name="Содержимое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037013"/>
                        <a:ext cx="5842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Содержимое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520" y="2636912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98400" imgH="228600" progId="Equation.3">
                  <p:embed/>
                </p:oleObj>
              </mc:Choice>
              <mc:Fallback>
                <p:oleObj name="Формула" r:id="rId4" imgW="698400" imgH="228600" progId="Equation.3">
                  <p:embed/>
                  <p:pic>
                    <p:nvPicPr>
                      <p:cNvPr id="0" name="Содержимое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36912"/>
                        <a:ext cx="698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323528" y="4797152"/>
            <a:ext cx="38164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971600" y="2060848"/>
            <a:ext cx="0" cy="32403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23928" y="43651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98884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12" name="Дуга 11"/>
          <p:cNvSpPr/>
          <p:nvPr/>
        </p:nvSpPr>
        <p:spPr>
          <a:xfrm rot="18123496">
            <a:off x="258147" y="3916365"/>
            <a:ext cx="5184576" cy="2376264"/>
          </a:xfrm>
          <a:prstGeom prst="arc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771800" y="278092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467544" y="2492896"/>
            <a:ext cx="3456384" cy="244827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3" idx="2"/>
          </p:cNvCxnSpPr>
          <p:nvPr/>
        </p:nvCxnSpPr>
        <p:spPr>
          <a:xfrm>
            <a:off x="2968328" y="3150260"/>
            <a:ext cx="19496" cy="15748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899592" y="3212976"/>
            <a:ext cx="273630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707904" y="2852936"/>
            <a:ext cx="0" cy="19442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899592" y="2852936"/>
            <a:ext cx="28083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331640" y="4293096"/>
            <a:ext cx="216024" cy="43204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323528" y="2996952"/>
          <a:ext cx="628898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93480" imgH="228600" progId="Equation.3">
                  <p:embed/>
                </p:oleObj>
              </mc:Choice>
              <mc:Fallback>
                <p:oleObj name="Формула" r:id="rId6" imgW="3934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96952"/>
                        <a:ext cx="628898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2843808" y="4725144"/>
          <a:ext cx="370582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64880" imgH="228600" progId="Equation.3">
                  <p:embed/>
                </p:oleObj>
              </mc:Choice>
              <mc:Fallback>
                <p:oleObj name="Формула" r:id="rId8" imgW="164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25144"/>
                        <a:ext cx="370582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3347864" y="4725144"/>
          <a:ext cx="817364" cy="33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82400" imgH="228600" progId="Equation.3">
                  <p:embed/>
                </p:oleObj>
              </mc:Choice>
              <mc:Fallback>
                <p:oleObj name="Формула" r:id="rId10" imgW="4824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25144"/>
                        <a:ext cx="817364" cy="330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/>
        </p:nvGraphicFramePr>
        <p:xfrm>
          <a:off x="3059832" y="4437112"/>
          <a:ext cx="539998" cy="30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15640" imgH="177480" progId="Equation.3">
                  <p:embed/>
                </p:oleObj>
              </mc:Choice>
              <mc:Fallback>
                <p:oleObj name="Формула" r:id="rId12" imgW="21564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437112"/>
                        <a:ext cx="539998" cy="304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/>
        </p:nvGraphicFramePr>
        <p:xfrm>
          <a:off x="3707904" y="2852936"/>
          <a:ext cx="53999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15640" imgH="203040" progId="Equation.3">
                  <p:embed/>
                </p:oleObj>
              </mc:Choice>
              <mc:Fallback>
                <p:oleObj name="Формула" r:id="rId14" imgW="21564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852936"/>
                        <a:ext cx="53999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1115616" y="5229200"/>
          <a:ext cx="2284958" cy="69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825480" imgH="228600" progId="Equation.3">
                  <p:embed/>
                </p:oleObj>
              </mc:Choice>
              <mc:Fallback>
                <p:oleObj name="Формула" r:id="rId16" imgW="8254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229200"/>
                        <a:ext cx="2284958" cy="690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/>
        </p:nvGraphicFramePr>
        <p:xfrm>
          <a:off x="1043608" y="4509120"/>
          <a:ext cx="429890" cy="3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39680" imgH="164880" progId="Equation.3">
                  <p:embed/>
                </p:oleObj>
              </mc:Choice>
              <mc:Fallback>
                <p:oleObj name="Формула" r:id="rId18" imgW="139680" imgH="164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09120"/>
                        <a:ext cx="429890" cy="3494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427984" y="1412776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Уравнение  касательной </a:t>
            </a:r>
          </a:p>
          <a:p>
            <a:r>
              <a:rPr lang="ru-RU" sz="2800" dirty="0"/>
              <a:t> к  графику    функции  </a:t>
            </a:r>
          </a:p>
          <a:p>
            <a:r>
              <a:rPr lang="en-US" sz="2800" dirty="0"/>
              <a:t>Y=f(x)</a:t>
            </a:r>
            <a:r>
              <a:rPr lang="ru-RU" sz="2800" dirty="0"/>
              <a:t>  в  заданной  точке  </a:t>
            </a: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4644008" y="3068960"/>
          <a:ext cx="388843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688760" imgH="228600" progId="Equation.3">
                  <p:embed/>
                </p:oleObj>
              </mc:Choice>
              <mc:Fallback>
                <p:oleObj name="Формула" r:id="rId20" imgW="168876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068960"/>
                        <a:ext cx="3888432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05232"/>
          </a:xfrm>
        </p:spPr>
        <p:txBody>
          <a:bodyPr anchor="t">
            <a:normAutofit/>
          </a:bodyPr>
          <a:lstStyle/>
          <a:p>
            <a:r>
              <a:rPr lang="ru-RU" sz="3000" dirty="0"/>
              <a:t>Записать уравнение  касательной к графику  функции                   в  точке             .</a:t>
            </a:r>
            <a:br>
              <a:rPr lang="ru-RU" sz="3000" dirty="0"/>
            </a:br>
            <a:r>
              <a:rPr lang="ru-RU" sz="3000" dirty="0"/>
              <a:t>1. </a:t>
            </a:r>
            <a:r>
              <a:rPr lang="en-US" sz="3000" dirty="0"/>
              <a:t>y(4)=2 </a:t>
            </a:r>
            <a:br>
              <a:rPr lang="en-US" sz="3000" dirty="0"/>
            </a:br>
            <a:r>
              <a:rPr lang="en-US" sz="3000" dirty="0"/>
              <a:t>2.                                                         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3.       </a:t>
            </a:r>
            <a:br>
              <a:rPr lang="ru-RU" sz="3000" dirty="0"/>
            </a:br>
            <a:endParaRPr lang="ru-RU" sz="3000" dirty="0"/>
          </a:p>
        </p:txBody>
      </p:sp>
      <p:graphicFrame>
        <p:nvGraphicFramePr>
          <p:cNvPr id="7" name="Содержимое 6"/>
          <p:cNvGraphicFramePr>
            <a:graphicFrameLocks noGrp="1" noChangeAspect="1"/>
          </p:cNvGraphicFramePr>
          <p:nvPr>
            <p:ph idx="1"/>
          </p:nvPr>
        </p:nvGraphicFramePr>
        <p:xfrm>
          <a:off x="2123728" y="1124744"/>
          <a:ext cx="16798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82400" imgH="241200" progId="Equation.3">
                  <p:embed/>
                </p:oleObj>
              </mc:Choice>
              <mc:Fallback>
                <p:oleObj name="Формула" r:id="rId2" imgW="482400" imgH="241200" progId="Equation.3">
                  <p:embed/>
                  <p:pic>
                    <p:nvPicPr>
                      <p:cNvPr id="0" name="Содержимое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24744"/>
                        <a:ext cx="1679848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220072" y="1124744"/>
          <a:ext cx="1139304" cy="61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06080" imgH="228600" progId="Equation.3">
                  <p:embed/>
                </p:oleObj>
              </mc:Choice>
              <mc:Fallback>
                <p:oleObj name="Формула" r:id="rId4" imgW="4060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124744"/>
                        <a:ext cx="1139304" cy="618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755576" y="2204864"/>
          <a:ext cx="381642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11280" imgH="419040" progId="Equation.3">
                  <p:embed/>
                </p:oleObj>
              </mc:Choice>
              <mc:Fallback>
                <p:oleObj name="Формула" r:id="rId6" imgW="15112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04864"/>
                        <a:ext cx="3816424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61932"/>
              </p:ext>
            </p:extLst>
          </p:nvPr>
        </p:nvGraphicFramePr>
        <p:xfrm>
          <a:off x="1047750" y="3141663"/>
          <a:ext cx="5246688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480" imgH="1854000" progId="Equation.DSMT4">
                  <p:embed/>
                </p:oleObj>
              </mc:Choice>
              <mc:Fallback>
                <p:oleObj name="Equation" r:id="rId8" imgW="2679480" imgH="1854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141663"/>
                        <a:ext cx="5246688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294</TotalTime>
  <Words>392</Words>
  <Application>Microsoft Macintosh PowerPoint</Application>
  <PresentationFormat>Экран (4:3)</PresentationFormat>
  <Paragraphs>57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Constantia</vt:lpstr>
      <vt:lpstr>Wingdings 2</vt:lpstr>
      <vt:lpstr>Поток</vt:lpstr>
      <vt:lpstr>Формула</vt:lpstr>
      <vt:lpstr>Equation</vt:lpstr>
      <vt:lpstr>Понятие производной,  правила  вычисления  производных. Производная  сложной функции,  тригонометрических  функций. Касательная.  </vt:lpstr>
      <vt:lpstr>Презентация PowerPoint</vt:lpstr>
      <vt:lpstr>Понятие производной</vt:lpstr>
      <vt:lpstr>Презентация PowerPoint</vt:lpstr>
      <vt:lpstr>Производные  элементарных  функций</vt:lpstr>
      <vt:lpstr>Правила  дифференцирования</vt:lpstr>
      <vt:lpstr>Производная  сложной  функции</vt:lpstr>
      <vt:lpstr>Уравнение касательной к графику  функции</vt:lpstr>
      <vt:lpstr>Записать уравнение  касательной к графику  функции                   в  точке             . 1. y(4)=2  2.                                                           3.        </vt:lpstr>
      <vt:lpstr>Производные  высших порядков.</vt:lpstr>
      <vt:lpstr>Например: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производной,  правила  вычисления  производных. Производная  сложной функции,  тригонометрических  функций. Касательная.  </dc:title>
  <dc:creator>XTreme</dc:creator>
  <cp:lastModifiedBy>Касымова Тумар Джапашевна</cp:lastModifiedBy>
  <cp:revision>45</cp:revision>
  <dcterms:created xsi:type="dcterms:W3CDTF">2015-09-08T11:21:20Z</dcterms:created>
  <dcterms:modified xsi:type="dcterms:W3CDTF">2023-02-13T02:24:51Z</dcterms:modified>
</cp:coreProperties>
</file>