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253BBFA-0D43-4A37-8CC3-B87F881BA74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F4976-411E-4AFA-A71F-BE7A7B886E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071381-A7D2-4846-984A-3BB14FB23F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AB22C5-3937-4A9C-8658-0DDC54DC390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ECE1F6-F47C-4650-9E79-6B1AA2012AD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FFB997-6675-4DD4-B839-B009ABCCE5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134D40-5F1C-432A-9930-A30B5E93BE8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A5FB97-5C5D-4669-BE32-9639DF291B5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DBDBE-E7AD-44B5-B500-F1820ADC82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DF5010-C2B5-49E7-8112-687A5B4AAA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308B95-2B0B-45B3-8421-957CF2E5EA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A42FD-015C-498D-9CED-87B0D1A9A9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E5EC01-77B4-4E5F-8E39-42C835DDD0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A29EBC-5D75-4E7E-BFD4-9BBDD0FFE5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1C0E91-2A3D-4911-8955-50313D46CA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E9E6C7-CACE-4F7B-B887-850CF0EC57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312D47-E800-47C8-8A1C-590DC56BF9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A0C45-3768-43A1-88F1-190391D7A7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172574-1692-47DD-A302-D49C3FEAEC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ADFBE-09D6-4BAC-A494-6860468DDD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DCF13-55F9-4656-AE16-EC5B8AFE29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6A9F80-288B-4879-A204-CAB625043C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A5069B-61A6-499B-AD10-8DB6293FDD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57AF9F-D974-47B7-BFCB-302D50A7F6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9A9E5E-8FFF-4882-80DA-E4DDE49EDC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F44FD3-28A7-4EE8-9520-7A865DA9F3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52672A-B07B-4B56-8B11-BF2C60078F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60A7F9-BD6F-44C6-9500-88C5AB5BB7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C7FF4F-2841-4188-BAB7-0B03982D75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EF44D-ECDD-44A7-8735-EA2CA67368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FF684-9CBA-48E9-B736-F9EFA9BFCF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9E4A41-EE89-41AB-AA5B-1F625AE8E9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DC84B6-BF23-4CB9-B480-99FB29026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6907B8-DE77-43D5-8098-2A65746A64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C5F238-2833-4D7E-86B9-69C33719D3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DC01AB-EE57-4BC9-9418-96322B3B02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E2040C-2024-4C94-B1C9-FBC4D6114D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F68CFA-F65B-4E92-9F8D-3F107A6203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372C65-BBE4-4636-A39D-167B541509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196384-DD1E-4572-B237-B67AA2EF74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FEDE41-BC68-4BA8-BDA3-AE482C9B57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67B6CC-1C6F-4C70-BCB0-05B7C2D0FE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08B370-7858-4996-81C4-C7D72F3A25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DA86C3-701C-47AA-B004-E9C769E86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9B3183-570C-4D90-8D56-92D5250BFA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6DBF41-ED6E-4C65-9788-B448102C40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C566D3-17BC-4A78-976C-2991C784C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599F3B-B655-479C-B3BB-8A2FE04F7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06D3F9-1DF3-4BFC-93B3-6D2F3DB2A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C99410-A7EC-40F5-B9B8-EC7382379D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3CDA91-89A9-4609-9035-592FDC59E2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4AC44-780B-46D2-B73E-36A775C34B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E41662-18AD-4222-8B27-C91E5A87F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3EFD2-EEAA-4075-8E97-CEB545FA5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862BD-B923-4E9F-8C94-89AE75BE54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E9180-2383-4655-81A3-D7497453B2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556560" y="1098720"/>
            <a:ext cx="583200" cy="47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" name="Rectangle 3" hidden="1"/>
          <p:cNvSpPr/>
          <p:nvPr/>
        </p:nvSpPr>
        <p:spPr>
          <a:xfrm>
            <a:off x="1066680" y="1098720"/>
            <a:ext cx="437040" cy="47376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2" name="Rectangle 4" hidden="1"/>
          <p:cNvSpPr/>
          <p:nvPr/>
        </p:nvSpPr>
        <p:spPr>
          <a:xfrm>
            <a:off x="721800" y="1521000"/>
            <a:ext cx="561960" cy="47376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3" name="Rectangle 5" hidden="1"/>
          <p:cNvSpPr/>
          <p:nvPr/>
        </p:nvSpPr>
        <p:spPr>
          <a:xfrm>
            <a:off x="1215000" y="1521000"/>
            <a:ext cx="489960" cy="47376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4" name="Rectangle 6" hidden="1"/>
          <p:cNvSpPr/>
          <p:nvPr/>
        </p:nvSpPr>
        <p:spPr>
          <a:xfrm>
            <a:off x="169200" y="1447920"/>
            <a:ext cx="746280" cy="421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" name="Rectangle 7" hidden="1"/>
          <p:cNvSpPr/>
          <p:nvPr/>
        </p:nvSpPr>
        <p:spPr>
          <a:xfrm>
            <a:off x="1015920" y="990720"/>
            <a:ext cx="41400" cy="1051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6" name="Rectangle 8" hidden="1"/>
          <p:cNvSpPr/>
          <p:nvPr/>
        </p:nvSpPr>
        <p:spPr>
          <a:xfrm>
            <a:off x="590400" y="1781280"/>
            <a:ext cx="10967400" cy="3060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13320" bIns="-1332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0CB07B-A395-4C2C-A38C-9D80C62C74F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21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154944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 hidden="1"/>
          <p:cNvSpPr/>
          <p:nvPr/>
        </p:nvSpPr>
        <p:spPr>
          <a:xfrm>
            <a:off x="556560" y="1098720"/>
            <a:ext cx="583200" cy="47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49" name="Rectangle 3" hidden="1"/>
          <p:cNvSpPr/>
          <p:nvPr/>
        </p:nvSpPr>
        <p:spPr>
          <a:xfrm>
            <a:off x="1066680" y="1098720"/>
            <a:ext cx="437040" cy="47376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0" name="Rectangle 4" hidden="1"/>
          <p:cNvSpPr/>
          <p:nvPr/>
        </p:nvSpPr>
        <p:spPr>
          <a:xfrm>
            <a:off x="721800" y="1521000"/>
            <a:ext cx="561960" cy="47376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1" name="Rectangle 5" hidden="1"/>
          <p:cNvSpPr/>
          <p:nvPr/>
        </p:nvSpPr>
        <p:spPr>
          <a:xfrm>
            <a:off x="1215000" y="1521000"/>
            <a:ext cx="489960" cy="47376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2" name="Rectangle 6" hidden="1"/>
          <p:cNvSpPr/>
          <p:nvPr/>
        </p:nvSpPr>
        <p:spPr>
          <a:xfrm>
            <a:off x="169200" y="1447920"/>
            <a:ext cx="746280" cy="421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3" name="Rectangle 7" hidden="1"/>
          <p:cNvSpPr/>
          <p:nvPr/>
        </p:nvSpPr>
        <p:spPr>
          <a:xfrm>
            <a:off x="1015920" y="990720"/>
            <a:ext cx="41400" cy="1051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4" name="Rectangle 8" hidden="1"/>
          <p:cNvSpPr/>
          <p:nvPr/>
        </p:nvSpPr>
        <p:spPr>
          <a:xfrm>
            <a:off x="590400" y="1781280"/>
            <a:ext cx="10967400" cy="3060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13320" bIns="-1332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EC9C2-454A-43AD-A128-54340D66ECC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154944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 hidden="1"/>
          <p:cNvSpPr/>
          <p:nvPr/>
        </p:nvSpPr>
        <p:spPr>
          <a:xfrm>
            <a:off x="556560" y="1098720"/>
            <a:ext cx="583200" cy="47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97" name="Rectangle 3" hidden="1"/>
          <p:cNvSpPr/>
          <p:nvPr/>
        </p:nvSpPr>
        <p:spPr>
          <a:xfrm>
            <a:off x="1066680" y="1098720"/>
            <a:ext cx="437040" cy="47376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98" name="Rectangle 4" hidden="1"/>
          <p:cNvSpPr/>
          <p:nvPr/>
        </p:nvSpPr>
        <p:spPr>
          <a:xfrm>
            <a:off x="721800" y="1521000"/>
            <a:ext cx="561960" cy="47376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99" name="Rectangle 5" hidden="1"/>
          <p:cNvSpPr/>
          <p:nvPr/>
        </p:nvSpPr>
        <p:spPr>
          <a:xfrm>
            <a:off x="1215000" y="1521000"/>
            <a:ext cx="489960" cy="47376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00" name="Rectangle 6" hidden="1"/>
          <p:cNvSpPr/>
          <p:nvPr/>
        </p:nvSpPr>
        <p:spPr>
          <a:xfrm>
            <a:off x="169200" y="1447920"/>
            <a:ext cx="746280" cy="421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01" name="Rectangle 7" hidden="1"/>
          <p:cNvSpPr/>
          <p:nvPr/>
        </p:nvSpPr>
        <p:spPr>
          <a:xfrm>
            <a:off x="1015920" y="990720"/>
            <a:ext cx="41400" cy="1051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02" name="Rectangle 8" hidden="1"/>
          <p:cNvSpPr/>
          <p:nvPr/>
        </p:nvSpPr>
        <p:spPr>
          <a:xfrm>
            <a:off x="590400" y="1781280"/>
            <a:ext cx="10967400" cy="3060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13320" bIns="-1332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C62322-CD2A-4047-B4BB-22AA10566AB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54944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" hidden="1"/>
          <p:cNvSpPr/>
          <p:nvPr/>
        </p:nvSpPr>
        <p:spPr>
          <a:xfrm>
            <a:off x="556560" y="1098720"/>
            <a:ext cx="583200" cy="47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45" name="Rectangle 3" hidden="1"/>
          <p:cNvSpPr/>
          <p:nvPr/>
        </p:nvSpPr>
        <p:spPr>
          <a:xfrm>
            <a:off x="1066680" y="1098720"/>
            <a:ext cx="437040" cy="47376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46" name="Rectangle 4" hidden="1"/>
          <p:cNvSpPr/>
          <p:nvPr/>
        </p:nvSpPr>
        <p:spPr>
          <a:xfrm>
            <a:off x="721800" y="1521000"/>
            <a:ext cx="561960" cy="47376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47" name="Rectangle 5" hidden="1"/>
          <p:cNvSpPr/>
          <p:nvPr/>
        </p:nvSpPr>
        <p:spPr>
          <a:xfrm>
            <a:off x="1215000" y="1521000"/>
            <a:ext cx="489960" cy="47376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48" name="Rectangle 6" hidden="1"/>
          <p:cNvSpPr/>
          <p:nvPr/>
        </p:nvSpPr>
        <p:spPr>
          <a:xfrm>
            <a:off x="169200" y="1447920"/>
            <a:ext cx="746280" cy="421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49" name="Rectangle 7" hidden="1"/>
          <p:cNvSpPr/>
          <p:nvPr/>
        </p:nvSpPr>
        <p:spPr>
          <a:xfrm>
            <a:off x="1015920" y="990720"/>
            <a:ext cx="41400" cy="1051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50" name="Rectangle 8" hidden="1"/>
          <p:cNvSpPr/>
          <p:nvPr/>
        </p:nvSpPr>
        <p:spPr>
          <a:xfrm>
            <a:off x="590400" y="1781280"/>
            <a:ext cx="10967400" cy="3060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13320" bIns="-1332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10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11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6B5491-A767-4616-8D5A-144CF1B2F172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dt" idx="12"/>
          </p:nvPr>
        </p:nvSpPr>
        <p:spPr>
          <a:xfrm>
            <a:off x="154944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wi-prolog.org/" TargetMode="External"/><Relationship Id="rId2" Type="http://schemas.openxmlformats.org/officeDocument/2006/relationships/hyperlink" Target="http://www.visual-prolog.com/" TargetMode="External"/><Relationship Id="rId3" Type="http://schemas.openxmlformats.org/officeDocument/2006/relationships/hyperlink" Target="http://gnu-prolog.inria.fr/" TargetMode="External"/><Relationship Id="rId4" Type="http://schemas.openxmlformats.org/officeDocument/2006/relationships/hyperlink" Target="http://www.declarativa.com/interprolog/" TargetMode="External"/><Relationship Id="rId5" Type="http://schemas.openxmlformats.org/officeDocument/2006/relationships/hyperlink" Target="http://www.dcs.ed.ac.uk/home/jjc/psharp/psharp-1.1.4/dlpsharp.html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30680" y="0"/>
            <a:ext cx="11793600" cy="78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99"/>
                </a:solidFill>
                <a:latin typeface="Tahoma"/>
              </a:rPr>
              <a:t>What is Prolog?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30680" y="783720"/>
            <a:ext cx="12060360" cy="6073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logic programming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Prolog” stands for “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Pro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gramming in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Log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ic” (or “</a:t>
            </a:r>
            <a:r>
              <a:rPr b="1" i="1" lang="en-US" sz="2400" spc="-1" strike="noStrike">
                <a:solidFill>
                  <a:srgbClr val="000000"/>
                </a:solidFill>
                <a:latin typeface="Tahoma"/>
              </a:rPr>
              <a:t>Pro</a:t>
            </a:r>
            <a:r>
              <a:rPr b="0" i="1" lang="en-US" sz="2400" spc="-1" strike="noStrike">
                <a:solidFill>
                  <a:srgbClr val="000000"/>
                </a:solidFill>
                <a:latin typeface="Tahoma"/>
              </a:rPr>
              <a:t>grammation en </a:t>
            </a:r>
            <a:r>
              <a:rPr b="1" i="1" lang="en-US" sz="2400" spc="-1" strike="noStrike">
                <a:solidFill>
                  <a:srgbClr val="000000"/>
                </a:solidFill>
                <a:latin typeface="Tahoma"/>
              </a:rPr>
              <a:t>Log</a:t>
            </a:r>
            <a:r>
              <a:rPr b="0" i="1" lang="en-US" sz="2400" spc="-1" strike="noStrike">
                <a:solidFill>
                  <a:srgbClr val="000000"/>
                </a:solidFill>
                <a:latin typeface="Tahoma"/>
              </a:rPr>
              <a:t>ique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” in French)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Designed in 1972 by Alain Colmerauer and Robert Kowalski (much later than Lisp)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Used in AI programming, expert systems, and computational linguistics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Functional programming (ala Lisp) is possible, but very cumbersome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A logic program is a finite set of program 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clauses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Programs 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clauses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 are: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Rules.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ftr" idx="16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sldNum" idx="17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BDD9F-BCCF-434C-9527-0851F9A8E29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89600" cy="741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13212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Facts, rules, and queries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243000" y="1343160"/>
            <a:ext cx="11696040" cy="4788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13212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Fact: Hari is a man.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     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man(hari).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Rule: All men are mortal.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     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mortal(X) :- man(X).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Query: Is Hari mortal?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     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mortal(hari).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highlight>
                  <a:srgbClr val="ffff00"/>
                </a:highlight>
                <a:latin typeface="Tahoma"/>
              </a:rPr>
              <a:t>Queries have the same form as facts.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ftr" idx="34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sldNum" idx="35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38DC2C-7B3C-4C5F-8409-16026027ED2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209680" y="0"/>
            <a:ext cx="7771320" cy="77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Interpretations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228600" y="1752480"/>
            <a:ext cx="11962440" cy="4575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Symbol"/>
              </a:rPr>
              <a:t>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,..X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Tahoma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((B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1" lang="en-US" sz="3200" spc="-1" strike="noStrike">
                <a:solidFill>
                  <a:srgbClr val="000000"/>
                </a:solidFill>
                <a:latin typeface="Symbol"/>
              </a:rPr>
              <a:t>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 … </a:t>
            </a:r>
            <a:r>
              <a:rPr b="1" lang="en-US" sz="3200" spc="-1" strike="noStrike">
                <a:solidFill>
                  <a:srgbClr val="000000"/>
                </a:solidFill>
                <a:latin typeface="Symbol"/>
              </a:rPr>
              <a:t>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 B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Tahoma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) </a:t>
            </a:r>
            <a:r>
              <a:rPr b="1" lang="en-US" sz="32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 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Procedural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To execute A, </a:t>
            </a: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first execute 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B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, then execute B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1" i="1" lang="en-US" sz="3200" spc="-1" strike="noStrike">
                <a:solidFill>
                  <a:srgbClr val="000000"/>
                </a:solidFill>
                <a:latin typeface="Tahoma"/>
              </a:rPr>
              <a:t>,...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Process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A, B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, … , B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ahoma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 are considered processes.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Shared variables are communication channels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 Box 4"/>
          <p:cNvSpPr/>
          <p:nvPr/>
        </p:nvSpPr>
        <p:spPr>
          <a:xfrm>
            <a:off x="1000080" y="1023840"/>
            <a:ext cx="352800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DejaVu Sans"/>
              </a:rPr>
              <a:t>A :- B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DejaVu Sans"/>
              </a:rPr>
              <a:t>, … , B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 idx="36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 idx="37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3CCD02-B0CE-43C1-AD2B-6452895E8D34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9480" y="98280"/>
            <a:ext cx="11764440" cy="873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Example 1:A simple Knowledge 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59480" y="972360"/>
            <a:ext cx="12031200" cy="576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0000"/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000000"/>
                </a:solidFill>
                <a:latin typeface="Courier New"/>
              </a:rPr>
              <a:t>Facts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0000"/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000000"/>
                </a:solidFill>
                <a:latin typeface="Courier New"/>
              </a:rPr>
              <a:t>Rules has head and body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i.e.</a:t>
            </a:r>
            <a:r>
              <a:rPr b="1" lang="tr-TR" sz="2800" spc="-1" strike="noStrike">
                <a:solidFill>
                  <a:srgbClr val="000000"/>
                </a:solidFill>
                <a:latin typeface="Courier New"/>
              </a:rPr>
              <a:t>head := body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     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0000"/>
              <a:buFont typeface="Wingdings" charset="2"/>
              <a:buChar char=""/>
              <a:tabLst>
                <a:tab algn="l" pos="0"/>
              </a:tabLst>
            </a:pPr>
            <a:r>
              <a:rPr b="0" i="1" lang="tr-TR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e.g. person ( X) =&gt; mortal (X)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male(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sham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female(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sita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male(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hari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mortal(X) :- person(X).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person(X) :- female(X).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Wingdings" charset="2"/>
              <a:buChar char="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person(X) :- male(X).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ftr" idx="38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sldNum" idx="39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471506-6E67-4396-8D36-0A5E0572217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8001000" y="3886200"/>
            <a:ext cx="2731320" cy="21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Answer: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male(X).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female(X).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mortal(X).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Person(X).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84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Example 2: A simple Knowledge Base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0" y="1414440"/>
            <a:ext cx="6781680" cy="4717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Knowledge Base: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orbits(mercury,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orbits(venus,  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orbits(earth,  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orbits(mars,   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orbits(moon, earth).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orbits(phobos, mars).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orbits(deimos, mars).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planet(P) :- orbits(P,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satellite(S) :- orbits(S,P), planet(P).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Rectangle 3"/>
          <p:cNvSpPr/>
          <p:nvPr/>
        </p:nvSpPr>
        <p:spPr>
          <a:xfrm>
            <a:off x="6782760" y="1069920"/>
            <a:ext cx="4716000" cy="47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Answer: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orbits(mercury, sun).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planet(P).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satellite(S).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orbits(moon, earth).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orbits(X, mars).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orbits(moon, 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orbits(X, 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ftr" idx="40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sldNum" idx="41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1D0447-7A59-4270-A259-5AB7350FF71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64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Example 3: A simple Knowledge Base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0" y="1333440"/>
            <a:ext cx="708624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Knowledge Base: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drinks(john, coke).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drinks(ram, coke).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drinks(mary,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drinks(susan, vodka).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drinks(sita, vodka).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drinks(john,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drinks(hari,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pair(X, Y, Z) :- drinks(X, Z), drinks(Y, 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pair(X, Y, Z) :- drinks(X, Z), drinks(Y, Z), X \= 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ectangle 4"/>
          <p:cNvSpPr/>
          <p:nvPr/>
        </p:nvSpPr>
        <p:spPr>
          <a:xfrm>
            <a:off x="7391520" y="1150560"/>
            <a:ext cx="4723200" cy="38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43040" indent="-28584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Answer: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pair(X, john, coke).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pair(mary, susan,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pair(john, mary,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pair(john, john,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pair(X, Y, gin).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pair(bertram, lucinda).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pair(bertram, lucinda, vodka).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62080" indent="-22860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?- pair(X, Y, 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 Box 7"/>
          <p:cNvSpPr/>
          <p:nvPr/>
        </p:nvSpPr>
        <p:spPr>
          <a:xfrm>
            <a:off x="2381760" y="5257800"/>
            <a:ext cx="69904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definition forces X and Y to be distinct: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en-GB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DejaVu Sans"/>
              </a:rPr>
              <a:t>pair(X, Y, Z) :- drinks(X, Z), drinks(Y, Z), X \= 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42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43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ED4D8-C875-4D2B-8C80-F628C457314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57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Example 4: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Family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0" y="717480"/>
            <a:ext cx="12191040" cy="61394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0000" rIns="90000" tIns="45000" bIns="45000" anchor="t">
            <a:noAutofit/>
          </a:bodyPr>
          <a:p>
            <a:pPr marL="743040"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Knowledge Base: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male(shyam).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male(ganesh).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male(gopal).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male(ramesh).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male(om).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female(rita).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female(sita).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female(raksha).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father(shyam,ganesh).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father(gopal,sima).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father(gopal,om).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father(shyam,gopal).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father(ganesh,raksha).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father(ramesh,rina).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8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5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mother(sita,rina).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5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mother(sita,rina).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mother(rita,ganesh).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mother(rita,gopal).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mother(rina,sima).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mother(rina,om).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husband(shyam,rita).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husband(ramesh,sita).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husband(gopal,rina).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parent(X,Y) :- father(X,Y).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parent(X,Y) :- mother(X,Y).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grandparent(X,Z) :- parent(X,Y),parent(Y,Z).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 startAt="14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ancestor(X,Z) :- parent(X,Y),parent(Y,Z).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ftr" idx="44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45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1B65D-0742-48C5-A9D8-5E6FA0F9F424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TextBox 6"/>
          <p:cNvSpPr/>
          <p:nvPr/>
        </p:nvSpPr>
        <p:spPr>
          <a:xfrm>
            <a:off x="0" y="717480"/>
            <a:ext cx="1219104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Depending upon the figure above, define the relation and answer the following question.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the relation cousin and show the result.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the relation sibling and show the result.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Who is the ancestor of sima?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the sibling of gopal.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Who is the descendent of rina?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the relation uncle and show the result.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428840" indent="-514440">
              <a:lnSpc>
                <a:spcPct val="100000"/>
              </a:lnSpc>
              <a:buClr>
                <a:srgbClr val="000000"/>
              </a:buClr>
              <a:buFont typeface="Tahoma"/>
              <a:buAutoNum type="arabicPeriod"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the relation mother-in- law and show the result.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57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Example 4: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Family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0" y="1214280"/>
            <a:ext cx="12191040" cy="5256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lvl="1" marL="9144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grandparent(X,Z) :- parent(X,Y), parent(Y,Z).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ancestor(X,Z) :- parent(X,Z).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ancestor(X,Z) :- parent(X,Y), ancestor(Y,Z).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sibling(X,Y) :- mother(M,X), mother(M,Y), father(F,X), father(F,Y), X\=Y.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Tahom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cousin(X,Y) :- parent(U,X), parent(V,Y), sibling(U,V).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ftr" idx="46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Title 4"/>
          <p:cNvSpPr/>
          <p:nvPr/>
        </p:nvSpPr>
        <p:spPr>
          <a:xfrm>
            <a:off x="0" y="0"/>
            <a:ext cx="1219104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Example 4: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i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Family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074400" cy="73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Arithmetic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0" y="981000"/>
            <a:ext cx="12074400" cy="577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Operators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X + Y, -X, X-Y, X*Y, X/Y, 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=:=   means      equal 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=\=  means    Not equal 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Functions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abs(X), max(X, Y), sin(X), 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Relations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X &lt; Y, X &gt; Y, X =&lt; Y, X =:= Y, X =\= Y, 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is   “Evaluates arithmetic expression”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?- X is 2*3 + 4.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X = 10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47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B7D7E3-FF44-450D-A705-A788040D700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54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</a:rPr>
              <a:t>Example5: To find maximum number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0" y="690480"/>
            <a:ext cx="12191040" cy="6013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maxnumber(A,B,Ax) :-  Ax is A, A &gt;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maxnumber(A,B,Ax) :-  Ax is B, A &lt;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addnum(X,Y,S):- S is (X+Y).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multnum(X,Y,P):-  P is (X*Y).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subnum(X,Y,Z):- Z is X-Y.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maxThreeNumber(A,B,C,Ax) :-  Ax is A, A &gt; B, A &gt; 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maxThreeNumber(A,B,C,Ax) :-  Ax is B, A &lt; B, B &gt; 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maxThreeNumber(A,B,C,Ax) :-  Ax is C, A &lt; C, B &lt; 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add_3_and_double(X,Y) :- Y is (X+3)*2.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plus(A,B,C):-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 is A+B.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48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DE10BF-78E9-4131-B6BA-423E2FF02A7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0" y="214200"/>
            <a:ext cx="12066120" cy="84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99"/>
                </a:solidFill>
                <a:latin typeface="Tahoma"/>
              </a:rPr>
              <a:t>Prolog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0" y="1364040"/>
            <a:ext cx="11939040" cy="5125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SWI-Prolog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 u="sng">
                <a:solidFill>
                  <a:srgbClr val="ff0000"/>
                </a:solidFill>
                <a:uFillTx/>
                <a:latin typeface="Tahoma"/>
                <a:hlinkClick r:id="rId1"/>
              </a:rPr>
              <a:t>http://www.swi-prolog.org/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Visual Prolog: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Tahoma"/>
                <a:hlinkClick r:id="rId2"/>
              </a:rPr>
              <a:t>http://www.visual-prolog.com/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GNU Prolog: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Tahoma"/>
                <a:hlinkClick r:id="rId3"/>
              </a:rPr>
              <a:t>http://gnu-prolog.inria.fr/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InterProlog (Java):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Tahoma"/>
                <a:hlinkClick r:id="rId4"/>
              </a:rPr>
              <a:t>http://www.declarativa.com/interprolog/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[Linux] Install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SWI-Prolog 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through the package manager: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Open a terminal (Ctrl+Alt+T) and type: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sudo apt-get install swi-prolog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P# (.NET)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0000"/>
                </a:solidFill>
                <a:uFillTx/>
                <a:latin typeface="Tahoma"/>
                <a:hlinkClick r:id="rId5"/>
              </a:rPr>
              <a:t>http://www.dcs.ed.ac.uk/home/jjc/psharp/psharp-1.1.4/dlpsharp.html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18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19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8711F3-45F8-4785-B922-9F01588C3B3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0080" y="0"/>
            <a:ext cx="11824200" cy="77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400" spc="-1" strike="noStrike">
                <a:solidFill>
                  <a:srgbClr val="002060"/>
                </a:solidFill>
                <a:latin typeface="Times New Roman"/>
              </a:rPr>
              <a:t>Example-6: Factorial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957360" y="1028880"/>
            <a:ext cx="5233320" cy="489636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numCol="1" spcCol="0" lIns="0" rIns="0" tIns="0" bIns="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factorial(0,1).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factorial(A,B) :-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      </a:t>
            </a: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A &gt; 0,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      </a:t>
            </a: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Ax is A - 1,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     </a:t>
            </a: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factorial(Ax,Bx),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      </a:t>
            </a:r>
            <a:r>
              <a:rPr b="0" lang="pt-BR" sz="2200" spc="-1" strike="noStrike">
                <a:solidFill>
                  <a:srgbClr val="000000"/>
                </a:solidFill>
                <a:latin typeface="Tahoma"/>
              </a:rPr>
              <a:t>B is A * Bx.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To Find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?- Factorial (3, F).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F = 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0" y="1243080"/>
            <a:ext cx="6528240" cy="4601160"/>
          </a:xfrm>
          <a:prstGeom prst="rect">
            <a:avLst/>
          </a:prstGeom>
          <a:solidFill>
            <a:srgbClr val="92d050"/>
          </a:solidFill>
          <a:ln w="0">
            <a:solidFill>
              <a:srgbClr val="ff0000"/>
            </a:solidFill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Factorial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of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is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Factorial(0,1).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If 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N &gt; 0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, and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N1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 N – 1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, and the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Factorial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of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N1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 F1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, and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 N*F1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, then the Sum of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 F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Factorial(N, F) :- N &gt; 0, N1 is N-1,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Factorial(N1, F1), F is N*F1.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sldNum" idx="49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545248-F67A-41C9-A197-43955DE13B9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613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400" spc="-1" strike="noStrike">
                <a:solidFill>
                  <a:srgbClr val="002060"/>
                </a:solidFill>
                <a:latin typeface="Times New Roman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0" y="1371600"/>
            <a:ext cx="12191040" cy="3648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73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Example 7: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Find G.C.D.  of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two given numbers.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73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Example 8: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Find the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Fibonacci Series up to N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term.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73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Example 9: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Find the sum of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up to n Natural numbers.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73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Example 10: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Implement the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Tower of Hanoi problem.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73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Example 11: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Read two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numbers from keyboard and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Display the sum.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50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024651-212B-4D48-9F28-DC29E40FEA09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 find n</a:t>
            </a:r>
            <a:r>
              <a:rPr b="1" lang="en-US" sz="2400" spc="-1" strike="noStrike" baseline="30000">
                <a:solidFill>
                  <a:srgbClr val="000000"/>
                </a:solidFill>
                <a:latin typeface="Times New Roman"/>
              </a:rPr>
              <a:t>th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Fibonnaci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fib(1,1).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fib(2,1).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fib(N,R):- N &gt;= 3,N1 is N-1,N2 is N-2,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fib(N1,R1),fib(N2,R2),R is R1+R2.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51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D89501-133C-44A6-9985-7CFD3D2DCA7F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613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400" spc="-1" strike="noStrike">
                <a:solidFill>
                  <a:srgbClr val="002060"/>
                </a:solidFill>
                <a:latin typeface="Times New Roman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221760" y="3228840"/>
            <a:ext cx="7093080" cy="13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find GCD of given numbers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gcd( X, X, X).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gcd( X, Y, D) :- X&lt;Y, Y1 is Y-X, gcd( X, Y1, D).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gcd( X, Y, D) :- Y&lt;X, gcd( Y, X, D).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228600" y="4919400"/>
            <a:ext cx="7266960" cy="17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Sum of N natural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Sum(0, F) :- F is 0.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Sum(N, F) :- N &gt; 0,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N1 is N-1,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Sum(N1, F1),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is N + F1.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228600" y="1007280"/>
            <a:ext cx="5028840" cy="5393160"/>
          </a:xfrm>
          <a:prstGeom prst="rect">
            <a:avLst/>
          </a:prstGeom>
          <a:solidFill>
            <a:srgbClr val="92d050"/>
          </a:solidFill>
          <a:ln w="9360">
            <a:solidFill>
              <a:srgbClr val="000000"/>
            </a:solidFill>
            <a:miter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to add two numbers.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start:- sum , nl.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sum:- write('X= '),read(X),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write('Y= '),read(Y),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 is X+Y,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write('Sum is '),write(S).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?- start.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X= |: 1.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Y= |: 2.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Sum is 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613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400" spc="-1" strike="noStrike">
                <a:solidFill>
                  <a:srgbClr val="002060"/>
                </a:solidFill>
                <a:latin typeface="Times New Roman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/>
          <p:nvPr/>
        </p:nvSpPr>
        <p:spPr>
          <a:xfrm>
            <a:off x="5943600" y="1143000"/>
            <a:ext cx="6248160" cy="5393160"/>
          </a:xfrm>
          <a:prstGeom prst="rect">
            <a:avLst/>
          </a:prstGeom>
          <a:solidFill>
            <a:srgbClr val="729fc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TOH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move(1,X,Y,_) :-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write('Move top disk from '),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write(X),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write(' to '),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write(Y),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nl.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move(N,X,Y,Z) :-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N&gt;1,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 is N-1,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move(M,X,Z,Y),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move(1,X,Y,_),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move(M,Z,Y,X).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753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400" spc="-1" strike="noStrike">
                <a:solidFill>
                  <a:srgbClr val="002060"/>
                </a:solidFill>
                <a:latin typeface="Times New Roman"/>
              </a:rPr>
              <a:t>Crypto-Arithmetic 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tangle 2"/>
          <p:cNvSpPr/>
          <p:nvPr/>
        </p:nvSpPr>
        <p:spPr>
          <a:xfrm>
            <a:off x="152280" y="181080"/>
            <a:ext cx="121910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52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6330A4-ECDA-43C9-9B56-7683B6E2979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1" name="Picture 1" descr=""/>
          <p:cNvPicPr/>
          <p:nvPr/>
        </p:nvPicPr>
        <p:blipFill>
          <a:blip r:embed="rId1"/>
          <a:stretch/>
        </p:blipFill>
        <p:spPr>
          <a:xfrm>
            <a:off x="0" y="858960"/>
            <a:ext cx="12191040" cy="611496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 descr=""/>
          <p:cNvPicPr/>
          <p:nvPr/>
        </p:nvPicPr>
        <p:blipFill>
          <a:blip r:embed="rId2"/>
          <a:stretch/>
        </p:blipFill>
        <p:spPr>
          <a:xfrm>
            <a:off x="8001000" y="2714040"/>
            <a:ext cx="4190040" cy="53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0" y="214200"/>
            <a:ext cx="12066120" cy="84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333399"/>
                </a:solidFill>
                <a:latin typeface="Tahoma"/>
              </a:rPr>
              <a:t>Prolog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0" y="1364040"/>
            <a:ext cx="11939040" cy="5125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Quick start (Linux):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Write a prolog program as a text file with a .pl ending. For example, </a:t>
            </a:r>
            <a:r>
              <a:rPr b="1" i="1" lang="en-US" sz="1800" spc="-1" strike="noStrike">
                <a:solidFill>
                  <a:srgbClr val="000000"/>
                </a:solidFill>
                <a:latin typeface="Tahoma"/>
              </a:rPr>
              <a:t>program.pl.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Open a terminal (Ctrl+Alt+T) and navigate to the directory where you stored your program.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Open SWI-Prolog by invoking </a:t>
            </a:r>
            <a:r>
              <a:rPr b="1" i="1" lang="en-US" sz="1800" spc="-1" strike="noStrike">
                <a:solidFill>
                  <a:srgbClr val="000000"/>
                </a:solidFill>
                <a:latin typeface="Tahoma"/>
              </a:rPr>
              <a:t>swipl.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In SWI-Prolog, type [program] to load the program, i.e. the file name in brackets, but without the ending.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In order to query the loaded program, type goals and watch the output.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Alternatively, you can also load the program by passing its name as a parameter to SWI-Prolog: </a:t>
            </a:r>
            <a:r>
              <a:rPr b="1" i="1" lang="en-US" sz="1800" spc="-1" strike="noStrike">
                <a:solidFill>
                  <a:srgbClr val="000000"/>
                </a:solidFill>
                <a:latin typeface="Tahoma"/>
              </a:rPr>
              <a:t>swipl -s program.pl.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To exit SWI-Prolog, type </a:t>
            </a:r>
            <a:r>
              <a:rPr b="1" i="1" lang="en-US" sz="1800" spc="-1" strike="noStrike">
                <a:solidFill>
                  <a:srgbClr val="000000"/>
                </a:solidFill>
                <a:latin typeface="Tahoma"/>
              </a:rPr>
              <a:t>halt..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20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21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C7D569-6EF6-4512-8E10-BCD5C871781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0" y="0"/>
            <a:ext cx="11939040" cy="701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Editor: Notepad or Notepad++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Compiler: SWI-Prolog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File Extension:  “filename.pl”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Predicate or rules are terminated by “.”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In SWI-Prolog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To load a file in Windows: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5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 </a:t>
            </a:r>
            <a:r>
              <a:rPr b="0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consult('c:/Users/balkr/Documents/Prolog/example2.pl').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“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; “  will give you next solution.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22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23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636EC4-A94C-484B-8DF5-F4A6645F569A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766760" y="152280"/>
            <a:ext cx="2682000" cy="716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49640" y="1371600"/>
            <a:ext cx="11121480" cy="479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Constants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Names: which always begin with a </a:t>
            </a:r>
            <a:r>
              <a:rPr b="1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lowercase letter.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             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likes   mary    parent    predecessor  sita  gokul  pathof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Numbers: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              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0    -23    3.4585    14092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</a:rPr>
              <a:t>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Always begin with either </a:t>
            </a:r>
            <a:r>
              <a:rPr b="1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an capital letter 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or an underline character.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X    Answer    _     _Input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24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25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B78AF7-6D6A-4521-903B-B4B94933CB3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040" cy="67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Prolog’s computation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0" y="671400"/>
            <a:ext cx="12191040" cy="6185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Depth First Search: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Pursues a goal till the 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Conditional AND;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falsity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 any goal prevents satisfaction of further clauses.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Conditional OR;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satisfaction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of any goal prevents further clauses being evaluated.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Control flow: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574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600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g:- a, b, c.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(1)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600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g:- d, e, f; g.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(2)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600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prolog cannot satisfy (1), control will automatically fall through to (2).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Taking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g:- a, b, 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a succeeds, prolog will try to satisfy b, succeeding  which c will be tried.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For ANDed clauses, control flows forward till the ‘.’, iff the current clause is true.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55000"/>
              <a:buFont typeface="Times New Roman"/>
              <a:buChar char="•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For ORed clauses, control flows forward till the ‘.’, iff the current clause evaluates to false.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 idx="26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 idx="27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B97DF3-E9E8-4AEF-AFA6-1D992AE1E3ED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4760" y="0"/>
            <a:ext cx="11924280" cy="75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4400" spc="-1" strike="noStrike">
                <a:solidFill>
                  <a:srgbClr val="000000"/>
                </a:solidFill>
                <a:latin typeface="Tahoma"/>
              </a:rPr>
              <a:t>Rules - Logical AND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 , 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0" y="1117440"/>
            <a:ext cx="12191040" cy="557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tr-TR" sz="2400" spc="-1" strike="noStrike">
                <a:solidFill>
                  <a:srgbClr val="000000"/>
                </a:solidFill>
                <a:latin typeface="Tahoma"/>
              </a:rPr>
              <a:t>Rules - Logical 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i="1" lang="tr-TR" sz="2400" spc="-1" strike="noStrike">
                <a:solidFill>
                  <a:srgbClr val="c00000"/>
                </a:solidFill>
                <a:latin typeface="Courier New"/>
              </a:rPr>
              <a:t>dances(</a:t>
            </a:r>
            <a:r>
              <a:rPr b="1" i="1" lang="en-US" sz="2400" spc="-1" strike="noStrike">
                <a:solidFill>
                  <a:srgbClr val="c00000"/>
                </a:solidFill>
                <a:latin typeface="Courier New"/>
              </a:rPr>
              <a:t>Ram</a:t>
            </a:r>
            <a:r>
              <a:rPr b="1" i="1" lang="tr-TR" sz="2400" spc="-1" strike="noStrike">
                <a:solidFill>
                  <a:srgbClr val="c00000"/>
                </a:solidFill>
                <a:latin typeface="Courier New"/>
              </a:rPr>
              <a:t>) :-  happy(</a:t>
            </a:r>
            <a:r>
              <a:rPr b="1" i="1" lang="en-US" sz="2400" spc="-1" strike="noStrike">
                <a:solidFill>
                  <a:srgbClr val="c00000"/>
                </a:solidFill>
                <a:latin typeface="Courier New"/>
              </a:rPr>
              <a:t>Ram</a:t>
            </a:r>
            <a:r>
              <a:rPr b="1" i="1" lang="tr-TR" sz="2400" spc="-1" strike="noStrike">
                <a:solidFill>
                  <a:srgbClr val="c00000"/>
                </a:solidFill>
                <a:latin typeface="Courier New"/>
              </a:rPr>
              <a:t>), listensToMusic(</a:t>
            </a:r>
            <a:r>
              <a:rPr b="1" i="1" lang="en-US" sz="2400" spc="-1" strike="noStrike">
                <a:solidFill>
                  <a:srgbClr val="c00000"/>
                </a:solidFill>
                <a:latin typeface="Courier New"/>
              </a:rPr>
              <a:t>Ram</a:t>
            </a:r>
            <a:r>
              <a:rPr b="1" i="1" lang="tr-TR" sz="2400" spc="-1" strike="noStrike">
                <a:solidFill>
                  <a:srgbClr val="c00000"/>
                </a:solidFill>
                <a:latin typeface="Courier New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1" i="1" lang="tr-TR" sz="2400" spc="-1" strike="noStrike">
                <a:solidFill>
                  <a:srgbClr val="000000"/>
                </a:solidFill>
                <a:latin typeface="Courier New"/>
              </a:rPr>
              <a:t>, is used to indicate Logical 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Equivalent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1" i="1" lang="tr-TR" sz="2400" spc="-1" strike="noStrike">
                <a:solidFill>
                  <a:srgbClr val="0070c0"/>
                </a:solidFill>
                <a:latin typeface="Times New Roman"/>
              </a:rPr>
              <a:t>happy(</a:t>
            </a:r>
            <a:r>
              <a:rPr b="1" i="1" lang="en-US" sz="2400" spc="-1" strike="noStrike">
                <a:solidFill>
                  <a:srgbClr val="0070c0"/>
                </a:solidFill>
                <a:latin typeface="Times New Roman"/>
              </a:rPr>
              <a:t>Ram</a:t>
            </a:r>
            <a:r>
              <a:rPr b="1" i="1" lang="tr-TR" sz="2400" spc="-1" strike="noStrike">
                <a:solidFill>
                  <a:srgbClr val="0070c0"/>
                </a:solidFill>
                <a:latin typeface="Times New Roman"/>
              </a:rPr>
              <a:t>) </a:t>
            </a:r>
            <a:r>
              <a:rPr b="1" i="1" lang="tr-TR" sz="2400" spc="-1" strike="noStrike">
                <a:solidFill>
                  <a:srgbClr val="0070c0"/>
                </a:solidFill>
                <a:latin typeface="Symbol"/>
              </a:rPr>
              <a:t></a:t>
            </a:r>
            <a:r>
              <a:rPr b="1" i="1" lang="tr-TR" sz="2400" spc="-1" strike="noStrike">
                <a:solidFill>
                  <a:srgbClr val="0070c0"/>
                </a:solidFill>
                <a:latin typeface="Times New Roman"/>
              </a:rPr>
              <a:t> listensToMusic(</a:t>
            </a:r>
            <a:r>
              <a:rPr b="1" i="1" lang="en-US" sz="2400" spc="-1" strike="noStrike">
                <a:solidFill>
                  <a:srgbClr val="0070c0"/>
                </a:solidFill>
                <a:latin typeface="Times New Roman"/>
              </a:rPr>
              <a:t>Ram</a:t>
            </a:r>
            <a:r>
              <a:rPr b="1" i="1" lang="tr-TR" sz="2400" spc="-1" strike="noStrike">
                <a:solidFill>
                  <a:srgbClr val="0070c0"/>
                </a:solidFill>
                <a:latin typeface="Times New Roman"/>
              </a:rPr>
              <a:t>) =&gt; dances(</a:t>
            </a:r>
            <a:r>
              <a:rPr b="1" i="1" lang="en-US" sz="2400" spc="-1" strike="noStrike">
                <a:solidFill>
                  <a:srgbClr val="0070c0"/>
                </a:solidFill>
                <a:latin typeface="Times New Roman"/>
              </a:rPr>
              <a:t>Ram</a:t>
            </a:r>
            <a:r>
              <a:rPr b="1" i="1" lang="tr-TR" sz="2400" spc="-1" strike="noStrike">
                <a:solidFill>
                  <a:srgbClr val="0070c0"/>
                </a:solidFill>
                <a:latin typeface="Times New Roman"/>
              </a:rPr>
              <a:t>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1" i="1" lang="tr-TR" sz="2400" spc="-1" strike="noStrike">
                <a:solidFill>
                  <a:srgbClr val="000000"/>
                </a:solidFill>
                <a:latin typeface="Tahoma"/>
              </a:rPr>
              <a:t>“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Ram</a:t>
            </a:r>
            <a:r>
              <a:rPr b="1" i="1" lang="tr-T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Tahoma"/>
              </a:rPr>
              <a:t>dances</a:t>
            </a:r>
            <a:r>
              <a:rPr b="1" i="1" lang="tr-TR" sz="2400" spc="-1" strike="noStrike">
                <a:solidFill>
                  <a:srgbClr val="000000"/>
                </a:solidFill>
                <a:latin typeface="Tahoma"/>
              </a:rPr>
              <a:t> if he listens to music and he is happy”.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000000"/>
                </a:solidFill>
                <a:latin typeface="Tahoma"/>
              </a:rPr>
              <a:t>Other 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father(X,Y) :- parent(X,Y) , male(X).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tr-TR" sz="2400" spc="-1" strike="noStrike">
                <a:solidFill>
                  <a:srgbClr val="000000"/>
                </a:solidFill>
                <a:latin typeface="Tahoma"/>
              </a:rPr>
              <a:t>Rules - Logical 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dances(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Ram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 :-  happy(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Ram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listensToMusic(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Ram</a:t>
            </a: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1" i="1" lang="tr-TR" sz="2400" spc="-1" strike="noStrike">
                <a:solidFill>
                  <a:srgbClr val="000000"/>
                </a:solidFill>
                <a:latin typeface="Courier New"/>
              </a:rPr>
              <a:t> is used to indicate Logical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28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 idx="29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1189E5-8F9E-43BC-B38F-AF08EE10F44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257360" y="0"/>
            <a:ext cx="5724000" cy="83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Program Clauses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2286000" y="2743200"/>
            <a:ext cx="7847640" cy="3808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Rule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head and the body are nonempty.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body is the conditional part.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head is the conclusion.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Fact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body is empty, and is written as: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Box 4"/>
          <p:cNvSpPr/>
          <p:nvPr/>
        </p:nvSpPr>
        <p:spPr>
          <a:xfrm>
            <a:off x="4648320" y="1066680"/>
            <a:ext cx="2818440" cy="36828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 :- B1, … , Bn.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Box 5"/>
          <p:cNvSpPr/>
          <p:nvPr/>
        </p:nvSpPr>
        <p:spPr>
          <a:xfrm>
            <a:off x="3048120" y="1981080"/>
            <a:ext cx="913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Head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Line 6"/>
          <p:cNvSpPr/>
          <p:nvPr/>
        </p:nvSpPr>
        <p:spPr>
          <a:xfrm flipV="1">
            <a:off x="3886200" y="1523880"/>
            <a:ext cx="838080" cy="53352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231" name="AutoShape 7"/>
          <p:cNvSpPr/>
          <p:nvPr/>
        </p:nvSpPr>
        <p:spPr>
          <a:xfrm rot="16200000">
            <a:off x="6286680" y="953640"/>
            <a:ext cx="151200" cy="159912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232" name="Text Box 8"/>
          <p:cNvSpPr/>
          <p:nvPr/>
        </p:nvSpPr>
        <p:spPr>
          <a:xfrm>
            <a:off x="5943600" y="182880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Body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 Box 9"/>
          <p:cNvSpPr/>
          <p:nvPr/>
        </p:nvSpPr>
        <p:spPr>
          <a:xfrm>
            <a:off x="7924680" y="2209680"/>
            <a:ext cx="205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End of clause marker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Line 10"/>
          <p:cNvSpPr/>
          <p:nvPr/>
        </p:nvSpPr>
        <p:spPr>
          <a:xfrm flipH="1" flipV="1">
            <a:off x="7315200" y="1523880"/>
            <a:ext cx="685800" cy="8380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235" name="Line 11"/>
          <p:cNvSpPr/>
          <p:nvPr/>
        </p:nvSpPr>
        <p:spPr>
          <a:xfrm flipV="1">
            <a:off x="5257800" y="1523880"/>
            <a:ext cx="360" cy="12952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ahoma"/>
              <a:ea typeface="DejaVu Sans"/>
            </a:endParaRPr>
          </a:p>
        </p:txBody>
      </p:sp>
      <p:sp>
        <p:nvSpPr>
          <p:cNvPr id="236" name="Text Box 12"/>
          <p:cNvSpPr/>
          <p:nvPr/>
        </p:nvSpPr>
        <p:spPr>
          <a:xfrm>
            <a:off x="4800600" y="274320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“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if 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ftr" idx="30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sldNum" idx="31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253D48-8702-4BAD-8D4D-0DE412367FF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0" y="142920"/>
            <a:ext cx="11924280" cy="741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Prolog Programming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57320" y="1157400"/>
            <a:ext cx="11766960" cy="5528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A program is a 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database of (Horn) clauses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that are assumed to be true.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The clauses in a Prolog database are either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 facts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or</a:t>
            </a:r>
            <a:r>
              <a:rPr b="0" i="1" lang="en-US" sz="2800" spc="-1" strike="noStrike">
                <a:solidFill>
                  <a:srgbClr val="000000"/>
                </a:solidFill>
                <a:latin typeface="Tahoma"/>
              </a:rPr>
              <a:t> rules. 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Each ends with a period.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A fact is a clause without a right-hand side.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rainy(asheville).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i="1" lang="en-US" sz="2800" spc="-1" strike="noStrike">
                <a:solidFill>
                  <a:srgbClr val="000000"/>
                </a:solidFill>
                <a:latin typeface="Tahoma"/>
              </a:rPr>
              <a:t>A rule has a right-hand side.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snowy(X) :- rainy(X), cold(X).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The token :- is the implication symbol.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The comma (,) indicates “and”.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ahoma"/>
              </a:rPr>
              <a:t>A query or goal is a clause with an empty left-hand side.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Queries are given to the prolog interpreter to initiate execution of a program.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 idx="32"/>
          </p:nvPr>
        </p:nvSpPr>
        <p:spPr>
          <a:xfrm>
            <a:off x="4876920" y="6243480"/>
            <a:ext cx="385956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Compiled By: Bal Krishna Nyaupane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sldNum" idx="33"/>
          </p:nvPr>
        </p:nvSpPr>
        <p:spPr>
          <a:xfrm>
            <a:off x="9389520" y="6243480"/>
            <a:ext cx="253908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56102D-8065-4EBA-A844-6F34C375384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Application>LibreOffice/7.5.4.2$Linux_X86_64 LibreOffice_project/50$Build-2</Application>
  <AppVersion>15.0000</AppVersion>
  <Words>4444</Words>
  <Paragraphs>572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2016-05-15T10:57:29Z</dcterms:created>
  <dc:creator>Balkrishna</dc:creator>
  <dc:description/>
  <dc:language>en-US</dc:language>
  <cp:lastModifiedBy/>
  <dcterms:modified xsi:type="dcterms:W3CDTF">2023-07-21T09:35:04Z</dcterms:modified>
  <cp:revision>313</cp:revision>
  <dc:subject/>
  <dc:title>What is Prolog?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39</vt:i4>
  </property>
</Properties>
</file>