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GillSans-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MSA: master service agreement (across projects)</a:t>
            </a:r>
            <a:endParaRPr/>
          </a:p>
          <a:p>
            <a:pPr indent="0" lvl="0" marL="0" rtl="0" algn="l">
              <a:spcBef>
                <a:spcPts val="0"/>
              </a:spcBef>
              <a:spcAft>
                <a:spcPts val="0"/>
              </a:spcAft>
              <a:buNone/>
            </a:pPr>
            <a:r>
              <a:rPr lang="en-US"/>
              <a:t>PSA: project service agreement</a:t>
            </a:r>
            <a:endParaRPr/>
          </a:p>
          <a:p>
            <a:pPr indent="0" lvl="0" marL="0" rtl="0" algn="l">
              <a:spcBef>
                <a:spcPts val="0"/>
              </a:spcBef>
              <a:spcAft>
                <a:spcPts val="0"/>
              </a:spcAft>
              <a:buNone/>
            </a:pPr>
            <a:r>
              <a:rPr lang="en-US"/>
              <a:t>SOW: statement of work</a:t>
            </a:r>
            <a:endParaRPr/>
          </a:p>
        </p:txBody>
      </p:sp>
      <p:sp>
        <p:nvSpPr>
          <p:cNvPr id="197" name="Google Shape;19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SOP: standard operating procedure</a:t>
            </a:r>
            <a:endParaRPr/>
          </a:p>
        </p:txBody>
      </p:sp>
      <p:sp>
        <p:nvSpPr>
          <p:cNvPr id="234" name="Google Shape;23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latin typeface="Arial"/>
                <a:ea typeface="Arial"/>
                <a:cs typeface="Arial"/>
                <a:sym typeface="Aria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883403" y="3528542"/>
            <a:ext cx="10171449"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3" name="Google Shape;83;p11"/>
          <p:cNvSpPr txBox="1"/>
          <p:nvPr>
            <p:ph idx="10" type="dt"/>
          </p:nvPr>
        </p:nvSpPr>
        <p:spPr>
          <a:xfrm>
            <a:off x="7554138" y="330370"/>
            <a:ext cx="3500715"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84" name="Google Shape;84;p11"/>
          <p:cNvSpPr txBox="1"/>
          <p:nvPr>
            <p:ph idx="11" type="ftr"/>
          </p:nvPr>
        </p:nvSpPr>
        <p:spPr>
          <a:xfrm>
            <a:off x="1451579" y="329307"/>
            <a:ext cx="5938836"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85" name="Google Shape;85;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6" name="Google Shape;86;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0" name="Google Shape;90;p12"/>
          <p:cNvSpPr txBox="1"/>
          <p:nvPr>
            <p:ph idx="10" type="dt"/>
          </p:nvPr>
        </p:nvSpPr>
        <p:spPr>
          <a:xfrm>
            <a:off x="7554138" y="330370"/>
            <a:ext cx="3500715"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1" name="Google Shape;91;p12"/>
          <p:cNvSpPr txBox="1"/>
          <p:nvPr>
            <p:ph idx="11" type="ftr"/>
          </p:nvPr>
        </p:nvSpPr>
        <p:spPr>
          <a:xfrm>
            <a:off x="1451579" y="329307"/>
            <a:ext cx="5938836"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2" name="Google Shape;92;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3" name="Google Shape;93;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latin typeface="Arial"/>
                <a:ea typeface="Arial"/>
                <a:cs typeface="Arial"/>
                <a:sym typeface="Aria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26" name="Google Shape;26;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1000"/>
              </a:spcBef>
              <a:spcAft>
                <a:spcPts val="0"/>
              </a:spcAft>
              <a:buSzPts val="2000"/>
              <a:buChar char="•"/>
              <a:defRPr>
                <a:latin typeface="Arial"/>
                <a:ea typeface="Arial"/>
                <a:cs typeface="Arial"/>
                <a:sym typeface="Arial"/>
              </a:defRPr>
            </a:lvl1pPr>
            <a:lvl2pPr indent="-342900" lvl="1" marL="914400" algn="l">
              <a:lnSpc>
                <a:spcPct val="120000"/>
              </a:lnSpc>
              <a:spcBef>
                <a:spcPts val="500"/>
              </a:spcBef>
              <a:spcAft>
                <a:spcPts val="0"/>
              </a:spcAft>
              <a:buSzPts val="1800"/>
              <a:buChar char="•"/>
              <a:defRPr>
                <a:latin typeface="Arial"/>
                <a:ea typeface="Arial"/>
                <a:cs typeface="Arial"/>
                <a:sym typeface="Arial"/>
              </a:defRPr>
            </a:lvl2pPr>
            <a:lvl3pPr indent="-330200" lvl="2" marL="1371600" algn="l">
              <a:lnSpc>
                <a:spcPct val="120000"/>
              </a:lnSpc>
              <a:spcBef>
                <a:spcPts val="500"/>
              </a:spcBef>
              <a:spcAft>
                <a:spcPts val="0"/>
              </a:spcAft>
              <a:buSzPts val="1600"/>
              <a:buChar char="•"/>
              <a:defRPr>
                <a:latin typeface="Arial"/>
                <a:ea typeface="Arial"/>
                <a:cs typeface="Arial"/>
                <a:sym typeface="Arial"/>
              </a:defRPr>
            </a:lvl3pPr>
            <a:lvl4pPr indent="-317500" lvl="3" marL="1828800" algn="l">
              <a:lnSpc>
                <a:spcPct val="120000"/>
              </a:lnSpc>
              <a:spcBef>
                <a:spcPts val="500"/>
              </a:spcBef>
              <a:spcAft>
                <a:spcPts val="0"/>
              </a:spcAft>
              <a:buSzPts val="1400"/>
              <a:buChar char="•"/>
              <a:defRPr>
                <a:latin typeface="Arial"/>
                <a:ea typeface="Arial"/>
                <a:cs typeface="Arial"/>
                <a:sym typeface="Arial"/>
              </a:defRPr>
            </a:lvl4pPr>
            <a:lvl5pPr indent="-304800" lvl="4" marL="2286000" algn="l">
              <a:lnSpc>
                <a:spcPct val="120000"/>
              </a:lnSpc>
              <a:spcBef>
                <a:spcPts val="500"/>
              </a:spcBef>
              <a:spcAft>
                <a:spcPts val="0"/>
              </a:spcAft>
              <a:buSzPts val="1200"/>
              <a:buChar char="•"/>
              <a:defRPr>
                <a:latin typeface="Arial"/>
                <a:ea typeface="Arial"/>
                <a:cs typeface="Arial"/>
                <a:sym typeface="Arial"/>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1" name="Google Shape;31;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5"/>
          <p:cNvSpPr txBox="1"/>
          <p:nvPr>
            <p:ph idx="10" type="dt"/>
          </p:nvPr>
        </p:nvSpPr>
        <p:spPr>
          <a:xfrm>
            <a:off x="7554138" y="330370"/>
            <a:ext cx="3500715"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5" name="Google Shape;35;p5"/>
          <p:cNvSpPr txBox="1"/>
          <p:nvPr>
            <p:ph idx="11" type="ftr"/>
          </p:nvPr>
        </p:nvSpPr>
        <p:spPr>
          <a:xfrm>
            <a:off x="1451579" y="329307"/>
            <a:ext cx="5938836"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6" name="Google Shape;36;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0" name="Google Shape;40;p6"/>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1" name="Google Shape;41;p6"/>
          <p:cNvSpPr txBox="1"/>
          <p:nvPr>
            <p:ph idx="10" type="dt"/>
          </p:nvPr>
        </p:nvSpPr>
        <p:spPr>
          <a:xfrm>
            <a:off x="7554138" y="330370"/>
            <a:ext cx="3500715"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2" name="Google Shape;42;p6"/>
          <p:cNvSpPr txBox="1"/>
          <p:nvPr>
            <p:ph idx="11" type="ftr"/>
          </p:nvPr>
        </p:nvSpPr>
        <p:spPr>
          <a:xfrm>
            <a:off x="1451579" y="329307"/>
            <a:ext cx="5938836"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3" name="Google Shape;43;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4" name="Google Shape;44;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7"/>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7"/>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7"/>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7"/>
          <p:cNvSpPr txBox="1"/>
          <p:nvPr>
            <p:ph idx="10" type="dt"/>
          </p:nvPr>
        </p:nvSpPr>
        <p:spPr>
          <a:xfrm>
            <a:off x="7554138" y="330370"/>
            <a:ext cx="3500715"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52" name="Google Shape;52;p7"/>
          <p:cNvSpPr txBox="1"/>
          <p:nvPr>
            <p:ph idx="11" type="ftr"/>
          </p:nvPr>
        </p:nvSpPr>
        <p:spPr>
          <a:xfrm>
            <a:off x="1451579" y="329307"/>
            <a:ext cx="5938836"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53" name="Google Shape;53;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4" name="Google Shape;54;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7554138" y="330370"/>
            <a:ext cx="3500715"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58" name="Google Shape;58;p8"/>
          <p:cNvSpPr txBox="1"/>
          <p:nvPr>
            <p:ph idx="11" type="ftr"/>
          </p:nvPr>
        </p:nvSpPr>
        <p:spPr>
          <a:xfrm>
            <a:off x="1451579" y="329307"/>
            <a:ext cx="5938836"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59" name="Google Shape;59;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0" name="Google Shape;60;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4" name="Google Shape;64;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5" name="Google Shape;65;p9"/>
          <p:cNvSpPr txBox="1"/>
          <p:nvPr>
            <p:ph idx="10" type="dt"/>
          </p:nvPr>
        </p:nvSpPr>
        <p:spPr>
          <a:xfrm>
            <a:off x="7554138" y="330370"/>
            <a:ext cx="3500715"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6" name="Google Shape;66;p9"/>
          <p:cNvSpPr txBox="1"/>
          <p:nvPr>
            <p:ph idx="11" type="ftr"/>
          </p:nvPr>
        </p:nvSpPr>
        <p:spPr>
          <a:xfrm>
            <a:off x="1451579" y="329307"/>
            <a:ext cx="5938836" cy="30920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7" name="Google Shape;67;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grpSp>
        <p:nvGrpSpPr>
          <p:cNvPr id="70" name="Google Shape;70;p10"/>
          <p:cNvGrpSpPr/>
          <p:nvPr/>
        </p:nvGrpSpPr>
        <p:grpSpPr>
          <a:xfrm>
            <a:off x="7477387" y="482170"/>
            <a:ext cx="4074533" cy="5149101"/>
            <a:chOff x="7477387" y="482170"/>
            <a:chExt cx="4074533" cy="5149101"/>
          </a:xfrm>
        </p:grpSpPr>
        <p:sp>
          <p:nvSpPr>
            <p:cNvPr id="71" name="Google Shape;71;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8124389" y="1122542"/>
            <a:ext cx="2791171" cy="3866327"/>
          </a:xfrm>
          <a:prstGeom prst="rect">
            <a:avLst/>
          </a:prstGeom>
          <a:solidFill>
            <a:srgbClr val="D8D8D8"/>
          </a:solidFill>
          <a:ln>
            <a:noFill/>
          </a:ln>
        </p:spPr>
      </p:sp>
      <p:sp>
        <p:nvSpPr>
          <p:cNvPr id="75" name="Google Shape;75;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6" name="Google Shape;76;p10"/>
          <p:cNvSpPr txBox="1"/>
          <p:nvPr>
            <p:ph idx="10" type="dt"/>
          </p:nvPr>
        </p:nvSpPr>
        <p:spPr>
          <a:xfrm>
            <a:off x="1447382" y="5469856"/>
            <a:ext cx="5527351" cy="32012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77" name="Google Shape;77;p10"/>
          <p:cNvSpPr txBox="1"/>
          <p:nvPr>
            <p:ph idx="11" type="ftr"/>
          </p:nvPr>
        </p:nvSpPr>
        <p:spPr>
          <a:xfrm>
            <a:off x="1447382" y="318640"/>
            <a:ext cx="5541004" cy="32093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78" name="Google Shape;78;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9" name="Google Shape;79;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97107" y="129759"/>
            <a:ext cx="1688561" cy="357053"/>
          </a:xfrm>
          <a:prstGeom prst="rect">
            <a:avLst/>
          </a:prstGeom>
          <a:noFill/>
          <a:ln>
            <a:noFill/>
          </a:ln>
        </p:spPr>
      </p:pic>
      <p:pic>
        <p:nvPicPr>
          <p:cNvPr id="17" name="Google Shape;17;p1"/>
          <p:cNvPicPr preferRelativeResize="0"/>
          <p:nvPr/>
        </p:nvPicPr>
        <p:blipFill rotWithShape="1">
          <a:blip r:embed="rId3">
            <a:alphaModFix/>
          </a:blip>
          <a:srcRect b="0" l="0" r="0" t="0"/>
          <a:stretch/>
        </p:blipFill>
        <p:spPr>
          <a:xfrm>
            <a:off x="9713343" y="145448"/>
            <a:ext cx="2381549" cy="3453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3"/>
          <p:cNvSpPr txBox="1"/>
          <p:nvPr>
            <p:ph type="ctrTitle"/>
          </p:nvPr>
        </p:nvSpPr>
        <p:spPr>
          <a:xfrm>
            <a:off x="1057523" y="802298"/>
            <a:ext cx="9997329" cy="2541431"/>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lang="en-US" sz="4800" cap="none"/>
              <a:t>FINETICA powered by DOCULUS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CACH FLOW / BANK</a:t>
            </a:r>
            <a:endParaRPr/>
          </a:p>
        </p:txBody>
      </p:sp>
      <p:sp>
        <p:nvSpPr>
          <p:cNvPr id="151" name="Google Shape;151;p22"/>
          <p:cNvSpPr txBox="1"/>
          <p:nvPr>
            <p:ph idx="1" type="body"/>
          </p:nvPr>
        </p:nvSpPr>
        <p:spPr>
          <a:xfrm>
            <a:off x="1454239" y="3806195"/>
            <a:ext cx="8630446" cy="1887950"/>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1800"/>
              <a:buNone/>
            </a:pPr>
            <a:r>
              <a:rPr lang="en-US"/>
              <a:t>Develop a tool that automates the import and categorization of financial transactions from bank statements, accurately builds real-time cash flow reports, and generates forward-looking forecasts based on historical spending behavior. The tool should support comparative analysis, insights, and customizable configuration for scaling financial control.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DATA IMPORT &amp; PARSING</a:t>
            </a:r>
            <a:endParaRPr/>
          </a:p>
        </p:txBody>
      </p:sp>
      <p:sp>
        <p:nvSpPr>
          <p:cNvPr id="157" name="Google Shape;157;p23"/>
          <p:cNvSpPr txBox="1"/>
          <p:nvPr>
            <p:ph idx="1" type="body"/>
          </p:nvPr>
        </p:nvSpPr>
        <p:spPr>
          <a:xfrm>
            <a:off x="1451579" y="1924291"/>
            <a:ext cx="9603275" cy="3909581"/>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Import bank statements </a:t>
            </a:r>
            <a:br>
              <a:rPr lang="en-US" sz="2000"/>
            </a:br>
            <a:r>
              <a:rPr lang="en-US" sz="2000"/>
              <a:t>(multi-format support: CSV, Excel, PDF, API-based feeds) across all our companies</a:t>
            </a:r>
            <a:endParaRPr/>
          </a:p>
          <a:p>
            <a:pPr indent="-342900" lvl="0" marL="342900" rtl="0" algn="l">
              <a:lnSpc>
                <a:spcPct val="120000"/>
              </a:lnSpc>
              <a:spcBef>
                <a:spcPts val="600"/>
              </a:spcBef>
              <a:spcAft>
                <a:spcPts val="0"/>
              </a:spcAft>
              <a:buSzPts val="2000"/>
              <a:buFont typeface="Noto Sans Symbols"/>
              <a:buChar char="∙"/>
            </a:pPr>
            <a:r>
              <a:rPr lang="en-US" sz="2000"/>
              <a:t>Automatically parse incoming and outgoing payments based on:</a:t>
            </a:r>
            <a:endParaRPr/>
          </a:p>
          <a:p>
            <a:pPr indent="-342900" lvl="1" marL="800100" rtl="0" algn="l">
              <a:lnSpc>
                <a:spcPct val="120000"/>
              </a:lnSpc>
              <a:spcBef>
                <a:spcPts val="600"/>
              </a:spcBef>
              <a:spcAft>
                <a:spcPts val="0"/>
              </a:spcAft>
              <a:buSzPts val="1800"/>
              <a:buFont typeface="Noto Sans Symbols"/>
              <a:buChar char="∙"/>
            </a:pPr>
            <a:r>
              <a:rPr lang="en-US"/>
              <a:t>Predefined values (e.g., keywords, vendor names, IBANs)</a:t>
            </a:r>
            <a:endParaRPr/>
          </a:p>
          <a:p>
            <a:pPr indent="-342900" lvl="1" marL="800100" rtl="0" algn="l">
              <a:lnSpc>
                <a:spcPct val="120000"/>
              </a:lnSpc>
              <a:spcBef>
                <a:spcPts val="600"/>
              </a:spcBef>
              <a:spcAft>
                <a:spcPts val="0"/>
              </a:spcAft>
              <a:buSzPts val="2000"/>
              <a:buFont typeface="Noto Sans Symbols"/>
              <a:buChar char="∙"/>
            </a:pPr>
            <a:r>
              <a:rPr lang="en-US" sz="2000"/>
              <a:t>Historical tagging rules</a:t>
            </a:r>
            <a:endParaRPr/>
          </a:p>
          <a:p>
            <a:pPr indent="-342900" lvl="1" marL="800100" rtl="0" algn="l">
              <a:lnSpc>
                <a:spcPct val="120000"/>
              </a:lnSpc>
              <a:spcBef>
                <a:spcPts val="600"/>
              </a:spcBef>
              <a:spcAft>
                <a:spcPts val="0"/>
              </a:spcAft>
              <a:buSzPts val="2000"/>
              <a:buFont typeface="Noto Sans Symbols"/>
              <a:buChar char="∙"/>
            </a:pPr>
            <a:r>
              <a:rPr lang="en-US" sz="2000"/>
              <a:t>Group and label recurring vs. one-time transactions</a:t>
            </a:r>
            <a:endParaRPr/>
          </a:p>
          <a:p>
            <a:pPr indent="-342900" lvl="1" marL="800100" rtl="0" algn="l">
              <a:lnSpc>
                <a:spcPct val="120000"/>
              </a:lnSpc>
              <a:spcBef>
                <a:spcPts val="600"/>
              </a:spcBef>
              <a:spcAft>
                <a:spcPts val="0"/>
              </a:spcAft>
              <a:buSzPts val="2000"/>
              <a:buFont typeface="Noto Sans Symbols"/>
              <a:buChar char="∙"/>
            </a:pPr>
            <a:r>
              <a:rPr lang="en-US" sz="2000"/>
              <a:t>Prebuil AI logic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COST RECOGNITION &amp; CLASSIFICATION</a:t>
            </a:r>
            <a:endParaRPr/>
          </a:p>
        </p:txBody>
      </p:sp>
      <p:sp>
        <p:nvSpPr>
          <p:cNvPr id="163" name="Google Shape;163;p24"/>
          <p:cNvSpPr txBox="1"/>
          <p:nvPr>
            <p:ph idx="1" type="body"/>
          </p:nvPr>
        </p:nvSpPr>
        <p:spPr>
          <a:xfrm>
            <a:off x="1451579" y="1924291"/>
            <a:ext cx="9603275" cy="3909581"/>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Recognize and classify costs based on:</a:t>
            </a:r>
            <a:endParaRPr/>
          </a:p>
          <a:p>
            <a:pPr indent="-342900" lvl="1" marL="800100" rtl="0" algn="l">
              <a:lnSpc>
                <a:spcPct val="120000"/>
              </a:lnSpc>
              <a:spcBef>
                <a:spcPts val="600"/>
              </a:spcBef>
              <a:spcAft>
                <a:spcPts val="0"/>
              </a:spcAft>
              <a:buSzPts val="1800"/>
              <a:buFont typeface="Noto Sans Symbols"/>
              <a:buChar char="∙"/>
            </a:pPr>
            <a:r>
              <a:rPr lang="en-US"/>
              <a:t>Predefined cost categories (e.g., salaries, rent, maintenance, administration)</a:t>
            </a:r>
            <a:endParaRPr/>
          </a:p>
          <a:p>
            <a:pPr indent="-342900" lvl="1" marL="800100" rtl="0" algn="l">
              <a:lnSpc>
                <a:spcPct val="120000"/>
              </a:lnSpc>
              <a:spcBef>
                <a:spcPts val="600"/>
              </a:spcBef>
              <a:spcAft>
                <a:spcPts val="0"/>
              </a:spcAft>
              <a:buSzPts val="2000"/>
              <a:buFont typeface="Noto Sans Symbols"/>
              <a:buChar char="∙"/>
            </a:pPr>
            <a:r>
              <a:rPr lang="en-US" sz="2000"/>
              <a:t>Custom parameters like vendor, account, dimensions or GL code</a:t>
            </a:r>
            <a:endParaRPr/>
          </a:p>
          <a:p>
            <a:pPr indent="-342900" lvl="0" marL="342900" rtl="0" algn="l">
              <a:lnSpc>
                <a:spcPct val="120000"/>
              </a:lnSpc>
              <a:spcBef>
                <a:spcPts val="600"/>
              </a:spcBef>
              <a:spcAft>
                <a:spcPts val="0"/>
              </a:spcAft>
              <a:buSzPts val="2200"/>
              <a:buFont typeface="Noto Sans Symbols"/>
              <a:buChar char="∙"/>
            </a:pPr>
            <a:r>
              <a:rPr lang="en-US" sz="2200"/>
              <a:t>Assign cost centers or business units for granular reporting</a:t>
            </a:r>
            <a:endParaRPr/>
          </a:p>
          <a:p>
            <a:pPr indent="-342900" lvl="0" marL="342900" rtl="0" algn="l">
              <a:lnSpc>
                <a:spcPct val="120000"/>
              </a:lnSpc>
              <a:spcBef>
                <a:spcPts val="600"/>
              </a:spcBef>
              <a:spcAft>
                <a:spcPts val="0"/>
              </a:spcAft>
              <a:buSzPts val="2000"/>
              <a:buFont typeface="Noto Sans Symbols"/>
              <a:buChar char="∙"/>
            </a:pPr>
            <a:r>
              <a:rPr lang="en-US" sz="2000"/>
              <a:t>Flag unrecognized or new transactions for manual review and training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REAL-TIME CASH FLOW CONSTRUCTION</a:t>
            </a:r>
            <a:endParaRPr/>
          </a:p>
        </p:txBody>
      </p:sp>
      <p:sp>
        <p:nvSpPr>
          <p:cNvPr id="169" name="Google Shape;169;p25"/>
          <p:cNvSpPr txBox="1"/>
          <p:nvPr>
            <p:ph idx="1" type="body"/>
          </p:nvPr>
        </p:nvSpPr>
        <p:spPr>
          <a:xfrm>
            <a:off x="1451579" y="1924291"/>
            <a:ext cx="9603275" cy="3909581"/>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Dynamically build the cash flow view, including:</a:t>
            </a:r>
            <a:endParaRPr/>
          </a:p>
          <a:p>
            <a:pPr indent="-342900" lvl="1" marL="800100" rtl="0" algn="l">
              <a:lnSpc>
                <a:spcPct val="120000"/>
              </a:lnSpc>
              <a:spcBef>
                <a:spcPts val="600"/>
              </a:spcBef>
              <a:spcAft>
                <a:spcPts val="0"/>
              </a:spcAft>
              <a:buSzPts val="1800"/>
              <a:buFont typeface="Noto Sans Symbols"/>
              <a:buChar char="∙"/>
            </a:pPr>
            <a:r>
              <a:rPr lang="en-US"/>
              <a:t>Opening balance</a:t>
            </a:r>
            <a:endParaRPr/>
          </a:p>
          <a:p>
            <a:pPr indent="-342900" lvl="1" marL="800100" rtl="0" algn="l">
              <a:lnSpc>
                <a:spcPct val="120000"/>
              </a:lnSpc>
              <a:spcBef>
                <a:spcPts val="600"/>
              </a:spcBef>
              <a:spcAft>
                <a:spcPts val="0"/>
              </a:spcAft>
              <a:buSzPts val="2000"/>
              <a:buFont typeface="Noto Sans Symbols"/>
              <a:buChar char="∙"/>
            </a:pPr>
            <a:r>
              <a:rPr lang="en-US" sz="2000"/>
              <a:t>Inflows and outflows per day/week/month</a:t>
            </a:r>
            <a:endParaRPr/>
          </a:p>
          <a:p>
            <a:pPr indent="-342900" lvl="1" marL="800100" rtl="0" algn="l">
              <a:lnSpc>
                <a:spcPct val="120000"/>
              </a:lnSpc>
              <a:spcBef>
                <a:spcPts val="600"/>
              </a:spcBef>
              <a:spcAft>
                <a:spcPts val="0"/>
              </a:spcAft>
              <a:buSzPts val="2000"/>
              <a:buFont typeface="Noto Sans Symbols"/>
              <a:buChar char="∙"/>
            </a:pPr>
            <a:r>
              <a:rPr lang="en-US" sz="2000"/>
              <a:t>Closing cash position</a:t>
            </a:r>
            <a:endParaRPr/>
          </a:p>
          <a:p>
            <a:pPr indent="-342900" lvl="0" marL="342900" rtl="0" algn="l">
              <a:lnSpc>
                <a:spcPct val="120000"/>
              </a:lnSpc>
              <a:spcBef>
                <a:spcPts val="600"/>
              </a:spcBef>
              <a:spcAft>
                <a:spcPts val="0"/>
              </a:spcAft>
              <a:buSzPts val="2000"/>
              <a:buFont typeface="Noto Sans Symbols"/>
              <a:buChar char="∙"/>
            </a:pPr>
            <a:r>
              <a:rPr lang="en-US" sz="2000"/>
              <a:t>Support multiple bank accounts and currencies</a:t>
            </a:r>
            <a:endParaRPr/>
          </a:p>
          <a:p>
            <a:pPr indent="-342900" lvl="0" marL="342900" rtl="0" algn="l">
              <a:lnSpc>
                <a:spcPct val="120000"/>
              </a:lnSpc>
              <a:spcBef>
                <a:spcPts val="600"/>
              </a:spcBef>
              <a:spcAft>
                <a:spcPts val="0"/>
              </a:spcAft>
              <a:buSzPts val="2000"/>
              <a:buFont typeface="Noto Sans Symbols"/>
              <a:buChar char="∙"/>
            </a:pPr>
            <a:r>
              <a:rPr lang="en-US" sz="2000"/>
              <a:t>Enable consolidated views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CASH FLOW REPORTS &amp; FORECASTING</a:t>
            </a:r>
            <a:endParaRPr/>
          </a:p>
        </p:txBody>
      </p:sp>
      <p:sp>
        <p:nvSpPr>
          <p:cNvPr id="175" name="Google Shape;175;p26"/>
          <p:cNvSpPr txBox="1"/>
          <p:nvPr>
            <p:ph idx="1" type="body"/>
          </p:nvPr>
        </p:nvSpPr>
        <p:spPr>
          <a:xfrm>
            <a:off x="1451579" y="1924291"/>
            <a:ext cx="9603275" cy="412919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Automatically generate:</a:t>
            </a:r>
            <a:endParaRPr/>
          </a:p>
          <a:p>
            <a:pPr indent="-342900" lvl="1" marL="800100" rtl="0" algn="l">
              <a:lnSpc>
                <a:spcPct val="120000"/>
              </a:lnSpc>
              <a:spcBef>
                <a:spcPts val="600"/>
              </a:spcBef>
              <a:spcAft>
                <a:spcPts val="0"/>
              </a:spcAft>
              <a:buSzPts val="1800"/>
              <a:buFont typeface="Noto Sans Symbols"/>
              <a:buChar char="∙"/>
            </a:pPr>
            <a:r>
              <a:rPr lang="en-US"/>
              <a:t>Cash flow statements and charts</a:t>
            </a:r>
            <a:endParaRPr/>
          </a:p>
          <a:p>
            <a:pPr indent="-342900" lvl="1" marL="800100" rtl="0" algn="l">
              <a:lnSpc>
                <a:spcPct val="120000"/>
              </a:lnSpc>
              <a:spcBef>
                <a:spcPts val="600"/>
              </a:spcBef>
              <a:spcAft>
                <a:spcPts val="0"/>
              </a:spcAft>
              <a:buSzPts val="2000"/>
              <a:buFont typeface="Noto Sans Symbols"/>
              <a:buChar char="∙"/>
            </a:pPr>
            <a:r>
              <a:rPr lang="en-US" sz="2000"/>
              <a:t>Monthly or weekly cash position summaries</a:t>
            </a:r>
            <a:endParaRPr/>
          </a:p>
          <a:p>
            <a:pPr indent="-342900" lvl="1" marL="800100" rtl="0" algn="l">
              <a:lnSpc>
                <a:spcPct val="120000"/>
              </a:lnSpc>
              <a:spcBef>
                <a:spcPts val="600"/>
              </a:spcBef>
              <a:spcAft>
                <a:spcPts val="0"/>
              </a:spcAft>
              <a:buSzPts val="2000"/>
              <a:buFont typeface="Noto Sans Symbols"/>
              <a:buChar char="∙"/>
            </a:pPr>
            <a:r>
              <a:rPr lang="en-US" sz="2000"/>
              <a:t>Visual comparisons of actual vs. forecasted flows</a:t>
            </a:r>
            <a:endParaRPr/>
          </a:p>
          <a:p>
            <a:pPr indent="-342900" lvl="0" marL="342900" rtl="0" algn="l">
              <a:lnSpc>
                <a:spcPct val="120000"/>
              </a:lnSpc>
              <a:spcBef>
                <a:spcPts val="600"/>
              </a:spcBef>
              <a:spcAft>
                <a:spcPts val="0"/>
              </a:spcAft>
              <a:buSzPts val="2000"/>
              <a:buFont typeface="Noto Sans Symbols"/>
              <a:buChar char="∙"/>
            </a:pPr>
            <a:r>
              <a:rPr lang="en-US" sz="2000"/>
              <a:t>Forecast future cash flow based on:</a:t>
            </a:r>
            <a:endParaRPr/>
          </a:p>
          <a:p>
            <a:pPr indent="-342900" lvl="1" marL="800100" rtl="0" algn="l">
              <a:lnSpc>
                <a:spcPct val="120000"/>
              </a:lnSpc>
              <a:spcBef>
                <a:spcPts val="600"/>
              </a:spcBef>
              <a:spcAft>
                <a:spcPts val="0"/>
              </a:spcAft>
              <a:buSzPts val="1800"/>
              <a:buFont typeface="Noto Sans Symbols"/>
              <a:buChar char="∙"/>
            </a:pPr>
            <a:r>
              <a:rPr lang="en-US"/>
              <a:t>Historical patterns</a:t>
            </a:r>
            <a:endParaRPr/>
          </a:p>
          <a:p>
            <a:pPr indent="-342900" lvl="1" marL="800100" rtl="0" algn="l">
              <a:lnSpc>
                <a:spcPct val="120000"/>
              </a:lnSpc>
              <a:spcBef>
                <a:spcPts val="600"/>
              </a:spcBef>
              <a:spcAft>
                <a:spcPts val="0"/>
              </a:spcAft>
              <a:buSzPts val="2000"/>
              <a:buFont typeface="Noto Sans Symbols"/>
              <a:buChar char="∙"/>
            </a:pPr>
            <a:r>
              <a:rPr lang="en-US" sz="2000"/>
              <a:t>Seasonality and vendor cycles</a:t>
            </a:r>
            <a:endParaRPr/>
          </a:p>
          <a:p>
            <a:pPr indent="-342900" lvl="1" marL="800100" rtl="0" algn="l">
              <a:lnSpc>
                <a:spcPct val="120000"/>
              </a:lnSpc>
              <a:spcBef>
                <a:spcPts val="600"/>
              </a:spcBef>
              <a:spcAft>
                <a:spcPts val="0"/>
              </a:spcAft>
              <a:buSzPts val="2000"/>
              <a:buFont typeface="Noto Sans Symbols"/>
              <a:buChar char="∙"/>
            </a:pPr>
            <a:r>
              <a:rPr lang="en-US" sz="2000"/>
              <a:t>Committed spend and recurring revenue</a:t>
            </a:r>
            <a:endParaRPr/>
          </a:p>
          <a:p>
            <a:pPr indent="-342900" lvl="0" marL="342900" rtl="0" algn="l">
              <a:lnSpc>
                <a:spcPct val="120000"/>
              </a:lnSpc>
              <a:spcBef>
                <a:spcPts val="600"/>
              </a:spcBef>
              <a:spcAft>
                <a:spcPts val="0"/>
              </a:spcAft>
              <a:buSzPts val="2000"/>
              <a:buFont typeface="Noto Sans Symbols"/>
              <a:buChar char="∙"/>
            </a:pPr>
            <a:r>
              <a:rPr lang="en-US" sz="2000"/>
              <a:t>Allow user-defined forecasting rules and manual adjustments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INSIGHTS, ALERTS &amp; COMPARISON</a:t>
            </a:r>
            <a:endParaRPr/>
          </a:p>
        </p:txBody>
      </p:sp>
      <p:sp>
        <p:nvSpPr>
          <p:cNvPr id="181" name="Google Shape;181;p27"/>
          <p:cNvSpPr txBox="1"/>
          <p:nvPr>
            <p:ph idx="1" type="body"/>
          </p:nvPr>
        </p:nvSpPr>
        <p:spPr>
          <a:xfrm>
            <a:off x="1451579" y="1924291"/>
            <a:ext cx="9603275" cy="412919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Highlight:</a:t>
            </a:r>
            <a:endParaRPr/>
          </a:p>
          <a:p>
            <a:pPr indent="-342900" lvl="1" marL="800100" rtl="0" algn="l">
              <a:lnSpc>
                <a:spcPct val="120000"/>
              </a:lnSpc>
              <a:spcBef>
                <a:spcPts val="600"/>
              </a:spcBef>
              <a:spcAft>
                <a:spcPts val="0"/>
              </a:spcAft>
              <a:buSzPts val="1800"/>
              <a:buFont typeface="Noto Sans Symbols"/>
              <a:buChar char="∙"/>
            </a:pPr>
            <a:r>
              <a:rPr lang="en-US"/>
              <a:t>Unusual transactions or cost spikes</a:t>
            </a:r>
            <a:endParaRPr/>
          </a:p>
          <a:p>
            <a:pPr indent="-342900" lvl="1" marL="800100" rtl="0" algn="l">
              <a:lnSpc>
                <a:spcPct val="120000"/>
              </a:lnSpc>
              <a:spcBef>
                <a:spcPts val="600"/>
              </a:spcBef>
              <a:spcAft>
                <a:spcPts val="0"/>
              </a:spcAft>
              <a:buSzPts val="2000"/>
              <a:buFont typeface="Noto Sans Symbols"/>
              <a:buChar char="∙"/>
            </a:pPr>
            <a:r>
              <a:rPr lang="en-US" sz="2000"/>
              <a:t>Gaps in predicted vs. actual cash flow</a:t>
            </a:r>
            <a:endParaRPr/>
          </a:p>
          <a:p>
            <a:pPr indent="-342900" lvl="1" marL="800100" rtl="0" algn="l">
              <a:lnSpc>
                <a:spcPct val="120000"/>
              </a:lnSpc>
              <a:spcBef>
                <a:spcPts val="600"/>
              </a:spcBef>
              <a:spcAft>
                <a:spcPts val="0"/>
              </a:spcAft>
              <a:buSzPts val="2000"/>
              <a:buFont typeface="Noto Sans Symbols"/>
              <a:buChar char="∙"/>
            </a:pPr>
            <a:r>
              <a:rPr lang="en-US" sz="2000"/>
              <a:t>Periods of low liquidity or overexposure</a:t>
            </a:r>
            <a:endParaRPr/>
          </a:p>
          <a:p>
            <a:pPr indent="-215900" lvl="1" marL="8001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Compare:</a:t>
            </a:r>
            <a:endParaRPr/>
          </a:p>
          <a:p>
            <a:pPr indent="-342900" lvl="1" marL="800100" rtl="0" algn="l">
              <a:lnSpc>
                <a:spcPct val="120000"/>
              </a:lnSpc>
              <a:spcBef>
                <a:spcPts val="600"/>
              </a:spcBef>
              <a:spcAft>
                <a:spcPts val="0"/>
              </a:spcAft>
              <a:buSzPts val="1800"/>
              <a:buFont typeface="Noto Sans Symbols"/>
              <a:buChar char="∙"/>
            </a:pPr>
            <a:r>
              <a:rPr lang="en-US"/>
              <a:t>Forecast vs. actuals across months, accounts, or categories</a:t>
            </a:r>
            <a:endParaRPr/>
          </a:p>
          <a:p>
            <a:pPr indent="-342900" lvl="1" marL="800100" rtl="0" algn="l">
              <a:lnSpc>
                <a:spcPct val="120000"/>
              </a:lnSpc>
              <a:spcBef>
                <a:spcPts val="600"/>
              </a:spcBef>
              <a:spcAft>
                <a:spcPts val="0"/>
              </a:spcAft>
              <a:buSzPts val="2000"/>
              <a:buFont typeface="Noto Sans Symbols"/>
              <a:buChar char="∙"/>
            </a:pPr>
            <a:r>
              <a:rPr lang="en-US" sz="2000"/>
              <a:t>Current month vs. historical average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FINAL OUTPUT</a:t>
            </a:r>
            <a:endParaRPr/>
          </a:p>
        </p:txBody>
      </p:sp>
      <p:sp>
        <p:nvSpPr>
          <p:cNvPr id="187" name="Google Shape;187;p28"/>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A tool that automatically parses bank statements across </a:t>
            </a:r>
            <a:br>
              <a:rPr lang="en-US" sz="2000"/>
            </a:br>
            <a:r>
              <a:rPr lang="en-US" sz="2000"/>
              <a:t>all our companies and locations</a:t>
            </a:r>
            <a:endParaRPr/>
          </a:p>
          <a:p>
            <a:pPr indent="-342900" lvl="0" marL="342900" rtl="0" algn="l">
              <a:lnSpc>
                <a:spcPct val="120000"/>
              </a:lnSpc>
              <a:spcBef>
                <a:spcPts val="600"/>
              </a:spcBef>
              <a:spcAft>
                <a:spcPts val="0"/>
              </a:spcAft>
              <a:buSzPts val="2000"/>
              <a:buFont typeface="Noto Sans Symbols"/>
              <a:buChar char="∙"/>
            </a:pPr>
            <a:r>
              <a:rPr lang="en-US" sz="2000"/>
              <a:t>Accurate transaction classification and cost recognition</a:t>
            </a:r>
            <a:endParaRPr/>
          </a:p>
          <a:p>
            <a:pPr indent="-342900" lvl="0" marL="342900" rtl="0" algn="l">
              <a:lnSpc>
                <a:spcPct val="120000"/>
              </a:lnSpc>
              <a:spcBef>
                <a:spcPts val="600"/>
              </a:spcBef>
              <a:spcAft>
                <a:spcPts val="0"/>
              </a:spcAft>
              <a:buSzPts val="2000"/>
              <a:buFont typeface="Noto Sans Symbols"/>
              <a:buChar char="∙"/>
            </a:pPr>
            <a:r>
              <a:rPr lang="en-US" sz="2000"/>
              <a:t>Dynamic cash flow dashboards and visualizations</a:t>
            </a:r>
            <a:endParaRPr/>
          </a:p>
          <a:p>
            <a:pPr indent="-342900" lvl="0" marL="342900" rtl="0" algn="l">
              <a:lnSpc>
                <a:spcPct val="120000"/>
              </a:lnSpc>
              <a:spcBef>
                <a:spcPts val="600"/>
              </a:spcBef>
              <a:spcAft>
                <a:spcPts val="0"/>
              </a:spcAft>
              <a:buSzPts val="2000"/>
              <a:buFont typeface="Noto Sans Symbols"/>
              <a:buChar char="∙"/>
            </a:pPr>
            <a:r>
              <a:rPr lang="en-US" sz="2000"/>
              <a:t>Forward-looking cash flow forecasts</a:t>
            </a:r>
            <a:endParaRPr/>
          </a:p>
          <a:p>
            <a:pPr indent="-342900" lvl="0" marL="342900" rtl="0" algn="l">
              <a:lnSpc>
                <a:spcPct val="120000"/>
              </a:lnSpc>
              <a:spcBef>
                <a:spcPts val="600"/>
              </a:spcBef>
              <a:spcAft>
                <a:spcPts val="0"/>
              </a:spcAft>
              <a:buSzPts val="2000"/>
              <a:buFont typeface="Noto Sans Symbols"/>
              <a:buChar char="∙"/>
            </a:pPr>
            <a:r>
              <a:rPr lang="en-US" sz="2000"/>
              <a:t>Cash Flow reports</a:t>
            </a:r>
            <a:endParaRPr/>
          </a:p>
          <a:p>
            <a:pPr indent="-342900" lvl="0" marL="342900" rtl="0" algn="l">
              <a:lnSpc>
                <a:spcPct val="120000"/>
              </a:lnSpc>
              <a:spcBef>
                <a:spcPts val="600"/>
              </a:spcBef>
              <a:spcAft>
                <a:spcPts val="0"/>
              </a:spcAft>
              <a:buSzPts val="2000"/>
              <a:buFont typeface="Noto Sans Symbols"/>
              <a:buChar char="∙"/>
            </a:pPr>
            <a:r>
              <a:rPr lang="en-US" sz="2000"/>
              <a:t>Customizable engine for rules, categories, and alerts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AUTOMATED INVOICING &amp;</a:t>
            </a:r>
            <a:br>
              <a:rPr lang="en-US"/>
            </a:br>
            <a:r>
              <a:rPr lang="en-US"/>
              <a:t>PAYMENT RECONCILIATION</a:t>
            </a:r>
            <a:endParaRPr/>
          </a:p>
        </p:txBody>
      </p:sp>
      <p:sp>
        <p:nvSpPr>
          <p:cNvPr id="193" name="Google Shape;193;p29"/>
          <p:cNvSpPr txBox="1"/>
          <p:nvPr>
            <p:ph idx="1" type="body"/>
          </p:nvPr>
        </p:nvSpPr>
        <p:spPr>
          <a:xfrm>
            <a:off x="1454239" y="3806195"/>
            <a:ext cx="8630446" cy="1887950"/>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1800"/>
              <a:buNone/>
            </a:pPr>
            <a:r>
              <a:rPr lang="en-US"/>
              <a:t>Develop a system that automates the invoicing process, integrates contractual data (SOWs/MSAs/PSAs), track Accounts Receivables and ensures full alignment with Pantheon ERP. The system must follow an embedded SOP, handle exceptions, and facilitate consistent communication with clients and internal stakeholders.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DATA EXTRACTION &amp; INTEGRATION</a:t>
            </a:r>
            <a:br>
              <a:rPr lang="en-US"/>
            </a:br>
            <a:r>
              <a:rPr lang="en-US"/>
              <a:t>🡪 </a:t>
            </a:r>
            <a:r>
              <a:rPr lang="en-US" sz="2800"/>
              <a:t>CONTRACTUAL DATA PARSING</a:t>
            </a:r>
            <a:endParaRPr/>
          </a:p>
        </p:txBody>
      </p:sp>
      <p:sp>
        <p:nvSpPr>
          <p:cNvPr id="200" name="Google Shape;200;p30"/>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Automatically extract:</a:t>
            </a:r>
            <a:endParaRPr/>
          </a:p>
          <a:p>
            <a:pPr indent="-342900" lvl="1" marL="800100" rtl="0" algn="l">
              <a:lnSpc>
                <a:spcPct val="120000"/>
              </a:lnSpc>
              <a:spcBef>
                <a:spcPts val="600"/>
              </a:spcBef>
              <a:spcAft>
                <a:spcPts val="0"/>
              </a:spcAft>
              <a:buSzPts val="1800"/>
              <a:buFont typeface="Noto Sans Symbols"/>
              <a:buChar char="∙"/>
            </a:pPr>
            <a:r>
              <a:rPr lang="en-US"/>
              <a:t>Payment options from PSAs, MSAs, and SOWs</a:t>
            </a:r>
            <a:endParaRPr/>
          </a:p>
          <a:p>
            <a:pPr indent="-342900" lvl="1" marL="800100" rtl="0" algn="l">
              <a:lnSpc>
                <a:spcPct val="120000"/>
              </a:lnSpc>
              <a:spcBef>
                <a:spcPts val="600"/>
              </a:spcBef>
              <a:spcAft>
                <a:spcPts val="0"/>
              </a:spcAft>
              <a:buSzPts val="2000"/>
              <a:buFont typeface="Noto Sans Symbols"/>
              <a:buChar char="∙"/>
            </a:pPr>
            <a:r>
              <a:rPr lang="en-US" sz="2000"/>
              <a:t>Billing rates, budgets, and financial terms from SOWs</a:t>
            </a:r>
            <a:endParaRPr/>
          </a:p>
          <a:p>
            <a:pPr indent="-342900" lvl="0" marL="342900" rtl="0" algn="l">
              <a:lnSpc>
                <a:spcPct val="120000"/>
              </a:lnSpc>
              <a:spcBef>
                <a:spcPts val="600"/>
              </a:spcBef>
              <a:spcAft>
                <a:spcPts val="0"/>
              </a:spcAft>
              <a:buSzPts val="2000"/>
              <a:buFont typeface="Noto Sans Symbols"/>
              <a:buChar char="∙"/>
            </a:pPr>
            <a:r>
              <a:rPr lang="en-US" sz="2000"/>
              <a:t>Detect and flag inconsistencies or missing data</a:t>
            </a:r>
            <a:endParaRPr/>
          </a:p>
          <a:p>
            <a:pPr indent="-342900" lvl="0" marL="342900" rtl="0" algn="l">
              <a:lnSpc>
                <a:spcPct val="120000"/>
              </a:lnSpc>
              <a:spcBef>
                <a:spcPts val="600"/>
              </a:spcBef>
              <a:spcAft>
                <a:spcPts val="0"/>
              </a:spcAft>
              <a:buSzPts val="2000"/>
              <a:buFont typeface="Noto Sans Symbols"/>
              <a:buChar char="∙"/>
            </a:pPr>
            <a:r>
              <a:rPr lang="en-US" sz="2000"/>
              <a:t>Enable manual entry for mandatory fields that cannot be extracted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DATA EXTRACTION &amp; INTEGRATION</a:t>
            </a:r>
            <a:br>
              <a:rPr lang="en-US"/>
            </a:br>
            <a:r>
              <a:rPr lang="en-US"/>
              <a:t>🡪 </a:t>
            </a:r>
            <a:r>
              <a:rPr lang="en-US" sz="2800"/>
              <a:t>DATA MERGING</a:t>
            </a:r>
            <a:endParaRPr sz="2800"/>
          </a:p>
        </p:txBody>
      </p:sp>
      <p:sp>
        <p:nvSpPr>
          <p:cNvPr id="206" name="Google Shape;206;p31"/>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Merge extracted data with:</a:t>
            </a:r>
            <a:endParaRPr/>
          </a:p>
          <a:p>
            <a:pPr indent="-342900" lvl="1" marL="800100" rtl="0" algn="l">
              <a:lnSpc>
                <a:spcPct val="120000"/>
              </a:lnSpc>
              <a:spcBef>
                <a:spcPts val="600"/>
              </a:spcBef>
              <a:spcAft>
                <a:spcPts val="0"/>
              </a:spcAft>
              <a:buSzPts val="1800"/>
              <a:buFont typeface="Noto Sans Symbols"/>
              <a:buChar char="∙"/>
            </a:pPr>
            <a:r>
              <a:rPr lang="en-US"/>
              <a:t>First invoice template (to standardize formatting)</a:t>
            </a:r>
            <a:endParaRPr/>
          </a:p>
          <a:p>
            <a:pPr indent="-342900" lvl="1" marL="800100" rtl="0" algn="l">
              <a:lnSpc>
                <a:spcPct val="120000"/>
              </a:lnSpc>
              <a:spcBef>
                <a:spcPts val="600"/>
              </a:spcBef>
              <a:spcAft>
                <a:spcPts val="0"/>
              </a:spcAft>
              <a:buSzPts val="2000"/>
              <a:buFont typeface="Noto Sans Symbols"/>
              <a:buChar char="∙"/>
            </a:pPr>
            <a:r>
              <a:rPr lang="en-US" sz="2000"/>
              <a:t>Historical invoice exports (manual or from CoreTool)</a:t>
            </a:r>
            <a:endParaRPr/>
          </a:p>
          <a:p>
            <a:pPr indent="-342900" lvl="0" marL="342900" rtl="0" algn="l">
              <a:lnSpc>
                <a:spcPct val="120000"/>
              </a:lnSpc>
              <a:spcBef>
                <a:spcPts val="600"/>
              </a:spcBef>
              <a:spcAft>
                <a:spcPts val="0"/>
              </a:spcAft>
              <a:buSzPts val="2000"/>
              <a:buFont typeface="Noto Sans Symbols"/>
              <a:buChar char="∙"/>
            </a:pPr>
            <a:r>
              <a:rPr lang="en-US" sz="2000"/>
              <a:t>Map and reconcile any irregularities in billing structures, amounts, or terms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DOCUMENT PROCESSING</a:t>
            </a:r>
            <a:endParaRPr/>
          </a:p>
        </p:txBody>
      </p:sp>
      <p:sp>
        <p:nvSpPr>
          <p:cNvPr id="104" name="Google Shape;104;p14"/>
          <p:cNvSpPr txBox="1"/>
          <p:nvPr>
            <p:ph idx="1" type="body"/>
          </p:nvPr>
        </p:nvSpPr>
        <p:spPr>
          <a:xfrm>
            <a:off x="1454239" y="3806195"/>
            <a:ext cx="8630446" cy="1887950"/>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1800"/>
              <a:buNone/>
            </a:pPr>
            <a:r>
              <a:rPr lang="en-US"/>
              <a:t>Build an intelligent document processing system that handles the full lifecycle of invoice management. The tool should enable direct invoice upload or email forwarding, automatically parse invoice data, route it for approval based on SOPs and rulebooks, apply accounting dimensions, integrate with Pantheon ERP, and mark invoices as closed once payment is completed.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DATA EXTRACTION &amp; INTEGRATION</a:t>
            </a:r>
            <a:br>
              <a:rPr lang="en-US"/>
            </a:br>
            <a:r>
              <a:rPr lang="en-US"/>
              <a:t>🡪 </a:t>
            </a:r>
            <a:r>
              <a:rPr lang="en-US" sz="2800"/>
              <a:t>ROLE &amp; EXCEPTION SETUP</a:t>
            </a:r>
            <a:endParaRPr/>
          </a:p>
        </p:txBody>
      </p:sp>
      <p:sp>
        <p:nvSpPr>
          <p:cNvPr id="212" name="Google Shape;212;p32"/>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Define internal and client-side invoice recipients</a:t>
            </a:r>
            <a:endParaRPr/>
          </a:p>
          <a:p>
            <a:pPr indent="-342900" lvl="0" marL="342900" rtl="0" algn="l">
              <a:lnSpc>
                <a:spcPct val="120000"/>
              </a:lnSpc>
              <a:spcBef>
                <a:spcPts val="600"/>
              </a:spcBef>
              <a:spcAft>
                <a:spcPts val="0"/>
              </a:spcAft>
              <a:buSzPts val="2000"/>
              <a:buFont typeface="Noto Sans Symbols"/>
              <a:buChar char="∙"/>
            </a:pPr>
            <a:r>
              <a:rPr lang="en-US" sz="2000"/>
              <a:t>Set up exception rules, such as:</a:t>
            </a:r>
            <a:endParaRPr/>
          </a:p>
          <a:p>
            <a:pPr indent="-342900" lvl="1" marL="800100" rtl="0" algn="l">
              <a:lnSpc>
                <a:spcPct val="120000"/>
              </a:lnSpc>
              <a:spcBef>
                <a:spcPts val="600"/>
              </a:spcBef>
              <a:spcAft>
                <a:spcPts val="0"/>
              </a:spcAft>
              <a:buSzPts val="1800"/>
              <a:buFont typeface="Noto Sans Symbols"/>
              <a:buChar char="∙"/>
            </a:pPr>
            <a:r>
              <a:rPr lang="en-US"/>
              <a:t>Custom approval flows</a:t>
            </a:r>
            <a:endParaRPr/>
          </a:p>
          <a:p>
            <a:pPr indent="-342900" lvl="1" marL="800100" rtl="0" algn="l">
              <a:lnSpc>
                <a:spcPct val="120000"/>
              </a:lnSpc>
              <a:spcBef>
                <a:spcPts val="600"/>
              </a:spcBef>
              <a:spcAft>
                <a:spcPts val="0"/>
              </a:spcAft>
              <a:buSzPts val="2000"/>
              <a:buFont typeface="Noto Sans Symbols"/>
              <a:buChar char="∙"/>
            </a:pPr>
            <a:r>
              <a:rPr lang="en-US" sz="2000"/>
              <a:t>Client-specific payment terms</a:t>
            </a:r>
            <a:endParaRPr/>
          </a:p>
          <a:p>
            <a:pPr indent="-342900" lvl="1" marL="800100" rtl="0" algn="l">
              <a:lnSpc>
                <a:spcPct val="120000"/>
              </a:lnSpc>
              <a:spcBef>
                <a:spcPts val="600"/>
              </a:spcBef>
              <a:spcAft>
                <a:spcPts val="0"/>
              </a:spcAft>
              <a:buSzPts val="2000"/>
              <a:buFont typeface="Noto Sans Symbols"/>
              <a:buChar char="∙"/>
            </a:pPr>
            <a:r>
              <a:rPr lang="en-US" sz="2000"/>
              <a:t>Rate overrides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INVOICE GENERATION</a:t>
            </a:r>
            <a:endParaRPr/>
          </a:p>
        </p:txBody>
      </p:sp>
      <p:sp>
        <p:nvSpPr>
          <p:cNvPr id="218" name="Google Shape;218;p33"/>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Generate invoices by:</a:t>
            </a:r>
            <a:endParaRPr/>
          </a:p>
          <a:p>
            <a:pPr indent="-342900" lvl="1" marL="800100" rtl="0" algn="l">
              <a:lnSpc>
                <a:spcPct val="120000"/>
              </a:lnSpc>
              <a:spcBef>
                <a:spcPts val="600"/>
              </a:spcBef>
              <a:spcAft>
                <a:spcPts val="0"/>
              </a:spcAft>
              <a:buSzPts val="1800"/>
              <a:buFont typeface="Noto Sans Symbols"/>
              <a:buChar char="∙"/>
            </a:pPr>
            <a:r>
              <a:rPr lang="en-US"/>
              <a:t>Combining data from CoreTool exports</a:t>
            </a:r>
            <a:endParaRPr/>
          </a:p>
          <a:p>
            <a:pPr indent="-342900" lvl="1" marL="800100" rtl="0" algn="l">
              <a:lnSpc>
                <a:spcPct val="120000"/>
              </a:lnSpc>
              <a:spcBef>
                <a:spcPts val="600"/>
              </a:spcBef>
              <a:spcAft>
                <a:spcPts val="0"/>
              </a:spcAft>
              <a:buSzPts val="2000"/>
              <a:buFont typeface="Noto Sans Symbols"/>
              <a:buChar char="∙"/>
            </a:pPr>
            <a:r>
              <a:rPr lang="en-US" sz="2000"/>
              <a:t>Integrating contractual and budget data from parsed documents</a:t>
            </a:r>
            <a:endParaRPr/>
          </a:p>
          <a:p>
            <a:pPr indent="-215900" lvl="1" marL="8001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Flag and report:</a:t>
            </a:r>
            <a:endParaRPr/>
          </a:p>
          <a:p>
            <a:pPr indent="-342900" lvl="1" marL="800100" rtl="0" algn="l">
              <a:lnSpc>
                <a:spcPct val="120000"/>
              </a:lnSpc>
              <a:spcBef>
                <a:spcPts val="600"/>
              </a:spcBef>
              <a:spcAft>
                <a:spcPts val="0"/>
              </a:spcAft>
              <a:buSzPts val="1800"/>
              <a:buFont typeface="Noto Sans Symbols"/>
              <a:buChar char="∙"/>
            </a:pPr>
            <a:r>
              <a:rPr lang="en-US"/>
              <a:t>Discrepancies in billing logic</a:t>
            </a:r>
            <a:endParaRPr/>
          </a:p>
          <a:p>
            <a:pPr indent="-342900" lvl="1" marL="800100" rtl="0" algn="l">
              <a:lnSpc>
                <a:spcPct val="120000"/>
              </a:lnSpc>
              <a:spcBef>
                <a:spcPts val="600"/>
              </a:spcBef>
              <a:spcAft>
                <a:spcPts val="0"/>
              </a:spcAft>
              <a:buSzPts val="2000"/>
              <a:buFont typeface="Noto Sans Symbols"/>
              <a:buChar char="∙"/>
            </a:pPr>
            <a:r>
              <a:rPr lang="en-US" sz="2000"/>
              <a:t>Missing or ambiguous fields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INVOICE REVIEW &amp; DISPATCH WORKFLOW</a:t>
            </a:r>
            <a:br>
              <a:rPr lang="en-US"/>
            </a:br>
            <a:r>
              <a:rPr lang="en-US"/>
              <a:t>🡪 </a:t>
            </a:r>
            <a:r>
              <a:rPr lang="en-US" sz="2800"/>
              <a:t>PRE-SENDING VALIDATION</a:t>
            </a:r>
            <a:endParaRPr/>
          </a:p>
        </p:txBody>
      </p:sp>
      <p:sp>
        <p:nvSpPr>
          <p:cNvPr id="224" name="Google Shape;224;p34"/>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Route generated invoice to Finance team for internal confirmation</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Conduct automated checks for:</a:t>
            </a:r>
            <a:endParaRPr/>
          </a:p>
          <a:p>
            <a:pPr indent="-342900" lvl="1" marL="800100" rtl="0" algn="l">
              <a:lnSpc>
                <a:spcPct val="120000"/>
              </a:lnSpc>
              <a:spcBef>
                <a:spcPts val="600"/>
              </a:spcBef>
              <a:spcAft>
                <a:spcPts val="0"/>
              </a:spcAft>
              <a:buSzPts val="1800"/>
              <a:buFont typeface="Noto Sans Symbols"/>
              <a:buChar char="∙"/>
            </a:pPr>
            <a:r>
              <a:rPr lang="en-US"/>
              <a:t>Contractual term mismatches</a:t>
            </a:r>
            <a:endParaRPr/>
          </a:p>
          <a:p>
            <a:pPr indent="-342900" lvl="1" marL="800100" rtl="0" algn="l">
              <a:lnSpc>
                <a:spcPct val="120000"/>
              </a:lnSpc>
              <a:spcBef>
                <a:spcPts val="600"/>
              </a:spcBef>
              <a:spcAft>
                <a:spcPts val="0"/>
              </a:spcAft>
              <a:buSzPts val="2000"/>
              <a:buFont typeface="Noto Sans Symbols"/>
              <a:buChar char="∙"/>
            </a:pPr>
            <a:r>
              <a:rPr lang="en-US" sz="2000"/>
              <a:t>Budget exceedances</a:t>
            </a:r>
            <a:endParaRPr/>
          </a:p>
          <a:p>
            <a:pPr indent="-342900" lvl="1" marL="800100" rtl="0" algn="l">
              <a:lnSpc>
                <a:spcPct val="120000"/>
              </a:lnSpc>
              <a:spcBef>
                <a:spcPts val="600"/>
              </a:spcBef>
              <a:spcAft>
                <a:spcPts val="0"/>
              </a:spcAft>
              <a:buSzPts val="2000"/>
              <a:buFont typeface="Noto Sans Symbols"/>
              <a:buChar char="∙"/>
            </a:pPr>
            <a:r>
              <a:rPr lang="en-US" sz="2000"/>
              <a:t>Conflicts with previously issued invoices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INVOICE REVIEW &amp; DISPATCH WORKFLOW</a:t>
            </a:r>
            <a:br>
              <a:rPr lang="en-US"/>
            </a:br>
            <a:r>
              <a:rPr lang="en-US"/>
              <a:t>🡪 </a:t>
            </a:r>
            <a:r>
              <a:rPr lang="en-US" sz="2800"/>
              <a:t>AUTOMATED DISPATCH</a:t>
            </a:r>
            <a:endParaRPr/>
          </a:p>
        </p:txBody>
      </p:sp>
      <p:sp>
        <p:nvSpPr>
          <p:cNvPr id="230" name="Google Shape;230;p35"/>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Once approved, automatically send invoices to predefined client contacts</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Ensure secure, trackable email delivery or integration with client’s billing portals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SOP-BASED NOTIFICATIONS &amp; COMMUNICATION</a:t>
            </a:r>
            <a:br>
              <a:rPr lang="en-US"/>
            </a:br>
            <a:r>
              <a:rPr lang="en-US"/>
              <a:t>🡪 </a:t>
            </a:r>
            <a:r>
              <a:rPr lang="en-US" sz="2800"/>
              <a:t>SOP LOGIC ENGINE</a:t>
            </a:r>
            <a:endParaRPr/>
          </a:p>
        </p:txBody>
      </p:sp>
      <p:sp>
        <p:nvSpPr>
          <p:cNvPr id="237" name="Google Shape;237;p36"/>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Embed a Standard Operating Procedure (SOP) that defines:</a:t>
            </a:r>
            <a:endParaRPr/>
          </a:p>
          <a:p>
            <a:pPr indent="-342900" lvl="1" marL="800100" rtl="0" algn="l">
              <a:lnSpc>
                <a:spcPct val="120000"/>
              </a:lnSpc>
              <a:spcBef>
                <a:spcPts val="600"/>
              </a:spcBef>
              <a:spcAft>
                <a:spcPts val="0"/>
              </a:spcAft>
              <a:buSzPts val="1800"/>
              <a:buFont typeface="Noto Sans Symbols"/>
              <a:buChar char="∙"/>
            </a:pPr>
            <a:r>
              <a:rPr lang="en-US"/>
              <a:t>Who receives which notifications</a:t>
            </a:r>
            <a:endParaRPr/>
          </a:p>
          <a:p>
            <a:pPr indent="-342900" lvl="1" marL="800100" rtl="0" algn="l">
              <a:lnSpc>
                <a:spcPct val="120000"/>
              </a:lnSpc>
              <a:spcBef>
                <a:spcPts val="600"/>
              </a:spcBef>
              <a:spcAft>
                <a:spcPts val="0"/>
              </a:spcAft>
              <a:buSzPts val="2000"/>
              <a:buFont typeface="Noto Sans Symbols"/>
              <a:buChar char="∙"/>
            </a:pPr>
            <a:r>
              <a:rPr lang="en-US" sz="2000"/>
              <a:t>Timing for follow-ups</a:t>
            </a:r>
            <a:endParaRPr/>
          </a:p>
          <a:p>
            <a:pPr indent="-342900" lvl="1" marL="800100" rtl="0" algn="l">
              <a:lnSpc>
                <a:spcPct val="120000"/>
              </a:lnSpc>
              <a:spcBef>
                <a:spcPts val="600"/>
              </a:spcBef>
              <a:spcAft>
                <a:spcPts val="0"/>
              </a:spcAft>
              <a:buSzPts val="2000"/>
              <a:buFont typeface="Noto Sans Symbols"/>
              <a:buChar char="∙"/>
            </a:pPr>
            <a:r>
              <a:rPr lang="en-US" sz="2000"/>
              <a:t>Trigger-based automation for each lifecycle stage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SOP-BASED NOTIFICATIONS &amp; COMMUNICATION</a:t>
            </a:r>
            <a:br>
              <a:rPr lang="en-US"/>
            </a:br>
            <a:r>
              <a:rPr lang="en-US"/>
              <a:t>🡪 </a:t>
            </a:r>
            <a:r>
              <a:rPr lang="en-US" sz="2800"/>
              <a:t>EMAIL NOTIFICATION FLOWS</a:t>
            </a:r>
            <a:endParaRPr sz="2800"/>
          </a:p>
        </p:txBody>
      </p:sp>
      <p:sp>
        <p:nvSpPr>
          <p:cNvPr id="243" name="Google Shape;243;p37"/>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Trigger automatic communications for:</a:t>
            </a:r>
            <a:endParaRPr/>
          </a:p>
          <a:p>
            <a:pPr indent="-342900" lvl="1" marL="800100" rtl="0" algn="l">
              <a:lnSpc>
                <a:spcPct val="120000"/>
              </a:lnSpc>
              <a:spcBef>
                <a:spcPts val="600"/>
              </a:spcBef>
              <a:spcAft>
                <a:spcPts val="0"/>
              </a:spcAft>
              <a:buSzPts val="1800"/>
              <a:buFont typeface="Noto Sans Symbols"/>
              <a:buChar char="∙"/>
            </a:pPr>
            <a:r>
              <a:rPr lang="en-US"/>
              <a:t>Invoice issuance</a:t>
            </a:r>
            <a:endParaRPr/>
          </a:p>
          <a:p>
            <a:pPr indent="-342900" lvl="1" marL="800100" rtl="0" algn="l">
              <a:lnSpc>
                <a:spcPct val="120000"/>
              </a:lnSpc>
              <a:spcBef>
                <a:spcPts val="600"/>
              </a:spcBef>
              <a:spcAft>
                <a:spcPts val="0"/>
              </a:spcAft>
              <a:buSzPts val="2000"/>
              <a:buFont typeface="Noto Sans Symbols"/>
              <a:buChar char="∙"/>
            </a:pPr>
            <a:r>
              <a:rPr lang="en-US" sz="2000"/>
              <a:t>Upcoming due dates</a:t>
            </a:r>
            <a:endParaRPr/>
          </a:p>
          <a:p>
            <a:pPr indent="-342900" lvl="1" marL="800100" rtl="0" algn="l">
              <a:lnSpc>
                <a:spcPct val="120000"/>
              </a:lnSpc>
              <a:spcBef>
                <a:spcPts val="600"/>
              </a:spcBef>
              <a:spcAft>
                <a:spcPts val="0"/>
              </a:spcAft>
              <a:buSzPts val="2000"/>
              <a:buFont typeface="Noto Sans Symbols"/>
              <a:buChar char="∙"/>
            </a:pPr>
            <a:r>
              <a:rPr lang="en-US" sz="2000"/>
              <a:t>Payment reminders</a:t>
            </a:r>
            <a:endParaRPr/>
          </a:p>
          <a:p>
            <a:pPr indent="-342900" lvl="1" marL="800100" rtl="0" algn="l">
              <a:lnSpc>
                <a:spcPct val="120000"/>
              </a:lnSpc>
              <a:spcBef>
                <a:spcPts val="600"/>
              </a:spcBef>
              <a:spcAft>
                <a:spcPts val="0"/>
              </a:spcAft>
              <a:buSzPts val="2000"/>
              <a:buFont typeface="Noto Sans Symbols"/>
              <a:buChar char="∙"/>
            </a:pPr>
            <a:r>
              <a:rPr lang="en-US" sz="2000"/>
              <a:t>Escalations and delays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SOP-BASED NOTIFICATIONS &amp; COMMUNICATION</a:t>
            </a:r>
            <a:br>
              <a:rPr lang="en-US"/>
            </a:br>
            <a:r>
              <a:rPr lang="en-US"/>
              <a:t>🡪 </a:t>
            </a:r>
            <a:r>
              <a:rPr lang="en-US" sz="2800"/>
              <a:t>RESPONSE MANAGEMENT</a:t>
            </a:r>
            <a:endParaRPr sz="2800"/>
          </a:p>
        </p:txBody>
      </p:sp>
      <p:sp>
        <p:nvSpPr>
          <p:cNvPr id="249" name="Google Shape;249;p38"/>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Capture and store:</a:t>
            </a:r>
            <a:endParaRPr/>
          </a:p>
          <a:p>
            <a:pPr indent="-342900" lvl="1" marL="800100" rtl="0" algn="l">
              <a:lnSpc>
                <a:spcPct val="120000"/>
              </a:lnSpc>
              <a:spcBef>
                <a:spcPts val="600"/>
              </a:spcBef>
              <a:spcAft>
                <a:spcPts val="0"/>
              </a:spcAft>
              <a:buSzPts val="1800"/>
              <a:buFont typeface="Noto Sans Symbols"/>
              <a:buChar char="∙"/>
            </a:pPr>
            <a:r>
              <a:rPr lang="en-US"/>
              <a:t>Client replies to invoicing emails</a:t>
            </a:r>
            <a:endParaRPr/>
          </a:p>
          <a:p>
            <a:pPr indent="-342900" lvl="1" marL="800100" rtl="0" algn="l">
              <a:lnSpc>
                <a:spcPct val="120000"/>
              </a:lnSpc>
              <a:spcBef>
                <a:spcPts val="600"/>
              </a:spcBef>
              <a:spcAft>
                <a:spcPts val="0"/>
              </a:spcAft>
              <a:buSzPts val="2000"/>
              <a:buFont typeface="Noto Sans Symbols"/>
              <a:buChar char="∙"/>
            </a:pPr>
            <a:r>
              <a:rPr lang="en-US" sz="2000"/>
              <a:t>Manual updates (e.g., “client promised to pay next week”)</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Maintain logs of:</a:t>
            </a:r>
            <a:endParaRPr/>
          </a:p>
          <a:p>
            <a:pPr indent="-342900" lvl="1" marL="800100" rtl="0" algn="l">
              <a:lnSpc>
                <a:spcPct val="120000"/>
              </a:lnSpc>
              <a:spcBef>
                <a:spcPts val="600"/>
              </a:spcBef>
              <a:spcAft>
                <a:spcPts val="0"/>
              </a:spcAft>
              <a:buSzPts val="1800"/>
              <a:buFont typeface="Noto Sans Symbols"/>
              <a:buChar char="∙"/>
            </a:pPr>
            <a:r>
              <a:rPr lang="en-US"/>
              <a:t>Sent invoices</a:t>
            </a:r>
            <a:endParaRPr/>
          </a:p>
          <a:p>
            <a:pPr indent="-342900" lvl="1" marL="800100" rtl="0" algn="l">
              <a:lnSpc>
                <a:spcPct val="120000"/>
              </a:lnSpc>
              <a:spcBef>
                <a:spcPts val="600"/>
              </a:spcBef>
              <a:spcAft>
                <a:spcPts val="0"/>
              </a:spcAft>
              <a:buSzPts val="2000"/>
              <a:buFont typeface="Noto Sans Symbols"/>
              <a:buChar char="∙"/>
            </a:pPr>
            <a:r>
              <a:rPr lang="en-US" sz="2000"/>
              <a:t>Communication history</a:t>
            </a:r>
            <a:endParaRPr/>
          </a:p>
          <a:p>
            <a:pPr indent="-342900" lvl="1" marL="800100" rtl="0" algn="l">
              <a:lnSpc>
                <a:spcPct val="120000"/>
              </a:lnSpc>
              <a:spcBef>
                <a:spcPts val="600"/>
              </a:spcBef>
              <a:spcAft>
                <a:spcPts val="0"/>
              </a:spcAft>
              <a:buSzPts val="2000"/>
              <a:buFont typeface="Noto Sans Symbols"/>
              <a:buChar char="∙"/>
            </a:pPr>
            <a:r>
              <a:rPr lang="en-US" sz="2000"/>
              <a:t>Payment discussions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FORECASTING, REPORTING &amp; ERP RECONCILIATION</a:t>
            </a:r>
            <a:br>
              <a:rPr lang="en-US"/>
            </a:br>
            <a:r>
              <a:rPr lang="en-US"/>
              <a:t>🡪 </a:t>
            </a:r>
            <a:r>
              <a:rPr lang="en-US" sz="2800"/>
              <a:t>PAYMENT FORECASTING</a:t>
            </a:r>
            <a:endParaRPr/>
          </a:p>
        </p:txBody>
      </p:sp>
      <p:sp>
        <p:nvSpPr>
          <p:cNvPr id="255" name="Google Shape;255;p39"/>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Predict and update expected payment dates</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Refine estimates based on:</a:t>
            </a:r>
            <a:endParaRPr/>
          </a:p>
          <a:p>
            <a:pPr indent="-342900" lvl="1" marL="800100" rtl="0" algn="l">
              <a:lnSpc>
                <a:spcPct val="120000"/>
              </a:lnSpc>
              <a:spcBef>
                <a:spcPts val="600"/>
              </a:spcBef>
              <a:spcAft>
                <a:spcPts val="0"/>
              </a:spcAft>
              <a:buSzPts val="1800"/>
              <a:buFont typeface="Noto Sans Symbols"/>
              <a:buChar char="∙"/>
            </a:pPr>
            <a:r>
              <a:rPr lang="en-US"/>
              <a:t>Client responses</a:t>
            </a:r>
            <a:endParaRPr/>
          </a:p>
          <a:p>
            <a:pPr indent="-342900" lvl="1" marL="800100" rtl="0" algn="l">
              <a:lnSpc>
                <a:spcPct val="120000"/>
              </a:lnSpc>
              <a:spcBef>
                <a:spcPts val="600"/>
              </a:spcBef>
              <a:spcAft>
                <a:spcPts val="0"/>
              </a:spcAft>
              <a:buSzPts val="2000"/>
              <a:buFont typeface="Noto Sans Symbols"/>
              <a:buChar char="∙"/>
            </a:pPr>
            <a:r>
              <a:rPr lang="en-US" sz="2000"/>
              <a:t>Historical payment patterns</a:t>
            </a:r>
            <a:endParaRPr/>
          </a:p>
          <a:p>
            <a:pPr indent="-342900" lvl="1" marL="800100" rtl="0" algn="l">
              <a:lnSpc>
                <a:spcPct val="120000"/>
              </a:lnSpc>
              <a:spcBef>
                <a:spcPts val="600"/>
              </a:spcBef>
              <a:spcAft>
                <a:spcPts val="0"/>
              </a:spcAft>
              <a:buSzPts val="2000"/>
              <a:buFont typeface="Noto Sans Symbols"/>
              <a:buChar char="∙"/>
            </a:pPr>
            <a:r>
              <a:rPr lang="en-US" sz="2000"/>
              <a:t>Custom rules defined in SOP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FORECASTING, REPORTING &amp; ERP RECONCILIATION</a:t>
            </a:r>
            <a:br>
              <a:rPr lang="en-US"/>
            </a:br>
            <a:r>
              <a:rPr lang="en-US"/>
              <a:t>🡪 </a:t>
            </a:r>
            <a:r>
              <a:rPr lang="en-US" sz="2800"/>
              <a:t>AUTOMATED REPORTING</a:t>
            </a:r>
            <a:endParaRPr/>
          </a:p>
        </p:txBody>
      </p:sp>
      <p:sp>
        <p:nvSpPr>
          <p:cNvPr id="261" name="Google Shape;261;p40"/>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Generate real-time reports showing:</a:t>
            </a:r>
            <a:endParaRPr/>
          </a:p>
          <a:p>
            <a:pPr indent="-342900" lvl="1" marL="800100" rtl="0" algn="l">
              <a:lnSpc>
                <a:spcPct val="120000"/>
              </a:lnSpc>
              <a:spcBef>
                <a:spcPts val="600"/>
              </a:spcBef>
              <a:spcAft>
                <a:spcPts val="0"/>
              </a:spcAft>
              <a:buSzPts val="1800"/>
              <a:buFont typeface="Noto Sans Symbols"/>
              <a:buChar char="∙"/>
            </a:pPr>
            <a:r>
              <a:rPr lang="en-US"/>
              <a:t>Outstanding balances</a:t>
            </a:r>
            <a:endParaRPr/>
          </a:p>
          <a:p>
            <a:pPr indent="-342900" lvl="1" marL="800100" rtl="0" algn="l">
              <a:lnSpc>
                <a:spcPct val="120000"/>
              </a:lnSpc>
              <a:spcBef>
                <a:spcPts val="600"/>
              </a:spcBef>
              <a:spcAft>
                <a:spcPts val="0"/>
              </a:spcAft>
              <a:buSzPts val="2000"/>
              <a:buFont typeface="Noto Sans Symbols"/>
              <a:buChar char="∙"/>
            </a:pPr>
            <a:r>
              <a:rPr lang="en-US" sz="2000"/>
              <a:t>Invoice statuses (sent, paid, overdue)</a:t>
            </a:r>
            <a:endParaRPr/>
          </a:p>
          <a:p>
            <a:pPr indent="-342900" lvl="1" marL="800100" rtl="0" algn="l">
              <a:lnSpc>
                <a:spcPct val="120000"/>
              </a:lnSpc>
              <a:spcBef>
                <a:spcPts val="600"/>
              </a:spcBef>
              <a:spcAft>
                <a:spcPts val="0"/>
              </a:spcAft>
              <a:buSzPts val="2000"/>
              <a:buFont typeface="Noto Sans Symbols"/>
              <a:buChar char="∙"/>
            </a:pPr>
            <a:r>
              <a:rPr lang="en-US" sz="2000"/>
              <a:t>Response summaries and notes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FORECASTING, REPORTING &amp; ERP RECONCILIATION</a:t>
            </a:r>
            <a:br>
              <a:rPr lang="en-US"/>
            </a:br>
            <a:r>
              <a:rPr lang="en-US"/>
              <a:t>🡪 </a:t>
            </a:r>
            <a:r>
              <a:rPr lang="en-US" sz="2800"/>
              <a:t>PANTHEON ERP RECONCILIATION</a:t>
            </a:r>
            <a:endParaRPr/>
          </a:p>
        </p:txBody>
      </p:sp>
      <p:sp>
        <p:nvSpPr>
          <p:cNvPr id="267" name="Google Shape;267;p41"/>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Sync invoices with Pantheon ERP system</a:t>
            </a:r>
            <a:endParaRPr/>
          </a:p>
          <a:p>
            <a:pPr indent="-342900" lvl="0" marL="342900" rtl="0" algn="l">
              <a:lnSpc>
                <a:spcPct val="120000"/>
              </a:lnSpc>
              <a:spcBef>
                <a:spcPts val="600"/>
              </a:spcBef>
              <a:spcAft>
                <a:spcPts val="0"/>
              </a:spcAft>
              <a:buSzPts val="2000"/>
              <a:buFont typeface="Noto Sans Symbols"/>
              <a:buChar char="∙"/>
            </a:pPr>
            <a:r>
              <a:rPr lang="en-US" sz="2000"/>
              <a:t>Reconcile:</a:t>
            </a:r>
            <a:endParaRPr/>
          </a:p>
          <a:p>
            <a:pPr indent="-342900" lvl="1" marL="800100" rtl="0" algn="l">
              <a:lnSpc>
                <a:spcPct val="120000"/>
              </a:lnSpc>
              <a:spcBef>
                <a:spcPts val="600"/>
              </a:spcBef>
              <a:spcAft>
                <a:spcPts val="0"/>
              </a:spcAft>
              <a:buSzPts val="1800"/>
              <a:buFont typeface="Noto Sans Symbols"/>
              <a:buChar char="∙"/>
            </a:pPr>
            <a:r>
              <a:rPr lang="en-US"/>
              <a:t>ERP records vs. issued invoices</a:t>
            </a:r>
            <a:endParaRPr/>
          </a:p>
          <a:p>
            <a:pPr indent="-342900" lvl="1" marL="800100" rtl="0" algn="l">
              <a:lnSpc>
                <a:spcPct val="120000"/>
              </a:lnSpc>
              <a:spcBef>
                <a:spcPts val="600"/>
              </a:spcBef>
              <a:spcAft>
                <a:spcPts val="0"/>
              </a:spcAft>
              <a:buSzPts val="2000"/>
              <a:buFont typeface="Noto Sans Symbols"/>
              <a:buChar char="∙"/>
            </a:pPr>
            <a:r>
              <a:rPr lang="en-US" sz="2000"/>
              <a:t>Expected vs. received payments</a:t>
            </a:r>
            <a:endParaRPr/>
          </a:p>
          <a:p>
            <a:pPr indent="-342900" lvl="1" marL="800100" rtl="0" algn="l">
              <a:lnSpc>
                <a:spcPct val="120000"/>
              </a:lnSpc>
              <a:spcBef>
                <a:spcPts val="600"/>
              </a:spcBef>
              <a:spcAft>
                <a:spcPts val="0"/>
              </a:spcAft>
              <a:buSzPts val="2000"/>
              <a:buFont typeface="Noto Sans Symbols"/>
              <a:buChar char="∙"/>
            </a:pPr>
            <a:r>
              <a:rPr lang="en-US" sz="2000"/>
              <a:t>Flag discrepancies and trigger review alerts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INVOICE INGESTION</a:t>
            </a:r>
            <a:br>
              <a:rPr lang="en-US"/>
            </a:br>
            <a:endParaRPr/>
          </a:p>
        </p:txBody>
      </p:sp>
      <p:sp>
        <p:nvSpPr>
          <p:cNvPr id="110" name="Google Shape;110;p15"/>
          <p:cNvSpPr txBox="1"/>
          <p:nvPr>
            <p:ph idx="1" type="body"/>
          </p:nvPr>
        </p:nvSpPr>
        <p:spPr>
          <a:xfrm>
            <a:off x="1451579" y="1924291"/>
            <a:ext cx="9603275" cy="3909581"/>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SzPts val="2400"/>
              <a:buFont typeface="Noto Sans Symbols"/>
              <a:buChar char="∙"/>
            </a:pPr>
            <a:r>
              <a:rPr lang="en-US" sz="2400"/>
              <a:t>Direct upload</a:t>
            </a:r>
            <a:endParaRPr/>
          </a:p>
          <a:p>
            <a:pPr indent="-342900" lvl="0" marL="342900" rtl="0" algn="just">
              <a:lnSpc>
                <a:spcPct val="120000"/>
              </a:lnSpc>
              <a:spcBef>
                <a:spcPts val="600"/>
              </a:spcBef>
              <a:spcAft>
                <a:spcPts val="0"/>
              </a:spcAft>
              <a:buSzPts val="2400"/>
              <a:buFont typeface="Noto Sans Symbols"/>
              <a:buChar char="∙"/>
            </a:pPr>
            <a:r>
              <a:rPr lang="en-US" sz="2400"/>
              <a:t>Email redirection, capturing PDF, XML, or image attachments</a:t>
            </a:r>
            <a:endParaRPr/>
          </a:p>
          <a:p>
            <a:pPr indent="-342900" lvl="0" marL="342900" rtl="0" algn="just">
              <a:lnSpc>
                <a:spcPct val="120000"/>
              </a:lnSpc>
              <a:spcBef>
                <a:spcPts val="600"/>
              </a:spcBef>
              <a:spcAft>
                <a:spcPts val="0"/>
              </a:spcAft>
              <a:buSzPts val="2400"/>
              <a:buFont typeface="Noto Sans Symbols"/>
              <a:buChar char="∙"/>
            </a:pPr>
            <a:r>
              <a:rPr lang="en-US" sz="2400"/>
              <a:t>Automatically detect and parse:</a:t>
            </a:r>
            <a:endParaRPr/>
          </a:p>
          <a:p>
            <a:pPr indent="-342900" lvl="1" marL="800100" rtl="0" algn="just">
              <a:lnSpc>
                <a:spcPct val="120000"/>
              </a:lnSpc>
              <a:spcBef>
                <a:spcPts val="600"/>
              </a:spcBef>
              <a:spcAft>
                <a:spcPts val="0"/>
              </a:spcAft>
              <a:buSzPts val="2200"/>
              <a:buFont typeface="Noto Sans Symbols"/>
              <a:buChar char="∙"/>
            </a:pPr>
            <a:r>
              <a:rPr lang="en-US" sz="2200"/>
              <a:t>Supplier name, invoice number, date, amount, currency</a:t>
            </a:r>
            <a:endParaRPr/>
          </a:p>
          <a:p>
            <a:pPr indent="-342900" lvl="1" marL="800100" rtl="0" algn="just">
              <a:lnSpc>
                <a:spcPct val="120000"/>
              </a:lnSpc>
              <a:spcBef>
                <a:spcPts val="600"/>
              </a:spcBef>
              <a:spcAft>
                <a:spcPts val="0"/>
              </a:spcAft>
              <a:buSzPts val="2200"/>
              <a:buFont typeface="Noto Sans Symbols"/>
              <a:buChar char="∙"/>
            </a:pPr>
            <a:r>
              <a:rPr lang="en-US" sz="2200"/>
              <a:t>Line items, tax rates, PO numbers, payment terms</a:t>
            </a:r>
            <a:endParaRPr/>
          </a:p>
          <a:p>
            <a:pPr indent="-342900" lvl="0" marL="342900" rtl="0" algn="l">
              <a:lnSpc>
                <a:spcPct val="120000"/>
              </a:lnSpc>
              <a:spcBef>
                <a:spcPts val="600"/>
              </a:spcBef>
              <a:spcAft>
                <a:spcPts val="0"/>
              </a:spcAft>
              <a:buSzPts val="2400"/>
              <a:buFont typeface="Noto Sans Symbols"/>
              <a:buChar char="∙"/>
            </a:pPr>
            <a:r>
              <a:rPr lang="en-US" sz="2400"/>
              <a:t>Validate invoice format and content </a:t>
            </a:r>
            <a:br>
              <a:rPr lang="en-US" sz="2400"/>
            </a:br>
            <a:r>
              <a:rPr lang="en-US" sz="2400"/>
              <a:t>against standard compliance checks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5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5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5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500"/>
                                        <p:tgtEl>
                                          <p:spTgt spid="11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t>FINAL OUTPUT</a:t>
            </a:r>
            <a:endParaRPr/>
          </a:p>
        </p:txBody>
      </p:sp>
      <p:sp>
        <p:nvSpPr>
          <p:cNvPr id="273" name="Google Shape;273;p42"/>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Automated Invoicing Engine</a:t>
            </a:r>
            <a:endParaRPr/>
          </a:p>
          <a:p>
            <a:pPr indent="-342900" lvl="0" marL="342900" rtl="0" algn="l">
              <a:lnSpc>
                <a:spcPct val="120000"/>
              </a:lnSpc>
              <a:spcBef>
                <a:spcPts val="600"/>
              </a:spcBef>
              <a:spcAft>
                <a:spcPts val="0"/>
              </a:spcAft>
              <a:buSzPts val="2000"/>
              <a:buFont typeface="Noto Sans Symbols"/>
              <a:buChar char="∙"/>
            </a:pPr>
            <a:r>
              <a:rPr lang="en-US" sz="2000"/>
              <a:t>Smart Document Parser (PSA / MSA / SOW)</a:t>
            </a:r>
            <a:endParaRPr/>
          </a:p>
          <a:p>
            <a:pPr indent="-342900" lvl="0" marL="342900" rtl="0" algn="l">
              <a:lnSpc>
                <a:spcPct val="120000"/>
              </a:lnSpc>
              <a:spcBef>
                <a:spcPts val="600"/>
              </a:spcBef>
              <a:spcAft>
                <a:spcPts val="0"/>
              </a:spcAft>
              <a:buSzPts val="2000"/>
              <a:buFont typeface="Noto Sans Symbols"/>
              <a:buChar char="∙"/>
            </a:pPr>
            <a:r>
              <a:rPr lang="en-US" sz="2000"/>
              <a:t>Embedded SOP Configuration UI</a:t>
            </a:r>
            <a:endParaRPr/>
          </a:p>
          <a:p>
            <a:pPr indent="-342900" lvl="0" marL="342900" rtl="0" algn="l">
              <a:lnSpc>
                <a:spcPct val="120000"/>
              </a:lnSpc>
              <a:spcBef>
                <a:spcPts val="600"/>
              </a:spcBef>
              <a:spcAft>
                <a:spcPts val="0"/>
              </a:spcAft>
              <a:buSzPts val="2000"/>
              <a:buFont typeface="Noto Sans Symbols"/>
              <a:buChar char="∙"/>
            </a:pPr>
            <a:r>
              <a:rPr lang="en-US" sz="2000"/>
              <a:t>Notification &amp; Reminder Flows</a:t>
            </a:r>
            <a:endParaRPr/>
          </a:p>
          <a:p>
            <a:pPr indent="-342900" lvl="0" marL="342900" rtl="0" algn="l">
              <a:lnSpc>
                <a:spcPct val="120000"/>
              </a:lnSpc>
              <a:spcBef>
                <a:spcPts val="600"/>
              </a:spcBef>
              <a:spcAft>
                <a:spcPts val="0"/>
              </a:spcAft>
              <a:buSzPts val="2000"/>
              <a:buFont typeface="Noto Sans Symbols"/>
              <a:buChar char="∙"/>
            </a:pPr>
            <a:r>
              <a:rPr lang="en-US" sz="2000"/>
              <a:t>Invoice &amp; Communication Dashboard</a:t>
            </a:r>
            <a:endParaRPr/>
          </a:p>
          <a:p>
            <a:pPr indent="-342900" lvl="0" marL="342900" rtl="0" algn="l">
              <a:lnSpc>
                <a:spcPct val="120000"/>
              </a:lnSpc>
              <a:spcBef>
                <a:spcPts val="600"/>
              </a:spcBef>
              <a:spcAft>
                <a:spcPts val="0"/>
              </a:spcAft>
              <a:buSzPts val="2000"/>
              <a:buFont typeface="Noto Sans Symbols"/>
              <a:buChar char="∙"/>
            </a:pPr>
            <a:r>
              <a:rPr lang="en-US" sz="2000"/>
              <a:t>ERP Reconciliation Module (Pantheon)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VISUALISATION, DASHBOARD</a:t>
            </a:r>
            <a:endParaRPr/>
          </a:p>
        </p:txBody>
      </p:sp>
      <p:sp>
        <p:nvSpPr>
          <p:cNvPr id="279" name="Google Shape;279;p43"/>
          <p:cNvSpPr txBox="1"/>
          <p:nvPr>
            <p:ph idx="1" type="body"/>
          </p:nvPr>
        </p:nvSpPr>
        <p:spPr>
          <a:xfrm>
            <a:off x="1454239" y="3806195"/>
            <a:ext cx="8630446" cy="2152478"/>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1800"/>
              <a:buNone/>
            </a:pPr>
            <a:r>
              <a:rPr lang="en-US"/>
              <a:t>Develop an AI-powered agent that can analyze historical financial data (revenue and cost), detect discrepancies, support function validation, and interactively converse with users to explain results, highlight anomalies, and assist in financial control tasks. The agent should also generate auto-populated dashboards based on a predefined structure, pulling data from multiple sources each month to ensure consistent, up-to-date visual insights.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t>INPUT WE CAN GIVE</a:t>
            </a:r>
            <a:endParaRPr/>
          </a:p>
        </p:txBody>
      </p:sp>
      <p:sp>
        <p:nvSpPr>
          <p:cNvPr id="285" name="Google Shape;285;p44"/>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A large dataset of historical revenue and cost transactions across various business units, projects, and timeframes.</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Associated metadata (cost centers, categories, clients, dates, currencies).</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Past versions of manual dashboards, where available, for reference.</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Optional: Budget data, targets, and actuals for variance analysis.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t>INPUT WE CAN GIVE</a:t>
            </a:r>
            <a:endParaRPr/>
          </a:p>
        </p:txBody>
      </p:sp>
      <p:sp>
        <p:nvSpPr>
          <p:cNvPr id="291" name="Google Shape;291;p45"/>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A large dataset of historical revenue and cost transactions across various business units, projects, and timeframes.</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Associated metadata (cost centers, categories, clients, dates, currencies).</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Past versions of manual dashboards, where available, for reference.</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Optional: Budget data, targets, and actuals for variance analysis.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AI CAPABILITIES</a:t>
            </a:r>
            <a:endParaRPr/>
          </a:p>
        </p:txBody>
      </p:sp>
      <p:sp>
        <p:nvSpPr>
          <p:cNvPr id="297" name="Google Shape;297;p46"/>
          <p:cNvSpPr txBox="1"/>
          <p:nvPr>
            <p:ph idx="1" type="body"/>
          </p:nvPr>
        </p:nvSpPr>
        <p:spPr>
          <a:xfrm>
            <a:off x="1454239" y="3806195"/>
            <a:ext cx="8630446" cy="2152478"/>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t>CONVERSATIONAL INTERFACE</a:t>
            </a:r>
            <a:endParaRPr/>
          </a:p>
        </p:txBody>
      </p:sp>
      <p:sp>
        <p:nvSpPr>
          <p:cNvPr id="303" name="Google Shape;303;p47"/>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Respond to questions like:</a:t>
            </a:r>
            <a:endParaRPr/>
          </a:p>
          <a:p>
            <a:pPr indent="-342900" lvl="1" marL="800100" rtl="0" algn="l">
              <a:lnSpc>
                <a:spcPct val="120000"/>
              </a:lnSpc>
              <a:spcBef>
                <a:spcPts val="600"/>
              </a:spcBef>
              <a:spcAft>
                <a:spcPts val="0"/>
              </a:spcAft>
              <a:buSzPts val="1800"/>
              <a:buFont typeface="Noto Sans Symbols"/>
              <a:buChar char="∙"/>
            </a:pPr>
            <a:r>
              <a:rPr lang="en-US"/>
              <a:t>“Why did our margin drop in Q3?”</a:t>
            </a:r>
            <a:endParaRPr/>
          </a:p>
          <a:p>
            <a:pPr indent="-342900" lvl="1" marL="800100" rtl="0" algn="l">
              <a:lnSpc>
                <a:spcPct val="120000"/>
              </a:lnSpc>
              <a:spcBef>
                <a:spcPts val="600"/>
              </a:spcBef>
              <a:spcAft>
                <a:spcPts val="0"/>
              </a:spcAft>
              <a:buSzPts val="2000"/>
              <a:buFont typeface="Noto Sans Symbols"/>
              <a:buChar char="∙"/>
            </a:pPr>
            <a:r>
              <a:rPr lang="en-US" sz="2000"/>
              <a:t>“Which client’s costs increased the most last year?”</a:t>
            </a:r>
            <a:endParaRPr/>
          </a:p>
          <a:p>
            <a:pPr indent="-342900" lvl="1" marL="800100" rtl="0" algn="l">
              <a:lnSpc>
                <a:spcPct val="120000"/>
              </a:lnSpc>
              <a:spcBef>
                <a:spcPts val="600"/>
              </a:spcBef>
              <a:spcAft>
                <a:spcPts val="0"/>
              </a:spcAft>
              <a:buSzPts val="2000"/>
              <a:buFont typeface="Noto Sans Symbols"/>
              <a:buChar char="∙"/>
            </a:pPr>
            <a:r>
              <a:rPr lang="en-US" sz="2000"/>
              <a:t>“Are there any untagged or uncategorized entries in March?”</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Provide exploratory, follow-up analysis based on user prompts, </a:t>
            </a:r>
            <a:br>
              <a:rPr lang="en-US" sz="2000"/>
            </a:br>
            <a:r>
              <a:rPr lang="en-US" sz="2000"/>
              <a:t>if possible, with charts that will back up the answer.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t>CONTROL FUNCTION - DISCREPANCY DETECTION</a:t>
            </a:r>
            <a:endParaRPr/>
          </a:p>
        </p:txBody>
      </p:sp>
      <p:sp>
        <p:nvSpPr>
          <p:cNvPr id="309" name="Google Shape;309;p48"/>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Automatically:</a:t>
            </a:r>
            <a:endParaRPr/>
          </a:p>
          <a:p>
            <a:pPr indent="-342900" lvl="1" marL="800100" rtl="0" algn="l">
              <a:lnSpc>
                <a:spcPct val="120000"/>
              </a:lnSpc>
              <a:spcBef>
                <a:spcPts val="600"/>
              </a:spcBef>
              <a:spcAft>
                <a:spcPts val="0"/>
              </a:spcAft>
              <a:buSzPts val="1800"/>
              <a:buFont typeface="Noto Sans Symbols"/>
              <a:buChar char="∙"/>
            </a:pPr>
            <a:r>
              <a:rPr lang="en-US"/>
              <a:t>Flag missing or outlier values (e.g., sudden drops, unusual spikes)</a:t>
            </a:r>
            <a:endParaRPr/>
          </a:p>
          <a:p>
            <a:pPr indent="-342900" lvl="1" marL="800100" rtl="0" algn="l">
              <a:lnSpc>
                <a:spcPct val="120000"/>
              </a:lnSpc>
              <a:spcBef>
                <a:spcPts val="600"/>
              </a:spcBef>
              <a:spcAft>
                <a:spcPts val="0"/>
              </a:spcAft>
              <a:buSzPts val="2000"/>
              <a:buFont typeface="Noto Sans Symbols"/>
              <a:buChar char="∙"/>
            </a:pPr>
            <a:r>
              <a:rPr lang="en-US" sz="2000"/>
              <a:t>Identify uncategorized or unlinked financial entries</a:t>
            </a:r>
            <a:endParaRPr/>
          </a:p>
          <a:p>
            <a:pPr indent="-342900" lvl="1" marL="800100" rtl="0" algn="l">
              <a:lnSpc>
                <a:spcPct val="120000"/>
              </a:lnSpc>
              <a:spcBef>
                <a:spcPts val="600"/>
              </a:spcBef>
              <a:spcAft>
                <a:spcPts val="0"/>
              </a:spcAft>
              <a:buSzPts val="2000"/>
              <a:buFont typeface="Noto Sans Symbols"/>
              <a:buChar char="∙"/>
            </a:pPr>
            <a:r>
              <a:rPr lang="en-US" sz="2000"/>
              <a:t>Compare planned vs. actuals and flag variances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t>FUNCTIONALITY CHECK</a:t>
            </a:r>
            <a:endParaRPr/>
          </a:p>
        </p:txBody>
      </p:sp>
      <p:sp>
        <p:nvSpPr>
          <p:cNvPr id="315" name="Google Shape;315;p49"/>
          <p:cNvSpPr txBox="1"/>
          <p:nvPr>
            <p:ph idx="1" type="body"/>
          </p:nvPr>
        </p:nvSpPr>
        <p:spPr>
          <a:xfrm>
            <a:off x="1451579" y="1924291"/>
            <a:ext cx="9603275" cy="3735845"/>
          </a:xfrm>
          <a:prstGeom prst="rect">
            <a:avLst/>
          </a:prstGeom>
          <a:noFill/>
          <a:ln>
            <a:noFill/>
          </a:ln>
        </p:spPr>
        <p:txBody>
          <a:bodyPr anchorCtr="0" anchor="t" bIns="45700" lIns="91425" spcFirstLastPara="1" rIns="91425" wrap="square" tIns="45700">
            <a:noAutofit/>
          </a:bodyPr>
          <a:lstStyle/>
          <a:p>
            <a:pPr indent="-215900" lvl="0" marL="342900" rtl="0" algn="l">
              <a:lnSpc>
                <a:spcPct val="120000"/>
              </a:lnSpc>
              <a:spcBef>
                <a:spcPts val="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Validate presence and logic of financial control functions like:</a:t>
            </a:r>
            <a:endParaRPr/>
          </a:p>
          <a:p>
            <a:pPr indent="-342900" lvl="1" marL="800100" rtl="0" algn="l">
              <a:lnSpc>
                <a:spcPct val="120000"/>
              </a:lnSpc>
              <a:spcBef>
                <a:spcPts val="600"/>
              </a:spcBef>
              <a:spcAft>
                <a:spcPts val="0"/>
              </a:spcAft>
              <a:buSzPts val="1800"/>
              <a:buFont typeface="Noto Sans Symbols"/>
              <a:buChar char="∙"/>
            </a:pPr>
            <a:r>
              <a:rPr lang="en-US"/>
              <a:t>Proper tagging (e.g., revenue mapped to projects &amp; portfolios) </a:t>
            </a:r>
            <a:endParaRPr/>
          </a:p>
          <a:p>
            <a:pPr indent="-342900" lvl="1" marL="800100" rtl="0" algn="l">
              <a:lnSpc>
                <a:spcPct val="120000"/>
              </a:lnSpc>
              <a:spcBef>
                <a:spcPts val="600"/>
              </a:spcBef>
              <a:spcAft>
                <a:spcPts val="0"/>
              </a:spcAft>
              <a:buSzPts val="2000"/>
              <a:buFont typeface="Noto Sans Symbols"/>
              <a:buChar char="∙"/>
            </a:pPr>
            <a:r>
              <a:rPr lang="en-US" sz="2000"/>
              <a:t>Correct period mapping</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Notify of missing or incomplete calculations </a:t>
            </a:r>
            <a:br>
              <a:rPr lang="en-US" sz="2000"/>
            </a:br>
            <a:r>
              <a:rPr lang="en-US" sz="2000"/>
              <a:t>(e.g., missing dimensions, invalid formulas)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t>DASHBOARD &amp; REPORTS GENERATION </a:t>
            </a:r>
            <a:br>
              <a:rPr lang="en-US" sz="2800"/>
            </a:br>
            <a:r>
              <a:rPr lang="en-US" sz="2800"/>
              <a:t>+ AUTOMATED CALCULATIONS</a:t>
            </a:r>
            <a:endParaRPr/>
          </a:p>
        </p:txBody>
      </p:sp>
      <p:sp>
        <p:nvSpPr>
          <p:cNvPr id="321" name="Google Shape;321;p50"/>
          <p:cNvSpPr txBox="1"/>
          <p:nvPr>
            <p:ph idx="1" type="body"/>
          </p:nvPr>
        </p:nvSpPr>
        <p:spPr>
          <a:xfrm>
            <a:off x="1451579" y="1924291"/>
            <a:ext cx="10073880" cy="373584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Automatically generate and update reports using raw revenue and cost data.</a:t>
            </a:r>
            <a:endParaRPr/>
          </a:p>
          <a:p>
            <a:pPr indent="-342900" lvl="0" marL="342900" rtl="0" algn="l">
              <a:lnSpc>
                <a:spcPct val="120000"/>
              </a:lnSpc>
              <a:spcBef>
                <a:spcPts val="600"/>
              </a:spcBef>
              <a:spcAft>
                <a:spcPts val="0"/>
              </a:spcAft>
              <a:buSzPts val="2000"/>
              <a:buFont typeface="Noto Sans Symbols"/>
              <a:buChar char="∙"/>
            </a:pPr>
            <a:r>
              <a:rPr lang="en-US" sz="2000"/>
              <a:t>Perform automatic calculations of predefined financial parameters </a:t>
            </a:r>
            <a:br>
              <a:rPr lang="en-US" sz="2000"/>
            </a:br>
            <a:r>
              <a:rPr lang="en-US" sz="2000"/>
              <a:t>(e.g., margins, growth rates, variance).</a:t>
            </a:r>
            <a:endParaRPr/>
          </a:p>
          <a:p>
            <a:pPr indent="-342900" lvl="0" marL="342900" rtl="0" algn="l">
              <a:lnSpc>
                <a:spcPct val="120000"/>
              </a:lnSpc>
              <a:spcBef>
                <a:spcPts val="600"/>
              </a:spcBef>
              <a:spcAft>
                <a:spcPts val="0"/>
              </a:spcAft>
              <a:buSzPts val="2000"/>
              <a:buFont typeface="Noto Sans Symbols"/>
              <a:buChar char="∙"/>
            </a:pPr>
            <a:r>
              <a:rPr lang="en-US" sz="2000"/>
              <a:t>Provide flexible views segmented by business unit, time period, client, margin level...</a:t>
            </a:r>
            <a:endParaRPr/>
          </a:p>
          <a:p>
            <a:pPr indent="-342900" lvl="0" marL="342900" rtl="0" algn="l">
              <a:lnSpc>
                <a:spcPct val="120000"/>
              </a:lnSpc>
              <a:spcBef>
                <a:spcPts val="600"/>
              </a:spcBef>
              <a:spcAft>
                <a:spcPts val="0"/>
              </a:spcAft>
              <a:buSzPts val="2000"/>
              <a:buFont typeface="Noto Sans Symbols"/>
              <a:buChar char="∙"/>
            </a:pPr>
            <a:r>
              <a:rPr lang="en-US" sz="2000"/>
              <a:t>Include summary KPIs, trend analysis, drill-down capabilities, </a:t>
            </a:r>
            <a:br>
              <a:rPr lang="en-US" sz="2000"/>
            </a:br>
            <a:r>
              <a:rPr lang="en-US" sz="2000"/>
              <a:t>and automated alerts for anomalies.</a:t>
            </a:r>
            <a:endParaRPr/>
          </a:p>
          <a:p>
            <a:pPr indent="-342900" lvl="0" marL="342900" rtl="0" algn="l">
              <a:lnSpc>
                <a:spcPct val="120000"/>
              </a:lnSpc>
              <a:spcBef>
                <a:spcPts val="600"/>
              </a:spcBef>
              <a:spcAft>
                <a:spcPts val="0"/>
              </a:spcAft>
              <a:buSzPts val="2000"/>
              <a:buFont typeface="Noto Sans Symbols"/>
              <a:buChar char="∙"/>
            </a:pPr>
            <a:r>
              <a:rPr lang="en-US" sz="2000"/>
              <a:t>Create a dashboard that is automatically populated each month using data extracted from defined financial sheets, ensuring consistent and real-time reporting across all key metrics.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t>FINAL OUTPUT</a:t>
            </a:r>
            <a:endParaRPr/>
          </a:p>
        </p:txBody>
      </p:sp>
      <p:sp>
        <p:nvSpPr>
          <p:cNvPr id="327" name="Google Shape;327;p51"/>
          <p:cNvSpPr txBox="1"/>
          <p:nvPr>
            <p:ph idx="1" type="body"/>
          </p:nvPr>
        </p:nvSpPr>
        <p:spPr>
          <a:xfrm>
            <a:off x="1451579" y="1924291"/>
            <a:ext cx="10073880" cy="373584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A conversational AI agent accessible via chat or embedded app</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A fully functioning, auto-updating dashboard</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Regular reports or alerts for discrepancies or missing entries</a:t>
            </a:r>
            <a:endParaRPr/>
          </a:p>
          <a:p>
            <a:pPr indent="-215900" lvl="0" marL="342900" rtl="0" algn="l">
              <a:lnSpc>
                <a:spcPct val="120000"/>
              </a:lnSpc>
              <a:spcBef>
                <a:spcPts val="600"/>
              </a:spcBef>
              <a:spcAft>
                <a:spcPts val="0"/>
              </a:spcAft>
              <a:buSzPts val="2000"/>
              <a:buFont typeface="Noto Sans Symbols"/>
              <a:buNone/>
            </a:pPr>
            <a:r>
              <a:t/>
            </a:r>
            <a:endParaRPr sz="2000"/>
          </a:p>
          <a:p>
            <a:pPr indent="-342900" lvl="0" marL="342900" rtl="0" algn="l">
              <a:lnSpc>
                <a:spcPct val="120000"/>
              </a:lnSpc>
              <a:spcBef>
                <a:spcPts val="600"/>
              </a:spcBef>
              <a:spcAft>
                <a:spcPts val="0"/>
              </a:spcAft>
              <a:buSzPts val="2000"/>
              <a:buFont typeface="Noto Sans Symbols"/>
              <a:buChar char="∙"/>
            </a:pPr>
            <a:r>
              <a:rPr lang="en-US" sz="2000"/>
              <a:t>Backend logic to continuously process and learn from new financial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INTELLIGENT ROUTING &amp; APPROVAL WORKFLOW</a:t>
            </a:r>
            <a:br>
              <a:rPr lang="en-US"/>
            </a:br>
            <a:br>
              <a:rPr lang="en-US"/>
            </a:br>
            <a:endParaRPr/>
          </a:p>
        </p:txBody>
      </p:sp>
      <p:sp>
        <p:nvSpPr>
          <p:cNvPr id="116" name="Google Shape;116;p16"/>
          <p:cNvSpPr txBox="1"/>
          <p:nvPr>
            <p:ph idx="1" type="body"/>
          </p:nvPr>
        </p:nvSpPr>
        <p:spPr>
          <a:xfrm>
            <a:off x="1451579" y="1924291"/>
            <a:ext cx="9603275" cy="3909581"/>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SzPts val="2400"/>
              <a:buFont typeface="Noto Sans Symbols"/>
              <a:buChar char="∙"/>
            </a:pPr>
            <a:r>
              <a:rPr lang="en-US" sz="2400"/>
              <a:t>Route parsed invoices to the correct person or department based on:</a:t>
            </a:r>
            <a:endParaRPr/>
          </a:p>
          <a:p>
            <a:pPr indent="-342900" lvl="1" marL="800100" rtl="0" algn="just">
              <a:lnSpc>
                <a:spcPct val="120000"/>
              </a:lnSpc>
              <a:spcBef>
                <a:spcPts val="600"/>
              </a:spcBef>
              <a:spcAft>
                <a:spcPts val="0"/>
              </a:spcAft>
              <a:buSzPts val="2200"/>
              <a:buFont typeface="Noto Sans Symbols"/>
              <a:buChar char="∙"/>
            </a:pPr>
            <a:r>
              <a:rPr lang="en-US" sz="2200"/>
              <a:t>A predefined rulebook (e.g., cost center, vendor, amount thresholds)</a:t>
            </a:r>
            <a:endParaRPr/>
          </a:p>
          <a:p>
            <a:pPr indent="-342900" lvl="1" marL="800100" rtl="0" algn="just">
              <a:lnSpc>
                <a:spcPct val="120000"/>
              </a:lnSpc>
              <a:spcBef>
                <a:spcPts val="600"/>
              </a:spcBef>
              <a:spcAft>
                <a:spcPts val="0"/>
              </a:spcAft>
              <a:buSzPts val="2400"/>
              <a:buFont typeface="Noto Sans Symbols"/>
              <a:buChar char="∙"/>
            </a:pPr>
            <a:r>
              <a:rPr lang="en-US" sz="2400"/>
              <a:t>A set Standard Operating Procedure (SOP) for approvals</a:t>
            </a:r>
            <a:endParaRPr/>
          </a:p>
          <a:p>
            <a:pPr indent="-342900" lvl="0" marL="342900" rtl="0" algn="just">
              <a:lnSpc>
                <a:spcPct val="120000"/>
              </a:lnSpc>
              <a:spcBef>
                <a:spcPts val="600"/>
              </a:spcBef>
              <a:spcAft>
                <a:spcPts val="0"/>
              </a:spcAft>
              <a:buSzPts val="2400"/>
              <a:buFont typeface="Noto Sans Symbols"/>
              <a:buChar char="∙"/>
            </a:pPr>
            <a:r>
              <a:rPr lang="en-US" sz="2400"/>
              <a:t>Enable:</a:t>
            </a:r>
            <a:endParaRPr/>
          </a:p>
          <a:p>
            <a:pPr indent="-342900" lvl="1" marL="800100" rtl="0" algn="just">
              <a:lnSpc>
                <a:spcPct val="120000"/>
              </a:lnSpc>
              <a:spcBef>
                <a:spcPts val="600"/>
              </a:spcBef>
              <a:spcAft>
                <a:spcPts val="0"/>
              </a:spcAft>
              <a:buSzPts val="2200"/>
              <a:buFont typeface="Noto Sans Symbols"/>
              <a:buChar char="∙"/>
            </a:pPr>
            <a:r>
              <a:rPr lang="en-US" sz="2200"/>
              <a:t>Automated approvals based on predefined criteria</a:t>
            </a:r>
            <a:endParaRPr/>
          </a:p>
          <a:p>
            <a:pPr indent="-342900" lvl="1" marL="800100" rtl="0" algn="just">
              <a:lnSpc>
                <a:spcPct val="120000"/>
              </a:lnSpc>
              <a:spcBef>
                <a:spcPts val="600"/>
              </a:spcBef>
              <a:spcAft>
                <a:spcPts val="0"/>
              </a:spcAft>
              <a:buSzPts val="2400"/>
              <a:buFont typeface="Noto Sans Symbols"/>
              <a:buChar char="∙"/>
            </a:pPr>
            <a:r>
              <a:rPr lang="en-US" sz="2400"/>
              <a:t>Manual approvals via notification to relevant stakeholders</a:t>
            </a:r>
            <a:endParaRPr/>
          </a:p>
          <a:p>
            <a:pPr indent="-342900" lvl="1" marL="800100" rtl="0" algn="just">
              <a:lnSpc>
                <a:spcPct val="120000"/>
              </a:lnSpc>
              <a:spcBef>
                <a:spcPts val="600"/>
              </a:spcBef>
              <a:spcAft>
                <a:spcPts val="0"/>
              </a:spcAft>
              <a:buSzPts val="2400"/>
              <a:buFont typeface="Noto Sans Symbols"/>
              <a:buChar char="∙"/>
            </a:pPr>
            <a:r>
              <a:rPr lang="en-US" sz="2400"/>
              <a:t>Track all actions in an audit log for accountability</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5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5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500"/>
                                        <p:tgtEl>
                                          <p:spTgt spid="11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DIMENSION TAGGING &amp; ENRICHMENT</a:t>
            </a:r>
            <a:br>
              <a:rPr lang="en-US"/>
            </a:br>
            <a:endParaRPr/>
          </a:p>
        </p:txBody>
      </p:sp>
      <p:sp>
        <p:nvSpPr>
          <p:cNvPr id="122" name="Google Shape;122;p17"/>
          <p:cNvSpPr txBox="1"/>
          <p:nvPr>
            <p:ph idx="1" type="body"/>
          </p:nvPr>
        </p:nvSpPr>
        <p:spPr>
          <a:xfrm>
            <a:off x="1451579" y="1924291"/>
            <a:ext cx="9603275" cy="3909581"/>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400"/>
              <a:buFont typeface="Noto Sans Symbols"/>
              <a:buChar char="∙"/>
            </a:pPr>
            <a:r>
              <a:rPr lang="en-US" sz="2400"/>
              <a:t>Assign appropriate accounting dimensions </a:t>
            </a:r>
            <a:br>
              <a:rPr lang="en-US" sz="2400"/>
            </a:br>
            <a:r>
              <a:rPr lang="en-US" sz="2400"/>
              <a:t>(e.g., project, cost center, cost category, worker) :</a:t>
            </a:r>
            <a:endParaRPr/>
          </a:p>
          <a:p>
            <a:pPr indent="-342900" lvl="1" marL="800100" rtl="0" algn="just">
              <a:lnSpc>
                <a:spcPct val="120000"/>
              </a:lnSpc>
              <a:spcBef>
                <a:spcPts val="600"/>
              </a:spcBef>
              <a:spcAft>
                <a:spcPts val="0"/>
              </a:spcAft>
              <a:buSzPts val="2200"/>
              <a:buFont typeface="Noto Sans Symbols"/>
              <a:buChar char="∙"/>
            </a:pPr>
            <a:r>
              <a:rPr lang="en-US" sz="2200"/>
              <a:t>Manually, if required</a:t>
            </a:r>
            <a:endParaRPr/>
          </a:p>
          <a:p>
            <a:pPr indent="-342900" lvl="1" marL="800100" rtl="0" algn="just">
              <a:lnSpc>
                <a:spcPct val="120000"/>
              </a:lnSpc>
              <a:spcBef>
                <a:spcPts val="600"/>
              </a:spcBef>
              <a:spcAft>
                <a:spcPts val="0"/>
              </a:spcAft>
              <a:buSzPts val="2400"/>
              <a:buFont typeface="Noto Sans Symbols"/>
              <a:buChar char="∙"/>
            </a:pPr>
            <a:r>
              <a:rPr lang="en-US" sz="2400"/>
              <a:t>AI-powered, based on historical tagging behavior</a:t>
            </a:r>
            <a:endParaRPr/>
          </a:p>
          <a:p>
            <a:pPr indent="-342900" lvl="1" marL="800100" rtl="0" algn="just">
              <a:lnSpc>
                <a:spcPct val="120000"/>
              </a:lnSpc>
              <a:spcBef>
                <a:spcPts val="600"/>
              </a:spcBef>
              <a:spcAft>
                <a:spcPts val="0"/>
              </a:spcAft>
              <a:buSzPts val="2400"/>
              <a:buFont typeface="Noto Sans Symbols"/>
              <a:buChar char="∙"/>
            </a:pPr>
            <a:r>
              <a:rPr lang="en-US" sz="2400"/>
              <a:t>Rule-based, using fixed logic per vendor/type/category</a:t>
            </a:r>
            <a:endParaRPr/>
          </a:p>
          <a:p>
            <a:pPr indent="-342900" lvl="0" marL="342900" rtl="0" algn="just">
              <a:lnSpc>
                <a:spcPct val="120000"/>
              </a:lnSpc>
              <a:spcBef>
                <a:spcPts val="600"/>
              </a:spcBef>
              <a:spcAft>
                <a:spcPts val="0"/>
              </a:spcAft>
              <a:buSzPts val="2400"/>
              <a:buFont typeface="Noto Sans Symbols"/>
              <a:buChar char="∙"/>
            </a:pPr>
            <a:r>
              <a:rPr lang="en-US" sz="2400"/>
              <a:t>Ensure all invoices are enriched with complete and correct metadata before it is forwarded to finance for booking and payment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5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5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5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5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500"/>
                                        <p:tgtEl>
                                          <p:spTgt spid="12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ERP INTEGRATION (PANTHEON)</a:t>
            </a:r>
            <a:endParaRPr/>
          </a:p>
        </p:txBody>
      </p:sp>
      <p:sp>
        <p:nvSpPr>
          <p:cNvPr id="128" name="Google Shape;128;p18"/>
          <p:cNvSpPr txBox="1"/>
          <p:nvPr>
            <p:ph idx="1" type="body"/>
          </p:nvPr>
        </p:nvSpPr>
        <p:spPr>
          <a:xfrm>
            <a:off x="1451579" y="1924291"/>
            <a:ext cx="9603275" cy="3909581"/>
          </a:xfrm>
          <a:prstGeom prst="rect">
            <a:avLst/>
          </a:prstGeom>
          <a:noFill/>
          <a:ln>
            <a:noFill/>
          </a:ln>
        </p:spPr>
        <p:txBody>
          <a:bodyPr anchorCtr="0" anchor="t" bIns="45700" lIns="91425" spcFirstLastPara="1" rIns="91425" wrap="square" tIns="45700">
            <a:noAutofit/>
          </a:bodyPr>
          <a:lstStyle/>
          <a:p>
            <a:pPr indent="-190500" lvl="0" marL="342900" rtl="0" algn="l">
              <a:lnSpc>
                <a:spcPct val="120000"/>
              </a:lnSpc>
              <a:spcBef>
                <a:spcPts val="0"/>
              </a:spcBef>
              <a:spcAft>
                <a:spcPts val="0"/>
              </a:spcAft>
              <a:buSzPts val="2400"/>
              <a:buFont typeface="Noto Sans Symbols"/>
              <a:buNone/>
            </a:pPr>
            <a:r>
              <a:t/>
            </a:r>
            <a:endParaRPr sz="2400"/>
          </a:p>
          <a:p>
            <a:pPr indent="-228600" lvl="0" marL="228600" rtl="0" algn="l">
              <a:lnSpc>
                <a:spcPct val="120000"/>
              </a:lnSpc>
              <a:spcBef>
                <a:spcPts val="600"/>
              </a:spcBef>
              <a:spcAft>
                <a:spcPts val="0"/>
              </a:spcAft>
              <a:buSzPts val="2400"/>
              <a:buFont typeface="Noto Sans Symbols"/>
              <a:buChar char="▪"/>
            </a:pPr>
            <a:r>
              <a:rPr lang="en-US" sz="2400"/>
              <a:t>Sync with Pantheon ERP to:</a:t>
            </a:r>
            <a:endParaRPr/>
          </a:p>
          <a:p>
            <a:pPr indent="-342900" lvl="1" marL="800100" rtl="0" algn="l">
              <a:lnSpc>
                <a:spcPct val="120000"/>
              </a:lnSpc>
              <a:spcBef>
                <a:spcPts val="600"/>
              </a:spcBef>
              <a:spcAft>
                <a:spcPts val="0"/>
              </a:spcAft>
              <a:buSzPts val="2200"/>
              <a:buFont typeface="Noto Sans Symbols"/>
              <a:buChar char="∙"/>
            </a:pPr>
            <a:r>
              <a:rPr lang="en-US" sz="2200"/>
              <a:t>Recognize booking numbers and financial entry status</a:t>
            </a:r>
            <a:endParaRPr/>
          </a:p>
          <a:p>
            <a:pPr indent="-342900" lvl="1" marL="800100" rtl="0" algn="l">
              <a:lnSpc>
                <a:spcPct val="120000"/>
              </a:lnSpc>
              <a:spcBef>
                <a:spcPts val="600"/>
              </a:spcBef>
              <a:spcAft>
                <a:spcPts val="0"/>
              </a:spcAft>
              <a:buSzPts val="2200"/>
              <a:buFont typeface="Noto Sans Symbols"/>
              <a:buChar char="∙"/>
            </a:pPr>
            <a:r>
              <a:rPr lang="en-US" sz="2200"/>
              <a:t>Match invoices to ERP data</a:t>
            </a:r>
            <a:endParaRPr/>
          </a:p>
          <a:p>
            <a:pPr indent="-342900" lvl="1" marL="800100" rtl="0" algn="l">
              <a:lnSpc>
                <a:spcPct val="120000"/>
              </a:lnSpc>
              <a:spcBef>
                <a:spcPts val="600"/>
              </a:spcBef>
              <a:spcAft>
                <a:spcPts val="0"/>
              </a:spcAft>
              <a:buSzPts val="2200"/>
              <a:buFont typeface="Noto Sans Symbols"/>
              <a:buChar char="∙"/>
            </a:pPr>
            <a:r>
              <a:rPr lang="en-US" sz="2200"/>
              <a:t>Add payment information once processed</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PAYMENT STATUS &amp; INVOICE CLOSURE</a:t>
            </a:r>
            <a:endParaRPr/>
          </a:p>
        </p:txBody>
      </p:sp>
      <p:sp>
        <p:nvSpPr>
          <p:cNvPr id="134" name="Google Shape;134;p19"/>
          <p:cNvSpPr txBox="1"/>
          <p:nvPr>
            <p:ph idx="1" type="body"/>
          </p:nvPr>
        </p:nvSpPr>
        <p:spPr>
          <a:xfrm>
            <a:off x="1451579" y="1924291"/>
            <a:ext cx="9603275" cy="3909581"/>
          </a:xfrm>
          <a:prstGeom prst="rect">
            <a:avLst/>
          </a:prstGeom>
          <a:noFill/>
          <a:ln>
            <a:noFill/>
          </a:ln>
        </p:spPr>
        <p:txBody>
          <a:bodyPr anchorCtr="0" anchor="t" bIns="45700" lIns="91425" spcFirstLastPara="1" rIns="91425" wrap="square" tIns="45700">
            <a:noAutofit/>
          </a:bodyPr>
          <a:lstStyle/>
          <a:p>
            <a:pPr indent="-203200" lvl="0" marL="342900" rtl="0" algn="l">
              <a:lnSpc>
                <a:spcPct val="120000"/>
              </a:lnSpc>
              <a:spcBef>
                <a:spcPts val="0"/>
              </a:spcBef>
              <a:spcAft>
                <a:spcPts val="0"/>
              </a:spcAft>
              <a:buSzPts val="2200"/>
              <a:buFont typeface="Noto Sans Symbols"/>
              <a:buNone/>
            </a:pPr>
            <a:r>
              <a:t/>
            </a:r>
            <a:endParaRPr sz="2200"/>
          </a:p>
          <a:p>
            <a:pPr indent="-342900" lvl="0" marL="342900" rtl="0" algn="l">
              <a:lnSpc>
                <a:spcPct val="120000"/>
              </a:lnSpc>
              <a:spcBef>
                <a:spcPts val="600"/>
              </a:spcBef>
              <a:spcAft>
                <a:spcPts val="0"/>
              </a:spcAft>
              <a:buSzPts val="2200"/>
              <a:buFont typeface="Noto Sans Symbols"/>
              <a:buChar char="∙"/>
            </a:pPr>
            <a:r>
              <a:rPr lang="en-US" sz="2200"/>
              <a:t>Once payment is completed (automatically or manually recorded):</a:t>
            </a:r>
            <a:endParaRPr/>
          </a:p>
          <a:p>
            <a:pPr indent="-342900" lvl="1" marL="800100" rtl="0" algn="l">
              <a:lnSpc>
                <a:spcPct val="120000"/>
              </a:lnSpc>
              <a:spcBef>
                <a:spcPts val="600"/>
              </a:spcBef>
              <a:spcAft>
                <a:spcPts val="0"/>
              </a:spcAft>
              <a:buSzPts val="2000"/>
              <a:buFont typeface="Noto Sans Symbols"/>
              <a:buChar char="∙"/>
            </a:pPr>
            <a:r>
              <a:rPr lang="en-US" sz="2000"/>
              <a:t>Update the invoice record with payment details</a:t>
            </a:r>
            <a:endParaRPr/>
          </a:p>
          <a:p>
            <a:pPr indent="-342900" lvl="1" marL="800100" rtl="0" algn="l">
              <a:lnSpc>
                <a:spcPct val="120000"/>
              </a:lnSpc>
              <a:spcBef>
                <a:spcPts val="600"/>
              </a:spcBef>
              <a:spcAft>
                <a:spcPts val="0"/>
              </a:spcAft>
              <a:buSzPts val="2000"/>
              <a:buFont typeface="Noto Sans Symbols"/>
              <a:buChar char="∙"/>
            </a:pPr>
            <a:r>
              <a:rPr lang="en-US" sz="2000"/>
              <a:t>Mark invoice as closed in the system</a:t>
            </a:r>
            <a:endParaRPr/>
          </a:p>
          <a:p>
            <a:pPr indent="-342900" lvl="1" marL="800100" rtl="0" algn="l">
              <a:lnSpc>
                <a:spcPct val="120000"/>
              </a:lnSpc>
              <a:spcBef>
                <a:spcPts val="600"/>
              </a:spcBef>
              <a:spcAft>
                <a:spcPts val="0"/>
              </a:spcAft>
              <a:buSzPts val="2000"/>
              <a:buFont typeface="Noto Sans Symbols"/>
              <a:buChar char="∙"/>
            </a:pPr>
            <a:r>
              <a:rPr lang="en-US" sz="2000"/>
              <a:t>Trigger final notification and archive the document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FINAL OUTPUT</a:t>
            </a:r>
            <a:endParaRPr/>
          </a:p>
        </p:txBody>
      </p:sp>
      <p:sp>
        <p:nvSpPr>
          <p:cNvPr id="140" name="Google Shape;140;p20"/>
          <p:cNvSpPr txBox="1"/>
          <p:nvPr>
            <p:ph idx="1" type="body"/>
          </p:nvPr>
        </p:nvSpPr>
        <p:spPr>
          <a:xfrm>
            <a:off x="1451579" y="1924291"/>
            <a:ext cx="9603275" cy="3909581"/>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000"/>
              <a:buFont typeface="Noto Sans Symbols"/>
              <a:buChar char="∙"/>
            </a:pPr>
            <a:r>
              <a:rPr lang="en-US" sz="2000"/>
              <a:t>Seamless invoice import from uploads or emails</a:t>
            </a:r>
            <a:endParaRPr/>
          </a:p>
          <a:p>
            <a:pPr indent="-342900" lvl="0" marL="342900" rtl="0" algn="l">
              <a:lnSpc>
                <a:spcPct val="120000"/>
              </a:lnSpc>
              <a:spcBef>
                <a:spcPts val="600"/>
              </a:spcBef>
              <a:spcAft>
                <a:spcPts val="0"/>
              </a:spcAft>
              <a:buSzPts val="2000"/>
              <a:buFont typeface="Noto Sans Symbols"/>
              <a:buChar char="∙"/>
            </a:pPr>
            <a:r>
              <a:rPr lang="en-US" sz="2000"/>
              <a:t>Accurate invoice parsing and data extraction</a:t>
            </a:r>
            <a:endParaRPr/>
          </a:p>
          <a:p>
            <a:pPr indent="-342900" lvl="0" marL="342900" rtl="0" algn="l">
              <a:lnSpc>
                <a:spcPct val="120000"/>
              </a:lnSpc>
              <a:spcBef>
                <a:spcPts val="600"/>
              </a:spcBef>
              <a:spcAft>
                <a:spcPts val="0"/>
              </a:spcAft>
              <a:buSzPts val="2000"/>
              <a:buFont typeface="Noto Sans Symbols"/>
              <a:buChar char="∙"/>
            </a:pPr>
            <a:r>
              <a:rPr lang="en-US" sz="2000"/>
              <a:t>Smart approval workflows based on rules and SOP</a:t>
            </a:r>
            <a:endParaRPr/>
          </a:p>
          <a:p>
            <a:pPr indent="-342900" lvl="0" marL="342900" rtl="0" algn="l">
              <a:lnSpc>
                <a:spcPct val="120000"/>
              </a:lnSpc>
              <a:spcBef>
                <a:spcPts val="600"/>
              </a:spcBef>
              <a:spcAft>
                <a:spcPts val="0"/>
              </a:spcAft>
              <a:buSzPts val="2000"/>
              <a:buFont typeface="Noto Sans Symbols"/>
              <a:buChar char="∙"/>
            </a:pPr>
            <a:r>
              <a:rPr lang="en-US" sz="2000"/>
              <a:t>AI-enhanced dimension tagging or manual entry</a:t>
            </a:r>
            <a:endParaRPr/>
          </a:p>
          <a:p>
            <a:pPr indent="-342900" lvl="0" marL="342900" rtl="0" algn="l">
              <a:lnSpc>
                <a:spcPct val="120000"/>
              </a:lnSpc>
              <a:spcBef>
                <a:spcPts val="600"/>
              </a:spcBef>
              <a:spcAft>
                <a:spcPts val="0"/>
              </a:spcAft>
              <a:buSzPts val="2000"/>
              <a:buFont typeface="Noto Sans Symbols"/>
              <a:buChar char="∙"/>
            </a:pPr>
            <a:r>
              <a:rPr lang="en-US" sz="2000"/>
              <a:t>Real-time Pantheon ERP integration</a:t>
            </a:r>
            <a:endParaRPr/>
          </a:p>
          <a:p>
            <a:pPr indent="-342900" lvl="0" marL="342900" rtl="0" algn="l">
              <a:lnSpc>
                <a:spcPct val="120000"/>
              </a:lnSpc>
              <a:spcBef>
                <a:spcPts val="600"/>
              </a:spcBef>
              <a:spcAft>
                <a:spcPts val="0"/>
              </a:spcAft>
              <a:buSzPts val="2000"/>
              <a:buFont typeface="Noto Sans Symbols"/>
              <a:buChar char="∙"/>
            </a:pPr>
            <a:r>
              <a:rPr lang="en-US" sz="2000"/>
              <a:t>Automatic status updates and invoice closure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1"/>
          <p:cNvPicPr preferRelativeResize="0"/>
          <p:nvPr/>
        </p:nvPicPr>
        <p:blipFill rotWithShape="1">
          <a:blip r:embed="rId3">
            <a:alphaModFix/>
          </a:blip>
          <a:srcRect b="0" l="0" r="0" t="0"/>
          <a:stretch/>
        </p:blipFill>
        <p:spPr>
          <a:xfrm>
            <a:off x="3978434" y="0"/>
            <a:ext cx="4235132" cy="61264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