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C917A-833F-4D00-A8C2-B91ED0B6C5E7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C5B2C-4519-4979-BBF0-1012C52F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2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B9189C-880B-4FE7-8306-DC174A73D91C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ACC149-F74B-4B55-AA44-4FAA3C9E9317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5" y="1556792"/>
            <a:ext cx="6912768" cy="1702160"/>
          </a:xfrm>
        </p:spPr>
        <p:txBody>
          <a:bodyPr/>
          <a:lstStyle/>
          <a:p>
            <a:r>
              <a:rPr lang="en-US" dirty="0" smtClean="0"/>
              <a:t>Interview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2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" y="199571"/>
            <a:ext cx="8812652" cy="637141"/>
          </a:xfrm>
        </p:spPr>
        <p:txBody>
          <a:bodyPr>
            <a:normAutofit fontScale="90000"/>
          </a:bodyPr>
          <a:lstStyle/>
          <a:p>
            <a:r>
              <a:rPr lang="en-IN" sz="2200" b="1" dirty="0" smtClean="0">
                <a:solidFill>
                  <a:srgbClr val="FF0000"/>
                </a:solidFill>
              </a:rPr>
              <a:t>What </a:t>
            </a:r>
            <a:r>
              <a:rPr lang="en-IN" sz="2200" b="1" dirty="0">
                <a:solidFill>
                  <a:srgbClr val="FF0000"/>
                </a:solidFill>
              </a:rPr>
              <a:t>is the difference between pass, continue and break?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8229600" cy="53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dirty="0" smtClean="0"/>
              <a:t>Pass</a:t>
            </a:r>
            <a:r>
              <a:rPr lang="en-IN" sz="2000" dirty="0"/>
              <a:t> means do nothing. We typically use it because Python doesn’t allow creating a class, </a:t>
            </a:r>
            <a:r>
              <a:rPr lang="en-IN" sz="2000" dirty="0" smtClean="0"/>
              <a:t>function </a:t>
            </a:r>
            <a:r>
              <a:rPr lang="en-IN" sz="2000" dirty="0"/>
              <a:t>or if-statement without code inside it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988841"/>
            <a:ext cx="2880320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4" y="1988841"/>
            <a:ext cx="1663427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97794"/>
            <a:ext cx="63991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  <a:cs typeface="Arial" pitchFamily="34" charset="0"/>
              </a:rPr>
              <a:t>continu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1924" y="3789040"/>
            <a:ext cx="8229600" cy="2520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IN" sz="2000" dirty="0"/>
          </a:p>
        </p:txBody>
      </p:sp>
      <p:sp>
        <p:nvSpPr>
          <p:cNvPr id="9" name="Rectangle 8"/>
          <p:cNvSpPr/>
          <p:nvPr/>
        </p:nvSpPr>
        <p:spPr>
          <a:xfrm>
            <a:off x="161924" y="4437112"/>
            <a:ext cx="8802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Continue-</a:t>
            </a:r>
            <a:r>
              <a:rPr lang="en-IN" dirty="0" smtClean="0"/>
              <a:t> </a:t>
            </a:r>
            <a:r>
              <a:rPr lang="en-IN" dirty="0"/>
              <a:t>continues to the next element and halts execution for the current element. So print(i) is never reached for values where i &lt; 3</a:t>
            </a:r>
            <a:r>
              <a:rPr lang="en-IN" dirty="0" smtClean="0"/>
              <a:t>.</a:t>
            </a:r>
          </a:p>
          <a:p>
            <a:r>
              <a:rPr lang="en-US" dirty="0"/>
              <a:t>a = [1,2,3,4,5]</a:t>
            </a:r>
          </a:p>
          <a:p>
            <a:r>
              <a:rPr lang="en-US" dirty="0" smtClean="0"/>
              <a:t>for </a:t>
            </a:r>
            <a:r>
              <a:rPr lang="en-US" dirty="0"/>
              <a:t>i in a:</a:t>
            </a:r>
          </a:p>
          <a:p>
            <a:r>
              <a:rPr lang="en-US" dirty="0"/>
              <a:t>    if i &lt; 3:</a:t>
            </a:r>
          </a:p>
          <a:p>
            <a:r>
              <a:rPr lang="en-US" dirty="0"/>
              <a:t>        continue</a:t>
            </a:r>
          </a:p>
          <a:p>
            <a:r>
              <a:rPr lang="en-US" dirty="0"/>
              <a:t>    print(i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Output-</a:t>
            </a:r>
            <a:r>
              <a:rPr lang="en-IN" dirty="0"/>
              <a:t>#=&gt; </a:t>
            </a:r>
            <a:r>
              <a:rPr lang="en-IN" dirty="0" smtClean="0"/>
              <a:t>1,2,3,4,5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4" cy="896144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B</a:t>
            </a:r>
            <a:r>
              <a:rPr lang="en-IN" sz="1600" dirty="0" smtClean="0">
                <a:solidFill>
                  <a:schemeClr val="tx1"/>
                </a:solidFill>
              </a:rPr>
              <a:t>reaks </a:t>
            </a:r>
            <a:r>
              <a:rPr lang="en-IN" sz="1600" dirty="0">
                <a:solidFill>
                  <a:schemeClr val="tx1"/>
                </a:solidFill>
              </a:rPr>
              <a:t>the loop and the sequence is not longer iterated over. So elements from 3 onward are not printed.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340768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i in a:</a:t>
            </a:r>
            <a:br>
              <a:rPr lang="en-IN" dirty="0"/>
            </a:br>
            <a:r>
              <a:rPr lang="en-IN" dirty="0"/>
              <a:t>if i == 3:</a:t>
            </a:r>
            <a:br>
              <a:rPr lang="en-IN" dirty="0"/>
            </a:br>
            <a:r>
              <a:rPr lang="en-IN" dirty="0"/>
              <a:t>break</a:t>
            </a:r>
            <a:br>
              <a:rPr lang="en-IN" dirty="0"/>
            </a:br>
            <a:r>
              <a:rPr lang="en-IN" dirty="0"/>
              <a:t>print(i) </a:t>
            </a:r>
            <a:br>
              <a:rPr lang="en-IN" dirty="0"/>
            </a:br>
            <a:r>
              <a:rPr lang="en-IN" dirty="0" smtClean="0">
                <a:solidFill>
                  <a:srgbClr val="FF0000"/>
                </a:solidFill>
              </a:rPr>
              <a:t>output-#=&gt; </a:t>
            </a:r>
            <a:r>
              <a:rPr lang="en-IN" dirty="0">
                <a:solidFill>
                  <a:srgbClr val="FF0000"/>
                </a:solidFill>
              </a:rPr>
              <a:t>1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#=&gt;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Convert the following for loop into a list comprehension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r>
              <a:rPr lang="en-IN" dirty="0"/>
              <a:t>This for </a:t>
            </a:r>
            <a:r>
              <a:rPr lang="en-IN" dirty="0" smtClean="0"/>
              <a:t>loop                                                  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22098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34123"/>
            <a:ext cx="2664296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4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2276872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Give an example of the ternary </a:t>
            </a:r>
            <a:r>
              <a:rPr lang="en-IN" sz="1600" b="1" dirty="0" smtClean="0">
                <a:solidFill>
                  <a:srgbClr val="FF0000"/>
                </a:solidFill>
              </a:rPr>
              <a:t>operator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The ternary operator is a one-line if/else statement.</a:t>
            </a:r>
            <a:br>
              <a:rPr lang="en-IN" sz="1600" dirty="0"/>
            </a:br>
            <a:r>
              <a:rPr lang="en-IN" sz="1600" dirty="0"/>
              <a:t>The syntax looks like a if condition else b.</a:t>
            </a:r>
            <a:br>
              <a:rPr lang="en-IN" sz="1600" dirty="0"/>
            </a:br>
            <a:r>
              <a:rPr lang="en-IN" sz="1800" dirty="0"/>
              <a:t>x = 5</a:t>
            </a:r>
            <a:br>
              <a:rPr lang="en-IN" sz="1800" dirty="0"/>
            </a:br>
            <a:r>
              <a:rPr lang="en-IN" sz="1800" dirty="0"/>
              <a:t>y = 10'greater' if x &gt; 6 else 'less'</a:t>
            </a:r>
            <a:br>
              <a:rPr lang="en-IN" sz="1800" dirty="0"/>
            </a:br>
            <a:r>
              <a:rPr lang="en-IN" sz="1800" dirty="0">
                <a:solidFill>
                  <a:srgbClr val="FF0000"/>
                </a:solidFill>
              </a:rPr>
              <a:t>#=&gt; 'less</a:t>
            </a:r>
            <a:r>
              <a:rPr lang="en-IN" sz="1800" dirty="0" smtClean="0">
                <a:solidFill>
                  <a:srgbClr val="FF0000"/>
                </a:solidFill>
              </a:rPr>
              <a:t>'‘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greater</a:t>
            </a:r>
            <a:r>
              <a:rPr lang="en-IN" sz="1800" dirty="0"/>
              <a:t>' if y &gt; 6 else 'less'</a:t>
            </a:r>
            <a:br>
              <a:rPr lang="en-IN" sz="1800" dirty="0"/>
            </a:br>
            <a:r>
              <a:rPr lang="en-IN" sz="1800" dirty="0">
                <a:solidFill>
                  <a:srgbClr val="FF0000"/>
                </a:solidFill>
              </a:rPr>
              <a:t>#=&gt; 'greater'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52246"/>
            <a:ext cx="864095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Check if a string only contains numbers</a:t>
            </a:r>
            <a:r>
              <a:rPr lang="en-IN" sz="1600" b="1" dirty="0" smtClean="0"/>
              <a:t>.</a:t>
            </a:r>
          </a:p>
          <a:p>
            <a:r>
              <a:rPr lang="en-IN" dirty="0"/>
              <a:t>You can use </a:t>
            </a:r>
            <a:r>
              <a:rPr lang="en-IN" dirty="0" err="1"/>
              <a:t>isnumeric</a:t>
            </a:r>
            <a:r>
              <a:rPr lang="en-IN" dirty="0" smtClean="0"/>
              <a:t>()</a:t>
            </a:r>
          </a:p>
          <a:p>
            <a:r>
              <a:rPr lang="en-IN" dirty="0" smtClean="0"/>
              <a:t>'123a‘ .  </a:t>
            </a:r>
            <a:r>
              <a:rPr lang="en-IN" dirty="0" err="1" smtClean="0"/>
              <a:t>isnumeric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#=&gt; </a:t>
            </a:r>
            <a:r>
              <a:rPr lang="en-IN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IN" dirty="0" smtClean="0"/>
              <a:t>'123</a:t>
            </a:r>
            <a:r>
              <a:rPr lang="en-IN" dirty="0"/>
              <a:t>'.isnumeric()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#=&gt; </a:t>
            </a:r>
            <a:r>
              <a:rPr lang="en-IN" dirty="0" smtClean="0">
                <a:solidFill>
                  <a:srgbClr val="FF0000"/>
                </a:solidFill>
              </a:rPr>
              <a:t>True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Check if a string only contains letters</a:t>
            </a:r>
            <a:r>
              <a:rPr lang="en-IN" b="1" dirty="0"/>
              <a:t>.</a:t>
            </a:r>
          </a:p>
          <a:p>
            <a:r>
              <a:rPr lang="en-IN" dirty="0"/>
              <a:t>You can use </a:t>
            </a:r>
            <a:r>
              <a:rPr lang="en-IN" dirty="0" err="1"/>
              <a:t>isalpha</a:t>
            </a:r>
            <a:r>
              <a:rPr lang="en-IN" dirty="0" smtClean="0"/>
              <a:t>()</a:t>
            </a:r>
          </a:p>
          <a:p>
            <a:r>
              <a:rPr lang="en-IN" dirty="0"/>
              <a:t>'123a'.isalpha()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#=&gt; </a:t>
            </a:r>
            <a:r>
              <a:rPr lang="en-IN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IN" dirty="0" smtClean="0"/>
              <a:t>'a</a:t>
            </a:r>
            <a:r>
              <a:rPr lang="en-IN" dirty="0"/>
              <a:t>'.</a:t>
            </a:r>
            <a:r>
              <a:rPr lang="en-IN" dirty="0" err="1"/>
              <a:t>isalpha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#=&gt; True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Check if a string only contains numbers and letters.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dirty="0"/>
              <a:t>You can use </a:t>
            </a:r>
            <a:r>
              <a:rPr lang="en-IN" sz="1800" dirty="0" err="1"/>
              <a:t>isalnum</a:t>
            </a:r>
            <a:r>
              <a:rPr lang="en-IN" sz="1800" dirty="0" smtClean="0"/>
              <a:t>().</a:t>
            </a:r>
            <a:endParaRPr lang="en-IN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522168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'123abc...'.</a:t>
            </a:r>
            <a:r>
              <a:rPr lang="en-IN" sz="1800" dirty="0" err="1">
                <a:solidFill>
                  <a:srgbClr val="FF0000"/>
                </a:solidFill>
              </a:rPr>
              <a:t>isalnum</a:t>
            </a:r>
            <a:r>
              <a:rPr lang="en-IN" sz="1800" dirty="0">
                <a:solidFill>
                  <a:srgbClr val="FF0000"/>
                </a:solidFill>
              </a:rPr>
              <a:t>()</a:t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</a:rPr>
              <a:t>#=&gt; </a:t>
            </a:r>
            <a:r>
              <a:rPr lang="en-IN" sz="1800" dirty="0" smtClean="0">
                <a:solidFill>
                  <a:srgbClr val="FF0000"/>
                </a:solidFill>
              </a:rPr>
              <a:t>False</a:t>
            </a:r>
          </a:p>
          <a:p>
            <a:endParaRPr lang="en-IN" sz="1800" dirty="0">
              <a:solidFill>
                <a:srgbClr val="FF0000"/>
              </a:solidFill>
            </a:endParaRPr>
          </a:p>
          <a:p>
            <a:r>
              <a:rPr lang="en-IN" sz="1800" dirty="0" smtClean="0">
                <a:solidFill>
                  <a:srgbClr val="FF0000"/>
                </a:solidFill>
              </a:rPr>
              <a:t>'123abc</a:t>
            </a:r>
            <a:r>
              <a:rPr lang="en-IN" sz="1800" dirty="0">
                <a:solidFill>
                  <a:srgbClr val="FF0000"/>
                </a:solidFill>
              </a:rPr>
              <a:t>'.isalnum()</a:t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</a:rPr>
              <a:t>#=&gt; </a:t>
            </a:r>
            <a:r>
              <a:rPr lang="en-IN" sz="1800" dirty="0" smtClean="0">
                <a:solidFill>
                  <a:srgbClr val="FF0000"/>
                </a:solidFill>
              </a:rPr>
              <a:t>True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Return a list of keys from a dictionary.</a:t>
            </a:r>
          </a:p>
          <a:p>
            <a:r>
              <a:rPr lang="en-IN" sz="1800" dirty="0"/>
              <a:t>This can be done by passing the dictionary to python’s list() constructor, list().</a:t>
            </a:r>
          </a:p>
          <a:p>
            <a:r>
              <a:rPr lang="en-IN" sz="1800" dirty="0"/>
              <a:t>d = {'id':7, 'name':'</a:t>
            </a:r>
            <a:r>
              <a:rPr lang="en-IN" sz="1800" dirty="0" err="1"/>
              <a:t>Shiba</a:t>
            </a:r>
            <a:r>
              <a:rPr lang="en-IN" sz="1800" dirty="0"/>
              <a:t>', '</a:t>
            </a:r>
            <a:r>
              <a:rPr lang="en-IN" sz="1800" dirty="0" err="1"/>
              <a:t>color</a:t>
            </a:r>
            <a:r>
              <a:rPr lang="en-IN" sz="1800" dirty="0"/>
              <a:t>':'brown', '</a:t>
            </a:r>
            <a:r>
              <a:rPr lang="en-IN" sz="1800" dirty="0" err="1"/>
              <a:t>speed':'very</a:t>
            </a:r>
            <a:r>
              <a:rPr lang="en-IN" sz="1800" dirty="0"/>
              <a:t> slow</a:t>
            </a:r>
            <a:r>
              <a:rPr lang="en-IN" sz="1800" dirty="0" smtClean="0"/>
              <a:t>'}</a:t>
            </a:r>
          </a:p>
          <a:p>
            <a:r>
              <a:rPr lang="en-IN" sz="1800" dirty="0" smtClean="0"/>
              <a:t>list(d</a:t>
            </a:r>
            <a:r>
              <a:rPr lang="en-IN" sz="1800" dirty="0"/>
              <a:t>)</a:t>
            </a:r>
            <a:br>
              <a:rPr lang="en-IN" sz="1800" dirty="0"/>
            </a:br>
            <a:r>
              <a:rPr lang="en-IN" sz="1800" dirty="0" smtClean="0">
                <a:solidFill>
                  <a:srgbClr val="FF0000"/>
                </a:solidFill>
              </a:rPr>
              <a:t>Output#=&gt; </a:t>
            </a:r>
            <a:r>
              <a:rPr lang="en-IN" sz="1800" dirty="0">
                <a:solidFill>
                  <a:srgbClr val="FF0000"/>
                </a:solidFill>
              </a:rPr>
              <a:t>['id', 'name', '</a:t>
            </a:r>
            <a:r>
              <a:rPr lang="en-IN" sz="1800" dirty="0" err="1">
                <a:solidFill>
                  <a:srgbClr val="FF0000"/>
                </a:solidFill>
              </a:rPr>
              <a:t>color</a:t>
            </a:r>
            <a:r>
              <a:rPr lang="en-IN" sz="1800" dirty="0">
                <a:solidFill>
                  <a:srgbClr val="FF0000"/>
                </a:solidFill>
              </a:rPr>
              <a:t>', </a:t>
            </a:r>
            <a:r>
              <a:rPr lang="en-IN" sz="1800" dirty="0" smtClean="0">
                <a:solidFill>
                  <a:srgbClr val="FF0000"/>
                </a:solidFill>
              </a:rPr>
              <a:t>'speed']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IN" sz="1800" b="1" dirty="0">
                <a:solidFill>
                  <a:srgbClr val="FF0000"/>
                </a:solidFill>
              </a:rPr>
              <a:t>How do you upper and lowercase a string?</a:t>
            </a:r>
          </a:p>
          <a:p>
            <a:r>
              <a:rPr lang="en-IN" sz="1800" dirty="0"/>
              <a:t>You can use the upper() and lower() string methods.</a:t>
            </a:r>
          </a:p>
          <a:p>
            <a:r>
              <a:rPr lang="en-IN" sz="1800" dirty="0" err="1">
                <a:solidFill>
                  <a:srgbClr val="FF0000"/>
                </a:solidFill>
              </a:rPr>
              <a:t>small_word</a:t>
            </a:r>
            <a:r>
              <a:rPr lang="en-IN" sz="1800" dirty="0">
                <a:solidFill>
                  <a:srgbClr val="FF0000"/>
                </a:solidFill>
              </a:rPr>
              <a:t> = '</a:t>
            </a:r>
            <a:r>
              <a:rPr lang="en-IN" sz="1800" dirty="0" err="1">
                <a:solidFill>
                  <a:srgbClr val="FF0000"/>
                </a:solidFill>
              </a:rPr>
              <a:t>potatocake</a:t>
            </a:r>
            <a:r>
              <a:rPr lang="en-IN" sz="1800" dirty="0">
                <a:solidFill>
                  <a:srgbClr val="FF0000"/>
                </a:solidFill>
              </a:rPr>
              <a:t>'</a:t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 err="1">
                <a:solidFill>
                  <a:srgbClr val="FF0000"/>
                </a:solidFill>
              </a:rPr>
              <a:t>big_word</a:t>
            </a:r>
            <a:r>
              <a:rPr lang="en-IN" sz="1800" dirty="0">
                <a:solidFill>
                  <a:srgbClr val="FF0000"/>
                </a:solidFill>
              </a:rPr>
              <a:t> = </a:t>
            </a:r>
            <a:r>
              <a:rPr lang="en-IN" sz="1800" dirty="0" smtClean="0">
                <a:solidFill>
                  <a:srgbClr val="FF0000"/>
                </a:solidFill>
              </a:rPr>
              <a:t>'FISHCAKE‘</a:t>
            </a:r>
          </a:p>
          <a:p>
            <a:r>
              <a:rPr lang="en-IN" sz="1800" dirty="0" err="1" smtClean="0">
                <a:solidFill>
                  <a:srgbClr val="FF0000"/>
                </a:solidFill>
              </a:rPr>
              <a:t>small_word.upper</a:t>
            </a:r>
            <a:r>
              <a:rPr lang="en-IN" sz="1800" dirty="0">
                <a:solidFill>
                  <a:srgbClr val="FF0000"/>
                </a:solidFill>
              </a:rPr>
              <a:t>()</a:t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</a:rPr>
              <a:t>#=&gt; </a:t>
            </a:r>
            <a:r>
              <a:rPr lang="en-IN" sz="1800" dirty="0" smtClean="0">
                <a:solidFill>
                  <a:srgbClr val="FF0000"/>
                </a:solidFill>
              </a:rPr>
              <a:t>'POTATOCAKE‘</a:t>
            </a:r>
          </a:p>
          <a:p>
            <a:r>
              <a:rPr lang="en-IN" sz="1800" dirty="0" err="1" smtClean="0">
                <a:solidFill>
                  <a:srgbClr val="FF0000"/>
                </a:solidFill>
              </a:rPr>
              <a:t>big_word.lower</a:t>
            </a:r>
            <a:r>
              <a:rPr lang="en-IN" sz="1800" dirty="0">
                <a:solidFill>
                  <a:srgbClr val="FF0000"/>
                </a:solidFill>
              </a:rPr>
              <a:t>()</a:t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</a:rPr>
              <a:t>#=&gt; 'fishcake'</a:t>
            </a:r>
          </a:p>
        </p:txBody>
      </p:sp>
    </p:spTree>
    <p:extLst>
      <p:ext uri="{BB962C8B-B14F-4D97-AF65-F5344CB8AC3E}">
        <p14:creationId xmlns:p14="http://schemas.microsoft.com/office/powerpoint/2010/main" val="8138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 </a:t>
            </a:r>
            <a:r>
              <a:rPr lang="en-IN" sz="1800" b="1" dirty="0">
                <a:solidFill>
                  <a:srgbClr val="FF0000"/>
                </a:solidFill>
              </a:rPr>
              <a:t>What is the difference between remove, del and pop?</a:t>
            </a:r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sz="2000" dirty="0"/>
              <a:t>remove() remove the first matching value</a:t>
            </a:r>
            <a:r>
              <a:rPr lang="en-IN" dirty="0"/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229600" cy="493776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0000"/>
                </a:solidFill>
              </a:rPr>
              <a:t>li = ['a','b','c','d']</a:t>
            </a:r>
            <a:r>
              <a:rPr lang="it-IT" sz="1800" dirty="0" smtClean="0">
                <a:solidFill>
                  <a:srgbClr val="FF0000"/>
                </a:solidFill>
              </a:rPr>
              <a:t>l</a:t>
            </a:r>
          </a:p>
          <a:p>
            <a:r>
              <a:rPr lang="it-IT" sz="1800" dirty="0" smtClean="0">
                <a:solidFill>
                  <a:srgbClr val="FF0000"/>
                </a:solidFill>
              </a:rPr>
              <a:t>i.remove</a:t>
            </a:r>
            <a:r>
              <a:rPr lang="it-IT" sz="1800" dirty="0">
                <a:solidFill>
                  <a:srgbClr val="FF0000"/>
                </a:solidFill>
              </a:rPr>
              <a:t>('b')</a:t>
            </a:r>
            <a:br>
              <a:rPr lang="it-IT" sz="1800" dirty="0">
                <a:solidFill>
                  <a:srgbClr val="FF0000"/>
                </a:solidFill>
              </a:rPr>
            </a:br>
            <a:r>
              <a:rPr lang="it-IT" sz="1800" dirty="0">
                <a:solidFill>
                  <a:srgbClr val="FF0000"/>
                </a:solidFill>
              </a:rPr>
              <a:t/>
            </a:r>
            <a:br>
              <a:rPr lang="it-IT" sz="1800" dirty="0">
                <a:solidFill>
                  <a:srgbClr val="FF0000"/>
                </a:solidFill>
              </a:rPr>
            </a:br>
            <a:r>
              <a:rPr lang="it-IT" sz="1800" dirty="0">
                <a:solidFill>
                  <a:srgbClr val="FF0000"/>
                </a:solidFill>
              </a:rPr>
              <a:t>#=&gt; ['a', 'c', 'd</a:t>
            </a:r>
            <a:r>
              <a:rPr lang="it-IT" sz="18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en-IN" sz="1800" dirty="0" smtClean="0"/>
              <a:t>del</a:t>
            </a:r>
            <a:r>
              <a:rPr lang="en-IN" sz="1800" dirty="0"/>
              <a:t> </a:t>
            </a:r>
            <a:r>
              <a:rPr lang="en-IN" sz="1800" dirty="0" smtClean="0"/>
              <a:t>removes </a:t>
            </a:r>
            <a:r>
              <a:rPr lang="en-IN" sz="1800" dirty="0"/>
              <a:t>an element by index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FF0000"/>
                </a:solidFill>
              </a:rPr>
              <a:t>li = ['a','b','c','d</a:t>
            </a:r>
            <a:r>
              <a:rPr lang="it-IT" sz="18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FF0000"/>
                </a:solidFill>
              </a:rPr>
              <a:t>del </a:t>
            </a:r>
            <a:r>
              <a:rPr lang="it-IT" sz="1800" dirty="0">
                <a:solidFill>
                  <a:srgbClr val="FF0000"/>
                </a:solidFill>
              </a:rPr>
              <a:t>li[0]</a:t>
            </a:r>
            <a:br>
              <a:rPr lang="it-IT" sz="1800" dirty="0">
                <a:solidFill>
                  <a:srgbClr val="FF0000"/>
                </a:solidFill>
              </a:rPr>
            </a:br>
            <a:r>
              <a:rPr lang="it-IT" sz="1800" dirty="0">
                <a:solidFill>
                  <a:srgbClr val="FF0000"/>
                </a:solidFill>
              </a:rPr>
              <a:t/>
            </a:r>
            <a:br>
              <a:rPr lang="it-IT" sz="1800" dirty="0">
                <a:solidFill>
                  <a:srgbClr val="FF0000"/>
                </a:solidFill>
              </a:rPr>
            </a:br>
            <a:r>
              <a:rPr lang="it-IT" sz="1800" dirty="0">
                <a:solidFill>
                  <a:srgbClr val="FF0000"/>
                </a:solidFill>
              </a:rPr>
              <a:t>#=&gt; ['b', 'c', 'd</a:t>
            </a:r>
            <a:r>
              <a:rPr lang="it-IT" sz="1800" dirty="0" smtClean="0">
                <a:solidFill>
                  <a:srgbClr val="FF0000"/>
                </a:solidFill>
              </a:rPr>
              <a:t>']</a:t>
            </a:r>
          </a:p>
          <a:p>
            <a:pPr marL="0" indent="0">
              <a:buNone/>
            </a:pPr>
            <a:endParaRPr lang="it-IT" sz="1800" dirty="0">
              <a:solidFill>
                <a:srgbClr val="FF0000"/>
              </a:solidFill>
            </a:endParaRPr>
          </a:p>
          <a:p>
            <a:r>
              <a:rPr lang="en-IN" sz="1800" dirty="0"/>
              <a:t>pop() removes an element by index and returns that element.</a:t>
            </a:r>
          </a:p>
          <a:p>
            <a:r>
              <a:rPr lang="en-IN" sz="1800" dirty="0">
                <a:solidFill>
                  <a:srgbClr val="FF0000"/>
                </a:solidFill>
              </a:rPr>
              <a:t>li = ['</a:t>
            </a:r>
            <a:r>
              <a:rPr lang="en-IN" sz="1800" dirty="0" err="1">
                <a:solidFill>
                  <a:srgbClr val="FF0000"/>
                </a:solidFill>
              </a:rPr>
              <a:t>a','b','c','d</a:t>
            </a:r>
            <a:r>
              <a:rPr lang="en-IN" sz="1800" dirty="0" smtClean="0">
                <a:solidFill>
                  <a:srgbClr val="FF0000"/>
                </a:solidFill>
              </a:rPr>
              <a:t>']</a:t>
            </a:r>
          </a:p>
          <a:p>
            <a:r>
              <a:rPr lang="en-IN" sz="1800" dirty="0" err="1" smtClean="0">
                <a:solidFill>
                  <a:srgbClr val="FF0000"/>
                </a:solidFill>
              </a:rPr>
              <a:t>li.pop</a:t>
            </a:r>
            <a:r>
              <a:rPr lang="en-IN" sz="1800" dirty="0" smtClean="0">
                <a:solidFill>
                  <a:srgbClr val="FF0000"/>
                </a:solidFill>
              </a:rPr>
              <a:t>(2</a:t>
            </a:r>
            <a:r>
              <a:rPr lang="en-IN" sz="1800" dirty="0">
                <a:solidFill>
                  <a:srgbClr val="FF0000"/>
                </a:solidFill>
              </a:rPr>
              <a:t>)</a:t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</a:rPr>
              <a:t>#=&gt; '</a:t>
            </a:r>
            <a:r>
              <a:rPr lang="en-IN" sz="1800" dirty="0" err="1">
                <a:solidFill>
                  <a:srgbClr val="FF0000"/>
                </a:solidFill>
              </a:rPr>
              <a:t>c'li</a:t>
            </a:r>
            <a:r>
              <a:rPr lang="en-IN" sz="1800" dirty="0">
                <a:solidFill>
                  <a:srgbClr val="FF0000"/>
                </a:solidFill>
              </a:rPr>
              <a:t/>
            </a:r>
            <a:br>
              <a:rPr lang="en-IN" sz="1800" dirty="0">
                <a:solidFill>
                  <a:srgbClr val="FF0000"/>
                </a:solidFill>
              </a:rPr>
            </a:br>
            <a:r>
              <a:rPr lang="en-IN" sz="1800" dirty="0">
                <a:solidFill>
                  <a:srgbClr val="FF0000"/>
                </a:solidFill>
              </a:rPr>
              <a:t>#=&gt; ['a', 'b', 'd']</a:t>
            </a:r>
          </a:p>
        </p:txBody>
      </p:sp>
    </p:spTree>
    <p:extLst>
      <p:ext uri="{BB962C8B-B14F-4D97-AF65-F5344CB8AC3E}">
        <p14:creationId xmlns:p14="http://schemas.microsoft.com/office/powerpoint/2010/main" val="8515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</a:t>
            </a:r>
            <a:r>
              <a:rPr lang="en-IN" sz="2200" b="1" dirty="0">
                <a:solidFill>
                  <a:srgbClr val="FF0000"/>
                </a:solidFill>
              </a:rPr>
              <a:t>Give an example of dictionary comprehension.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1800" b="1" dirty="0" err="1"/>
              <a:t>Dict</a:t>
            </a:r>
            <a:r>
              <a:rPr lang="en-IN" sz="1800" b="1" dirty="0"/>
              <a:t> Comprehension</a:t>
            </a:r>
            <a:r>
              <a:rPr lang="en-IN" sz="1800" dirty="0"/>
              <a:t> to remove selected key-value pairs from a </a:t>
            </a:r>
            <a:r>
              <a:rPr lang="en-IN" sz="1800" b="1" dirty="0"/>
              <a:t>dictionary</a:t>
            </a:r>
            <a:r>
              <a:rPr lang="en-IN" sz="1800" dirty="0"/>
              <a:t> and create a new </a:t>
            </a:r>
            <a:r>
              <a:rPr lang="en-IN" sz="1800" b="1" dirty="0"/>
              <a:t>dictionary</a:t>
            </a:r>
            <a:r>
              <a:rPr lang="en-IN" sz="1800" dirty="0"/>
              <a:t>. 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219200"/>
            <a:ext cx="8928992" cy="530614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1800" dirty="0">
                <a:solidFill>
                  <a:srgbClr val="FF0000"/>
                </a:solidFill>
              </a:rPr>
              <a:t># Python code to demonstrate dictionary  </a:t>
            </a:r>
          </a:p>
          <a:p>
            <a:pPr marL="0" indent="0" fontAlgn="base">
              <a:buNone/>
            </a:pPr>
            <a:r>
              <a:rPr lang="en-IN" sz="1800" dirty="0">
                <a:solidFill>
                  <a:srgbClr val="FF0000"/>
                </a:solidFill>
              </a:rPr>
              <a:t># comprehension </a:t>
            </a:r>
          </a:p>
          <a:p>
            <a:pPr marL="0" indent="0" fontAlgn="base">
              <a:buNone/>
            </a:pPr>
            <a:r>
              <a:rPr lang="en-IN" sz="1800" dirty="0"/>
              <a:t>  </a:t>
            </a:r>
          </a:p>
          <a:p>
            <a:pPr marL="0" indent="0" fontAlgn="base">
              <a:buNone/>
            </a:pPr>
            <a:r>
              <a:rPr lang="en-IN" sz="1800" dirty="0"/>
              <a:t># Lists to represent keys and values </a:t>
            </a:r>
          </a:p>
          <a:p>
            <a:pPr marL="0" indent="0" fontAlgn="base">
              <a:buNone/>
            </a:pPr>
            <a:r>
              <a:rPr lang="en-IN" sz="1800" dirty="0"/>
              <a:t>keys = ['</a:t>
            </a:r>
            <a:r>
              <a:rPr lang="en-IN" sz="1800" dirty="0" err="1"/>
              <a:t>a','b','c','d','e</a:t>
            </a:r>
            <a:r>
              <a:rPr lang="en-IN" sz="1800" dirty="0"/>
              <a:t>'] </a:t>
            </a:r>
          </a:p>
          <a:p>
            <a:pPr marL="0" indent="0" fontAlgn="base">
              <a:buNone/>
            </a:pPr>
            <a:r>
              <a:rPr lang="en-IN" sz="1800" dirty="0"/>
              <a:t>values = [1,2,3,4,5]   </a:t>
            </a:r>
          </a:p>
          <a:p>
            <a:pPr marL="0" indent="0" fontAlgn="base">
              <a:buNone/>
            </a:pPr>
            <a:r>
              <a:rPr lang="en-IN" sz="1800" dirty="0"/>
              <a:t>  </a:t>
            </a:r>
          </a:p>
          <a:p>
            <a:pPr marL="0" indent="0" fontAlgn="base">
              <a:buNone/>
            </a:pPr>
            <a:r>
              <a:rPr lang="en-IN" sz="1800" dirty="0">
                <a:solidFill>
                  <a:srgbClr val="FF0000"/>
                </a:solidFill>
              </a:rPr>
              <a:t># but this line shows </a:t>
            </a:r>
            <a:r>
              <a:rPr lang="en-IN" sz="1800" dirty="0" err="1">
                <a:solidFill>
                  <a:srgbClr val="FF0000"/>
                </a:solidFill>
              </a:rPr>
              <a:t>dict</a:t>
            </a:r>
            <a:r>
              <a:rPr lang="en-IN" sz="1800" dirty="0">
                <a:solidFill>
                  <a:srgbClr val="FF0000"/>
                </a:solidFill>
              </a:rPr>
              <a:t> comprehension here   </a:t>
            </a:r>
          </a:p>
          <a:p>
            <a:pPr marL="0" indent="0" fontAlgn="base">
              <a:buNone/>
            </a:pPr>
            <a:r>
              <a:rPr lang="en-IN" sz="1800" dirty="0" err="1"/>
              <a:t>myDict</a:t>
            </a:r>
            <a:r>
              <a:rPr lang="en-IN" sz="1800" dirty="0"/>
              <a:t> = { k:v for (</a:t>
            </a:r>
            <a:r>
              <a:rPr lang="en-IN" sz="1800" dirty="0" err="1"/>
              <a:t>k,v</a:t>
            </a:r>
            <a:r>
              <a:rPr lang="en-IN" sz="1800" dirty="0"/>
              <a:t>) in zip(keys, values)}   </a:t>
            </a:r>
          </a:p>
          <a:p>
            <a:pPr marL="0" indent="0" fontAlgn="base">
              <a:buNone/>
            </a:pPr>
            <a:r>
              <a:rPr lang="en-IN" sz="1800" dirty="0"/>
              <a:t>  </a:t>
            </a:r>
          </a:p>
          <a:p>
            <a:pPr marL="0" indent="0" fontAlgn="base">
              <a:buNone/>
            </a:pPr>
            <a:r>
              <a:rPr lang="en-IN" sz="1800" dirty="0">
                <a:solidFill>
                  <a:srgbClr val="FF0000"/>
                </a:solidFill>
              </a:rPr>
              <a:t># We can use below too </a:t>
            </a:r>
          </a:p>
          <a:p>
            <a:pPr marL="0" indent="0" fontAlgn="base">
              <a:buNone/>
            </a:pPr>
            <a:r>
              <a:rPr lang="en-IN" sz="1800" dirty="0"/>
              <a:t># </a:t>
            </a:r>
            <a:r>
              <a:rPr lang="en-IN" sz="1800" dirty="0" err="1"/>
              <a:t>myDict</a:t>
            </a:r>
            <a:r>
              <a:rPr lang="en-IN" sz="1800" dirty="0"/>
              <a:t> = </a:t>
            </a:r>
            <a:r>
              <a:rPr lang="en-IN" sz="1800" dirty="0" err="1"/>
              <a:t>dict</a:t>
            </a:r>
            <a:r>
              <a:rPr lang="en-IN" sz="1800" dirty="0"/>
              <a:t>(zip(keys, values))   </a:t>
            </a:r>
          </a:p>
          <a:p>
            <a:pPr marL="0" indent="0" fontAlgn="base">
              <a:buNone/>
            </a:pPr>
            <a:r>
              <a:rPr lang="en-IN" sz="1800" dirty="0" smtClean="0"/>
              <a:t>print </a:t>
            </a:r>
            <a:r>
              <a:rPr lang="en-IN" sz="1800" dirty="0"/>
              <a:t>(</a:t>
            </a:r>
            <a:r>
              <a:rPr lang="en-IN" sz="1800" dirty="0" err="1"/>
              <a:t>myDict</a:t>
            </a:r>
            <a:r>
              <a:rPr lang="en-IN" sz="1800" dirty="0"/>
              <a:t>) </a:t>
            </a:r>
            <a:endParaRPr lang="en-IN" sz="1800" dirty="0" smtClean="0"/>
          </a:p>
          <a:p>
            <a:pPr fontAlgn="base"/>
            <a:endParaRPr lang="en-US" sz="1800" dirty="0"/>
          </a:p>
          <a:p>
            <a:pPr marL="0" indent="0" fontAlgn="base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Output-</a:t>
            </a:r>
            <a:r>
              <a:rPr lang="en-IN" sz="1800" dirty="0">
                <a:solidFill>
                  <a:srgbClr val="FF0000"/>
                </a:solidFill>
              </a:rPr>
              <a:t>{'a': 1, 'b': 2, 'c': 3, 'd': 4, 'e': 5}</a:t>
            </a:r>
            <a:endParaRPr lang="en-IN" sz="1800" dirty="0">
              <a:solidFill>
                <a:srgbClr val="FF0000"/>
              </a:solidFill>
            </a:endParaRPr>
          </a:p>
          <a:p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1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rgbClr val="FF0000"/>
                </a:solidFill>
              </a:rPr>
              <a:t>How is exception handling performed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500" dirty="0"/>
              <a:t>To </a:t>
            </a:r>
            <a:r>
              <a:rPr lang="en-IN" sz="4500" b="1" dirty="0"/>
              <a:t>use</a:t>
            </a:r>
            <a:r>
              <a:rPr lang="en-IN" sz="4500" dirty="0"/>
              <a:t> exception handling </a:t>
            </a:r>
            <a:r>
              <a:rPr lang="en-IN" sz="4500" b="1" dirty="0"/>
              <a:t>in</a:t>
            </a:r>
            <a:r>
              <a:rPr lang="en-IN" sz="4500" dirty="0"/>
              <a:t> Python, you first need to have a </a:t>
            </a:r>
            <a:r>
              <a:rPr lang="en-IN" sz="4500" b="1" dirty="0"/>
              <a:t>catch</a:t>
            </a:r>
            <a:r>
              <a:rPr lang="en-IN" sz="4500" dirty="0"/>
              <a:t>-all </a:t>
            </a:r>
            <a:r>
              <a:rPr lang="en-IN" sz="4500" b="1" dirty="0"/>
              <a:t>except</a:t>
            </a:r>
            <a:r>
              <a:rPr lang="en-IN" sz="4500" dirty="0"/>
              <a:t> clause. The words "try" </a:t>
            </a:r>
            <a:r>
              <a:rPr lang="en-IN" sz="4500" b="1" dirty="0"/>
              <a:t>and</a:t>
            </a:r>
            <a:r>
              <a:rPr lang="en-IN" sz="4500" dirty="0"/>
              <a:t> "except" are Python keywords </a:t>
            </a:r>
            <a:r>
              <a:rPr lang="en-IN" sz="4500" b="1" dirty="0"/>
              <a:t>and</a:t>
            </a:r>
            <a:r>
              <a:rPr lang="en-IN" sz="4500" dirty="0"/>
              <a:t> are used to </a:t>
            </a:r>
            <a:r>
              <a:rPr lang="en-IN" sz="4500" b="1" dirty="0"/>
              <a:t>catch</a:t>
            </a:r>
            <a:r>
              <a:rPr lang="en-IN" sz="4500" dirty="0"/>
              <a:t> exceptions. </a:t>
            </a:r>
            <a:r>
              <a:rPr lang="en-IN" sz="4500" b="1" dirty="0"/>
              <a:t>try-except [exception-name]</a:t>
            </a:r>
            <a:r>
              <a:rPr lang="en-IN" sz="4500" dirty="0"/>
              <a:t> (see above </a:t>
            </a:r>
            <a:r>
              <a:rPr lang="en-IN" sz="4500" b="1" dirty="0"/>
              <a:t>for</a:t>
            </a:r>
            <a:r>
              <a:rPr lang="en-IN" sz="4500" dirty="0"/>
              <a:t> examples) </a:t>
            </a:r>
            <a:r>
              <a:rPr lang="en-IN" sz="4500" b="1" dirty="0"/>
              <a:t>blocks</a:t>
            </a:r>
            <a:r>
              <a:rPr lang="en-IN" sz="4500" dirty="0"/>
              <a:t> The code within the </a:t>
            </a:r>
            <a:r>
              <a:rPr lang="en-IN" sz="4500" b="1" dirty="0"/>
              <a:t>try</a:t>
            </a:r>
            <a:r>
              <a:rPr lang="en-IN" sz="4500" dirty="0"/>
              <a:t> clause will be executed statement </a:t>
            </a:r>
            <a:r>
              <a:rPr lang="en-IN" sz="4500" b="1" dirty="0"/>
              <a:t>by</a:t>
            </a:r>
            <a:r>
              <a:rPr lang="en-IN" sz="4500" dirty="0"/>
              <a:t> statement. If an exception occurs, the rest </a:t>
            </a:r>
            <a:r>
              <a:rPr lang="en-IN" sz="4500" b="1" dirty="0"/>
              <a:t>of</a:t>
            </a:r>
            <a:r>
              <a:rPr lang="en-IN" sz="4500" dirty="0"/>
              <a:t> the </a:t>
            </a:r>
            <a:r>
              <a:rPr lang="en-IN" sz="4500" b="1" dirty="0"/>
              <a:t>try</a:t>
            </a:r>
            <a:r>
              <a:rPr lang="en-IN" sz="4500" dirty="0"/>
              <a:t> block will be skipped </a:t>
            </a:r>
            <a:r>
              <a:rPr lang="en-IN" sz="4500" b="1" dirty="0"/>
              <a:t>and</a:t>
            </a:r>
            <a:r>
              <a:rPr lang="en-IN" sz="4500" dirty="0"/>
              <a:t> the </a:t>
            </a:r>
            <a:r>
              <a:rPr lang="en-IN" sz="4500" b="1" dirty="0"/>
              <a:t>except</a:t>
            </a:r>
            <a:r>
              <a:rPr lang="en-IN" sz="4500" dirty="0"/>
              <a:t> clause will be executed.</a:t>
            </a:r>
            <a:endParaRPr lang="en-IN" sz="45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900" dirty="0" smtClean="0"/>
              <a:t>Python </a:t>
            </a:r>
            <a:r>
              <a:rPr lang="en-IN" sz="4900" dirty="0"/>
              <a:t>provides 3 words to handle exceptions, try, except and finally.</a:t>
            </a:r>
          </a:p>
          <a:p>
            <a:pPr marL="0" indent="0">
              <a:buNone/>
            </a:pPr>
            <a:r>
              <a:rPr lang="en-IN" sz="4900" dirty="0"/>
              <a:t>The syntax looks like this.</a:t>
            </a:r>
          </a:p>
          <a:p>
            <a:pPr marL="0" indent="0">
              <a:buNone/>
            </a:pPr>
            <a:r>
              <a:rPr lang="en-IN" sz="4900" dirty="0"/>
              <a:t>try:</a:t>
            </a:r>
            <a:r>
              <a:rPr lang="en-IN" sz="4900" dirty="0"/>
              <a:t/>
            </a:r>
            <a:br>
              <a:rPr lang="en-IN" sz="4900" dirty="0"/>
            </a:br>
            <a:r>
              <a:rPr lang="en-IN" sz="4900" dirty="0"/>
              <a:t># try to do this</a:t>
            </a:r>
            <a:r>
              <a:rPr lang="en-IN" sz="4900" dirty="0"/>
              <a:t/>
            </a:r>
            <a:br>
              <a:rPr lang="en-IN" sz="4900" dirty="0"/>
            </a:br>
            <a:r>
              <a:rPr lang="en-IN" sz="4900" dirty="0"/>
              <a:t>except:</a:t>
            </a:r>
            <a:r>
              <a:rPr lang="en-IN" sz="4900" dirty="0"/>
              <a:t/>
            </a:r>
            <a:br>
              <a:rPr lang="en-IN" sz="4900" dirty="0"/>
            </a:br>
            <a:r>
              <a:rPr lang="en-IN" sz="4900" dirty="0"/>
              <a:t># if try block fails then do this</a:t>
            </a:r>
            <a:r>
              <a:rPr lang="en-IN" sz="4900" dirty="0"/>
              <a:t/>
            </a:r>
            <a:br>
              <a:rPr lang="en-IN" sz="4900" dirty="0"/>
            </a:br>
            <a:r>
              <a:rPr lang="en-IN" sz="4900" dirty="0"/>
              <a:t>finally:</a:t>
            </a:r>
            <a:r>
              <a:rPr lang="en-IN" sz="4900" dirty="0"/>
              <a:t/>
            </a:r>
            <a:br>
              <a:rPr lang="en-IN" sz="4900" dirty="0"/>
            </a:br>
            <a:r>
              <a:rPr lang="en-IN" sz="4900" dirty="0"/>
              <a:t># always do </a:t>
            </a:r>
            <a:r>
              <a:rPr lang="en-IN" sz="4900" dirty="0" smtClean="0"/>
              <a:t>this</a:t>
            </a:r>
          </a:p>
          <a:p>
            <a:pPr marL="0" indent="0">
              <a:buNone/>
            </a:pPr>
            <a:r>
              <a:rPr lang="en-IN" sz="4900" dirty="0" smtClean="0"/>
              <a:t>In </a:t>
            </a:r>
            <a:r>
              <a:rPr lang="en-IN" sz="4900" dirty="0"/>
              <a:t>the simplistic example below, the try block fails because we cannot add integers with strings. The except block sets </a:t>
            </a:r>
            <a:r>
              <a:rPr lang="en-IN" sz="4900" dirty="0" err="1"/>
              <a:t>val</a:t>
            </a:r>
            <a:r>
              <a:rPr lang="en-IN" sz="4900" dirty="0"/>
              <a:t> = 10 and then the finally block prints complete.</a:t>
            </a:r>
          </a:p>
          <a:p>
            <a:r>
              <a:rPr lang="en-IN" sz="4900" dirty="0"/>
              <a:t>try:</a:t>
            </a:r>
            <a:br>
              <a:rPr lang="en-IN" sz="4900" dirty="0"/>
            </a:br>
            <a:r>
              <a:rPr lang="en-IN" sz="4900" dirty="0" err="1"/>
              <a:t>val</a:t>
            </a:r>
            <a:r>
              <a:rPr lang="en-IN" sz="4900" dirty="0"/>
              <a:t> = 1 + 'A'</a:t>
            </a:r>
            <a:br>
              <a:rPr lang="en-IN" sz="4900" dirty="0"/>
            </a:br>
            <a:r>
              <a:rPr lang="en-IN" sz="4900" dirty="0"/>
              <a:t>except:</a:t>
            </a:r>
            <a:br>
              <a:rPr lang="en-IN" sz="4900" dirty="0"/>
            </a:br>
            <a:r>
              <a:rPr lang="en-IN" sz="4900" dirty="0" err="1"/>
              <a:t>val</a:t>
            </a:r>
            <a:r>
              <a:rPr lang="en-IN" sz="4900" dirty="0"/>
              <a:t> = 10</a:t>
            </a:r>
            <a:br>
              <a:rPr lang="en-IN" sz="4900" dirty="0"/>
            </a:br>
            <a:r>
              <a:rPr lang="en-IN" sz="4900" dirty="0"/>
              <a:t>finally:</a:t>
            </a:r>
            <a:br>
              <a:rPr lang="en-IN" sz="4900" dirty="0"/>
            </a:br>
            <a:r>
              <a:rPr lang="en-IN" sz="4900" dirty="0"/>
              <a:t>print('complete')</a:t>
            </a:r>
            <a:br>
              <a:rPr lang="en-IN" sz="4900" dirty="0"/>
            </a:br>
            <a:r>
              <a:rPr lang="en-IN" sz="4900" dirty="0"/>
              <a:t/>
            </a:r>
            <a:br>
              <a:rPr lang="en-IN" sz="4900" dirty="0"/>
            </a:br>
            <a:r>
              <a:rPr lang="en-IN" sz="4900" dirty="0"/>
              <a:t>print(</a:t>
            </a:r>
            <a:r>
              <a:rPr lang="en-IN" sz="4900" dirty="0" err="1"/>
              <a:t>val</a:t>
            </a:r>
            <a:r>
              <a:rPr lang="en-IN" sz="4900" dirty="0"/>
              <a:t>)</a:t>
            </a:r>
            <a:br>
              <a:rPr lang="en-IN" sz="4900" dirty="0"/>
            </a:br>
            <a:r>
              <a:rPr lang="en-IN" sz="4900" dirty="0"/>
              <a:t>#=&gt; complete</a:t>
            </a:r>
            <a:br>
              <a:rPr lang="en-IN" sz="4900" dirty="0"/>
            </a:br>
            <a:r>
              <a:rPr lang="en-IN" sz="4900" dirty="0"/>
              <a:t>#=&gt; 10</a:t>
            </a:r>
            <a:endParaRPr lang="en-IN" sz="4900" dirty="0"/>
          </a:p>
        </p:txBody>
      </p:sp>
    </p:spTree>
    <p:extLst>
      <p:ext uri="{BB962C8B-B14F-4D97-AF65-F5344CB8AC3E}">
        <p14:creationId xmlns:p14="http://schemas.microsoft.com/office/powerpoint/2010/main" val="32772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20688"/>
            <a:ext cx="8686800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1. </a:t>
            </a:r>
            <a:r>
              <a:rPr lang="en-IN" sz="2400" b="1" dirty="0" smtClean="0">
                <a:solidFill>
                  <a:srgbClr val="FF0000"/>
                </a:solidFill>
              </a:rPr>
              <a:t>What </a:t>
            </a:r>
            <a:r>
              <a:rPr lang="en-IN" sz="2400" b="1" dirty="0">
                <a:solidFill>
                  <a:srgbClr val="FF0000"/>
                </a:solidFill>
              </a:rPr>
              <a:t>is the difference between dictionaries and JSON?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dirty="0" err="1" smtClean="0"/>
              <a:t>Dict</a:t>
            </a:r>
            <a:r>
              <a:rPr lang="en-IN" sz="1600" dirty="0" smtClean="0"/>
              <a:t> </a:t>
            </a:r>
            <a:r>
              <a:rPr lang="en-IN" sz="1600" dirty="0"/>
              <a:t>is python </a:t>
            </a:r>
            <a:r>
              <a:rPr lang="en-IN" sz="1600" dirty="0" err="1"/>
              <a:t>datatype</a:t>
            </a:r>
            <a:r>
              <a:rPr lang="en-IN" sz="1600" dirty="0"/>
              <a:t>, a collection of indexed but unordered keys and values.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JSON </a:t>
            </a:r>
            <a:r>
              <a:rPr lang="en-IN" sz="1600" dirty="0"/>
              <a:t>is a syntax for storing and exchanging data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Python </a:t>
            </a:r>
            <a:r>
              <a:rPr lang="en-IN" sz="1600" dirty="0"/>
              <a:t>has a built-in package called </a:t>
            </a:r>
            <a:r>
              <a:rPr lang="en-IN" sz="1600" dirty="0" err="1"/>
              <a:t>json</a:t>
            </a:r>
            <a:r>
              <a:rPr lang="en-IN" sz="1600" dirty="0"/>
              <a:t>, which can be used to work with JSON data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For example-</a:t>
            </a:r>
            <a:r>
              <a:rPr lang="en-IN" sz="1600" dirty="0">
                <a:solidFill>
                  <a:srgbClr val="FF0000"/>
                </a:solidFill>
              </a:rPr>
              <a:t>Parse JSON - Convert from JSON to Python</a:t>
            </a:r>
            <a:endParaRPr lang="en-I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700" dirty="0" smtClean="0"/>
              <a:t>import </a:t>
            </a:r>
            <a:r>
              <a:rPr lang="en-IN" sz="1700" dirty="0" err="1"/>
              <a:t>json</a:t>
            </a: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# some JSON:</a:t>
            </a:r>
          </a:p>
          <a:p>
            <a:pPr marL="0" indent="0">
              <a:buNone/>
            </a:pPr>
            <a:r>
              <a:rPr lang="en-IN" sz="1700" dirty="0"/>
              <a:t>x = '{ "</a:t>
            </a:r>
            <a:r>
              <a:rPr lang="en-IN" sz="1700" dirty="0" err="1"/>
              <a:t>name":"John</a:t>
            </a:r>
            <a:r>
              <a:rPr lang="en-IN" sz="1700" dirty="0"/>
              <a:t>", "age":30, "</a:t>
            </a:r>
            <a:r>
              <a:rPr lang="en-IN" sz="1700" dirty="0" err="1"/>
              <a:t>city":"New</a:t>
            </a:r>
            <a:r>
              <a:rPr lang="en-IN" sz="1700" dirty="0"/>
              <a:t> York"}'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# parse x:</a:t>
            </a:r>
          </a:p>
          <a:p>
            <a:pPr marL="0" indent="0">
              <a:buNone/>
            </a:pPr>
            <a:r>
              <a:rPr lang="en-IN" sz="1700" dirty="0"/>
              <a:t>y = </a:t>
            </a:r>
            <a:r>
              <a:rPr lang="en-IN" sz="1700" dirty="0" err="1"/>
              <a:t>json.loads</a:t>
            </a:r>
            <a:r>
              <a:rPr lang="en-IN" sz="1700" dirty="0"/>
              <a:t>(x)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# the result is a Python dictionary:</a:t>
            </a:r>
          </a:p>
          <a:p>
            <a:pPr marL="0" indent="0">
              <a:buNone/>
            </a:pPr>
            <a:r>
              <a:rPr lang="en-IN" sz="1700" dirty="0"/>
              <a:t>print(y["age"]</a:t>
            </a:r>
          </a:p>
        </p:txBody>
      </p:sp>
    </p:spTree>
    <p:extLst>
      <p:ext uri="{BB962C8B-B14F-4D97-AF65-F5344CB8AC3E}">
        <p14:creationId xmlns:p14="http://schemas.microsoft.com/office/powerpoint/2010/main" val="12595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600" dirty="0"/>
              <a:t>Object-relational Mappers (ORMs)</a:t>
            </a:r>
          </a:p>
          <a:p>
            <a:r>
              <a:rPr lang="en-IN" sz="1600" dirty="0"/>
              <a:t>An object-relational mapper (ORM) is a code library that automates the transfer of data stored in relational databases tables into objects that are more commonly used in application code.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11663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What ORMs have you used in Python?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ORMs (object relational mapping) map data models (usually in an app) to database tables and simplifies database transactions.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42493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6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29614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How do any() and all() work?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Any</a:t>
            </a:r>
            <a:r>
              <a:rPr lang="en-IN" sz="1600" dirty="0"/>
              <a:t> takes a sequence and returns true if any element in the sequence is true</a:t>
            </a:r>
            <a:r>
              <a:rPr lang="en-IN" sz="1600" dirty="0" smtClean="0"/>
              <a:t>.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All</a:t>
            </a:r>
            <a:r>
              <a:rPr lang="en-IN" sz="1600" dirty="0"/>
              <a:t> returns true only if all elements in the sequence are true.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856984" cy="5589240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For example- any()     </a:t>
            </a:r>
          </a:p>
          <a:p>
            <a:pPr marL="0" indent="0">
              <a:buNone/>
            </a:pPr>
            <a:r>
              <a:rPr lang="en-IN" sz="1600" dirty="0" smtClean="0"/>
              <a:t>a </a:t>
            </a:r>
            <a:r>
              <a:rPr lang="en-IN" sz="1600" dirty="0"/>
              <a:t>= [False, False, False]</a:t>
            </a:r>
          </a:p>
          <a:p>
            <a:pPr marL="0" indent="0">
              <a:buNone/>
            </a:pPr>
            <a:r>
              <a:rPr lang="en-IN" sz="1600" dirty="0"/>
              <a:t>b = [True, False, False]</a:t>
            </a:r>
          </a:p>
          <a:p>
            <a:pPr marL="0" indent="0">
              <a:buNone/>
            </a:pPr>
            <a:r>
              <a:rPr lang="en-IN" sz="1600" dirty="0"/>
              <a:t>c = [True, True, True]</a:t>
            </a:r>
          </a:p>
          <a:p>
            <a:pPr marL="0" indent="0">
              <a:buNone/>
            </a:pPr>
            <a:r>
              <a:rPr lang="en-IN" sz="1600" dirty="0"/>
              <a:t>print( any(a) )-false</a:t>
            </a:r>
          </a:p>
          <a:p>
            <a:pPr marL="0" indent="0">
              <a:buNone/>
            </a:pPr>
            <a:r>
              <a:rPr lang="en-IN" sz="1600" dirty="0"/>
              <a:t>print( any(b) )-true</a:t>
            </a:r>
          </a:p>
          <a:p>
            <a:pPr marL="0" indent="0">
              <a:buNone/>
            </a:pPr>
            <a:r>
              <a:rPr lang="en-IN" sz="1600" dirty="0"/>
              <a:t>print( any(c) )-true</a:t>
            </a:r>
          </a:p>
          <a:p>
            <a:pPr marL="0" indent="0">
              <a:buNone/>
            </a:pPr>
            <a:r>
              <a:rPr lang="en-IN" sz="1600" dirty="0" smtClean="0"/>
              <a:t>print</a:t>
            </a:r>
            <a:r>
              <a:rPr lang="en-IN" sz="1600" dirty="0"/>
              <a:t>( all(a) )-false</a:t>
            </a:r>
          </a:p>
          <a:p>
            <a:pPr marL="0" indent="0">
              <a:buNone/>
            </a:pPr>
            <a:r>
              <a:rPr lang="en-IN" sz="1600" dirty="0"/>
              <a:t>print( all(b) )-false</a:t>
            </a:r>
          </a:p>
          <a:p>
            <a:pPr marL="0" indent="0">
              <a:buNone/>
            </a:pPr>
            <a:r>
              <a:rPr lang="en-IN" sz="1600" dirty="0"/>
              <a:t>print( all(c) )-</a:t>
            </a:r>
            <a:r>
              <a:rPr lang="en-IN" sz="1600" dirty="0" smtClean="0"/>
              <a:t>false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Are </a:t>
            </a:r>
            <a:r>
              <a:rPr lang="en-IN" sz="1800" b="1" dirty="0">
                <a:solidFill>
                  <a:srgbClr val="FF0000"/>
                </a:solidFill>
              </a:rPr>
              <a:t>dictionaries or lists faster for lookups?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/>
              <a:t>Looking up a value in a list takes O(n) time because the whole list needs to be iterated through until the value is found.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/>
              <a:t>Looking up a key in a dictionary takes O(1) time because it’s a hash table.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/>
              <a:t>This can make a huge time difference if there are a lot of values so dictionaries are generally recommended for speed. But they do have other limitations like needing unique keys.</a:t>
            </a:r>
          </a:p>
          <a:p>
            <a:pPr marL="0" indent="0">
              <a:buNone/>
            </a:pPr>
            <a:endParaRPr lang="en-I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IN" sz="2700" dirty="0" smtClean="0">
                <a:solidFill>
                  <a:srgbClr val="FF0000"/>
                </a:solidFill>
              </a:rPr>
              <a:t>What is the difference between a module and a package?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712968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 module is a file (or collection of files) that can be imported together.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import </a:t>
            </a:r>
            <a:r>
              <a:rPr lang="en-IN" sz="2000" dirty="0" err="1" smtClean="0">
                <a:solidFill>
                  <a:srgbClr val="FF0000"/>
                </a:solidFill>
              </a:rPr>
              <a:t>sklearn</a:t>
            </a:r>
            <a:endParaRPr lang="en-I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 smtClean="0"/>
              <a:t>So packages are modules, but not all modules are packages.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from </a:t>
            </a:r>
            <a:r>
              <a:rPr lang="en-IN" sz="2000" dirty="0" err="1" smtClean="0">
                <a:solidFill>
                  <a:srgbClr val="FF0000"/>
                </a:solidFill>
              </a:rPr>
              <a:t>sklearn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>
                <a:solidFill>
                  <a:srgbClr val="FF0000"/>
                </a:solidFill>
              </a:rPr>
              <a:t>import </a:t>
            </a:r>
            <a:r>
              <a:rPr lang="en-IN" sz="2000" dirty="0" err="1" smtClean="0">
                <a:solidFill>
                  <a:srgbClr val="FF0000"/>
                </a:solidFill>
              </a:rPr>
              <a:t>cross_validation</a:t>
            </a:r>
            <a:r>
              <a:rPr lang="en-IN" sz="2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000" dirty="0"/>
              <a:t>So packages are modules, but not all modules are packages</a:t>
            </a:r>
            <a:r>
              <a:rPr lang="en-IN" sz="2000" dirty="0" smtClean="0"/>
              <a:t>.</a:t>
            </a:r>
            <a:endParaRPr lang="en-IN" sz="2000" dirty="0"/>
          </a:p>
          <a:p>
            <a:pPr marL="0" indent="0"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How </a:t>
            </a:r>
            <a:r>
              <a:rPr lang="en-IN" sz="2000" b="1" dirty="0">
                <a:solidFill>
                  <a:srgbClr val="FF0000"/>
                </a:solidFill>
              </a:rPr>
              <a:t>to increment and decrement an integer in Python?</a:t>
            </a:r>
          </a:p>
          <a:p>
            <a:pPr marL="0" indent="0">
              <a:buNone/>
            </a:pPr>
            <a:r>
              <a:rPr lang="en-IN" sz="2000" dirty="0" smtClean="0"/>
              <a:t>Increments </a:t>
            </a:r>
            <a:r>
              <a:rPr lang="en-IN" sz="2000" dirty="0"/>
              <a:t>and decrements can be done with +- and -= 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value = 5value += 1</a:t>
            </a:r>
            <a:br>
              <a:rPr lang="en-IN" sz="2000" dirty="0"/>
            </a:br>
            <a:r>
              <a:rPr lang="en-IN" sz="2000" dirty="0"/>
              <a:t>print(value)</a:t>
            </a:r>
            <a:br>
              <a:rPr lang="en-IN" sz="2000" dirty="0"/>
            </a:br>
            <a:r>
              <a:rPr lang="en-IN" sz="2000" dirty="0"/>
              <a:t>#=&gt; 6value -= 1</a:t>
            </a:r>
            <a:br>
              <a:rPr lang="en-IN" sz="2000" dirty="0"/>
            </a:br>
            <a:r>
              <a:rPr lang="en-IN" sz="2000" dirty="0"/>
              <a:t>value -= 1</a:t>
            </a:r>
            <a:br>
              <a:rPr lang="en-IN" sz="2000" dirty="0"/>
            </a:br>
            <a:r>
              <a:rPr lang="en-IN" sz="2000" dirty="0"/>
              <a:t>print(value)</a:t>
            </a:r>
            <a:br>
              <a:rPr lang="en-IN" sz="2000" dirty="0"/>
            </a:br>
            <a:r>
              <a:rPr lang="en-IN" sz="2000" dirty="0"/>
              <a:t>#=&gt; 4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899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99060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How to return the binary of an integer?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964488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the bin() function.</a:t>
            </a:r>
          </a:p>
          <a:p>
            <a:pPr marL="0" indent="0">
              <a:buNone/>
            </a:pPr>
            <a:r>
              <a:rPr lang="en-IN" sz="1800" dirty="0"/>
              <a:t>bin(5)</a:t>
            </a:r>
            <a:br>
              <a:rPr lang="en-IN" sz="1800" dirty="0"/>
            </a:br>
            <a:r>
              <a:rPr lang="en-IN" sz="1800" dirty="0"/>
              <a:t>#=&gt; </a:t>
            </a:r>
            <a:r>
              <a:rPr lang="en-IN" sz="1800" dirty="0" smtClean="0"/>
              <a:t>'0b101‘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How to remove duplicate elements from a list?</a:t>
            </a:r>
          </a:p>
          <a:p>
            <a:pPr marL="0" indent="0">
              <a:buNone/>
            </a:pPr>
            <a:r>
              <a:rPr lang="en-IN" sz="1800" dirty="0"/>
              <a:t>This can be done by converting the list to a set then back to a list.</a:t>
            </a:r>
          </a:p>
          <a:p>
            <a:pPr marL="0" indent="0">
              <a:buNone/>
            </a:pPr>
            <a:r>
              <a:rPr lang="en-IN" sz="1800" dirty="0"/>
              <a:t>a = [1,1,1,2,3]</a:t>
            </a:r>
            <a:br>
              <a:rPr lang="en-IN" sz="1800" dirty="0"/>
            </a:br>
            <a:r>
              <a:rPr lang="en-IN" sz="1800" dirty="0"/>
              <a:t>a = list(set(a))</a:t>
            </a:r>
            <a:br>
              <a:rPr lang="en-IN" sz="1800" dirty="0"/>
            </a:br>
            <a:r>
              <a:rPr lang="en-IN" sz="1800" dirty="0"/>
              <a:t>print(a)</a:t>
            </a:r>
            <a:br>
              <a:rPr lang="en-IN" sz="1800" dirty="0"/>
            </a:br>
            <a:r>
              <a:rPr lang="en-IN" sz="1800" dirty="0"/>
              <a:t>#=&gt; [1, 2, 3</a:t>
            </a:r>
            <a:r>
              <a:rPr lang="en-IN" sz="1800" dirty="0" smtClean="0"/>
              <a:t>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How to check if a value exists in a list?</a:t>
            </a:r>
          </a:p>
          <a:p>
            <a:pPr marL="0" indent="0">
              <a:buNone/>
            </a:pPr>
            <a:r>
              <a:rPr lang="en-IN" sz="1800" dirty="0"/>
              <a:t>Use</a:t>
            </a:r>
            <a:r>
              <a:rPr lang="en-IN" sz="1800" dirty="0">
                <a:solidFill>
                  <a:srgbClr val="FF0000"/>
                </a:solidFill>
              </a:rPr>
              <a:t> in</a:t>
            </a:r>
            <a:r>
              <a:rPr lang="en-IN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it-IT" sz="1800" dirty="0"/>
              <a:t>'a' in ['a','b','c']</a:t>
            </a:r>
            <a:br>
              <a:rPr lang="it-IT" sz="1800" dirty="0"/>
            </a:br>
            <a:r>
              <a:rPr lang="it-IT" sz="1800" dirty="0"/>
              <a:t>#=&gt; </a:t>
            </a:r>
            <a:r>
              <a:rPr lang="it-IT" sz="1800" dirty="0" smtClean="0"/>
              <a:t>True</a:t>
            </a:r>
          </a:p>
          <a:p>
            <a:pPr marL="0" indent="0">
              <a:buNone/>
            </a:pPr>
            <a:r>
              <a:rPr lang="it-IT" sz="1800" dirty="0" smtClean="0"/>
              <a:t>'a</a:t>
            </a:r>
            <a:r>
              <a:rPr lang="it-IT" sz="1800" dirty="0"/>
              <a:t>' in [1,2,3]</a:t>
            </a:r>
            <a:br>
              <a:rPr lang="it-IT" sz="1800" dirty="0"/>
            </a:br>
            <a:r>
              <a:rPr lang="it-IT" sz="1800" dirty="0"/>
              <a:t>#=&gt; False</a:t>
            </a:r>
            <a:endParaRPr lang="en-I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78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512168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What is the difference between append and </a:t>
            </a:r>
            <a:r>
              <a:rPr lang="en-IN" sz="2200" b="1" dirty="0" smtClean="0">
                <a:solidFill>
                  <a:srgbClr val="FF0000"/>
                </a:solidFill>
              </a:rPr>
              <a:t>extend?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2000" dirty="0" smtClean="0"/>
              <a:t>append</a:t>
            </a:r>
            <a:r>
              <a:rPr lang="en-IN" sz="2000" dirty="0"/>
              <a:t> adds a value to a list </a:t>
            </a:r>
            <a:br>
              <a:rPr lang="en-IN" sz="2000" dirty="0"/>
            </a:br>
            <a:r>
              <a:rPr lang="en-IN" sz="2000" dirty="0" smtClean="0"/>
              <a:t>extend</a:t>
            </a:r>
            <a:r>
              <a:rPr lang="en-IN" sz="2000" dirty="0"/>
              <a:t> adds values in another list to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844824"/>
            <a:ext cx="8928992" cy="43121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a = [1,2,3]</a:t>
            </a:r>
            <a:br>
              <a:rPr lang="en-IN" sz="1600" dirty="0">
                <a:solidFill>
                  <a:srgbClr val="C00000"/>
                </a:solidFill>
              </a:rPr>
            </a:br>
            <a:r>
              <a:rPr lang="en-IN" sz="1600" dirty="0">
                <a:solidFill>
                  <a:srgbClr val="C00000"/>
                </a:solidFill>
              </a:rPr>
              <a:t>b = [1,2,3</a:t>
            </a:r>
            <a:r>
              <a:rPr lang="en-IN" sz="1600" dirty="0" smtClean="0">
                <a:solidFill>
                  <a:srgbClr val="C00000"/>
                </a:solidFill>
              </a:rPr>
              <a:t>]</a:t>
            </a:r>
          </a:p>
          <a:p>
            <a:r>
              <a:rPr lang="en-IN" sz="1600" dirty="0" err="1" smtClean="0">
                <a:solidFill>
                  <a:srgbClr val="C00000"/>
                </a:solidFill>
              </a:rPr>
              <a:t>a.append</a:t>
            </a:r>
            <a:r>
              <a:rPr lang="en-IN" sz="1600" dirty="0" smtClean="0">
                <a:solidFill>
                  <a:srgbClr val="C00000"/>
                </a:solidFill>
              </a:rPr>
              <a:t>(6)                                                            </a:t>
            </a:r>
            <a:br>
              <a:rPr lang="en-IN" sz="1600" dirty="0" smtClean="0">
                <a:solidFill>
                  <a:srgbClr val="C00000"/>
                </a:solidFill>
              </a:rPr>
            </a:br>
            <a:r>
              <a:rPr lang="en-IN" sz="1600" dirty="0" smtClean="0">
                <a:solidFill>
                  <a:srgbClr val="C00000"/>
                </a:solidFill>
              </a:rPr>
              <a:t>print(a)</a:t>
            </a:r>
            <a:br>
              <a:rPr lang="en-IN" sz="1600" dirty="0" smtClean="0">
                <a:solidFill>
                  <a:srgbClr val="C00000"/>
                </a:solidFill>
              </a:rPr>
            </a:br>
            <a:r>
              <a:rPr lang="en-IN" sz="1600" dirty="0" smtClean="0">
                <a:solidFill>
                  <a:srgbClr val="C00000"/>
                </a:solidFill>
              </a:rPr>
              <a:t>o</a:t>
            </a:r>
            <a:r>
              <a:rPr lang="en-IN" sz="1600" dirty="0" smtClean="0"/>
              <a:t>/p#=&gt; [1, 2, 3, 6]</a:t>
            </a:r>
          </a:p>
          <a:p>
            <a:r>
              <a:rPr lang="en-IN" sz="1600" dirty="0" err="1" smtClean="0">
                <a:solidFill>
                  <a:srgbClr val="C00000"/>
                </a:solidFill>
              </a:rPr>
              <a:t>b.extend</a:t>
            </a:r>
            <a:r>
              <a:rPr lang="en-IN" sz="1600" dirty="0">
                <a:solidFill>
                  <a:srgbClr val="C00000"/>
                </a:solidFill>
              </a:rPr>
              <a:t>([4,5])</a:t>
            </a:r>
            <a:br>
              <a:rPr lang="en-IN" sz="1600" dirty="0">
                <a:solidFill>
                  <a:srgbClr val="C00000"/>
                </a:solidFill>
              </a:rPr>
            </a:br>
            <a:r>
              <a:rPr lang="en-IN" sz="1600" dirty="0">
                <a:solidFill>
                  <a:srgbClr val="C00000"/>
                </a:solidFill>
              </a:rPr>
              <a:t>print(b)</a:t>
            </a:r>
            <a:br>
              <a:rPr lang="en-IN" sz="1600" dirty="0">
                <a:solidFill>
                  <a:srgbClr val="C00000"/>
                </a:solidFill>
              </a:rPr>
            </a:br>
            <a:r>
              <a:rPr lang="en-IN" sz="1600" dirty="0" smtClean="0"/>
              <a:t>o/p#=&gt; </a:t>
            </a:r>
            <a:r>
              <a:rPr lang="en-IN" sz="1600" dirty="0"/>
              <a:t>[1, 2, 3, 4, 5</a:t>
            </a:r>
            <a:r>
              <a:rPr lang="en-IN" sz="1600" dirty="0" smtClean="0"/>
              <a:t>]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How to take the absolute value of an integer?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</a:rPr>
              <a:t>abs(2)</a:t>
            </a:r>
            <a:br>
              <a:rPr lang="en-IN" sz="1600" dirty="0">
                <a:solidFill>
                  <a:srgbClr val="C00000"/>
                </a:solidFill>
              </a:rPr>
            </a:br>
            <a:r>
              <a:rPr lang="en-IN" sz="1600" dirty="0">
                <a:solidFill>
                  <a:srgbClr val="C00000"/>
                </a:solidFill>
              </a:rPr>
              <a:t>#=&gt; </a:t>
            </a:r>
            <a:r>
              <a:rPr lang="en-IN" sz="1600" dirty="0" smtClean="0">
                <a:solidFill>
                  <a:srgbClr val="C00000"/>
                </a:solidFill>
              </a:rPr>
              <a:t>2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C00000"/>
                </a:solidFill>
              </a:rPr>
              <a:t>abs</a:t>
            </a:r>
            <a:r>
              <a:rPr lang="en-IN" sz="1600" dirty="0">
                <a:solidFill>
                  <a:srgbClr val="C00000"/>
                </a:solidFill>
              </a:rPr>
              <a:t>(-2)</a:t>
            </a:r>
            <a:br>
              <a:rPr lang="en-IN" sz="1600" dirty="0">
                <a:solidFill>
                  <a:srgbClr val="C00000"/>
                </a:solidFill>
              </a:rPr>
            </a:br>
            <a:r>
              <a:rPr lang="en-IN" sz="1600" dirty="0">
                <a:solidFill>
                  <a:srgbClr val="C00000"/>
                </a:solidFill>
              </a:rPr>
              <a:t>#=&gt; 2</a:t>
            </a:r>
          </a:p>
        </p:txBody>
      </p:sp>
    </p:spTree>
    <p:extLst>
      <p:ext uri="{BB962C8B-B14F-4D97-AF65-F5344CB8AC3E}">
        <p14:creationId xmlns:p14="http://schemas.microsoft.com/office/powerpoint/2010/main" val="37114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8012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How to combine two lists into a list of tuples?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784976" cy="5522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using zip</a:t>
            </a:r>
            <a:r>
              <a:rPr lang="en-IN" sz="1800" dirty="0" smtClean="0"/>
              <a:t>() </a:t>
            </a:r>
            <a:r>
              <a:rPr lang="en-IN" sz="1800" dirty="0"/>
              <a:t>method to merge the two list elements and then typecasting into tuple</a:t>
            </a:r>
            <a:r>
              <a:rPr lang="en-IN" sz="1800" dirty="0" smtClean="0"/>
              <a:t>.</a:t>
            </a:r>
          </a:p>
          <a:p>
            <a:pPr marL="0" indent="0" fontAlgn="base">
              <a:buNone/>
            </a:pPr>
            <a:r>
              <a:rPr lang="en-IN" sz="1800" dirty="0" err="1"/>
              <a:t>def</a:t>
            </a:r>
            <a:r>
              <a:rPr lang="en-IN" sz="1800" dirty="0"/>
              <a:t> merge(list1, list2): </a:t>
            </a:r>
          </a:p>
          <a:p>
            <a:pPr marL="0" indent="0" fontAlgn="base"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merged_list</a:t>
            </a:r>
            <a:r>
              <a:rPr lang="en-IN" sz="1800" dirty="0" smtClean="0"/>
              <a:t> </a:t>
            </a:r>
            <a:r>
              <a:rPr lang="en-IN" sz="1800" dirty="0"/>
              <a:t>= tuple(zip(list1, list2))  </a:t>
            </a:r>
          </a:p>
          <a:p>
            <a:pPr marL="0" indent="0" fontAlgn="base">
              <a:buNone/>
            </a:pPr>
            <a:r>
              <a:rPr lang="en-IN" sz="1800" dirty="0" smtClean="0"/>
              <a:t>    return </a:t>
            </a:r>
            <a:r>
              <a:rPr lang="en-IN" sz="1800" dirty="0" err="1"/>
              <a:t>merged_list</a:t>
            </a:r>
            <a:r>
              <a:rPr lang="en-IN" sz="1800" dirty="0"/>
              <a:t>  </a:t>
            </a:r>
          </a:p>
          <a:p>
            <a:pPr marL="0" indent="0" fontAlgn="base">
              <a:buNone/>
            </a:pPr>
            <a:r>
              <a:rPr lang="en-IN" sz="1800" dirty="0">
                <a:solidFill>
                  <a:srgbClr val="FF0000"/>
                </a:solidFill>
              </a:rPr>
              <a:t># Driver code </a:t>
            </a:r>
          </a:p>
          <a:p>
            <a:pPr marL="0" indent="0" fontAlgn="base">
              <a:buNone/>
            </a:pPr>
            <a:r>
              <a:rPr lang="en-IN" sz="1800" dirty="0"/>
              <a:t>list1 = [1, 2, 3] </a:t>
            </a:r>
          </a:p>
          <a:p>
            <a:pPr marL="0" indent="0" fontAlgn="base">
              <a:buNone/>
            </a:pPr>
            <a:r>
              <a:rPr lang="en-IN" sz="1800" dirty="0"/>
              <a:t>list2 = ['a', 'b', 'c'] </a:t>
            </a:r>
          </a:p>
          <a:p>
            <a:pPr marL="0" indent="0" fontAlgn="base">
              <a:buNone/>
            </a:pPr>
            <a:r>
              <a:rPr lang="en-IN" sz="1800" dirty="0"/>
              <a:t>print(merge(list1, list2</a:t>
            </a:r>
            <a:r>
              <a:rPr lang="en-IN" sz="1800" dirty="0" smtClean="0"/>
              <a:t>))</a:t>
            </a:r>
          </a:p>
          <a:p>
            <a:pPr marL="0" indent="0" fontAlgn="base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Output-</a:t>
            </a:r>
            <a:r>
              <a:rPr lang="en-IN" sz="1800" dirty="0">
                <a:solidFill>
                  <a:srgbClr val="FF0000"/>
                </a:solidFill>
              </a:rPr>
              <a:t>((1, 'a'), (2, 'b'), (3, 'c</a:t>
            </a:r>
            <a:r>
              <a:rPr lang="en-IN" sz="1800" dirty="0" smtClean="0">
                <a:solidFill>
                  <a:srgbClr val="FF0000"/>
                </a:solidFill>
              </a:rPr>
              <a:t>')</a:t>
            </a:r>
          </a:p>
          <a:p>
            <a:pPr marL="0" indent="0" fontAlgn="base">
              <a:buNone/>
            </a:pPr>
            <a:endParaRPr lang="en-IN" sz="1800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How </a:t>
            </a:r>
            <a:r>
              <a:rPr lang="en-IN" sz="1800" b="1" dirty="0">
                <a:solidFill>
                  <a:srgbClr val="FF0000"/>
                </a:solidFill>
              </a:rPr>
              <a:t>can you sort a dictionary by key, alphabetically?</a:t>
            </a:r>
          </a:p>
          <a:p>
            <a:pPr marL="0" indent="0" fontAlgn="base">
              <a:buNone/>
            </a:pPr>
            <a:r>
              <a:rPr lang="en-IN" sz="1800" dirty="0"/>
              <a:t>You can’t “sort” a dictionary because dictionaries don’t have order but you can return a sorted list of tuples which has the keys and values that are in the dictionary.</a:t>
            </a: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For example</a:t>
            </a:r>
          </a:p>
          <a:p>
            <a:pPr marL="0" indent="0">
              <a:buNone/>
            </a:pPr>
            <a:r>
              <a:rPr lang="en-IN" sz="1800" dirty="0"/>
              <a:t>d = {'c':3, 'd':4, 'b':2, 'a':1</a:t>
            </a: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 smtClean="0"/>
              <a:t>sorted(</a:t>
            </a:r>
            <a:r>
              <a:rPr lang="en-IN" sz="1800" dirty="0" err="1" smtClean="0"/>
              <a:t>d.items</a:t>
            </a:r>
            <a:r>
              <a:rPr lang="en-IN" sz="1800" dirty="0"/>
              <a:t>())</a:t>
            </a:r>
            <a:br>
              <a:rPr lang="en-IN" sz="1800" dirty="0"/>
            </a:br>
            <a:r>
              <a:rPr lang="en-IN" sz="1800" dirty="0"/>
              <a:t>#=&gt; [('a', 1), ('b', 2), ('c', 3), ('d', 4)]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1340768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How can you remove all whitespace from a string?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1600" dirty="0"/>
              <a:t>Python String strip() function will remove leading and trailing whitespaces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219200"/>
            <a:ext cx="8784976" cy="5522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s = ' </a:t>
            </a:r>
            <a:r>
              <a:rPr lang="en-IN" sz="1800" dirty="0" smtClean="0"/>
              <a:t> Hello </a:t>
            </a:r>
            <a:r>
              <a:rPr lang="en-IN" sz="1800" dirty="0"/>
              <a:t>World From </a:t>
            </a:r>
            <a:r>
              <a:rPr lang="en-IN" sz="1800" dirty="0" err="1"/>
              <a:t>Pankaj</a:t>
            </a:r>
            <a:r>
              <a:rPr lang="en-IN" sz="1800" dirty="0"/>
              <a:t> \t\n\r\</a:t>
            </a:r>
            <a:r>
              <a:rPr lang="en-IN" sz="1800" dirty="0" err="1"/>
              <a:t>tHi</a:t>
            </a:r>
            <a:r>
              <a:rPr lang="en-IN" sz="1800" dirty="0"/>
              <a:t> </a:t>
            </a:r>
            <a:r>
              <a:rPr lang="en-IN" sz="1800" dirty="0" smtClean="0"/>
              <a:t>There  </a:t>
            </a:r>
            <a:r>
              <a:rPr lang="en-IN" sz="1800" dirty="0"/>
              <a:t> '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&gt;&gt;&gt; </a:t>
            </a:r>
            <a:r>
              <a:rPr lang="en-IN" sz="1800" dirty="0" err="1"/>
              <a:t>s.strip</a:t>
            </a:r>
            <a:r>
              <a:rPr lang="en-IN" sz="1800" dirty="0"/>
              <a:t>()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Output-'Hello </a:t>
            </a:r>
            <a:r>
              <a:rPr lang="en-IN" sz="1800" dirty="0">
                <a:solidFill>
                  <a:srgbClr val="FF0000"/>
                </a:solidFill>
              </a:rPr>
              <a:t>World From </a:t>
            </a:r>
            <a:r>
              <a:rPr lang="en-IN" sz="1800" dirty="0" err="1" smtClean="0">
                <a:solidFill>
                  <a:srgbClr val="FF0000"/>
                </a:solidFill>
              </a:rPr>
              <a:t>Pankaj</a:t>
            </a:r>
            <a:r>
              <a:rPr lang="en-IN" sz="1800" dirty="0" smtClean="0">
                <a:solidFill>
                  <a:srgbClr val="FF0000"/>
                </a:solidFill>
              </a:rPr>
              <a:t> </a:t>
            </a:r>
            <a:r>
              <a:rPr lang="en-IN" sz="1800" dirty="0">
                <a:solidFill>
                  <a:srgbClr val="FF0000"/>
                </a:solidFill>
              </a:rPr>
              <a:t>\t\n\r\</a:t>
            </a:r>
            <a:r>
              <a:rPr lang="en-IN" sz="1800" dirty="0" err="1">
                <a:solidFill>
                  <a:srgbClr val="FF0000"/>
                </a:solidFill>
              </a:rPr>
              <a:t>tHi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There‘</a:t>
            </a:r>
          </a:p>
          <a:p>
            <a:pPr marL="0" indent="0">
              <a:buNone/>
            </a:pPr>
            <a:endParaRPr lang="en-I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Why would you use enumerate() when iterating on a sequence?</a:t>
            </a:r>
          </a:p>
          <a:p>
            <a:pPr marL="0" indent="0">
              <a:buNone/>
            </a:pPr>
            <a:r>
              <a:rPr lang="en-IN" sz="1800" dirty="0"/>
              <a:t>It </a:t>
            </a:r>
            <a:r>
              <a:rPr lang="en-IN" sz="1800" b="1" dirty="0"/>
              <a:t>is</a:t>
            </a:r>
            <a:r>
              <a:rPr lang="en-IN" sz="1800" dirty="0"/>
              <a:t> gives us a set of tuples of (index, item) until all items </a:t>
            </a:r>
            <a:r>
              <a:rPr lang="en-IN" sz="1800" b="1" dirty="0"/>
              <a:t>are</a:t>
            </a:r>
            <a:r>
              <a:rPr lang="en-IN" sz="1800" dirty="0"/>
              <a:t> looped over. </a:t>
            </a:r>
            <a:r>
              <a:rPr lang="en-IN" sz="1800" b="1" dirty="0"/>
              <a:t>Enumerate</a:t>
            </a:r>
            <a:r>
              <a:rPr lang="en-IN" sz="1800" dirty="0"/>
              <a:t> provides us a way </a:t>
            </a:r>
            <a:r>
              <a:rPr lang="en-IN" sz="1800" b="1" dirty="0"/>
              <a:t>to</a:t>
            </a:r>
            <a:r>
              <a:rPr lang="en-IN" sz="1800" dirty="0"/>
              <a:t> count by coupling a </a:t>
            </a:r>
            <a:r>
              <a:rPr lang="en-IN" sz="1800" b="1" dirty="0"/>
              <a:t>sequence</a:t>
            </a:r>
            <a:r>
              <a:rPr lang="en-IN" sz="1800" dirty="0"/>
              <a:t> of objects with the index of each item in a much more readable </a:t>
            </a:r>
            <a:r>
              <a:rPr lang="en-IN" sz="1800" dirty="0" smtClean="0"/>
              <a:t>way.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dirty="0"/>
              <a:t>L = ['apples', 'bananas', 'oranges']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for </a:t>
            </a:r>
            <a:r>
              <a:rPr lang="en-IN" sz="1800" dirty="0" err="1"/>
              <a:t>idx</a:t>
            </a:r>
            <a:r>
              <a:rPr lang="en-IN" sz="1800" dirty="0"/>
              <a:t>, </a:t>
            </a:r>
            <a:r>
              <a:rPr lang="en-IN" sz="1800" dirty="0" err="1"/>
              <a:t>val</a:t>
            </a:r>
            <a:r>
              <a:rPr lang="en-IN" sz="1800" dirty="0"/>
              <a:t> in enumerate(L):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print</a:t>
            </a:r>
            <a:r>
              <a:rPr lang="en-IN" sz="1800" dirty="0"/>
              <a:t>("index is %d and value is %s" % (</a:t>
            </a:r>
            <a:r>
              <a:rPr lang="en-IN" sz="1800" dirty="0" err="1"/>
              <a:t>idx</a:t>
            </a:r>
            <a:r>
              <a:rPr lang="en-IN" sz="1800" dirty="0"/>
              <a:t>, </a:t>
            </a:r>
            <a:r>
              <a:rPr lang="en-IN" sz="1800" dirty="0" err="1"/>
              <a:t>val</a:t>
            </a:r>
            <a:r>
              <a:rPr lang="en-IN" sz="1800" dirty="0" smtClean="0"/>
              <a:t>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IN" sz="1800" dirty="0"/>
              <a:t>The code above will have this output:</a:t>
            </a:r>
          </a:p>
          <a:p>
            <a:r>
              <a:rPr lang="en-IN" sz="1800" dirty="0"/>
              <a:t>index is 0 and value is apples </a:t>
            </a:r>
            <a:endParaRPr lang="en-IN" sz="1800" dirty="0" smtClean="0"/>
          </a:p>
          <a:p>
            <a:r>
              <a:rPr lang="en-IN" sz="1800" dirty="0" smtClean="0"/>
              <a:t>index </a:t>
            </a:r>
            <a:r>
              <a:rPr lang="en-IN" sz="1800" dirty="0"/>
              <a:t>is 1 and value is bananas </a:t>
            </a:r>
            <a:endParaRPr lang="en-IN" sz="1800" dirty="0" smtClean="0"/>
          </a:p>
          <a:p>
            <a:r>
              <a:rPr lang="en-IN" sz="1800" dirty="0" smtClean="0"/>
              <a:t>index </a:t>
            </a:r>
            <a:r>
              <a:rPr lang="en-IN" sz="1800" dirty="0"/>
              <a:t>is 2 and value is oranges</a:t>
            </a:r>
            <a:endParaRPr lang="en-I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1091</TotalTime>
  <Words>672</Words>
  <Application>Microsoft Office PowerPoint</Application>
  <PresentationFormat>On-screen Show (4:3)</PresentationFormat>
  <Paragraphs>176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Interview Questions</vt:lpstr>
      <vt:lpstr> </vt:lpstr>
      <vt:lpstr>.</vt:lpstr>
      <vt:lpstr>How do any() and all() work? Any takes a sequence and returns true if any element in the sequence is true.  All returns true only if all elements in the sequence are true. </vt:lpstr>
      <vt:lpstr>What is the difference between a module and a package? </vt:lpstr>
      <vt:lpstr>How to return the binary of an integer? </vt:lpstr>
      <vt:lpstr>What is the difference between append and extend? append adds a value to a list  extend adds values in another list to a list.</vt:lpstr>
      <vt:lpstr>How to combine two lists into a list of tuples? </vt:lpstr>
      <vt:lpstr>How can you remove all whitespace from a string? Python String strip() function will remove leading and trailing whitespaces.</vt:lpstr>
      <vt:lpstr>What is the difference between pass, continue and break? </vt:lpstr>
      <vt:lpstr>Breaks the loop and the sequence is not longer iterated over. So elements from 3 onward are not printed.</vt:lpstr>
      <vt:lpstr>Give an example of the ternary operator The ternary operator is a one-line if/else statement. The syntax looks like a if condition else b. x = 5 y = 10'greater' if x &gt; 6 else 'less' #=&gt; 'less'‘ greater' if y &gt; 6 else 'less' #=&gt; 'greater'</vt:lpstr>
      <vt:lpstr>Check if a string only contains numbers and letters.  You can use isalnum().</vt:lpstr>
      <vt:lpstr> What is the difference between remove, del and pop? remove() remove the first matching value.</vt:lpstr>
      <vt:lpstr> Give an example of dictionary comprehension. Dict Comprehension to remove selected key-value pairs from a dictionary and create a new dictionary. </vt:lpstr>
      <vt:lpstr> How is exception handling performed in Python?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Admin</dc:creator>
  <cp:lastModifiedBy>Admin</cp:lastModifiedBy>
  <cp:revision>26</cp:revision>
  <dcterms:created xsi:type="dcterms:W3CDTF">2020-04-26T16:56:39Z</dcterms:created>
  <dcterms:modified xsi:type="dcterms:W3CDTF">2020-04-28T04:24:31Z</dcterms:modified>
</cp:coreProperties>
</file>