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63" r:id="rId1"/>
  </p:sldMasterIdLst>
  <p:notesMasterIdLst>
    <p:notesMasterId r:id="rId48"/>
  </p:notesMasterIdLst>
  <p:sldIdLst>
    <p:sldId id="256" r:id="rId2"/>
    <p:sldId id="288" r:id="rId3"/>
    <p:sldId id="289" r:id="rId4"/>
    <p:sldId id="287" r:id="rId5"/>
    <p:sldId id="290" r:id="rId6"/>
    <p:sldId id="291" r:id="rId7"/>
    <p:sldId id="286" r:id="rId8"/>
    <p:sldId id="257" r:id="rId9"/>
    <p:sldId id="258" r:id="rId10"/>
    <p:sldId id="259" r:id="rId11"/>
    <p:sldId id="260" r:id="rId12"/>
    <p:sldId id="261" r:id="rId13"/>
    <p:sldId id="263" r:id="rId14"/>
    <p:sldId id="264" r:id="rId15"/>
    <p:sldId id="269" r:id="rId16"/>
    <p:sldId id="265" r:id="rId17"/>
    <p:sldId id="273" r:id="rId18"/>
    <p:sldId id="274" r:id="rId19"/>
    <p:sldId id="276" r:id="rId20"/>
    <p:sldId id="285" r:id="rId21"/>
    <p:sldId id="275" r:id="rId22"/>
    <p:sldId id="297" r:id="rId23"/>
    <p:sldId id="299" r:id="rId24"/>
    <p:sldId id="266" r:id="rId25"/>
    <p:sldId id="293" r:id="rId26"/>
    <p:sldId id="267" r:id="rId27"/>
    <p:sldId id="294" r:id="rId28"/>
    <p:sldId id="295" r:id="rId29"/>
    <p:sldId id="277" r:id="rId30"/>
    <p:sldId id="292" r:id="rId31"/>
    <p:sldId id="278" r:id="rId32"/>
    <p:sldId id="272" r:id="rId33"/>
    <p:sldId id="296" r:id="rId34"/>
    <p:sldId id="298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</p:sldIdLst>
  <p:sldSz cx="12192000" cy="6858000"/>
  <p:notesSz cx="6858000" cy="9144000"/>
  <p:embeddedFontLst>
    <p:embeddedFont>
      <p:font typeface="Cambria Math" panose="02040503050406030204" pitchFamily="18" charset="0"/>
      <p:regular r:id="rId49"/>
    </p:embeddedFont>
    <p:embeddedFont>
      <p:font typeface="Century Schoolbook" panose="02040604050505020304" pitchFamily="18" charset="0"/>
      <p:regular r:id="rId50"/>
      <p:bold r:id="rId51"/>
      <p:italic r:id="rId52"/>
      <p:boldItalic r:id="rId53"/>
    </p:embeddedFont>
    <p:embeddedFont>
      <p:font typeface="Garamond" panose="02020404030301010803" pitchFamily="18" charset="0"/>
      <p:regular r:id="rId54"/>
      <p:bold r:id="rId55"/>
      <p:italic r:id="rId56"/>
      <p:boldItalic r:id="rId57"/>
    </p:embeddedFont>
    <p:embeddedFont>
      <p:font typeface="Wingdings 2" panose="05020102010507070707" pitchFamily="18" charset="2"/>
      <p:regular r:id="rId5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FB4105-8709-455D-93F5-C2FA8F6AC84C}">
          <p14:sldIdLst>
            <p14:sldId id="256"/>
            <p14:sldId id="288"/>
            <p14:sldId id="289"/>
            <p14:sldId id="287"/>
            <p14:sldId id="290"/>
            <p14:sldId id="291"/>
            <p14:sldId id="286"/>
            <p14:sldId id="257"/>
            <p14:sldId id="258"/>
            <p14:sldId id="259"/>
            <p14:sldId id="260"/>
            <p14:sldId id="261"/>
            <p14:sldId id="263"/>
            <p14:sldId id="264"/>
            <p14:sldId id="269"/>
            <p14:sldId id="265"/>
            <p14:sldId id="273"/>
            <p14:sldId id="274"/>
            <p14:sldId id="276"/>
            <p14:sldId id="285"/>
            <p14:sldId id="275"/>
            <p14:sldId id="297"/>
            <p14:sldId id="299"/>
            <p14:sldId id="266"/>
            <p14:sldId id="293"/>
            <p14:sldId id="267"/>
            <p14:sldId id="294"/>
            <p14:sldId id="295"/>
            <p14:sldId id="277"/>
            <p14:sldId id="292"/>
            <p14:sldId id="278"/>
            <p14:sldId id="272"/>
            <p14:sldId id="296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gxEKrz/9LvBtnaMJ2JC1500yaoW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shan Khan" initials="ZK" lastIdx="2" clrIdx="0">
    <p:extLst>
      <p:ext uri="{19B8F6BF-5375-455C-9EA6-DF929625EA0E}">
        <p15:presenceInfo xmlns:p15="http://schemas.microsoft.com/office/powerpoint/2012/main" userId="5b9b4e4d9d5b2b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Source: https://medium.com/dataseries/facebook-likes-omni-supervised-learning-to-train-models-with-limited-labeled-datasets-892961c3c9b8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7762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874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566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6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1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" y="6642100"/>
            <a:ext cx="8064500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zeshan.khan@nu.edu.pk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84167" y="623728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25A429E-EC32-4435-B6D9-2C358E91B0C4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133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912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0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4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8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2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8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1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zeshankhanalvi.com/" TargetMode="External"/><Relationship Id="rId2" Type="http://schemas.openxmlformats.org/officeDocument/2006/relationships/hyperlink" Target="mailto:Zeshan.khan@nu.edu.p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 dirty="0"/>
              <a:t>CS4104 Machine Learning</a:t>
            </a:r>
            <a:endParaRPr dirty="0"/>
          </a:p>
        </p:txBody>
      </p:sp>
      <p:sp>
        <p:nvSpPr>
          <p:cNvPr id="152" name="Google Shape;152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US" dirty="0"/>
              <a:t>Course Outline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170" name="Google Shape;170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SzPts val="2760"/>
            </a:pPr>
            <a:r>
              <a:rPr lang="en-US" dirty="0"/>
              <a:t>Task: Face Recognition</a:t>
            </a:r>
          </a:p>
          <a:p>
            <a:pPr marL="560070" lvl="1" indent="-285750">
              <a:spcBef>
                <a:spcPts val="0"/>
              </a:spcBef>
              <a:spcAft>
                <a:spcPts val="0"/>
              </a:spcAft>
              <a:buSzPts val="2760"/>
            </a:pPr>
            <a:r>
              <a:rPr lang="en-US" dirty="0"/>
              <a:t>Experience: Images or Examples</a:t>
            </a:r>
          </a:p>
          <a:p>
            <a:pPr marL="560070" lvl="1" indent="-285750">
              <a:spcBef>
                <a:spcPts val="0"/>
              </a:spcBef>
              <a:spcAft>
                <a:spcPts val="0"/>
              </a:spcAft>
              <a:buSzPts val="2760"/>
            </a:pPr>
            <a:r>
              <a:rPr lang="en-US" dirty="0"/>
              <a:t>Performance Measure: Accuracy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93D7F1-6784-4D69-871D-E0BF08C5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87A59-D7F8-4645-A808-CB32B502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 dirty="0"/>
              <a:t>Predict whether a patient, hospitalized due to heart attack, will have a second heart attack</a:t>
            </a:r>
            <a:endParaRPr dirty="0"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dirty="0"/>
              <a:t>Predict the price of a stock in 6 months from now</a:t>
            </a:r>
            <a:endParaRPr dirty="0"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dirty="0"/>
              <a:t>Pace detection: find faces in images (or indicate if a face is present)</a:t>
            </a:r>
            <a:endParaRPr dirty="0"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dirty="0"/>
              <a:t>Spam filtering: identify email messages as spam or non-spam</a:t>
            </a:r>
            <a:endParaRPr dirty="0"/>
          </a:p>
          <a:p>
            <a:pPr marL="285750" lvl="0" indent="-285750" algn="l" rtl="0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 dirty="0"/>
              <a:t>Fraud-detection applications that seek patterns in jumbo size data sets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02A36B-5772-47A0-AEFE-9B9EB53F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C24503-5C94-498F-BE2F-32FFB34E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 Commercial Viewpoint</a:t>
            </a:r>
            <a:endParaRPr/>
          </a:p>
        </p:txBody>
      </p:sp>
      <p:sp>
        <p:nvSpPr>
          <p:cNvPr id="182" name="Google Shape;182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SzPts val="2760"/>
            </a:pPr>
            <a:r>
              <a:rPr lang="en-US" dirty="0"/>
              <a:t>Lots of data is being collected and warehoused</a:t>
            </a:r>
          </a:p>
          <a:p>
            <a:pPr marL="560070" lvl="1" indent="-285750">
              <a:spcBef>
                <a:spcPts val="1000"/>
              </a:spcBef>
              <a:spcAft>
                <a:spcPts val="0"/>
              </a:spcAft>
              <a:buSzPts val="2760"/>
            </a:pPr>
            <a:r>
              <a:rPr lang="en-US" dirty="0"/>
              <a:t>Web data, e-commerce</a:t>
            </a:r>
          </a:p>
          <a:p>
            <a:pPr marL="560070" lvl="1" indent="-285750">
              <a:spcBef>
                <a:spcPts val="1000"/>
              </a:spcBef>
              <a:spcAft>
                <a:spcPts val="0"/>
              </a:spcAft>
              <a:buSzPts val="2760"/>
            </a:pPr>
            <a:r>
              <a:rPr lang="en-US" dirty="0"/>
              <a:t>purchases at department/grocery stores</a:t>
            </a:r>
            <a:endParaRPr dirty="0"/>
          </a:p>
          <a:p>
            <a:pPr marL="560070" lvl="1" indent="-285750">
              <a:spcBef>
                <a:spcPts val="1000"/>
              </a:spcBef>
              <a:spcAft>
                <a:spcPts val="0"/>
              </a:spcAft>
              <a:buSzPts val="2760"/>
            </a:pPr>
            <a:r>
              <a:rPr lang="en-US" dirty="0"/>
              <a:t>Bank/Credit Card transactions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F8764C-A7AC-4021-95BD-6760391A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84443-C3C7-4732-BAA7-8ADCA355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Machine Learning</a:t>
            </a:r>
            <a:endParaRPr/>
          </a:p>
        </p:txBody>
      </p:sp>
      <p:sp>
        <p:nvSpPr>
          <p:cNvPr id="194" name="Google Shape;194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spcBef>
                <a:spcPts val="1000"/>
              </a:spcBef>
              <a:spcAft>
                <a:spcPts val="0"/>
              </a:spcAft>
              <a:buSzPts val="2760"/>
            </a:pPr>
            <a:r>
              <a:rPr lang="en-US" dirty="0"/>
              <a:t>Supervised</a:t>
            </a:r>
          </a:p>
          <a:p>
            <a:pPr marL="560070" lvl="1" indent="-285750">
              <a:spcBef>
                <a:spcPts val="1000"/>
              </a:spcBef>
              <a:spcAft>
                <a:spcPts val="0"/>
              </a:spcAft>
              <a:buSzPts val="2760"/>
            </a:pPr>
            <a:r>
              <a:rPr lang="en-US" dirty="0"/>
              <a:t>Classification</a:t>
            </a:r>
          </a:p>
          <a:p>
            <a:pPr marL="560070" lvl="1" indent="-285750">
              <a:spcBef>
                <a:spcPts val="1000"/>
              </a:spcBef>
              <a:spcAft>
                <a:spcPts val="0"/>
              </a:spcAft>
              <a:buSzPts val="2760"/>
            </a:pPr>
            <a:r>
              <a:rPr lang="en-US" dirty="0"/>
              <a:t>Regression</a:t>
            </a:r>
            <a:endParaRPr dirty="0"/>
          </a:p>
          <a:p>
            <a:pPr marL="285750" indent="-285750">
              <a:spcBef>
                <a:spcPts val="1000"/>
              </a:spcBef>
              <a:spcAft>
                <a:spcPts val="0"/>
              </a:spcAft>
              <a:buSzPts val="2760"/>
            </a:pPr>
            <a:r>
              <a:rPr lang="en-US" dirty="0"/>
              <a:t>Un-Supervised</a:t>
            </a:r>
          </a:p>
          <a:p>
            <a:pPr marL="285750" indent="-285750">
              <a:spcBef>
                <a:spcPts val="1000"/>
              </a:spcBef>
              <a:spcAft>
                <a:spcPts val="0"/>
              </a:spcAft>
              <a:buSzPts val="2760"/>
            </a:pPr>
            <a:r>
              <a:rPr lang="en-US" dirty="0"/>
              <a:t>Semi Supervised</a:t>
            </a:r>
            <a:endParaRPr dirty="0"/>
          </a:p>
          <a:p>
            <a:pPr marL="285750" indent="-285750">
              <a:spcBef>
                <a:spcPts val="1000"/>
              </a:spcBef>
              <a:spcAft>
                <a:spcPts val="0"/>
              </a:spcAft>
              <a:buSzPts val="2760"/>
            </a:pPr>
            <a:r>
              <a:rPr lang="en-US" dirty="0"/>
              <a:t>Reinforcement</a:t>
            </a:r>
          </a:p>
          <a:p>
            <a:pPr marL="285750" indent="-285750">
              <a:spcBef>
                <a:spcPts val="1000"/>
              </a:spcBef>
              <a:spcAft>
                <a:spcPts val="0"/>
              </a:spcAft>
              <a:buSzPts val="2760"/>
            </a:pPr>
            <a:r>
              <a:rPr lang="en-US" dirty="0"/>
              <a:t>Association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3CECCE-9BCA-41A5-B4C3-6AA5CB6F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44BF7F-0B60-4ABA-90A4-4B86395A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>
              <a:spcBef>
                <a:spcPts val="1000"/>
              </a:spcBef>
              <a:spcAft>
                <a:spcPts val="0"/>
              </a:spcAft>
              <a:buSzPts val="2760"/>
            </a:pPr>
            <a:r>
              <a:rPr lang="en-US" dirty="0"/>
              <a:t>Learn from Supervised Training Data</a:t>
            </a:r>
            <a:endParaRPr dirty="0"/>
          </a:p>
          <a:p>
            <a:pPr marL="285750" lvl="0" indent="-285750">
              <a:spcBef>
                <a:spcPts val="1000"/>
              </a:spcBef>
              <a:spcAft>
                <a:spcPts val="0"/>
              </a:spcAft>
              <a:buSzPts val="2760"/>
            </a:pPr>
            <a:r>
              <a:rPr lang="en-US" dirty="0"/>
              <a:t>For example; spam filtering where Large number of email messages labelled as either</a:t>
            </a:r>
            <a:endParaRPr dirty="0"/>
          </a:p>
          <a:p>
            <a:pPr marL="560070" lvl="2" indent="-28575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60"/>
              <a:buFont typeface="Arial" pitchFamily="34" charset="0"/>
              <a:buChar char="•"/>
            </a:pPr>
            <a:r>
              <a:rPr lang="en-US" sz="1600" spc="10" dirty="0">
                <a:solidFill>
                  <a:schemeClr val="tx1"/>
                </a:solidFill>
              </a:rPr>
              <a:t>Spam</a:t>
            </a:r>
            <a:endParaRPr sz="1600" spc="10" dirty="0">
              <a:solidFill>
                <a:schemeClr val="tx1"/>
              </a:solidFill>
            </a:endParaRPr>
          </a:p>
          <a:p>
            <a:pPr marL="560070" lvl="2" indent="-28575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760"/>
              <a:buFont typeface="Arial" pitchFamily="34" charset="0"/>
              <a:buChar char="•"/>
            </a:pPr>
            <a:r>
              <a:rPr lang="en-US" sz="1600" spc="10" dirty="0">
                <a:solidFill>
                  <a:schemeClr val="tx1"/>
                </a:solidFill>
              </a:rPr>
              <a:t>non-spam</a:t>
            </a:r>
            <a:endParaRPr sz="1600" spc="10" dirty="0">
              <a:solidFill>
                <a:schemeClr val="tx1"/>
              </a:solidFill>
            </a:endParaRPr>
          </a:p>
          <a:p>
            <a:pPr marL="285750" lvl="0" indent="-285750">
              <a:spcBef>
                <a:spcPts val="1000"/>
              </a:spcBef>
              <a:spcAft>
                <a:spcPts val="0"/>
              </a:spcAft>
              <a:buSzPts val="2760"/>
            </a:pPr>
            <a:r>
              <a:rPr lang="en-US" dirty="0"/>
              <a:t>New email message will then be classified as spam or non-spam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0DC290-1D79-43F7-8DB2-331DDE46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10BF8-3BAA-4EDC-BE9E-51BEB261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F38E-8F32-4EED-8734-F9F255BA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5176-9EFD-4F7B-80B8-12D34365C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1026" name="Picture 2" descr="Understanding the machine learning workflow | Machine Learning for OpenCV">
            <a:extLst>
              <a:ext uri="{FF2B5EF4-FFF2-40B4-BE49-F238E27FC236}">
                <a16:creationId xmlns:a16="http://schemas.microsoft.com/office/drawing/2014/main" id="{F1BFD247-D030-4B82-B4AB-07C8F0402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0"/>
            <a:ext cx="11366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E65C9-570E-4CD0-AFE8-7711E9E9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A6143-8E5A-4190-8E63-D0C3CB06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6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endParaRPr/>
          </a:p>
        </p:txBody>
      </p:sp>
      <p:sp>
        <p:nvSpPr>
          <p:cNvPr id="206" name="Google Shape;206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11049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endParaRPr/>
          </a:p>
        </p:txBody>
      </p:sp>
      <p:pic>
        <p:nvPicPr>
          <p:cNvPr id="207" name="Google Shape;20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2782"/>
            <a:ext cx="12192000" cy="66724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C03C76-8A6F-4736-B21B-A7AE46A2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FD6B4-76AE-4276-88AA-31C7F28A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5ECA-F3A2-43F6-85C1-3421C48C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9E5A59B-5F0C-4BC7-B2D2-1710E07962B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3795" y="1732449"/>
                <a:ext cx="5051999" cy="4058750"/>
              </a:xfrm>
            </p:spPr>
            <p:txBody>
              <a:bodyPr/>
              <a:lstStyle/>
              <a:p>
                <a:r>
                  <a:rPr lang="en-US" dirty="0"/>
                  <a:t>Risk Analysis:</a:t>
                </a:r>
              </a:p>
              <a:p>
                <a:r>
                  <a:rPr lang="en-US" dirty="0"/>
                  <a:t>The risk is higher for the values of income and saving less than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s.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&gt;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I: Income</a:t>
                </a:r>
              </a:p>
              <a:p>
                <a:pPr lvl="1"/>
                <a:r>
                  <a:rPr lang="en-US" dirty="0"/>
                  <a:t>S: Saving</a:t>
                </a:r>
              </a:p>
              <a:p>
                <a:pPr lvl="1"/>
                <a:r>
                  <a:rPr lang="en-US" dirty="0"/>
                  <a:t>L: Low-Risk</a:t>
                </a:r>
              </a:p>
              <a:p>
                <a:pPr lvl="1"/>
                <a:r>
                  <a:rPr lang="en-US" dirty="0"/>
                  <a:t>H: High-Risk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9E5A59B-5F0C-4BC7-B2D2-1710E0796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3795" y="1732449"/>
                <a:ext cx="5051999" cy="40587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649DC-778E-4BD3-863D-EEE00EAF66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46626-3F5F-4F3F-B36E-85B1AAE77B49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217710" y="1732449"/>
            <a:ext cx="4689475" cy="44640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5E0AE-33F6-4ADA-AAE7-5A6F7214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7B39C-BB7B-4313-9C8C-F9C484A2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70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52EEAF-5262-4B26-8569-1B6617DD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BF25A-DBE6-455A-9FCF-B28A087C0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recognition</a:t>
            </a:r>
          </a:p>
          <a:p>
            <a:r>
              <a:rPr lang="en-US" dirty="0"/>
              <a:t>Face recognition: Pose, lighting, occlusion (glasses, beard), make-up, hair style </a:t>
            </a:r>
          </a:p>
          <a:p>
            <a:r>
              <a:rPr lang="en-US" dirty="0"/>
              <a:t>Character recognition: Different handwriting styles.</a:t>
            </a:r>
          </a:p>
          <a:p>
            <a:r>
              <a:rPr lang="en-US" dirty="0"/>
              <a:t>Speech recognition: Temporal dependency. </a:t>
            </a:r>
          </a:p>
          <a:p>
            <a:r>
              <a:rPr lang="en-US" dirty="0"/>
              <a:t>Medical diagnosis: From symptoms to illnesses</a:t>
            </a:r>
          </a:p>
          <a:p>
            <a:r>
              <a:rPr lang="en-US" dirty="0"/>
              <a:t>Biometrics: Recognition/authentication using physical and/or behavioral characteristics: Face, iris, signature,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Outlier/novelty detection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7465C0-AF7B-4A82-B61C-33E4D98E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0978A-1E7F-4767-ADD5-2855B70F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17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667544"/>
          </a:xfrm>
        </p:spPr>
        <p:txBody>
          <a:bodyPr>
            <a:normAutofit fontScale="90000"/>
          </a:bodyPr>
          <a:lstStyle/>
          <a:p>
            <a:r>
              <a:rPr lang="tr-TR" dirty="0"/>
              <a:t>Regression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r-TR" dirty="0"/>
              <a:t>Example: Price of a used car</a:t>
            </a:r>
          </a:p>
          <a:p>
            <a:r>
              <a:rPr lang="tr-TR" i="1" dirty="0"/>
              <a:t>x </a:t>
            </a:r>
            <a:r>
              <a:rPr lang="tr-TR" dirty="0"/>
              <a:t>: car attributes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y </a:t>
            </a:r>
            <a:r>
              <a:rPr lang="tr-TR" dirty="0"/>
              <a:t>: price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	</a:t>
            </a:r>
            <a:r>
              <a:rPr lang="tr-TR" i="1" dirty="0"/>
              <a:t>y </a:t>
            </a:r>
            <a:r>
              <a:rPr lang="tr-TR" dirty="0"/>
              <a:t>= </a:t>
            </a:r>
            <a:r>
              <a:rPr lang="tr-TR" i="1" dirty="0"/>
              <a:t>g </a:t>
            </a:r>
            <a:r>
              <a:rPr lang="tr-TR" dirty="0"/>
              <a:t>(</a:t>
            </a:r>
            <a:r>
              <a:rPr lang="tr-TR" i="1" dirty="0"/>
              <a:t>x </a:t>
            </a:r>
            <a:r>
              <a:rPr lang="tr-TR" dirty="0"/>
              <a:t>| </a:t>
            </a:r>
            <a:r>
              <a:rPr lang="tr-TR" i="1" dirty="0">
                <a:latin typeface="Symbol" pitchFamily="18" charset="2"/>
              </a:rPr>
              <a:t>q </a:t>
            </a:r>
            <a:r>
              <a:rPr lang="tr-TR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g </a:t>
            </a:r>
            <a:r>
              <a:rPr lang="tr-TR" dirty="0"/>
              <a:t>( ) model,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latin typeface="Symbol" pitchFamily="18" charset="2"/>
              </a:rPr>
              <a:t>	</a:t>
            </a:r>
            <a:r>
              <a:rPr lang="tr-TR" i="1" dirty="0">
                <a:latin typeface="Symbol" pitchFamily="18" charset="2"/>
              </a:rPr>
              <a:t> q </a:t>
            </a:r>
            <a:r>
              <a:rPr lang="tr-TR" dirty="0"/>
              <a:t>parameters</a:t>
            </a:r>
          </a:p>
        </p:txBody>
      </p:sp>
      <p:pic>
        <p:nvPicPr>
          <p:cNvPr id="9011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735960" y="1628800"/>
            <a:ext cx="4546600" cy="4375150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77500" lnSpcReduction="20000"/>
          </a:bodyPr>
          <a:lstStyle/>
          <a:p>
            <a:fld id="{B25A429E-EC32-4435-B6D9-2C358E91B0C4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7751763" y="2779714"/>
            <a:ext cx="15392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accent1"/>
                </a:solidFill>
              </a:rPr>
              <a:t>y </a:t>
            </a:r>
            <a:r>
              <a:rPr lang="tr-TR" sz="2400" dirty="0">
                <a:solidFill>
                  <a:schemeClr val="accent1"/>
                </a:solidFill>
              </a:rPr>
              <a:t>= </a:t>
            </a:r>
            <a:r>
              <a:rPr lang="tr-TR" sz="2400" i="1" dirty="0">
                <a:solidFill>
                  <a:schemeClr val="accent1"/>
                </a:solidFill>
              </a:rPr>
              <a:t>wx</a:t>
            </a:r>
            <a:r>
              <a:rPr lang="tr-TR" sz="2400" dirty="0">
                <a:solidFill>
                  <a:schemeClr val="accent1"/>
                </a:solidFill>
              </a:rPr>
              <a:t>+</a:t>
            </a:r>
            <a:r>
              <a:rPr lang="tr-TR" sz="2400" i="1" dirty="0">
                <a:solidFill>
                  <a:schemeClr val="accent1"/>
                </a:solidFill>
              </a:rPr>
              <a:t>w</a:t>
            </a:r>
            <a:r>
              <a:rPr lang="tr-TR" sz="2400" baseline="-25000" dirty="0">
                <a:solidFill>
                  <a:schemeClr val="accent1"/>
                </a:solidFill>
              </a:rPr>
              <a:t>0</a:t>
            </a:r>
            <a:endParaRPr lang="en-GB" sz="2400" baseline="-25000" dirty="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925D59-AC41-48B5-8C0F-ED6ED0B480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CC08-8865-440D-A828-BD60A719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Outcomes (CLOs)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101F-90D7-4B07-BC67-529C64E2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Understand the basic concepts and algorithms in machine learning (ML). Supervised learning, unsupervised learning, reinforcement learning.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Understand and Apply statistical models to solve problems in ML, with a focus on how the vector-space, Bayesian and decision tree models are implemented and applied to classification, regression and clustering.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ML models for combination in terms of ensembles, Boosting and stacking and ML algorithms’ components including hypothesis, loss functions and optimization.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Evaluations of the ML algorithms with variance and bias trade-off.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E6C86-E186-4607-B7DB-7D3F81B3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09284-0729-45E8-9023-5D4306A6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1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 Applications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1"/>
            <a:ext cx="8229600" cy="1808163"/>
          </a:xfrm>
        </p:spPr>
        <p:txBody>
          <a:bodyPr/>
          <a:lstStyle/>
          <a:p>
            <a:r>
              <a:rPr lang="tr-TR" dirty="0"/>
              <a:t>Navigating a car: Angle of the steering</a:t>
            </a:r>
          </a:p>
          <a:p>
            <a:r>
              <a:rPr lang="tr-TR" dirty="0"/>
              <a:t>Kinematics of a robot arm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F4C409-C017-451C-B236-E185BBA6E0E4}" type="slidenum">
              <a:rPr lang="tr-TR" smtClean="0"/>
              <a:pPr/>
              <a:t>20</a:t>
            </a:fld>
            <a:endParaRPr lang="tr-TR" dirty="0"/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5087939" y="3284538"/>
            <a:ext cx="22320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tr-TR" sz="2400" i="1" dirty="0">
                <a:solidFill>
                  <a:schemeClr val="accent1"/>
                </a:solidFill>
              </a:rPr>
              <a:t>α</a:t>
            </a:r>
            <a:r>
              <a:rPr lang="tr-TR" sz="2000" baseline="-25000" dirty="0">
                <a:solidFill>
                  <a:schemeClr val="accent1"/>
                </a:solidFill>
              </a:rPr>
              <a:t>1</a:t>
            </a:r>
            <a:r>
              <a:rPr lang="tr-TR" sz="2400" dirty="0">
                <a:solidFill>
                  <a:schemeClr val="accent1"/>
                </a:solidFill>
              </a:rPr>
              <a:t>= </a:t>
            </a:r>
            <a:r>
              <a:rPr lang="tr-TR" sz="2400" i="1" dirty="0">
                <a:solidFill>
                  <a:schemeClr val="accent1"/>
                </a:solidFill>
              </a:rPr>
              <a:t>g</a:t>
            </a:r>
            <a:r>
              <a:rPr lang="tr-TR" sz="2000" baseline="-25000" dirty="0">
                <a:solidFill>
                  <a:schemeClr val="accent1"/>
                </a:solidFill>
              </a:rPr>
              <a:t>1</a:t>
            </a:r>
            <a:r>
              <a:rPr lang="tr-TR" sz="2400" dirty="0">
                <a:solidFill>
                  <a:schemeClr val="accent1"/>
                </a:solidFill>
              </a:rPr>
              <a:t>(</a:t>
            </a:r>
            <a:r>
              <a:rPr lang="tr-TR" sz="2400" i="1" dirty="0">
                <a:solidFill>
                  <a:schemeClr val="accent1"/>
                </a:solidFill>
              </a:rPr>
              <a:t>x</a:t>
            </a:r>
            <a:r>
              <a:rPr lang="tr-TR" sz="2400" dirty="0">
                <a:solidFill>
                  <a:schemeClr val="accent1"/>
                </a:solidFill>
              </a:rPr>
              <a:t>,</a:t>
            </a:r>
            <a:r>
              <a:rPr lang="tr-TR" sz="2400" i="1" dirty="0">
                <a:solidFill>
                  <a:schemeClr val="accent1"/>
                </a:solidFill>
              </a:rPr>
              <a:t>y</a:t>
            </a:r>
            <a:r>
              <a:rPr lang="tr-TR" sz="2400" dirty="0">
                <a:solidFill>
                  <a:schemeClr val="accent1"/>
                </a:solidFill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tr-TR" sz="2400" i="1" dirty="0">
                <a:solidFill>
                  <a:schemeClr val="accent1"/>
                </a:solidFill>
              </a:rPr>
              <a:t>α</a:t>
            </a:r>
            <a:r>
              <a:rPr lang="tr-TR" sz="2000" baseline="-25000" dirty="0">
                <a:solidFill>
                  <a:schemeClr val="accent1"/>
                </a:solidFill>
              </a:rPr>
              <a:t>2</a:t>
            </a:r>
            <a:r>
              <a:rPr lang="tr-TR" sz="2400" dirty="0">
                <a:solidFill>
                  <a:schemeClr val="accent1"/>
                </a:solidFill>
              </a:rPr>
              <a:t>= </a:t>
            </a:r>
            <a:r>
              <a:rPr lang="tr-TR" sz="2400" i="1" dirty="0">
                <a:solidFill>
                  <a:schemeClr val="accent1"/>
                </a:solidFill>
              </a:rPr>
              <a:t>g</a:t>
            </a:r>
            <a:r>
              <a:rPr lang="tr-TR" sz="2000" baseline="-25000" dirty="0">
                <a:solidFill>
                  <a:schemeClr val="accent1"/>
                </a:solidFill>
              </a:rPr>
              <a:t>2</a:t>
            </a:r>
            <a:r>
              <a:rPr lang="tr-TR" sz="2400" dirty="0">
                <a:solidFill>
                  <a:schemeClr val="accent1"/>
                </a:solidFill>
              </a:rPr>
              <a:t>(</a:t>
            </a:r>
            <a:r>
              <a:rPr lang="tr-TR" sz="2400" i="1" dirty="0">
                <a:solidFill>
                  <a:schemeClr val="accent1"/>
                </a:solidFill>
              </a:rPr>
              <a:t>x</a:t>
            </a:r>
            <a:r>
              <a:rPr lang="tr-TR" sz="2400" dirty="0">
                <a:solidFill>
                  <a:schemeClr val="accent1"/>
                </a:solidFill>
              </a:rPr>
              <a:t>,</a:t>
            </a:r>
            <a:r>
              <a:rPr lang="tr-TR" sz="2400" i="1" dirty="0">
                <a:solidFill>
                  <a:schemeClr val="accent1"/>
                </a:solidFill>
              </a:rPr>
              <a:t>y</a:t>
            </a:r>
            <a:r>
              <a:rPr lang="tr-TR" sz="2400" dirty="0">
                <a:solidFill>
                  <a:schemeClr val="accent1"/>
                </a:solidFill>
              </a:rPr>
              <a:t>)</a:t>
            </a:r>
          </a:p>
        </p:txBody>
      </p:sp>
      <p:grpSp>
        <p:nvGrpSpPr>
          <p:cNvPr id="109587" name="Group 19"/>
          <p:cNvGrpSpPr>
            <a:grpSpLocks/>
          </p:cNvGrpSpPr>
          <p:nvPr/>
        </p:nvGrpSpPr>
        <p:grpSpPr bwMode="auto">
          <a:xfrm>
            <a:off x="2927350" y="3284539"/>
            <a:ext cx="2374900" cy="2244725"/>
            <a:chOff x="930" y="2288"/>
            <a:chExt cx="1496" cy="1414"/>
          </a:xfrm>
        </p:grpSpPr>
        <p:sp>
          <p:nvSpPr>
            <p:cNvPr id="109572" name="Line 4"/>
            <p:cNvSpPr>
              <a:spLocks noChangeShapeType="1"/>
            </p:cNvSpPr>
            <p:nvPr/>
          </p:nvSpPr>
          <p:spPr bwMode="auto">
            <a:xfrm>
              <a:off x="930" y="3702"/>
              <a:ext cx="77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3" name="Line 5"/>
            <p:cNvSpPr>
              <a:spLocks noChangeShapeType="1"/>
            </p:cNvSpPr>
            <p:nvPr/>
          </p:nvSpPr>
          <p:spPr bwMode="auto">
            <a:xfrm flipV="1">
              <a:off x="1292" y="3158"/>
              <a:ext cx="681" cy="54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4" name="Line 6"/>
            <p:cNvSpPr>
              <a:spLocks noChangeShapeType="1"/>
            </p:cNvSpPr>
            <p:nvPr/>
          </p:nvSpPr>
          <p:spPr bwMode="auto">
            <a:xfrm flipH="1" flipV="1">
              <a:off x="1701" y="2523"/>
              <a:ext cx="271" cy="635"/>
            </a:xfrm>
            <a:prstGeom prst="line">
              <a:avLst/>
            </a:prstGeom>
            <a:ln>
              <a:headEnd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5" name="Line 7"/>
            <p:cNvSpPr>
              <a:spLocks noChangeShapeType="1"/>
            </p:cNvSpPr>
            <p:nvPr/>
          </p:nvSpPr>
          <p:spPr bwMode="auto">
            <a:xfrm>
              <a:off x="1474" y="3158"/>
              <a:ext cx="95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1655" y="3331"/>
              <a:ext cx="2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</a:rPr>
                <a:t>α</a:t>
              </a:r>
              <a:r>
                <a:rPr lang="tr-TR" sz="2400" baseline="-250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1973" y="2750"/>
              <a:ext cx="2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</a:rPr>
                <a:t>α</a:t>
              </a:r>
              <a:r>
                <a:rPr lang="tr-TR" sz="2400" baseline="-250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109583" name="Arc 15"/>
            <p:cNvSpPr>
              <a:spLocks/>
            </p:cNvSpPr>
            <p:nvPr/>
          </p:nvSpPr>
          <p:spPr bwMode="auto">
            <a:xfrm>
              <a:off x="1927" y="3067"/>
              <a:ext cx="137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09584" name="Arc 16"/>
            <p:cNvSpPr>
              <a:spLocks/>
            </p:cNvSpPr>
            <p:nvPr/>
          </p:nvSpPr>
          <p:spPr bwMode="auto">
            <a:xfrm>
              <a:off x="1474" y="3566"/>
              <a:ext cx="13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09585" name="Rectangle 17"/>
            <p:cNvSpPr>
              <a:spLocks noChangeArrowheads="1"/>
            </p:cNvSpPr>
            <p:nvPr/>
          </p:nvSpPr>
          <p:spPr bwMode="auto">
            <a:xfrm>
              <a:off x="1111" y="2288"/>
              <a:ext cx="4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</a:rPr>
                <a:t>(</a:t>
              </a:r>
              <a:r>
                <a:rPr lang="tr-TR" sz="2400" i="1" dirty="0">
                  <a:solidFill>
                    <a:schemeClr val="accent1"/>
                  </a:solidFill>
                </a:rPr>
                <a:t>x</a:t>
              </a:r>
              <a:r>
                <a:rPr lang="tr-TR" sz="2400" dirty="0">
                  <a:solidFill>
                    <a:schemeClr val="accent1"/>
                  </a:solidFill>
                </a:rPr>
                <a:t>,</a:t>
              </a:r>
              <a:r>
                <a:rPr lang="tr-TR" sz="2400" i="1" dirty="0">
                  <a:solidFill>
                    <a:schemeClr val="accent1"/>
                  </a:solidFill>
                </a:rPr>
                <a:t>y</a:t>
              </a:r>
              <a:r>
                <a:rPr lang="tr-TR" sz="2400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1992313" y="5661025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tr-TR" sz="2400" dirty="0">
                <a:solidFill>
                  <a:schemeClr val="accent1"/>
                </a:solidFill>
              </a:rPr>
              <a:t>Response surface design</a:t>
            </a:r>
          </a:p>
        </p:txBody>
      </p:sp>
      <p:grpSp>
        <p:nvGrpSpPr>
          <p:cNvPr id="109588" name="Group 20"/>
          <p:cNvGrpSpPr>
            <a:grpSpLocks/>
          </p:cNvGrpSpPr>
          <p:nvPr/>
        </p:nvGrpSpPr>
        <p:grpSpPr bwMode="auto">
          <a:xfrm>
            <a:off x="6600825" y="4221163"/>
            <a:ext cx="2808288" cy="1885950"/>
            <a:chOff x="3198" y="2659"/>
            <a:chExt cx="1769" cy="1188"/>
          </a:xfrm>
        </p:grpSpPr>
        <p:sp>
          <p:nvSpPr>
            <p:cNvPr id="109589" name="Line 21"/>
            <p:cNvSpPr>
              <a:spLocks noChangeShapeType="1"/>
            </p:cNvSpPr>
            <p:nvPr/>
          </p:nvSpPr>
          <p:spPr bwMode="auto">
            <a:xfrm>
              <a:off x="3198" y="3838"/>
              <a:ext cx="176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90" name="Line 22"/>
            <p:cNvSpPr>
              <a:spLocks noChangeShapeType="1"/>
            </p:cNvSpPr>
            <p:nvPr/>
          </p:nvSpPr>
          <p:spPr bwMode="auto">
            <a:xfrm flipV="1">
              <a:off x="3198" y="2795"/>
              <a:ext cx="0" cy="10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grpSp>
          <p:nvGrpSpPr>
            <p:cNvPr id="109591" name="Group 23"/>
            <p:cNvGrpSpPr>
              <a:grpSpLocks/>
            </p:cNvGrpSpPr>
            <p:nvPr/>
          </p:nvGrpSpPr>
          <p:grpSpPr bwMode="auto">
            <a:xfrm>
              <a:off x="3288" y="2659"/>
              <a:ext cx="1497" cy="1188"/>
              <a:chOff x="3923" y="2923"/>
              <a:chExt cx="953" cy="825"/>
            </a:xfrm>
          </p:grpSpPr>
          <p:sp>
            <p:nvSpPr>
              <p:cNvPr id="109592" name="Freeform 24"/>
              <p:cNvSpPr>
                <a:spLocks/>
              </p:cNvSpPr>
              <p:nvPr/>
            </p:nvSpPr>
            <p:spPr bwMode="auto">
              <a:xfrm>
                <a:off x="4014" y="2961"/>
                <a:ext cx="862" cy="741"/>
              </a:xfrm>
              <a:custGeom>
                <a:avLst/>
                <a:gdLst/>
                <a:ahLst/>
                <a:cxnLst>
                  <a:cxn ang="0">
                    <a:pos x="0" y="651"/>
                  </a:cxn>
                  <a:cxn ang="0">
                    <a:pos x="318" y="15"/>
                  </a:cxn>
                  <a:cxn ang="0">
                    <a:pos x="862" y="741"/>
                  </a:cxn>
                </a:cxnLst>
                <a:rect l="0" t="0" r="r" b="b"/>
                <a:pathLst>
                  <a:path w="862" h="741">
                    <a:moveTo>
                      <a:pt x="0" y="651"/>
                    </a:moveTo>
                    <a:cubicBezTo>
                      <a:pt x="87" y="325"/>
                      <a:pt x="174" y="0"/>
                      <a:pt x="318" y="15"/>
                    </a:cubicBezTo>
                    <a:cubicBezTo>
                      <a:pt x="462" y="30"/>
                      <a:pt x="771" y="612"/>
                      <a:pt x="862" y="741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9593" name="Oval 25"/>
              <p:cNvSpPr>
                <a:spLocks noChangeArrowheads="1"/>
              </p:cNvSpPr>
              <p:nvPr/>
            </p:nvSpPr>
            <p:spPr bwMode="auto">
              <a:xfrm>
                <a:off x="4014" y="3385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4" name="Oval 26"/>
              <p:cNvSpPr>
                <a:spLocks noChangeArrowheads="1"/>
              </p:cNvSpPr>
              <p:nvPr/>
            </p:nvSpPr>
            <p:spPr bwMode="auto">
              <a:xfrm>
                <a:off x="4740" y="3521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5" name="Freeform 27"/>
              <p:cNvSpPr>
                <a:spLocks/>
              </p:cNvSpPr>
              <p:nvPr/>
            </p:nvSpPr>
            <p:spPr bwMode="auto">
              <a:xfrm>
                <a:off x="3923" y="2923"/>
                <a:ext cx="907" cy="825"/>
              </a:xfrm>
              <a:custGeom>
                <a:avLst/>
                <a:gdLst/>
                <a:ahLst/>
                <a:cxnLst>
                  <a:cxn ang="0">
                    <a:pos x="0" y="779"/>
                  </a:cxn>
                  <a:cxn ang="0">
                    <a:pos x="590" y="8"/>
                  </a:cxn>
                  <a:cxn ang="0">
                    <a:pos x="952" y="825"/>
                  </a:cxn>
                </a:cxnLst>
                <a:rect l="0" t="0" r="r" b="b"/>
                <a:pathLst>
                  <a:path w="952" h="825">
                    <a:moveTo>
                      <a:pt x="0" y="779"/>
                    </a:moveTo>
                    <a:cubicBezTo>
                      <a:pt x="215" y="389"/>
                      <a:pt x="431" y="0"/>
                      <a:pt x="590" y="8"/>
                    </a:cubicBezTo>
                    <a:cubicBezTo>
                      <a:pt x="749" y="16"/>
                      <a:pt x="892" y="689"/>
                      <a:pt x="952" y="825"/>
                    </a:cubicBezTo>
                  </a:path>
                </a:pathLst>
              </a:cu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1F2F8F-3915-4638-96E9-306E1A1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Supervised Learning: Uses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Prediction of future cases: </a:t>
            </a:r>
            <a:r>
              <a:rPr lang="tr-TR" dirty="0"/>
              <a:t>Use the rule to predict the output for future inputs</a:t>
            </a:r>
          </a:p>
          <a:p>
            <a:r>
              <a:rPr lang="tr-TR" dirty="0">
                <a:solidFill>
                  <a:schemeClr val="accent1"/>
                </a:solidFill>
              </a:rPr>
              <a:t>Knowledge extraction: </a:t>
            </a:r>
            <a:r>
              <a:rPr lang="tr-TR" dirty="0"/>
              <a:t>The rule is easy to understand</a:t>
            </a:r>
          </a:p>
          <a:p>
            <a:r>
              <a:rPr lang="tr-TR" dirty="0">
                <a:solidFill>
                  <a:schemeClr val="accent1"/>
                </a:solidFill>
              </a:rPr>
              <a:t>Compression:</a:t>
            </a:r>
            <a:r>
              <a:rPr lang="tr-TR" dirty="0"/>
              <a:t> The rule is simpler than the data it explains</a:t>
            </a:r>
          </a:p>
          <a:p>
            <a:r>
              <a:rPr lang="tr-TR" dirty="0">
                <a:solidFill>
                  <a:schemeClr val="accent1"/>
                </a:solidFill>
              </a:rPr>
              <a:t>Outlier detection: </a:t>
            </a:r>
            <a:r>
              <a:rPr lang="tr-TR" dirty="0"/>
              <a:t>Exceptions that are not covered by the rule, e.g., fraud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54F293-2D0B-4E1C-B72A-FDB7827B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F4C409-C017-451C-B236-E185BBA6E0E4}" type="slidenum">
              <a:rPr lang="tr-TR" smtClean="0"/>
              <a:pPr/>
              <a:t>21</a:t>
            </a:fld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B718-90F4-4188-81D2-BF2C515B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9AE7A-3ADB-44D2-AB20-DDBA273CF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</a:t>
            </a:r>
          </a:p>
          <a:p>
            <a:pPr lvl="1"/>
            <a:r>
              <a:rPr lang="en-US" dirty="0"/>
              <a:t>A variable that can take on one of a limited number of possible values. E.g. Grades A to F, Olympic games (</a:t>
            </a:r>
            <a:r>
              <a:rPr lang="en-US" dirty="0" err="1"/>
              <a:t>GameA</a:t>
            </a:r>
            <a:r>
              <a:rPr lang="en-US" dirty="0"/>
              <a:t>, </a:t>
            </a:r>
            <a:r>
              <a:rPr lang="en-US" dirty="0" err="1"/>
              <a:t>GameB</a:t>
            </a:r>
            <a:r>
              <a:rPr lang="en-US" dirty="0"/>
              <a:t> etc.)</a:t>
            </a:r>
          </a:p>
          <a:p>
            <a:r>
              <a:rPr lang="en-US" dirty="0"/>
              <a:t>Numerical</a:t>
            </a:r>
          </a:p>
          <a:p>
            <a:pPr lvl="1"/>
            <a:r>
              <a:rPr lang="en-US" dirty="0"/>
              <a:t>A variable that can take a real value. E.g. 1, 2, 3, 4.</a:t>
            </a:r>
          </a:p>
          <a:p>
            <a:r>
              <a:rPr lang="en-US" dirty="0"/>
              <a:t>Some more data types…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29A32-F5DE-4917-8CAA-4A0608BE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8BA5D-AE41-452F-8902-BBF5F138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7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EDD06B-7B7E-4B7C-A39A-92028B33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 Regression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9B0D57-4554-4932-B8E0-BF4F320D9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34906C85-0A3E-4DA9-9653-108E98F5F71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X is a vector representation of features.</a:t>
                </a:r>
              </a:p>
              <a:p>
                <a:r>
                  <a:rPr lang="en-US" dirty="0"/>
                  <a:t>Y is a class label from a finite set of labels.</a:t>
                </a:r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34906C85-0A3E-4DA9-9653-108E98F5F7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0584AD-1634-4732-B096-96D878C57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F27221EE-FA83-4D49-9EE4-44C21EE4E7D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X is a vector representation of features.</a:t>
                </a:r>
              </a:p>
              <a:p>
                <a:r>
                  <a:rPr lang="en-US" dirty="0"/>
                  <a:t>Y is a regression value which can be any real value.</a:t>
                </a:r>
              </a:p>
              <a:p>
                <a:endParaRPr lang="LID4096" dirty="0"/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F27221EE-FA83-4D49-9EE4-44C21EE4E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7D3EF-F60F-4939-810E-254EA683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75278-908A-4E8C-834E-0F52DF8E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98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dirty="0"/>
              <a:t>Unsupervised Learning</a:t>
            </a:r>
            <a:endParaRPr dirty="0"/>
          </a:p>
        </p:txBody>
      </p:sp>
      <p:sp>
        <p:nvSpPr>
          <p:cNvPr id="213" name="Google Shape;213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US" dirty="0"/>
              <a:t>The correct classes of training data are not known</a:t>
            </a:r>
            <a:endParaRPr dirty="0"/>
          </a:p>
          <a:p>
            <a:pPr lvl="0"/>
            <a:r>
              <a:rPr lang="en-US" dirty="0"/>
              <a:t>Applications</a:t>
            </a:r>
            <a:endParaRPr dirty="0"/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600" spc="10" dirty="0">
                <a:solidFill>
                  <a:schemeClr val="tx1"/>
                </a:solidFill>
              </a:rPr>
              <a:t>Fraud Detection: Identify groups of motor insurance policy holders with a high average claim cost</a:t>
            </a:r>
            <a:endParaRPr sz="1600" spc="10" dirty="0">
              <a:solidFill>
                <a:schemeClr val="tx1"/>
              </a:solidFill>
            </a:endParaRP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600" spc="10" dirty="0">
                <a:solidFill>
                  <a:schemeClr val="tx1"/>
                </a:solidFill>
              </a:rPr>
              <a:t>Social Networks: Recognize communities within large groups of people </a:t>
            </a:r>
            <a:endParaRPr sz="1600" spc="10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E8E586-DE80-410E-ADD1-3B4AB8F6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3BD17A-A1B7-4151-B782-00A40953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90C68-4052-4F87-980F-F1CED5AD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62F72-920A-4F9C-8D3F-0FAEA4C9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BB7EE-4206-4FF8-9965-5149418A7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33337"/>
            <a:ext cx="102012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4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supervised Machine Learning – BinaryPlanet">
            <a:extLst>
              <a:ext uri="{FF2B5EF4-FFF2-40B4-BE49-F238E27FC236}">
                <a16:creationId xmlns:a16="http://schemas.microsoft.com/office/drawing/2014/main" id="{B4A37116-1410-41FB-9615-8EE7ADAC8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907"/>
            <a:ext cx="12192706" cy="553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71B7F6-5A79-42E5-ADEE-2A47136E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19D302-4548-4ABC-BB5C-319CDD7F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161171-332D-4B3A-B77E-E636CE08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B35A85-DCE6-4BF0-A58A-60D6C5EF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D43C96-053A-4CD4-8649-7E8CC299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ED9DE-D4EE-46B7-88FB-4E1641F79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28" y="1871354"/>
            <a:ext cx="77819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32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48B1-4F26-48F8-87E1-CA997BDE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Example…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C5D78-CD87-41A7-8842-94AC3793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9EB3E-9781-4458-A28A-42EA1B5B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2050" name="Picture 2" descr="A Beginners Guide to Unsupervised Learning | by Mathanraj Sharma |  Analytics Vidhya | Medium">
            <a:extLst>
              <a:ext uri="{FF2B5EF4-FFF2-40B4-BE49-F238E27FC236}">
                <a16:creationId xmlns:a16="http://schemas.microsoft.com/office/drawing/2014/main" id="{B6953587-E6DB-40EC-8083-0381C7602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112" y="1960670"/>
            <a:ext cx="8492554" cy="480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473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Unsupervised Learning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Learning “what normally happens”</a:t>
            </a:r>
          </a:p>
          <a:p>
            <a:r>
              <a:rPr lang="tr-TR"/>
              <a:t>No output</a:t>
            </a:r>
          </a:p>
          <a:p>
            <a:r>
              <a:rPr lang="tr-TR"/>
              <a:t>Clustering: Grouping similar instances</a:t>
            </a:r>
          </a:p>
          <a:p>
            <a:r>
              <a:rPr lang="tr-TR"/>
              <a:t>Example applications</a:t>
            </a:r>
          </a:p>
          <a:p>
            <a:pPr lvl="1"/>
            <a:r>
              <a:rPr lang="tr-TR" sz="2400"/>
              <a:t>Customer segmentation in CRM</a:t>
            </a:r>
          </a:p>
          <a:p>
            <a:pPr lvl="1"/>
            <a:r>
              <a:rPr lang="tr-TR" sz="2400"/>
              <a:t>Image compression: Color quantization</a:t>
            </a:r>
          </a:p>
          <a:p>
            <a:pPr lvl="1"/>
            <a:r>
              <a:rPr lang="tr-TR" sz="2400"/>
              <a:t>Bioinformatics: Learning motifs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F4C409-C017-451C-B236-E185BBA6E0E4}" type="slidenum">
              <a:rPr lang="tr-TR" smtClean="0"/>
              <a:pPr/>
              <a:t>29</a:t>
            </a:fld>
            <a:endParaRPr lang="tr-T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F5D08A-D462-4CD7-9A67-F1775A32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AEE2-7BCE-456C-A336-97935914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F375-02B4-4067-A4A3-52696D4FA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Introduction, Supervised Learning, Unsupervised Learning, Semi-Supervised Learning, Reinforcement learning</a:t>
            </a:r>
          </a:p>
          <a:p>
            <a:r>
              <a:rPr lang="en-US" dirty="0"/>
              <a:t>Data types for ML, Classification and Regression Algorithms</a:t>
            </a:r>
          </a:p>
          <a:p>
            <a:pPr lvl="1"/>
            <a:r>
              <a:rPr lang="en-US" dirty="0"/>
              <a:t>KNN</a:t>
            </a:r>
          </a:p>
          <a:p>
            <a:pPr lvl="1"/>
            <a:r>
              <a:rPr lang="en-US" dirty="0" err="1"/>
              <a:t>Baysian</a:t>
            </a:r>
            <a:endParaRPr lang="en-US" dirty="0"/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Evaluations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K-Means Clustering</a:t>
            </a:r>
          </a:p>
          <a:p>
            <a:pPr lvl="1"/>
            <a:r>
              <a:rPr lang="en-US" dirty="0"/>
              <a:t>Hierarchical Clustering</a:t>
            </a:r>
          </a:p>
          <a:p>
            <a:r>
              <a:rPr lang="en-US" dirty="0"/>
              <a:t>Feature Selections</a:t>
            </a:r>
          </a:p>
          <a:p>
            <a:pPr lvl="1"/>
            <a:r>
              <a:rPr lang="en-US" dirty="0"/>
              <a:t>Principal Component Analysis (PCA)</a:t>
            </a:r>
          </a:p>
          <a:p>
            <a:r>
              <a:rPr lang="en-US" dirty="0"/>
              <a:t>Ensemble and Combination of ML Algorithms</a:t>
            </a:r>
          </a:p>
          <a:p>
            <a:r>
              <a:rPr lang="en-US" dirty="0"/>
              <a:t>Neural Network (Back Propagation)</a:t>
            </a:r>
          </a:p>
          <a:p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31783-5C0A-4F1B-98F1-C4E571B0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068B8-BB8D-42BF-89E4-91C97954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44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81E1-7F0E-4B5E-BF9E-414C3369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37EE-C482-4130-B214-14337A42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from a small amount of labeled data and a large amount of un-labeled data.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D1353-5397-4EBB-8BF2-5DE4521B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97FDF-949C-47D8-BE78-C61CFCB6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A5355-50A9-4C78-8C0B-D3815317A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482" y="2562676"/>
            <a:ext cx="5761905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32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Reinforcement Learning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Learning a policy: A sequence of outputs</a:t>
            </a:r>
          </a:p>
          <a:p>
            <a:r>
              <a:rPr lang="tr-TR" dirty="0"/>
              <a:t>No supervised output but delayed reward</a:t>
            </a:r>
          </a:p>
          <a:p>
            <a:r>
              <a:rPr lang="tr-TR" dirty="0"/>
              <a:t>Credit assignment problem</a:t>
            </a:r>
          </a:p>
          <a:p>
            <a:r>
              <a:rPr lang="tr-TR" dirty="0"/>
              <a:t>Game playing</a:t>
            </a:r>
          </a:p>
          <a:p>
            <a:r>
              <a:rPr lang="tr-TR" dirty="0"/>
              <a:t>Robot in a maze</a:t>
            </a:r>
          </a:p>
          <a:p>
            <a:r>
              <a:rPr lang="tr-TR" dirty="0"/>
              <a:t>Multiple agents, partial observability, 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F4C409-C017-451C-B236-E185BBA6E0E4}" type="slidenum">
              <a:rPr lang="tr-TR" smtClean="0"/>
              <a:pPr/>
              <a:t>31</a:t>
            </a:fld>
            <a:endParaRPr lang="tr-T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9ED43B-B1FE-45D8-B083-C2AE26CE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604C-26E5-4180-B98E-64B6AA9D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0A1C-1053-4722-A8C8-8CBFCAF0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Basket analysis: </a:t>
            </a:r>
          </a:p>
          <a:p>
            <a:pPr lvl="1"/>
            <a:r>
              <a:rPr lang="en-US" dirty="0"/>
              <a:t>P (Y | X ) probability that somebody who buys X also buys Y where X and Y are products/services.</a:t>
            </a:r>
          </a:p>
          <a:p>
            <a:pPr lvl="1"/>
            <a:r>
              <a:rPr lang="en-US" dirty="0"/>
              <a:t>Example: P ( chips | cold drink ) = 0.7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9F7D0-4E8F-4FF6-A916-2D21AC8F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2069C-33AE-4A76-B32B-569530C0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32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349EBA-C79F-4081-8E58-160ABCABD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CS4104 Machine Learning</a:t>
            </a:r>
            <a:endParaRPr lang="LID4096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6EAFCDE-E5E6-4B87-B981-0366C6EFB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 Nearest Neighbors Classifier 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175BB-8622-4C34-B3BE-1DE48C53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2D232-784B-446C-A9A1-71228150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1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197E-7DBA-444A-8BBE-EE25BE1C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Based Learning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9E0C-4BEC-44A4-AAAF-43DCB760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Example of Supervised Classification</a:t>
            </a:r>
          </a:p>
          <a:p>
            <a:r>
              <a:rPr lang="en-US" dirty="0"/>
              <a:t>Rote-learner</a:t>
            </a:r>
          </a:p>
          <a:p>
            <a:pPr lvl="1"/>
            <a:r>
              <a:rPr lang="en-US" dirty="0"/>
              <a:t>Memorizes entire training data and performs classification only if attributes of record match one of the training examples exactly</a:t>
            </a:r>
          </a:p>
          <a:p>
            <a:r>
              <a:rPr lang="en-US" dirty="0"/>
              <a:t>Nearest neighbor</a:t>
            </a:r>
          </a:p>
          <a:p>
            <a:pPr lvl="1"/>
            <a:r>
              <a:rPr lang="en-US" dirty="0"/>
              <a:t>Uses k “closest” points (nearest neighbors) for performing classification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24FF-66C7-41E7-9E9F-69472E2F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B62BB-5E5E-4A8A-9C94-FB3EA546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72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9A7A-AED3-481A-B9A9-2970E5A3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Based Learning</a:t>
            </a:r>
            <a:endParaRPr lang="LID4096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8A4658-933A-4F9B-8D58-14AFD696D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Labeled Data</a:t>
            </a:r>
            <a:endParaRPr lang="LID4096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353A629-92A5-440C-B26B-84BCAE2420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1829035"/>
              </p:ext>
            </p:extLst>
          </p:nvPr>
        </p:nvGraphicFramePr>
        <p:xfrm>
          <a:off x="1262063" y="2508250"/>
          <a:ext cx="44796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203">
                  <a:extLst>
                    <a:ext uri="{9D8B030D-6E8A-4147-A177-3AD203B41FA5}">
                      <a16:colId xmlns:a16="http://schemas.microsoft.com/office/drawing/2014/main" val="2144550338"/>
                    </a:ext>
                  </a:extLst>
                </a:gridCol>
                <a:gridCol w="1493203">
                  <a:extLst>
                    <a:ext uri="{9D8B030D-6E8A-4147-A177-3AD203B41FA5}">
                      <a16:colId xmlns:a16="http://schemas.microsoft.com/office/drawing/2014/main" val="3469881622"/>
                    </a:ext>
                  </a:extLst>
                </a:gridCol>
                <a:gridCol w="1493203">
                  <a:extLst>
                    <a:ext uri="{9D8B030D-6E8A-4147-A177-3AD203B41FA5}">
                      <a16:colId xmlns:a16="http://schemas.microsoft.com/office/drawing/2014/main" val="1021483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Att1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Att2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LID4096" dirty="0"/>
                    </a:p>
                  </a:txBody>
                  <a:tcPr marL="109899" marR="109899"/>
                </a:tc>
                <a:extLst>
                  <a:ext uri="{0D108BD9-81ED-4DB2-BD59-A6C34878D82A}">
                    <a16:rowId xmlns:a16="http://schemas.microsoft.com/office/drawing/2014/main" val="230345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 marL="109899" marR="109899"/>
                </a:tc>
                <a:extLst>
                  <a:ext uri="{0D108BD9-81ED-4DB2-BD59-A6C34878D82A}">
                    <a16:rowId xmlns:a16="http://schemas.microsoft.com/office/drawing/2014/main" val="230361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 marL="109899" marR="109899"/>
                </a:tc>
                <a:extLst>
                  <a:ext uri="{0D108BD9-81ED-4DB2-BD59-A6C34878D82A}">
                    <a16:rowId xmlns:a16="http://schemas.microsoft.com/office/drawing/2014/main" val="412857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 marL="109899" marR="109899"/>
                </a:tc>
                <a:extLst>
                  <a:ext uri="{0D108BD9-81ED-4DB2-BD59-A6C34878D82A}">
                    <a16:rowId xmlns:a16="http://schemas.microsoft.com/office/drawing/2014/main" val="266149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 marL="109899" marR="109899"/>
                </a:tc>
                <a:extLst>
                  <a:ext uri="{0D108BD9-81ED-4DB2-BD59-A6C34878D82A}">
                    <a16:rowId xmlns:a16="http://schemas.microsoft.com/office/drawing/2014/main" val="2956674511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5EAF45-9340-4A15-BEEB-82BF7556D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Unlabeled Data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01184-5577-42E3-9DBD-58C47BF4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10A08-E5BE-489D-A3A9-3BAC0459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3FB2E3A9-D669-4281-A1AC-443D76F495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917912"/>
              </p:ext>
            </p:extLst>
          </p:nvPr>
        </p:nvGraphicFramePr>
        <p:xfrm>
          <a:off x="6096000" y="2508250"/>
          <a:ext cx="44796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203">
                  <a:extLst>
                    <a:ext uri="{9D8B030D-6E8A-4147-A177-3AD203B41FA5}">
                      <a16:colId xmlns:a16="http://schemas.microsoft.com/office/drawing/2014/main" val="2144550338"/>
                    </a:ext>
                  </a:extLst>
                </a:gridCol>
                <a:gridCol w="1493203">
                  <a:extLst>
                    <a:ext uri="{9D8B030D-6E8A-4147-A177-3AD203B41FA5}">
                      <a16:colId xmlns:a16="http://schemas.microsoft.com/office/drawing/2014/main" val="3469881622"/>
                    </a:ext>
                  </a:extLst>
                </a:gridCol>
                <a:gridCol w="1493203">
                  <a:extLst>
                    <a:ext uri="{9D8B030D-6E8A-4147-A177-3AD203B41FA5}">
                      <a16:colId xmlns:a16="http://schemas.microsoft.com/office/drawing/2014/main" val="1021483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Att1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Att2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LID4096" dirty="0"/>
                    </a:p>
                  </a:txBody>
                  <a:tcPr marL="109899" marR="109899"/>
                </a:tc>
                <a:extLst>
                  <a:ext uri="{0D108BD9-81ED-4DB2-BD59-A6C34878D82A}">
                    <a16:rowId xmlns:a16="http://schemas.microsoft.com/office/drawing/2014/main" val="230345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 marL="109899" marR="109899"/>
                </a:tc>
                <a:extLst>
                  <a:ext uri="{0D108BD9-81ED-4DB2-BD59-A6C34878D82A}">
                    <a16:rowId xmlns:a16="http://schemas.microsoft.com/office/drawing/2014/main" val="230361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 marL="109899" marR="109899"/>
                </a:tc>
                <a:extLst>
                  <a:ext uri="{0D108BD9-81ED-4DB2-BD59-A6C34878D82A}">
                    <a16:rowId xmlns:a16="http://schemas.microsoft.com/office/drawing/2014/main" val="412857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 marL="109899" marR="10989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 marL="109899" marR="109899"/>
                </a:tc>
                <a:extLst>
                  <a:ext uri="{0D108BD9-81ED-4DB2-BD59-A6C34878D82A}">
                    <a16:rowId xmlns:a16="http://schemas.microsoft.com/office/drawing/2014/main" val="2661494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159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8B8A-16F8-420B-87BC-AEF4E86B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Neighbors</a:t>
            </a:r>
            <a:endParaRPr lang="LID4096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4AEF3D-B870-4AED-81B3-0DB1E333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3228ED-2557-4F31-92EC-CE8506D0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71EF84-BAEF-4E9B-82B3-FB5289BC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84" y="1726834"/>
            <a:ext cx="92773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73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ADC8DC-36A0-4DF9-AC51-1C9D8C5C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Neighbors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548813-F879-4566-B9F6-CD9DDC920B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Requires three things</a:t>
            </a:r>
          </a:p>
          <a:p>
            <a:pPr lvl="1"/>
            <a:r>
              <a:rPr lang="en-US" dirty="0"/>
              <a:t>The set of stored records</a:t>
            </a:r>
          </a:p>
          <a:p>
            <a:pPr lvl="1"/>
            <a:r>
              <a:rPr lang="en-US" dirty="0"/>
              <a:t>Distance Metric to compute distance between records</a:t>
            </a:r>
          </a:p>
          <a:p>
            <a:pPr lvl="1"/>
            <a:r>
              <a:rPr lang="en-US" dirty="0"/>
              <a:t>The value of k, the number of nearest neighbors to retrieve</a:t>
            </a:r>
          </a:p>
          <a:p>
            <a:r>
              <a:rPr lang="en-US" dirty="0"/>
              <a:t>To classify an unknown record: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Compute distance to other training records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Identify k nearest neighbors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Use class labels of nearest neighbors to determine the class label of unknown record (e.g., by taking majority vote)</a:t>
            </a:r>
            <a:endParaRPr lang="LID4096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993D4-F73A-4A59-8326-23F84D2B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F27BA-187D-4A95-9C49-5DF01034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83551F4-607A-47AA-9A08-369F6C83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691" y="1922136"/>
            <a:ext cx="4046229" cy="370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31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F40F-5941-48D0-A9EE-5364973F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Neighbors (KNN)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B694F-0691-4990-B245-776B38F1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CCDDE-E4F8-4DA7-A1CD-31DE55E4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pic>
        <p:nvPicPr>
          <p:cNvPr id="3074" name="Picture 2" descr="Most Popular Distance Metrics Used in KNN and When to Use Them - KDnuggets">
            <a:extLst>
              <a:ext uri="{FF2B5EF4-FFF2-40B4-BE49-F238E27FC236}">
                <a16:creationId xmlns:a16="http://schemas.microsoft.com/office/drawing/2014/main" id="{4759A2B9-2509-499C-AF35-6E8BEE234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94" y="2171793"/>
            <a:ext cx="4302109" cy="367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43D57ED-AED5-42AF-888E-9C2F124F3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64" y="1921646"/>
            <a:ext cx="5004047" cy="375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190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FCA0-86D8-4200-B913-AC88D617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8ED01-46BC-4754-9BA4-925D045DCF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617220" lvl="1" indent="-342900">
                  <a:buFont typeface="+mj-lt"/>
                  <a:buAutoNum type="arabicPeriod"/>
                </a:pPr>
                <a:r>
                  <a:rPr lang="en-US" dirty="0"/>
                  <a:t>Compute distance to other training records</a:t>
                </a:r>
              </a:p>
              <a:p>
                <a:pPr marL="89154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b="0" dirty="0"/>
              </a:p>
              <a:p>
                <a:pPr marL="891540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/>
                        </m:sSup>
                      </m:e>
                    </m:nary>
                  </m:oMath>
                </a14:m>
                <a:endParaRPr lang="en-US" dirty="0"/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en-US" dirty="0"/>
                  <a:t>Identify k nearest neighbors</a:t>
                </a:r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en-US" dirty="0"/>
                  <a:t>Use class labels of nearest neighbors to determine the class label of unknown record (e.g., by taking majority vote)</a:t>
                </a: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8ED01-46BC-4754-9BA4-925D045DC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980" r="-190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9F416-B18D-4A82-99E9-14525D5647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E15D-04D8-4914-A2DA-0888582A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932F1-BBC8-40DE-89C8-E6E959B1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7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5660-01FD-4ADD-BD26-A5D27043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970A-DF6A-42BF-BB4A-5BA2A53F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Learning: An Algorithmic Perspective, Stephen </a:t>
            </a:r>
            <a:r>
              <a:rPr lang="en-US" dirty="0" err="1"/>
              <a:t>Marsland</a:t>
            </a:r>
            <a:r>
              <a:rPr lang="en-US" dirty="0"/>
              <a:t>, Second Edition</a:t>
            </a:r>
          </a:p>
          <a:p>
            <a:r>
              <a:rPr lang="en-US" dirty="0"/>
              <a:t>Introduction to Data Mining by Pang-Ning Tan, Michael Steinbach, Anuj </a:t>
            </a:r>
            <a:r>
              <a:rPr lang="en-US" dirty="0" err="1"/>
              <a:t>Karpatne</a:t>
            </a:r>
            <a:r>
              <a:rPr lang="en-US" dirty="0"/>
              <a:t>, Vipin Kumar. Second Edition</a:t>
            </a:r>
            <a:endParaRPr lang="LID4096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5E5C6-8186-4315-887F-1AA2DD73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6489A-7FE0-4DF3-8AB7-E5A0E285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6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0B62-BB8D-471C-929A-A23D8F0B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0181476-DEA6-45A9-B91E-F09382C72E8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7941627"/>
              </p:ext>
            </p:extLst>
          </p:nvPr>
        </p:nvGraphicFramePr>
        <p:xfrm>
          <a:off x="1262063" y="1828800"/>
          <a:ext cx="44799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08">
                  <a:extLst>
                    <a:ext uri="{9D8B030D-6E8A-4147-A177-3AD203B41FA5}">
                      <a16:colId xmlns:a16="http://schemas.microsoft.com/office/drawing/2014/main" val="2975034908"/>
                    </a:ext>
                  </a:extLst>
                </a:gridCol>
                <a:gridCol w="1493308">
                  <a:extLst>
                    <a:ext uri="{9D8B030D-6E8A-4147-A177-3AD203B41FA5}">
                      <a16:colId xmlns:a16="http://schemas.microsoft.com/office/drawing/2014/main" val="1968061299"/>
                    </a:ext>
                  </a:extLst>
                </a:gridCol>
                <a:gridCol w="1493308">
                  <a:extLst>
                    <a:ext uri="{9D8B030D-6E8A-4147-A177-3AD203B41FA5}">
                      <a16:colId xmlns:a16="http://schemas.microsoft.com/office/drawing/2014/main" val="2013640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3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9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73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6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3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1998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72CBF-0DF4-4A0F-B261-E5697BEB2B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Assuming Distance as city block distance</a:t>
            </a:r>
          </a:p>
          <a:p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2636E-BD1E-4F8D-837D-04E97C0A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811C-B938-43F8-BE09-393F74B7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31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0B62-BB8D-471C-929A-A23D8F0B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0181476-DEA6-45A9-B91E-F09382C72E8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9239372"/>
              </p:ext>
            </p:extLst>
          </p:nvPr>
        </p:nvGraphicFramePr>
        <p:xfrm>
          <a:off x="1262062" y="1828800"/>
          <a:ext cx="41055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2975034908"/>
                    </a:ext>
                  </a:extLst>
                </a:gridCol>
                <a:gridCol w="544830">
                  <a:extLst>
                    <a:ext uri="{9D8B030D-6E8A-4147-A177-3AD203B41FA5}">
                      <a16:colId xmlns:a16="http://schemas.microsoft.com/office/drawing/2014/main" val="1968061299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2013640738"/>
                    </a:ext>
                  </a:extLst>
                </a:gridCol>
                <a:gridCol w="2140850">
                  <a:extLst>
                    <a:ext uri="{9D8B030D-6E8A-4147-A177-3AD203B41FA5}">
                      <a16:colId xmlns:a16="http://schemas.microsoft.com/office/drawing/2014/main" val="238133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3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9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73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6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3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1998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72CBF-0DF4-4A0F-B261-E5697BEB2B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17220" lvl="1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Compute distance to other training records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Identify k nearest neighbors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Use class labels of nearest neighbors to determine the class label of unknown record (e.g., by taking majority vote)</a:t>
            </a:r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2636E-BD1E-4F8D-837D-04E97C0A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811C-B938-43F8-BE09-393F74B7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9683D-40D8-431E-ACCF-844678DB46A2}"/>
              </a:ext>
            </a:extLst>
          </p:cNvPr>
          <p:cNvSpPr txBox="1"/>
          <p:nvPr/>
        </p:nvSpPr>
        <p:spPr>
          <a:xfrm>
            <a:off x="3318917" y="2244855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|2-1|+|5-3|=3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5BC46-52F5-4DED-985F-F2E0C43DD19F}"/>
              </a:ext>
            </a:extLst>
          </p:cNvPr>
          <p:cNvSpPr txBox="1"/>
          <p:nvPr/>
        </p:nvSpPr>
        <p:spPr>
          <a:xfrm>
            <a:off x="3320400" y="2614187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|2-2|+|5-4|=1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0E414-EA23-4D63-9F36-E4C4C1B00764}"/>
              </a:ext>
            </a:extLst>
          </p:cNvPr>
          <p:cNvSpPr txBox="1"/>
          <p:nvPr/>
        </p:nvSpPr>
        <p:spPr>
          <a:xfrm>
            <a:off x="3277484" y="2935267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|2-3|+|5-2|=4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97ED-C32A-457A-A96A-7B5D079FA180}"/>
              </a:ext>
            </a:extLst>
          </p:cNvPr>
          <p:cNvSpPr txBox="1"/>
          <p:nvPr/>
        </p:nvSpPr>
        <p:spPr>
          <a:xfrm>
            <a:off x="3296714" y="3318488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|2-5|+|5-4|=4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37422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0B62-BB8D-471C-929A-A23D8F0B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(k=1)</a:t>
            </a:r>
            <a:endParaRPr lang="LID4096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0181476-DEA6-45A9-B91E-F09382C72E8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262062" y="1828800"/>
          <a:ext cx="41055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2975034908"/>
                    </a:ext>
                  </a:extLst>
                </a:gridCol>
                <a:gridCol w="544830">
                  <a:extLst>
                    <a:ext uri="{9D8B030D-6E8A-4147-A177-3AD203B41FA5}">
                      <a16:colId xmlns:a16="http://schemas.microsoft.com/office/drawing/2014/main" val="1968061299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2013640738"/>
                    </a:ext>
                  </a:extLst>
                </a:gridCol>
                <a:gridCol w="2140850">
                  <a:extLst>
                    <a:ext uri="{9D8B030D-6E8A-4147-A177-3AD203B41FA5}">
                      <a16:colId xmlns:a16="http://schemas.microsoft.com/office/drawing/2014/main" val="238133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3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9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73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6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3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1998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72CBF-0DF4-4A0F-B261-E5697BEB2B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17220" lvl="1" indent="-342900">
              <a:buFont typeface="+mj-lt"/>
              <a:buAutoNum type="arabicPeriod"/>
            </a:pPr>
            <a:r>
              <a:rPr lang="en-US" dirty="0"/>
              <a:t>Compute distance to other training records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Identify k nearest neighbors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Use class labels of nearest neighbors to determine the class label of unknown record (e.g., by taking majority vote)</a:t>
            </a:r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2636E-BD1E-4F8D-837D-04E97C0A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811C-B938-43F8-BE09-393F74B7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9683D-40D8-431E-ACCF-844678DB46A2}"/>
              </a:ext>
            </a:extLst>
          </p:cNvPr>
          <p:cNvSpPr txBox="1"/>
          <p:nvPr/>
        </p:nvSpPr>
        <p:spPr>
          <a:xfrm>
            <a:off x="3318917" y="2244855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|2-1|+|5-3|=3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5BC46-52F5-4DED-985F-F2E0C43DD19F}"/>
              </a:ext>
            </a:extLst>
          </p:cNvPr>
          <p:cNvSpPr txBox="1"/>
          <p:nvPr/>
        </p:nvSpPr>
        <p:spPr>
          <a:xfrm>
            <a:off x="3320400" y="2614187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|2-2|+|5-4|=1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0E414-EA23-4D63-9F36-E4C4C1B00764}"/>
              </a:ext>
            </a:extLst>
          </p:cNvPr>
          <p:cNvSpPr txBox="1"/>
          <p:nvPr/>
        </p:nvSpPr>
        <p:spPr>
          <a:xfrm>
            <a:off x="3277484" y="2935267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|2-3|+|5-2|=4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97ED-C32A-457A-A96A-7B5D079FA180}"/>
              </a:ext>
            </a:extLst>
          </p:cNvPr>
          <p:cNvSpPr txBox="1"/>
          <p:nvPr/>
        </p:nvSpPr>
        <p:spPr>
          <a:xfrm>
            <a:off x="3296714" y="3318488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|2-5|+|5-4|=4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42452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0B62-BB8D-471C-929A-A23D8F0B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(k=2)</a:t>
            </a:r>
            <a:endParaRPr lang="LID4096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0181476-DEA6-45A9-B91E-F09382C72E8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262062" y="1828800"/>
          <a:ext cx="41055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2975034908"/>
                    </a:ext>
                  </a:extLst>
                </a:gridCol>
                <a:gridCol w="544830">
                  <a:extLst>
                    <a:ext uri="{9D8B030D-6E8A-4147-A177-3AD203B41FA5}">
                      <a16:colId xmlns:a16="http://schemas.microsoft.com/office/drawing/2014/main" val="1968061299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2013640738"/>
                    </a:ext>
                  </a:extLst>
                </a:gridCol>
                <a:gridCol w="2140850">
                  <a:extLst>
                    <a:ext uri="{9D8B030D-6E8A-4147-A177-3AD203B41FA5}">
                      <a16:colId xmlns:a16="http://schemas.microsoft.com/office/drawing/2014/main" val="238133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3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9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73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6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3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1998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72CBF-0DF4-4A0F-B261-E5697BEB2B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17220" lvl="1" indent="-342900">
              <a:buFont typeface="+mj-lt"/>
              <a:buAutoNum type="arabicPeriod"/>
            </a:pPr>
            <a:r>
              <a:rPr lang="en-US" dirty="0"/>
              <a:t>Compute distance to other training records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Identify k nearest neighbors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Use class labels of nearest neighbors to determine the class label of unknown record (e.g., by taking majority vote)</a:t>
            </a:r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2636E-BD1E-4F8D-837D-04E97C0A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811C-B938-43F8-BE09-393F74B7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9683D-40D8-431E-ACCF-844678DB46A2}"/>
              </a:ext>
            </a:extLst>
          </p:cNvPr>
          <p:cNvSpPr txBox="1"/>
          <p:nvPr/>
        </p:nvSpPr>
        <p:spPr>
          <a:xfrm>
            <a:off x="3318917" y="2244855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|2-1|+|5-3|=3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5BC46-52F5-4DED-985F-F2E0C43DD19F}"/>
              </a:ext>
            </a:extLst>
          </p:cNvPr>
          <p:cNvSpPr txBox="1"/>
          <p:nvPr/>
        </p:nvSpPr>
        <p:spPr>
          <a:xfrm>
            <a:off x="3320400" y="2614187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|2-2|+|5-4|=1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0E414-EA23-4D63-9F36-E4C4C1B00764}"/>
              </a:ext>
            </a:extLst>
          </p:cNvPr>
          <p:cNvSpPr txBox="1"/>
          <p:nvPr/>
        </p:nvSpPr>
        <p:spPr>
          <a:xfrm>
            <a:off x="3277484" y="2935267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|2-3|+|5-2|=4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97ED-C32A-457A-A96A-7B5D079FA180}"/>
              </a:ext>
            </a:extLst>
          </p:cNvPr>
          <p:cNvSpPr txBox="1"/>
          <p:nvPr/>
        </p:nvSpPr>
        <p:spPr>
          <a:xfrm>
            <a:off x="3296714" y="3318488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|2-5|+|5-4|=4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69119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0B62-BB8D-471C-929A-A23D8F0B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(k=1,2)</a:t>
            </a:r>
            <a:endParaRPr lang="LID4096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0181476-DEA6-45A9-B91E-F09382C72E8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67889224"/>
              </p:ext>
            </p:extLst>
          </p:nvPr>
        </p:nvGraphicFramePr>
        <p:xfrm>
          <a:off x="1262062" y="1828800"/>
          <a:ext cx="41055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2975034908"/>
                    </a:ext>
                  </a:extLst>
                </a:gridCol>
                <a:gridCol w="544830">
                  <a:extLst>
                    <a:ext uri="{9D8B030D-6E8A-4147-A177-3AD203B41FA5}">
                      <a16:colId xmlns:a16="http://schemas.microsoft.com/office/drawing/2014/main" val="1968061299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2013640738"/>
                    </a:ext>
                  </a:extLst>
                </a:gridCol>
                <a:gridCol w="2140850">
                  <a:extLst>
                    <a:ext uri="{9D8B030D-6E8A-4147-A177-3AD203B41FA5}">
                      <a16:colId xmlns:a16="http://schemas.microsoft.com/office/drawing/2014/main" val="2381334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3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9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73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6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3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LID4096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1998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72CBF-0DF4-4A0F-B261-E5697BEB2B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17220" lvl="1" indent="-342900">
              <a:buFont typeface="+mj-lt"/>
              <a:buAutoNum type="arabicPeriod"/>
            </a:pPr>
            <a:r>
              <a:rPr lang="en-US" dirty="0"/>
              <a:t>Compute distance to other training records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Identify k nearest neighbors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Use class labels of nearest neighbors to determine the class label of unknown record (e.g., by taking majority vote)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2636E-BD1E-4F8D-837D-04E97C0A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811C-B938-43F8-BE09-393F74B7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9683D-40D8-431E-ACCF-844678DB46A2}"/>
              </a:ext>
            </a:extLst>
          </p:cNvPr>
          <p:cNvSpPr txBox="1"/>
          <p:nvPr/>
        </p:nvSpPr>
        <p:spPr>
          <a:xfrm>
            <a:off x="3318917" y="2244855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|2-1|+|5-3|=3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5BC46-52F5-4DED-985F-F2E0C43DD19F}"/>
              </a:ext>
            </a:extLst>
          </p:cNvPr>
          <p:cNvSpPr txBox="1"/>
          <p:nvPr/>
        </p:nvSpPr>
        <p:spPr>
          <a:xfrm>
            <a:off x="3320400" y="2614187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|2-2|+|5-4|=1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0E414-EA23-4D63-9F36-E4C4C1B00764}"/>
              </a:ext>
            </a:extLst>
          </p:cNvPr>
          <p:cNvSpPr txBox="1"/>
          <p:nvPr/>
        </p:nvSpPr>
        <p:spPr>
          <a:xfrm>
            <a:off x="3277484" y="2935267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|2-3|+|5-2|=4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97ED-C32A-457A-A96A-7B5D079FA180}"/>
              </a:ext>
            </a:extLst>
          </p:cNvPr>
          <p:cNvSpPr txBox="1"/>
          <p:nvPr/>
        </p:nvSpPr>
        <p:spPr>
          <a:xfrm>
            <a:off x="3296714" y="3318488"/>
            <a:ext cx="183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|2-5|+|5-4|=4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16008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9E81-D181-452C-8C4E-A9B626AD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in KNN</a:t>
            </a:r>
            <a:endParaRPr lang="LID4096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03EFED-EF77-4FDB-91B3-6F3E002F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Issues (Data Normalization)</a:t>
            </a:r>
          </a:p>
          <a:p>
            <a:r>
              <a:rPr lang="en-US" dirty="0"/>
              <a:t>Attributes may have to be scaled to prevent distance measures from being dominated by one of the attributes. E.g. The Salary and GPA have different ranges.</a:t>
            </a:r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17CC5-1F62-4F53-A99E-DDD696DB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719D-340F-48C1-852D-A8D8333E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8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7F0D-E15B-4A3F-8607-4FE12D92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Pseudo Code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BF256-9E2B-4C70-9CED-BD47F8BE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r>
              <a:rPr lang="en-US" dirty="0"/>
              <a:t>Train</a:t>
            </a:r>
          </a:p>
          <a:p>
            <a:r>
              <a:rPr lang="en-US" dirty="0"/>
              <a:t>Test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2C757-72D8-40E1-A1CF-549A5266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6D8F7-2373-420D-A3F1-C3E72A7D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9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1F49-0F2B-4FFC-914A-0D2A950B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D260-E2AC-4E03-A851-9D024903E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Quizzes/Assignments (10 Marks)</a:t>
            </a:r>
          </a:p>
          <a:p>
            <a:pPr lvl="1"/>
            <a:r>
              <a:rPr lang="en-US" dirty="0"/>
              <a:t>5 Programming Assignments</a:t>
            </a:r>
          </a:p>
          <a:p>
            <a:pPr lvl="1"/>
            <a:r>
              <a:rPr lang="en-US" dirty="0"/>
              <a:t>5 Quizzes (short questions Non-Programming)</a:t>
            </a:r>
          </a:p>
          <a:p>
            <a:r>
              <a:rPr lang="en-US" dirty="0"/>
              <a:t>Class Project (10 Marks)</a:t>
            </a:r>
          </a:p>
          <a:p>
            <a:pPr lvl="1"/>
            <a:r>
              <a:rPr lang="en-US" dirty="0"/>
              <a:t>Assessment will be in three phases</a:t>
            </a:r>
          </a:p>
          <a:p>
            <a:pPr lvl="2"/>
            <a:r>
              <a:rPr lang="en-US" dirty="0"/>
              <a:t>Proposal</a:t>
            </a:r>
          </a:p>
          <a:p>
            <a:pPr lvl="2"/>
            <a:r>
              <a:rPr lang="en-US" dirty="0"/>
              <a:t>Results prediction</a:t>
            </a:r>
          </a:p>
          <a:p>
            <a:pPr lvl="2"/>
            <a:r>
              <a:rPr lang="en-US" dirty="0"/>
              <a:t>Reporting and Visualizations</a:t>
            </a:r>
          </a:p>
          <a:p>
            <a:r>
              <a:rPr lang="en-US" dirty="0"/>
              <a:t>Midterms (30 Marks)</a:t>
            </a:r>
          </a:p>
          <a:p>
            <a:pPr lvl="1"/>
            <a:r>
              <a:rPr lang="en-US" dirty="0"/>
              <a:t>Two midterms 15 marks each</a:t>
            </a:r>
          </a:p>
          <a:p>
            <a:r>
              <a:rPr lang="en-US" dirty="0"/>
              <a:t>Final Exam (50 Marks)</a:t>
            </a:r>
          </a:p>
          <a:p>
            <a:pPr lvl="1"/>
            <a:r>
              <a:rPr lang="en-US" dirty="0"/>
              <a:t>One Exam of 50 marks from all course contents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C14B7-BD8B-4E16-B986-7886F7CA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5AD86-2AC0-4DFC-B7F7-CCDA052F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29BA-58B1-419D-9F1A-7D35037D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Instructor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B5AC-B29C-40CB-9F5E-D0750CB4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Zeshan Khan</a:t>
            </a:r>
          </a:p>
          <a:p>
            <a:r>
              <a:rPr lang="en-US" dirty="0"/>
              <a:t>Office</a:t>
            </a:r>
          </a:p>
          <a:p>
            <a:pPr lvl="1"/>
            <a:r>
              <a:rPr lang="en-US" dirty="0"/>
              <a:t>Office # 32, Ground Floor, Academic Block</a:t>
            </a:r>
          </a:p>
          <a:p>
            <a:r>
              <a:rPr lang="en-US" dirty="0"/>
              <a:t>Contacts</a:t>
            </a:r>
          </a:p>
          <a:p>
            <a:pPr lvl="1"/>
            <a:r>
              <a:rPr lang="en-US" dirty="0">
                <a:hlinkClick r:id="rId2"/>
              </a:rPr>
              <a:t>zeshan.khan@nu.edu.pk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http://zeshankhanalvi.com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49727-A1A6-4E6E-8CC1-70EBB5B1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24276-8C6E-452B-9F33-519C5164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1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 dirty="0"/>
              <a:t>CS4104 Machine Learning</a:t>
            </a:r>
            <a:endParaRPr dirty="0"/>
          </a:p>
        </p:txBody>
      </p:sp>
      <p:sp>
        <p:nvSpPr>
          <p:cNvPr id="152" name="Google Shape;152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US" dirty="0"/>
              <a:t>An Introduction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09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158" name="Google Shape;158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US" dirty="0"/>
              <a:t>Field of study that gives computers ability to learn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Machine learning is programming computers to optimize a performance criterion using example data or past experience.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There is no need to “learn” to calculate payroll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Learning is used when: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Human expertise does not exist (navigating on Mars),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Humans are unable to explain their expertise (speech recognition)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Solution changes in time (routing on a computer network)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Solution needs to be adapted to particular cases (user biometrics)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60"/>
              <a:buNone/>
            </a:pP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321EF4-B98E-4EEE-90DD-EBE5F465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BC42E8-E079-4E20-8BA7-EC5D88A7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Learning</a:t>
            </a:r>
            <a:endParaRPr/>
          </a:p>
        </p:txBody>
      </p:sp>
      <p:sp>
        <p:nvSpPr>
          <p:cNvPr id="164" name="Google Shape;16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 dirty="0"/>
              <a:t>Tom Mitchell (1998): A computer program is said to learn from experience E with respect to some task T and some performance measure P, if its performance on T, as measured by P, improves with E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4C143A-8800-4358-BB3D-5B01CAAF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zeshan.khan@nu.edu.pk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490E5B-C4F6-401F-880D-0960297A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472</TotalTime>
  <Words>2165</Words>
  <Application>Microsoft Office PowerPoint</Application>
  <PresentationFormat>Widescreen</PresentationFormat>
  <Paragraphs>449</Paragraphs>
  <Slides>46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Wingdings</vt:lpstr>
      <vt:lpstr>Symbol</vt:lpstr>
      <vt:lpstr>Century Schoolbook</vt:lpstr>
      <vt:lpstr>Cambria Math</vt:lpstr>
      <vt:lpstr>Garamond</vt:lpstr>
      <vt:lpstr>Wingdings 2</vt:lpstr>
      <vt:lpstr>View</vt:lpstr>
      <vt:lpstr>CS4104 Machine Learning</vt:lpstr>
      <vt:lpstr>Course Learning Outcomes (CLOs)</vt:lpstr>
      <vt:lpstr>Topics</vt:lpstr>
      <vt:lpstr>Books</vt:lpstr>
      <vt:lpstr>Assessments</vt:lpstr>
      <vt:lpstr>Course Instructor</vt:lpstr>
      <vt:lpstr>CS4104 Machine Learning</vt:lpstr>
      <vt:lpstr>Machine Learning</vt:lpstr>
      <vt:lpstr>Learning</vt:lpstr>
      <vt:lpstr>Examples</vt:lpstr>
      <vt:lpstr>Applications</vt:lpstr>
      <vt:lpstr> Commercial Viewpoint</vt:lpstr>
      <vt:lpstr>Machine Learning</vt:lpstr>
      <vt:lpstr>Supervised Learning</vt:lpstr>
      <vt:lpstr>PowerPoint Presentation</vt:lpstr>
      <vt:lpstr>PowerPoint Presentation</vt:lpstr>
      <vt:lpstr>Classification</vt:lpstr>
      <vt:lpstr>Applications</vt:lpstr>
      <vt:lpstr>Regression</vt:lpstr>
      <vt:lpstr>Regression Applications</vt:lpstr>
      <vt:lpstr>Supervised Learning: Uses</vt:lpstr>
      <vt:lpstr>Data Types</vt:lpstr>
      <vt:lpstr>Classification Vs Regression</vt:lpstr>
      <vt:lpstr>Unsupervised Learning</vt:lpstr>
      <vt:lpstr>PowerPoint Presentation</vt:lpstr>
      <vt:lpstr>PowerPoint Presentation</vt:lpstr>
      <vt:lpstr>Example</vt:lpstr>
      <vt:lpstr>Example…</vt:lpstr>
      <vt:lpstr>Unsupervised Learning</vt:lpstr>
      <vt:lpstr>Semi-Supervised Learning</vt:lpstr>
      <vt:lpstr>Reinforcement Learning</vt:lpstr>
      <vt:lpstr>Association</vt:lpstr>
      <vt:lpstr>CS4104 Machine Learning</vt:lpstr>
      <vt:lpstr>Instance Based Learning</vt:lpstr>
      <vt:lpstr>Instance Based Learning</vt:lpstr>
      <vt:lpstr>Nearest Neighbors</vt:lpstr>
      <vt:lpstr>K Nearest Neighbors</vt:lpstr>
      <vt:lpstr>K Nearest Neighbors (KNN)</vt:lpstr>
      <vt:lpstr>K Nearest Neighbors</vt:lpstr>
      <vt:lpstr>Example</vt:lpstr>
      <vt:lpstr>Example</vt:lpstr>
      <vt:lpstr>Example (k=1)</vt:lpstr>
      <vt:lpstr>Example (k=2)</vt:lpstr>
      <vt:lpstr>Example (k=1,2)</vt:lpstr>
      <vt:lpstr>Issues in KNN</vt:lpstr>
      <vt:lpstr>KNN Pseudo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Zeshan Khan</dc:creator>
  <cp:lastModifiedBy>Zeshan Khan</cp:lastModifiedBy>
  <cp:revision>100</cp:revision>
  <dcterms:created xsi:type="dcterms:W3CDTF">2019-09-01T11:11:33Z</dcterms:created>
  <dcterms:modified xsi:type="dcterms:W3CDTF">2021-09-14T16:33:45Z</dcterms:modified>
</cp:coreProperties>
</file>