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63" r:id="rId1"/>
  </p:sldMasterIdLst>
  <p:notesMasterIdLst>
    <p:notesMasterId r:id="rId49"/>
  </p:notesMasterIdLst>
  <p:sldIdLst>
    <p:sldId id="296" r:id="rId2"/>
    <p:sldId id="298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1" r:id="rId14"/>
    <p:sldId id="312" r:id="rId15"/>
    <p:sldId id="313" r:id="rId16"/>
    <p:sldId id="314" r:id="rId17"/>
    <p:sldId id="310" r:id="rId18"/>
    <p:sldId id="274" r:id="rId19"/>
    <p:sldId id="275" r:id="rId20"/>
    <p:sldId id="284" r:id="rId21"/>
    <p:sldId id="285" r:id="rId22"/>
    <p:sldId id="276" r:id="rId23"/>
    <p:sldId id="277" r:id="rId24"/>
    <p:sldId id="278" r:id="rId25"/>
    <p:sldId id="279" r:id="rId26"/>
    <p:sldId id="280" r:id="rId27"/>
    <p:sldId id="273" r:id="rId28"/>
    <p:sldId id="281" r:id="rId29"/>
    <p:sldId id="282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</p:sldIdLst>
  <p:sldSz cx="12192000" cy="6858000"/>
  <p:notesSz cx="6858000" cy="9144000"/>
  <p:embeddedFontLst>
    <p:embeddedFont>
      <p:font typeface="Cambria Math" panose="02040503050406030204" pitchFamily="18" charset="0"/>
      <p:regular r:id="rId50"/>
    </p:embeddedFont>
    <p:embeddedFont>
      <p:font typeface="Century Schoolbook" panose="02040604050505020304" pitchFamily="18" charset="0"/>
      <p:regular r:id="rId51"/>
      <p:bold r:id="rId52"/>
      <p:italic r:id="rId53"/>
      <p:boldItalic r:id="rId54"/>
    </p:embeddedFont>
    <p:embeddedFont>
      <p:font typeface="Tahoma" panose="020B0604030504040204" pitchFamily="34" charset="0"/>
      <p:regular r:id="rId55"/>
      <p:bold r:id="rId56"/>
    </p:embeddedFont>
    <p:embeddedFont>
      <p:font typeface="Times" panose="02020603050405020304" pitchFamily="18" charset="0"/>
      <p:regular r:id="rId57"/>
      <p:bold r:id="rId58"/>
      <p:italic r:id="rId59"/>
      <p:boldItalic r:id="rId60"/>
    </p:embeddedFont>
    <p:embeddedFont>
      <p:font typeface="Wingdings 2" panose="05020102010507070707" pitchFamily="18" charset="2"/>
      <p:regular r:id="rId6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FB4105-8709-455D-93F5-C2FA8F6AC84C}">
          <p14:sldIdLst>
            <p14:sldId id="296"/>
            <p14:sldId id="298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1"/>
            <p14:sldId id="312"/>
            <p14:sldId id="313"/>
            <p14:sldId id="314"/>
            <p14:sldId id="310"/>
            <p14:sldId id="274"/>
            <p14:sldId id="275"/>
            <p14:sldId id="284"/>
            <p14:sldId id="285"/>
            <p14:sldId id="276"/>
            <p14:sldId id="277"/>
            <p14:sldId id="278"/>
            <p14:sldId id="279"/>
            <p14:sldId id="280"/>
            <p14:sldId id="273"/>
            <p14:sldId id="281"/>
            <p14:sldId id="282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2" roundtripDataSignature="AMtx7mgxEKrz/9LvBtnaMJ2JC1500yaoW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shan Khan" initials="ZK" lastIdx="2" clrIdx="0">
    <p:extLst>
      <p:ext uri="{19B8F6BF-5375-455C-9EA6-DF929625EA0E}">
        <p15:presenceInfo xmlns:p15="http://schemas.microsoft.com/office/powerpoint/2012/main" userId="5b9b4e4d9d5b2b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9E32A14-B327-404F-90FB-30F52A495FCC}" type="slidenum">
              <a:rPr lang="en-US" sz="1200" i="0">
                <a:latin typeface="Times New Roman" panose="02020603050405020304" pitchFamily="18" charset="0"/>
              </a:rPr>
              <a:t>20</a:t>
            </a:fld>
            <a:endParaRPr lang="en-US" sz="1200" i="0">
              <a:latin typeface="Times New Roman" panose="02020603050405020304" pitchFamily="18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Minkowsky = l-norm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9E32A14-B327-404F-90FB-30F52A495FCC}" type="slidenum">
              <a:rPr lang="en-US" sz="1200" i="0">
                <a:latin typeface="Times New Roman" panose="02020603050405020304" pitchFamily="18" charset="0"/>
              </a:rPr>
              <a:t>21</a:t>
            </a:fld>
            <a:endParaRPr lang="en-US" sz="1200" i="0">
              <a:latin typeface="Times New Roman" panose="02020603050405020304" pitchFamily="18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Minkowsky = l-norm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9E32A14-B327-404F-90FB-30F52A495FCC}" type="slidenum">
              <a:rPr lang="en-US" sz="1200" i="0">
                <a:latin typeface="Times New Roman" panose="02020603050405020304" pitchFamily="18" charset="0"/>
              </a:rPr>
              <a:t>22</a:t>
            </a:fld>
            <a:endParaRPr lang="en-US" sz="1200" i="0">
              <a:latin typeface="Times New Roman" panose="02020603050405020304" pitchFamily="18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Minkowsky = l-norm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C1F5A1A-295E-4D7B-852F-7ED941E47264}" type="slidenum">
              <a:rPr lang="en-US" sz="1200" i="0">
                <a:latin typeface="Times New Roman" panose="02020603050405020304" pitchFamily="18" charset="0"/>
              </a:rPr>
              <a:t>23</a:t>
            </a:fld>
            <a:endParaRPr lang="en-US" sz="1200" i="0">
              <a:latin typeface="Times New Roman" panose="02020603050405020304" pitchFamily="18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63046D3-BC0C-449F-9985-EDB364044DA3}" type="slidenum">
              <a:rPr lang="en-US" sz="1200" i="0">
                <a:latin typeface="Times New Roman" panose="02020603050405020304" pitchFamily="18" charset="0"/>
              </a:rPr>
              <a:t>24</a:t>
            </a:fld>
            <a:endParaRPr lang="en-US" sz="1200" i="0">
              <a:latin typeface="Times New Roman" panose="02020603050405020304" pitchFamily="18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Do a single example here.  Shape (Round, Square) 6/10 and 3/5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37E8368-8BD9-42BB-9BA5-2965C64E2001}" type="slidenum">
              <a:rPr lang="en-US" sz="1200" i="0">
                <a:latin typeface="Times New Roman" panose="02020603050405020304" pitchFamily="18" charset="0"/>
              </a:rPr>
              <a:t>25</a:t>
            </a:fld>
            <a:endParaRPr lang="en-US" sz="1200" i="0">
              <a:latin typeface="Times New Roman" panose="02020603050405020304" pitchFamily="18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566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6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15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371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3848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-105" charset="0"/>
                <a:ea typeface="Arial" panose="02080604020202020204" pitchFamily="34" charset="0"/>
                <a:cs typeface="Arial" panose="0208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Tahoma" pitchFamily="-105" charset="0"/>
                <a:ea typeface="MS PGothic" charset="0"/>
                <a:cs typeface="Arial" panose="0208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zeshan.khan@nu.edu.pk</a:t>
            </a:r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cs typeface="Arial" panose="02080604020202020204" pitchFamily="34" charset="0"/>
              </a:defRPr>
            </a:lvl1pPr>
          </a:lstStyle>
          <a:p>
            <a:fld id="{907D3EFD-CECE-4C83-B275-4814998A9849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7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912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0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4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8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2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8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1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F349EBA-C79F-4081-8E58-160ABCABD0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CS4104 Machine Learning</a:t>
            </a:r>
            <a:endParaRPr lang="LID4096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6EAFCDE-E5E6-4B87-B981-0366C6EFB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 Nearest Neighbors Classifier (KNN)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47721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0B62-BB8D-471C-929A-A23D8F0B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(k=1)</a:t>
            </a:r>
            <a:endParaRPr lang="LID4096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0181476-DEA6-45A9-B91E-F09382C72E8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262062" y="1828800"/>
          <a:ext cx="41055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30">
                  <a:extLst>
                    <a:ext uri="{9D8B030D-6E8A-4147-A177-3AD203B41FA5}">
                      <a16:colId xmlns:a16="http://schemas.microsoft.com/office/drawing/2014/main" val="2975034908"/>
                    </a:ext>
                  </a:extLst>
                </a:gridCol>
                <a:gridCol w="544830">
                  <a:extLst>
                    <a:ext uri="{9D8B030D-6E8A-4147-A177-3AD203B41FA5}">
                      <a16:colId xmlns:a16="http://schemas.microsoft.com/office/drawing/2014/main" val="1968061299"/>
                    </a:ext>
                  </a:extLst>
                </a:gridCol>
                <a:gridCol w="875030">
                  <a:extLst>
                    <a:ext uri="{9D8B030D-6E8A-4147-A177-3AD203B41FA5}">
                      <a16:colId xmlns:a16="http://schemas.microsoft.com/office/drawing/2014/main" val="2013640738"/>
                    </a:ext>
                  </a:extLst>
                </a:gridCol>
                <a:gridCol w="2140850">
                  <a:extLst>
                    <a:ext uri="{9D8B030D-6E8A-4147-A177-3AD203B41FA5}">
                      <a16:colId xmlns:a16="http://schemas.microsoft.com/office/drawing/2014/main" val="2381334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03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09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73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36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53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419986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72CBF-0DF4-4A0F-B261-E5697BEB2B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617220" lvl="1" indent="-342900">
              <a:buFont typeface="+mj-lt"/>
              <a:buAutoNum type="arabicPeriod"/>
            </a:pPr>
            <a:r>
              <a:rPr lang="en-US" dirty="0"/>
              <a:t>Compute distance to other training records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Identify k nearest neighbors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Use class labels of nearest neighbors to determine the class label of unknown record (e.g., by taking majority vote)</a:t>
            </a:r>
            <a:endParaRPr lang="LID4096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2636E-BD1E-4F8D-837D-04E97C0A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8811C-B938-43F8-BE09-393F74B7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59683D-40D8-431E-ACCF-844678DB46A2}"/>
              </a:ext>
            </a:extLst>
          </p:cNvPr>
          <p:cNvSpPr txBox="1"/>
          <p:nvPr/>
        </p:nvSpPr>
        <p:spPr>
          <a:xfrm>
            <a:off x="3318917" y="2244855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|2-1|+|5-3|=3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5BC46-52F5-4DED-985F-F2E0C43DD19F}"/>
              </a:ext>
            </a:extLst>
          </p:cNvPr>
          <p:cNvSpPr txBox="1"/>
          <p:nvPr/>
        </p:nvSpPr>
        <p:spPr>
          <a:xfrm>
            <a:off x="3320400" y="2614187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|2-2|+|5-4|=1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30E414-EA23-4D63-9F36-E4C4C1B00764}"/>
              </a:ext>
            </a:extLst>
          </p:cNvPr>
          <p:cNvSpPr txBox="1"/>
          <p:nvPr/>
        </p:nvSpPr>
        <p:spPr>
          <a:xfrm>
            <a:off x="3277484" y="2935267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|2-3|+|5-2|=4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97ED-C32A-457A-A96A-7B5D079FA180}"/>
              </a:ext>
            </a:extLst>
          </p:cNvPr>
          <p:cNvSpPr txBox="1"/>
          <p:nvPr/>
        </p:nvSpPr>
        <p:spPr>
          <a:xfrm>
            <a:off x="3296714" y="3318488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|2-5|+|5-4|=4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4245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0B62-BB8D-471C-929A-A23D8F0B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(k=2)</a:t>
            </a:r>
            <a:endParaRPr lang="LID4096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0181476-DEA6-45A9-B91E-F09382C72E8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262062" y="1828800"/>
          <a:ext cx="41055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30">
                  <a:extLst>
                    <a:ext uri="{9D8B030D-6E8A-4147-A177-3AD203B41FA5}">
                      <a16:colId xmlns:a16="http://schemas.microsoft.com/office/drawing/2014/main" val="2975034908"/>
                    </a:ext>
                  </a:extLst>
                </a:gridCol>
                <a:gridCol w="544830">
                  <a:extLst>
                    <a:ext uri="{9D8B030D-6E8A-4147-A177-3AD203B41FA5}">
                      <a16:colId xmlns:a16="http://schemas.microsoft.com/office/drawing/2014/main" val="1968061299"/>
                    </a:ext>
                  </a:extLst>
                </a:gridCol>
                <a:gridCol w="875030">
                  <a:extLst>
                    <a:ext uri="{9D8B030D-6E8A-4147-A177-3AD203B41FA5}">
                      <a16:colId xmlns:a16="http://schemas.microsoft.com/office/drawing/2014/main" val="2013640738"/>
                    </a:ext>
                  </a:extLst>
                </a:gridCol>
                <a:gridCol w="2140850">
                  <a:extLst>
                    <a:ext uri="{9D8B030D-6E8A-4147-A177-3AD203B41FA5}">
                      <a16:colId xmlns:a16="http://schemas.microsoft.com/office/drawing/2014/main" val="2381334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03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09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73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36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53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419986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72CBF-0DF4-4A0F-B261-E5697BEB2B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617220" lvl="1" indent="-342900">
              <a:buFont typeface="+mj-lt"/>
              <a:buAutoNum type="arabicPeriod"/>
            </a:pPr>
            <a:r>
              <a:rPr lang="en-US" dirty="0"/>
              <a:t>Compute distance to other training records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Identify k nearest neighbors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Use class labels of nearest neighbors to determine the class label of unknown record (e.g., by taking majority vote)</a:t>
            </a:r>
            <a:endParaRPr lang="LID4096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2636E-BD1E-4F8D-837D-04E97C0A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8811C-B938-43F8-BE09-393F74B7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59683D-40D8-431E-ACCF-844678DB46A2}"/>
              </a:ext>
            </a:extLst>
          </p:cNvPr>
          <p:cNvSpPr txBox="1"/>
          <p:nvPr/>
        </p:nvSpPr>
        <p:spPr>
          <a:xfrm>
            <a:off x="3318917" y="2244855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|2-1|+|5-3|=3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5BC46-52F5-4DED-985F-F2E0C43DD19F}"/>
              </a:ext>
            </a:extLst>
          </p:cNvPr>
          <p:cNvSpPr txBox="1"/>
          <p:nvPr/>
        </p:nvSpPr>
        <p:spPr>
          <a:xfrm>
            <a:off x="3320400" y="2614187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|2-2|+|5-4|=1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30E414-EA23-4D63-9F36-E4C4C1B00764}"/>
              </a:ext>
            </a:extLst>
          </p:cNvPr>
          <p:cNvSpPr txBox="1"/>
          <p:nvPr/>
        </p:nvSpPr>
        <p:spPr>
          <a:xfrm>
            <a:off x="3277484" y="2935267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|2-3|+|5-2|=4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97ED-C32A-457A-A96A-7B5D079FA180}"/>
              </a:ext>
            </a:extLst>
          </p:cNvPr>
          <p:cNvSpPr txBox="1"/>
          <p:nvPr/>
        </p:nvSpPr>
        <p:spPr>
          <a:xfrm>
            <a:off x="3296714" y="3318488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|2-5|+|5-4|=4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69119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0B62-BB8D-471C-929A-A23D8F0B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(k=1,2)</a:t>
            </a:r>
            <a:endParaRPr lang="LID4096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0181476-DEA6-45A9-B91E-F09382C72E8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67889224"/>
              </p:ext>
            </p:extLst>
          </p:nvPr>
        </p:nvGraphicFramePr>
        <p:xfrm>
          <a:off x="1262062" y="1828800"/>
          <a:ext cx="41055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30">
                  <a:extLst>
                    <a:ext uri="{9D8B030D-6E8A-4147-A177-3AD203B41FA5}">
                      <a16:colId xmlns:a16="http://schemas.microsoft.com/office/drawing/2014/main" val="2975034908"/>
                    </a:ext>
                  </a:extLst>
                </a:gridCol>
                <a:gridCol w="544830">
                  <a:extLst>
                    <a:ext uri="{9D8B030D-6E8A-4147-A177-3AD203B41FA5}">
                      <a16:colId xmlns:a16="http://schemas.microsoft.com/office/drawing/2014/main" val="1968061299"/>
                    </a:ext>
                  </a:extLst>
                </a:gridCol>
                <a:gridCol w="875030">
                  <a:extLst>
                    <a:ext uri="{9D8B030D-6E8A-4147-A177-3AD203B41FA5}">
                      <a16:colId xmlns:a16="http://schemas.microsoft.com/office/drawing/2014/main" val="2013640738"/>
                    </a:ext>
                  </a:extLst>
                </a:gridCol>
                <a:gridCol w="2140850">
                  <a:extLst>
                    <a:ext uri="{9D8B030D-6E8A-4147-A177-3AD203B41FA5}">
                      <a16:colId xmlns:a16="http://schemas.microsoft.com/office/drawing/2014/main" val="2381334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03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09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73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36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53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LID4096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419986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72CBF-0DF4-4A0F-B261-E5697BEB2B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617220" lvl="1" indent="-342900">
              <a:buFont typeface="+mj-lt"/>
              <a:buAutoNum type="arabicPeriod"/>
            </a:pPr>
            <a:r>
              <a:rPr lang="en-US" dirty="0"/>
              <a:t>Compute distance to other training records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Identify k nearest neighbors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Use class labels of nearest neighbors to determine the class label of unknown record (e.g., by taking majority vote)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2636E-BD1E-4F8D-837D-04E97C0A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8811C-B938-43F8-BE09-393F74B7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59683D-40D8-431E-ACCF-844678DB46A2}"/>
              </a:ext>
            </a:extLst>
          </p:cNvPr>
          <p:cNvSpPr txBox="1"/>
          <p:nvPr/>
        </p:nvSpPr>
        <p:spPr>
          <a:xfrm>
            <a:off x="3318917" y="2244855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|2-1|+|5-3|=3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5BC46-52F5-4DED-985F-F2E0C43DD19F}"/>
              </a:ext>
            </a:extLst>
          </p:cNvPr>
          <p:cNvSpPr txBox="1"/>
          <p:nvPr/>
        </p:nvSpPr>
        <p:spPr>
          <a:xfrm>
            <a:off x="3320400" y="2614187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|2-2|+|5-4|=1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30E414-EA23-4D63-9F36-E4C4C1B00764}"/>
              </a:ext>
            </a:extLst>
          </p:cNvPr>
          <p:cNvSpPr txBox="1"/>
          <p:nvPr/>
        </p:nvSpPr>
        <p:spPr>
          <a:xfrm>
            <a:off x="3277484" y="2935267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|2-3|+|5-2|=4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97ED-C32A-457A-A96A-7B5D079FA180}"/>
              </a:ext>
            </a:extLst>
          </p:cNvPr>
          <p:cNvSpPr txBox="1"/>
          <p:nvPr/>
        </p:nvSpPr>
        <p:spPr>
          <a:xfrm>
            <a:off x="3296714" y="3318488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|2-5|+|5-4|=4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16008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7F0D-E15B-4A3F-8607-4FE12D92D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Code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BF256-9E2B-4C70-9CED-BD47F8BE7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  <a:p>
            <a:r>
              <a:rPr lang="en-US" dirty="0"/>
              <a:t>Train</a:t>
            </a:r>
          </a:p>
          <a:p>
            <a:r>
              <a:rPr lang="en-US" dirty="0"/>
              <a:t>Test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2C757-72D8-40E1-A1CF-549A5266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6D8F7-2373-420D-A3F1-C3E72A7DF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91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8282E5-62F9-4B07-8E6E-2AD38D50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06A6F-3F25-4300-A6E7-DBF96F24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CFD8D-F012-4D6C-ADC6-D9FBFEAA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A17FFF-3C1D-4B58-BAC0-58FB9144E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2019710"/>
            <a:ext cx="102774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82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BB14-9CC7-478E-978A-84BA8923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Neighbors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3C26C-86D5-44C5-8C16-90914D09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B65DF-18CE-415E-93DC-456B28F4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900D37-FC5A-4302-A8F7-29674258D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364" y="2114549"/>
            <a:ext cx="54768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69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E2B0-E4CC-4CB0-8B66-4207A67B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6598C2-5906-43D5-98BA-15BF1313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68EFC-0923-4B58-8AD0-C27E7410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B86396-ADAF-4F73-8C2F-1F7316CFC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577" y="2558063"/>
            <a:ext cx="67627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6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9E81-D181-452C-8C4E-A9B626AD50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CS40104 Applied Machine Learning</a:t>
            </a:r>
            <a:endParaRPr lang="LID4096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03EFED-EF77-4FDB-91B3-6F3E002F3B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Issues in KNN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29838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5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eaLnBrk="1" hangingPunct="1"/>
            <a:r>
              <a:rPr lang="en-US"/>
              <a:t>Scale Effects</a:t>
            </a:r>
          </a:p>
        </p:txBody>
      </p:sp>
      <p:sp>
        <p:nvSpPr>
          <p:cNvPr id="29698" name="Content Placeholder 6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eaLnBrk="1" hangingPunct="1"/>
            <a:r>
              <a:rPr lang="en-US"/>
              <a:t>Different features may have different measurement scales</a:t>
            </a:r>
          </a:p>
          <a:p>
            <a:pPr lvl="1" eaLnBrk="1" hangingPunct="1"/>
            <a:r>
              <a:rPr lang="en-US"/>
              <a:t>E.g., patient weight in kg (range [50,200]) vs. blood protein values in ng/dL (range [-3,3])</a:t>
            </a:r>
          </a:p>
          <a:p>
            <a:pPr eaLnBrk="1" hangingPunct="1"/>
            <a:r>
              <a:rPr lang="en-US"/>
              <a:t>Consequences</a:t>
            </a:r>
          </a:p>
          <a:p>
            <a:pPr lvl="1" eaLnBrk="1" hangingPunct="1"/>
            <a:r>
              <a:rPr lang="en-US"/>
              <a:t>Patient weight will have a much greater influence on the distance between samples</a:t>
            </a:r>
          </a:p>
          <a:p>
            <a:pPr lvl="1" eaLnBrk="1" hangingPunct="1"/>
            <a:r>
              <a:rPr lang="en-US"/>
              <a:t>May bias the performance of the classifier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80B2356A-971D-40DA-AF71-19088DE8CD5F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5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eaLnBrk="1" hangingPunct="1"/>
            <a:r>
              <a:rPr lang="en-US"/>
              <a:t>Standardization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Content Placeholder 6"/>
              <p:cNvSpPr>
                <a:spLocks noGrp="1"/>
              </p:cNvSpPr>
              <p:nvPr>
                <p:ph idx="1"/>
              </p:nvPr>
            </p:nvSpPr>
            <p:spPr bwMode="auto"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normAutofit/>
              </a:bodyPr>
              <a:lstStyle/>
              <a:p>
                <a:pPr eaLnBrk="1" hangingPunct="1"/>
                <a:r>
                  <a:rPr lang="en-US" dirty="0"/>
                  <a:t>Transform raw feature values into z-scores</a:t>
                </a:r>
              </a:p>
              <a:p>
                <a:pPr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is the value for the </a:t>
                </a:r>
                <a:r>
                  <a:rPr lang="en-US" i="1" dirty="0" err="1"/>
                  <a:t>i</a:t>
                </a:r>
                <a:r>
                  <a:rPr lang="en-US" i="1" baseline="30000" dirty="0" err="1"/>
                  <a:t>th</a:t>
                </a:r>
                <a:r>
                  <a:rPr lang="en-US" dirty="0"/>
                  <a:t> sample and </a:t>
                </a:r>
                <a:r>
                  <a:rPr lang="en-US" i="1" dirty="0" err="1"/>
                  <a:t>j</a:t>
                </a:r>
                <a:r>
                  <a:rPr lang="en-US" i="1" baseline="30000" dirty="0" err="1"/>
                  <a:t>th</a:t>
                </a:r>
                <a:r>
                  <a:rPr lang="en-US" dirty="0"/>
                  <a:t> feature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is the average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for feature </a:t>
                </a:r>
                <a:r>
                  <a:rPr lang="en-US" i="1" dirty="0"/>
                  <a:t>j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is the standard deviation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over all input samples</a:t>
                </a:r>
              </a:p>
              <a:p>
                <a:pPr eaLnBrk="1" hangingPunct="1"/>
                <a:r>
                  <a:rPr lang="en-US" dirty="0"/>
                  <a:t>Range and scale of z-scores should be similar (providing distributions of raw feature values are alike)</a:t>
                </a:r>
              </a:p>
            </p:txBody>
          </p:sp>
        </mc:Choice>
        <mc:Fallback xmlns="">
          <p:sp>
            <p:nvSpPr>
              <p:cNvPr id="30722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2"/>
                <a:stretch>
                  <a:fillRect l="-142" t="-980" r="-284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80B2356A-971D-40DA-AF71-19088DE8CD5F}" type="slidenum">
              <a:rPr lang="en-US" smtClean="0"/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197E-7DBA-444A-8BBE-EE25BE1C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Based Learning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E0C-4BEC-44A4-AAAF-43DCB760A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Example of Supervised Classification</a:t>
            </a:r>
          </a:p>
          <a:p>
            <a:r>
              <a:rPr lang="en-US" dirty="0"/>
              <a:t>Rote-learner</a:t>
            </a:r>
          </a:p>
          <a:p>
            <a:pPr lvl="1"/>
            <a:r>
              <a:rPr lang="en-US" dirty="0"/>
              <a:t>Memorizes entire training data and performs classification only if attributes of record match one of the training examples exactly</a:t>
            </a:r>
          </a:p>
          <a:p>
            <a:r>
              <a:rPr lang="en-US" dirty="0"/>
              <a:t>Nearest neighbor</a:t>
            </a:r>
          </a:p>
          <a:p>
            <a:pPr lvl="1"/>
            <a:r>
              <a:rPr lang="en-US" dirty="0"/>
              <a:t>Uses k “closest” points (nearest neighbors) for performing classification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24FF-66C7-41E7-9E9F-69472E2F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B62BB-5E5E-4A8A-9C94-FB3EA546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72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r>
              <a:rPr lang="en-US" dirty="0"/>
              <a:t>Distance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𝑀𝑖𝑛𝑘𝑜𝑤𝑠𝑘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𝐷𝑖𝑠𝑡𝑎𝑛𝑐𝑒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sup>
                    </m:sSup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𝐸𝑢𝑐𝑙𝑖𝑑𝑒𝑎𝑛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𝐷𝑖𝑠𝑡𝑎𝑛𝑐𝑒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𝑀𝑎𝑛h𝑡𝑡𝑎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𝐷𝑖𝑠𝑡𝑎𝑛𝑐𝑒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𝐶𝑖𝑡𝑦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𝐵𝑙𝑜𝑐𝑘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𝐷𝑖𝑠𝑡𝑎𝑛𝑐𝑒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𝐶𝑎𝑚𝑏𝑒𝑟𝑟𝑎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𝐷𝑖𝑠𝑡𝑎𝑛𝑐𝑒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3" r="7" b="-2142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80B2356A-971D-40DA-AF71-19088DE8CD5F}" type="slidenum">
              <a:rPr lang="en-US" smtClean="0"/>
              <a:t>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r>
              <a:rPr lang="en-US" dirty="0"/>
              <a:t>Distance Metrics…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𝐶h𝑒𝑏𝑦𝑐h𝑒𝑣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𝐷𝑖𝑠𝑡𝑎𝑛𝑐𝑒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𝑄𝑢𝑎𝑑𝑟𝑎𝑡𝑖𝑐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𝐷𝑖𝑠𝑡𝑎𝑛𝑐𝑒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dirty="0"/>
                  <a:t> is an instance of a problem specific positive weight matrix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𝐶h𝑖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𝑠𝑞𝑢𝑎𝑟𝑒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𝐷𝑖𝑠𝑡𝑎𝑛𝑐𝑒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𝑠𝑢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𝑠𝑖𝑧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𝑠𝑖𝑧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sum of all values of attribute </a:t>
                </a:r>
                <a:r>
                  <a:rPr lang="en-US" dirty="0" err="1"/>
                  <a:t>i</a:t>
                </a:r>
                <a:r>
                  <a:rPr lang="en-US" dirty="0"/>
                  <a:t> in training set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are the sums of all values in the vector x and y respectively.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80B2356A-971D-40DA-AF71-19088DE8CD5F}" type="slidenum">
              <a:rPr lang="en-US" smtClean="0"/>
              <a:t>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r>
              <a:rPr lang="en-US" dirty="0"/>
              <a:t>Distance Metrics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30" y="3082085"/>
            <a:ext cx="6911939" cy="208806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80B2356A-971D-40DA-AF71-19088DE8CD5F}" type="slidenum">
              <a:rPr lang="en-US" smtClean="0"/>
              <a:t>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Issues with Distance Metrics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eaLnBrk="1" hangingPunct="1"/>
            <a:r>
              <a:rPr lang="en-US"/>
              <a:t>Most distance measures were designed for linear/real-valued attributes</a:t>
            </a:r>
          </a:p>
          <a:p>
            <a:pPr eaLnBrk="1" hangingPunct="1"/>
            <a:r>
              <a:rPr lang="en-US"/>
              <a:t>Two important questions in the context of machine learning:</a:t>
            </a:r>
          </a:p>
          <a:p>
            <a:pPr lvl="1" eaLnBrk="1" hangingPunct="1"/>
            <a:r>
              <a:rPr lang="en-US"/>
              <a:t>How best to handle nominal attributes</a:t>
            </a:r>
          </a:p>
          <a:p>
            <a:pPr lvl="1" eaLnBrk="1" hangingPunct="1"/>
            <a:r>
              <a:rPr lang="en-US"/>
              <a:t>What to do when attribute types are mixed</a:t>
            </a:r>
          </a:p>
          <a:p>
            <a:pPr eaLnBrk="1" hangingPunct="1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80B2356A-971D-40DA-AF71-19088DE8CD5F}" type="slidenum">
              <a:rPr lang="en-US" smtClean="0"/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2"/>
          <p:cNvSpPr>
            <a:spLocks noGrp="1"/>
          </p:cNvSpPr>
          <p:nvPr>
            <p:ph type="title"/>
          </p:nvPr>
        </p:nvSpPr>
        <p:spPr bwMode="auto">
          <a:xfrm>
            <a:off x="1029970" y="2563495"/>
            <a:ext cx="4815840" cy="231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r>
              <a:rPr lang="en-US" dirty="0"/>
              <a:t>Distance for Nominal Attributes</a:t>
            </a:r>
          </a:p>
        </p:txBody>
      </p:sp>
      <p:pic>
        <p:nvPicPr>
          <p:cNvPr id="54274" name="Picture 2" descr="Snapshot 2005-11-04 09-14-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419" y="674578"/>
            <a:ext cx="5513387" cy="55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80B2356A-971D-40DA-AF71-19088DE8CD5F}" type="slidenum">
              <a:rPr lang="en-US" smtClean="0"/>
              <a:t>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r>
              <a:rPr lang="en-US"/>
              <a:t>Distance for Heterogeneous Data</a:t>
            </a:r>
          </a:p>
        </p:txBody>
      </p:sp>
      <p:pic>
        <p:nvPicPr>
          <p:cNvPr id="55298" name="Picture 3" descr="Snapshot 2005-11-03 15-46-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765" y="2458085"/>
            <a:ext cx="8385175" cy="3055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TextBox 3"/>
          <p:cNvSpPr txBox="1">
            <a:spLocks noChangeArrowheads="1"/>
          </p:cNvSpPr>
          <p:nvPr/>
        </p:nvSpPr>
        <p:spPr bwMode="auto">
          <a:xfrm>
            <a:off x="1295400" y="5513705"/>
            <a:ext cx="960183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itchFamily="-105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200" dirty="0">
                <a:latin typeface="Times" panose="02020603050405020304" pitchFamily="18" charset="0"/>
              </a:rPr>
              <a:t>Wilson, D. R. and Martinez, T. R., Improved Heterogeneous Distance Functions, Journal of Artificial Intelligence Research, vol. </a:t>
            </a:r>
            <a:r>
              <a:rPr lang="en-US" sz="1200" b="1" dirty="0">
                <a:latin typeface="Times" panose="02020603050405020304" pitchFamily="18" charset="0"/>
              </a:rPr>
              <a:t>6</a:t>
            </a:r>
            <a:r>
              <a:rPr lang="en-US" sz="1200" dirty="0">
                <a:latin typeface="Times" panose="02020603050405020304" pitchFamily="18" charset="0"/>
              </a:rPr>
              <a:t>, no. 1, pp. 1-34, 1997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80B2356A-971D-40DA-AF71-19088DE8CD5F}" type="slidenum">
              <a:rPr lang="en-US" smtClean="0"/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eaLnBrk="1" hangingPunct="1"/>
            <a:r>
              <a:rPr lang="en-US"/>
              <a:t>Some Remarks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eaLnBrk="1" hangingPunct="1"/>
            <a:r>
              <a:rPr lang="en-US" dirty="0"/>
              <a:t>k-NN works well on many practical problems and is fairly noise tolerant (depending on the value of k)</a:t>
            </a:r>
          </a:p>
          <a:p>
            <a:pPr eaLnBrk="1" hangingPunct="1"/>
            <a:r>
              <a:rPr lang="en-US" dirty="0"/>
              <a:t>k-NN is subject to the curse of dimensionality (i.e., presence of many irrelevant attributes)</a:t>
            </a:r>
          </a:p>
          <a:p>
            <a:pPr eaLnBrk="1" hangingPunct="1"/>
            <a:r>
              <a:rPr lang="en-US" dirty="0"/>
              <a:t>k-NN needs adequate distance measure</a:t>
            </a:r>
          </a:p>
          <a:p>
            <a:pPr eaLnBrk="1" hangingPunct="1"/>
            <a:r>
              <a:rPr lang="en-US" dirty="0"/>
              <a:t>k-NN relies on efficient indexing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80B2356A-971D-40DA-AF71-19088DE8CD5F}" type="slidenum">
              <a:rPr lang="en-US" smtClean="0"/>
              <a:t>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eaLnBrk="1" hangingPunct="1"/>
            <a:r>
              <a:rPr lang="en-US" dirty="0"/>
              <a:t>Distance-weighted k-NN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4" name="Rectangle 3"/>
              <p:cNvSpPr>
                <a:spLocks noGrp="1" noChangeArrowheads="1"/>
              </p:cNvSpPr>
              <p:nvPr>
                <p:ph idx="1"/>
              </p:nvPr>
            </p:nvSpPr>
            <p:spPr bwMode="auto"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normAutofit/>
              </a:bodyPr>
              <a:lstStyle/>
              <a:p>
                <a:r>
                  <a:rPr lang="en-US" sz="2800" dirty="0"/>
                  <a:t>Replace</a:t>
                </a:r>
              </a:p>
              <a:p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𝑐𝑙𝑓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sz="2800" dirty="0"/>
              </a:p>
              <a:p>
                <a:r>
                  <a:rPr lang="en-US" sz="2800" dirty="0"/>
                  <a:t>by: </a:t>
                </a:r>
              </a:p>
              <a:p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𝑐𝑙𝑓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sz="2800" dirty="0"/>
              </a:p>
              <a:p>
                <a:pPr eaLnBrk="1" hangingPunct="1"/>
                <a:endParaRPr lang="en-US" sz="2800" dirty="0"/>
              </a:p>
              <a:p>
                <a:pPr eaLnBrk="1" hangingPunct="1"/>
                <a:endParaRPr lang="en-US" sz="2800" dirty="0"/>
              </a:p>
              <a:p>
                <a:pPr eaLnBrk="1" hangingPunct="1">
                  <a:buFont typeface="Arial" panose="02080604020202020204" pitchFamily="34" charset="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867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2"/>
                <a:stretch>
                  <a:fillRect l="-851" t="-1821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80B2356A-971D-40DA-AF71-19088DE8CD5F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r>
              <a:rPr lang="en-US" dirty="0"/>
              <a:t>How is </a:t>
            </a:r>
            <a:r>
              <a:rPr lang="en-US" dirty="0" err="1"/>
              <a:t>kNN</a:t>
            </a:r>
            <a:r>
              <a:rPr lang="en-US" dirty="0"/>
              <a:t> Incremental?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r>
              <a:rPr lang="en-US" dirty="0"/>
              <a:t>All training instances are stored</a:t>
            </a:r>
          </a:p>
          <a:p>
            <a:r>
              <a:rPr lang="en-US" dirty="0"/>
              <a:t>Model consists of the set of training instances</a:t>
            </a:r>
          </a:p>
          <a:p>
            <a:r>
              <a:rPr lang="en-US" dirty="0"/>
              <a:t>Adding a new training instance only affects the computation of neighbors, which is done at execution time (i.e., lazily)</a:t>
            </a:r>
          </a:p>
          <a:p>
            <a:endParaRPr lang="en-US" dirty="0"/>
          </a:p>
          <a:p>
            <a:pPr lvl="1"/>
            <a:r>
              <a:rPr lang="en-US" dirty="0"/>
              <a:t>Note that the storing of training instances is a violation of the strict definition of incremental learning.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80B2356A-971D-40DA-AF71-19088DE8CD5F}" type="slidenum">
              <a:rPr lang="en-US" smtClean="0"/>
              <a:t>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eaLnBrk="1" hangingPunct="1"/>
            <a:r>
              <a:rPr lang="en-US" dirty="0"/>
              <a:t>Predicting Continuous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09D8F04-C0E8-4381-86B1-0E6EA66AFA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/>
                <a:r>
                  <a:rPr lang="en-US" sz="3200" dirty="0"/>
                  <a:t>Replace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3200" dirty="0"/>
                  <a:t>	</a:t>
                </a:r>
              </a:p>
              <a:p>
                <a:r>
                  <a:rPr lang="en-US" sz="3200" dirty="0"/>
                  <a:t>By: Replace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sz="3200" dirty="0"/>
              </a:p>
              <a:p>
                <a:r>
                  <a:rPr lang="en-US" sz="3200" dirty="0"/>
                  <a:t>Note: un-weighted corresponds to </a:t>
                </a:r>
                <a:r>
                  <a:rPr lang="en-US" sz="3200" i="1" dirty="0" err="1"/>
                  <a:t>w</a:t>
                </a:r>
                <a:r>
                  <a:rPr lang="en-US" sz="3200" i="1" baseline="-25000" dirty="0" err="1"/>
                  <a:t>i</a:t>
                </a:r>
                <a:r>
                  <a:rPr lang="en-US" sz="3200" dirty="0"/>
                  <a:t>=1 for all </a:t>
                </a:r>
                <a:r>
                  <a:rPr lang="en-US" sz="3200" i="1" dirty="0" err="1"/>
                  <a:t>i</a:t>
                </a:r>
                <a:endParaRPr lang="en-US" sz="3200" i="1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09D8F04-C0E8-4381-86B1-0E6EA66AFA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4" t="-1961" r="-7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zeshan.khan@nu.edu.pk</a:t>
            </a:r>
            <a:endParaRPr lang="fr-F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907D3EFD-CECE-4C83-B275-4814998A9849}" type="slidenum">
              <a:rPr lang="fr-FR"/>
              <a:t>29</a:t>
            </a:fld>
            <a:endParaRPr lang="fr-FR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9A7A-AED3-481A-B9A9-2970E5A3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Based Learning</a:t>
            </a:r>
            <a:endParaRPr lang="LID4096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8A4658-933A-4F9B-8D58-14AFD696D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Labeled Data</a:t>
            </a:r>
            <a:endParaRPr lang="LID4096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353A629-92A5-440C-B26B-84BCAE2420A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31829035"/>
              </p:ext>
            </p:extLst>
          </p:nvPr>
        </p:nvGraphicFramePr>
        <p:xfrm>
          <a:off x="1262063" y="2508250"/>
          <a:ext cx="447960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203">
                  <a:extLst>
                    <a:ext uri="{9D8B030D-6E8A-4147-A177-3AD203B41FA5}">
                      <a16:colId xmlns:a16="http://schemas.microsoft.com/office/drawing/2014/main" val="2144550338"/>
                    </a:ext>
                  </a:extLst>
                </a:gridCol>
                <a:gridCol w="1493203">
                  <a:extLst>
                    <a:ext uri="{9D8B030D-6E8A-4147-A177-3AD203B41FA5}">
                      <a16:colId xmlns:a16="http://schemas.microsoft.com/office/drawing/2014/main" val="3469881622"/>
                    </a:ext>
                  </a:extLst>
                </a:gridCol>
                <a:gridCol w="1493203">
                  <a:extLst>
                    <a:ext uri="{9D8B030D-6E8A-4147-A177-3AD203B41FA5}">
                      <a16:colId xmlns:a16="http://schemas.microsoft.com/office/drawing/2014/main" val="1021483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Att1</a:t>
                      </a:r>
                      <a:endParaRPr lang="LID4096" dirty="0"/>
                    </a:p>
                  </a:txBody>
                  <a:tcPr marL="109899" marR="1098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Att2</a:t>
                      </a:r>
                      <a:endParaRPr lang="LID4096" dirty="0"/>
                    </a:p>
                  </a:txBody>
                  <a:tcPr marL="109899" marR="1098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lang="LID4096" dirty="0"/>
                    </a:p>
                  </a:txBody>
                  <a:tcPr marL="109899" marR="109899"/>
                </a:tc>
                <a:extLst>
                  <a:ext uri="{0D108BD9-81ED-4DB2-BD59-A6C34878D82A}">
                    <a16:rowId xmlns:a16="http://schemas.microsoft.com/office/drawing/2014/main" val="230345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 marL="109899" marR="1098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 marL="109899" marR="1098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LID4096" dirty="0"/>
                    </a:p>
                  </a:txBody>
                  <a:tcPr marL="109899" marR="109899"/>
                </a:tc>
                <a:extLst>
                  <a:ext uri="{0D108BD9-81ED-4DB2-BD59-A6C34878D82A}">
                    <a16:rowId xmlns:a16="http://schemas.microsoft.com/office/drawing/2014/main" val="230361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LID4096" dirty="0"/>
                    </a:p>
                  </a:txBody>
                  <a:tcPr marL="109899" marR="1098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 marL="109899" marR="1098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LID4096" dirty="0"/>
                    </a:p>
                  </a:txBody>
                  <a:tcPr marL="109899" marR="109899"/>
                </a:tc>
                <a:extLst>
                  <a:ext uri="{0D108BD9-81ED-4DB2-BD59-A6C34878D82A}">
                    <a16:rowId xmlns:a16="http://schemas.microsoft.com/office/drawing/2014/main" val="412857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 marL="109899" marR="1098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LID4096" dirty="0"/>
                    </a:p>
                  </a:txBody>
                  <a:tcPr marL="109899" marR="1098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LID4096" dirty="0"/>
                    </a:p>
                  </a:txBody>
                  <a:tcPr marL="109899" marR="109899"/>
                </a:tc>
                <a:extLst>
                  <a:ext uri="{0D108BD9-81ED-4DB2-BD59-A6C34878D82A}">
                    <a16:rowId xmlns:a16="http://schemas.microsoft.com/office/drawing/2014/main" val="266149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 marL="109899" marR="1098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 marL="109899" marR="1098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LID4096" dirty="0"/>
                    </a:p>
                  </a:txBody>
                  <a:tcPr marL="109899" marR="109899"/>
                </a:tc>
                <a:extLst>
                  <a:ext uri="{0D108BD9-81ED-4DB2-BD59-A6C34878D82A}">
                    <a16:rowId xmlns:a16="http://schemas.microsoft.com/office/drawing/2014/main" val="2956674511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5EAF45-9340-4A15-BEEB-82BF7556D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Unlabeled Data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01184-5577-42E3-9DBD-58C47BF4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10A08-E5BE-489D-A3A9-3BAC0459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3FB2E3A9-D669-4281-A1AC-443D76F495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4917912"/>
              </p:ext>
            </p:extLst>
          </p:nvPr>
        </p:nvGraphicFramePr>
        <p:xfrm>
          <a:off x="6096000" y="2508250"/>
          <a:ext cx="447960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203">
                  <a:extLst>
                    <a:ext uri="{9D8B030D-6E8A-4147-A177-3AD203B41FA5}">
                      <a16:colId xmlns:a16="http://schemas.microsoft.com/office/drawing/2014/main" val="2144550338"/>
                    </a:ext>
                  </a:extLst>
                </a:gridCol>
                <a:gridCol w="1493203">
                  <a:extLst>
                    <a:ext uri="{9D8B030D-6E8A-4147-A177-3AD203B41FA5}">
                      <a16:colId xmlns:a16="http://schemas.microsoft.com/office/drawing/2014/main" val="3469881622"/>
                    </a:ext>
                  </a:extLst>
                </a:gridCol>
                <a:gridCol w="1493203">
                  <a:extLst>
                    <a:ext uri="{9D8B030D-6E8A-4147-A177-3AD203B41FA5}">
                      <a16:colId xmlns:a16="http://schemas.microsoft.com/office/drawing/2014/main" val="1021483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Att1</a:t>
                      </a:r>
                      <a:endParaRPr lang="LID4096" dirty="0"/>
                    </a:p>
                  </a:txBody>
                  <a:tcPr marL="109899" marR="1098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Att2</a:t>
                      </a:r>
                      <a:endParaRPr lang="LID4096" dirty="0"/>
                    </a:p>
                  </a:txBody>
                  <a:tcPr marL="109899" marR="1098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lang="LID4096" dirty="0"/>
                    </a:p>
                  </a:txBody>
                  <a:tcPr marL="109899" marR="109899"/>
                </a:tc>
                <a:extLst>
                  <a:ext uri="{0D108BD9-81ED-4DB2-BD59-A6C34878D82A}">
                    <a16:rowId xmlns:a16="http://schemas.microsoft.com/office/drawing/2014/main" val="230345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 marL="109899" marR="1098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 marL="109899" marR="1098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LID4096" dirty="0"/>
                    </a:p>
                  </a:txBody>
                  <a:tcPr marL="109899" marR="109899"/>
                </a:tc>
                <a:extLst>
                  <a:ext uri="{0D108BD9-81ED-4DB2-BD59-A6C34878D82A}">
                    <a16:rowId xmlns:a16="http://schemas.microsoft.com/office/drawing/2014/main" val="230361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 marL="109899" marR="1098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LID4096" dirty="0"/>
                    </a:p>
                  </a:txBody>
                  <a:tcPr marL="109899" marR="1098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LID4096" dirty="0"/>
                    </a:p>
                  </a:txBody>
                  <a:tcPr marL="109899" marR="109899"/>
                </a:tc>
                <a:extLst>
                  <a:ext uri="{0D108BD9-81ED-4DB2-BD59-A6C34878D82A}">
                    <a16:rowId xmlns:a16="http://schemas.microsoft.com/office/drawing/2014/main" val="412857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 marL="109899" marR="1098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 marL="109899" marR="1098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LID4096" dirty="0"/>
                    </a:p>
                  </a:txBody>
                  <a:tcPr marL="109899" marR="109899"/>
                </a:tc>
                <a:extLst>
                  <a:ext uri="{0D108BD9-81ED-4DB2-BD59-A6C34878D82A}">
                    <a16:rowId xmlns:a16="http://schemas.microsoft.com/office/drawing/2014/main" val="2661494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159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0AD14FE-F4C7-4EA4-9EE4-155986F01C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CS4104 Applied Machine Learning</a:t>
            </a:r>
            <a:endParaRPr lang="LID4096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E78AF003-964C-4F75-9EC7-A4A8C05C9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Bayesian Classifier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99840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18D4-C8C6-421E-9E1A-9E2F3760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Theorem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55EE1-670D-4265-9FAB-F9C1398152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Conditional Probability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Probability of Class C given Attribute A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Bayesian Theorem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55EE1-670D-4265-9FAB-F9C1398152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D331C-9229-48DB-AEB7-17C1DD41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F8282-B92B-4066-BBFB-CF864558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49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7B6AF-B033-463B-A0F7-044DC3FA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DC2BA-6D74-43FE-A37D-3537C32ABF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</a:rPr>
              <a:t>A doctor knows that polyps (P) causes GI-tract Cancer (C) 50% of the time</a:t>
            </a:r>
          </a:p>
          <a:p>
            <a:r>
              <a:rPr lang="en-US" dirty="0">
                <a:latin typeface="Cambria Math" panose="02040503050406030204" pitchFamily="18" charset="0"/>
              </a:rPr>
              <a:t>Prior probability of any patient having Polyps (P) is 1/50,000</a:t>
            </a:r>
          </a:p>
          <a:p>
            <a:r>
              <a:rPr lang="en-US" dirty="0">
                <a:latin typeface="Cambria Math" panose="02040503050406030204" pitchFamily="18" charset="0"/>
              </a:rPr>
              <a:t>Prior probability of any patient having GI-Track Cancer (C) is 1/20 </a:t>
            </a:r>
            <a:br>
              <a:rPr lang="en-US" dirty="0">
                <a:latin typeface="Cambria Math" panose="02040503050406030204" pitchFamily="18" charset="0"/>
              </a:rPr>
            </a:br>
            <a:endParaRPr lang="LID4096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D9F60EE-1F95-4773-AA5C-09A0D10331A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=50%=0.5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50000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=0.0005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=0.5∗0.0005∗0.05=0.0002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D9F60EE-1F95-4773-AA5C-09A0D10331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7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2B141-32E9-4D14-97BC-F046BA0F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BE696-2859-4558-B329-9B697E82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83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7B6AF-B033-463B-A0F7-044DC3FA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[Not Real Case]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DC2BA-6D74-43FE-A37D-3537C32ABF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</a:rPr>
              <a:t>As per campus records, 20/400 students completed (C) their degree on time having short of attendance (A) in any subject.</a:t>
            </a:r>
          </a:p>
          <a:p>
            <a:r>
              <a:rPr lang="en-US" dirty="0">
                <a:latin typeface="Cambria Math" panose="02040503050406030204" pitchFamily="18" charset="0"/>
              </a:rPr>
              <a:t>Every 10</a:t>
            </a:r>
            <a:r>
              <a:rPr lang="en-US" baseline="30000" dirty="0">
                <a:latin typeface="Cambria Math" panose="02040503050406030204" pitchFamily="18" charset="0"/>
              </a:rPr>
              <a:t>th</a:t>
            </a:r>
            <a:r>
              <a:rPr lang="en-US" dirty="0">
                <a:latin typeface="Cambria Math" panose="02040503050406030204" pitchFamily="18" charset="0"/>
              </a:rPr>
              <a:t> student got shortage of attendance.</a:t>
            </a:r>
          </a:p>
          <a:p>
            <a:r>
              <a:rPr lang="en-US" dirty="0">
                <a:latin typeface="Cambria Math" panose="02040503050406030204" pitchFamily="18" charset="0"/>
              </a:rPr>
              <a:t>170 out of 340 students got completed their degree timely.</a:t>
            </a:r>
          </a:p>
          <a:p>
            <a:r>
              <a:rPr lang="en-US" dirty="0">
                <a:latin typeface="Cambria Math" panose="02040503050406030204" pitchFamily="18" charset="0"/>
              </a:rPr>
              <a:t>Compute the probability of shortage of attendance for a student completed his degree timely. </a:t>
            </a:r>
            <a:endParaRPr lang="LID4096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D9F60EE-1F95-4773-AA5C-09A0D10331A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=20/400=0.05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340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 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=0.05∗0.1∗0.5=0.0025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D9F60EE-1F95-4773-AA5C-09A0D10331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7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2B141-32E9-4D14-97BC-F046BA0F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BE696-2859-4558-B329-9B697E82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0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9F9F-B7E9-489B-A049-7756393C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Classifier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013856C-5E51-4CAC-B9BA-0E946CED94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each attribute and class label as random variables</a:t>
                </a:r>
              </a:p>
              <a:p>
                <a:r>
                  <a:rPr lang="en-US" dirty="0"/>
                  <a:t>Given a record with attributes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Goal is to predict class C</a:t>
                </a:r>
              </a:p>
              <a:p>
                <a:pPr lvl="1"/>
                <a:r>
                  <a:rPr lang="en-US" dirty="0"/>
                  <a:t>Specifically, we want to find the value of C that maximizes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we estimate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dirty="0"/>
                  <a:t> directly from data?</a:t>
                </a:r>
                <a:endParaRPr lang="LID4096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013856C-5E51-4CAC-B9BA-0E946CED94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FE77B-101E-4AFD-B08F-D77488B13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9840D-67DB-4A0F-BAEC-5E081B94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54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A5FF-1051-4979-8CB8-9C03FA3C3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Classifier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BDD03D-1737-45B2-ABE9-54B975D04C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Approach</a:t>
                </a:r>
              </a:p>
              <a:p>
                <a:pPr lvl="1"/>
                <a:r>
                  <a:rPr lang="en-US" sz="2400" dirty="0"/>
                  <a:t>compute the posterior probability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all</a:t>
                </a:r>
                <a:br>
                  <a:rPr lang="en-US" sz="2400" dirty="0"/>
                </a:br>
                <a:r>
                  <a:rPr lang="en-US" sz="2400" dirty="0"/>
                  <a:t>values of C using the Bayes theorem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Choose value of C that maximizes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Equivalent to choosing value of C that maximizes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800" dirty="0"/>
                  <a:t>How to estimate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)? </m:t>
                    </m:r>
                  </m:oMath>
                </a14:m>
                <a:br>
                  <a:rPr lang="en-US" sz="2800" dirty="0"/>
                </a:br>
                <a:endParaRPr lang="LID4096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BDD03D-1737-45B2-ABE9-54B975D04C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1" t="-182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7893F-0105-4BBD-85F3-53A84414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23F3E-E3D4-46D2-AF31-AABA77D4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59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A8D64-E510-4E02-9AF0-1C31FFC6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F0DF54-3033-4067-A84B-823559283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independence among attributes Ai when class is given: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)…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estimate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New point is classified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maximal.</a:t>
                </a:r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F0DF54-3033-4067-A84B-823559283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C45B2-D552-4284-933E-DF94AE5F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4EB59-E59B-40EA-8743-D6EA664C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52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20FB-EC55-45CF-8C7B-E37E13BE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LID4096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E962C9-ED64-40BE-95C6-88288DBA8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LID4096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D2F1B08-AD8A-488A-B4BE-AD8E744A3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43617271"/>
              </p:ext>
            </p:extLst>
          </p:nvPr>
        </p:nvGraphicFramePr>
        <p:xfrm>
          <a:off x="1262063" y="2508250"/>
          <a:ext cx="4479925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985">
                  <a:extLst>
                    <a:ext uri="{9D8B030D-6E8A-4147-A177-3AD203B41FA5}">
                      <a16:colId xmlns:a16="http://schemas.microsoft.com/office/drawing/2014/main" val="3107729635"/>
                    </a:ext>
                  </a:extLst>
                </a:gridCol>
                <a:gridCol w="895985">
                  <a:extLst>
                    <a:ext uri="{9D8B030D-6E8A-4147-A177-3AD203B41FA5}">
                      <a16:colId xmlns:a16="http://schemas.microsoft.com/office/drawing/2014/main" val="2208328284"/>
                    </a:ext>
                  </a:extLst>
                </a:gridCol>
                <a:gridCol w="895985">
                  <a:extLst>
                    <a:ext uri="{9D8B030D-6E8A-4147-A177-3AD203B41FA5}">
                      <a16:colId xmlns:a16="http://schemas.microsoft.com/office/drawing/2014/main" val="39462985"/>
                    </a:ext>
                  </a:extLst>
                </a:gridCol>
                <a:gridCol w="895985">
                  <a:extLst>
                    <a:ext uri="{9D8B030D-6E8A-4147-A177-3AD203B41FA5}">
                      <a16:colId xmlns:a16="http://schemas.microsoft.com/office/drawing/2014/main" val="14811484"/>
                    </a:ext>
                  </a:extLst>
                </a:gridCol>
                <a:gridCol w="895985">
                  <a:extLst>
                    <a:ext uri="{9D8B030D-6E8A-4147-A177-3AD203B41FA5}">
                      <a16:colId xmlns:a16="http://schemas.microsoft.com/office/drawing/2014/main" val="167411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Sr#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Refund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Cheat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628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50K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06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60K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09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10K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04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120K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44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101K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9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18K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2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87K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3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11K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68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20K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67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55K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0248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51BD5A4-2EC8-4A29-A6E6-9131BDD6D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Probabilities 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9AE07701-6C36-4855-9B9C-09DBC3C1BE62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𝑐h𝑒𝑒𝑡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Discretize the range into bins</a:t>
                </a:r>
              </a:p>
              <a:p>
                <a:pPr lvl="1"/>
                <a:r>
                  <a:rPr lang="en-US" dirty="0"/>
                  <a:t>one ordinal attribute per bin</a:t>
                </a:r>
              </a:p>
              <a:p>
                <a:pPr lvl="1"/>
                <a:r>
                  <a:rPr lang="en-US" dirty="0"/>
                  <a:t>For income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1≤50,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2&gt;50</m:t>
                    </m:r>
                  </m:oMath>
                </a14:m>
                <a:endParaRPr lang="LID4096" dirty="0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9AE07701-6C36-4855-9B9C-09DBC3C1B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2"/>
                <a:stretch>
                  <a:fillRect l="-27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DA31A-B838-4062-88B6-2BAC84F4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008DB-D767-4016-A0DE-C0C8AB0A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30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20FB-EC55-45CF-8C7B-E37E13BE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LID4096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E962C9-ED64-40BE-95C6-88288DBA8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LID4096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D2F1B08-AD8A-488A-B4BE-AD8E744A3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07329470"/>
              </p:ext>
            </p:extLst>
          </p:nvPr>
        </p:nvGraphicFramePr>
        <p:xfrm>
          <a:off x="1262063" y="2508250"/>
          <a:ext cx="4479925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985">
                  <a:extLst>
                    <a:ext uri="{9D8B030D-6E8A-4147-A177-3AD203B41FA5}">
                      <a16:colId xmlns:a16="http://schemas.microsoft.com/office/drawing/2014/main" val="3107729635"/>
                    </a:ext>
                  </a:extLst>
                </a:gridCol>
                <a:gridCol w="895985">
                  <a:extLst>
                    <a:ext uri="{9D8B030D-6E8A-4147-A177-3AD203B41FA5}">
                      <a16:colId xmlns:a16="http://schemas.microsoft.com/office/drawing/2014/main" val="2208328284"/>
                    </a:ext>
                  </a:extLst>
                </a:gridCol>
                <a:gridCol w="895985">
                  <a:extLst>
                    <a:ext uri="{9D8B030D-6E8A-4147-A177-3AD203B41FA5}">
                      <a16:colId xmlns:a16="http://schemas.microsoft.com/office/drawing/2014/main" val="39462985"/>
                    </a:ext>
                  </a:extLst>
                </a:gridCol>
                <a:gridCol w="895985">
                  <a:extLst>
                    <a:ext uri="{9D8B030D-6E8A-4147-A177-3AD203B41FA5}">
                      <a16:colId xmlns:a16="http://schemas.microsoft.com/office/drawing/2014/main" val="14811484"/>
                    </a:ext>
                  </a:extLst>
                </a:gridCol>
                <a:gridCol w="895985">
                  <a:extLst>
                    <a:ext uri="{9D8B030D-6E8A-4147-A177-3AD203B41FA5}">
                      <a16:colId xmlns:a16="http://schemas.microsoft.com/office/drawing/2014/main" val="167411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Sr#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Refund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Cheat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628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06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09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04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44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9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2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3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68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67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54935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51BD5A4-2EC8-4A29-A6E6-9131BDD6D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Probabilities 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9AE07701-6C36-4855-9B9C-09DBC3C1BE62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𝑐h𝑒𝑒𝑡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Discretize the range into bins</a:t>
                </a:r>
              </a:p>
              <a:p>
                <a:pPr lvl="1"/>
                <a:r>
                  <a:rPr lang="en-US" dirty="0"/>
                  <a:t>one ordinal attribute per bin</a:t>
                </a:r>
              </a:p>
              <a:p>
                <a:pPr lvl="1"/>
                <a:r>
                  <a:rPr lang="en-US" dirty="0"/>
                  <a:t>For income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1≤50,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2&gt;50</m:t>
                    </m:r>
                  </m:oMath>
                </a14:m>
                <a:endParaRPr lang="LID4096" dirty="0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9AE07701-6C36-4855-9B9C-09DBC3C1B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2"/>
                <a:stretch>
                  <a:fillRect l="-27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DA31A-B838-4062-88B6-2BAC84F4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008DB-D767-4016-A0DE-C0C8AB0A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60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20FB-EC55-45CF-8C7B-E37E13BE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LID4096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E962C9-ED64-40BE-95C6-88288DBA8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LID4096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D2F1B08-AD8A-488A-B4BE-AD8E744A3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88287451"/>
              </p:ext>
            </p:extLst>
          </p:nvPr>
        </p:nvGraphicFramePr>
        <p:xfrm>
          <a:off x="1262063" y="2508250"/>
          <a:ext cx="4479925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985">
                  <a:extLst>
                    <a:ext uri="{9D8B030D-6E8A-4147-A177-3AD203B41FA5}">
                      <a16:colId xmlns:a16="http://schemas.microsoft.com/office/drawing/2014/main" val="3107729635"/>
                    </a:ext>
                  </a:extLst>
                </a:gridCol>
                <a:gridCol w="895985">
                  <a:extLst>
                    <a:ext uri="{9D8B030D-6E8A-4147-A177-3AD203B41FA5}">
                      <a16:colId xmlns:a16="http://schemas.microsoft.com/office/drawing/2014/main" val="2208328284"/>
                    </a:ext>
                  </a:extLst>
                </a:gridCol>
                <a:gridCol w="895985">
                  <a:extLst>
                    <a:ext uri="{9D8B030D-6E8A-4147-A177-3AD203B41FA5}">
                      <a16:colId xmlns:a16="http://schemas.microsoft.com/office/drawing/2014/main" val="39462985"/>
                    </a:ext>
                  </a:extLst>
                </a:gridCol>
                <a:gridCol w="895985">
                  <a:extLst>
                    <a:ext uri="{9D8B030D-6E8A-4147-A177-3AD203B41FA5}">
                      <a16:colId xmlns:a16="http://schemas.microsoft.com/office/drawing/2014/main" val="14811484"/>
                    </a:ext>
                  </a:extLst>
                </a:gridCol>
                <a:gridCol w="895985">
                  <a:extLst>
                    <a:ext uri="{9D8B030D-6E8A-4147-A177-3AD203B41FA5}">
                      <a16:colId xmlns:a16="http://schemas.microsoft.com/office/drawing/2014/main" val="167411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Sr#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Refund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Cheat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628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06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09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04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44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9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2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3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68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67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2903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51BD5A4-2EC8-4A29-A6E6-9131BDD6D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Probabilities 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9AE07701-6C36-4855-9B9C-09DBC3C1BE62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𝑐h𝑒𝑒𝑡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𝐶h𝑒𝑎𝑡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𝑌𝑒𝑠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𝐶h𝑒𝑎𝑡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𝑅𝑒𝑓𝑢𝑛𝑑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𝑌𝑒𝑠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=3/5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𝑅𝑒𝑓𝑢𝑛𝑑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𝑆𝑡𝑎𝑡𝑢𝑠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𝑆𝑡𝑎𝑡𝑢𝑠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𝐼𝑛𝑐𝑜𝑚𝑒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𝐼𝑛𝑐𝑜𝑚𝑒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9AE07701-6C36-4855-9B9C-09DBC3C1B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DA31A-B838-4062-88B6-2BAC84F4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008DB-D767-4016-A0DE-C0C8AB0A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6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8B8A-16F8-420B-87BC-AEF4E86B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Neighbors</a:t>
            </a:r>
            <a:endParaRPr lang="LID4096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4AEF3D-B870-4AED-81B3-0DB1E333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3228ED-2557-4F31-92EC-CE8506D0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71EF84-BAEF-4E9B-82B3-FB5289BC1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84" y="1726834"/>
            <a:ext cx="92773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732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20FB-EC55-45CF-8C7B-E37E13BE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LID4096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E962C9-ED64-40BE-95C6-88288DBA8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LID4096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D2F1B08-AD8A-488A-B4BE-AD8E744A3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95971397"/>
              </p:ext>
            </p:extLst>
          </p:nvPr>
        </p:nvGraphicFramePr>
        <p:xfrm>
          <a:off x="1262063" y="2508250"/>
          <a:ext cx="4479925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985">
                  <a:extLst>
                    <a:ext uri="{9D8B030D-6E8A-4147-A177-3AD203B41FA5}">
                      <a16:colId xmlns:a16="http://schemas.microsoft.com/office/drawing/2014/main" val="3107729635"/>
                    </a:ext>
                  </a:extLst>
                </a:gridCol>
                <a:gridCol w="895985">
                  <a:extLst>
                    <a:ext uri="{9D8B030D-6E8A-4147-A177-3AD203B41FA5}">
                      <a16:colId xmlns:a16="http://schemas.microsoft.com/office/drawing/2014/main" val="2208328284"/>
                    </a:ext>
                  </a:extLst>
                </a:gridCol>
                <a:gridCol w="895985">
                  <a:extLst>
                    <a:ext uri="{9D8B030D-6E8A-4147-A177-3AD203B41FA5}">
                      <a16:colId xmlns:a16="http://schemas.microsoft.com/office/drawing/2014/main" val="39462985"/>
                    </a:ext>
                  </a:extLst>
                </a:gridCol>
                <a:gridCol w="895985">
                  <a:extLst>
                    <a:ext uri="{9D8B030D-6E8A-4147-A177-3AD203B41FA5}">
                      <a16:colId xmlns:a16="http://schemas.microsoft.com/office/drawing/2014/main" val="14811484"/>
                    </a:ext>
                  </a:extLst>
                </a:gridCol>
                <a:gridCol w="895985">
                  <a:extLst>
                    <a:ext uri="{9D8B030D-6E8A-4147-A177-3AD203B41FA5}">
                      <a16:colId xmlns:a16="http://schemas.microsoft.com/office/drawing/2014/main" val="167411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Sr#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Refund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Cheat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628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06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09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04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44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9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2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3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68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67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550851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51BD5A4-2EC8-4A29-A6E6-9131BDD6D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Probabilities 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9AE07701-6C36-4855-9B9C-09DBC3C1BE62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𝑐h𝑒𝑒𝑡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𝐶h𝑒𝑎𝑡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𝑌𝑒𝑠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𝑅𝑒𝑓𝑢𝑛𝑑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𝑌𝑒𝑠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=2/4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𝑅𝑒𝑓𝑢𝑛𝑑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=2/4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𝑆𝑡𝑎𝑡𝑢𝑠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𝑆𝑡𝑎𝑡𝑢𝑠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𝐼𝑛𝑐𝑜𝑚𝑒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𝐼𝑛𝑐𝑜𝑚𝑒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9AE07701-6C36-4855-9B9C-09DBC3C1B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2"/>
                <a:stretch>
                  <a:fillRect l="-27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DA31A-B838-4062-88B6-2BAC84F4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008DB-D767-4016-A0DE-C0C8AB0A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61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20FB-EC55-45CF-8C7B-E37E13BE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LID4096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E962C9-ED64-40BE-95C6-88288DBA8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Probabilities</a:t>
            </a:r>
            <a:endParaRPr lang="LID4096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51BD5A4-2EC8-4A29-A6E6-9131BDD6D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Test 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9AE07701-6C36-4855-9B9C-09DBC3C1BE62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𝑌𝑒𝑠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𝑌𝑒𝑠</m:t>
                        </m:r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=0.5∗0.25∗0.25=0.03125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9AE07701-6C36-4855-9B9C-09DBC3C1B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2"/>
                <a:stretch>
                  <a:fillRect l="-27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DA31A-B838-4062-88B6-2BAC84F4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008DB-D767-4016-A0DE-C0C8AB0A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D923941-1B55-4109-8225-B460D7AD00D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𝑐h𝑒𝑒𝑡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𝐶h𝑒𝑎𝑡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𝑌𝑒𝑠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𝑅𝑒𝑓𝑢𝑛𝑑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𝑌𝑒𝑠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=2/4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𝑅𝑒𝑓𝑢𝑛𝑑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=2/4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𝑆𝑡𝑎𝑡𝑢𝑠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𝑆𝑡𝑎𝑡𝑢𝑠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=3/4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𝐼𝑛𝑐𝑜𝑚𝑒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𝐼𝑛𝑐𝑜𝑚𝑒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D923941-1B55-4109-8225-B460D7AD00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7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6554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20FB-EC55-45CF-8C7B-E37E13BE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LID4096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E962C9-ED64-40BE-95C6-88288DBA8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Probabilities</a:t>
            </a:r>
            <a:endParaRPr lang="LID4096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51BD5A4-2EC8-4A29-A6E6-9131BDD6D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Test 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9AE07701-6C36-4855-9B9C-09DBC3C1BE62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=0.03125</m:t>
                    </m:r>
                  </m:oMath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𝑌𝑒𝑠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</m:e>
                    </m:d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288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Resultant class is No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9AE07701-6C36-4855-9B9C-09DBC3C1B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DA31A-B838-4062-88B6-2BAC84F4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008DB-D767-4016-A0DE-C0C8AB0A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D923941-1B55-4109-8225-B460D7AD00D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𝑐h𝑒𝑒𝑡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𝐶h𝑒𝑎𝑡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𝑌𝑒𝑠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𝐶h𝑒𝑎𝑡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𝑁𝑜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𝑅𝑒𝑓𝑢𝑛𝑑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𝑌𝑒𝑠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=3/5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𝑅𝑒𝑓𝑢𝑛𝑑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𝑁𝑜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=2/5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𝑆𝑡𝑎𝑡𝑢𝑠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𝑆𝑡𝑎𝑡𝑢𝑠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=1/5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𝐼𝑛𝑐𝑜𝑚𝑒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𝐼𝑛𝑐𝑜𝑚𝑒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=3/5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D923941-1B55-4109-8225-B460D7AD00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2134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9CD15EB-B0A7-49FC-918A-85D8F088E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 Variables Probabilities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E58F54E7-72D3-472C-A2D6-B73C5A18A4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𝑠𝑖𝑔𝑚𝑎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𝑣𝑎𝑟𝑖𝑎𝑛𝑐𝑒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b="0" dirty="0"/>
              </a:p>
              <a:p>
                <a:endParaRPr lang="LID4096" dirty="0"/>
              </a:p>
            </p:txBody>
          </p:sp>
        </mc:Choice>
        <mc:Fallback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E58F54E7-72D3-472C-A2D6-B73C5A18A4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84268FC-DA87-46DF-8BF1-0E2DA4EE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FCD137-94E0-4AA0-B093-F2C88808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80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93F8-0011-4321-8186-B3295D678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5684D-B8B2-4FDA-A527-F55ECB6E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768BA-53D0-4317-82E1-00C301FC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B1DE1D9-D43F-4226-B097-4A675732A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826" y="1828800"/>
            <a:ext cx="5977198" cy="4351338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F465B7-428C-4C00-97D8-9C3CB2D2D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62" y="6024634"/>
            <a:ext cx="67913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615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CA38-A18C-41CB-8750-311BA491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Train</a:t>
            </a:r>
            <a:endParaRPr lang="LID4096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FC53EC-C994-426F-971F-983BE634A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0685" y="1828800"/>
            <a:ext cx="3717481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31935-070B-42E6-B221-CB5FD4F1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DDC08-F9FA-405A-8A8A-5D797C8D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482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9E58-F000-48B0-9D8A-A276FE9E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: Test</a:t>
            </a:r>
            <a:endParaRPr lang="LID4096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4A40EA-D44E-409A-B04F-38FD0420E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6684" y="1828800"/>
            <a:ext cx="5085482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12DC5-0D2A-416A-8BC6-4E4E5B90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61AFF-CECD-49A4-9877-A21686B1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068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7464-3C31-4282-A66C-F1180E0A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Analysis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804FC-251C-4D6B-9C60-A5CF3B164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Robust to isolated noise points</a:t>
            </a:r>
          </a:p>
          <a:p>
            <a:r>
              <a:rPr lang="en-US" dirty="0"/>
              <a:t>Handle missing values by ignoring the instance during probability estimate calculations</a:t>
            </a:r>
          </a:p>
          <a:p>
            <a:r>
              <a:rPr lang="en-US" dirty="0"/>
              <a:t>Robust to irrelevant attributes</a:t>
            </a:r>
          </a:p>
          <a:p>
            <a:r>
              <a:rPr lang="en-US" dirty="0"/>
              <a:t>Independence assumption may not hold for </a:t>
            </a:r>
            <a:r>
              <a:rPr lang="en-US"/>
              <a:t>some attributes</a:t>
            </a:r>
          </a:p>
          <a:p>
            <a:pPr lvl="1"/>
            <a:r>
              <a:rPr lang="en-US"/>
              <a:t>Use </a:t>
            </a:r>
            <a:r>
              <a:rPr lang="en-US" dirty="0"/>
              <a:t>other techniques such as Bayesian Belief Networks (BBN)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B1147-9DD1-408C-A47F-C3F1F4D4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61D23-FD09-4AFC-BA06-7589A229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6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ADC8DC-36A0-4DF9-AC51-1C9D8C5C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Nearest Neighbors</a:t>
            </a:r>
            <a:endParaRPr lang="LID4096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8548813-F879-4566-B9F6-CD9DDC920B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Requires three things</a:t>
            </a:r>
          </a:p>
          <a:p>
            <a:pPr lvl="1"/>
            <a:r>
              <a:rPr lang="en-US" dirty="0"/>
              <a:t>The set of stored records</a:t>
            </a:r>
          </a:p>
          <a:p>
            <a:pPr lvl="1"/>
            <a:r>
              <a:rPr lang="en-US" dirty="0"/>
              <a:t>Distance Metric to compute distance between records</a:t>
            </a:r>
          </a:p>
          <a:p>
            <a:pPr lvl="1"/>
            <a:r>
              <a:rPr lang="en-US" dirty="0"/>
              <a:t>The value of k, the number of nearest neighbors to retrieve</a:t>
            </a:r>
          </a:p>
          <a:p>
            <a:r>
              <a:rPr lang="en-US" dirty="0"/>
              <a:t>To classify an unknown record: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Compute distance to other training records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Identify k nearest neighbors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Use class labels of nearest neighbors to determine the class label of unknown record (e.g., by taking majority vote)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3993D4-F73A-4A59-8326-23F84D2B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F27BA-187D-4A95-9C49-5DF01034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83551F4-607A-47AA-9A08-369F6C83D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691" y="1922136"/>
            <a:ext cx="4046229" cy="370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53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F40F-5941-48D0-A9EE-5364973F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Nearest Neighbors (KNN)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B694F-0691-4990-B245-776B38F10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CCDDE-E4F8-4DA7-A1CD-31DE55E4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 descr="Most Popular Distance Metrics Used in KNN and When to Use Them - KDnuggets">
            <a:extLst>
              <a:ext uri="{FF2B5EF4-FFF2-40B4-BE49-F238E27FC236}">
                <a16:creationId xmlns:a16="http://schemas.microsoft.com/office/drawing/2014/main" id="{4759A2B9-2509-499C-AF35-6E8BEE234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94" y="2171793"/>
            <a:ext cx="4302109" cy="367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43D57ED-AED5-42AF-888E-9C2F124F3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864" y="1921646"/>
            <a:ext cx="5004047" cy="375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19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DFCA0-86D8-4200-B913-AC88D617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Nearest Neighbors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48ED01-46BC-4754-9BA4-925D045DCF7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617220" lvl="1" indent="-342900">
                  <a:buFont typeface="+mj-lt"/>
                  <a:buAutoNum type="arabicPeriod"/>
                </a:pPr>
                <a:r>
                  <a:rPr lang="en-US" dirty="0"/>
                  <a:t>Compute distance to other training records</a:t>
                </a:r>
              </a:p>
              <a:p>
                <a:pPr marL="89154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𝑑𝑖𝑚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b="0" dirty="0"/>
              </a:p>
              <a:p>
                <a:pPr marL="89154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𝑑𝑖𝑚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/>
                        </m:sSup>
                      </m:e>
                    </m:nary>
                  </m:oMath>
                </a14:m>
                <a:endParaRPr lang="en-US" dirty="0"/>
              </a:p>
              <a:p>
                <a:pPr marL="617220" lvl="1" indent="-342900">
                  <a:buFont typeface="+mj-lt"/>
                  <a:buAutoNum type="arabicPeriod"/>
                </a:pPr>
                <a:r>
                  <a:rPr lang="en-US" dirty="0"/>
                  <a:t>Identify k nearest neighbors</a:t>
                </a:r>
              </a:p>
              <a:p>
                <a:pPr marL="617220" lvl="1" indent="-342900">
                  <a:buFont typeface="+mj-lt"/>
                  <a:buAutoNum type="arabicPeriod"/>
                </a:pPr>
                <a:r>
                  <a:rPr lang="en-US" dirty="0"/>
                  <a:t>Use class labels of nearest neighbors to determine the class label of unknown record (e.g., by taking majority vote)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48ED01-46BC-4754-9BA4-925D045DCF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980" r="-190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69F416-B18D-4A82-99E9-14525D5647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E15D-04D8-4914-A2DA-0888582A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932F1-BBC8-40DE-89C8-E6E959B1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7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0B62-BB8D-471C-929A-A23D8F0B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LID4096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0181476-DEA6-45A9-B91E-F09382C72E8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47941627"/>
              </p:ext>
            </p:extLst>
          </p:nvPr>
        </p:nvGraphicFramePr>
        <p:xfrm>
          <a:off x="1262063" y="1828800"/>
          <a:ext cx="44799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308">
                  <a:extLst>
                    <a:ext uri="{9D8B030D-6E8A-4147-A177-3AD203B41FA5}">
                      <a16:colId xmlns:a16="http://schemas.microsoft.com/office/drawing/2014/main" val="2975034908"/>
                    </a:ext>
                  </a:extLst>
                </a:gridCol>
                <a:gridCol w="1493308">
                  <a:extLst>
                    <a:ext uri="{9D8B030D-6E8A-4147-A177-3AD203B41FA5}">
                      <a16:colId xmlns:a16="http://schemas.microsoft.com/office/drawing/2014/main" val="1968061299"/>
                    </a:ext>
                  </a:extLst>
                </a:gridCol>
                <a:gridCol w="1493308">
                  <a:extLst>
                    <a:ext uri="{9D8B030D-6E8A-4147-A177-3AD203B41FA5}">
                      <a16:colId xmlns:a16="http://schemas.microsoft.com/office/drawing/2014/main" val="2013640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03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09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73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36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53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419986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72CBF-0DF4-4A0F-B261-E5697BEB2B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Assuming Distance as city block distance</a:t>
            </a:r>
          </a:p>
          <a:p>
            <a:endParaRPr lang="LID4096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2636E-BD1E-4F8D-837D-04E97C0A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8811C-B938-43F8-BE09-393F74B7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31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0B62-BB8D-471C-929A-A23D8F0B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LID4096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0181476-DEA6-45A9-B91E-F09382C72E8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9239372"/>
              </p:ext>
            </p:extLst>
          </p:nvPr>
        </p:nvGraphicFramePr>
        <p:xfrm>
          <a:off x="1262062" y="1828800"/>
          <a:ext cx="41055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30">
                  <a:extLst>
                    <a:ext uri="{9D8B030D-6E8A-4147-A177-3AD203B41FA5}">
                      <a16:colId xmlns:a16="http://schemas.microsoft.com/office/drawing/2014/main" val="2975034908"/>
                    </a:ext>
                  </a:extLst>
                </a:gridCol>
                <a:gridCol w="544830">
                  <a:extLst>
                    <a:ext uri="{9D8B030D-6E8A-4147-A177-3AD203B41FA5}">
                      <a16:colId xmlns:a16="http://schemas.microsoft.com/office/drawing/2014/main" val="1968061299"/>
                    </a:ext>
                  </a:extLst>
                </a:gridCol>
                <a:gridCol w="875030">
                  <a:extLst>
                    <a:ext uri="{9D8B030D-6E8A-4147-A177-3AD203B41FA5}">
                      <a16:colId xmlns:a16="http://schemas.microsoft.com/office/drawing/2014/main" val="2013640738"/>
                    </a:ext>
                  </a:extLst>
                </a:gridCol>
                <a:gridCol w="2140850">
                  <a:extLst>
                    <a:ext uri="{9D8B030D-6E8A-4147-A177-3AD203B41FA5}">
                      <a16:colId xmlns:a16="http://schemas.microsoft.com/office/drawing/2014/main" val="2381334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03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09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73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36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53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419986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72CBF-0DF4-4A0F-B261-E5697BEB2B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617220" lvl="1" indent="-3429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Compute distance to other training records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Identify k nearest neighbors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Use class labels of nearest neighbors to determine the class label of unknown record (e.g., by taking majority vote)</a:t>
            </a:r>
            <a:endParaRPr lang="LID4096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2636E-BD1E-4F8D-837D-04E97C0A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8811C-B938-43F8-BE09-393F74B7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59683D-40D8-431E-ACCF-844678DB46A2}"/>
              </a:ext>
            </a:extLst>
          </p:cNvPr>
          <p:cNvSpPr txBox="1"/>
          <p:nvPr/>
        </p:nvSpPr>
        <p:spPr>
          <a:xfrm>
            <a:off x="3318917" y="2244855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|2-1|+|5-3|=3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5BC46-52F5-4DED-985F-F2E0C43DD19F}"/>
              </a:ext>
            </a:extLst>
          </p:cNvPr>
          <p:cNvSpPr txBox="1"/>
          <p:nvPr/>
        </p:nvSpPr>
        <p:spPr>
          <a:xfrm>
            <a:off x="3320400" y="2614187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|2-2|+|5-4|=1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30E414-EA23-4D63-9F36-E4C4C1B00764}"/>
              </a:ext>
            </a:extLst>
          </p:cNvPr>
          <p:cNvSpPr txBox="1"/>
          <p:nvPr/>
        </p:nvSpPr>
        <p:spPr>
          <a:xfrm>
            <a:off x="3277484" y="2935267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|2-3|+|5-2|=4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97ED-C32A-457A-A96A-7B5D079FA180}"/>
              </a:ext>
            </a:extLst>
          </p:cNvPr>
          <p:cNvSpPr txBox="1"/>
          <p:nvPr/>
        </p:nvSpPr>
        <p:spPr>
          <a:xfrm>
            <a:off x="3296714" y="3318488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|2-5|+|5-4|=4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3742282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787</TotalTime>
  <Words>2516</Words>
  <Application>Microsoft Office PowerPoint</Application>
  <PresentationFormat>Widescreen</PresentationFormat>
  <Paragraphs>695</Paragraphs>
  <Slides>47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Century Schoolbook</vt:lpstr>
      <vt:lpstr>Cambria Math</vt:lpstr>
      <vt:lpstr>Times New Roman</vt:lpstr>
      <vt:lpstr>Wingdings 2</vt:lpstr>
      <vt:lpstr>Tahoma</vt:lpstr>
      <vt:lpstr>Times</vt:lpstr>
      <vt:lpstr>Arial</vt:lpstr>
      <vt:lpstr>View</vt:lpstr>
      <vt:lpstr>CS4104 Machine Learning</vt:lpstr>
      <vt:lpstr>Instance Based Learning</vt:lpstr>
      <vt:lpstr>Instance Based Learning</vt:lpstr>
      <vt:lpstr>Nearest Neighbors</vt:lpstr>
      <vt:lpstr>K Nearest Neighbors</vt:lpstr>
      <vt:lpstr>K Nearest Neighbors (KNN)</vt:lpstr>
      <vt:lpstr>K Nearest Neighbors</vt:lpstr>
      <vt:lpstr>Example</vt:lpstr>
      <vt:lpstr>Example</vt:lpstr>
      <vt:lpstr>Example (k=1)</vt:lpstr>
      <vt:lpstr>Example (k=2)</vt:lpstr>
      <vt:lpstr>Example (k=1,2)</vt:lpstr>
      <vt:lpstr>KNN Code</vt:lpstr>
      <vt:lpstr>Distance</vt:lpstr>
      <vt:lpstr>Neighbors</vt:lpstr>
      <vt:lpstr>Prediction</vt:lpstr>
      <vt:lpstr>CS40104 Applied Machine Learning</vt:lpstr>
      <vt:lpstr>Scale Effects</vt:lpstr>
      <vt:lpstr>Standardization</vt:lpstr>
      <vt:lpstr>Distance Metrics</vt:lpstr>
      <vt:lpstr>Distance Metrics…</vt:lpstr>
      <vt:lpstr>Distance Metrics</vt:lpstr>
      <vt:lpstr>Issues with Distance Metrics</vt:lpstr>
      <vt:lpstr>Distance for Nominal Attributes</vt:lpstr>
      <vt:lpstr>Distance for Heterogeneous Data</vt:lpstr>
      <vt:lpstr>Some Remarks</vt:lpstr>
      <vt:lpstr>Distance-weighted k-NN</vt:lpstr>
      <vt:lpstr>How is kNN Incremental?</vt:lpstr>
      <vt:lpstr>Predicting Continuous Values</vt:lpstr>
      <vt:lpstr>CS4104 Applied Machine Learning</vt:lpstr>
      <vt:lpstr>Bayesian Theorem</vt:lpstr>
      <vt:lpstr>Example</vt:lpstr>
      <vt:lpstr>Example 2: [Not Real Case]</vt:lpstr>
      <vt:lpstr>Bayesian Classifier</vt:lpstr>
      <vt:lpstr>Bayesian Classifier</vt:lpstr>
      <vt:lpstr>Naïve Bayes Classifier</vt:lpstr>
      <vt:lpstr>Example</vt:lpstr>
      <vt:lpstr>Example</vt:lpstr>
      <vt:lpstr>Example</vt:lpstr>
      <vt:lpstr>Example</vt:lpstr>
      <vt:lpstr>Example</vt:lpstr>
      <vt:lpstr>Example</vt:lpstr>
      <vt:lpstr>Continues Variables Probabilities</vt:lpstr>
      <vt:lpstr>Exercise</vt:lpstr>
      <vt:lpstr>Solution: Train</vt:lpstr>
      <vt:lpstr>Solution : Test</vt:lpstr>
      <vt:lpstr>Naïve Bayes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Zeshan Khan</dc:creator>
  <cp:lastModifiedBy>Zeshan Khan</cp:lastModifiedBy>
  <cp:revision>189</cp:revision>
  <dcterms:created xsi:type="dcterms:W3CDTF">2019-09-01T11:11:33Z</dcterms:created>
  <dcterms:modified xsi:type="dcterms:W3CDTF">2021-09-24T04:29:41Z</dcterms:modified>
</cp:coreProperties>
</file>