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6" r:id="rId1"/>
  </p:sldMasterIdLst>
  <p:notesMasterIdLst>
    <p:notesMasterId r:id="rId41"/>
  </p:notesMasterIdLst>
  <p:sldIdLst>
    <p:sldId id="46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465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749944-E19B-4A81-9E28-3EA3D0E81E23}" type="datetimeFigureOut">
              <a:rPr lang="en-GB"/>
              <a:pPr>
                <a:defRPr/>
              </a:pPr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9D389-BCE0-4DB8-BC6A-35114D0BB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79B036-A8BE-49D8-AC22-F4CAAFEC3D3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F548ADB2-5424-45EA-900E-0AA1A29D13F1}" type="datetime1">
              <a:rPr lang="en-US" smtClean="0"/>
              <a:t>10/6/2021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CA728AF-A0DA-459C-9D85-81075BBF3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3EFC5-C5CF-4337-9FD8-8B3302B1CD18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DBC82-6D2A-481D-A88A-EBB188FD17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895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86D42-CFE6-4B82-9514-F3360579B28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7E11-B381-45D1-B5F8-350B6660C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3442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143E-C400-49E1-B55C-F5328A26DA96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4236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3D4F5-FDE9-4A7D-AAE6-56E0909980F5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BF54E-F61B-4F75-8BA8-C5D2FFCE0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823587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3317D-4FAA-41FF-B3B8-87B24C7332D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DE29E-9299-4F31-AEAF-DB57B41CCF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52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2918A-5DBA-4A6A-B507-FAD0ED0B3CB4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92F24-3C4E-4023-AC28-8F2EF4199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AFB89-3F49-4F61-BFFC-C0AA07A8C44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F603F-0023-426D-90D9-9F889421DD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2088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E51D9-7E1D-4A40-8CA3-922DB4815C5A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D268F-7D7E-4AF6-BC44-FFD0E3EF4A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264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CB0489-20D1-40D1-9D65-5B4D24969B16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7D747-F605-4D92-B5E3-AC486157E0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703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6433F-7612-4CF4-A415-00CDAED89A83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F277C-BF54-4190-9BEF-99C0670E3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799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5672B0C0-F1EB-4CD9-BF29-76B8307EF54D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BC692F24-3C4E-4023-AC28-8F2EF4199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CS4104 Applied Machine Learning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402344953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109" y="273660"/>
            <a:ext cx="7269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Apply </a:t>
            </a:r>
            <a:r>
              <a:rPr sz="3600" spc="-5" dirty="0"/>
              <a:t>Model </a:t>
            </a:r>
            <a:r>
              <a:rPr sz="3600" dirty="0"/>
              <a:t>to </a:t>
            </a:r>
            <a:r>
              <a:rPr sz="3600" spc="-5" dirty="0"/>
              <a:t>Test</a:t>
            </a:r>
            <a:r>
              <a:rPr sz="3600" spc="-55" dirty="0"/>
              <a:t> </a:t>
            </a:r>
            <a:r>
              <a:rPr sz="3600"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548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8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1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547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57327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79"/>
                </a:lnTo>
                <a:lnTo>
                  <a:pt x="74421" y="611377"/>
                </a:lnTo>
                <a:lnTo>
                  <a:pt x="63480" y="603884"/>
                </a:lnTo>
                <a:lnTo>
                  <a:pt x="41020" y="603884"/>
                </a:lnTo>
                <a:lnTo>
                  <a:pt x="30606" y="596772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2"/>
                </a:lnTo>
                <a:lnTo>
                  <a:pt x="41020" y="603884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4"/>
                </a:lnTo>
                <a:lnTo>
                  <a:pt x="63480" y="603884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2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729" y="3565525"/>
            <a:ext cx="546735" cy="661670"/>
          </a:xfrm>
          <a:custGeom>
            <a:avLst/>
            <a:gdLst/>
            <a:ahLst/>
            <a:cxnLst/>
            <a:rect l="l" t="t" r="r" b="b"/>
            <a:pathLst>
              <a:path w="546735" h="661670">
                <a:moveTo>
                  <a:pt x="459483" y="584964"/>
                </a:moveTo>
                <a:lnTo>
                  <a:pt x="430022" y="609092"/>
                </a:lnTo>
                <a:lnTo>
                  <a:pt x="546608" y="661288"/>
                </a:lnTo>
                <a:lnTo>
                  <a:pt x="532669" y="599694"/>
                </a:lnTo>
                <a:lnTo>
                  <a:pt x="471550" y="599694"/>
                </a:lnTo>
                <a:lnTo>
                  <a:pt x="459483" y="584964"/>
                </a:lnTo>
                <a:close/>
              </a:path>
              <a:path w="546735" h="661670">
                <a:moveTo>
                  <a:pt x="488947" y="560834"/>
                </a:moveTo>
                <a:lnTo>
                  <a:pt x="459483" y="584964"/>
                </a:lnTo>
                <a:lnTo>
                  <a:pt x="471550" y="599694"/>
                </a:lnTo>
                <a:lnTo>
                  <a:pt x="501015" y="575563"/>
                </a:lnTo>
                <a:lnTo>
                  <a:pt x="488947" y="560834"/>
                </a:lnTo>
                <a:close/>
              </a:path>
              <a:path w="546735" h="661670">
                <a:moveTo>
                  <a:pt x="518414" y="536701"/>
                </a:moveTo>
                <a:lnTo>
                  <a:pt x="488947" y="560834"/>
                </a:lnTo>
                <a:lnTo>
                  <a:pt x="501015" y="575563"/>
                </a:lnTo>
                <a:lnTo>
                  <a:pt x="471550" y="599694"/>
                </a:lnTo>
                <a:lnTo>
                  <a:pt x="532669" y="599694"/>
                </a:lnTo>
                <a:lnTo>
                  <a:pt x="518414" y="536701"/>
                </a:lnTo>
                <a:close/>
              </a:path>
              <a:path w="546735" h="661670">
                <a:moveTo>
                  <a:pt x="29464" y="0"/>
                </a:moveTo>
                <a:lnTo>
                  <a:pt x="0" y="24129"/>
                </a:lnTo>
                <a:lnTo>
                  <a:pt x="459483" y="584964"/>
                </a:lnTo>
                <a:lnTo>
                  <a:pt x="488947" y="560834"/>
                </a:lnTo>
                <a:lnTo>
                  <a:pt x="2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2673476"/>
            <a:ext cx="633095" cy="581025"/>
          </a:xfrm>
          <a:custGeom>
            <a:avLst/>
            <a:gdLst/>
            <a:ahLst/>
            <a:cxnLst/>
            <a:rect l="l" t="t" r="r" b="b"/>
            <a:pathLst>
              <a:path w="633094" h="581025">
                <a:moveTo>
                  <a:pt x="535844" y="518002"/>
                </a:moveTo>
                <a:lnTo>
                  <a:pt x="510159" y="546100"/>
                </a:lnTo>
                <a:lnTo>
                  <a:pt x="633095" y="581025"/>
                </a:lnTo>
                <a:lnTo>
                  <a:pt x="613808" y="530860"/>
                </a:lnTo>
                <a:lnTo>
                  <a:pt x="549910" y="530860"/>
                </a:lnTo>
                <a:lnTo>
                  <a:pt x="535844" y="518002"/>
                </a:lnTo>
                <a:close/>
              </a:path>
              <a:path w="633094" h="581025">
                <a:moveTo>
                  <a:pt x="561619" y="489806"/>
                </a:moveTo>
                <a:lnTo>
                  <a:pt x="535844" y="518002"/>
                </a:lnTo>
                <a:lnTo>
                  <a:pt x="549910" y="530860"/>
                </a:lnTo>
                <a:lnTo>
                  <a:pt x="575691" y="502665"/>
                </a:lnTo>
                <a:lnTo>
                  <a:pt x="561619" y="489806"/>
                </a:lnTo>
                <a:close/>
              </a:path>
              <a:path w="633094" h="581025">
                <a:moveTo>
                  <a:pt x="587248" y="461772"/>
                </a:moveTo>
                <a:lnTo>
                  <a:pt x="561619" y="489806"/>
                </a:lnTo>
                <a:lnTo>
                  <a:pt x="575691" y="502665"/>
                </a:lnTo>
                <a:lnTo>
                  <a:pt x="549910" y="530860"/>
                </a:lnTo>
                <a:lnTo>
                  <a:pt x="613808" y="530860"/>
                </a:lnTo>
                <a:lnTo>
                  <a:pt x="587248" y="461772"/>
                </a:lnTo>
                <a:close/>
              </a:path>
              <a:path w="633094" h="581025">
                <a:moveTo>
                  <a:pt x="25654" y="0"/>
                </a:moveTo>
                <a:lnTo>
                  <a:pt x="0" y="28194"/>
                </a:lnTo>
                <a:lnTo>
                  <a:pt x="535844" y="518002"/>
                </a:lnTo>
                <a:lnTo>
                  <a:pt x="561619" y="489806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2682113"/>
            <a:ext cx="624840" cy="572135"/>
          </a:xfrm>
          <a:custGeom>
            <a:avLst/>
            <a:gdLst/>
            <a:ahLst/>
            <a:cxnLst/>
            <a:rect l="l" t="t" r="r" b="b"/>
            <a:pathLst>
              <a:path w="624839" h="572135">
                <a:moveTo>
                  <a:pt x="30543" y="492125"/>
                </a:moveTo>
                <a:lnTo>
                  <a:pt x="0" y="571626"/>
                </a:lnTo>
                <a:lnTo>
                  <a:pt x="81953" y="548386"/>
                </a:lnTo>
                <a:lnTo>
                  <a:pt x="68375" y="533526"/>
                </a:lnTo>
                <a:lnTo>
                  <a:pt x="51155" y="533526"/>
                </a:lnTo>
                <a:lnTo>
                  <a:pt x="42583" y="524128"/>
                </a:lnTo>
                <a:lnTo>
                  <a:pt x="51957" y="515559"/>
                </a:lnTo>
                <a:lnTo>
                  <a:pt x="30543" y="492125"/>
                </a:lnTo>
                <a:close/>
              </a:path>
              <a:path w="624839" h="572135">
                <a:moveTo>
                  <a:pt x="51957" y="515559"/>
                </a:moveTo>
                <a:lnTo>
                  <a:pt x="42583" y="524128"/>
                </a:lnTo>
                <a:lnTo>
                  <a:pt x="51155" y="533526"/>
                </a:lnTo>
                <a:lnTo>
                  <a:pt x="60538" y="524950"/>
                </a:lnTo>
                <a:lnTo>
                  <a:pt x="51957" y="515559"/>
                </a:lnTo>
                <a:close/>
              </a:path>
              <a:path w="624839" h="572135">
                <a:moveTo>
                  <a:pt x="60538" y="524950"/>
                </a:moveTo>
                <a:lnTo>
                  <a:pt x="51155" y="533526"/>
                </a:lnTo>
                <a:lnTo>
                  <a:pt x="68375" y="533526"/>
                </a:lnTo>
                <a:lnTo>
                  <a:pt x="60538" y="524950"/>
                </a:lnTo>
                <a:close/>
              </a:path>
              <a:path w="624839" h="572135">
                <a:moveTo>
                  <a:pt x="615950" y="0"/>
                </a:moveTo>
                <a:lnTo>
                  <a:pt x="51957" y="515559"/>
                </a:lnTo>
                <a:lnTo>
                  <a:pt x="60538" y="524950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362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253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226052"/>
            <a:ext cx="106108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193791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7"/>
                </a:lnTo>
                <a:lnTo>
                  <a:pt x="5929" y="46077"/>
                </a:lnTo>
                <a:lnTo>
                  <a:pt x="0" y="75437"/>
                </a:lnTo>
                <a:lnTo>
                  <a:pt x="0" y="374141"/>
                </a:lnTo>
                <a:lnTo>
                  <a:pt x="5929" y="403513"/>
                </a:lnTo>
                <a:lnTo>
                  <a:pt x="22098" y="427491"/>
                </a:lnTo>
                <a:lnTo>
                  <a:pt x="46077" y="443654"/>
                </a:lnTo>
                <a:lnTo>
                  <a:pt x="75437" y="449579"/>
                </a:lnTo>
                <a:lnTo>
                  <a:pt x="613409" y="449579"/>
                </a:lnTo>
                <a:lnTo>
                  <a:pt x="642770" y="443654"/>
                </a:lnTo>
                <a:lnTo>
                  <a:pt x="666749" y="427491"/>
                </a:lnTo>
                <a:lnTo>
                  <a:pt x="682918" y="403513"/>
                </a:lnTo>
                <a:lnTo>
                  <a:pt x="688847" y="374141"/>
                </a:lnTo>
                <a:lnTo>
                  <a:pt x="688847" y="75437"/>
                </a:lnTo>
                <a:lnTo>
                  <a:pt x="682918" y="46077"/>
                </a:lnTo>
                <a:lnTo>
                  <a:pt x="666749" y="22097"/>
                </a:lnTo>
                <a:lnTo>
                  <a:pt x="642770" y="5929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9805" y="5224017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4544" y="5215128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3382" y="446532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10"/>
                </a:lnTo>
                <a:lnTo>
                  <a:pt x="717804" y="74422"/>
                </a:lnTo>
                <a:lnTo>
                  <a:pt x="711962" y="45434"/>
                </a:lnTo>
                <a:lnTo>
                  <a:pt x="696023" y="21780"/>
                </a:lnTo>
                <a:lnTo>
                  <a:pt x="672369" y="5842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602" y="522744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2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3775" y="3283711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291" y="4259579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5132" y="466344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20"/>
                </a:lnTo>
                <a:lnTo>
                  <a:pt x="752856" y="77724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0284" y="428891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9002" y="27152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6498" y="271526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100" y="3653790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9645" y="3688156"/>
            <a:ext cx="1503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017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9826" y="4660519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18642" y="1606793"/>
          <a:ext cx="3119754" cy="962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299">
                <a:tc rowSpan="2">
                  <a:txBody>
                    <a:bodyPr/>
                    <a:lstStyle/>
                    <a:p>
                      <a:pPr marL="24765">
                        <a:lnSpc>
                          <a:spcPts val="163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446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992892" y="251527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1552" y="1107694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00666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48200" y="25908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30233" y="40213"/>
                </a:moveTo>
                <a:lnTo>
                  <a:pt x="1191895" y="69596"/>
                </a:lnTo>
                <a:lnTo>
                  <a:pt x="1201165" y="81661"/>
                </a:lnTo>
                <a:lnTo>
                  <a:pt x="1239479" y="52297"/>
                </a:lnTo>
                <a:lnTo>
                  <a:pt x="1230233" y="40213"/>
                </a:lnTo>
                <a:close/>
              </a:path>
              <a:path w="1295400" h="990600">
                <a:moveTo>
                  <a:pt x="1279548" y="32512"/>
                </a:moveTo>
                <a:lnTo>
                  <a:pt x="1240282" y="32512"/>
                </a:lnTo>
                <a:lnTo>
                  <a:pt x="1249552" y="44576"/>
                </a:lnTo>
                <a:lnTo>
                  <a:pt x="1239479" y="52297"/>
                </a:lnTo>
                <a:lnTo>
                  <a:pt x="1258062" y="76580"/>
                </a:lnTo>
                <a:lnTo>
                  <a:pt x="1279548" y="32512"/>
                </a:lnTo>
                <a:close/>
              </a:path>
              <a:path w="1295400" h="990600">
                <a:moveTo>
                  <a:pt x="1240282" y="32512"/>
                </a:moveTo>
                <a:lnTo>
                  <a:pt x="1230233" y="40213"/>
                </a:lnTo>
                <a:lnTo>
                  <a:pt x="1239479" y="52297"/>
                </a:lnTo>
                <a:lnTo>
                  <a:pt x="1249552" y="44576"/>
                </a:lnTo>
                <a:lnTo>
                  <a:pt x="1240282" y="32512"/>
                </a:lnTo>
                <a:close/>
              </a:path>
              <a:path w="1295400" h="990600">
                <a:moveTo>
                  <a:pt x="1295400" y="0"/>
                </a:moveTo>
                <a:lnTo>
                  <a:pt x="1211707" y="16001"/>
                </a:lnTo>
                <a:lnTo>
                  <a:pt x="1230233" y="40213"/>
                </a:lnTo>
                <a:lnTo>
                  <a:pt x="1240282" y="32512"/>
                </a:lnTo>
                <a:lnTo>
                  <a:pt x="1279548" y="32512"/>
                </a:lnTo>
                <a:lnTo>
                  <a:pt x="1295400" y="0"/>
                </a:lnTo>
                <a:close/>
              </a:path>
              <a:path w="1295400" h="990600">
                <a:moveTo>
                  <a:pt x="1155573" y="97282"/>
                </a:moveTo>
                <a:lnTo>
                  <a:pt x="1107186" y="134365"/>
                </a:lnTo>
                <a:lnTo>
                  <a:pt x="1116457" y="146430"/>
                </a:lnTo>
                <a:lnTo>
                  <a:pt x="1164844" y="109474"/>
                </a:lnTo>
                <a:lnTo>
                  <a:pt x="1155573" y="97282"/>
                </a:lnTo>
                <a:close/>
              </a:path>
              <a:path w="1295400" h="990600">
                <a:moveTo>
                  <a:pt x="1070864" y="162178"/>
                </a:moveTo>
                <a:lnTo>
                  <a:pt x="1022476" y="199136"/>
                </a:lnTo>
                <a:lnTo>
                  <a:pt x="1031621" y="211200"/>
                </a:lnTo>
                <a:lnTo>
                  <a:pt x="1080135" y="174244"/>
                </a:lnTo>
                <a:lnTo>
                  <a:pt x="1070864" y="162178"/>
                </a:lnTo>
                <a:close/>
              </a:path>
              <a:path w="1295400" h="990600">
                <a:moveTo>
                  <a:pt x="986154" y="226949"/>
                </a:moveTo>
                <a:lnTo>
                  <a:pt x="937640" y="263905"/>
                </a:lnTo>
                <a:lnTo>
                  <a:pt x="946912" y="276098"/>
                </a:lnTo>
                <a:lnTo>
                  <a:pt x="995299" y="239013"/>
                </a:lnTo>
                <a:lnTo>
                  <a:pt x="986154" y="226949"/>
                </a:lnTo>
                <a:close/>
              </a:path>
              <a:path w="1295400" h="990600">
                <a:moveTo>
                  <a:pt x="901319" y="291719"/>
                </a:moveTo>
                <a:lnTo>
                  <a:pt x="852932" y="328802"/>
                </a:lnTo>
                <a:lnTo>
                  <a:pt x="862202" y="340867"/>
                </a:lnTo>
                <a:lnTo>
                  <a:pt x="910589" y="303784"/>
                </a:lnTo>
                <a:lnTo>
                  <a:pt x="901319" y="291719"/>
                </a:lnTo>
                <a:close/>
              </a:path>
              <a:path w="1295400" h="990600">
                <a:moveTo>
                  <a:pt x="816610" y="356488"/>
                </a:moveTo>
                <a:lnTo>
                  <a:pt x="768223" y="393573"/>
                </a:lnTo>
                <a:lnTo>
                  <a:pt x="777494" y="405638"/>
                </a:lnTo>
                <a:lnTo>
                  <a:pt x="825880" y="368680"/>
                </a:lnTo>
                <a:lnTo>
                  <a:pt x="816610" y="356488"/>
                </a:lnTo>
                <a:close/>
              </a:path>
              <a:path w="1295400" h="990600">
                <a:moveTo>
                  <a:pt x="731901" y="421386"/>
                </a:moveTo>
                <a:lnTo>
                  <a:pt x="683513" y="458342"/>
                </a:lnTo>
                <a:lnTo>
                  <a:pt x="692658" y="470535"/>
                </a:lnTo>
                <a:lnTo>
                  <a:pt x="741172" y="433450"/>
                </a:lnTo>
                <a:lnTo>
                  <a:pt x="731901" y="421386"/>
                </a:lnTo>
                <a:close/>
              </a:path>
              <a:path w="1295400" h="990600">
                <a:moveTo>
                  <a:pt x="647191" y="486155"/>
                </a:moveTo>
                <a:lnTo>
                  <a:pt x="598677" y="523113"/>
                </a:lnTo>
                <a:lnTo>
                  <a:pt x="607949" y="535304"/>
                </a:lnTo>
                <a:lnTo>
                  <a:pt x="656336" y="498221"/>
                </a:lnTo>
                <a:lnTo>
                  <a:pt x="647191" y="486155"/>
                </a:lnTo>
                <a:close/>
              </a:path>
              <a:path w="1295400" h="990600">
                <a:moveTo>
                  <a:pt x="562355" y="550926"/>
                </a:moveTo>
                <a:lnTo>
                  <a:pt x="513969" y="588010"/>
                </a:lnTo>
                <a:lnTo>
                  <a:pt x="523239" y="600075"/>
                </a:lnTo>
                <a:lnTo>
                  <a:pt x="571626" y="562990"/>
                </a:lnTo>
                <a:lnTo>
                  <a:pt x="562355" y="550926"/>
                </a:lnTo>
                <a:close/>
              </a:path>
              <a:path w="1295400" h="990600">
                <a:moveTo>
                  <a:pt x="477647" y="615696"/>
                </a:moveTo>
                <a:lnTo>
                  <a:pt x="429260" y="652779"/>
                </a:lnTo>
                <a:lnTo>
                  <a:pt x="438530" y="664845"/>
                </a:lnTo>
                <a:lnTo>
                  <a:pt x="486917" y="627888"/>
                </a:lnTo>
                <a:lnTo>
                  <a:pt x="477647" y="615696"/>
                </a:lnTo>
                <a:close/>
              </a:path>
              <a:path w="1295400" h="990600">
                <a:moveTo>
                  <a:pt x="392938" y="680592"/>
                </a:moveTo>
                <a:lnTo>
                  <a:pt x="344424" y="717550"/>
                </a:lnTo>
                <a:lnTo>
                  <a:pt x="353695" y="729741"/>
                </a:lnTo>
                <a:lnTo>
                  <a:pt x="402209" y="692658"/>
                </a:lnTo>
                <a:lnTo>
                  <a:pt x="392938" y="680592"/>
                </a:lnTo>
                <a:close/>
              </a:path>
              <a:path w="1295400" h="990600">
                <a:moveTo>
                  <a:pt x="308228" y="745363"/>
                </a:moveTo>
                <a:lnTo>
                  <a:pt x="259714" y="782320"/>
                </a:lnTo>
                <a:lnTo>
                  <a:pt x="268986" y="794512"/>
                </a:lnTo>
                <a:lnTo>
                  <a:pt x="317373" y="757427"/>
                </a:lnTo>
                <a:lnTo>
                  <a:pt x="308228" y="745363"/>
                </a:lnTo>
                <a:close/>
              </a:path>
              <a:path w="1295400" h="990600">
                <a:moveTo>
                  <a:pt x="223392" y="810133"/>
                </a:moveTo>
                <a:lnTo>
                  <a:pt x="175005" y="847216"/>
                </a:lnTo>
                <a:lnTo>
                  <a:pt x="184276" y="859282"/>
                </a:lnTo>
                <a:lnTo>
                  <a:pt x="232663" y="822198"/>
                </a:lnTo>
                <a:lnTo>
                  <a:pt x="223392" y="810133"/>
                </a:lnTo>
                <a:close/>
              </a:path>
              <a:path w="1295400" h="990600">
                <a:moveTo>
                  <a:pt x="138684" y="874902"/>
                </a:moveTo>
                <a:lnTo>
                  <a:pt x="90297" y="911987"/>
                </a:lnTo>
                <a:lnTo>
                  <a:pt x="99567" y="924051"/>
                </a:lnTo>
                <a:lnTo>
                  <a:pt x="147954" y="887095"/>
                </a:lnTo>
                <a:lnTo>
                  <a:pt x="138684" y="874902"/>
                </a:lnTo>
                <a:close/>
              </a:path>
              <a:path w="1295400" h="990600">
                <a:moveTo>
                  <a:pt x="37337" y="914019"/>
                </a:moveTo>
                <a:lnTo>
                  <a:pt x="0" y="990600"/>
                </a:lnTo>
                <a:lnTo>
                  <a:pt x="83692" y="974598"/>
                </a:lnTo>
                <a:lnTo>
                  <a:pt x="71059" y="958088"/>
                </a:lnTo>
                <a:lnTo>
                  <a:pt x="55117" y="958088"/>
                </a:lnTo>
                <a:lnTo>
                  <a:pt x="45847" y="946023"/>
                </a:lnTo>
                <a:lnTo>
                  <a:pt x="53975" y="939800"/>
                </a:lnTo>
                <a:lnTo>
                  <a:pt x="57065" y="939800"/>
                </a:lnTo>
                <a:lnTo>
                  <a:pt x="37337" y="914019"/>
                </a:lnTo>
                <a:close/>
              </a:path>
              <a:path w="1295400" h="990600">
                <a:moveTo>
                  <a:pt x="53975" y="939800"/>
                </a:moveTo>
                <a:lnTo>
                  <a:pt x="45847" y="946023"/>
                </a:lnTo>
                <a:lnTo>
                  <a:pt x="55117" y="958088"/>
                </a:lnTo>
                <a:lnTo>
                  <a:pt x="63246" y="951864"/>
                </a:lnTo>
                <a:lnTo>
                  <a:pt x="53975" y="939800"/>
                </a:lnTo>
                <a:close/>
              </a:path>
              <a:path w="1295400" h="990600">
                <a:moveTo>
                  <a:pt x="57065" y="939800"/>
                </a:moveTo>
                <a:lnTo>
                  <a:pt x="53975" y="939800"/>
                </a:lnTo>
                <a:lnTo>
                  <a:pt x="63246" y="951864"/>
                </a:lnTo>
                <a:lnTo>
                  <a:pt x="55117" y="958088"/>
                </a:lnTo>
                <a:lnTo>
                  <a:pt x="71059" y="958088"/>
                </a:lnTo>
                <a:lnTo>
                  <a:pt x="57065" y="939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C3CF3CB-254B-460B-AA3B-BE8B48F6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5AB9D61-E18A-4151-B517-03B48F8C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900" y="209569"/>
            <a:ext cx="64421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7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548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8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1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547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57327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79"/>
                </a:lnTo>
                <a:lnTo>
                  <a:pt x="74421" y="611377"/>
                </a:lnTo>
                <a:lnTo>
                  <a:pt x="63480" y="603884"/>
                </a:lnTo>
                <a:lnTo>
                  <a:pt x="41020" y="603884"/>
                </a:lnTo>
                <a:lnTo>
                  <a:pt x="30606" y="596772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2"/>
                </a:lnTo>
                <a:lnTo>
                  <a:pt x="41020" y="603884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4"/>
                </a:lnTo>
                <a:lnTo>
                  <a:pt x="63480" y="603884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2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729" y="3565525"/>
            <a:ext cx="546735" cy="661670"/>
          </a:xfrm>
          <a:custGeom>
            <a:avLst/>
            <a:gdLst/>
            <a:ahLst/>
            <a:cxnLst/>
            <a:rect l="l" t="t" r="r" b="b"/>
            <a:pathLst>
              <a:path w="546735" h="661670">
                <a:moveTo>
                  <a:pt x="459483" y="584964"/>
                </a:moveTo>
                <a:lnTo>
                  <a:pt x="430022" y="609092"/>
                </a:lnTo>
                <a:lnTo>
                  <a:pt x="546608" y="661288"/>
                </a:lnTo>
                <a:lnTo>
                  <a:pt x="532669" y="599694"/>
                </a:lnTo>
                <a:lnTo>
                  <a:pt x="471550" y="599694"/>
                </a:lnTo>
                <a:lnTo>
                  <a:pt x="459483" y="584964"/>
                </a:lnTo>
                <a:close/>
              </a:path>
              <a:path w="546735" h="661670">
                <a:moveTo>
                  <a:pt x="488947" y="560834"/>
                </a:moveTo>
                <a:lnTo>
                  <a:pt x="459483" y="584964"/>
                </a:lnTo>
                <a:lnTo>
                  <a:pt x="471550" y="599694"/>
                </a:lnTo>
                <a:lnTo>
                  <a:pt x="501015" y="575563"/>
                </a:lnTo>
                <a:lnTo>
                  <a:pt x="488947" y="560834"/>
                </a:lnTo>
                <a:close/>
              </a:path>
              <a:path w="546735" h="661670">
                <a:moveTo>
                  <a:pt x="518414" y="536701"/>
                </a:moveTo>
                <a:lnTo>
                  <a:pt x="488947" y="560834"/>
                </a:lnTo>
                <a:lnTo>
                  <a:pt x="501015" y="575563"/>
                </a:lnTo>
                <a:lnTo>
                  <a:pt x="471550" y="599694"/>
                </a:lnTo>
                <a:lnTo>
                  <a:pt x="532669" y="599694"/>
                </a:lnTo>
                <a:lnTo>
                  <a:pt x="518414" y="536701"/>
                </a:lnTo>
                <a:close/>
              </a:path>
              <a:path w="546735" h="661670">
                <a:moveTo>
                  <a:pt x="29464" y="0"/>
                </a:moveTo>
                <a:lnTo>
                  <a:pt x="0" y="24129"/>
                </a:lnTo>
                <a:lnTo>
                  <a:pt x="459483" y="584964"/>
                </a:lnTo>
                <a:lnTo>
                  <a:pt x="488947" y="560834"/>
                </a:lnTo>
                <a:lnTo>
                  <a:pt x="2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2673476"/>
            <a:ext cx="633095" cy="581025"/>
          </a:xfrm>
          <a:custGeom>
            <a:avLst/>
            <a:gdLst/>
            <a:ahLst/>
            <a:cxnLst/>
            <a:rect l="l" t="t" r="r" b="b"/>
            <a:pathLst>
              <a:path w="633094" h="581025">
                <a:moveTo>
                  <a:pt x="535844" y="518002"/>
                </a:moveTo>
                <a:lnTo>
                  <a:pt x="510159" y="546100"/>
                </a:lnTo>
                <a:lnTo>
                  <a:pt x="633095" y="581025"/>
                </a:lnTo>
                <a:lnTo>
                  <a:pt x="613808" y="530860"/>
                </a:lnTo>
                <a:lnTo>
                  <a:pt x="549910" y="530860"/>
                </a:lnTo>
                <a:lnTo>
                  <a:pt x="535844" y="518002"/>
                </a:lnTo>
                <a:close/>
              </a:path>
              <a:path w="633094" h="581025">
                <a:moveTo>
                  <a:pt x="561619" y="489806"/>
                </a:moveTo>
                <a:lnTo>
                  <a:pt x="535844" y="518002"/>
                </a:lnTo>
                <a:lnTo>
                  <a:pt x="549910" y="530860"/>
                </a:lnTo>
                <a:lnTo>
                  <a:pt x="575691" y="502665"/>
                </a:lnTo>
                <a:lnTo>
                  <a:pt x="561619" y="489806"/>
                </a:lnTo>
                <a:close/>
              </a:path>
              <a:path w="633094" h="581025">
                <a:moveTo>
                  <a:pt x="587248" y="461772"/>
                </a:moveTo>
                <a:lnTo>
                  <a:pt x="561619" y="489806"/>
                </a:lnTo>
                <a:lnTo>
                  <a:pt x="575691" y="502665"/>
                </a:lnTo>
                <a:lnTo>
                  <a:pt x="549910" y="530860"/>
                </a:lnTo>
                <a:lnTo>
                  <a:pt x="613808" y="530860"/>
                </a:lnTo>
                <a:lnTo>
                  <a:pt x="587248" y="461772"/>
                </a:lnTo>
                <a:close/>
              </a:path>
              <a:path w="633094" h="581025">
                <a:moveTo>
                  <a:pt x="25654" y="0"/>
                </a:moveTo>
                <a:lnTo>
                  <a:pt x="0" y="28194"/>
                </a:lnTo>
                <a:lnTo>
                  <a:pt x="535844" y="518002"/>
                </a:lnTo>
                <a:lnTo>
                  <a:pt x="561619" y="489806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2682113"/>
            <a:ext cx="624840" cy="572135"/>
          </a:xfrm>
          <a:custGeom>
            <a:avLst/>
            <a:gdLst/>
            <a:ahLst/>
            <a:cxnLst/>
            <a:rect l="l" t="t" r="r" b="b"/>
            <a:pathLst>
              <a:path w="624839" h="572135">
                <a:moveTo>
                  <a:pt x="30543" y="492125"/>
                </a:moveTo>
                <a:lnTo>
                  <a:pt x="0" y="571626"/>
                </a:lnTo>
                <a:lnTo>
                  <a:pt x="81953" y="548386"/>
                </a:lnTo>
                <a:lnTo>
                  <a:pt x="68375" y="533526"/>
                </a:lnTo>
                <a:lnTo>
                  <a:pt x="51155" y="533526"/>
                </a:lnTo>
                <a:lnTo>
                  <a:pt x="42583" y="524128"/>
                </a:lnTo>
                <a:lnTo>
                  <a:pt x="51957" y="515559"/>
                </a:lnTo>
                <a:lnTo>
                  <a:pt x="30543" y="492125"/>
                </a:lnTo>
                <a:close/>
              </a:path>
              <a:path w="624839" h="572135">
                <a:moveTo>
                  <a:pt x="51957" y="515559"/>
                </a:moveTo>
                <a:lnTo>
                  <a:pt x="42583" y="524128"/>
                </a:lnTo>
                <a:lnTo>
                  <a:pt x="51155" y="533526"/>
                </a:lnTo>
                <a:lnTo>
                  <a:pt x="60538" y="524950"/>
                </a:lnTo>
                <a:lnTo>
                  <a:pt x="51957" y="515559"/>
                </a:lnTo>
                <a:close/>
              </a:path>
              <a:path w="624839" h="572135">
                <a:moveTo>
                  <a:pt x="60538" y="524950"/>
                </a:moveTo>
                <a:lnTo>
                  <a:pt x="51155" y="533526"/>
                </a:lnTo>
                <a:lnTo>
                  <a:pt x="68375" y="533526"/>
                </a:lnTo>
                <a:lnTo>
                  <a:pt x="60538" y="524950"/>
                </a:lnTo>
                <a:close/>
              </a:path>
              <a:path w="624839" h="572135">
                <a:moveTo>
                  <a:pt x="615950" y="0"/>
                </a:moveTo>
                <a:lnTo>
                  <a:pt x="51957" y="515559"/>
                </a:lnTo>
                <a:lnTo>
                  <a:pt x="60538" y="524950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362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253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226052"/>
            <a:ext cx="106108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193791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7"/>
                </a:lnTo>
                <a:lnTo>
                  <a:pt x="5929" y="46077"/>
                </a:lnTo>
                <a:lnTo>
                  <a:pt x="0" y="75437"/>
                </a:lnTo>
                <a:lnTo>
                  <a:pt x="0" y="374141"/>
                </a:lnTo>
                <a:lnTo>
                  <a:pt x="5929" y="403513"/>
                </a:lnTo>
                <a:lnTo>
                  <a:pt x="22098" y="427491"/>
                </a:lnTo>
                <a:lnTo>
                  <a:pt x="46077" y="443654"/>
                </a:lnTo>
                <a:lnTo>
                  <a:pt x="75437" y="449579"/>
                </a:lnTo>
                <a:lnTo>
                  <a:pt x="613409" y="449579"/>
                </a:lnTo>
                <a:lnTo>
                  <a:pt x="642770" y="443654"/>
                </a:lnTo>
                <a:lnTo>
                  <a:pt x="666749" y="427491"/>
                </a:lnTo>
                <a:lnTo>
                  <a:pt x="682918" y="403513"/>
                </a:lnTo>
                <a:lnTo>
                  <a:pt x="688847" y="374141"/>
                </a:lnTo>
                <a:lnTo>
                  <a:pt x="688847" y="75437"/>
                </a:lnTo>
                <a:lnTo>
                  <a:pt x="682918" y="46077"/>
                </a:lnTo>
                <a:lnTo>
                  <a:pt x="666749" y="22097"/>
                </a:lnTo>
                <a:lnTo>
                  <a:pt x="642770" y="5929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9805" y="5224017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4544" y="5215128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3382" y="446532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10"/>
                </a:lnTo>
                <a:lnTo>
                  <a:pt x="717804" y="74422"/>
                </a:lnTo>
                <a:lnTo>
                  <a:pt x="711962" y="45434"/>
                </a:lnTo>
                <a:lnTo>
                  <a:pt x="696023" y="21780"/>
                </a:lnTo>
                <a:lnTo>
                  <a:pt x="672369" y="5842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602" y="522744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2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3775" y="3283711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291" y="4259579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5132" y="466344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20"/>
                </a:lnTo>
                <a:lnTo>
                  <a:pt x="752856" y="77724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0284" y="428891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9002" y="27152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6498" y="271526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100" y="3653790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9645" y="3688156"/>
            <a:ext cx="1503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017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9826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18716" y="1603503"/>
          <a:ext cx="3119754" cy="96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51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5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992785" y="2515454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1552" y="1107694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00666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91990" y="2590800"/>
            <a:ext cx="3128010" cy="1835785"/>
          </a:xfrm>
          <a:custGeom>
            <a:avLst/>
            <a:gdLst/>
            <a:ahLst/>
            <a:cxnLst/>
            <a:rect l="l" t="t" r="r" b="b"/>
            <a:pathLst>
              <a:path w="3128009" h="1835785">
                <a:moveTo>
                  <a:pt x="3111385" y="25526"/>
                </a:moveTo>
                <a:lnTo>
                  <a:pt x="3069336" y="25526"/>
                </a:lnTo>
                <a:lnTo>
                  <a:pt x="3077083" y="38608"/>
                </a:lnTo>
                <a:lnTo>
                  <a:pt x="3066124" y="45040"/>
                </a:lnTo>
                <a:lnTo>
                  <a:pt x="3081528" y="71374"/>
                </a:lnTo>
                <a:lnTo>
                  <a:pt x="3111385" y="25526"/>
                </a:lnTo>
                <a:close/>
              </a:path>
              <a:path w="3128009" h="1835785">
                <a:moveTo>
                  <a:pt x="3058436" y="31898"/>
                </a:moveTo>
                <a:lnTo>
                  <a:pt x="3016758" y="56261"/>
                </a:lnTo>
                <a:lnTo>
                  <a:pt x="3024505" y="69469"/>
                </a:lnTo>
                <a:lnTo>
                  <a:pt x="3066124" y="45040"/>
                </a:lnTo>
                <a:lnTo>
                  <a:pt x="3058436" y="31898"/>
                </a:lnTo>
                <a:close/>
              </a:path>
              <a:path w="3128009" h="1835785">
                <a:moveTo>
                  <a:pt x="3069336" y="25526"/>
                </a:moveTo>
                <a:lnTo>
                  <a:pt x="3058436" y="31898"/>
                </a:lnTo>
                <a:lnTo>
                  <a:pt x="3066124" y="45040"/>
                </a:lnTo>
                <a:lnTo>
                  <a:pt x="3077083" y="38608"/>
                </a:lnTo>
                <a:lnTo>
                  <a:pt x="3069336" y="25526"/>
                </a:lnTo>
                <a:close/>
              </a:path>
              <a:path w="3128009" h="1835785">
                <a:moveTo>
                  <a:pt x="3128010" y="0"/>
                </a:moveTo>
                <a:lnTo>
                  <a:pt x="3043046" y="5587"/>
                </a:lnTo>
                <a:lnTo>
                  <a:pt x="3058436" y="31898"/>
                </a:lnTo>
                <a:lnTo>
                  <a:pt x="3069336" y="25526"/>
                </a:lnTo>
                <a:lnTo>
                  <a:pt x="3111385" y="25526"/>
                </a:lnTo>
                <a:lnTo>
                  <a:pt x="3128010" y="0"/>
                </a:lnTo>
                <a:close/>
              </a:path>
              <a:path w="3128009" h="1835785">
                <a:moveTo>
                  <a:pt x="2977261" y="79375"/>
                </a:moveTo>
                <a:lnTo>
                  <a:pt x="2924683" y="110236"/>
                </a:lnTo>
                <a:lnTo>
                  <a:pt x="2932430" y="123316"/>
                </a:lnTo>
                <a:lnTo>
                  <a:pt x="2985008" y="92583"/>
                </a:lnTo>
                <a:lnTo>
                  <a:pt x="2977261" y="79375"/>
                </a:lnTo>
                <a:close/>
              </a:path>
              <a:path w="3128009" h="1835785">
                <a:moveTo>
                  <a:pt x="2885186" y="133223"/>
                </a:moveTo>
                <a:lnTo>
                  <a:pt x="2832608" y="164084"/>
                </a:lnTo>
                <a:lnTo>
                  <a:pt x="2840355" y="177291"/>
                </a:lnTo>
                <a:lnTo>
                  <a:pt x="2892933" y="146430"/>
                </a:lnTo>
                <a:lnTo>
                  <a:pt x="2885186" y="133223"/>
                </a:lnTo>
                <a:close/>
              </a:path>
              <a:path w="3128009" h="1835785">
                <a:moveTo>
                  <a:pt x="2793111" y="187198"/>
                </a:moveTo>
                <a:lnTo>
                  <a:pt x="2740533" y="217932"/>
                </a:lnTo>
                <a:lnTo>
                  <a:pt x="2748280" y="231139"/>
                </a:lnTo>
                <a:lnTo>
                  <a:pt x="2800858" y="200278"/>
                </a:lnTo>
                <a:lnTo>
                  <a:pt x="2793111" y="187198"/>
                </a:lnTo>
                <a:close/>
              </a:path>
              <a:path w="3128009" h="1835785">
                <a:moveTo>
                  <a:pt x="2701036" y="241046"/>
                </a:moveTo>
                <a:lnTo>
                  <a:pt x="2648458" y="271907"/>
                </a:lnTo>
                <a:lnTo>
                  <a:pt x="2656205" y="284988"/>
                </a:lnTo>
                <a:lnTo>
                  <a:pt x="2708783" y="254253"/>
                </a:lnTo>
                <a:lnTo>
                  <a:pt x="2701036" y="241046"/>
                </a:lnTo>
                <a:close/>
              </a:path>
              <a:path w="3128009" h="1835785">
                <a:moveTo>
                  <a:pt x="2609088" y="295021"/>
                </a:moveTo>
                <a:lnTo>
                  <a:pt x="2556383" y="325754"/>
                </a:lnTo>
                <a:lnTo>
                  <a:pt x="2564130" y="338963"/>
                </a:lnTo>
                <a:lnTo>
                  <a:pt x="2616708" y="308101"/>
                </a:lnTo>
                <a:lnTo>
                  <a:pt x="2609088" y="295021"/>
                </a:lnTo>
                <a:close/>
              </a:path>
              <a:path w="3128009" h="1835785">
                <a:moveTo>
                  <a:pt x="2517013" y="348869"/>
                </a:moveTo>
                <a:lnTo>
                  <a:pt x="2464308" y="379602"/>
                </a:lnTo>
                <a:lnTo>
                  <a:pt x="2472055" y="392811"/>
                </a:lnTo>
                <a:lnTo>
                  <a:pt x="2524633" y="361950"/>
                </a:lnTo>
                <a:lnTo>
                  <a:pt x="2517013" y="348869"/>
                </a:lnTo>
                <a:close/>
              </a:path>
              <a:path w="3128009" h="1835785">
                <a:moveTo>
                  <a:pt x="2424938" y="402716"/>
                </a:moveTo>
                <a:lnTo>
                  <a:pt x="2372233" y="433577"/>
                </a:lnTo>
                <a:lnTo>
                  <a:pt x="2379980" y="446659"/>
                </a:lnTo>
                <a:lnTo>
                  <a:pt x="2432558" y="415925"/>
                </a:lnTo>
                <a:lnTo>
                  <a:pt x="2424938" y="402716"/>
                </a:lnTo>
                <a:close/>
              </a:path>
              <a:path w="3128009" h="1835785">
                <a:moveTo>
                  <a:pt x="2332863" y="456691"/>
                </a:moveTo>
                <a:lnTo>
                  <a:pt x="2280285" y="487425"/>
                </a:lnTo>
                <a:lnTo>
                  <a:pt x="2287905" y="500634"/>
                </a:lnTo>
                <a:lnTo>
                  <a:pt x="2340483" y="469773"/>
                </a:lnTo>
                <a:lnTo>
                  <a:pt x="2332863" y="456691"/>
                </a:lnTo>
                <a:close/>
              </a:path>
              <a:path w="3128009" h="1835785">
                <a:moveTo>
                  <a:pt x="2240788" y="510539"/>
                </a:moveTo>
                <a:lnTo>
                  <a:pt x="2188210" y="541274"/>
                </a:lnTo>
                <a:lnTo>
                  <a:pt x="2195830" y="554482"/>
                </a:lnTo>
                <a:lnTo>
                  <a:pt x="2248408" y="523621"/>
                </a:lnTo>
                <a:lnTo>
                  <a:pt x="2240788" y="510539"/>
                </a:lnTo>
                <a:close/>
              </a:path>
              <a:path w="3128009" h="1835785">
                <a:moveTo>
                  <a:pt x="2148713" y="564388"/>
                </a:moveTo>
                <a:lnTo>
                  <a:pt x="2096135" y="595249"/>
                </a:lnTo>
                <a:lnTo>
                  <a:pt x="2103755" y="608329"/>
                </a:lnTo>
                <a:lnTo>
                  <a:pt x="2156460" y="577596"/>
                </a:lnTo>
                <a:lnTo>
                  <a:pt x="2148713" y="564388"/>
                </a:lnTo>
                <a:close/>
              </a:path>
              <a:path w="3128009" h="1835785">
                <a:moveTo>
                  <a:pt x="2056638" y="618363"/>
                </a:moveTo>
                <a:lnTo>
                  <a:pt x="2004060" y="649097"/>
                </a:lnTo>
                <a:lnTo>
                  <a:pt x="2011680" y="662304"/>
                </a:lnTo>
                <a:lnTo>
                  <a:pt x="2064385" y="631444"/>
                </a:lnTo>
                <a:lnTo>
                  <a:pt x="2056638" y="618363"/>
                </a:lnTo>
                <a:close/>
              </a:path>
              <a:path w="3128009" h="1835785">
                <a:moveTo>
                  <a:pt x="1964563" y="672211"/>
                </a:moveTo>
                <a:lnTo>
                  <a:pt x="1911985" y="702945"/>
                </a:lnTo>
                <a:lnTo>
                  <a:pt x="1919605" y="716152"/>
                </a:lnTo>
                <a:lnTo>
                  <a:pt x="1972310" y="685419"/>
                </a:lnTo>
                <a:lnTo>
                  <a:pt x="1964563" y="672211"/>
                </a:lnTo>
                <a:close/>
              </a:path>
              <a:path w="3128009" h="1835785">
                <a:moveTo>
                  <a:pt x="1872488" y="726059"/>
                </a:moveTo>
                <a:lnTo>
                  <a:pt x="1819910" y="756920"/>
                </a:lnTo>
                <a:lnTo>
                  <a:pt x="1827530" y="770001"/>
                </a:lnTo>
                <a:lnTo>
                  <a:pt x="1880235" y="739266"/>
                </a:lnTo>
                <a:lnTo>
                  <a:pt x="1872488" y="726059"/>
                </a:lnTo>
                <a:close/>
              </a:path>
              <a:path w="3128009" h="1835785">
                <a:moveTo>
                  <a:pt x="1780413" y="780034"/>
                </a:moveTo>
                <a:lnTo>
                  <a:pt x="1727835" y="810767"/>
                </a:lnTo>
                <a:lnTo>
                  <a:pt x="1735582" y="823976"/>
                </a:lnTo>
                <a:lnTo>
                  <a:pt x="1788160" y="793114"/>
                </a:lnTo>
                <a:lnTo>
                  <a:pt x="1780413" y="780034"/>
                </a:lnTo>
                <a:close/>
              </a:path>
              <a:path w="3128009" h="1835785">
                <a:moveTo>
                  <a:pt x="1688338" y="833882"/>
                </a:moveTo>
                <a:lnTo>
                  <a:pt x="1635760" y="864742"/>
                </a:lnTo>
                <a:lnTo>
                  <a:pt x="1643507" y="877824"/>
                </a:lnTo>
                <a:lnTo>
                  <a:pt x="1696085" y="847089"/>
                </a:lnTo>
                <a:lnTo>
                  <a:pt x="1688338" y="833882"/>
                </a:lnTo>
                <a:close/>
              </a:path>
              <a:path w="3128009" h="1835785">
                <a:moveTo>
                  <a:pt x="1596263" y="887729"/>
                </a:moveTo>
                <a:lnTo>
                  <a:pt x="1543685" y="918590"/>
                </a:lnTo>
                <a:lnTo>
                  <a:pt x="1551432" y="931672"/>
                </a:lnTo>
                <a:lnTo>
                  <a:pt x="1604010" y="900938"/>
                </a:lnTo>
                <a:lnTo>
                  <a:pt x="1596263" y="887729"/>
                </a:lnTo>
                <a:close/>
              </a:path>
              <a:path w="3128009" h="1835785">
                <a:moveTo>
                  <a:pt x="1504188" y="941704"/>
                </a:moveTo>
                <a:lnTo>
                  <a:pt x="1451610" y="972438"/>
                </a:lnTo>
                <a:lnTo>
                  <a:pt x="1459357" y="985647"/>
                </a:lnTo>
                <a:lnTo>
                  <a:pt x="1511935" y="954786"/>
                </a:lnTo>
                <a:lnTo>
                  <a:pt x="1504188" y="941704"/>
                </a:lnTo>
                <a:close/>
              </a:path>
              <a:path w="3128009" h="1835785">
                <a:moveTo>
                  <a:pt x="1412113" y="995552"/>
                </a:moveTo>
                <a:lnTo>
                  <a:pt x="1359535" y="1026413"/>
                </a:lnTo>
                <a:lnTo>
                  <a:pt x="1367282" y="1039494"/>
                </a:lnTo>
                <a:lnTo>
                  <a:pt x="1419860" y="1008761"/>
                </a:lnTo>
                <a:lnTo>
                  <a:pt x="1412113" y="995552"/>
                </a:lnTo>
                <a:close/>
              </a:path>
              <a:path w="3128009" h="1835785">
                <a:moveTo>
                  <a:pt x="1320164" y="1049401"/>
                </a:moveTo>
                <a:lnTo>
                  <a:pt x="1267460" y="1080262"/>
                </a:lnTo>
                <a:lnTo>
                  <a:pt x="1275207" y="1093343"/>
                </a:lnTo>
                <a:lnTo>
                  <a:pt x="1327785" y="1062608"/>
                </a:lnTo>
                <a:lnTo>
                  <a:pt x="1320164" y="1049401"/>
                </a:lnTo>
                <a:close/>
              </a:path>
              <a:path w="3128009" h="1835785">
                <a:moveTo>
                  <a:pt x="1228089" y="1103376"/>
                </a:moveTo>
                <a:lnTo>
                  <a:pt x="1175385" y="1134110"/>
                </a:lnTo>
                <a:lnTo>
                  <a:pt x="1183132" y="1147318"/>
                </a:lnTo>
                <a:lnTo>
                  <a:pt x="1235710" y="1116457"/>
                </a:lnTo>
                <a:lnTo>
                  <a:pt x="1228089" y="1103376"/>
                </a:lnTo>
                <a:close/>
              </a:path>
              <a:path w="3128009" h="1835785">
                <a:moveTo>
                  <a:pt x="1136014" y="1157224"/>
                </a:moveTo>
                <a:lnTo>
                  <a:pt x="1083310" y="1188085"/>
                </a:lnTo>
                <a:lnTo>
                  <a:pt x="1091057" y="1201166"/>
                </a:lnTo>
                <a:lnTo>
                  <a:pt x="1143635" y="1170432"/>
                </a:lnTo>
                <a:lnTo>
                  <a:pt x="1136014" y="1157224"/>
                </a:lnTo>
                <a:close/>
              </a:path>
              <a:path w="3128009" h="1835785">
                <a:moveTo>
                  <a:pt x="1043939" y="1211072"/>
                </a:moveTo>
                <a:lnTo>
                  <a:pt x="991235" y="1241933"/>
                </a:lnTo>
                <a:lnTo>
                  <a:pt x="998982" y="1255141"/>
                </a:lnTo>
                <a:lnTo>
                  <a:pt x="1051560" y="1224280"/>
                </a:lnTo>
                <a:lnTo>
                  <a:pt x="1043939" y="1211072"/>
                </a:lnTo>
                <a:close/>
              </a:path>
              <a:path w="3128009" h="1835785">
                <a:moveTo>
                  <a:pt x="951864" y="1265047"/>
                </a:moveTo>
                <a:lnTo>
                  <a:pt x="899287" y="1295781"/>
                </a:lnTo>
                <a:lnTo>
                  <a:pt x="906907" y="1308989"/>
                </a:lnTo>
                <a:lnTo>
                  <a:pt x="959485" y="1278127"/>
                </a:lnTo>
                <a:lnTo>
                  <a:pt x="951864" y="1265047"/>
                </a:lnTo>
                <a:close/>
              </a:path>
              <a:path w="3128009" h="1835785">
                <a:moveTo>
                  <a:pt x="859789" y="1318895"/>
                </a:moveTo>
                <a:lnTo>
                  <a:pt x="807212" y="1349756"/>
                </a:lnTo>
                <a:lnTo>
                  <a:pt x="814832" y="1362837"/>
                </a:lnTo>
                <a:lnTo>
                  <a:pt x="867410" y="1332102"/>
                </a:lnTo>
                <a:lnTo>
                  <a:pt x="859789" y="1318895"/>
                </a:lnTo>
                <a:close/>
              </a:path>
              <a:path w="3128009" h="1835785">
                <a:moveTo>
                  <a:pt x="767714" y="1372870"/>
                </a:moveTo>
                <a:lnTo>
                  <a:pt x="715137" y="1403604"/>
                </a:lnTo>
                <a:lnTo>
                  <a:pt x="722757" y="1416812"/>
                </a:lnTo>
                <a:lnTo>
                  <a:pt x="775462" y="1385951"/>
                </a:lnTo>
                <a:lnTo>
                  <a:pt x="767714" y="1372870"/>
                </a:lnTo>
                <a:close/>
              </a:path>
              <a:path w="3128009" h="1835785">
                <a:moveTo>
                  <a:pt x="675639" y="1426718"/>
                </a:moveTo>
                <a:lnTo>
                  <a:pt x="623062" y="1457452"/>
                </a:lnTo>
                <a:lnTo>
                  <a:pt x="630682" y="1470660"/>
                </a:lnTo>
                <a:lnTo>
                  <a:pt x="683387" y="1439799"/>
                </a:lnTo>
                <a:lnTo>
                  <a:pt x="675639" y="1426718"/>
                </a:lnTo>
                <a:close/>
              </a:path>
              <a:path w="3128009" h="1835785">
                <a:moveTo>
                  <a:pt x="583564" y="1480566"/>
                </a:moveTo>
                <a:lnTo>
                  <a:pt x="530987" y="1511427"/>
                </a:lnTo>
                <a:lnTo>
                  <a:pt x="538607" y="1524508"/>
                </a:lnTo>
                <a:lnTo>
                  <a:pt x="591312" y="1493774"/>
                </a:lnTo>
                <a:lnTo>
                  <a:pt x="583564" y="1480566"/>
                </a:lnTo>
                <a:close/>
              </a:path>
              <a:path w="3128009" h="1835785">
                <a:moveTo>
                  <a:pt x="491489" y="1534541"/>
                </a:moveTo>
                <a:lnTo>
                  <a:pt x="438912" y="1565275"/>
                </a:lnTo>
                <a:lnTo>
                  <a:pt x="446659" y="1578483"/>
                </a:lnTo>
                <a:lnTo>
                  <a:pt x="499237" y="1547622"/>
                </a:lnTo>
                <a:lnTo>
                  <a:pt x="491489" y="1534541"/>
                </a:lnTo>
                <a:close/>
              </a:path>
              <a:path w="3128009" h="1835785">
                <a:moveTo>
                  <a:pt x="399414" y="1588389"/>
                </a:moveTo>
                <a:lnTo>
                  <a:pt x="346837" y="1619123"/>
                </a:lnTo>
                <a:lnTo>
                  <a:pt x="354584" y="1632331"/>
                </a:lnTo>
                <a:lnTo>
                  <a:pt x="407162" y="1601470"/>
                </a:lnTo>
                <a:lnTo>
                  <a:pt x="399414" y="1588389"/>
                </a:lnTo>
                <a:close/>
              </a:path>
              <a:path w="3128009" h="1835785">
                <a:moveTo>
                  <a:pt x="307339" y="1642237"/>
                </a:moveTo>
                <a:lnTo>
                  <a:pt x="254762" y="1673098"/>
                </a:lnTo>
                <a:lnTo>
                  <a:pt x="262509" y="1686179"/>
                </a:lnTo>
                <a:lnTo>
                  <a:pt x="315087" y="1655445"/>
                </a:lnTo>
                <a:lnTo>
                  <a:pt x="307339" y="1642237"/>
                </a:lnTo>
                <a:close/>
              </a:path>
              <a:path w="3128009" h="1835785">
                <a:moveTo>
                  <a:pt x="215264" y="1696212"/>
                </a:moveTo>
                <a:lnTo>
                  <a:pt x="162687" y="1726945"/>
                </a:lnTo>
                <a:lnTo>
                  <a:pt x="170434" y="1740154"/>
                </a:lnTo>
                <a:lnTo>
                  <a:pt x="223012" y="1709293"/>
                </a:lnTo>
                <a:lnTo>
                  <a:pt x="215264" y="1696212"/>
                </a:lnTo>
                <a:close/>
              </a:path>
              <a:path w="3128009" h="1835785">
                <a:moveTo>
                  <a:pt x="123189" y="1750060"/>
                </a:moveTo>
                <a:lnTo>
                  <a:pt x="70612" y="1780794"/>
                </a:lnTo>
                <a:lnTo>
                  <a:pt x="78359" y="1794002"/>
                </a:lnTo>
                <a:lnTo>
                  <a:pt x="130937" y="1763268"/>
                </a:lnTo>
                <a:lnTo>
                  <a:pt x="123189" y="1750060"/>
                </a:lnTo>
                <a:close/>
              </a:path>
              <a:path w="3128009" h="1835785">
                <a:moveTo>
                  <a:pt x="31114" y="1803908"/>
                </a:moveTo>
                <a:lnTo>
                  <a:pt x="0" y="1822195"/>
                </a:lnTo>
                <a:lnTo>
                  <a:pt x="7620" y="1835404"/>
                </a:lnTo>
                <a:lnTo>
                  <a:pt x="38862" y="1817116"/>
                </a:lnTo>
                <a:lnTo>
                  <a:pt x="31114" y="1803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99428" y="3546728"/>
            <a:ext cx="2384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Assign Cheat to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“No”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AA55BC7-4D8E-4884-9298-F7383028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8BA9BC5-F2BB-4AEB-A439-86D7F843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8" y="496367"/>
            <a:ext cx="20363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</a:t>
            </a:r>
            <a:r>
              <a:rPr spc="10" dirty="0"/>
              <a:t>c</a:t>
            </a:r>
            <a:r>
              <a:rPr dirty="0"/>
              <a:t>ise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1721" y="2003044"/>
          <a:ext cx="2966717" cy="2151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504">
                <a:tc rowSpan="2">
                  <a:txBody>
                    <a:bodyPr/>
                    <a:lstStyle/>
                    <a:p>
                      <a:pPr marL="23495">
                        <a:lnSpc>
                          <a:spcPts val="1639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77165">
                        <a:lnSpc>
                          <a:spcPts val="163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>
                        <a:lnSpc>
                          <a:spcPts val="163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081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6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Single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01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Single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7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13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Divorced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50K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96603" y="3915796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9081-27FC-4A4D-B33F-8999B866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B3B6-F1E2-4DEF-9F59-E62D422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50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Tree</a:t>
            </a:r>
            <a:r>
              <a:rPr spc="-30" dirty="0"/>
              <a:t> </a:t>
            </a:r>
            <a:r>
              <a:rPr dirty="0"/>
              <a:t>Induction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244" y="1979155"/>
            <a:ext cx="5393055" cy="23006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Many</a:t>
            </a:r>
            <a:r>
              <a:rPr sz="2800" spc="1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Algorithms: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80" dirty="0">
                <a:solidFill>
                  <a:srgbClr val="006666"/>
                </a:solidFill>
                <a:latin typeface="Arial"/>
                <a:cs typeface="Arial"/>
              </a:rPr>
              <a:t>Hunt’s </a:t>
            </a:r>
            <a:r>
              <a:rPr sz="2400" spc="-55" dirty="0">
                <a:solidFill>
                  <a:srgbClr val="006666"/>
                </a:solidFill>
                <a:latin typeface="Arial"/>
                <a:cs typeface="Arial"/>
              </a:rPr>
              <a:t>Algorithm </a:t>
            </a:r>
            <a:r>
              <a:rPr sz="2400" spc="-95" dirty="0">
                <a:solidFill>
                  <a:srgbClr val="006666"/>
                </a:solidFill>
                <a:latin typeface="Arial"/>
                <a:cs typeface="Arial"/>
              </a:rPr>
              <a:t>(one </a:t>
            </a:r>
            <a:r>
              <a:rPr sz="2400" spc="-10" dirty="0">
                <a:solidFill>
                  <a:srgbClr val="006666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006666"/>
                </a:solidFill>
                <a:latin typeface="Arial"/>
                <a:cs typeface="Arial"/>
              </a:rPr>
              <a:t>the</a:t>
            </a:r>
            <a:r>
              <a:rPr sz="2400" spc="-44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6666"/>
                </a:solidFill>
                <a:latin typeface="Arial"/>
                <a:cs typeface="Arial"/>
              </a:rPr>
              <a:t>earliest)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CART</a:t>
            </a:r>
            <a:endParaRPr sz="24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800" spc="-105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ID3, C4.5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SLIQ,SPRINT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DED9A3-4346-4CFA-9976-CCF37DE3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57025-BB27-4331-BBA5-1CA4ED73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6404" y="447392"/>
            <a:ext cx="726948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Tree Based</a:t>
            </a:r>
            <a:r>
              <a:rPr dirty="0"/>
              <a:t> Classification</a:t>
            </a:r>
            <a:r>
              <a:rPr lang="en-US" dirty="0"/>
              <a:t>: Advantages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1E711-F61E-4158-8EAE-5DBF77B5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1965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Inexpensive to</a:t>
            </a:r>
            <a:r>
              <a:rPr lang="en-US" sz="2600" spc="-1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construct</a:t>
            </a:r>
            <a:endParaRPr lang="en-US" sz="2600" dirty="0">
              <a:latin typeface="Carlito"/>
              <a:cs typeface="Carlito"/>
            </a:endParaRPr>
          </a:p>
          <a:p>
            <a:pPr marL="481965" indent="-287655">
              <a:lnSpc>
                <a:spcPct val="100000"/>
              </a:lnSpc>
              <a:spcBef>
                <a:spcPts val="58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Extremely </a:t>
            </a: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fast </a:t>
            </a: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at classifying </a:t>
            </a: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unknown</a:t>
            </a:r>
            <a:r>
              <a:rPr lang="en-US" sz="2600" spc="-140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records</a:t>
            </a:r>
            <a:endParaRPr lang="en-US" sz="2600" dirty="0">
              <a:latin typeface="Carlito"/>
              <a:cs typeface="Carlito"/>
            </a:endParaRPr>
          </a:p>
          <a:p>
            <a:pPr marL="481965" indent="-287655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Easy </a:t>
            </a: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to </a:t>
            </a: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interpret for small-sized</a:t>
            </a:r>
            <a:r>
              <a:rPr lang="en-US" sz="2600" spc="-2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trees</a:t>
            </a:r>
            <a:endParaRPr lang="en-US" sz="2600" dirty="0">
              <a:latin typeface="Carlito"/>
              <a:cs typeface="Carlito"/>
            </a:endParaRPr>
          </a:p>
          <a:p>
            <a:pPr marL="481965" indent="-287655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Accuracy </a:t>
            </a: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is comparable to </a:t>
            </a:r>
            <a:r>
              <a:rPr lang="en-US" sz="2600" spc="-5" dirty="0">
                <a:solidFill>
                  <a:srgbClr val="006666"/>
                </a:solidFill>
                <a:latin typeface="Carlito"/>
                <a:cs typeface="Carlito"/>
              </a:rPr>
              <a:t>other</a:t>
            </a:r>
            <a:r>
              <a:rPr lang="en-US" sz="2600" spc="-10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600" dirty="0">
                <a:solidFill>
                  <a:srgbClr val="006666"/>
                </a:solidFill>
                <a:latin typeface="Carlito"/>
                <a:cs typeface="Carlito"/>
              </a:rPr>
              <a:t>classification</a:t>
            </a:r>
            <a:endParaRPr lang="en-US" sz="2600" dirty="0">
              <a:latin typeface="Carlito"/>
              <a:cs typeface="Carlito"/>
            </a:endParaRPr>
          </a:p>
          <a:p>
            <a:pPr marL="481965" indent="-287655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techniques for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many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simple data</a:t>
            </a:r>
            <a:r>
              <a:rPr lang="en-US" sz="2400" spc="-50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sets</a:t>
            </a:r>
            <a:endParaRPr lang="en-US" sz="2400" dirty="0">
              <a:latin typeface="Carlito"/>
              <a:cs typeface="Carlito"/>
            </a:endParaRPr>
          </a:p>
          <a:p>
            <a:endParaRPr lang="LID4096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74B3E-23C7-4548-806C-DE6F8C8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E912D-B642-427B-99EC-CB52F71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</a:t>
            </a:r>
            <a:r>
              <a:rPr spc="-80" dirty="0"/>
              <a:t> </a:t>
            </a:r>
            <a:r>
              <a:rPr dirty="0"/>
              <a:t>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F0DA74-0668-49B7-BECD-B5BB6800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695" indent="0">
              <a:lnSpc>
                <a:spcPct val="100000"/>
              </a:lnSpc>
              <a:spcBef>
                <a:spcPts val="775"/>
              </a:spcBef>
              <a:buSzPct val="75000"/>
              <a:buNone/>
              <a:tabLst>
                <a:tab pos="824865" algn="l"/>
                <a:tab pos="825500" algn="l"/>
              </a:tabLst>
            </a:pPr>
            <a:r>
              <a:rPr lang="en-US" sz="1800" spc="-5" dirty="0">
                <a:solidFill>
                  <a:srgbClr val="003366"/>
                </a:solidFill>
                <a:cs typeface="Carlito"/>
              </a:rPr>
              <a:t>An internal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node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is a test on an</a:t>
            </a:r>
            <a:r>
              <a:rPr lang="en-US" sz="1800" spc="85" dirty="0">
                <a:solidFill>
                  <a:srgbClr val="003366"/>
                </a:solidFill>
                <a:cs typeface="Carlito"/>
              </a:rPr>
              <a:t>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attribute</a:t>
            </a:r>
            <a:endParaRPr lang="en-US" sz="1800" dirty="0">
              <a:cs typeface="Carlito"/>
            </a:endParaRPr>
          </a:p>
          <a:p>
            <a:pPr marL="481330" marR="584835" indent="0">
              <a:lnSpc>
                <a:spcPct val="100000"/>
              </a:lnSpc>
              <a:spcBef>
                <a:spcPts val="675"/>
              </a:spcBef>
              <a:buSzPct val="75000"/>
              <a:buNone/>
              <a:tabLst>
                <a:tab pos="824865" algn="l"/>
                <a:tab pos="825500" algn="l"/>
              </a:tabLst>
            </a:pPr>
            <a:r>
              <a:rPr lang="en-US" sz="1800" spc="-5" dirty="0">
                <a:solidFill>
                  <a:srgbClr val="003366"/>
                </a:solidFill>
                <a:cs typeface="Carlito"/>
              </a:rPr>
              <a:t>A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branch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represents an outcome of the test, e.g., 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Color=red</a:t>
            </a:r>
            <a:endParaRPr lang="en-US" sz="1800" dirty="0">
              <a:cs typeface="Carlito"/>
            </a:endParaRPr>
          </a:p>
          <a:p>
            <a:pPr marL="481330" marR="683895" indent="0">
              <a:lnSpc>
                <a:spcPct val="100000"/>
              </a:lnSpc>
              <a:spcBef>
                <a:spcPts val="670"/>
              </a:spcBef>
              <a:buSzPct val="75000"/>
              <a:buNone/>
              <a:tabLst>
                <a:tab pos="824865" algn="l"/>
                <a:tab pos="825500" algn="l"/>
              </a:tabLst>
            </a:pPr>
            <a:r>
              <a:rPr lang="en-US" sz="1800" spc="-5" dirty="0">
                <a:solidFill>
                  <a:srgbClr val="003366"/>
                </a:solidFill>
                <a:cs typeface="Carlito"/>
              </a:rPr>
              <a:t>A leaf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node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represents a </a:t>
            </a:r>
            <a:r>
              <a:rPr lang="en-US" sz="1800" dirty="0">
                <a:solidFill>
                  <a:srgbClr val="003366"/>
                </a:solidFill>
                <a:cs typeface="Carlito"/>
              </a:rPr>
              <a:t>class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label or class label 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distribution</a:t>
            </a:r>
            <a:endParaRPr lang="en-US" sz="1800" dirty="0">
              <a:cs typeface="Carlito"/>
            </a:endParaRPr>
          </a:p>
          <a:p>
            <a:pPr marL="481330" marR="5080" indent="0">
              <a:lnSpc>
                <a:spcPct val="100000"/>
              </a:lnSpc>
              <a:spcBef>
                <a:spcPts val="675"/>
              </a:spcBef>
              <a:buSzPct val="75000"/>
              <a:buNone/>
              <a:tabLst>
                <a:tab pos="824865" algn="l"/>
                <a:tab pos="825500" algn="l"/>
              </a:tabLst>
            </a:pPr>
            <a:r>
              <a:rPr lang="en-US" sz="1800" spc="-5" dirty="0">
                <a:solidFill>
                  <a:srgbClr val="003366"/>
                </a:solidFill>
                <a:cs typeface="Carlito"/>
              </a:rPr>
              <a:t>At each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node, one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attribute is chosen to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split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training  examples into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distinct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classes as much as</a:t>
            </a:r>
            <a:r>
              <a:rPr lang="en-US" sz="1800" spc="130" dirty="0">
                <a:solidFill>
                  <a:srgbClr val="003366"/>
                </a:solidFill>
                <a:cs typeface="Carlito"/>
              </a:rPr>
              <a:t>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possible</a:t>
            </a:r>
            <a:endParaRPr lang="en-US" sz="1800" dirty="0">
              <a:cs typeface="Carlito"/>
            </a:endParaRPr>
          </a:p>
          <a:p>
            <a:pPr marL="481330" marR="95885" indent="0">
              <a:lnSpc>
                <a:spcPct val="100000"/>
              </a:lnSpc>
              <a:spcBef>
                <a:spcPts val="675"/>
              </a:spcBef>
              <a:buSzPct val="75000"/>
              <a:buNone/>
              <a:tabLst>
                <a:tab pos="824865" algn="l"/>
                <a:tab pos="825500" algn="l"/>
              </a:tabLst>
            </a:pPr>
            <a:r>
              <a:rPr lang="en-US" sz="1800" spc="-5" dirty="0">
                <a:solidFill>
                  <a:srgbClr val="003366"/>
                </a:solidFill>
                <a:cs typeface="Carlito"/>
              </a:rPr>
              <a:t>A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new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case is classified by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following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a matching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path  </a:t>
            </a:r>
            <a:r>
              <a:rPr lang="en-US" sz="1800" spc="-5" dirty="0">
                <a:solidFill>
                  <a:srgbClr val="003366"/>
                </a:solidFill>
                <a:cs typeface="Carlito"/>
              </a:rPr>
              <a:t>to a leaf</a:t>
            </a:r>
            <a:r>
              <a:rPr lang="en-US" sz="1800" spc="5" dirty="0">
                <a:solidFill>
                  <a:srgbClr val="003366"/>
                </a:solidFill>
                <a:cs typeface="Carlito"/>
              </a:rPr>
              <a:t> </a:t>
            </a:r>
            <a:r>
              <a:rPr lang="en-US" sz="1800" spc="-10" dirty="0">
                <a:solidFill>
                  <a:srgbClr val="003366"/>
                </a:solidFill>
                <a:cs typeface="Carlito"/>
              </a:rPr>
              <a:t>node</a:t>
            </a:r>
            <a:r>
              <a:rPr lang="en-US" spc="-10" dirty="0">
                <a:solidFill>
                  <a:srgbClr val="003366"/>
                </a:solidFill>
                <a:cs typeface="Arial"/>
              </a:rPr>
              <a:t>	</a:t>
            </a:r>
            <a:endParaRPr lang="en-US" sz="1800" dirty="0">
              <a:cs typeface="Carlito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0F803-98C4-4F7F-9998-99196D88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0326A-2A41-45F1-AF4E-67AE8D7B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Weather Data: Play </a:t>
            </a:r>
            <a:r>
              <a:rPr dirty="0"/>
              <a:t>or </a:t>
            </a:r>
            <a:r>
              <a:rPr spc="-5" dirty="0"/>
              <a:t>not</a:t>
            </a:r>
            <a:r>
              <a:rPr spc="-70" dirty="0"/>
              <a:t> </a:t>
            </a:r>
            <a:r>
              <a:rPr spc="-5" dirty="0"/>
              <a:t>Play?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01435"/>
              </p:ext>
            </p:extLst>
          </p:nvPr>
        </p:nvGraphicFramePr>
        <p:xfrm>
          <a:off x="1187624" y="1348238"/>
          <a:ext cx="4876165" cy="4648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Outlook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2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Temperature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Humidity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Windy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Play?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hot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hot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overcast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hot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mild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cool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6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cool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overcast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cool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mild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cool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6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mild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sunny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mild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4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overcast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mild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overcast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hot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normal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55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mild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true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003366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7625" marB="0"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85229" y="2008759"/>
            <a:ext cx="14865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3366"/>
                </a:solidFill>
                <a:latin typeface="Arial"/>
                <a:cs typeface="Arial"/>
              </a:rPr>
              <a:t>Note:</a:t>
            </a:r>
            <a:endParaRPr sz="1800">
              <a:latin typeface="Arial"/>
              <a:cs typeface="Arial"/>
            </a:endParaRPr>
          </a:p>
          <a:p>
            <a:pPr marL="12700" marR="67310">
              <a:lnSpc>
                <a:spcPct val="100000"/>
              </a:lnSpc>
            </a:pPr>
            <a:r>
              <a:rPr sz="1800" i="1" spc="-5" dirty="0">
                <a:solidFill>
                  <a:srgbClr val="003366"/>
                </a:solidFill>
                <a:latin typeface="Arial"/>
                <a:cs typeface="Arial"/>
              </a:rPr>
              <a:t>Outlook is</a:t>
            </a:r>
            <a:r>
              <a:rPr sz="1800" i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1800" i="1" spc="-5" dirty="0">
                <a:solidFill>
                  <a:srgbClr val="003366"/>
                </a:solidFill>
                <a:latin typeface="Arial"/>
                <a:cs typeface="Arial"/>
              </a:rPr>
              <a:t>Forecast,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003366"/>
                </a:solidFill>
                <a:latin typeface="Arial"/>
                <a:cs typeface="Arial"/>
              </a:rPr>
              <a:t>no relation </a:t>
            </a:r>
            <a:r>
              <a:rPr sz="1800" i="1" dirty="0">
                <a:solidFill>
                  <a:srgbClr val="003366"/>
                </a:solidFill>
                <a:latin typeface="Arial"/>
                <a:cs typeface="Arial"/>
              </a:rPr>
              <a:t>to  Microsoft  </a:t>
            </a:r>
            <a:r>
              <a:rPr sz="1800" i="1" spc="-10" dirty="0">
                <a:solidFill>
                  <a:srgbClr val="003366"/>
                </a:solidFill>
                <a:latin typeface="Arial"/>
                <a:cs typeface="Arial"/>
              </a:rPr>
              <a:t>email</a:t>
            </a:r>
            <a:r>
              <a:rPr sz="1800" i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3366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CBEA1-6591-439E-908F-2B485685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0750C-D569-4CF7-A620-99ADC88F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526282" y="3145028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ov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rcast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1777" y="5026914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gh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3614" y="5026914"/>
            <a:ext cx="72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0161" y="5040579"/>
            <a:ext cx="508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fa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6164" y="5055234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4014" y="2520442"/>
            <a:ext cx="3646170" cy="787400"/>
            <a:chOff x="2144014" y="2520442"/>
            <a:chExt cx="3646170" cy="787400"/>
          </a:xfrm>
        </p:grpSpPr>
        <p:sp>
          <p:nvSpPr>
            <p:cNvPr id="12" name="object 12"/>
            <p:cNvSpPr/>
            <p:nvPr/>
          </p:nvSpPr>
          <p:spPr>
            <a:xfrm>
              <a:off x="2506980" y="2526792"/>
              <a:ext cx="967740" cy="457200"/>
            </a:xfrm>
            <a:custGeom>
              <a:avLst/>
              <a:gdLst/>
              <a:ahLst/>
              <a:cxnLst/>
              <a:rect l="l" t="t" r="r" b="b"/>
              <a:pathLst>
                <a:path w="967739" h="457200">
                  <a:moveTo>
                    <a:pt x="967740" y="0"/>
                  </a:moveTo>
                  <a:lnTo>
                    <a:pt x="0" y="457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0364" y="2831592"/>
              <a:ext cx="927100" cy="469900"/>
            </a:xfrm>
            <a:custGeom>
              <a:avLst/>
              <a:gdLst/>
              <a:ahLst/>
              <a:cxnLst/>
              <a:rect l="l" t="t" r="r" b="b"/>
              <a:pathLst>
                <a:path w="927100" h="469900">
                  <a:moveTo>
                    <a:pt x="0" y="469391"/>
                  </a:moveTo>
                  <a:lnTo>
                    <a:pt x="926591" y="469391"/>
                  </a:lnTo>
                  <a:lnTo>
                    <a:pt x="926591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0980" y="2526792"/>
              <a:ext cx="1752600" cy="698500"/>
            </a:xfrm>
            <a:custGeom>
              <a:avLst/>
              <a:gdLst/>
              <a:ahLst/>
              <a:cxnLst/>
              <a:rect l="l" t="t" r="r" b="b"/>
              <a:pathLst>
                <a:path w="1752600" h="698500">
                  <a:moveTo>
                    <a:pt x="1524" y="152400"/>
                  </a:moveTo>
                  <a:lnTo>
                    <a:pt x="0" y="697992"/>
                  </a:lnTo>
                </a:path>
                <a:path w="1752600" h="698500">
                  <a:moveTo>
                    <a:pt x="381000" y="0"/>
                  </a:moveTo>
                  <a:lnTo>
                    <a:pt x="1752600" y="5334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97938" y="2858846"/>
            <a:ext cx="634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unn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0057" y="3011804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ra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98091" y="5469635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3907" y="5423915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89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5459" y="543915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8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3532" y="543915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86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0" y="3534155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4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511808" y="3893820"/>
            <a:ext cx="1762125" cy="1213485"/>
            <a:chOff x="1511808" y="3893820"/>
            <a:chExt cx="1762125" cy="1213485"/>
          </a:xfrm>
        </p:grpSpPr>
        <p:sp>
          <p:nvSpPr>
            <p:cNvPr id="23" name="object 23"/>
            <p:cNvSpPr/>
            <p:nvPr/>
          </p:nvSpPr>
          <p:spPr>
            <a:xfrm>
              <a:off x="1548384" y="4585716"/>
              <a:ext cx="1548765" cy="515620"/>
            </a:xfrm>
            <a:custGeom>
              <a:avLst/>
              <a:gdLst/>
              <a:ahLst/>
              <a:cxnLst/>
              <a:rect l="l" t="t" r="r" b="b"/>
              <a:pathLst>
                <a:path w="1548764" h="515620">
                  <a:moveTo>
                    <a:pt x="493776" y="0"/>
                  </a:moveTo>
                  <a:lnTo>
                    <a:pt x="0" y="515111"/>
                  </a:lnTo>
                </a:path>
                <a:path w="1548764" h="515620">
                  <a:moveTo>
                    <a:pt x="1127760" y="45719"/>
                  </a:moveTo>
                  <a:lnTo>
                    <a:pt x="1548384" y="469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6380" y="3898392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099"/>
                  </a:moveTo>
                  <a:lnTo>
                    <a:pt x="876300" y="0"/>
                  </a:lnTo>
                  <a:lnTo>
                    <a:pt x="1752599" y="419099"/>
                  </a:lnTo>
                  <a:lnTo>
                    <a:pt x="876300" y="838199"/>
                  </a:lnTo>
                  <a:lnTo>
                    <a:pt x="0" y="419099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245417" y="4046029"/>
            <a:ext cx="1762125" cy="1076960"/>
            <a:chOff x="5245417" y="4046029"/>
            <a:chExt cx="1762125" cy="1076960"/>
          </a:xfrm>
        </p:grpSpPr>
        <p:sp>
          <p:nvSpPr>
            <p:cNvPr id="26" name="object 26"/>
            <p:cNvSpPr/>
            <p:nvPr/>
          </p:nvSpPr>
          <p:spPr>
            <a:xfrm>
              <a:off x="5478779" y="4736591"/>
              <a:ext cx="1351915" cy="379730"/>
            </a:xfrm>
            <a:custGeom>
              <a:avLst/>
              <a:gdLst/>
              <a:ahLst/>
              <a:cxnLst/>
              <a:rect l="l" t="t" r="r" b="b"/>
              <a:pathLst>
                <a:path w="1351915" h="379729">
                  <a:moveTo>
                    <a:pt x="304800" y="0"/>
                  </a:moveTo>
                  <a:lnTo>
                    <a:pt x="0" y="379475"/>
                  </a:lnTo>
                </a:path>
                <a:path w="1351915" h="379729">
                  <a:moveTo>
                    <a:pt x="1143000" y="0"/>
                  </a:moveTo>
                  <a:lnTo>
                    <a:pt x="1351788" y="3047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0179" y="4050791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>
                  <a:moveTo>
                    <a:pt x="0" y="419099"/>
                  </a:moveTo>
                  <a:lnTo>
                    <a:pt x="876300" y="0"/>
                  </a:lnTo>
                  <a:lnTo>
                    <a:pt x="1752600" y="419099"/>
                  </a:lnTo>
                  <a:lnTo>
                    <a:pt x="876300" y="838199"/>
                  </a:lnTo>
                  <a:lnTo>
                    <a:pt x="0" y="419099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20724" y="5875020"/>
            <a:ext cx="558165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5044" y="5875020"/>
            <a:ext cx="558165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6727" y="5875020"/>
            <a:ext cx="670560" cy="469900"/>
          </a:xfrm>
          <a:prstGeom prst="rect">
            <a:avLst/>
          </a:prstGeom>
          <a:solidFill>
            <a:srgbClr val="00FF00"/>
          </a:solidFill>
          <a:ln w="12192">
            <a:solidFill>
              <a:srgbClr val="00336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0"/>
              </a:spcBef>
            </a:pPr>
            <a:r>
              <a:rPr sz="1800" b="1" spc="-35" dirty="0">
                <a:solidFill>
                  <a:srgbClr val="003366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8628" y="5875020"/>
            <a:ext cx="670560" cy="469900"/>
          </a:xfrm>
          <a:prstGeom prst="rect">
            <a:avLst/>
          </a:prstGeom>
          <a:solidFill>
            <a:srgbClr val="00FF00"/>
          </a:solidFill>
          <a:ln w="12192">
            <a:solidFill>
              <a:srgbClr val="00336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20"/>
              </a:spcBef>
            </a:pPr>
            <a:r>
              <a:rPr sz="1800" b="1" spc="-35" dirty="0">
                <a:solidFill>
                  <a:srgbClr val="003366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4740" y="4034028"/>
            <a:ext cx="672465" cy="471170"/>
          </a:xfrm>
          <a:prstGeom prst="rect">
            <a:avLst/>
          </a:prstGeom>
          <a:solidFill>
            <a:srgbClr val="00FF00"/>
          </a:solidFill>
          <a:ln w="12192">
            <a:solidFill>
              <a:srgbClr val="00336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25"/>
              </a:spcBef>
            </a:pPr>
            <a:r>
              <a:rPr sz="1800" b="1" spc="-35" dirty="0">
                <a:solidFill>
                  <a:srgbClr val="003366"/>
                </a:solidFill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67536" y="841959"/>
            <a:ext cx="4764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</a:t>
            </a:r>
            <a:r>
              <a:rPr spc="-5" dirty="0"/>
              <a:t>Tree for</a:t>
            </a:r>
            <a:r>
              <a:rPr spc="-90" dirty="0"/>
              <a:t> </a:t>
            </a:r>
            <a:r>
              <a:rPr spc="-5" dirty="0"/>
              <a:t>“Play?”</a:t>
            </a:r>
          </a:p>
        </p:txBody>
      </p:sp>
      <p:sp>
        <p:nvSpPr>
          <p:cNvPr id="34" name="object 34"/>
          <p:cNvSpPr/>
          <p:nvPr/>
        </p:nvSpPr>
        <p:spPr>
          <a:xfrm>
            <a:off x="3060192" y="1917192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1752600" h="838200">
                <a:moveTo>
                  <a:pt x="0" y="419100"/>
                </a:moveTo>
                <a:lnTo>
                  <a:pt x="876299" y="0"/>
                </a:lnTo>
                <a:lnTo>
                  <a:pt x="1752599" y="419100"/>
                </a:lnTo>
                <a:lnTo>
                  <a:pt x="876299" y="83820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00373" y="2096770"/>
            <a:ext cx="89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tl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3720" y="4078351"/>
            <a:ext cx="912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mi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34354" y="4307204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Win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0779" y="32125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8379" y="336499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F7240A61-39D2-4662-81F4-5447530E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E5F18901-F1A7-4E99-9CB0-35E7CC6F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1152" y="6268923"/>
            <a:ext cx="394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Building </a:t>
            </a:r>
            <a:r>
              <a:rPr spc="-5" dirty="0"/>
              <a:t>Decision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78F7B-2CCA-4D6F-B48E-198FA6CB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003366"/>
                </a:solidFill>
                <a:latin typeface="Carlito"/>
                <a:cs typeface="Carlito"/>
              </a:rPr>
              <a:t>Top-down </a:t>
            </a:r>
            <a:r>
              <a:rPr lang="en-US" sz="2800" spc="-5" dirty="0">
                <a:solidFill>
                  <a:srgbClr val="003366"/>
                </a:solidFill>
                <a:latin typeface="Carlito"/>
                <a:cs typeface="Carlito"/>
              </a:rPr>
              <a:t>tree</a:t>
            </a:r>
            <a:r>
              <a:rPr lang="en-US" sz="2800" spc="3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2800" spc="-5" dirty="0">
                <a:solidFill>
                  <a:srgbClr val="003366"/>
                </a:solidFill>
                <a:latin typeface="Carlito"/>
                <a:cs typeface="Carlito"/>
              </a:rPr>
              <a:t>construction</a:t>
            </a:r>
            <a:endParaRPr lang="en-US"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At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start,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all training examples are at the</a:t>
            </a:r>
            <a:r>
              <a:rPr lang="en-US" sz="2400" spc="-12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root</a:t>
            </a:r>
            <a:endParaRPr lang="en-US" sz="2400" dirty="0">
              <a:latin typeface="Carlito"/>
              <a:cs typeface="Carlito"/>
            </a:endParaRPr>
          </a:p>
          <a:p>
            <a:pPr marL="756285" marR="129539" lvl="1" indent="-287020">
              <a:lnSpc>
                <a:spcPct val="100000"/>
              </a:lnSpc>
              <a:spcBef>
                <a:spcPts val="58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Partition the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examples recursively by choosing </a:t>
            </a:r>
            <a:r>
              <a:rPr lang="en-US" sz="2400" spc="-10" dirty="0">
                <a:solidFill>
                  <a:srgbClr val="006666"/>
                </a:solidFill>
                <a:latin typeface="Carlito"/>
                <a:cs typeface="Carlito"/>
              </a:rPr>
              <a:t>one 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attribute each</a:t>
            </a:r>
            <a:r>
              <a:rPr lang="en-US" sz="2400" spc="-2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time</a:t>
            </a:r>
            <a:endParaRPr lang="en-US" sz="2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4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003366"/>
                </a:solidFill>
                <a:latin typeface="Carlito"/>
                <a:cs typeface="Carlito"/>
              </a:rPr>
              <a:t>Bottom-up tree</a:t>
            </a:r>
            <a:r>
              <a:rPr lang="en-US" sz="2800" spc="1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2800" spc="-10" dirty="0">
                <a:solidFill>
                  <a:srgbClr val="003366"/>
                </a:solidFill>
                <a:latin typeface="Carlito"/>
                <a:cs typeface="Carlito"/>
              </a:rPr>
              <a:t>pruning</a:t>
            </a:r>
            <a:endParaRPr lang="en-US"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1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Remove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subtrees </a:t>
            </a:r>
            <a:r>
              <a:rPr lang="en-US" sz="2400" spc="-10" dirty="0">
                <a:solidFill>
                  <a:srgbClr val="006666"/>
                </a:solidFill>
                <a:latin typeface="Carlito"/>
                <a:cs typeface="Carlito"/>
              </a:rPr>
              <a:t>or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branches,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in a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bottom-up 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manner, to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improve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the estimated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accuracy on</a:t>
            </a:r>
            <a:r>
              <a:rPr lang="en-US" sz="2400" spc="-100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lang="en-US" sz="2400" spc="-5" dirty="0">
                <a:solidFill>
                  <a:srgbClr val="006666"/>
                </a:solidFill>
                <a:latin typeface="Carlito"/>
                <a:cs typeface="Carlito"/>
              </a:rPr>
              <a:t>new  </a:t>
            </a:r>
            <a:r>
              <a:rPr lang="en-US" sz="2400" dirty="0">
                <a:solidFill>
                  <a:srgbClr val="006666"/>
                </a:solidFill>
                <a:latin typeface="Carlito"/>
                <a:cs typeface="Carlito"/>
              </a:rPr>
              <a:t>cases</a:t>
            </a:r>
            <a:endParaRPr lang="en-US" sz="2400" dirty="0">
              <a:latin typeface="Carlito"/>
              <a:cs typeface="Carlito"/>
            </a:endParaRPr>
          </a:p>
          <a:p>
            <a:endParaRPr lang="LID4096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E01A6-15D9-468A-9B4B-D80BCF46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6FB1-2937-4F6F-B583-EBF90003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Choosing </a:t>
            </a:r>
            <a:r>
              <a:rPr dirty="0"/>
              <a:t>the Splitting</a:t>
            </a:r>
            <a:r>
              <a:rPr spc="-40" dirty="0"/>
              <a:t> </a:t>
            </a:r>
            <a:r>
              <a:rPr dirty="0"/>
              <a:t>Attribute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C7211-B16D-4F63-BA75-9CF42ADE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003366"/>
                </a:solidFill>
                <a:latin typeface="Carlito"/>
              </a:rPr>
              <a:t>At each node, available attributes are evaluated  on the basis of separating the classes of the  training examples. A Goodness function is used  for this purpose</a:t>
            </a:r>
          </a:p>
          <a:p>
            <a:pPr marL="354965" indent="-342900">
              <a:lnSpc>
                <a:spcPct val="100000"/>
              </a:lnSpc>
              <a:spcBef>
                <a:spcPts val="7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003366"/>
                </a:solidFill>
                <a:latin typeface="Carlito"/>
              </a:rPr>
              <a:t>Typical goodness functions:</a:t>
            </a: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6666"/>
                </a:solidFill>
                <a:latin typeface="Carlito"/>
              </a:rPr>
              <a:t>information gain (ID3/C4.5)</a:t>
            </a: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6666"/>
                </a:solidFill>
                <a:latin typeface="Carlito"/>
              </a:rPr>
              <a:t>accuracy</a:t>
            </a: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 err="1">
                <a:solidFill>
                  <a:srgbClr val="006666"/>
                </a:solidFill>
                <a:latin typeface="Carlito"/>
              </a:rPr>
              <a:t>gini</a:t>
            </a:r>
            <a:r>
              <a:rPr lang="en-US" sz="2400" dirty="0">
                <a:solidFill>
                  <a:srgbClr val="006666"/>
                </a:solidFill>
                <a:latin typeface="Carlito"/>
              </a:rPr>
              <a:t> index</a:t>
            </a: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6666"/>
                </a:solidFill>
                <a:latin typeface="Carlito"/>
              </a:rPr>
              <a:t>others (information gain ratio)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5D0159-3056-4AE3-8695-131C42AC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CC6364-32A4-477C-BB8D-64C17B88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40" dirty="0"/>
              <a:t> </a:t>
            </a:r>
            <a:r>
              <a:rPr dirty="0"/>
              <a:t>Techniques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42109F-BF47-4AB0-8427-F683E3F1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1800" spc="-10" dirty="0">
                <a:solidFill>
                  <a:srgbClr val="003366"/>
                </a:solidFill>
                <a:latin typeface="Carlito"/>
                <a:cs typeface="Carlito"/>
              </a:rPr>
              <a:t>Decision Tree </a:t>
            </a: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based</a:t>
            </a:r>
            <a:r>
              <a:rPr lang="en-US" sz="1800" spc="4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Methods</a:t>
            </a:r>
            <a:endParaRPr lang="en-US" sz="1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Rule-based</a:t>
            </a:r>
            <a:r>
              <a:rPr lang="en-US" sz="1800"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1800" spc="-10" dirty="0">
                <a:solidFill>
                  <a:srgbClr val="003366"/>
                </a:solidFill>
                <a:latin typeface="Carlito"/>
                <a:cs typeface="Carlito"/>
              </a:rPr>
              <a:t>Methods</a:t>
            </a:r>
            <a:endParaRPr lang="en-US" sz="1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Memory </a:t>
            </a:r>
            <a:r>
              <a:rPr lang="en-US" sz="1800" spc="-10" dirty="0">
                <a:solidFill>
                  <a:srgbClr val="003366"/>
                </a:solidFill>
                <a:latin typeface="Carlito"/>
                <a:cs typeface="Carlito"/>
              </a:rPr>
              <a:t>based</a:t>
            </a:r>
            <a:r>
              <a:rPr lang="en-US" sz="1800"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reasoning</a:t>
            </a:r>
            <a:endParaRPr lang="en-US" sz="1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Neural</a:t>
            </a:r>
            <a:r>
              <a:rPr lang="en-US" sz="1800"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Networks</a:t>
            </a:r>
            <a:endParaRPr lang="en-US" sz="1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Naïve Bayes and Bayesian Belief</a:t>
            </a:r>
            <a:r>
              <a:rPr lang="en-US" sz="1800" spc="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Networks</a:t>
            </a:r>
            <a:endParaRPr lang="en-US" sz="1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1800" spc="-10" dirty="0">
                <a:solidFill>
                  <a:srgbClr val="003366"/>
                </a:solidFill>
                <a:latin typeface="Carlito"/>
                <a:cs typeface="Carlito"/>
              </a:rPr>
              <a:t>Support Vector</a:t>
            </a:r>
            <a:r>
              <a:rPr lang="en-US" sz="1800" spc="4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003366"/>
                </a:solidFill>
                <a:latin typeface="Carlito"/>
                <a:cs typeface="Carlito"/>
              </a:rPr>
              <a:t>Machines</a:t>
            </a:r>
            <a:endParaRPr lang="en-US" sz="1800" dirty="0">
              <a:latin typeface="Carlito"/>
              <a:cs typeface="Carlito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0CDF1B-E014-461F-BC5D-DB7658F1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62B89D-2441-4D6B-B029-B7889CE2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52" y="6268923"/>
            <a:ext cx="394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97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Which </a:t>
            </a:r>
            <a:r>
              <a:rPr dirty="0"/>
              <a:t>attribute to</a:t>
            </a:r>
            <a:r>
              <a:rPr spc="-50" dirty="0"/>
              <a:t> </a:t>
            </a:r>
            <a:r>
              <a:rPr dirty="0"/>
              <a:t>select?</a:t>
            </a:r>
          </a:p>
        </p:txBody>
      </p:sp>
      <p:sp>
        <p:nvSpPr>
          <p:cNvPr id="4" name="object 4"/>
          <p:cNvSpPr/>
          <p:nvPr/>
        </p:nvSpPr>
        <p:spPr>
          <a:xfrm>
            <a:off x="1331975" y="1996450"/>
            <a:ext cx="2636322" cy="1988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9176" y="4053842"/>
            <a:ext cx="1546758" cy="266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6776" y="1991867"/>
            <a:ext cx="1514632" cy="2362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5776" y="4434846"/>
            <a:ext cx="2310303" cy="2193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5D0D7-9C56-43EA-A816-06FF9953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zeshan.khan@nu.edu.pk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4D25-C6BB-453F-990B-7D0B825C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F603F-0023-426D-90D9-9F889421DD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criterion for </a:t>
            </a:r>
            <a:r>
              <a:rPr dirty="0"/>
              <a:t>attribute</a:t>
            </a:r>
            <a:r>
              <a:rPr spc="-1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51BA8-55BD-47D8-ABBC-A87B6740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1565" indent="-343535">
              <a:lnSpc>
                <a:spcPct val="120000"/>
              </a:lnSpc>
              <a:spcBef>
                <a:spcPts val="795"/>
              </a:spcBef>
              <a:buSzPct val="75000"/>
              <a:buFont typeface="Wingdings"/>
              <a:buChar char=""/>
              <a:tabLst>
                <a:tab pos="1091565" algn="l"/>
                <a:tab pos="1092200" algn="l"/>
              </a:tabLst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Which is the best attribute?</a:t>
            </a:r>
          </a:p>
          <a:p>
            <a:pPr marL="1492250" lvl="1" indent="-287020">
              <a:lnSpc>
                <a:spcPct val="12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1492250" algn="l"/>
                <a:tab pos="1492885" algn="l"/>
              </a:tabLst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The one which will result in the smallest tree</a:t>
            </a:r>
          </a:p>
          <a:p>
            <a:pPr marL="1492250" lvl="1" indent="-287020">
              <a:lnSpc>
                <a:spcPct val="120000"/>
              </a:lnSpc>
              <a:spcBef>
                <a:spcPts val="58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1492250" algn="l"/>
                <a:tab pos="1492885" algn="l"/>
              </a:tabLst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Heuristic: choose the attribute that produces the</a:t>
            </a:r>
          </a:p>
          <a:p>
            <a:pPr marL="1492250">
              <a:lnSpc>
                <a:spcPct val="120000"/>
              </a:lnSpc>
              <a:buSzPct val="75000"/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“purest” nodes</a:t>
            </a:r>
          </a:p>
          <a:p>
            <a:pPr marL="1091565" indent="-343535">
              <a:lnSpc>
                <a:spcPct val="120000"/>
              </a:lnSpc>
              <a:spcBef>
                <a:spcPts val="640"/>
              </a:spcBef>
              <a:buSzPct val="75000"/>
              <a:buFont typeface="Wingdings"/>
              <a:buChar char=""/>
              <a:tabLst>
                <a:tab pos="1091565" algn="l"/>
                <a:tab pos="1092200" algn="l"/>
              </a:tabLst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Popular impurity criterion: information gain</a:t>
            </a:r>
          </a:p>
          <a:p>
            <a:pPr marL="1492250" marR="149860" lvl="1" indent="-287020">
              <a:lnSpc>
                <a:spcPct val="120000"/>
              </a:lnSpc>
              <a:spcBef>
                <a:spcPts val="61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1492250" algn="l"/>
                <a:tab pos="1492885" algn="l"/>
              </a:tabLst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Information gain increases with the average purity of  the subsets that an attribute produces</a:t>
            </a:r>
          </a:p>
          <a:p>
            <a:pPr marL="1091565" marR="5080" indent="-342900">
              <a:lnSpc>
                <a:spcPct val="120000"/>
              </a:lnSpc>
              <a:spcBef>
                <a:spcPts val="645"/>
              </a:spcBef>
              <a:buSzPct val="75000"/>
              <a:buFont typeface="Wingdings"/>
              <a:buChar char=""/>
              <a:tabLst>
                <a:tab pos="1091565" algn="l"/>
                <a:tab pos="1092200" algn="l"/>
              </a:tabLst>
            </a:pPr>
            <a:r>
              <a:rPr lang="en-US" sz="5100" spc="-10" dirty="0">
                <a:solidFill>
                  <a:srgbClr val="003366"/>
                </a:solidFill>
                <a:latin typeface="Carlito"/>
              </a:rPr>
              <a:t>Strategy: choose attribute that results in greatest  information gain</a:t>
            </a:r>
          </a:p>
          <a:p>
            <a:endParaRPr lang="LID4096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049D11-9170-4D37-A45B-98145F62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958AC6-0566-4E68-8444-B8774507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1152" y="6268923"/>
            <a:ext cx="394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60" dirty="0"/>
              <a:t> </a:t>
            </a:r>
            <a:r>
              <a:rPr dirty="0"/>
              <a:t>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3EFF6B-22BD-49D5-B46C-0ECE80D6D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67665" indent="-342900">
                  <a:lnSpc>
                    <a:spcPct val="100000"/>
                  </a:lnSpc>
                  <a:spcBef>
                    <a:spcPts val="795"/>
                  </a:spcBef>
                  <a:buSzPct val="75000"/>
                  <a:buFont typeface="Wingdings"/>
                  <a:buChar char=""/>
                  <a:tabLst>
                    <a:tab pos="367665" algn="l"/>
                    <a:tab pos="368300" algn="l"/>
                  </a:tabLst>
                </a:pP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Information is measured in</a:t>
                </a:r>
                <a:r>
                  <a:rPr lang="en-US" sz="2800" spc="4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800" i="1" spc="-10" dirty="0">
                    <a:solidFill>
                      <a:srgbClr val="003366"/>
                    </a:solidFill>
                    <a:latin typeface="Carlito"/>
                    <a:cs typeface="Carlito"/>
                  </a:rPr>
                  <a:t>bits</a:t>
                </a:r>
                <a:endParaRPr lang="en-US" sz="2800" dirty="0">
                  <a:latin typeface="Carlito"/>
                  <a:cs typeface="Carlito"/>
                </a:endParaRPr>
              </a:p>
              <a:p>
                <a:pPr marL="768985" lvl="1" indent="-287655">
                  <a:lnSpc>
                    <a:spcPct val="100000"/>
                  </a:lnSpc>
                  <a:spcBef>
                    <a:spcPts val="605"/>
                  </a:spcBef>
                  <a:buClr>
                    <a:srgbClr val="003366"/>
                  </a:buClr>
                  <a:buSzPct val="75000"/>
                  <a:buFont typeface="Arial"/>
                  <a:buChar char="–"/>
                  <a:tabLst>
                    <a:tab pos="768985" algn="l"/>
                    <a:tab pos="769620" algn="l"/>
                  </a:tabLst>
                </a:pPr>
                <a:r>
                  <a:rPr lang="en-US" sz="24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Given </a:t>
                </a:r>
                <a:r>
                  <a:rPr lang="en-US" sz="2400" dirty="0">
                    <a:solidFill>
                      <a:srgbClr val="006666"/>
                    </a:solidFill>
                    <a:latin typeface="Carlito"/>
                    <a:cs typeface="Carlito"/>
                  </a:rPr>
                  <a:t>a </a:t>
                </a:r>
                <a:r>
                  <a:rPr lang="en-US" sz="24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probability distribution, </a:t>
                </a:r>
                <a:r>
                  <a:rPr lang="en-US" sz="2400" dirty="0">
                    <a:solidFill>
                      <a:srgbClr val="006666"/>
                    </a:solidFill>
                    <a:latin typeface="Carlito"/>
                    <a:cs typeface="Carlito"/>
                  </a:rPr>
                  <a:t>the info required</a:t>
                </a:r>
                <a:r>
                  <a:rPr lang="en-US" sz="2400" spc="-60" dirty="0">
                    <a:solidFill>
                      <a:srgbClr val="0066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400" dirty="0">
                    <a:solidFill>
                      <a:srgbClr val="006666"/>
                    </a:solidFill>
                    <a:latin typeface="Carlito"/>
                    <a:cs typeface="Carlito"/>
                  </a:rPr>
                  <a:t>to</a:t>
                </a:r>
                <a:endParaRPr lang="en-US" sz="2400" dirty="0">
                  <a:latin typeface="Carlito"/>
                  <a:cs typeface="Carlito"/>
                </a:endParaRPr>
              </a:p>
              <a:p>
                <a:pPr marL="768985">
                  <a:lnSpc>
                    <a:spcPct val="100000"/>
                  </a:lnSpc>
                </a:pPr>
                <a:r>
                  <a:rPr lang="en-US" sz="2400" spc="-45" dirty="0">
                    <a:solidFill>
                      <a:srgbClr val="006666"/>
                    </a:solidFill>
                    <a:latin typeface="Arial"/>
                    <a:cs typeface="Arial"/>
                  </a:rPr>
                  <a:t>predict </a:t>
                </a:r>
                <a:r>
                  <a:rPr lang="en-US" sz="2400" spc="-130" dirty="0">
                    <a:solidFill>
                      <a:srgbClr val="006666"/>
                    </a:solidFill>
                    <a:latin typeface="Arial"/>
                    <a:cs typeface="Arial"/>
                  </a:rPr>
                  <a:t>an </a:t>
                </a:r>
                <a:r>
                  <a:rPr lang="en-US" sz="2400" spc="-70" dirty="0">
                    <a:solidFill>
                      <a:srgbClr val="006666"/>
                    </a:solidFill>
                    <a:latin typeface="Arial"/>
                    <a:cs typeface="Arial"/>
                  </a:rPr>
                  <a:t>event </a:t>
                </a:r>
                <a:r>
                  <a:rPr lang="en-US" sz="2400" spc="-125" dirty="0">
                    <a:solidFill>
                      <a:srgbClr val="006666"/>
                    </a:solidFill>
                    <a:latin typeface="Arial"/>
                    <a:cs typeface="Arial"/>
                  </a:rPr>
                  <a:t>is </a:t>
                </a:r>
                <a:r>
                  <a:rPr lang="en-US" sz="2400" spc="-30" dirty="0">
                    <a:solidFill>
                      <a:srgbClr val="006666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400" spc="-40" dirty="0">
                    <a:solidFill>
                      <a:srgbClr val="006666"/>
                    </a:solidFill>
                    <a:latin typeface="Arial"/>
                    <a:cs typeface="Arial"/>
                  </a:rPr>
                  <a:t>distribution’s</a:t>
                </a:r>
                <a:r>
                  <a:rPr lang="en-US" sz="2400" spc="-365" dirty="0">
                    <a:solidFill>
                      <a:srgbClr val="0066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i="1" dirty="0">
                    <a:solidFill>
                      <a:srgbClr val="006666"/>
                    </a:solidFill>
                    <a:latin typeface="Carlito"/>
                    <a:cs typeface="Carlito"/>
                  </a:rPr>
                  <a:t>entropy</a:t>
                </a:r>
                <a:endParaRPr lang="en-US" sz="2400" dirty="0">
                  <a:latin typeface="Carlito"/>
                  <a:cs typeface="Carlito"/>
                </a:endParaRPr>
              </a:p>
              <a:p>
                <a:pPr marL="768985" marR="17780" lvl="1" indent="-287020">
                  <a:lnSpc>
                    <a:spcPct val="100000"/>
                  </a:lnSpc>
                  <a:spcBef>
                    <a:spcPts val="580"/>
                  </a:spcBef>
                  <a:buClr>
                    <a:srgbClr val="003366"/>
                  </a:buClr>
                  <a:buSzPct val="75000"/>
                  <a:buFont typeface="Arial"/>
                  <a:buChar char="–"/>
                  <a:tabLst>
                    <a:tab pos="768985" algn="l"/>
                    <a:tab pos="769620" algn="l"/>
                  </a:tabLst>
                </a:pPr>
                <a:r>
                  <a:rPr lang="en-US" sz="24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Entropy gives </a:t>
                </a:r>
                <a:r>
                  <a:rPr lang="en-US" sz="2400" dirty="0">
                    <a:solidFill>
                      <a:srgbClr val="006666"/>
                    </a:solidFill>
                    <a:latin typeface="Carlito"/>
                    <a:cs typeface="Carlito"/>
                  </a:rPr>
                  <a:t>the information required in </a:t>
                </a:r>
                <a:r>
                  <a:rPr lang="en-US" sz="24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bits (this </a:t>
                </a:r>
                <a:r>
                  <a:rPr lang="en-US" sz="2400" dirty="0">
                    <a:solidFill>
                      <a:srgbClr val="006666"/>
                    </a:solidFill>
                    <a:latin typeface="Carlito"/>
                    <a:cs typeface="Carlito"/>
                  </a:rPr>
                  <a:t>can  </a:t>
                </a:r>
                <a:r>
                  <a:rPr lang="en-US" sz="24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involve fractions of</a:t>
                </a:r>
                <a:r>
                  <a:rPr lang="en-US" sz="2400" spc="-20" dirty="0">
                    <a:solidFill>
                      <a:srgbClr val="0066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4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bits!)</a:t>
                </a:r>
                <a:endParaRPr lang="en-US" sz="2400" dirty="0">
                  <a:latin typeface="Carlito"/>
                  <a:cs typeface="Carlito"/>
                </a:endParaRPr>
              </a:p>
              <a:p>
                <a:pPr marL="367665" indent="-342900">
                  <a:lnSpc>
                    <a:spcPct val="100000"/>
                  </a:lnSpc>
                  <a:spcBef>
                    <a:spcPts val="645"/>
                  </a:spcBef>
                  <a:buSzPct val="75000"/>
                  <a:buFont typeface="Wingdings"/>
                  <a:buChar char=""/>
                  <a:tabLst>
                    <a:tab pos="367665" algn="l"/>
                    <a:tab pos="368300" algn="l"/>
                  </a:tabLst>
                </a:pPr>
                <a:r>
                  <a:rPr lang="en-US" sz="2800" spc="-10" dirty="0">
                    <a:solidFill>
                      <a:srgbClr val="003366"/>
                    </a:solidFill>
                    <a:latin typeface="Carlito"/>
                    <a:cs typeface="Carlito"/>
                  </a:rPr>
                  <a:t>Formula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for computing the</a:t>
                </a:r>
                <a:r>
                  <a:rPr lang="en-US" sz="2800" spc="6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800" spc="-10" dirty="0">
                    <a:solidFill>
                      <a:srgbClr val="003366"/>
                    </a:solidFill>
                    <a:latin typeface="Carlito"/>
                    <a:cs typeface="Carlito"/>
                  </a:rPr>
                  <a:t>entropy:</a:t>
                </a:r>
              </a:p>
              <a:p>
                <a:pPr marL="367665" indent="-342900">
                  <a:lnSpc>
                    <a:spcPct val="100000"/>
                  </a:lnSpc>
                  <a:spcBef>
                    <a:spcPts val="645"/>
                  </a:spcBef>
                  <a:buSzPct val="75000"/>
                  <a:buFont typeface="Wingdings"/>
                  <a:buChar char=""/>
                  <a:tabLst>
                    <a:tab pos="367665" algn="l"/>
                    <a:tab pos="368300" algn="l"/>
                  </a:tabLst>
                </a:pPr>
                <a14:m>
                  <m:oMath xmlns:m="http://schemas.openxmlformats.org/officeDocument/2006/math">
                    <m:r>
                      <a:rPr lang="en-US" sz="2800" i="1" spc="45" dirty="0" smtClean="0">
                        <a:latin typeface="Cambria Math" panose="02040503050406030204" pitchFamily="18" charset="0"/>
                        <a:cs typeface="Times New Roman"/>
                      </a:rPr>
                      <m:t>𝑒𝑛𝑡𝑟𝑜𝑝𝑦</m:t>
                    </m:r>
                    <m:d>
                      <m:dPr>
                        <m:ctrlPr>
                          <a:rPr lang="en-US" sz="2800" i="1" spc="4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800" i="1" spc="-340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800" i="1" spc="-2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800" i="1" spc="-3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  <m:r>
                          <a:rPr lang="en-US" sz="2800" i="1" spc="-330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800" i="1" spc="25" dirty="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2800" i="1" spc="-15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800" i="1" spc="5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800" i="1" spc="82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US" sz="2800" i="1" spc="-15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800" i="1" spc="300" dirty="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2800" i="1" spc="-10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800" b="0" i="1" spc="-10" dirty="0" smtClean="0">
                            <a:latin typeface="Cambria Math" panose="02040503050406030204" pitchFamily="18" charset="0"/>
                            <a:cs typeface="Times New Roman"/>
                          </a:rPr>
                          <m:t>…,</m:t>
                        </m:r>
                        <m:r>
                          <a:rPr lang="en-US" sz="2800" i="1" spc="55" dirty="0" err="1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800" i="1" spc="82" baseline="-23809" dirty="0" err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800" i="1" spc="-6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e>
                    </m:d>
                    <m:r>
                      <a:rPr lang="en-US" sz="2800" b="0" i="1" spc="35" dirty="0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800" b="0" i="1" spc="3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pc="3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800" b="0" i="1" spc="35" dirty="0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800" b="0" i="1" spc="3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a:rPr lang="en-US" sz="2800" i="1" spc="-5" dirty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800" b="0" i="1" spc="-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800" i="1" spc="-5" dirty="0">
                            <a:latin typeface="Cambria Math" panose="02040503050406030204" pitchFamily="18" charset="0"/>
                            <a:cs typeface="Times New Roman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2800" i="1" spc="-5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800" i="1" spc="-5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pc="-5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latin typeface="Carlito"/>
                  <a:cs typeface="Carlito"/>
                </a:endParaRPr>
              </a:p>
              <a:p>
                <a:pPr marL="254635">
                  <a:lnSpc>
                    <a:spcPct val="100000"/>
                  </a:lnSpc>
                  <a:spcBef>
                    <a:spcPts val="450"/>
                  </a:spcBef>
                </a:pPr>
                <a14:m>
                  <m:oMath xmlns:m="http://schemas.openxmlformats.org/officeDocument/2006/math">
                    <m:r>
                      <a:rPr lang="en-US" sz="2400" i="1" spc="45" dirty="0" smtClean="0">
                        <a:latin typeface="Cambria Math" panose="02040503050406030204" pitchFamily="18" charset="0"/>
                        <a:cs typeface="Times New Roman"/>
                      </a:rPr>
                      <m:t>𝑒𝑛𝑡𝑟𝑜𝑝𝑦</m:t>
                    </m:r>
                    <m:d>
                      <m:dPr>
                        <m:ctrlPr>
                          <a:rPr lang="en-US" sz="2400" i="1" spc="4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i="1" spc="-340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i="1" spc="-2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100" i="1" spc="-3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  <m:r>
                          <a:rPr lang="en-US" sz="2100" i="1" spc="-330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i="1" spc="25" dirty="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2400" i="1" spc="-15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i="1" spc="5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100" i="1" spc="82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US" sz="2100" i="1" spc="-15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i="1" spc="300" dirty="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2400" i="1" spc="-10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sz="2400" b="0" i="1" spc="-10" dirty="0" smtClean="0">
                            <a:latin typeface="Cambria Math" panose="02040503050406030204" pitchFamily="18" charset="0"/>
                            <a:cs typeface="Times New Roman"/>
                          </a:rPr>
                          <m:t>…,</m:t>
                        </m:r>
                        <m:r>
                          <a:rPr lang="en-US" sz="2400" i="1" spc="55" dirty="0" err="1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en-US" sz="2100" i="1" spc="82" baseline="-23809" dirty="0" err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  <m:r>
                          <a:rPr lang="en-US" sz="2100" i="1" spc="-67" baseline="-23809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e>
                    </m:d>
                    <m:r>
                      <a:rPr lang="en-US" sz="2400" b="0" i="1" spc="35" dirty="0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i="1" spc="-21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sz="2100" i="1" spc="-7" baseline="-23809" dirty="0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sz="24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𝑙𝑜𝑔</m:t>
                    </m:r>
                    <m:sSub>
                      <m:sSubPr>
                        <m:ctrlPr>
                          <a:rPr lang="en-US" sz="2400" b="0" i="1" spc="-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 spc="-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</m:e>
                      <m:sub>
                        <m:r>
                          <a:rPr lang="en-US" sz="2400" b="0" i="1" spc="-5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sz="2400" b="0" i="1" spc="-5" dirty="0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US" sz="2400" i="1" spc="60" dirty="0" smtClean="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sz="2100" i="1" spc="89" baseline="-23809" dirty="0" smtClean="0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  <m:r>
                      <a:rPr lang="en-US" sz="2400" i="1" spc="60" dirty="0" smtClean="0">
                        <a:latin typeface="Cambria Math" panose="02040503050406030204" pitchFamily="18" charset="0"/>
                        <a:cs typeface="Times New Roman"/>
                      </a:rPr>
                      <m:t>𝑙𝑜𝑔𝑝</m:t>
                    </m:r>
                    <m:r>
                      <a:rPr lang="en-US" sz="2100" i="1" spc="89" baseline="-23809" dirty="0" smtClean="0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  <m:r>
                      <a:rPr lang="en-US" sz="2400" b="0" i="1" spc="530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en-US" sz="2400" b="0" i="1" spc="530" dirty="0" smtClean="0">
                        <a:latin typeface="Cambria Math" panose="02040503050406030204" pitchFamily="18" charset="0"/>
                        <a:cs typeface="Symbol"/>
                      </a:rPr>
                      <m:t>…−</m:t>
                    </m:r>
                    <m:r>
                      <a:rPr lang="en-US" sz="2400" i="1" spc="60" dirty="0" err="1" smtClean="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sz="2100" i="1" spc="89" baseline="-23809" dirty="0" err="1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en-US" sz="2400" i="1" spc="60" dirty="0" err="1" smtClean="0">
                        <a:latin typeface="Cambria Math" panose="02040503050406030204" pitchFamily="18" charset="0"/>
                        <a:cs typeface="Times New Roman"/>
                      </a:rPr>
                      <m:t>𝑙𝑜𝑔𝑝</m:t>
                    </m:r>
                    <m:r>
                      <a:rPr lang="en-US" sz="2100" i="1" spc="89" baseline="-23809" dirty="0" err="1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endParaRPr lang="en-US" sz="2400" spc="45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3EFF6B-22BD-49D5-B46C-0ECE80D6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8" t="-1120" b="-15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58CD76-3F7A-4261-BED6-7198F551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FC275E-4E24-4B13-959B-6AD69339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561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 attribute</a:t>
            </a:r>
            <a:r>
              <a:rPr spc="-90" dirty="0"/>
              <a:t> </a:t>
            </a:r>
            <a:r>
              <a:rPr dirty="0"/>
              <a:t>“Outlook”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300" y="1537842"/>
            <a:ext cx="8851265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indent="-343535">
              <a:lnSpc>
                <a:spcPct val="100000"/>
              </a:lnSpc>
              <a:spcBef>
                <a:spcPts val="95"/>
              </a:spcBef>
              <a:buSzPct val="75000"/>
              <a:buChar char=""/>
              <a:tabLst>
                <a:tab pos="614045" algn="l"/>
                <a:tab pos="614680" algn="l"/>
              </a:tabLst>
            </a:pPr>
            <a:r>
              <a:rPr sz="2800" spc="500" dirty="0">
                <a:solidFill>
                  <a:srgbClr val="003366"/>
                </a:solidFill>
                <a:latin typeface="Wingdings"/>
                <a:cs typeface="Wingdings"/>
              </a:rPr>
              <a:t>“</a:t>
            </a:r>
            <a:r>
              <a:rPr sz="2800" spc="500" dirty="0">
                <a:solidFill>
                  <a:srgbClr val="003366"/>
                </a:solidFill>
                <a:latin typeface="Arial"/>
                <a:cs typeface="Arial"/>
              </a:rPr>
              <a:t>Outlook”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800" spc="-75" dirty="0">
                <a:solidFill>
                  <a:srgbClr val="003366"/>
                </a:solidFill>
                <a:latin typeface="Arial"/>
                <a:cs typeface="Arial"/>
              </a:rPr>
              <a:t>“Sunny”: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Times New Roman"/>
                <a:cs typeface="Times New Roman"/>
              </a:rPr>
              <a:t>info([2,3])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entropy(2/5,3/5)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5log(2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5)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5log(3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5)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0.971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238" y="2558618"/>
            <a:ext cx="6572884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105" indent="-34353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713105" algn="l"/>
                <a:tab pos="713740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“Outlook” </a:t>
            </a:r>
            <a:r>
              <a:rPr sz="2800" spc="-24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800" spc="-2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03366"/>
                </a:solidFill>
                <a:latin typeface="Arial"/>
                <a:cs typeface="Arial"/>
              </a:rPr>
              <a:t>“Overcast”: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latin typeface="Times New Roman"/>
                <a:cs typeface="Times New Roman"/>
              </a:rPr>
              <a:t>info([4,0])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entropy(1,0)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</a:t>
            </a:r>
            <a:r>
              <a:rPr sz="2400" spc="-50" dirty="0">
                <a:latin typeface="Times New Roman"/>
                <a:cs typeface="Times New Roman"/>
              </a:rPr>
              <a:t>1log(1)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log(0)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713105" indent="-343535">
              <a:lnSpc>
                <a:spcPct val="100000"/>
              </a:lnSpc>
              <a:spcBef>
                <a:spcPts val="60"/>
              </a:spcBef>
              <a:buSzPct val="75000"/>
              <a:buFont typeface="Wingdings"/>
              <a:buChar char=""/>
              <a:tabLst>
                <a:tab pos="713105" algn="l"/>
                <a:tab pos="713740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“Outlook” </a:t>
            </a:r>
            <a:r>
              <a:rPr sz="2800" spc="-245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800" spc="-25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003366"/>
                </a:solidFill>
                <a:latin typeface="Arial"/>
                <a:cs typeface="Arial"/>
              </a:rPr>
              <a:t>“Rainy”: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8394" y="2971800"/>
            <a:ext cx="1338580" cy="314960"/>
          </a:xfrm>
          <a:custGeom>
            <a:avLst/>
            <a:gdLst/>
            <a:ahLst/>
            <a:cxnLst/>
            <a:rect l="l" t="t" r="r" b="b"/>
            <a:pathLst>
              <a:path w="1338579" h="314960">
                <a:moveTo>
                  <a:pt x="236981" y="219075"/>
                </a:moveTo>
                <a:lnTo>
                  <a:pt x="269097" y="194386"/>
                </a:lnTo>
                <a:lnTo>
                  <a:pt x="304512" y="171299"/>
                </a:lnTo>
                <a:lnTo>
                  <a:pt x="343002" y="149880"/>
                </a:lnTo>
                <a:lnTo>
                  <a:pt x="384346" y="130193"/>
                </a:lnTo>
                <a:lnTo>
                  <a:pt x="428321" y="112303"/>
                </a:lnTo>
                <a:lnTo>
                  <a:pt x="474704" y="96275"/>
                </a:lnTo>
                <a:lnTo>
                  <a:pt x="523272" y="82173"/>
                </a:lnTo>
                <a:lnTo>
                  <a:pt x="573803" y="70063"/>
                </a:lnTo>
                <a:lnTo>
                  <a:pt x="626074" y="60009"/>
                </a:lnTo>
                <a:lnTo>
                  <a:pt x="679862" y="52077"/>
                </a:lnTo>
                <a:lnTo>
                  <a:pt x="734946" y="46330"/>
                </a:lnTo>
                <a:lnTo>
                  <a:pt x="791101" y="42835"/>
                </a:lnTo>
                <a:lnTo>
                  <a:pt x="848105" y="41655"/>
                </a:lnTo>
                <a:lnTo>
                  <a:pt x="901205" y="42646"/>
                </a:lnTo>
                <a:lnTo>
                  <a:pt x="953772" y="45677"/>
                </a:lnTo>
                <a:lnTo>
                  <a:pt x="1005604" y="50710"/>
                </a:lnTo>
                <a:lnTo>
                  <a:pt x="1056499" y="57706"/>
                </a:lnTo>
                <a:lnTo>
                  <a:pt x="1106253" y="66626"/>
                </a:lnTo>
                <a:lnTo>
                  <a:pt x="1154665" y="77432"/>
                </a:lnTo>
                <a:lnTo>
                  <a:pt x="1201530" y="90085"/>
                </a:lnTo>
                <a:lnTo>
                  <a:pt x="1246646" y="104546"/>
                </a:lnTo>
                <a:lnTo>
                  <a:pt x="1289811" y="120776"/>
                </a:lnTo>
                <a:lnTo>
                  <a:pt x="1338452" y="87884"/>
                </a:lnTo>
                <a:lnTo>
                  <a:pt x="1295415" y="71566"/>
                </a:lnTo>
                <a:lnTo>
                  <a:pt x="1250612" y="56847"/>
                </a:lnTo>
                <a:lnTo>
                  <a:pt x="1204206" y="43753"/>
                </a:lnTo>
                <a:lnTo>
                  <a:pt x="1156359" y="32314"/>
                </a:lnTo>
                <a:lnTo>
                  <a:pt x="1107233" y="22558"/>
                </a:lnTo>
                <a:lnTo>
                  <a:pt x="1056991" y="14512"/>
                </a:lnTo>
                <a:lnTo>
                  <a:pt x="1005795" y="8205"/>
                </a:lnTo>
                <a:lnTo>
                  <a:pt x="953807" y="3665"/>
                </a:lnTo>
                <a:lnTo>
                  <a:pt x="901190" y="921"/>
                </a:lnTo>
                <a:lnTo>
                  <a:pt x="848105" y="0"/>
                </a:lnTo>
                <a:lnTo>
                  <a:pt x="789327" y="1129"/>
                </a:lnTo>
                <a:lnTo>
                  <a:pt x="731341" y="4479"/>
                </a:lnTo>
                <a:lnTo>
                  <a:pt x="674346" y="9993"/>
                </a:lnTo>
                <a:lnTo>
                  <a:pt x="618541" y="17612"/>
                </a:lnTo>
                <a:lnTo>
                  <a:pt x="564124" y="27280"/>
                </a:lnTo>
                <a:lnTo>
                  <a:pt x="511294" y="38938"/>
                </a:lnTo>
                <a:lnTo>
                  <a:pt x="460247" y="52530"/>
                </a:lnTo>
                <a:lnTo>
                  <a:pt x="411184" y="67997"/>
                </a:lnTo>
                <a:lnTo>
                  <a:pt x="364302" y="85283"/>
                </a:lnTo>
                <a:lnTo>
                  <a:pt x="319798" y="104330"/>
                </a:lnTo>
                <a:lnTo>
                  <a:pt x="277873" y="125080"/>
                </a:lnTo>
                <a:lnTo>
                  <a:pt x="238723" y="147476"/>
                </a:lnTo>
                <a:lnTo>
                  <a:pt x="202548" y="171461"/>
                </a:lnTo>
                <a:lnTo>
                  <a:pt x="169544" y="196976"/>
                </a:lnTo>
                <a:lnTo>
                  <a:pt x="0" y="141477"/>
                </a:lnTo>
                <a:lnTo>
                  <a:pt x="76326" y="314578"/>
                </a:lnTo>
                <a:lnTo>
                  <a:pt x="406526" y="274574"/>
                </a:lnTo>
                <a:lnTo>
                  <a:pt x="236981" y="219075"/>
                </a:lnTo>
                <a:close/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7300" y="3925245"/>
            <a:ext cx="8860790" cy="21958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spc="-5" dirty="0">
                <a:latin typeface="Times New Roman"/>
                <a:cs typeface="Times New Roman"/>
              </a:rPr>
              <a:t>info([3,2])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entropy(3/5,2/5)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3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5log(3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5)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5log(2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5)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0.971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614045" indent="-343535">
              <a:lnSpc>
                <a:spcPct val="100000"/>
              </a:lnSpc>
              <a:spcBef>
                <a:spcPts val="1335"/>
              </a:spcBef>
              <a:buSzPct val="75000"/>
              <a:buFont typeface="Wingdings"/>
              <a:buChar char=""/>
              <a:tabLst>
                <a:tab pos="614045" algn="l"/>
                <a:tab pos="61468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Expected information for</a:t>
            </a:r>
            <a:r>
              <a:rPr sz="2800" spc="2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attribute:</a:t>
            </a:r>
            <a:endParaRPr sz="2800">
              <a:latin typeface="Carlito"/>
              <a:cs typeface="Carlito"/>
            </a:endParaRPr>
          </a:p>
          <a:p>
            <a:pPr marL="259079">
              <a:lnSpc>
                <a:spcPct val="100000"/>
              </a:lnSpc>
              <a:spcBef>
                <a:spcPts val="1315"/>
              </a:spcBef>
            </a:pPr>
            <a:r>
              <a:rPr sz="2450" dirty="0">
                <a:latin typeface="Times New Roman"/>
                <a:cs typeface="Times New Roman"/>
              </a:rPr>
              <a:t>info([2,3],[4,0],[3,2])</a:t>
            </a:r>
            <a:r>
              <a:rPr sz="2450" spc="-10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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(5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/14)</a:t>
            </a:r>
            <a:r>
              <a:rPr sz="2450" spc="-365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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0.971</a:t>
            </a:r>
            <a:r>
              <a:rPr sz="2450" spc="25" dirty="0">
                <a:latin typeface="Symbol"/>
                <a:cs typeface="Symbol"/>
              </a:rPr>
              <a:t>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(4</a:t>
            </a:r>
            <a:r>
              <a:rPr sz="2450" spc="-27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/14)</a:t>
            </a:r>
            <a:r>
              <a:rPr sz="2450" spc="-36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</a:t>
            </a:r>
            <a:r>
              <a:rPr sz="2450" spc="-32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0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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(5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/14)</a:t>
            </a:r>
            <a:r>
              <a:rPr sz="2450" spc="-36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Symbol"/>
                <a:cs typeface="Symbol"/>
              </a:rPr>
              <a:t></a:t>
            </a:r>
            <a:r>
              <a:rPr sz="2450" spc="-32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0.971</a:t>
            </a:r>
            <a:endParaRPr sz="2450">
              <a:latin typeface="Times New Roman"/>
              <a:cs typeface="Times New Roman"/>
            </a:endParaRPr>
          </a:p>
          <a:p>
            <a:pPr marL="2874645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0.693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009" y="2694254"/>
            <a:ext cx="1969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CC99FF"/>
                </a:solidFill>
                <a:latin typeface="Arial"/>
                <a:cs typeface="Arial"/>
              </a:rPr>
              <a:t>Note: log(0) </a:t>
            </a:r>
            <a:r>
              <a:rPr sz="1800" b="1" i="1" dirty="0">
                <a:solidFill>
                  <a:srgbClr val="CC99FF"/>
                </a:solidFill>
                <a:latin typeface="Arial"/>
                <a:cs typeface="Arial"/>
              </a:rPr>
              <a:t>is</a:t>
            </a:r>
            <a:r>
              <a:rPr sz="1800" b="1" i="1" spc="-45" dirty="0">
                <a:solidFill>
                  <a:srgbClr val="CC99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C99FF"/>
                </a:solidFill>
                <a:latin typeface="Arial"/>
                <a:cs typeface="Arial"/>
              </a:rPr>
              <a:t>not  defined, but we  </a:t>
            </a:r>
            <a:r>
              <a:rPr sz="1800" b="1" i="1" spc="-5" dirty="0">
                <a:solidFill>
                  <a:srgbClr val="CC99FF"/>
                </a:solidFill>
                <a:latin typeface="Arial"/>
                <a:cs typeface="Arial"/>
              </a:rPr>
              <a:t>evaluate 0*log(0)  as</a:t>
            </a:r>
            <a:r>
              <a:rPr sz="1800" b="1" i="1" spc="-15" dirty="0">
                <a:solidFill>
                  <a:srgbClr val="CC99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CC99FF"/>
                </a:solidFill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613042"/>
            <a:ext cx="81406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366"/>
                </a:solidFill>
                <a:latin typeface="Arial"/>
                <a:cs typeface="Arial"/>
              </a:rPr>
              <a:t>witten&amp;eibe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93A350-872F-4F8E-9237-31F8D1E8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B39A5D-BA7B-414F-923E-2F3E5ADC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12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</a:t>
            </a:r>
            <a:r>
              <a:rPr dirty="0"/>
              <a:t>the information</a:t>
            </a:r>
            <a:r>
              <a:rPr spc="-50" dirty="0"/>
              <a:t> </a:t>
            </a:r>
            <a:r>
              <a:rPr spc="-5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641"/>
            <a:ext cx="742188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Information</a:t>
            </a:r>
            <a:r>
              <a:rPr sz="280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gain: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(information before split) </a:t>
            </a:r>
            <a:r>
              <a:rPr sz="2800" spc="-165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(information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after</a:t>
            </a:r>
            <a:r>
              <a:rPr sz="2800" spc="22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split)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2819400"/>
            <a:ext cx="8610600" cy="416559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740"/>
              </a:lnSpc>
            </a:pPr>
            <a:r>
              <a:rPr sz="2450" spc="25" dirty="0">
                <a:latin typeface="Times New Roman"/>
                <a:cs typeface="Times New Roman"/>
              </a:rPr>
              <a:t>gain("Outlook")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info([9,5])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-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info([2,3],[4,0],[3,2])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0.940</a:t>
            </a:r>
            <a:r>
              <a:rPr sz="2450" spc="-2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-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0.693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3276600"/>
            <a:ext cx="1460500" cy="279400"/>
          </a:xfrm>
          <a:custGeom>
            <a:avLst/>
            <a:gdLst/>
            <a:ahLst/>
            <a:cxnLst/>
            <a:rect l="l" t="t" r="r" b="b"/>
            <a:pathLst>
              <a:path w="1460500" h="279400">
                <a:moveTo>
                  <a:pt x="1459991" y="0"/>
                </a:moveTo>
                <a:lnTo>
                  <a:pt x="0" y="0"/>
                </a:lnTo>
                <a:lnTo>
                  <a:pt x="0" y="278891"/>
                </a:lnTo>
                <a:lnTo>
                  <a:pt x="1459991" y="278891"/>
                </a:lnTo>
                <a:lnTo>
                  <a:pt x="1459991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572000"/>
            <a:ext cx="3531235" cy="342900"/>
          </a:xfrm>
          <a:custGeom>
            <a:avLst/>
            <a:gdLst/>
            <a:ahLst/>
            <a:cxnLst/>
            <a:rect l="l" t="t" r="r" b="b"/>
            <a:pathLst>
              <a:path w="3531235" h="342900">
                <a:moveTo>
                  <a:pt x="3531108" y="0"/>
                </a:moveTo>
                <a:lnTo>
                  <a:pt x="0" y="0"/>
                </a:lnTo>
                <a:lnTo>
                  <a:pt x="0" y="342900"/>
                </a:lnTo>
                <a:lnTo>
                  <a:pt x="3531108" y="342900"/>
                </a:lnTo>
                <a:lnTo>
                  <a:pt x="3531108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5029200"/>
            <a:ext cx="3880485" cy="342900"/>
          </a:xfrm>
          <a:custGeom>
            <a:avLst/>
            <a:gdLst/>
            <a:ahLst/>
            <a:cxnLst/>
            <a:rect l="l" t="t" r="r" b="b"/>
            <a:pathLst>
              <a:path w="3880485" h="342900">
                <a:moveTo>
                  <a:pt x="3880104" y="0"/>
                </a:moveTo>
                <a:lnTo>
                  <a:pt x="0" y="0"/>
                </a:lnTo>
                <a:lnTo>
                  <a:pt x="0" y="342900"/>
                </a:lnTo>
                <a:lnTo>
                  <a:pt x="3880104" y="342900"/>
                </a:lnTo>
                <a:lnTo>
                  <a:pt x="3880104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5486400"/>
            <a:ext cx="3695700" cy="342900"/>
          </a:xfrm>
          <a:custGeom>
            <a:avLst/>
            <a:gdLst/>
            <a:ahLst/>
            <a:cxnLst/>
            <a:rect l="l" t="t" r="r" b="b"/>
            <a:pathLst>
              <a:path w="3695700" h="342900">
                <a:moveTo>
                  <a:pt x="3695700" y="0"/>
                </a:moveTo>
                <a:lnTo>
                  <a:pt x="0" y="0"/>
                </a:lnTo>
                <a:lnTo>
                  <a:pt x="0" y="342900"/>
                </a:lnTo>
                <a:lnTo>
                  <a:pt x="3695700" y="342900"/>
                </a:lnTo>
                <a:lnTo>
                  <a:pt x="36957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5943600"/>
            <a:ext cx="3352800" cy="342900"/>
          </a:xfrm>
          <a:custGeom>
            <a:avLst/>
            <a:gdLst/>
            <a:ahLst/>
            <a:cxnLst/>
            <a:rect l="l" t="t" r="r" b="b"/>
            <a:pathLst>
              <a:path w="3352800" h="342900">
                <a:moveTo>
                  <a:pt x="3352800" y="0"/>
                </a:moveTo>
                <a:lnTo>
                  <a:pt x="0" y="0"/>
                </a:lnTo>
                <a:lnTo>
                  <a:pt x="0" y="342900"/>
                </a:lnTo>
                <a:lnTo>
                  <a:pt x="3352800" y="342900"/>
                </a:lnTo>
                <a:lnTo>
                  <a:pt x="33528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3199751"/>
            <a:ext cx="7680325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5180">
              <a:lnSpc>
                <a:spcPts val="2645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0.247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3125"/>
              </a:lnSpc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Information </a:t>
            </a:r>
            <a:r>
              <a:rPr sz="2800" dirty="0">
                <a:solidFill>
                  <a:srgbClr val="003366"/>
                </a:solidFill>
                <a:latin typeface="Carlito"/>
                <a:cs typeface="Carlito"/>
              </a:rPr>
              <a:t>gain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for attributes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from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weather</a:t>
            </a:r>
            <a:r>
              <a:rPr sz="2800" spc="8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data: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Carlito"/>
              <a:cs typeface="Carlito"/>
            </a:endParaRPr>
          </a:p>
          <a:p>
            <a:pPr marL="1917064" marR="1911985" indent="635">
              <a:lnSpc>
                <a:spcPct val="125000"/>
              </a:lnSpc>
            </a:pPr>
            <a:r>
              <a:rPr sz="2400" spc="10" dirty="0">
                <a:latin typeface="Times New Roman"/>
                <a:cs typeface="Times New Roman"/>
              </a:rPr>
              <a:t>gain("Outlook")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0.247 </a:t>
            </a:r>
            <a:r>
              <a:rPr sz="2400" spc="-5" dirty="0">
                <a:latin typeface="Times New Roman"/>
                <a:cs typeface="Times New Roman"/>
              </a:rPr>
              <a:t>bits  </a:t>
            </a:r>
            <a:r>
              <a:rPr sz="2400" spc="-45" dirty="0">
                <a:latin typeface="Times New Roman"/>
                <a:cs typeface="Times New Roman"/>
              </a:rPr>
              <a:t>gain("Temperature") </a:t>
            </a:r>
            <a:r>
              <a:rPr sz="2400" spc="-60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0.029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bits  </a:t>
            </a:r>
            <a:r>
              <a:rPr sz="2400" spc="5" dirty="0">
                <a:latin typeface="Times New Roman"/>
                <a:cs typeface="Times New Roman"/>
              </a:rPr>
              <a:t>gain("Humidity")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0.152 </a:t>
            </a:r>
            <a:r>
              <a:rPr sz="2400" spc="-5" dirty="0">
                <a:latin typeface="Times New Roman"/>
                <a:cs typeface="Times New Roman"/>
              </a:rPr>
              <a:t>bits  </a:t>
            </a:r>
            <a:r>
              <a:rPr sz="2400" spc="10" dirty="0">
                <a:latin typeface="Times New Roman"/>
                <a:cs typeface="Times New Roman"/>
              </a:rPr>
              <a:t>gain("Windy")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0.048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752CB4B-F861-475B-A5B0-FCCEAAED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09ED4B-65EC-4FAC-87BA-607AF14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351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Continuing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split</a:t>
            </a:r>
          </a:p>
        </p:txBody>
      </p:sp>
      <p:sp>
        <p:nvSpPr>
          <p:cNvPr id="3" name="object 3"/>
          <p:cNvSpPr/>
          <p:nvPr/>
        </p:nvSpPr>
        <p:spPr>
          <a:xfrm>
            <a:off x="6324600" y="1752600"/>
            <a:ext cx="2271842" cy="238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000" y="1714500"/>
            <a:ext cx="4943475" cy="2677160"/>
            <a:chOff x="381000" y="1714500"/>
            <a:chExt cx="4943475" cy="2677160"/>
          </a:xfrm>
        </p:grpSpPr>
        <p:sp>
          <p:nvSpPr>
            <p:cNvPr id="5" name="object 5"/>
            <p:cNvSpPr/>
            <p:nvPr/>
          </p:nvSpPr>
          <p:spPr>
            <a:xfrm>
              <a:off x="381000" y="1833381"/>
              <a:ext cx="2657730" cy="2171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8855" y="1714500"/>
              <a:ext cx="2285620" cy="26768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4800" y="4953000"/>
            <a:ext cx="3855720" cy="342900"/>
          </a:xfrm>
          <a:custGeom>
            <a:avLst/>
            <a:gdLst/>
            <a:ahLst/>
            <a:cxnLst/>
            <a:rect l="l" t="t" r="r" b="b"/>
            <a:pathLst>
              <a:path w="3855720" h="342900">
                <a:moveTo>
                  <a:pt x="3855720" y="0"/>
                </a:moveTo>
                <a:lnTo>
                  <a:pt x="0" y="0"/>
                </a:lnTo>
                <a:lnTo>
                  <a:pt x="0" y="342900"/>
                </a:lnTo>
                <a:lnTo>
                  <a:pt x="3855720" y="342900"/>
                </a:lnTo>
                <a:lnTo>
                  <a:pt x="385572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0" y="4572000"/>
            <a:ext cx="3670300" cy="342900"/>
          </a:xfrm>
          <a:custGeom>
            <a:avLst/>
            <a:gdLst/>
            <a:ahLst/>
            <a:cxnLst/>
            <a:rect l="l" t="t" r="r" b="b"/>
            <a:pathLst>
              <a:path w="3670300" h="342900">
                <a:moveTo>
                  <a:pt x="3669792" y="0"/>
                </a:moveTo>
                <a:lnTo>
                  <a:pt x="0" y="0"/>
                </a:lnTo>
                <a:lnTo>
                  <a:pt x="0" y="342900"/>
                </a:lnTo>
                <a:lnTo>
                  <a:pt x="3669792" y="342900"/>
                </a:lnTo>
                <a:lnTo>
                  <a:pt x="36697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213" y="4495034"/>
            <a:ext cx="8682990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2535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Times New Roman"/>
                <a:cs typeface="Times New Roman"/>
              </a:rPr>
              <a:t>gain("Humidity")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0.971</a:t>
            </a:r>
            <a:r>
              <a:rPr sz="2400" spc="-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45" dirty="0">
                <a:latin typeface="Times New Roman"/>
                <a:cs typeface="Times New Roman"/>
              </a:rPr>
              <a:t>gain("Temperature") </a:t>
            </a:r>
            <a:r>
              <a:rPr sz="2400" spc="-60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0.571</a:t>
            </a:r>
            <a:r>
              <a:rPr sz="2400" spc="-4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FE69F9E-4311-491F-8C57-5D6BD75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7C3A62-1EDF-459B-8D23-DE90946E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22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final </a:t>
            </a:r>
            <a:r>
              <a:rPr dirty="0"/>
              <a:t>decision</a:t>
            </a:r>
            <a:r>
              <a:rPr spc="-45" dirty="0"/>
              <a:t> </a:t>
            </a:r>
            <a:r>
              <a:rPr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4680330"/>
            <a:ext cx="7308215" cy="132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Note: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not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all leaves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need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to be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pure;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sometimes  identical instances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have different</a:t>
            </a:r>
            <a:r>
              <a:rPr sz="2800" spc="9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classes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006666"/>
                </a:solidFill>
                <a:latin typeface="Symbol"/>
                <a:cs typeface="Symbol"/>
              </a:rPr>
              <a:t>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Splitting stops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when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data </a:t>
            </a:r>
            <a:r>
              <a:rPr sz="2400" spc="20" dirty="0">
                <a:solidFill>
                  <a:srgbClr val="006666"/>
                </a:solidFill>
                <a:latin typeface="Carlito"/>
                <a:cs typeface="Carlito"/>
              </a:rPr>
              <a:t>can</a:t>
            </a:r>
            <a:r>
              <a:rPr sz="2400" spc="20" dirty="0">
                <a:solidFill>
                  <a:srgbClr val="006666"/>
                </a:solidFill>
                <a:latin typeface="Arial"/>
                <a:cs typeface="Arial"/>
              </a:rPr>
              <a:t>’</a:t>
            </a:r>
            <a:r>
              <a:rPr sz="2400" spc="20" dirty="0">
                <a:solidFill>
                  <a:srgbClr val="006666"/>
                </a:solidFill>
                <a:latin typeface="Carlito"/>
                <a:cs typeface="Carlito"/>
              </a:rPr>
              <a:t>t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be split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any</a:t>
            </a:r>
            <a:r>
              <a:rPr sz="2400" spc="-200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further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1676400"/>
            <a:ext cx="4343400" cy="279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2393AF-DD0F-4A27-A58E-BEC89EE4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370382-13C9-491D-991C-EBEBE78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171D-0E7C-48CA-B163-2BD8084A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5" dirty="0"/>
              <a:t>CART </a:t>
            </a:r>
            <a:r>
              <a:rPr lang="it-IT" dirty="0"/>
              <a:t>Splitting </a:t>
            </a:r>
            <a:r>
              <a:rPr lang="it-IT" spc="-5" dirty="0"/>
              <a:t>Criteria: Gini</a:t>
            </a:r>
            <a:r>
              <a:rPr lang="it-IT" spc="-50" dirty="0"/>
              <a:t> </a:t>
            </a:r>
            <a:r>
              <a:rPr lang="it-IT" dirty="0"/>
              <a:t>Index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CB3FD-BB8D-496E-9231-C98E4D4BF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index, </a:t>
                </a:r>
                <a:r>
                  <a:rPr lang="en-US" sz="1800" spc="-5" dirty="0" err="1">
                    <a:solidFill>
                      <a:srgbClr val="003366"/>
                    </a:solidFill>
                    <a:latin typeface="Carlito"/>
                    <a:cs typeface="Carlito"/>
                  </a:rPr>
                  <a:t>gini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(T)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is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defined</a:t>
                </a:r>
                <a:r>
                  <a:rPr lang="en-US" sz="1800" spc="-9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as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rlito"/>
                      </a:rPr>
                      <m:t>𝑔𝑖𝑛𝑖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rlito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rlito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rlito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latin typeface="Carlito"/>
                  <a:cs typeface="Carlito"/>
                </a:endParaRPr>
              </a:p>
              <a:p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pc="-5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Carlito"/>
                          </a:rPr>
                        </m:ctrlPr>
                      </m:sSubPr>
                      <m:e>
                        <m:r>
                          <a:rPr lang="en-US" sz="1800" i="1" spc="-5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Carlito"/>
                          </a:rPr>
                          <m:t>𝑝</m:t>
                        </m:r>
                      </m:e>
                      <m:sub>
                        <m:r>
                          <a:rPr lang="en-US" sz="1800" b="0" i="1" spc="-5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Carlito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spc="-7" baseline="-20833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is the relative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frequency of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class j in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T.  </a:t>
                </a:r>
                <a:r>
                  <a:rPr lang="en-US" sz="1800" spc="-5" dirty="0" err="1">
                    <a:solidFill>
                      <a:srgbClr val="003366"/>
                    </a:solidFill>
                    <a:latin typeface="Carlito"/>
                    <a:cs typeface="Carlito"/>
                  </a:rPr>
                  <a:t>gini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(T)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is minimized if the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classes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in T are</a:t>
                </a:r>
                <a:r>
                  <a:rPr lang="en-US" sz="1800" spc="-114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skewed.</a:t>
                </a:r>
                <a:endParaRPr lang="en-US" sz="1800" dirty="0">
                  <a:latin typeface="Carlito"/>
                  <a:cs typeface="Carlito"/>
                </a:endParaRP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CB3FD-BB8D-496E-9231-C98E4D4BF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B11C1-C712-4FF3-A6FD-2755F575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62A06-CBE1-4892-9B2B-DCE4205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7359"/>
      </p:ext>
    </p:extLst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 </a:t>
            </a:r>
            <a:r>
              <a:rPr dirty="0"/>
              <a:t>of Impurity:</a:t>
            </a:r>
            <a:r>
              <a:rPr spc="-70" dirty="0"/>
              <a:t> </a:t>
            </a:r>
            <a:r>
              <a:rPr spc="-5" dirty="0"/>
              <a:t>GINI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CF8A2336-5600-4589-B347-953EC407A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6446520" cy="3256383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Gini Index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for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a </a:t>
                </a:r>
                <a:r>
                  <a:rPr lang="en-US" sz="1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given node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t</a:t>
                </a:r>
                <a:r>
                  <a:rPr lang="en-US" sz="1800" spc="-10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:</a:t>
                </a:r>
                <a:endParaRPr lang="en-US" sz="1800" dirty="0">
                  <a:latin typeface="Carlito"/>
                  <a:cs typeface="Carlito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rlito"/>
                      </a:rPr>
                      <m:t>𝑔𝑖𝑛𝑖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rlito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rlito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rlito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sz="1600" dirty="0">
                    <a:solidFill>
                      <a:srgbClr val="003366"/>
                    </a:solidFill>
                    <a:latin typeface="Carlito"/>
                    <a:cs typeface="Carlito"/>
                  </a:rPr>
                  <a:t>(NOTE: </a:t>
                </a:r>
                <a:r>
                  <a:rPr lang="en-US" sz="1600" i="1" dirty="0">
                    <a:solidFill>
                      <a:srgbClr val="003366"/>
                    </a:solidFill>
                    <a:latin typeface="Times New Roman"/>
                    <a:cs typeface="Times New Roman"/>
                  </a:rPr>
                  <a:t>p( j | t) </a:t>
                </a:r>
                <a:r>
                  <a:rPr lang="en-US" sz="16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is the </a:t>
                </a:r>
                <a:r>
                  <a:rPr lang="en-US" sz="16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relative frequency </a:t>
                </a:r>
                <a:r>
                  <a:rPr lang="en-US" sz="1600" dirty="0">
                    <a:solidFill>
                      <a:srgbClr val="003366"/>
                    </a:solidFill>
                    <a:latin typeface="Carlito"/>
                    <a:cs typeface="Carlito"/>
                  </a:rPr>
                  <a:t>of class j at </a:t>
                </a:r>
                <a:r>
                  <a:rPr lang="en-US" sz="16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node</a:t>
                </a:r>
                <a:r>
                  <a:rPr lang="en-US" sz="1600" spc="-8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600" dirty="0">
                    <a:solidFill>
                      <a:srgbClr val="003366"/>
                    </a:solidFill>
                    <a:latin typeface="Carlito"/>
                    <a:cs typeface="Carlito"/>
                  </a:rPr>
                  <a:t>t).</a:t>
                </a:r>
                <a:endParaRPr lang="en-US" sz="1600" dirty="0">
                  <a:latin typeface="Carlito"/>
                  <a:cs typeface="Carlito"/>
                </a:endParaRPr>
              </a:p>
              <a:p>
                <a:pPr marL="324485" marR="30480" indent="-287020">
                  <a:lnSpc>
                    <a:spcPts val="2590"/>
                  </a:lnSpc>
                  <a:spcBef>
                    <a:spcPts val="1635"/>
                  </a:spcBef>
                  <a:buClr>
                    <a:srgbClr val="003366"/>
                  </a:buClr>
                  <a:buSzPct val="75000"/>
                  <a:buFont typeface="Arial"/>
                  <a:buChar char="–"/>
                  <a:tabLst>
                    <a:tab pos="324485" algn="l"/>
                    <a:tab pos="325120" algn="l"/>
                  </a:tabLst>
                </a:pP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Maximum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(1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-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1/</a:t>
                </a:r>
                <a:r>
                  <a:rPr lang="en-US" sz="1800" spc="-5" dirty="0" err="1">
                    <a:solidFill>
                      <a:srgbClr val="006666"/>
                    </a:solidFill>
                    <a:latin typeface="Carlito"/>
                    <a:cs typeface="Carlito"/>
                  </a:rPr>
                  <a:t>n</a:t>
                </a:r>
                <a:r>
                  <a:rPr lang="en-US" sz="1800" spc="-7" baseline="-20833" dirty="0" err="1">
                    <a:solidFill>
                      <a:srgbClr val="006666"/>
                    </a:solidFill>
                    <a:latin typeface="Carlito"/>
                    <a:cs typeface="Carlito"/>
                  </a:rPr>
                  <a:t>c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)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when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records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are equally</a:t>
                </a:r>
                <a:r>
                  <a:rPr lang="en-US" sz="1800" spc="-135" dirty="0">
                    <a:solidFill>
                      <a:srgbClr val="0066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distributed 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among all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classes,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implying least interesting</a:t>
                </a:r>
                <a:r>
                  <a:rPr lang="en-US" sz="1800" spc="-150" dirty="0">
                    <a:solidFill>
                      <a:srgbClr val="0066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information</a:t>
                </a:r>
                <a:endParaRPr lang="en-US" sz="1800" dirty="0">
                  <a:latin typeface="Carlito"/>
                  <a:cs typeface="Carlito"/>
                </a:endParaRPr>
              </a:p>
              <a:p>
                <a:pPr marL="324485" indent="-287020">
                  <a:lnSpc>
                    <a:spcPts val="2740"/>
                  </a:lnSpc>
                  <a:spcBef>
                    <a:spcPts val="250"/>
                  </a:spcBef>
                  <a:buClr>
                    <a:srgbClr val="003366"/>
                  </a:buClr>
                  <a:buSzPct val="75000"/>
                  <a:buFont typeface="Arial"/>
                  <a:buChar char="–"/>
                  <a:tabLst>
                    <a:tab pos="324485" algn="l"/>
                    <a:tab pos="325120" algn="l"/>
                  </a:tabLst>
                </a:pP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Minimum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(0.0)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when all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records belong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to </a:t>
                </a:r>
                <a:r>
                  <a:rPr lang="en-US" sz="1800" spc="-5" dirty="0">
                    <a:solidFill>
                      <a:srgbClr val="006666"/>
                    </a:solidFill>
                    <a:latin typeface="Carlito"/>
                    <a:cs typeface="Carlito"/>
                  </a:rPr>
                  <a:t>one</a:t>
                </a:r>
                <a:r>
                  <a:rPr lang="en-US" sz="1800" spc="-114" dirty="0">
                    <a:solidFill>
                      <a:srgbClr val="0066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class,</a:t>
                </a:r>
                <a:endParaRPr lang="en-US" sz="1800" dirty="0">
                  <a:latin typeface="Carlito"/>
                  <a:cs typeface="Carlito"/>
                </a:endParaRPr>
              </a:p>
              <a:p>
                <a:pPr marL="324485">
                  <a:lnSpc>
                    <a:spcPts val="2740"/>
                  </a:lnSpc>
                </a:pP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implying most interesting</a:t>
                </a:r>
                <a:r>
                  <a:rPr lang="en-US" sz="1800" spc="-65" dirty="0">
                    <a:solidFill>
                      <a:srgbClr val="0066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1800" dirty="0">
                    <a:solidFill>
                      <a:srgbClr val="006666"/>
                    </a:solidFill>
                    <a:latin typeface="Carlito"/>
                    <a:cs typeface="Carlito"/>
                  </a:rPr>
                  <a:t>information</a:t>
                </a:r>
                <a:endParaRPr lang="en-US" sz="1800" dirty="0">
                  <a:latin typeface="Carlito"/>
                  <a:cs typeface="Carlito"/>
                </a:endParaRPr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CF8A2336-5600-4589-B347-953EC407A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6446520" cy="3256383"/>
              </a:xfrm>
              <a:blipFill>
                <a:blip r:embed="rId2"/>
                <a:stretch>
                  <a:fillRect l="-189" t="-1311" b="-3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029395A-C2E2-4E8A-95DE-D6431C61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F94C2C-728B-4CA3-94FD-7041CF5C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33484" y="5333901"/>
          <a:ext cx="1303019" cy="738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20"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-5" dirty="0">
                          <a:latin typeface="Tahoma"/>
                          <a:cs typeface="Tahoma"/>
                        </a:rPr>
                        <a:t>C1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-5" dirty="0">
                          <a:latin typeface="Tahoma"/>
                          <a:cs typeface="Tahoma"/>
                        </a:rPr>
                        <a:t>C2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6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82"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15" dirty="0">
                          <a:latin typeface="Tahoma"/>
                          <a:cs typeface="Tahoma"/>
                        </a:rPr>
                        <a:t>Gini=0.000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0081" y="5333901"/>
          <a:ext cx="1303019" cy="738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2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C1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C2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82"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15" dirty="0">
                          <a:latin typeface="Tahoma"/>
                          <a:cs typeface="Tahoma"/>
                        </a:rPr>
                        <a:t>Gini=0.444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86477" y="5333901"/>
          <a:ext cx="1303019" cy="738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2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C1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15" dirty="0">
                          <a:latin typeface="Tahoma"/>
                          <a:cs typeface="Tahoma"/>
                        </a:rPr>
                        <a:t>C2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82"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15" dirty="0">
                          <a:latin typeface="Tahoma"/>
                          <a:cs typeface="Tahoma"/>
                        </a:rPr>
                        <a:t>Gini=0.500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09883" y="5333901"/>
          <a:ext cx="1303019" cy="738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20"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-5" dirty="0">
                          <a:latin typeface="Tahoma"/>
                          <a:cs typeface="Tahoma"/>
                        </a:rPr>
                        <a:t>C1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1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spc="-5" dirty="0">
                          <a:latin typeface="Tahoma"/>
                          <a:cs typeface="Tahoma"/>
                        </a:rPr>
                        <a:t>C2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dirty="0">
                          <a:latin typeface="Tahoma"/>
                          <a:cs typeface="Tahoma"/>
                        </a:rPr>
                        <a:t>5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82"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00" b="1" spc="15" dirty="0">
                          <a:latin typeface="Tahoma"/>
                          <a:cs typeface="Tahoma"/>
                        </a:rPr>
                        <a:t>Gini=0.278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555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 </a:t>
            </a:r>
            <a:r>
              <a:rPr spc="-5" dirty="0"/>
              <a:t>for computing</a:t>
            </a:r>
            <a:r>
              <a:rPr spc="-60" dirty="0"/>
              <a:t> </a:t>
            </a:r>
            <a:r>
              <a:rPr spc="-5" dirty="0"/>
              <a:t>GINI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3707" y="2339147"/>
          <a:ext cx="2276475" cy="821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70" dirty="0"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b="1" dirty="0">
                          <a:latin typeface="Tahoma"/>
                          <a:cs typeface="Tahoma"/>
                        </a:rPr>
                        <a:t>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70" dirty="0"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b="1" dirty="0">
                          <a:latin typeface="Tahoma"/>
                          <a:cs typeface="Tahoma"/>
                        </a:rPr>
                        <a:t>6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7763" y="5181440"/>
          <a:ext cx="2204085" cy="808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2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C2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4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7763" y="3817431"/>
          <a:ext cx="2202814" cy="79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687"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72"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C2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5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474976" y="1331975"/>
            <a:ext cx="3371215" cy="754380"/>
            <a:chOff x="2474976" y="1331975"/>
            <a:chExt cx="3371215" cy="754380"/>
          </a:xfrm>
        </p:grpSpPr>
        <p:sp>
          <p:nvSpPr>
            <p:cNvPr id="7" name="object 7"/>
            <p:cNvSpPr/>
            <p:nvPr/>
          </p:nvSpPr>
          <p:spPr>
            <a:xfrm>
              <a:off x="2484120" y="1341119"/>
              <a:ext cx="3352800" cy="736600"/>
            </a:xfrm>
            <a:custGeom>
              <a:avLst/>
              <a:gdLst/>
              <a:ahLst/>
              <a:cxnLst/>
              <a:rect l="l" t="t" r="r" b="b"/>
              <a:pathLst>
                <a:path w="3352800" h="736600">
                  <a:moveTo>
                    <a:pt x="3352800" y="0"/>
                  </a:moveTo>
                  <a:lnTo>
                    <a:pt x="0" y="0"/>
                  </a:lnTo>
                  <a:lnTo>
                    <a:pt x="0" y="736091"/>
                  </a:lnTo>
                  <a:lnTo>
                    <a:pt x="3352800" y="736091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9548" y="1336547"/>
              <a:ext cx="3362325" cy="745490"/>
            </a:xfrm>
            <a:custGeom>
              <a:avLst/>
              <a:gdLst/>
              <a:ahLst/>
              <a:cxnLst/>
              <a:rect l="l" t="t" r="r" b="b"/>
              <a:pathLst>
                <a:path w="3362325" h="745489">
                  <a:moveTo>
                    <a:pt x="0" y="745236"/>
                  </a:moveTo>
                  <a:lnTo>
                    <a:pt x="3361944" y="745236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745236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6086" y="1141304"/>
            <a:ext cx="5420995" cy="47796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55"/>
              </a:spcBef>
            </a:pPr>
            <a:r>
              <a:rPr sz="2450" i="1" spc="25" dirty="0">
                <a:latin typeface="Times New Roman"/>
                <a:cs typeface="Times New Roman"/>
              </a:rPr>
              <a:t>GINI</a:t>
            </a:r>
            <a:r>
              <a:rPr sz="2450" i="1" spc="-365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(</a:t>
            </a:r>
            <a:r>
              <a:rPr sz="2450" i="1" spc="65" dirty="0">
                <a:latin typeface="Times New Roman"/>
                <a:cs typeface="Times New Roman"/>
              </a:rPr>
              <a:t>t</a:t>
            </a:r>
            <a:r>
              <a:rPr sz="2450" spc="65" dirty="0">
                <a:latin typeface="Times New Roman"/>
                <a:cs typeface="Times New Roman"/>
              </a:rPr>
              <a:t>)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320" dirty="0">
                <a:latin typeface="Times New Roman"/>
                <a:cs typeface="Times New Roman"/>
              </a:rPr>
              <a:t> </a:t>
            </a:r>
            <a:r>
              <a:rPr sz="2450" spc="125" dirty="0">
                <a:latin typeface="Times New Roman"/>
                <a:cs typeface="Times New Roman"/>
              </a:rPr>
              <a:t>1</a:t>
            </a:r>
            <a:r>
              <a:rPr sz="2450" spc="125" dirty="0">
                <a:latin typeface="Symbol"/>
                <a:cs typeface="Symbol"/>
              </a:rPr>
              <a:t></a:t>
            </a:r>
            <a:r>
              <a:rPr sz="2450" spc="-220" dirty="0">
                <a:latin typeface="Times New Roman"/>
                <a:cs typeface="Times New Roman"/>
              </a:rPr>
              <a:t> </a:t>
            </a:r>
            <a:r>
              <a:rPr sz="5550" spc="135" baseline="-8258" dirty="0">
                <a:latin typeface="Symbol"/>
                <a:cs typeface="Symbol"/>
              </a:rPr>
              <a:t></a:t>
            </a:r>
            <a:r>
              <a:rPr sz="2450" spc="90" dirty="0">
                <a:latin typeface="Times New Roman"/>
                <a:cs typeface="Times New Roman"/>
              </a:rPr>
              <a:t>[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i="1" spc="55" dirty="0">
                <a:latin typeface="Times New Roman"/>
                <a:cs typeface="Times New Roman"/>
              </a:rPr>
              <a:t>p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j</a:t>
            </a:r>
            <a:r>
              <a:rPr sz="2450" i="1" spc="-11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|</a:t>
            </a:r>
            <a:r>
              <a:rPr sz="2450" spc="-220" dirty="0">
                <a:latin typeface="Times New Roman"/>
                <a:cs typeface="Times New Roman"/>
              </a:rPr>
              <a:t> </a:t>
            </a:r>
            <a:r>
              <a:rPr sz="2450" i="1" spc="45" dirty="0">
                <a:latin typeface="Times New Roman"/>
                <a:cs typeface="Times New Roman"/>
              </a:rPr>
              <a:t>t</a:t>
            </a:r>
            <a:r>
              <a:rPr sz="2450" spc="45" dirty="0">
                <a:latin typeface="Times New Roman"/>
                <a:cs typeface="Times New Roman"/>
              </a:rPr>
              <a:t>)]</a:t>
            </a:r>
            <a:r>
              <a:rPr sz="2175" spc="67" baseline="42145" dirty="0">
                <a:latin typeface="Times New Roman"/>
                <a:cs typeface="Times New Roman"/>
              </a:rPr>
              <a:t>2</a:t>
            </a:r>
            <a:endParaRPr sz="2175" baseline="42145">
              <a:latin typeface="Times New Roman"/>
              <a:cs typeface="Times New Roman"/>
            </a:endParaRPr>
          </a:p>
          <a:p>
            <a:pPr marR="1495425" algn="ctr">
              <a:lnSpc>
                <a:spcPct val="100000"/>
              </a:lnSpc>
              <a:spcBef>
                <a:spcPts val="170"/>
              </a:spcBef>
            </a:pPr>
            <a:r>
              <a:rPr sz="1450" i="1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  <a:spcBef>
                <a:spcPts val="1000"/>
              </a:spcBef>
              <a:tabLst>
                <a:tab pos="277558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P(C1) 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0/6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	P(C2) 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6/6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 = 1 –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P(C1)</a:t>
            </a:r>
            <a:r>
              <a:rPr sz="1950" spc="7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P(C2)</a:t>
            </a:r>
            <a:r>
              <a:rPr sz="1950" spc="7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1 – 0 – 1 =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tabLst>
                <a:tab pos="277241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P(C1)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1/6	P(C2) =</a:t>
            </a:r>
            <a:r>
              <a:rPr sz="20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5/6</a:t>
            </a:r>
            <a:endParaRPr sz="200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 = 1 –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(1/6)</a:t>
            </a:r>
            <a:r>
              <a:rPr sz="1950" spc="7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 (5/6)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3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0.278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spcBef>
                <a:spcPts val="1605"/>
              </a:spcBef>
              <a:tabLst>
                <a:tab pos="277241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P(C1)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2/6	P(C2) =</a:t>
            </a:r>
            <a:r>
              <a:rPr sz="20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4/6</a:t>
            </a:r>
            <a:endParaRPr sz="2000">
              <a:latin typeface="Arial"/>
              <a:cs typeface="Arial"/>
            </a:endParaRPr>
          </a:p>
          <a:p>
            <a:pPr marL="76962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 = 1 –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(2/6)</a:t>
            </a:r>
            <a:r>
              <a:rPr sz="1950" spc="7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 (4/6)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3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0.444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384D8A-D40C-495C-8359-46CBA19A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C92B4E7-A193-4CC1-A38B-463546BD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5135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 a </a:t>
            </a:r>
            <a:r>
              <a:rPr spc="-5" dirty="0"/>
              <a:t>Decision</a:t>
            </a:r>
            <a:r>
              <a:rPr spc="-50" dirty="0"/>
              <a:t> </a:t>
            </a:r>
            <a:r>
              <a:rPr spc="-5" dirty="0"/>
              <a:t>Tree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8642" y="1997685"/>
          <a:ext cx="3265802" cy="357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781">
                <a:tc>
                  <a:txBody>
                    <a:bodyPr/>
                    <a:lstStyle/>
                    <a:p>
                      <a:pPr marL="22860">
                        <a:lnSpc>
                          <a:spcPts val="1455"/>
                        </a:lnSpc>
                      </a:pPr>
                      <a:r>
                        <a:rPr sz="1250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455"/>
                        </a:lnSpc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213995">
                        <a:lnSpc>
                          <a:spcPts val="1470"/>
                        </a:lnSpc>
                        <a:spcBef>
                          <a:spcPts val="25"/>
                        </a:spcBef>
                      </a:pPr>
                      <a:r>
                        <a:rPr sz="12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ital  </a:t>
                      </a: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97155">
                        <a:lnSpc>
                          <a:spcPts val="1470"/>
                        </a:lnSpc>
                        <a:spcBef>
                          <a:spcPts val="25"/>
                        </a:spcBef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ble  </a:t>
                      </a: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7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125K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1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100K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70K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7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95K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1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60K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220K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85K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0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75K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812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90K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4140" y="5565077"/>
            <a:ext cx="33655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713" y="1179697"/>
            <a:ext cx="1468670" cy="713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0323" y="1220083"/>
            <a:ext cx="1047088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0489" y="4502277"/>
            <a:ext cx="250825" cy="530225"/>
          </a:xfrm>
          <a:custGeom>
            <a:avLst/>
            <a:gdLst/>
            <a:ahLst/>
            <a:cxnLst/>
            <a:rect l="l" t="t" r="r" b="b"/>
            <a:pathLst>
              <a:path w="250825" h="530225">
                <a:moveTo>
                  <a:pt x="210452" y="463400"/>
                </a:moveTo>
                <a:lnTo>
                  <a:pt x="181609" y="476631"/>
                </a:lnTo>
                <a:lnTo>
                  <a:pt x="248030" y="529971"/>
                </a:lnTo>
                <a:lnTo>
                  <a:pt x="249836" y="474980"/>
                </a:lnTo>
                <a:lnTo>
                  <a:pt x="215772" y="474980"/>
                </a:lnTo>
                <a:lnTo>
                  <a:pt x="210452" y="463400"/>
                </a:lnTo>
                <a:close/>
              </a:path>
              <a:path w="250825" h="530225">
                <a:moveTo>
                  <a:pt x="222019" y="458094"/>
                </a:moveTo>
                <a:lnTo>
                  <a:pt x="210452" y="463400"/>
                </a:lnTo>
                <a:lnTo>
                  <a:pt x="215772" y="474980"/>
                </a:lnTo>
                <a:lnTo>
                  <a:pt x="227329" y="469646"/>
                </a:lnTo>
                <a:lnTo>
                  <a:pt x="222019" y="458094"/>
                </a:lnTo>
                <a:close/>
              </a:path>
              <a:path w="250825" h="530225">
                <a:moveTo>
                  <a:pt x="250825" y="444881"/>
                </a:moveTo>
                <a:lnTo>
                  <a:pt x="222019" y="458094"/>
                </a:lnTo>
                <a:lnTo>
                  <a:pt x="227329" y="469646"/>
                </a:lnTo>
                <a:lnTo>
                  <a:pt x="215772" y="474980"/>
                </a:lnTo>
                <a:lnTo>
                  <a:pt x="249836" y="474980"/>
                </a:lnTo>
                <a:lnTo>
                  <a:pt x="250825" y="444881"/>
                </a:lnTo>
                <a:close/>
              </a:path>
              <a:path w="250825" h="530225">
                <a:moveTo>
                  <a:pt x="11429" y="0"/>
                </a:moveTo>
                <a:lnTo>
                  <a:pt x="0" y="5334"/>
                </a:lnTo>
                <a:lnTo>
                  <a:pt x="210452" y="463400"/>
                </a:lnTo>
                <a:lnTo>
                  <a:pt x="222019" y="458094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5396" y="4501641"/>
            <a:ext cx="330200" cy="530860"/>
          </a:xfrm>
          <a:custGeom>
            <a:avLst/>
            <a:gdLst/>
            <a:ahLst/>
            <a:cxnLst/>
            <a:rect l="l" t="t" r="r" b="b"/>
            <a:pathLst>
              <a:path w="330200" h="530860">
                <a:moveTo>
                  <a:pt x="7492" y="445769"/>
                </a:moveTo>
                <a:lnTo>
                  <a:pt x="0" y="530605"/>
                </a:lnTo>
                <a:lnTo>
                  <a:pt x="72389" y="485647"/>
                </a:lnTo>
                <a:lnTo>
                  <a:pt x="62882" y="479805"/>
                </a:lnTo>
                <a:lnTo>
                  <a:pt x="38734" y="479805"/>
                </a:lnTo>
                <a:lnTo>
                  <a:pt x="27939" y="473201"/>
                </a:lnTo>
                <a:lnTo>
                  <a:pt x="34579" y="462413"/>
                </a:lnTo>
                <a:lnTo>
                  <a:pt x="7492" y="445769"/>
                </a:lnTo>
                <a:close/>
              </a:path>
              <a:path w="330200" h="530860">
                <a:moveTo>
                  <a:pt x="34579" y="462413"/>
                </a:moveTo>
                <a:lnTo>
                  <a:pt x="27939" y="473201"/>
                </a:lnTo>
                <a:lnTo>
                  <a:pt x="38734" y="479805"/>
                </a:lnTo>
                <a:lnTo>
                  <a:pt x="45363" y="469040"/>
                </a:lnTo>
                <a:lnTo>
                  <a:pt x="34579" y="462413"/>
                </a:lnTo>
                <a:close/>
              </a:path>
              <a:path w="330200" h="530860">
                <a:moveTo>
                  <a:pt x="45363" y="469040"/>
                </a:moveTo>
                <a:lnTo>
                  <a:pt x="38734" y="479805"/>
                </a:lnTo>
                <a:lnTo>
                  <a:pt x="62882" y="479805"/>
                </a:lnTo>
                <a:lnTo>
                  <a:pt x="45363" y="469040"/>
                </a:lnTo>
                <a:close/>
              </a:path>
              <a:path w="330200" h="530860">
                <a:moveTo>
                  <a:pt x="319150" y="0"/>
                </a:moveTo>
                <a:lnTo>
                  <a:pt x="34579" y="462413"/>
                </a:lnTo>
                <a:lnTo>
                  <a:pt x="45363" y="469040"/>
                </a:lnTo>
                <a:lnTo>
                  <a:pt x="330073" y="6603"/>
                </a:lnTo>
                <a:lnTo>
                  <a:pt x="3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1571" y="3707129"/>
            <a:ext cx="408940" cy="532765"/>
          </a:xfrm>
          <a:custGeom>
            <a:avLst/>
            <a:gdLst/>
            <a:ahLst/>
            <a:cxnLst/>
            <a:rect l="l" t="t" r="r" b="b"/>
            <a:pathLst>
              <a:path w="408940" h="532764">
                <a:moveTo>
                  <a:pt x="16001" y="448945"/>
                </a:moveTo>
                <a:lnTo>
                  <a:pt x="0" y="532638"/>
                </a:lnTo>
                <a:lnTo>
                  <a:pt x="76580" y="495173"/>
                </a:lnTo>
                <a:lnTo>
                  <a:pt x="64598" y="486029"/>
                </a:lnTo>
                <a:lnTo>
                  <a:pt x="43560" y="486029"/>
                </a:lnTo>
                <a:lnTo>
                  <a:pt x="33527" y="478282"/>
                </a:lnTo>
                <a:lnTo>
                  <a:pt x="41230" y="468196"/>
                </a:lnTo>
                <a:lnTo>
                  <a:pt x="16001" y="448945"/>
                </a:lnTo>
                <a:close/>
              </a:path>
              <a:path w="408940" h="532764">
                <a:moveTo>
                  <a:pt x="41230" y="468196"/>
                </a:moveTo>
                <a:lnTo>
                  <a:pt x="33527" y="478282"/>
                </a:lnTo>
                <a:lnTo>
                  <a:pt x="43560" y="486029"/>
                </a:lnTo>
                <a:lnTo>
                  <a:pt x="51307" y="475886"/>
                </a:lnTo>
                <a:lnTo>
                  <a:pt x="41230" y="468196"/>
                </a:lnTo>
                <a:close/>
              </a:path>
              <a:path w="408940" h="532764">
                <a:moveTo>
                  <a:pt x="51307" y="475886"/>
                </a:moveTo>
                <a:lnTo>
                  <a:pt x="43560" y="486029"/>
                </a:lnTo>
                <a:lnTo>
                  <a:pt x="64598" y="486029"/>
                </a:lnTo>
                <a:lnTo>
                  <a:pt x="51307" y="475886"/>
                </a:lnTo>
                <a:close/>
              </a:path>
              <a:path w="408940" h="532764">
                <a:moveTo>
                  <a:pt x="398779" y="0"/>
                </a:moveTo>
                <a:lnTo>
                  <a:pt x="41230" y="468196"/>
                </a:lnTo>
                <a:lnTo>
                  <a:pt x="51307" y="475886"/>
                </a:lnTo>
                <a:lnTo>
                  <a:pt x="408939" y="7620"/>
                </a:lnTo>
                <a:lnTo>
                  <a:pt x="39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88453" y="3706621"/>
            <a:ext cx="489584" cy="533400"/>
          </a:xfrm>
          <a:custGeom>
            <a:avLst/>
            <a:gdLst/>
            <a:ahLst/>
            <a:cxnLst/>
            <a:rect l="l" t="t" r="r" b="b"/>
            <a:pathLst>
              <a:path w="489584" h="533400">
                <a:moveTo>
                  <a:pt x="433132" y="481245"/>
                </a:moveTo>
                <a:lnTo>
                  <a:pt x="409701" y="502665"/>
                </a:lnTo>
                <a:lnTo>
                  <a:pt x="489330" y="533145"/>
                </a:lnTo>
                <a:lnTo>
                  <a:pt x="477194" y="490600"/>
                </a:lnTo>
                <a:lnTo>
                  <a:pt x="441705" y="490600"/>
                </a:lnTo>
                <a:lnTo>
                  <a:pt x="433132" y="481245"/>
                </a:lnTo>
                <a:close/>
              </a:path>
              <a:path w="489584" h="533400">
                <a:moveTo>
                  <a:pt x="442490" y="472690"/>
                </a:moveTo>
                <a:lnTo>
                  <a:pt x="433132" y="481245"/>
                </a:lnTo>
                <a:lnTo>
                  <a:pt x="441705" y="490600"/>
                </a:lnTo>
                <a:lnTo>
                  <a:pt x="451103" y="482091"/>
                </a:lnTo>
                <a:lnTo>
                  <a:pt x="442490" y="472690"/>
                </a:lnTo>
                <a:close/>
              </a:path>
              <a:path w="489584" h="533400">
                <a:moveTo>
                  <a:pt x="465963" y="451230"/>
                </a:moveTo>
                <a:lnTo>
                  <a:pt x="442490" y="472690"/>
                </a:lnTo>
                <a:lnTo>
                  <a:pt x="451103" y="482091"/>
                </a:lnTo>
                <a:lnTo>
                  <a:pt x="441705" y="490600"/>
                </a:lnTo>
                <a:lnTo>
                  <a:pt x="477194" y="490600"/>
                </a:lnTo>
                <a:lnTo>
                  <a:pt x="465963" y="451230"/>
                </a:lnTo>
                <a:close/>
              </a:path>
              <a:path w="489584" h="533400">
                <a:moveTo>
                  <a:pt x="9398" y="0"/>
                </a:moveTo>
                <a:lnTo>
                  <a:pt x="0" y="8635"/>
                </a:lnTo>
                <a:lnTo>
                  <a:pt x="433132" y="481245"/>
                </a:lnTo>
                <a:lnTo>
                  <a:pt x="442490" y="472690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9052" y="2979039"/>
            <a:ext cx="569595" cy="469900"/>
          </a:xfrm>
          <a:custGeom>
            <a:avLst/>
            <a:gdLst/>
            <a:ahLst/>
            <a:cxnLst/>
            <a:rect l="l" t="t" r="r" b="b"/>
            <a:pathLst>
              <a:path w="569595" h="469900">
                <a:moveTo>
                  <a:pt x="506581" y="426284"/>
                </a:moveTo>
                <a:lnTo>
                  <a:pt x="486409" y="450850"/>
                </a:lnTo>
                <a:lnTo>
                  <a:pt x="569468" y="469773"/>
                </a:lnTo>
                <a:lnTo>
                  <a:pt x="553687" y="434339"/>
                </a:lnTo>
                <a:lnTo>
                  <a:pt x="516381" y="434339"/>
                </a:lnTo>
                <a:lnTo>
                  <a:pt x="506581" y="426284"/>
                </a:lnTo>
                <a:close/>
              </a:path>
              <a:path w="569595" h="469900">
                <a:moveTo>
                  <a:pt x="514601" y="416516"/>
                </a:moveTo>
                <a:lnTo>
                  <a:pt x="506581" y="426284"/>
                </a:lnTo>
                <a:lnTo>
                  <a:pt x="516381" y="434339"/>
                </a:lnTo>
                <a:lnTo>
                  <a:pt x="524382" y="424561"/>
                </a:lnTo>
                <a:lnTo>
                  <a:pt x="514601" y="416516"/>
                </a:lnTo>
                <a:close/>
              </a:path>
              <a:path w="569595" h="469900">
                <a:moveTo>
                  <a:pt x="534797" y="391922"/>
                </a:moveTo>
                <a:lnTo>
                  <a:pt x="514601" y="416516"/>
                </a:lnTo>
                <a:lnTo>
                  <a:pt x="524382" y="424561"/>
                </a:lnTo>
                <a:lnTo>
                  <a:pt x="516381" y="434339"/>
                </a:lnTo>
                <a:lnTo>
                  <a:pt x="553687" y="434339"/>
                </a:lnTo>
                <a:lnTo>
                  <a:pt x="534797" y="391922"/>
                </a:lnTo>
                <a:close/>
              </a:path>
              <a:path w="569595" h="469900">
                <a:moveTo>
                  <a:pt x="8127" y="0"/>
                </a:moveTo>
                <a:lnTo>
                  <a:pt x="0" y="9906"/>
                </a:lnTo>
                <a:lnTo>
                  <a:pt x="506581" y="426284"/>
                </a:lnTo>
                <a:lnTo>
                  <a:pt x="514601" y="416516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9991" y="2979039"/>
            <a:ext cx="569595" cy="469900"/>
          </a:xfrm>
          <a:custGeom>
            <a:avLst/>
            <a:gdLst/>
            <a:ahLst/>
            <a:cxnLst/>
            <a:rect l="l" t="t" r="r" b="b"/>
            <a:pathLst>
              <a:path w="569595" h="469900">
                <a:moveTo>
                  <a:pt x="34671" y="391922"/>
                </a:moveTo>
                <a:lnTo>
                  <a:pt x="0" y="469773"/>
                </a:lnTo>
                <a:lnTo>
                  <a:pt x="83058" y="450850"/>
                </a:lnTo>
                <a:lnTo>
                  <a:pt x="69501" y="434339"/>
                </a:lnTo>
                <a:lnTo>
                  <a:pt x="53086" y="434339"/>
                </a:lnTo>
                <a:lnTo>
                  <a:pt x="44958" y="424561"/>
                </a:lnTo>
                <a:lnTo>
                  <a:pt x="54816" y="416455"/>
                </a:lnTo>
                <a:lnTo>
                  <a:pt x="34671" y="391922"/>
                </a:lnTo>
                <a:close/>
              </a:path>
              <a:path w="569595" h="469900">
                <a:moveTo>
                  <a:pt x="54816" y="416455"/>
                </a:moveTo>
                <a:lnTo>
                  <a:pt x="44958" y="424561"/>
                </a:lnTo>
                <a:lnTo>
                  <a:pt x="53086" y="434339"/>
                </a:lnTo>
                <a:lnTo>
                  <a:pt x="62886" y="426284"/>
                </a:lnTo>
                <a:lnTo>
                  <a:pt x="54816" y="416455"/>
                </a:lnTo>
                <a:close/>
              </a:path>
              <a:path w="569595" h="469900">
                <a:moveTo>
                  <a:pt x="62886" y="426284"/>
                </a:moveTo>
                <a:lnTo>
                  <a:pt x="53086" y="434339"/>
                </a:lnTo>
                <a:lnTo>
                  <a:pt x="69501" y="434339"/>
                </a:lnTo>
                <a:lnTo>
                  <a:pt x="62886" y="426284"/>
                </a:lnTo>
                <a:close/>
              </a:path>
              <a:path w="569595" h="469900">
                <a:moveTo>
                  <a:pt x="561340" y="0"/>
                </a:moveTo>
                <a:lnTo>
                  <a:pt x="54816" y="416455"/>
                </a:lnTo>
                <a:lnTo>
                  <a:pt x="62886" y="426284"/>
                </a:lnTo>
                <a:lnTo>
                  <a:pt x="569468" y="9906"/>
                </a:lnTo>
                <a:lnTo>
                  <a:pt x="56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88152" y="2720339"/>
            <a:ext cx="937260" cy="35052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4659" y="3448811"/>
            <a:ext cx="934719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9235" y="4239767"/>
            <a:ext cx="96774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330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05828" y="5029200"/>
            <a:ext cx="626745" cy="367665"/>
          </a:xfrm>
          <a:custGeom>
            <a:avLst/>
            <a:gdLst/>
            <a:ahLst/>
            <a:cxnLst/>
            <a:rect l="l" t="t" r="r" b="b"/>
            <a:pathLst>
              <a:path w="626745" h="367664">
                <a:moveTo>
                  <a:pt x="564769" y="0"/>
                </a:moveTo>
                <a:lnTo>
                  <a:pt x="61595" y="0"/>
                </a:lnTo>
                <a:lnTo>
                  <a:pt x="37611" y="4837"/>
                </a:lnTo>
                <a:lnTo>
                  <a:pt x="18033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305688"/>
                </a:lnTo>
                <a:lnTo>
                  <a:pt x="4837" y="329672"/>
                </a:lnTo>
                <a:lnTo>
                  <a:pt x="18033" y="349250"/>
                </a:lnTo>
                <a:lnTo>
                  <a:pt x="37611" y="362446"/>
                </a:lnTo>
                <a:lnTo>
                  <a:pt x="61595" y="367284"/>
                </a:lnTo>
                <a:lnTo>
                  <a:pt x="564769" y="367284"/>
                </a:lnTo>
                <a:lnTo>
                  <a:pt x="588752" y="362446"/>
                </a:lnTo>
                <a:lnTo>
                  <a:pt x="608330" y="349250"/>
                </a:lnTo>
                <a:lnTo>
                  <a:pt x="621526" y="329672"/>
                </a:lnTo>
                <a:lnTo>
                  <a:pt x="626364" y="305688"/>
                </a:lnTo>
                <a:lnTo>
                  <a:pt x="626364" y="61594"/>
                </a:lnTo>
                <a:lnTo>
                  <a:pt x="621526" y="37611"/>
                </a:lnTo>
                <a:lnTo>
                  <a:pt x="608330" y="18033"/>
                </a:lnTo>
                <a:lnTo>
                  <a:pt x="588752" y="4837"/>
                </a:lnTo>
                <a:lnTo>
                  <a:pt x="56476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58659" y="5058917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3832" y="5045964"/>
            <a:ext cx="654050" cy="364490"/>
          </a:xfrm>
          <a:custGeom>
            <a:avLst/>
            <a:gdLst/>
            <a:ahLst/>
            <a:cxnLst/>
            <a:rect l="l" t="t" r="r" b="b"/>
            <a:pathLst>
              <a:path w="654050" h="364489">
                <a:moveTo>
                  <a:pt x="593089" y="0"/>
                </a:moveTo>
                <a:lnTo>
                  <a:pt x="60705" y="0"/>
                </a:lnTo>
                <a:lnTo>
                  <a:pt x="37076" y="4770"/>
                </a:lnTo>
                <a:lnTo>
                  <a:pt x="17780" y="17780"/>
                </a:lnTo>
                <a:lnTo>
                  <a:pt x="4770" y="37076"/>
                </a:lnTo>
                <a:lnTo>
                  <a:pt x="0" y="60706"/>
                </a:lnTo>
                <a:lnTo>
                  <a:pt x="0" y="303530"/>
                </a:lnTo>
                <a:lnTo>
                  <a:pt x="4770" y="327159"/>
                </a:lnTo>
                <a:lnTo>
                  <a:pt x="17780" y="346456"/>
                </a:lnTo>
                <a:lnTo>
                  <a:pt x="37076" y="359465"/>
                </a:lnTo>
                <a:lnTo>
                  <a:pt x="60705" y="364236"/>
                </a:lnTo>
                <a:lnTo>
                  <a:pt x="593089" y="364236"/>
                </a:lnTo>
                <a:lnTo>
                  <a:pt x="616719" y="359465"/>
                </a:lnTo>
                <a:lnTo>
                  <a:pt x="636015" y="346456"/>
                </a:lnTo>
                <a:lnTo>
                  <a:pt x="649025" y="327159"/>
                </a:lnTo>
                <a:lnTo>
                  <a:pt x="653795" y="303530"/>
                </a:lnTo>
                <a:lnTo>
                  <a:pt x="653795" y="60706"/>
                </a:lnTo>
                <a:lnTo>
                  <a:pt x="649025" y="37076"/>
                </a:lnTo>
                <a:lnTo>
                  <a:pt x="636015" y="17780"/>
                </a:lnTo>
                <a:lnTo>
                  <a:pt x="616719" y="4770"/>
                </a:lnTo>
                <a:lnTo>
                  <a:pt x="59308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90361" y="5062220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48428" y="3462528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88" y="0"/>
                </a:moveTo>
                <a:lnTo>
                  <a:pt x="57912" y="0"/>
                </a:lnTo>
                <a:lnTo>
                  <a:pt x="35361" y="4548"/>
                </a:lnTo>
                <a:lnTo>
                  <a:pt x="16954" y="16954"/>
                </a:lnTo>
                <a:lnTo>
                  <a:pt x="4548" y="35361"/>
                </a:lnTo>
                <a:lnTo>
                  <a:pt x="0" y="57912"/>
                </a:lnTo>
                <a:lnTo>
                  <a:pt x="0" y="289560"/>
                </a:lnTo>
                <a:lnTo>
                  <a:pt x="4548" y="312110"/>
                </a:lnTo>
                <a:lnTo>
                  <a:pt x="16954" y="330517"/>
                </a:lnTo>
                <a:lnTo>
                  <a:pt x="35361" y="342923"/>
                </a:lnTo>
                <a:lnTo>
                  <a:pt x="57912" y="347472"/>
                </a:lnTo>
                <a:lnTo>
                  <a:pt x="627888" y="347472"/>
                </a:lnTo>
                <a:lnTo>
                  <a:pt x="650438" y="342923"/>
                </a:lnTo>
                <a:lnTo>
                  <a:pt x="668845" y="330517"/>
                </a:lnTo>
                <a:lnTo>
                  <a:pt x="681251" y="312110"/>
                </a:lnTo>
                <a:lnTo>
                  <a:pt x="685800" y="289560"/>
                </a:lnTo>
                <a:lnTo>
                  <a:pt x="685800" y="57912"/>
                </a:lnTo>
                <a:lnTo>
                  <a:pt x="681251" y="35361"/>
                </a:lnTo>
                <a:lnTo>
                  <a:pt x="668845" y="16954"/>
                </a:lnTo>
                <a:lnTo>
                  <a:pt x="650438" y="4548"/>
                </a:lnTo>
                <a:lnTo>
                  <a:pt x="62788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3815" y="3477514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4028" y="42672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622300" y="381000"/>
                </a:lnTo>
                <a:lnTo>
                  <a:pt x="647009" y="376007"/>
                </a:lnTo>
                <a:lnTo>
                  <a:pt x="667194" y="362394"/>
                </a:lnTo>
                <a:lnTo>
                  <a:pt x="680807" y="342209"/>
                </a:lnTo>
                <a:lnTo>
                  <a:pt x="685800" y="317500"/>
                </a:lnTo>
                <a:lnTo>
                  <a:pt x="685800" y="63500"/>
                </a:lnTo>
                <a:lnTo>
                  <a:pt x="680807" y="38790"/>
                </a:lnTo>
                <a:lnTo>
                  <a:pt x="667194" y="18605"/>
                </a:lnTo>
                <a:lnTo>
                  <a:pt x="647009" y="4992"/>
                </a:lnTo>
                <a:lnTo>
                  <a:pt x="62230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00745" y="4296917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60390" y="301371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6208" y="301371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8934" y="3779011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0879" y="3807714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91403" y="460019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66609" y="460019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33158" y="1794509"/>
            <a:ext cx="185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Splitting</a:t>
            </a:r>
            <a:r>
              <a:rPr sz="1800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06183" y="2141982"/>
            <a:ext cx="542290" cy="540385"/>
          </a:xfrm>
          <a:custGeom>
            <a:avLst/>
            <a:gdLst/>
            <a:ahLst/>
            <a:cxnLst/>
            <a:rect l="l" t="t" r="r" b="b"/>
            <a:pathLst>
              <a:path w="542290" h="540385">
                <a:moveTo>
                  <a:pt x="531114" y="0"/>
                </a:moveTo>
                <a:lnTo>
                  <a:pt x="487934" y="42925"/>
                </a:lnTo>
                <a:lnTo>
                  <a:pt x="498601" y="53720"/>
                </a:lnTo>
                <a:lnTo>
                  <a:pt x="541782" y="10667"/>
                </a:lnTo>
                <a:lnTo>
                  <a:pt x="531114" y="0"/>
                </a:lnTo>
                <a:close/>
              </a:path>
              <a:path w="542290" h="540385">
                <a:moveTo>
                  <a:pt x="455549" y="75310"/>
                </a:moveTo>
                <a:lnTo>
                  <a:pt x="412369" y="118363"/>
                </a:lnTo>
                <a:lnTo>
                  <a:pt x="423164" y="129158"/>
                </a:lnTo>
                <a:lnTo>
                  <a:pt x="466344" y="86105"/>
                </a:lnTo>
                <a:lnTo>
                  <a:pt x="455549" y="75310"/>
                </a:lnTo>
                <a:close/>
              </a:path>
              <a:path w="542290" h="540385">
                <a:moveTo>
                  <a:pt x="379984" y="150621"/>
                </a:moveTo>
                <a:lnTo>
                  <a:pt x="336804" y="193675"/>
                </a:lnTo>
                <a:lnTo>
                  <a:pt x="347599" y="204469"/>
                </a:lnTo>
                <a:lnTo>
                  <a:pt x="390779" y="161416"/>
                </a:lnTo>
                <a:lnTo>
                  <a:pt x="379984" y="150621"/>
                </a:lnTo>
                <a:close/>
              </a:path>
              <a:path w="542290" h="540385">
                <a:moveTo>
                  <a:pt x="304419" y="225932"/>
                </a:moveTo>
                <a:lnTo>
                  <a:pt x="261239" y="268985"/>
                </a:lnTo>
                <a:lnTo>
                  <a:pt x="272034" y="279780"/>
                </a:lnTo>
                <a:lnTo>
                  <a:pt x="315214" y="236727"/>
                </a:lnTo>
                <a:lnTo>
                  <a:pt x="304419" y="225932"/>
                </a:lnTo>
                <a:close/>
              </a:path>
              <a:path w="542290" h="540385">
                <a:moveTo>
                  <a:pt x="228854" y="301243"/>
                </a:moveTo>
                <a:lnTo>
                  <a:pt x="185674" y="344296"/>
                </a:lnTo>
                <a:lnTo>
                  <a:pt x="196469" y="355091"/>
                </a:lnTo>
                <a:lnTo>
                  <a:pt x="239649" y="312038"/>
                </a:lnTo>
                <a:lnTo>
                  <a:pt x="228854" y="301243"/>
                </a:lnTo>
                <a:close/>
              </a:path>
              <a:path w="542290" h="540385">
                <a:moveTo>
                  <a:pt x="153416" y="376554"/>
                </a:moveTo>
                <a:lnTo>
                  <a:pt x="110236" y="419607"/>
                </a:lnTo>
                <a:lnTo>
                  <a:pt x="120904" y="430402"/>
                </a:lnTo>
                <a:lnTo>
                  <a:pt x="164084" y="387350"/>
                </a:lnTo>
                <a:lnTo>
                  <a:pt x="153416" y="376554"/>
                </a:lnTo>
                <a:close/>
              </a:path>
              <a:path w="542290" h="540385">
                <a:moveTo>
                  <a:pt x="27050" y="459485"/>
                </a:moveTo>
                <a:lnTo>
                  <a:pt x="0" y="540257"/>
                </a:lnTo>
                <a:lnTo>
                  <a:pt x="80899" y="513460"/>
                </a:lnTo>
                <a:lnTo>
                  <a:pt x="68228" y="500760"/>
                </a:lnTo>
                <a:lnTo>
                  <a:pt x="50292" y="500760"/>
                </a:lnTo>
                <a:lnTo>
                  <a:pt x="39624" y="489965"/>
                </a:lnTo>
                <a:lnTo>
                  <a:pt x="48566" y="481052"/>
                </a:lnTo>
                <a:lnTo>
                  <a:pt x="27050" y="459485"/>
                </a:lnTo>
                <a:close/>
              </a:path>
              <a:path w="542290" h="540385">
                <a:moveTo>
                  <a:pt x="48566" y="481052"/>
                </a:moveTo>
                <a:lnTo>
                  <a:pt x="39624" y="489965"/>
                </a:lnTo>
                <a:lnTo>
                  <a:pt x="50292" y="500760"/>
                </a:lnTo>
                <a:lnTo>
                  <a:pt x="59285" y="491796"/>
                </a:lnTo>
                <a:lnTo>
                  <a:pt x="48566" y="481052"/>
                </a:lnTo>
                <a:close/>
              </a:path>
              <a:path w="542290" h="540385">
                <a:moveTo>
                  <a:pt x="59285" y="491796"/>
                </a:moveTo>
                <a:lnTo>
                  <a:pt x="50292" y="500760"/>
                </a:lnTo>
                <a:lnTo>
                  <a:pt x="68228" y="500760"/>
                </a:lnTo>
                <a:lnTo>
                  <a:pt x="59285" y="491796"/>
                </a:lnTo>
                <a:close/>
              </a:path>
              <a:path w="542290" h="540385">
                <a:moveTo>
                  <a:pt x="77850" y="451865"/>
                </a:moveTo>
                <a:lnTo>
                  <a:pt x="48566" y="481052"/>
                </a:lnTo>
                <a:lnTo>
                  <a:pt x="59285" y="491796"/>
                </a:lnTo>
                <a:lnTo>
                  <a:pt x="88519" y="462660"/>
                </a:lnTo>
                <a:lnTo>
                  <a:pt x="77850" y="451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803903" y="3803903"/>
            <a:ext cx="927100" cy="306705"/>
            <a:chOff x="3803903" y="3803903"/>
            <a:chExt cx="927100" cy="306705"/>
          </a:xfrm>
        </p:grpSpPr>
        <p:sp>
          <p:nvSpPr>
            <p:cNvPr id="33" name="object 33"/>
            <p:cNvSpPr/>
            <p:nvPr/>
          </p:nvSpPr>
          <p:spPr>
            <a:xfrm>
              <a:off x="3809999" y="3809999"/>
              <a:ext cx="914400" cy="294640"/>
            </a:xfrm>
            <a:custGeom>
              <a:avLst/>
              <a:gdLst/>
              <a:ahLst/>
              <a:cxnLst/>
              <a:rect l="l" t="t" r="r" b="b"/>
              <a:pathLst>
                <a:path w="914400" h="294639">
                  <a:moveTo>
                    <a:pt x="685419" y="0"/>
                  </a:moveTo>
                  <a:lnTo>
                    <a:pt x="685419" y="73532"/>
                  </a:lnTo>
                  <a:lnTo>
                    <a:pt x="0" y="73532"/>
                  </a:lnTo>
                  <a:lnTo>
                    <a:pt x="0" y="220599"/>
                  </a:lnTo>
                  <a:lnTo>
                    <a:pt x="685419" y="220599"/>
                  </a:lnTo>
                  <a:lnTo>
                    <a:pt x="685419" y="294131"/>
                  </a:lnTo>
                  <a:lnTo>
                    <a:pt x="914400" y="147066"/>
                  </a:lnTo>
                  <a:lnTo>
                    <a:pt x="68541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9999" y="3809999"/>
              <a:ext cx="914400" cy="294640"/>
            </a:xfrm>
            <a:custGeom>
              <a:avLst/>
              <a:gdLst/>
              <a:ahLst/>
              <a:cxnLst/>
              <a:rect l="l" t="t" r="r" b="b"/>
              <a:pathLst>
                <a:path w="914400" h="294639">
                  <a:moveTo>
                    <a:pt x="0" y="73532"/>
                  </a:moveTo>
                  <a:lnTo>
                    <a:pt x="685419" y="73532"/>
                  </a:lnTo>
                  <a:lnTo>
                    <a:pt x="685419" y="0"/>
                  </a:lnTo>
                  <a:lnTo>
                    <a:pt x="914400" y="147066"/>
                  </a:lnTo>
                  <a:lnTo>
                    <a:pt x="685419" y="294131"/>
                  </a:lnTo>
                  <a:lnTo>
                    <a:pt x="685419" y="220599"/>
                  </a:lnTo>
                  <a:lnTo>
                    <a:pt x="0" y="220599"/>
                  </a:lnTo>
                  <a:lnTo>
                    <a:pt x="0" y="73532"/>
                  </a:lnTo>
                  <a:close/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7411211" y="2146807"/>
            <a:ext cx="116839" cy="1145540"/>
          </a:xfrm>
          <a:custGeom>
            <a:avLst/>
            <a:gdLst/>
            <a:ahLst/>
            <a:cxnLst/>
            <a:rect l="l" t="t" r="r" b="b"/>
            <a:pathLst>
              <a:path w="116840" h="1145539">
                <a:moveTo>
                  <a:pt x="15240" y="0"/>
                </a:moveTo>
                <a:lnTo>
                  <a:pt x="0" y="1015"/>
                </a:lnTo>
                <a:lnTo>
                  <a:pt x="4064" y="61849"/>
                </a:lnTo>
                <a:lnTo>
                  <a:pt x="19304" y="60832"/>
                </a:lnTo>
                <a:lnTo>
                  <a:pt x="15240" y="0"/>
                </a:lnTo>
                <a:close/>
              </a:path>
              <a:path w="116840" h="1145539">
                <a:moveTo>
                  <a:pt x="22352" y="106425"/>
                </a:moveTo>
                <a:lnTo>
                  <a:pt x="7112" y="107441"/>
                </a:lnTo>
                <a:lnTo>
                  <a:pt x="11176" y="168275"/>
                </a:lnTo>
                <a:lnTo>
                  <a:pt x="26416" y="167258"/>
                </a:lnTo>
                <a:lnTo>
                  <a:pt x="22352" y="106425"/>
                </a:lnTo>
                <a:close/>
              </a:path>
              <a:path w="116840" h="1145539">
                <a:moveTo>
                  <a:pt x="29337" y="212851"/>
                </a:moveTo>
                <a:lnTo>
                  <a:pt x="14224" y="213867"/>
                </a:lnTo>
                <a:lnTo>
                  <a:pt x="18288" y="274700"/>
                </a:lnTo>
                <a:lnTo>
                  <a:pt x="33401" y="273684"/>
                </a:lnTo>
                <a:lnTo>
                  <a:pt x="29337" y="212851"/>
                </a:lnTo>
                <a:close/>
              </a:path>
              <a:path w="116840" h="1145539">
                <a:moveTo>
                  <a:pt x="36449" y="319277"/>
                </a:moveTo>
                <a:lnTo>
                  <a:pt x="21336" y="320293"/>
                </a:lnTo>
                <a:lnTo>
                  <a:pt x="25273" y="381126"/>
                </a:lnTo>
                <a:lnTo>
                  <a:pt x="40513" y="380111"/>
                </a:lnTo>
                <a:lnTo>
                  <a:pt x="36449" y="319277"/>
                </a:lnTo>
                <a:close/>
              </a:path>
              <a:path w="116840" h="1145539">
                <a:moveTo>
                  <a:pt x="43561" y="425830"/>
                </a:moveTo>
                <a:lnTo>
                  <a:pt x="28321" y="426846"/>
                </a:lnTo>
                <a:lnTo>
                  <a:pt x="32385" y="487552"/>
                </a:lnTo>
                <a:lnTo>
                  <a:pt x="47625" y="486663"/>
                </a:lnTo>
                <a:lnTo>
                  <a:pt x="43561" y="425830"/>
                </a:lnTo>
                <a:close/>
              </a:path>
              <a:path w="116840" h="1145539">
                <a:moveTo>
                  <a:pt x="50673" y="532256"/>
                </a:moveTo>
                <a:lnTo>
                  <a:pt x="35433" y="533272"/>
                </a:lnTo>
                <a:lnTo>
                  <a:pt x="39497" y="594105"/>
                </a:lnTo>
                <a:lnTo>
                  <a:pt x="54737" y="593089"/>
                </a:lnTo>
                <a:lnTo>
                  <a:pt x="50673" y="532256"/>
                </a:lnTo>
                <a:close/>
              </a:path>
              <a:path w="116840" h="1145539">
                <a:moveTo>
                  <a:pt x="57785" y="638682"/>
                </a:moveTo>
                <a:lnTo>
                  <a:pt x="42545" y="639699"/>
                </a:lnTo>
                <a:lnTo>
                  <a:pt x="46609" y="700531"/>
                </a:lnTo>
                <a:lnTo>
                  <a:pt x="61849" y="699515"/>
                </a:lnTo>
                <a:lnTo>
                  <a:pt x="57785" y="638682"/>
                </a:lnTo>
                <a:close/>
              </a:path>
              <a:path w="116840" h="1145539">
                <a:moveTo>
                  <a:pt x="64770" y="745108"/>
                </a:moveTo>
                <a:lnTo>
                  <a:pt x="49657" y="746125"/>
                </a:lnTo>
                <a:lnTo>
                  <a:pt x="53721" y="806957"/>
                </a:lnTo>
                <a:lnTo>
                  <a:pt x="68834" y="805941"/>
                </a:lnTo>
                <a:lnTo>
                  <a:pt x="64770" y="745108"/>
                </a:lnTo>
                <a:close/>
              </a:path>
              <a:path w="116840" h="1145539">
                <a:moveTo>
                  <a:pt x="71882" y="851534"/>
                </a:moveTo>
                <a:lnTo>
                  <a:pt x="56769" y="852551"/>
                </a:lnTo>
                <a:lnTo>
                  <a:pt x="60706" y="913383"/>
                </a:lnTo>
                <a:lnTo>
                  <a:pt x="75946" y="912367"/>
                </a:lnTo>
                <a:lnTo>
                  <a:pt x="71882" y="851534"/>
                </a:lnTo>
                <a:close/>
              </a:path>
              <a:path w="116840" h="1145539">
                <a:moveTo>
                  <a:pt x="78994" y="957961"/>
                </a:moveTo>
                <a:lnTo>
                  <a:pt x="63754" y="958976"/>
                </a:lnTo>
                <a:lnTo>
                  <a:pt x="67818" y="1019809"/>
                </a:lnTo>
                <a:lnTo>
                  <a:pt x="83058" y="1018793"/>
                </a:lnTo>
                <a:lnTo>
                  <a:pt x="78994" y="957961"/>
                </a:lnTo>
                <a:close/>
              </a:path>
              <a:path w="116840" h="1145539">
                <a:moveTo>
                  <a:pt x="71143" y="1069467"/>
                </a:moveTo>
                <a:lnTo>
                  <a:pt x="40767" y="1071499"/>
                </a:lnTo>
                <a:lnTo>
                  <a:pt x="83820" y="1145031"/>
                </a:lnTo>
                <a:lnTo>
                  <a:pt x="110123" y="1082166"/>
                </a:lnTo>
                <a:lnTo>
                  <a:pt x="72009" y="1082166"/>
                </a:lnTo>
                <a:lnTo>
                  <a:pt x="71143" y="1069467"/>
                </a:lnTo>
                <a:close/>
              </a:path>
              <a:path w="116840" h="1145539">
                <a:moveTo>
                  <a:pt x="86382" y="1068447"/>
                </a:moveTo>
                <a:lnTo>
                  <a:pt x="71143" y="1069467"/>
                </a:lnTo>
                <a:lnTo>
                  <a:pt x="72009" y="1082166"/>
                </a:lnTo>
                <a:lnTo>
                  <a:pt x="87249" y="1081151"/>
                </a:lnTo>
                <a:lnTo>
                  <a:pt x="86382" y="1068447"/>
                </a:lnTo>
                <a:close/>
              </a:path>
              <a:path w="116840" h="1145539">
                <a:moveTo>
                  <a:pt x="116713" y="1066418"/>
                </a:moveTo>
                <a:lnTo>
                  <a:pt x="86382" y="1068447"/>
                </a:lnTo>
                <a:lnTo>
                  <a:pt x="87249" y="1081151"/>
                </a:lnTo>
                <a:lnTo>
                  <a:pt x="72009" y="1082166"/>
                </a:lnTo>
                <a:lnTo>
                  <a:pt x="110123" y="1082166"/>
                </a:lnTo>
                <a:lnTo>
                  <a:pt x="116713" y="1066418"/>
                </a:lnTo>
                <a:close/>
              </a:path>
              <a:path w="116840" h="1145539">
                <a:moveTo>
                  <a:pt x="86106" y="1064387"/>
                </a:moveTo>
                <a:lnTo>
                  <a:pt x="70866" y="1065402"/>
                </a:lnTo>
                <a:lnTo>
                  <a:pt x="71143" y="1069467"/>
                </a:lnTo>
                <a:lnTo>
                  <a:pt x="86382" y="1068447"/>
                </a:lnTo>
                <a:lnTo>
                  <a:pt x="86106" y="1064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47038" y="5833364"/>
            <a:ext cx="1543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666"/>
                </a:solidFill>
                <a:latin typeface="Arial"/>
                <a:cs typeface="Arial"/>
              </a:rPr>
              <a:t>Training</a:t>
            </a:r>
            <a:r>
              <a:rPr sz="2000" spc="-8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0255" y="5801664"/>
            <a:ext cx="2482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Model:	Decision</a:t>
            </a:r>
            <a:r>
              <a:rPr sz="2000" spc="-12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6666"/>
                </a:solidFill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21AD9299-229C-4D90-807B-84B6C52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B3ADFC9A-0B41-4EFD-9325-C23E594B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Splitting Based on</a:t>
            </a:r>
            <a:r>
              <a:rPr spc="-75" dirty="0"/>
              <a:t> </a:t>
            </a:r>
            <a:r>
              <a:rPr spc="-5" dirty="0"/>
              <a:t>GINI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8222FAF-6EBE-4B70-B0F6-2715578A6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675"/>
                  </a:spcBef>
                  <a:buSzPct val="75000"/>
                  <a:buFont typeface="Wingdings"/>
                  <a:buChar char=""/>
                  <a:tabLst>
                    <a:tab pos="354965" algn="l"/>
                    <a:tab pos="355600" algn="l"/>
                  </a:tabLst>
                </a:pP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Used in CART,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SLIQ,</a:t>
                </a:r>
                <a:r>
                  <a:rPr lang="en-US" sz="2800" spc="-4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SPRINT.</a:t>
                </a:r>
                <a:endParaRPr lang="en-US" sz="2800" dirty="0">
                  <a:latin typeface="Carlito"/>
                  <a:cs typeface="Carlito"/>
                </a:endParaRPr>
              </a:p>
              <a:p>
                <a:pPr marL="355600" marR="5080" indent="-342900">
                  <a:lnSpc>
                    <a:spcPct val="100000"/>
                  </a:lnSpc>
                  <a:spcBef>
                    <a:spcPts val="580"/>
                  </a:spcBef>
                  <a:buSzPct val="75000"/>
                  <a:buFont typeface="Wingdings"/>
                  <a:buChar char=""/>
                  <a:tabLst>
                    <a:tab pos="354965" algn="l"/>
                    <a:tab pos="355600" algn="l"/>
                  </a:tabLst>
                </a:pP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When a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node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p is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split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into k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partitions (children),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the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quality of  split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is computed</a:t>
                </a:r>
                <a:r>
                  <a:rPr lang="en-US" sz="2800" spc="-35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as,</a:t>
                </a:r>
                <a:endParaRPr lang="en-US" sz="2800" dirty="0">
                  <a:latin typeface="Carlito"/>
                  <a:cs typeface="Carlito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Carlito"/>
                      </a:rPr>
                      <m:t>𝐺𝐼𝑁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Carlito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Carlito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Carlito"/>
                          </a:rPr>
                          <m:t>𝑠𝑝𝑙𝑖𝑡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Carlito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𝐺𝐼𝑁𝐼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>
                  <a:solidFill>
                    <a:srgbClr val="003366"/>
                  </a:solidFill>
                  <a:latin typeface="Carlito"/>
                  <a:cs typeface="Carlito"/>
                </a:endParaRPr>
              </a:p>
              <a:p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wh</a:t>
                </a:r>
                <a:r>
                  <a:rPr lang="en-US" sz="2800" spc="10" dirty="0">
                    <a:solidFill>
                      <a:srgbClr val="003366"/>
                    </a:solidFill>
                    <a:latin typeface="Carlito"/>
                    <a:cs typeface="Carlito"/>
                  </a:rPr>
                  <a:t>e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r</a:t>
                </a:r>
                <a:r>
                  <a:rPr lang="en-US" sz="2800" spc="5" dirty="0">
                    <a:solidFill>
                      <a:srgbClr val="003366"/>
                    </a:solidFill>
                    <a:latin typeface="Carlito"/>
                    <a:cs typeface="Carlito"/>
                  </a:rPr>
                  <a:t>e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,</a:t>
                </a:r>
                <a:endParaRPr lang="en-US" sz="2800" dirty="0">
                  <a:latin typeface="Carlito"/>
                  <a:cs typeface="Carlito"/>
                </a:endParaRPr>
              </a:p>
              <a:p>
                <a:r>
                  <a:rPr lang="en-US" sz="2800" spc="-5" dirty="0" err="1">
                    <a:solidFill>
                      <a:srgbClr val="003366"/>
                    </a:solidFill>
                    <a:latin typeface="Carlito"/>
                    <a:cs typeface="Carlito"/>
                  </a:rPr>
                  <a:t>n</a:t>
                </a:r>
                <a:r>
                  <a:rPr lang="en-US" sz="2800" spc="-7" baseline="-20833" dirty="0" err="1">
                    <a:solidFill>
                      <a:srgbClr val="003366"/>
                    </a:solidFill>
                    <a:latin typeface="Carlito"/>
                    <a:cs typeface="Carlito"/>
                  </a:rPr>
                  <a:t>i</a:t>
                </a:r>
                <a:r>
                  <a:rPr lang="en-US" sz="2800" spc="-7" baseline="-20833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=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number of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records at child </a:t>
                </a:r>
                <a:r>
                  <a:rPr lang="en-US" sz="2800" dirty="0" err="1">
                    <a:solidFill>
                      <a:srgbClr val="003366"/>
                    </a:solidFill>
                    <a:latin typeface="Carlito"/>
                    <a:cs typeface="Carlito"/>
                  </a:rPr>
                  <a:t>i</a:t>
                </a:r>
                <a:endParaRPr lang="en-US" sz="2800" dirty="0">
                  <a:solidFill>
                    <a:srgbClr val="003366"/>
                  </a:solidFill>
                  <a:latin typeface="Carlito"/>
                  <a:cs typeface="Carlito"/>
                </a:endParaRPr>
              </a:p>
              <a:p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n =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number of </a:t>
                </a:r>
                <a:r>
                  <a:rPr lang="en-US" sz="2800" dirty="0">
                    <a:solidFill>
                      <a:srgbClr val="003366"/>
                    </a:solidFill>
                    <a:latin typeface="Carlito"/>
                    <a:cs typeface="Carlito"/>
                  </a:rPr>
                  <a:t>records at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node</a:t>
                </a:r>
                <a:r>
                  <a:rPr lang="en-US" sz="2800" spc="-290" dirty="0">
                    <a:solidFill>
                      <a:srgbClr val="003366"/>
                    </a:solidFill>
                    <a:latin typeface="Carlito"/>
                    <a:cs typeface="Carlito"/>
                  </a:rPr>
                  <a:t> </a:t>
                </a:r>
                <a:r>
                  <a:rPr lang="en-US" sz="2800" spc="-5" dirty="0">
                    <a:solidFill>
                      <a:srgbClr val="003366"/>
                    </a:solidFill>
                    <a:latin typeface="Carlito"/>
                    <a:cs typeface="Carlito"/>
                  </a:rPr>
                  <a:t>p</a:t>
                </a:r>
                <a:endParaRPr lang="en-US" sz="2800" dirty="0">
                  <a:latin typeface="Carlito"/>
                  <a:cs typeface="Carlito"/>
                </a:endParaRPr>
              </a:p>
              <a:p>
                <a:endParaRPr lang="LID4096" sz="2800" dirty="0"/>
              </a:p>
            </p:txBody>
          </p:sp>
        </mc:Choice>
        <mc:Fallback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8222FAF-6EBE-4B70-B0F6-2715578A6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4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65ADA67-9F77-4A85-A8F0-C02F92F3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9E2AD8-DEEA-40FB-A41C-ACD28E8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80C174-6082-4E72-B96A-6756F477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EE1439-2749-453A-962C-68382CF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96240" y="181675"/>
            <a:ext cx="79921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Binary Attributes: </a:t>
            </a:r>
            <a:r>
              <a:rPr sz="3200" spc="-5" dirty="0"/>
              <a:t>Computing GINI</a:t>
            </a:r>
            <a:r>
              <a:rPr sz="3200" spc="-75" dirty="0"/>
              <a:t> </a:t>
            </a:r>
            <a:r>
              <a:rPr sz="3200" dirty="0"/>
              <a:t>Index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1240789"/>
            <a:ext cx="295656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" y="1693798"/>
            <a:ext cx="295656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2862072"/>
            <a:ext cx="1010919" cy="454659"/>
          </a:xfrm>
          <a:custGeom>
            <a:avLst/>
            <a:gdLst/>
            <a:ahLst/>
            <a:cxnLst/>
            <a:rect l="l" t="t" r="r" b="b"/>
            <a:pathLst>
              <a:path w="1010920" h="454660">
                <a:moveTo>
                  <a:pt x="0" y="227075"/>
                </a:moveTo>
                <a:lnTo>
                  <a:pt x="15429" y="171184"/>
                </a:lnTo>
                <a:lnTo>
                  <a:pt x="59192" y="120353"/>
                </a:lnTo>
                <a:lnTo>
                  <a:pt x="90515" y="97369"/>
                </a:lnTo>
                <a:lnTo>
                  <a:pt x="127501" y="76290"/>
                </a:lnTo>
                <a:lnTo>
                  <a:pt x="169678" y="57330"/>
                </a:lnTo>
                <a:lnTo>
                  <a:pt x="216570" y="40701"/>
                </a:lnTo>
                <a:lnTo>
                  <a:pt x="267705" y="26617"/>
                </a:lnTo>
                <a:lnTo>
                  <a:pt x="322610" y="15292"/>
                </a:lnTo>
                <a:lnTo>
                  <a:pt x="380810" y="6938"/>
                </a:lnTo>
                <a:lnTo>
                  <a:pt x="441833" y="1770"/>
                </a:lnTo>
                <a:lnTo>
                  <a:pt x="505205" y="0"/>
                </a:lnTo>
                <a:lnTo>
                  <a:pt x="568578" y="1770"/>
                </a:lnTo>
                <a:lnTo>
                  <a:pt x="629601" y="6938"/>
                </a:lnTo>
                <a:lnTo>
                  <a:pt x="687801" y="15292"/>
                </a:lnTo>
                <a:lnTo>
                  <a:pt x="742706" y="26617"/>
                </a:lnTo>
                <a:lnTo>
                  <a:pt x="793841" y="40701"/>
                </a:lnTo>
                <a:lnTo>
                  <a:pt x="840733" y="57330"/>
                </a:lnTo>
                <a:lnTo>
                  <a:pt x="882910" y="76290"/>
                </a:lnTo>
                <a:lnTo>
                  <a:pt x="919896" y="97369"/>
                </a:lnTo>
                <a:lnTo>
                  <a:pt x="951219" y="120353"/>
                </a:lnTo>
                <a:lnTo>
                  <a:pt x="994982" y="171184"/>
                </a:lnTo>
                <a:lnTo>
                  <a:pt x="1010412" y="227075"/>
                </a:lnTo>
                <a:lnTo>
                  <a:pt x="1006475" y="255547"/>
                </a:lnTo>
                <a:lnTo>
                  <a:pt x="976406" y="309122"/>
                </a:lnTo>
                <a:lnTo>
                  <a:pt x="919896" y="356782"/>
                </a:lnTo>
                <a:lnTo>
                  <a:pt x="882910" y="377861"/>
                </a:lnTo>
                <a:lnTo>
                  <a:pt x="840733" y="396821"/>
                </a:lnTo>
                <a:lnTo>
                  <a:pt x="793841" y="413450"/>
                </a:lnTo>
                <a:lnTo>
                  <a:pt x="742706" y="427534"/>
                </a:lnTo>
                <a:lnTo>
                  <a:pt x="687801" y="438859"/>
                </a:lnTo>
                <a:lnTo>
                  <a:pt x="629601" y="447213"/>
                </a:lnTo>
                <a:lnTo>
                  <a:pt x="568578" y="452381"/>
                </a:lnTo>
                <a:lnTo>
                  <a:pt x="505205" y="454151"/>
                </a:lnTo>
                <a:lnTo>
                  <a:pt x="441833" y="452381"/>
                </a:lnTo>
                <a:lnTo>
                  <a:pt x="380810" y="447213"/>
                </a:lnTo>
                <a:lnTo>
                  <a:pt x="322610" y="438859"/>
                </a:lnTo>
                <a:lnTo>
                  <a:pt x="267705" y="427534"/>
                </a:lnTo>
                <a:lnTo>
                  <a:pt x="216570" y="413450"/>
                </a:lnTo>
                <a:lnTo>
                  <a:pt x="169678" y="396821"/>
                </a:lnTo>
                <a:lnTo>
                  <a:pt x="127501" y="377861"/>
                </a:lnTo>
                <a:lnTo>
                  <a:pt x="90515" y="356782"/>
                </a:lnTo>
                <a:lnTo>
                  <a:pt x="59192" y="333798"/>
                </a:lnTo>
                <a:lnTo>
                  <a:pt x="15429" y="282967"/>
                </a:lnTo>
                <a:lnTo>
                  <a:pt x="0" y="227075"/>
                </a:lnTo>
                <a:close/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6148" y="1081404"/>
            <a:ext cx="6228080" cy="216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39340">
              <a:lnSpc>
                <a:spcPct val="123900"/>
              </a:lnSpc>
              <a:spcBef>
                <a:spcPts val="9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Splits into two partitions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Effect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Weighing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partitions:</a:t>
            </a:r>
            <a:endParaRPr sz="2400" dirty="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685"/>
              </a:spcBef>
              <a:tabLst>
                <a:tab pos="520065" algn="l"/>
              </a:tabLst>
            </a:pPr>
            <a:r>
              <a:rPr sz="2400" dirty="0">
                <a:solidFill>
                  <a:srgbClr val="0C7A9C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Larger and Purer Partitions are sought</a:t>
            </a:r>
            <a:r>
              <a:rPr sz="2400" spc="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Arial"/>
                <a:cs typeface="Arial"/>
              </a:rPr>
              <a:t>for.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Arial"/>
              <a:cs typeface="Arial"/>
            </a:endParaRPr>
          </a:p>
          <a:p>
            <a:pPr marL="741045" algn="ctr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B?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3051" y="3319271"/>
            <a:ext cx="2292350" cy="725805"/>
          </a:xfrm>
          <a:custGeom>
            <a:avLst/>
            <a:gdLst/>
            <a:ahLst/>
            <a:cxnLst/>
            <a:rect l="l" t="t" r="r" b="b"/>
            <a:pathLst>
              <a:path w="2292350" h="725804">
                <a:moveTo>
                  <a:pt x="1107948" y="0"/>
                </a:moveTo>
                <a:lnTo>
                  <a:pt x="0" y="725423"/>
                </a:lnTo>
              </a:path>
              <a:path w="2292350" h="725804">
                <a:moveTo>
                  <a:pt x="1107948" y="0"/>
                </a:moveTo>
                <a:lnTo>
                  <a:pt x="2292096" y="725423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0298" y="3461715"/>
            <a:ext cx="358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003366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9211" y="3461715"/>
            <a:ext cx="304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4044696"/>
            <a:ext cx="937260" cy="341630"/>
          </a:xfrm>
          <a:prstGeom prst="rect">
            <a:avLst/>
          </a:prstGeom>
          <a:ln w="9144">
            <a:solidFill>
              <a:srgbClr val="00336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solidFill>
                  <a:srgbClr val="003366"/>
                </a:solidFill>
                <a:latin typeface="Times New Roman"/>
                <a:cs typeface="Times New Roman"/>
              </a:rPr>
              <a:t>Node</a:t>
            </a:r>
            <a:r>
              <a:rPr sz="1800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Times New Roman"/>
                <a:cs typeface="Times New Roman"/>
              </a:rPr>
              <a:t>N1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3940" y="4044696"/>
            <a:ext cx="937260" cy="341630"/>
          </a:xfrm>
          <a:prstGeom prst="rect">
            <a:avLst/>
          </a:prstGeom>
          <a:ln w="9144">
            <a:solidFill>
              <a:srgbClr val="00336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solidFill>
                  <a:srgbClr val="003366"/>
                </a:solidFill>
                <a:latin typeface="Times New Roman"/>
                <a:cs typeface="Times New Roman"/>
              </a:rPr>
              <a:t>Node</a:t>
            </a:r>
            <a:r>
              <a:rPr sz="1800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Times New Roman"/>
                <a:cs typeface="Times New Roman"/>
              </a:rPr>
              <a:t>N2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10045" y="2590689"/>
          <a:ext cx="1838960" cy="151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50" b="1" spc="80" dirty="0">
                          <a:latin typeface="Tahoma"/>
                          <a:cs typeface="Tahoma"/>
                        </a:rPr>
                        <a:t>Parent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6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50" spc="75" dirty="0">
                          <a:latin typeface="Tahoma"/>
                          <a:cs typeface="Tahoma"/>
                        </a:rPr>
                        <a:t>C1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50" b="1" dirty="0">
                          <a:latin typeface="Tahoma"/>
                          <a:cs typeface="Tahoma"/>
                        </a:rPr>
                        <a:t>6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96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50" spc="75" dirty="0">
                          <a:latin typeface="Tahoma"/>
                          <a:cs typeface="Tahoma"/>
                        </a:rPr>
                        <a:t>C2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50" b="1" dirty="0">
                          <a:latin typeface="Tahoma"/>
                          <a:cs typeface="Tahoma"/>
                        </a:rPr>
                        <a:t>6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11"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50" b="1" spc="65" dirty="0">
                          <a:latin typeface="Tahoma"/>
                          <a:cs typeface="Tahoma"/>
                        </a:rPr>
                        <a:t>Gini </a:t>
                      </a:r>
                      <a:r>
                        <a:rPr sz="1850" b="1" spc="12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85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50" b="1" spc="80" dirty="0">
                          <a:latin typeface="Tahoma"/>
                          <a:cs typeface="Tahoma"/>
                        </a:rPr>
                        <a:t>0.500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34340" y="4217670"/>
            <a:ext cx="2208530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Gini(N1)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1 – (5/7)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(2/7)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0.408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Gini(N2)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1 – (1/5)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(4/5)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3228" y="4674870"/>
            <a:ext cx="182816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Gini(Children)</a:t>
            </a:r>
            <a:endParaRPr sz="2000">
              <a:latin typeface="Arial"/>
              <a:cs typeface="Arial"/>
            </a:endParaRPr>
          </a:p>
          <a:p>
            <a:pPr marL="220979" marR="5080" indent="-208915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7/12 *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0.408</a:t>
            </a:r>
            <a:r>
              <a:rPr sz="20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+  5/12 *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0.32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0.371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3072" y="4780788"/>
            <a:ext cx="2241195" cy="1278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558413"/>
            <a:ext cx="77815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Categorical </a:t>
            </a:r>
            <a:r>
              <a:rPr sz="2800" spc="-5" dirty="0"/>
              <a:t>Attributes: </a:t>
            </a:r>
            <a:r>
              <a:rPr sz="2800" spc="-10" dirty="0"/>
              <a:t>Computing Gini</a:t>
            </a:r>
            <a:r>
              <a:rPr sz="2800" spc="135" dirty="0"/>
              <a:t> </a:t>
            </a:r>
            <a:r>
              <a:rPr sz="2800" spc="-5" dirty="0"/>
              <a:t>Index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62406" y="1282446"/>
            <a:ext cx="7512684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each </a:t>
            </a: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distinct </a:t>
            </a: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value, gather counts </a:t>
            </a: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each class in</a:t>
            </a:r>
            <a:r>
              <a:rPr sz="2400" spc="-15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the  </a:t>
            </a: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dataset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Use </a:t>
            </a: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the count matrix to make</a:t>
            </a:r>
            <a:r>
              <a:rPr sz="2400" spc="-7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decisions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7575" y="3809911"/>
          <a:ext cx="2286000" cy="149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8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7470" indent="-10795">
                        <a:lnSpc>
                          <a:spcPts val="1630"/>
                        </a:lnSpc>
                        <a:spcBef>
                          <a:spcPts val="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{S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  L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{Family}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1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23868" y="3809911"/>
          <a:ext cx="2284095" cy="149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8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{Sports}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49530" indent="-26670">
                        <a:lnSpc>
                          <a:spcPts val="1630"/>
                        </a:lnSpc>
                        <a:spcBef>
                          <a:spcPts val="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am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  L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C1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C2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0.419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5810" y="3809860"/>
          <a:ext cx="2687318" cy="144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5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18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b="1" spc="-50" dirty="0">
                          <a:latin typeface="Arial"/>
                          <a:cs typeface="Arial"/>
                        </a:rPr>
                        <a:t>Family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Sports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b="1" spc="-50" dirty="0">
                          <a:latin typeface="Arial"/>
                          <a:cs typeface="Arial"/>
                        </a:rPr>
                        <a:t>Luxury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b="1" spc="-60" dirty="0">
                          <a:latin typeface="Arial"/>
                          <a:cs typeface="Arial"/>
                        </a:rPr>
                        <a:t>C1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2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500" b="1" spc="-60" dirty="0">
                          <a:latin typeface="Arial"/>
                          <a:cs typeface="Arial"/>
                        </a:rPr>
                        <a:t>C2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4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09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500" b="1" spc="-4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500" b="1" spc="-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0.393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582161" y="2972561"/>
            <a:ext cx="1905" cy="2438400"/>
          </a:xfrm>
          <a:custGeom>
            <a:avLst/>
            <a:gdLst/>
            <a:ahLst/>
            <a:cxnLst/>
            <a:rect l="l" t="t" r="r" b="b"/>
            <a:pathLst>
              <a:path w="1904" h="2438400">
                <a:moveTo>
                  <a:pt x="1524" y="0"/>
                </a:moveTo>
                <a:lnTo>
                  <a:pt x="0" y="2438400"/>
                </a:lnTo>
              </a:path>
            </a:pathLst>
          </a:custGeom>
          <a:ln w="38100">
            <a:solidFill>
              <a:srgbClr val="00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4968" y="2893313"/>
            <a:ext cx="1597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Multi-way</a:t>
            </a:r>
            <a:r>
              <a:rPr sz="2000" spc="-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split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8314" y="2893313"/>
            <a:ext cx="29813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3366"/>
                </a:solidFill>
                <a:latin typeface="Times New Roman"/>
                <a:cs typeface="Times New Roman"/>
              </a:rPr>
              <a:t>Two-way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split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(find best </a:t>
            </a:r>
            <a:r>
              <a:rPr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partition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of</a:t>
            </a:r>
            <a:r>
              <a:rPr sz="2000" spc="-1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values)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165FD2-45B7-4EE2-BD74-14DD74B3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29B21B-26F6-412A-8BB2-AF7E8380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43713"/>
            <a:ext cx="6661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Continuous </a:t>
            </a:r>
            <a:r>
              <a:rPr sz="2800" spc="-5" dirty="0"/>
              <a:t>Attributes: </a:t>
            </a:r>
            <a:r>
              <a:rPr sz="2800" spc="-10" dirty="0"/>
              <a:t>Computing Gini</a:t>
            </a:r>
            <a:r>
              <a:rPr sz="2800" spc="114" dirty="0"/>
              <a:t> </a:t>
            </a:r>
            <a:r>
              <a:rPr sz="2800" spc="-5" dirty="0"/>
              <a:t>Index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9915" y="1099499"/>
            <a:ext cx="4829175" cy="43548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Use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Binary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Decisions based on one</a:t>
            </a:r>
            <a:r>
              <a:rPr sz="2000" spc="-2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value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Several Choices for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splitting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value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ts val="2280"/>
              </a:lnSpc>
              <a:spcBef>
                <a:spcPts val="244"/>
              </a:spcBef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Number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of possible splitting</a:t>
            </a:r>
            <a:r>
              <a:rPr sz="2000" spc="-1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  <a:p>
            <a:pPr marR="475615" algn="ctr">
              <a:lnSpc>
                <a:spcPts val="2280"/>
              </a:lnSpc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= Number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of distinct</a:t>
            </a:r>
            <a:r>
              <a:rPr sz="2000" spc="-3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  <a:p>
            <a:pPr marL="342265" marR="497205" indent="-342265">
              <a:lnSpc>
                <a:spcPts val="2280"/>
              </a:lnSpc>
              <a:spcBef>
                <a:spcPts val="240"/>
              </a:spcBef>
              <a:buSzPct val="75000"/>
              <a:buFont typeface="Wingdings"/>
              <a:buChar char=""/>
              <a:tabLst>
                <a:tab pos="342265" algn="l"/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splitting value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has a count</a:t>
            </a:r>
            <a:r>
              <a:rPr sz="2000" spc="-5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matrix</a:t>
            </a:r>
            <a:endParaRPr sz="2000">
              <a:latin typeface="Carlito"/>
              <a:cs typeface="Carlito"/>
            </a:endParaRPr>
          </a:p>
          <a:p>
            <a:pPr marL="354965">
              <a:lnSpc>
                <a:spcPts val="2280"/>
              </a:lnSpc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associated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with</a:t>
            </a:r>
            <a:r>
              <a:rPr sz="2000"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it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ts val="2290"/>
              </a:lnSpc>
              <a:spcBef>
                <a:spcPts val="240"/>
              </a:spcBef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Class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counts in each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partitions,</a:t>
            </a:r>
            <a:r>
              <a:rPr sz="2000" spc="-4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290"/>
              </a:lnSpc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&lt; v and A </a:t>
            </a:r>
            <a:r>
              <a:rPr sz="2000" dirty="0">
                <a:solidFill>
                  <a:srgbClr val="003366"/>
                </a:solidFill>
                <a:latin typeface="Symbol"/>
                <a:cs typeface="Symbol"/>
              </a:rPr>
              <a:t></a:t>
            </a:r>
            <a:r>
              <a:rPr sz="2000" spc="-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v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Simple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method to choose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best</a:t>
            </a:r>
            <a:r>
              <a:rPr sz="2000" spc="-3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v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ct val="90100"/>
              </a:lnSpc>
              <a:spcBef>
                <a:spcPts val="480"/>
              </a:spcBef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each v,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scan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database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to gather  count matrix and compute its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Gini 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ts val="2280"/>
              </a:lnSpc>
              <a:spcBef>
                <a:spcPts val="240"/>
              </a:spcBef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Computationally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Inefficient!</a:t>
            </a:r>
            <a:r>
              <a:rPr sz="2000" spc="-3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Repetition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of</a:t>
            </a:r>
            <a:r>
              <a:rPr sz="2000" spc="-2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work.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63388" y="1143566"/>
          <a:ext cx="3048633" cy="332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38">
                <a:tc>
                  <a:txBody>
                    <a:bodyPr/>
                    <a:lstStyle/>
                    <a:p>
                      <a:pPr marL="21590">
                        <a:lnSpc>
                          <a:spcPts val="1370"/>
                        </a:lnSpc>
                      </a:pPr>
                      <a:r>
                        <a:rPr sz="1150" i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370"/>
                        </a:lnSpc>
                      </a:pPr>
                      <a:r>
                        <a:rPr sz="115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202565">
                        <a:lnSpc>
                          <a:spcPts val="1370"/>
                        </a:lnSpc>
                        <a:spcBef>
                          <a:spcPts val="45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1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90805">
                        <a:lnSpc>
                          <a:spcPts val="1370"/>
                        </a:lnSpc>
                        <a:spcBef>
                          <a:spcPts val="45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  </a:t>
                      </a:r>
                      <a:r>
                        <a:rPr sz="115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1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125K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100K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88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70K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02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120K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02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Divorced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95K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b="1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36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60K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11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Divorced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220K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85K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50" b="1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17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75K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b="1" spc="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84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5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40" dirty="0">
                          <a:solidFill>
                            <a:srgbClr val="777777"/>
                          </a:solidFill>
                          <a:latin typeface="Arial"/>
                          <a:cs typeface="Arial"/>
                        </a:rPr>
                        <a:t>Single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50" dirty="0">
                          <a:latin typeface="Arial"/>
                          <a:cs typeface="Arial"/>
                        </a:rPr>
                        <a:t>90K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b="1" spc="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39432" y="4462464"/>
            <a:ext cx="3302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9580" y="4581961"/>
            <a:ext cx="1026794" cy="909955"/>
          </a:xfrm>
          <a:custGeom>
            <a:avLst/>
            <a:gdLst/>
            <a:ahLst/>
            <a:cxnLst/>
            <a:rect l="l" t="t" r="r" b="b"/>
            <a:pathLst>
              <a:path w="1026795" h="909954">
                <a:moveTo>
                  <a:pt x="0" y="454798"/>
                </a:moveTo>
                <a:lnTo>
                  <a:pt x="2348" y="410998"/>
                </a:lnTo>
                <a:lnTo>
                  <a:pt x="9252" y="368375"/>
                </a:lnTo>
                <a:lnTo>
                  <a:pt x="20495" y="327122"/>
                </a:lnTo>
                <a:lnTo>
                  <a:pt x="35863" y="287427"/>
                </a:lnTo>
                <a:lnTo>
                  <a:pt x="55141" y="249482"/>
                </a:lnTo>
                <a:lnTo>
                  <a:pt x="78113" y="213478"/>
                </a:lnTo>
                <a:lnTo>
                  <a:pt x="104565" y="179604"/>
                </a:lnTo>
                <a:lnTo>
                  <a:pt x="134281" y="148052"/>
                </a:lnTo>
                <a:lnTo>
                  <a:pt x="167047" y="119012"/>
                </a:lnTo>
                <a:lnTo>
                  <a:pt x="202647" y="92675"/>
                </a:lnTo>
                <a:lnTo>
                  <a:pt x="240867" y="69231"/>
                </a:lnTo>
                <a:lnTo>
                  <a:pt x="281491" y="48871"/>
                </a:lnTo>
                <a:lnTo>
                  <a:pt x="324304" y="31786"/>
                </a:lnTo>
                <a:lnTo>
                  <a:pt x="369091" y="18165"/>
                </a:lnTo>
                <a:lnTo>
                  <a:pt x="415638" y="8200"/>
                </a:lnTo>
                <a:lnTo>
                  <a:pt x="463729" y="2081"/>
                </a:lnTo>
                <a:lnTo>
                  <a:pt x="513149" y="0"/>
                </a:lnTo>
                <a:lnTo>
                  <a:pt x="562567" y="2081"/>
                </a:lnTo>
                <a:lnTo>
                  <a:pt x="610657" y="8200"/>
                </a:lnTo>
                <a:lnTo>
                  <a:pt x="657203" y="18165"/>
                </a:lnTo>
                <a:lnTo>
                  <a:pt x="701990" y="31786"/>
                </a:lnTo>
                <a:lnTo>
                  <a:pt x="744803" y="48871"/>
                </a:lnTo>
                <a:lnTo>
                  <a:pt x="785426" y="69231"/>
                </a:lnTo>
                <a:lnTo>
                  <a:pt x="823646" y="92675"/>
                </a:lnTo>
                <a:lnTo>
                  <a:pt x="859246" y="119012"/>
                </a:lnTo>
                <a:lnTo>
                  <a:pt x="892012" y="148052"/>
                </a:lnTo>
                <a:lnTo>
                  <a:pt x="921728" y="179604"/>
                </a:lnTo>
                <a:lnTo>
                  <a:pt x="948180" y="213478"/>
                </a:lnTo>
                <a:lnTo>
                  <a:pt x="971153" y="249482"/>
                </a:lnTo>
                <a:lnTo>
                  <a:pt x="990431" y="287427"/>
                </a:lnTo>
                <a:lnTo>
                  <a:pt x="1005799" y="327122"/>
                </a:lnTo>
                <a:lnTo>
                  <a:pt x="1017043" y="368375"/>
                </a:lnTo>
                <a:lnTo>
                  <a:pt x="1023947" y="410998"/>
                </a:lnTo>
                <a:lnTo>
                  <a:pt x="1026296" y="454798"/>
                </a:lnTo>
                <a:lnTo>
                  <a:pt x="1023947" y="498598"/>
                </a:lnTo>
                <a:lnTo>
                  <a:pt x="1017043" y="541221"/>
                </a:lnTo>
                <a:lnTo>
                  <a:pt x="1005799" y="582474"/>
                </a:lnTo>
                <a:lnTo>
                  <a:pt x="990431" y="622169"/>
                </a:lnTo>
                <a:lnTo>
                  <a:pt x="971153" y="660114"/>
                </a:lnTo>
                <a:lnTo>
                  <a:pt x="948180" y="696118"/>
                </a:lnTo>
                <a:lnTo>
                  <a:pt x="921728" y="729992"/>
                </a:lnTo>
                <a:lnTo>
                  <a:pt x="892012" y="761544"/>
                </a:lnTo>
                <a:lnTo>
                  <a:pt x="859246" y="790583"/>
                </a:lnTo>
                <a:lnTo>
                  <a:pt x="823646" y="816921"/>
                </a:lnTo>
                <a:lnTo>
                  <a:pt x="785426" y="840364"/>
                </a:lnTo>
                <a:lnTo>
                  <a:pt x="744803" y="860725"/>
                </a:lnTo>
                <a:lnTo>
                  <a:pt x="701990" y="877810"/>
                </a:lnTo>
                <a:lnTo>
                  <a:pt x="657203" y="891431"/>
                </a:lnTo>
                <a:lnTo>
                  <a:pt x="610657" y="901396"/>
                </a:lnTo>
                <a:lnTo>
                  <a:pt x="562567" y="907514"/>
                </a:lnTo>
                <a:lnTo>
                  <a:pt x="513149" y="909596"/>
                </a:lnTo>
                <a:lnTo>
                  <a:pt x="463729" y="907514"/>
                </a:lnTo>
                <a:lnTo>
                  <a:pt x="415638" y="901396"/>
                </a:lnTo>
                <a:lnTo>
                  <a:pt x="369091" y="891431"/>
                </a:lnTo>
                <a:lnTo>
                  <a:pt x="324304" y="877810"/>
                </a:lnTo>
                <a:lnTo>
                  <a:pt x="281491" y="860725"/>
                </a:lnTo>
                <a:lnTo>
                  <a:pt x="240867" y="840364"/>
                </a:lnTo>
                <a:lnTo>
                  <a:pt x="202647" y="816921"/>
                </a:lnTo>
                <a:lnTo>
                  <a:pt x="167047" y="790583"/>
                </a:lnTo>
                <a:lnTo>
                  <a:pt x="134282" y="761544"/>
                </a:lnTo>
                <a:lnTo>
                  <a:pt x="104565" y="729992"/>
                </a:lnTo>
                <a:lnTo>
                  <a:pt x="78114" y="696118"/>
                </a:lnTo>
                <a:lnTo>
                  <a:pt x="55141" y="660114"/>
                </a:lnTo>
                <a:lnTo>
                  <a:pt x="35864" y="622169"/>
                </a:lnTo>
                <a:lnTo>
                  <a:pt x="20496" y="582474"/>
                </a:lnTo>
                <a:lnTo>
                  <a:pt x="9252" y="541221"/>
                </a:lnTo>
                <a:lnTo>
                  <a:pt x="2349" y="498598"/>
                </a:lnTo>
                <a:lnTo>
                  <a:pt x="0" y="454798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296" y="4660245"/>
            <a:ext cx="721360" cy="71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 marR="5080" indent="-27305">
              <a:lnSpc>
                <a:spcPct val="100000"/>
              </a:lnSpc>
              <a:spcBef>
                <a:spcPts val="105"/>
              </a:spcBef>
            </a:pPr>
            <a:r>
              <a:rPr sz="1500" spc="15" dirty="0">
                <a:latin typeface="Arial"/>
                <a:cs typeface="Arial"/>
              </a:rPr>
              <a:t>T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15" dirty="0">
                <a:latin typeface="Arial"/>
                <a:cs typeface="Arial"/>
              </a:rPr>
              <a:t>x</a:t>
            </a:r>
            <a:r>
              <a:rPr sz="1500" spc="20" dirty="0">
                <a:latin typeface="Arial"/>
                <a:cs typeface="Arial"/>
              </a:rPr>
              <a:t>ab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spc="10" dirty="0">
                <a:latin typeface="Arial"/>
                <a:cs typeface="Arial"/>
              </a:rPr>
              <a:t>e  </a:t>
            </a:r>
            <a:r>
              <a:rPr sz="1500" spc="20" dirty="0">
                <a:latin typeface="Arial"/>
                <a:cs typeface="Arial"/>
              </a:rPr>
              <a:t>Income</a:t>
            </a:r>
            <a:endParaRPr sz="15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20"/>
              </a:spcBef>
            </a:pPr>
            <a:r>
              <a:rPr sz="1500" spc="20" dirty="0">
                <a:latin typeface="Arial"/>
                <a:cs typeface="Arial"/>
              </a:rPr>
              <a:t>&gt;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80K?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8393" y="5481002"/>
            <a:ext cx="621030" cy="753745"/>
            <a:chOff x="7178393" y="5481002"/>
            <a:chExt cx="621030" cy="753745"/>
          </a:xfrm>
        </p:grpSpPr>
        <p:sp>
          <p:nvSpPr>
            <p:cNvPr id="9" name="object 9"/>
            <p:cNvSpPr/>
            <p:nvPr/>
          </p:nvSpPr>
          <p:spPr>
            <a:xfrm>
              <a:off x="7179371" y="5483136"/>
              <a:ext cx="321310" cy="750570"/>
            </a:xfrm>
            <a:custGeom>
              <a:avLst/>
              <a:gdLst/>
              <a:ahLst/>
              <a:cxnLst/>
              <a:rect l="l" t="t" r="r" b="b"/>
              <a:pathLst>
                <a:path w="321309" h="750570">
                  <a:moveTo>
                    <a:pt x="266023" y="0"/>
                  </a:moveTo>
                  <a:lnTo>
                    <a:pt x="53062" y="663272"/>
                  </a:lnTo>
                  <a:lnTo>
                    <a:pt x="0" y="646923"/>
                  </a:lnTo>
                  <a:lnTo>
                    <a:pt x="55107" y="750452"/>
                  </a:lnTo>
                  <a:lnTo>
                    <a:pt x="160796" y="696467"/>
                  </a:lnTo>
                  <a:lnTo>
                    <a:pt x="107733" y="680116"/>
                  </a:lnTo>
                  <a:lnTo>
                    <a:pt x="320694" y="16844"/>
                  </a:lnTo>
                  <a:lnTo>
                    <a:pt x="26602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9371" y="5483136"/>
              <a:ext cx="321310" cy="750570"/>
            </a:xfrm>
            <a:custGeom>
              <a:avLst/>
              <a:gdLst/>
              <a:ahLst/>
              <a:cxnLst/>
              <a:rect l="l" t="t" r="r" b="b"/>
              <a:pathLst>
                <a:path w="321309" h="750570">
                  <a:moveTo>
                    <a:pt x="55107" y="750452"/>
                  </a:moveTo>
                  <a:lnTo>
                    <a:pt x="160796" y="696467"/>
                  </a:lnTo>
                  <a:lnTo>
                    <a:pt x="107733" y="680116"/>
                  </a:lnTo>
                  <a:lnTo>
                    <a:pt x="320694" y="16844"/>
                  </a:lnTo>
                  <a:lnTo>
                    <a:pt x="266023" y="0"/>
                  </a:lnTo>
                  <a:lnTo>
                    <a:pt x="53062" y="663272"/>
                  </a:lnTo>
                  <a:lnTo>
                    <a:pt x="0" y="646923"/>
                  </a:lnTo>
                  <a:lnTo>
                    <a:pt x="55107" y="7504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5790" y="5481980"/>
              <a:ext cx="352425" cy="751840"/>
            </a:xfrm>
            <a:custGeom>
              <a:avLst/>
              <a:gdLst/>
              <a:ahLst/>
              <a:cxnLst/>
              <a:rect l="l" t="t" r="r" b="b"/>
              <a:pathLst>
                <a:path w="352425" h="751839">
                  <a:moveTo>
                    <a:pt x="53871" y="0"/>
                  </a:moveTo>
                  <a:lnTo>
                    <a:pt x="0" y="19156"/>
                  </a:lnTo>
                  <a:lnTo>
                    <a:pt x="246150" y="683576"/>
                  </a:lnTo>
                  <a:lnTo>
                    <a:pt x="193863" y="702166"/>
                  </a:lnTo>
                  <a:lnTo>
                    <a:pt x="301835" y="751608"/>
                  </a:lnTo>
                  <a:lnTo>
                    <a:pt x="352326" y="645841"/>
                  </a:lnTo>
                  <a:lnTo>
                    <a:pt x="300021" y="664428"/>
                  </a:lnTo>
                  <a:lnTo>
                    <a:pt x="538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5790" y="5481980"/>
              <a:ext cx="352425" cy="751840"/>
            </a:xfrm>
            <a:custGeom>
              <a:avLst/>
              <a:gdLst/>
              <a:ahLst/>
              <a:cxnLst/>
              <a:rect l="l" t="t" r="r" b="b"/>
              <a:pathLst>
                <a:path w="352425" h="751839">
                  <a:moveTo>
                    <a:pt x="301835" y="751608"/>
                  </a:moveTo>
                  <a:lnTo>
                    <a:pt x="352326" y="645841"/>
                  </a:lnTo>
                  <a:lnTo>
                    <a:pt x="300021" y="664428"/>
                  </a:lnTo>
                  <a:lnTo>
                    <a:pt x="53871" y="0"/>
                  </a:lnTo>
                  <a:lnTo>
                    <a:pt x="0" y="19156"/>
                  </a:lnTo>
                  <a:lnTo>
                    <a:pt x="246150" y="683576"/>
                  </a:lnTo>
                  <a:lnTo>
                    <a:pt x="193863" y="702166"/>
                  </a:lnTo>
                  <a:lnTo>
                    <a:pt x="301835" y="7516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22160" y="5761311"/>
            <a:ext cx="27813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5" dirty="0">
                <a:latin typeface="Arial"/>
                <a:cs typeface="Arial"/>
              </a:rPr>
              <a:t>Y</a:t>
            </a:r>
            <a:r>
              <a:rPr sz="1100" spc="30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4526" y="5761311"/>
            <a:ext cx="21336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30" dirty="0">
                <a:latin typeface="Arial"/>
                <a:cs typeface="Arial"/>
              </a:rPr>
              <a:t>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FEC3CD-F079-437A-9194-7B42AE83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378863C-08A6-4433-85F4-A258B9E6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72" y="143713"/>
            <a:ext cx="69443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Continuous </a:t>
            </a:r>
            <a:r>
              <a:rPr sz="2800" spc="-5" dirty="0"/>
              <a:t>Attributes: </a:t>
            </a:r>
            <a:r>
              <a:rPr sz="2800" spc="-10" dirty="0"/>
              <a:t>Computing Gini</a:t>
            </a:r>
            <a:r>
              <a:rPr sz="2800" spc="150" dirty="0"/>
              <a:t> </a:t>
            </a:r>
            <a:r>
              <a:rPr sz="2800" spc="-10" dirty="0"/>
              <a:t>Index...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175699"/>
            <a:ext cx="7784465" cy="16414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For efficient computation: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each</a:t>
            </a:r>
            <a:r>
              <a:rPr sz="2000" spc="-1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attribute,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Sort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attribute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on</a:t>
            </a:r>
            <a:r>
              <a:rPr sz="2000" spc="-2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Linearly scan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these </a:t>
            </a: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values,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time updating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the count matrix and  computing gini</a:t>
            </a:r>
            <a:r>
              <a:rPr sz="2000" spc="-3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9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Choose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split position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006666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the least gini</a:t>
            </a:r>
            <a:r>
              <a:rPr sz="2000" spc="10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666"/>
                </a:solidFill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6422" y="3334125"/>
          <a:ext cx="7096111" cy="2486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43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38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0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210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940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8088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Taxable</a:t>
                      </a:r>
                      <a:r>
                        <a:rPr sz="11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172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03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spc="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58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3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0.417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i="1" u="heavy" spc="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0.300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76400" y="410984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854" y="0"/>
                </a:moveTo>
                <a:lnTo>
                  <a:pt x="228695" y="31690"/>
                </a:lnTo>
                <a:lnTo>
                  <a:pt x="241300" y="31750"/>
                </a:lnTo>
                <a:lnTo>
                  <a:pt x="241300" y="44450"/>
                </a:lnTo>
                <a:lnTo>
                  <a:pt x="228631" y="44450"/>
                </a:lnTo>
                <a:lnTo>
                  <a:pt x="228473" y="76200"/>
                </a:lnTo>
                <a:lnTo>
                  <a:pt x="292721" y="44450"/>
                </a:lnTo>
                <a:lnTo>
                  <a:pt x="241300" y="44450"/>
                </a:lnTo>
                <a:lnTo>
                  <a:pt x="292842" y="44389"/>
                </a:lnTo>
                <a:lnTo>
                  <a:pt x="304800" y="38480"/>
                </a:lnTo>
                <a:lnTo>
                  <a:pt x="228854" y="0"/>
                </a:lnTo>
                <a:close/>
              </a:path>
              <a:path w="304800" h="76200">
                <a:moveTo>
                  <a:pt x="228695" y="31690"/>
                </a:moveTo>
                <a:lnTo>
                  <a:pt x="228632" y="44389"/>
                </a:lnTo>
                <a:lnTo>
                  <a:pt x="241300" y="44450"/>
                </a:lnTo>
                <a:lnTo>
                  <a:pt x="241300" y="31750"/>
                </a:lnTo>
                <a:lnTo>
                  <a:pt x="228695" y="31690"/>
                </a:lnTo>
                <a:close/>
              </a:path>
              <a:path w="304800" h="76200">
                <a:moveTo>
                  <a:pt x="0" y="30606"/>
                </a:moveTo>
                <a:lnTo>
                  <a:pt x="0" y="43306"/>
                </a:lnTo>
                <a:lnTo>
                  <a:pt x="228632" y="44389"/>
                </a:lnTo>
                <a:lnTo>
                  <a:pt x="228695" y="31690"/>
                </a:lnTo>
                <a:lnTo>
                  <a:pt x="0" y="30606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939" y="3885971"/>
            <a:ext cx="1301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Sorted </a:t>
            </a:r>
            <a:r>
              <a:rPr sz="1600" spc="-25" dirty="0">
                <a:solidFill>
                  <a:srgbClr val="003366"/>
                </a:solidFill>
                <a:latin typeface="Arial"/>
                <a:cs typeface="Arial"/>
              </a:rPr>
              <a:t>Values 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Split</a:t>
            </a:r>
            <a:r>
              <a:rPr sz="16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Positions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441350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11F2-F531-48E3-97E0-914C73D2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78E0-B40B-4F18-A50C-7C46A527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43713"/>
            <a:ext cx="669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Splitting </a:t>
            </a:r>
            <a:r>
              <a:rPr sz="2800" spc="-10" dirty="0"/>
              <a:t>Criteria </a:t>
            </a:r>
            <a:r>
              <a:rPr sz="2800" spc="-5" dirty="0"/>
              <a:t>based on </a:t>
            </a:r>
            <a:r>
              <a:rPr sz="2800" spc="-10" dirty="0"/>
              <a:t>Classification</a:t>
            </a:r>
            <a:r>
              <a:rPr sz="2800" spc="160" dirty="0"/>
              <a:t> </a:t>
            </a:r>
            <a:r>
              <a:rPr sz="2800" spc="-5" dirty="0"/>
              <a:t>Error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5073" y="2953459"/>
            <a:ext cx="7503795" cy="18135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Measures misclassification error made </a:t>
            </a: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003366"/>
                </a:solidFill>
                <a:latin typeface="Carlito"/>
                <a:cs typeface="Carlito"/>
              </a:rPr>
              <a:t>a</a:t>
            </a:r>
            <a:r>
              <a:rPr sz="2400" spc="-9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arlito"/>
                <a:cs typeface="Carlito"/>
              </a:rPr>
              <a:t>node.</a:t>
            </a:r>
            <a:endParaRPr sz="2400">
              <a:latin typeface="Carlito"/>
              <a:cs typeface="Carlito"/>
            </a:endParaRPr>
          </a:p>
          <a:p>
            <a:pPr marL="1124585" marR="495300" lvl="1" indent="-228600">
              <a:lnSpc>
                <a:spcPct val="100000"/>
              </a:lnSpc>
              <a:spcBef>
                <a:spcPts val="509"/>
              </a:spcBef>
              <a:buSzPct val="75000"/>
              <a:buFont typeface="Wingdings"/>
              <a:buChar char=""/>
              <a:tabLst>
                <a:tab pos="1125220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Maximum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(1 - </a:t>
            </a:r>
            <a:r>
              <a:rPr sz="2000" spc="5" dirty="0">
                <a:solidFill>
                  <a:srgbClr val="003366"/>
                </a:solidFill>
                <a:latin typeface="Carlito"/>
                <a:cs typeface="Carlito"/>
              </a:rPr>
              <a:t>1/n</a:t>
            </a:r>
            <a:r>
              <a:rPr sz="1950" spc="7" baseline="-21367" dirty="0">
                <a:solidFill>
                  <a:srgbClr val="003366"/>
                </a:solidFill>
                <a:latin typeface="Carlito"/>
                <a:cs typeface="Carlito"/>
              </a:rPr>
              <a:t>c</a:t>
            </a:r>
            <a:r>
              <a:rPr sz="2000" spc="5" dirty="0">
                <a:solidFill>
                  <a:srgbClr val="003366"/>
                </a:solidFill>
                <a:latin typeface="Carlito"/>
                <a:cs typeface="Carlito"/>
              </a:rPr>
              <a:t>)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when records are equally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distributed 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among all classes,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implying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least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interesting</a:t>
            </a:r>
            <a:r>
              <a:rPr sz="2000"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  <a:p>
            <a:pPr marL="1124585" lvl="1" indent="-22923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1125220" algn="l"/>
              </a:tabLst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Minimum (0.0) when all records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belong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to one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class,</a:t>
            </a:r>
            <a:r>
              <a:rPr sz="2000" spc="-6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implying</a:t>
            </a:r>
            <a:endParaRPr sz="2000">
              <a:latin typeface="Carlito"/>
              <a:cs typeface="Carlito"/>
            </a:endParaRPr>
          </a:p>
          <a:p>
            <a:pPr marL="1124585">
              <a:lnSpc>
                <a:spcPct val="100000"/>
              </a:lnSpc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interesting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1988820"/>
            <a:ext cx="4953000" cy="650875"/>
          </a:xfrm>
          <a:custGeom>
            <a:avLst/>
            <a:gdLst/>
            <a:ahLst/>
            <a:cxnLst/>
            <a:rect l="l" t="t" r="r" b="b"/>
            <a:pathLst>
              <a:path w="4953000" h="650875">
                <a:moveTo>
                  <a:pt x="4953000" y="0"/>
                </a:moveTo>
                <a:lnTo>
                  <a:pt x="0" y="0"/>
                </a:lnTo>
                <a:lnTo>
                  <a:pt x="0" y="650748"/>
                </a:lnTo>
                <a:lnTo>
                  <a:pt x="4953000" y="650748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0859" y="2410341"/>
            <a:ext cx="7112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i="1" spc="10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473" y="991361"/>
            <a:ext cx="5935980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Classification error </a:t>
            </a:r>
            <a:r>
              <a:rPr sz="2800" dirty="0">
                <a:solidFill>
                  <a:srgbClr val="003366"/>
                </a:solidFill>
                <a:latin typeface="Carlito"/>
                <a:cs typeface="Carlito"/>
              </a:rPr>
              <a:t>at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node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t</a:t>
            </a:r>
            <a:r>
              <a:rPr sz="2800" spc="2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rlito"/>
              <a:cs typeface="Carlito"/>
            </a:endParaRPr>
          </a:p>
          <a:p>
            <a:pPr marL="1036955" algn="ctr">
              <a:lnSpc>
                <a:spcPct val="100000"/>
              </a:lnSpc>
            </a:pPr>
            <a:r>
              <a:rPr sz="3850" i="1" spc="65" dirty="0">
                <a:latin typeface="Times New Roman"/>
                <a:cs typeface="Times New Roman"/>
              </a:rPr>
              <a:t>Error</a:t>
            </a:r>
            <a:r>
              <a:rPr sz="3850" spc="65" dirty="0">
                <a:latin typeface="Times New Roman"/>
                <a:cs typeface="Times New Roman"/>
              </a:rPr>
              <a:t>(</a:t>
            </a:r>
            <a:r>
              <a:rPr sz="3850" i="1" spc="65" dirty="0">
                <a:latin typeface="Times New Roman"/>
                <a:cs typeface="Times New Roman"/>
              </a:rPr>
              <a:t>t</a:t>
            </a:r>
            <a:r>
              <a:rPr sz="3850" spc="65" dirty="0">
                <a:latin typeface="Times New Roman"/>
                <a:cs typeface="Times New Roman"/>
              </a:rPr>
              <a:t>)</a:t>
            </a:r>
            <a:r>
              <a:rPr sz="3850" spc="-90" dirty="0">
                <a:latin typeface="Times New Roman"/>
                <a:cs typeface="Times New Roman"/>
              </a:rPr>
              <a:t> </a:t>
            </a:r>
            <a:r>
              <a:rPr sz="3850" spc="15" dirty="0">
                <a:latin typeface="Symbol"/>
                <a:cs typeface="Symbol"/>
              </a:rPr>
              <a:t></a:t>
            </a:r>
            <a:r>
              <a:rPr sz="3850" spc="-500" dirty="0">
                <a:latin typeface="Times New Roman"/>
                <a:cs typeface="Times New Roman"/>
              </a:rPr>
              <a:t> </a:t>
            </a:r>
            <a:r>
              <a:rPr sz="3850" spc="160" dirty="0">
                <a:latin typeface="Times New Roman"/>
                <a:cs typeface="Times New Roman"/>
              </a:rPr>
              <a:t>1</a:t>
            </a:r>
            <a:r>
              <a:rPr sz="3850" spc="160" dirty="0">
                <a:latin typeface="Symbol"/>
                <a:cs typeface="Symbol"/>
              </a:rPr>
              <a:t></a:t>
            </a:r>
            <a:r>
              <a:rPr sz="3850" spc="-320" dirty="0">
                <a:latin typeface="Times New Roman"/>
                <a:cs typeface="Times New Roman"/>
              </a:rPr>
              <a:t> </a:t>
            </a:r>
            <a:r>
              <a:rPr sz="3850" spc="15" dirty="0">
                <a:latin typeface="Times New Roman"/>
                <a:cs typeface="Times New Roman"/>
              </a:rPr>
              <a:t>max</a:t>
            </a:r>
            <a:r>
              <a:rPr sz="3850" spc="-335" dirty="0">
                <a:latin typeface="Times New Roman"/>
                <a:cs typeface="Times New Roman"/>
              </a:rPr>
              <a:t> </a:t>
            </a:r>
            <a:r>
              <a:rPr sz="3850" i="1" spc="40" dirty="0">
                <a:latin typeface="Times New Roman"/>
                <a:cs typeface="Times New Roman"/>
              </a:rPr>
              <a:t>P</a:t>
            </a:r>
            <a:r>
              <a:rPr sz="3850" spc="40" dirty="0">
                <a:latin typeface="Times New Roman"/>
                <a:cs typeface="Times New Roman"/>
              </a:rPr>
              <a:t>(</a:t>
            </a:r>
            <a:r>
              <a:rPr sz="3850" i="1" spc="40" dirty="0">
                <a:latin typeface="Times New Roman"/>
                <a:cs typeface="Times New Roman"/>
              </a:rPr>
              <a:t>i</a:t>
            </a:r>
            <a:r>
              <a:rPr sz="3850" i="1" spc="-240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|</a:t>
            </a:r>
            <a:r>
              <a:rPr sz="3850" spc="-355" dirty="0">
                <a:latin typeface="Times New Roman"/>
                <a:cs typeface="Times New Roman"/>
              </a:rPr>
              <a:t> </a:t>
            </a:r>
            <a:r>
              <a:rPr sz="3850" i="1" spc="135" dirty="0">
                <a:latin typeface="Times New Roman"/>
                <a:cs typeface="Times New Roman"/>
              </a:rPr>
              <a:t>t</a:t>
            </a:r>
            <a:r>
              <a:rPr sz="3850" spc="135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7067" y="1984248"/>
            <a:ext cx="4962525" cy="660400"/>
          </a:xfrm>
          <a:custGeom>
            <a:avLst/>
            <a:gdLst/>
            <a:ahLst/>
            <a:cxnLst/>
            <a:rect l="l" t="t" r="r" b="b"/>
            <a:pathLst>
              <a:path w="4962525" h="660400">
                <a:moveTo>
                  <a:pt x="0" y="659891"/>
                </a:moveTo>
                <a:lnTo>
                  <a:pt x="4962144" y="659891"/>
                </a:lnTo>
                <a:lnTo>
                  <a:pt x="4962144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3EF39-68F1-4443-84B2-56D9CCEC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82363-59EF-41F1-B57C-3095C401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573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 </a:t>
            </a:r>
            <a:r>
              <a:rPr spc="-5" dirty="0"/>
              <a:t>for Computing</a:t>
            </a:r>
            <a:r>
              <a:rPr spc="-65" dirty="0"/>
              <a:t> </a:t>
            </a:r>
            <a:r>
              <a:rPr dirty="0"/>
              <a:t>Error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1308" y="2339147"/>
          <a:ext cx="2276475" cy="821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70" dirty="0">
                          <a:latin typeface="Tahoma"/>
                          <a:cs typeface="Tahoma"/>
                        </a:rPr>
                        <a:t>C1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b="1" dirty="0">
                          <a:latin typeface="Tahoma"/>
                          <a:cs typeface="Tahoma"/>
                        </a:rPr>
                        <a:t>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70" dirty="0">
                          <a:latin typeface="Tahoma"/>
                          <a:cs typeface="Tahoma"/>
                        </a:rPr>
                        <a:t>C2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b="1" dirty="0">
                          <a:latin typeface="Tahoma"/>
                          <a:cs typeface="Tahoma"/>
                        </a:rPr>
                        <a:t>6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363" y="5181440"/>
          <a:ext cx="2204085" cy="808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2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C2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4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363" y="3817431"/>
          <a:ext cx="2202814" cy="79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687"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1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72"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spc="55" dirty="0">
                          <a:latin typeface="Tahoma"/>
                          <a:cs typeface="Tahoma"/>
                        </a:rPr>
                        <a:t>C2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0"/>
                        </a:lnSpc>
                      </a:pPr>
                      <a:r>
                        <a:rPr sz="2150" b="1" dirty="0">
                          <a:latin typeface="Tahoma"/>
                          <a:cs typeface="Tahoma"/>
                        </a:rPr>
                        <a:t>5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74975" y="2213965"/>
            <a:ext cx="4640580" cy="37064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209359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P(C1) = 0/6</a:t>
            </a:r>
            <a:r>
              <a:rPr sz="20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	P(C2) = 6/6 =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Error = 1 – max (0, 1) = 1 – 1 =</a:t>
            </a:r>
            <a:r>
              <a:rPr sz="2000" spc="-2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2091689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P(C1)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1/6	P(C2) =</a:t>
            </a:r>
            <a:r>
              <a:rPr sz="20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5/6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Error = 1 – max (1/6, 5/6) = 1 – 5/6 =</a:t>
            </a:r>
            <a:r>
              <a:rPr sz="2000" spc="-2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1/6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209105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P(C1)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2/6	P(C2) =</a:t>
            </a:r>
            <a:r>
              <a:rPr sz="20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4/6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Error = 1 – max (2/6, 4/6) = 1 – 4/6 =</a:t>
            </a:r>
            <a:r>
              <a:rPr sz="2000" spc="-2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1/3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267" y="1412747"/>
            <a:ext cx="4953000" cy="650875"/>
          </a:xfrm>
          <a:custGeom>
            <a:avLst/>
            <a:gdLst/>
            <a:ahLst/>
            <a:cxnLst/>
            <a:rect l="l" t="t" r="r" b="b"/>
            <a:pathLst>
              <a:path w="4953000" h="650875">
                <a:moveTo>
                  <a:pt x="4953000" y="0"/>
                </a:moveTo>
                <a:lnTo>
                  <a:pt x="0" y="0"/>
                </a:lnTo>
                <a:lnTo>
                  <a:pt x="0" y="650748"/>
                </a:lnTo>
                <a:lnTo>
                  <a:pt x="4953000" y="650748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19037" y="1833454"/>
            <a:ext cx="717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9026" y="1337744"/>
            <a:ext cx="4895215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50" i="1" spc="65" dirty="0">
                <a:latin typeface="Times New Roman"/>
                <a:cs typeface="Times New Roman"/>
              </a:rPr>
              <a:t>Error</a:t>
            </a:r>
            <a:r>
              <a:rPr sz="3850" spc="65" dirty="0">
                <a:latin typeface="Times New Roman"/>
                <a:cs typeface="Times New Roman"/>
              </a:rPr>
              <a:t>(</a:t>
            </a:r>
            <a:r>
              <a:rPr sz="3850" i="1" spc="65" dirty="0">
                <a:latin typeface="Times New Roman"/>
                <a:cs typeface="Times New Roman"/>
              </a:rPr>
              <a:t>t</a:t>
            </a:r>
            <a:r>
              <a:rPr sz="3850" spc="65" dirty="0">
                <a:latin typeface="Times New Roman"/>
                <a:cs typeface="Times New Roman"/>
              </a:rPr>
              <a:t>)</a:t>
            </a:r>
            <a:r>
              <a:rPr sz="3850" spc="-105" dirty="0">
                <a:latin typeface="Times New Roman"/>
                <a:cs typeface="Times New Roman"/>
              </a:rPr>
              <a:t> </a:t>
            </a:r>
            <a:r>
              <a:rPr sz="3850" spc="35" dirty="0">
                <a:latin typeface="Symbol"/>
                <a:cs typeface="Symbol"/>
              </a:rPr>
              <a:t></a:t>
            </a:r>
            <a:r>
              <a:rPr sz="3850" spc="-520" dirty="0">
                <a:latin typeface="Times New Roman"/>
                <a:cs typeface="Times New Roman"/>
              </a:rPr>
              <a:t> </a:t>
            </a:r>
            <a:r>
              <a:rPr sz="3850" spc="170" dirty="0">
                <a:latin typeface="Times New Roman"/>
                <a:cs typeface="Times New Roman"/>
              </a:rPr>
              <a:t>1</a:t>
            </a:r>
            <a:r>
              <a:rPr sz="3850" spc="170" dirty="0">
                <a:latin typeface="Symbol"/>
                <a:cs typeface="Symbol"/>
              </a:rPr>
              <a:t>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25" dirty="0">
                <a:latin typeface="Times New Roman"/>
                <a:cs typeface="Times New Roman"/>
              </a:rPr>
              <a:t>max</a:t>
            </a:r>
            <a:r>
              <a:rPr sz="3850" spc="-375" dirty="0">
                <a:latin typeface="Times New Roman"/>
                <a:cs typeface="Times New Roman"/>
              </a:rPr>
              <a:t> </a:t>
            </a:r>
            <a:r>
              <a:rPr sz="3850" i="1" spc="40" dirty="0">
                <a:latin typeface="Times New Roman"/>
                <a:cs typeface="Times New Roman"/>
              </a:rPr>
              <a:t>P</a:t>
            </a:r>
            <a:r>
              <a:rPr sz="3850" spc="40" dirty="0">
                <a:latin typeface="Times New Roman"/>
                <a:cs typeface="Times New Roman"/>
              </a:rPr>
              <a:t>(</a:t>
            </a:r>
            <a:r>
              <a:rPr sz="3850" i="1" spc="40" dirty="0">
                <a:latin typeface="Times New Roman"/>
                <a:cs typeface="Times New Roman"/>
              </a:rPr>
              <a:t>i</a:t>
            </a:r>
            <a:r>
              <a:rPr sz="3850" i="1" spc="-254" dirty="0">
                <a:latin typeface="Times New Roman"/>
                <a:cs typeface="Times New Roman"/>
              </a:rPr>
              <a:t> </a:t>
            </a:r>
            <a:r>
              <a:rPr sz="3850" spc="10" dirty="0">
                <a:latin typeface="Times New Roman"/>
                <a:cs typeface="Times New Roman"/>
              </a:rPr>
              <a:t>|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i="1" spc="140" dirty="0">
                <a:latin typeface="Times New Roman"/>
                <a:cs typeface="Times New Roman"/>
              </a:rPr>
              <a:t>t</a:t>
            </a:r>
            <a:r>
              <a:rPr sz="3850" spc="140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8695" y="1408175"/>
            <a:ext cx="4962525" cy="660400"/>
          </a:xfrm>
          <a:custGeom>
            <a:avLst/>
            <a:gdLst/>
            <a:ahLst/>
            <a:cxnLst/>
            <a:rect l="l" t="t" r="r" b="b"/>
            <a:pathLst>
              <a:path w="4962525" h="660400">
                <a:moveTo>
                  <a:pt x="0" y="659891"/>
                </a:moveTo>
                <a:lnTo>
                  <a:pt x="4962144" y="659891"/>
                </a:lnTo>
                <a:lnTo>
                  <a:pt x="4962144" y="0"/>
                </a:lnTo>
                <a:lnTo>
                  <a:pt x="0" y="0"/>
                </a:lnTo>
                <a:lnTo>
                  <a:pt x="0" y="659891"/>
                </a:lnTo>
                <a:close/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D4D693C-21F7-400D-A171-EEA195C0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798767-130D-4DB2-A602-23BB7F6F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Misclassification Error </a:t>
            </a:r>
            <a:r>
              <a:rPr spc="-5" dirty="0"/>
              <a:t>vs</a:t>
            </a:r>
            <a:r>
              <a:rPr spc="-100" dirty="0"/>
              <a:t> </a:t>
            </a:r>
            <a:r>
              <a:rPr spc="-5" dirty="0"/>
              <a:t>Gini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0" y="1295400"/>
            <a:ext cx="1010919" cy="454659"/>
          </a:xfrm>
          <a:custGeom>
            <a:avLst/>
            <a:gdLst/>
            <a:ahLst/>
            <a:cxnLst/>
            <a:rect l="l" t="t" r="r" b="b"/>
            <a:pathLst>
              <a:path w="1010920" h="454660">
                <a:moveTo>
                  <a:pt x="0" y="227075"/>
                </a:moveTo>
                <a:lnTo>
                  <a:pt x="15429" y="171184"/>
                </a:lnTo>
                <a:lnTo>
                  <a:pt x="59192" y="120353"/>
                </a:lnTo>
                <a:lnTo>
                  <a:pt x="90515" y="97369"/>
                </a:lnTo>
                <a:lnTo>
                  <a:pt x="127501" y="76290"/>
                </a:lnTo>
                <a:lnTo>
                  <a:pt x="169678" y="57330"/>
                </a:lnTo>
                <a:lnTo>
                  <a:pt x="216570" y="40701"/>
                </a:lnTo>
                <a:lnTo>
                  <a:pt x="267705" y="26617"/>
                </a:lnTo>
                <a:lnTo>
                  <a:pt x="322610" y="15292"/>
                </a:lnTo>
                <a:lnTo>
                  <a:pt x="380810" y="6938"/>
                </a:lnTo>
                <a:lnTo>
                  <a:pt x="441833" y="1770"/>
                </a:lnTo>
                <a:lnTo>
                  <a:pt x="505205" y="0"/>
                </a:lnTo>
                <a:lnTo>
                  <a:pt x="568578" y="1770"/>
                </a:lnTo>
                <a:lnTo>
                  <a:pt x="629601" y="6938"/>
                </a:lnTo>
                <a:lnTo>
                  <a:pt x="687801" y="15292"/>
                </a:lnTo>
                <a:lnTo>
                  <a:pt x="742706" y="26617"/>
                </a:lnTo>
                <a:lnTo>
                  <a:pt x="793841" y="40701"/>
                </a:lnTo>
                <a:lnTo>
                  <a:pt x="840733" y="57330"/>
                </a:lnTo>
                <a:lnTo>
                  <a:pt x="882910" y="76290"/>
                </a:lnTo>
                <a:lnTo>
                  <a:pt x="919896" y="97369"/>
                </a:lnTo>
                <a:lnTo>
                  <a:pt x="951219" y="120353"/>
                </a:lnTo>
                <a:lnTo>
                  <a:pt x="994982" y="171184"/>
                </a:lnTo>
                <a:lnTo>
                  <a:pt x="1010412" y="227075"/>
                </a:lnTo>
                <a:lnTo>
                  <a:pt x="1006475" y="255547"/>
                </a:lnTo>
                <a:lnTo>
                  <a:pt x="976406" y="309122"/>
                </a:lnTo>
                <a:lnTo>
                  <a:pt x="919896" y="356782"/>
                </a:lnTo>
                <a:lnTo>
                  <a:pt x="882910" y="377861"/>
                </a:lnTo>
                <a:lnTo>
                  <a:pt x="840733" y="396821"/>
                </a:lnTo>
                <a:lnTo>
                  <a:pt x="793841" y="413450"/>
                </a:lnTo>
                <a:lnTo>
                  <a:pt x="742706" y="427534"/>
                </a:lnTo>
                <a:lnTo>
                  <a:pt x="687801" y="438859"/>
                </a:lnTo>
                <a:lnTo>
                  <a:pt x="629601" y="447213"/>
                </a:lnTo>
                <a:lnTo>
                  <a:pt x="568578" y="452381"/>
                </a:lnTo>
                <a:lnTo>
                  <a:pt x="505205" y="454151"/>
                </a:lnTo>
                <a:lnTo>
                  <a:pt x="441833" y="452381"/>
                </a:lnTo>
                <a:lnTo>
                  <a:pt x="380810" y="447213"/>
                </a:lnTo>
                <a:lnTo>
                  <a:pt x="322610" y="438859"/>
                </a:lnTo>
                <a:lnTo>
                  <a:pt x="267705" y="427534"/>
                </a:lnTo>
                <a:lnTo>
                  <a:pt x="216570" y="413450"/>
                </a:lnTo>
                <a:lnTo>
                  <a:pt x="169678" y="396821"/>
                </a:lnTo>
                <a:lnTo>
                  <a:pt x="127501" y="377861"/>
                </a:lnTo>
                <a:lnTo>
                  <a:pt x="90515" y="356782"/>
                </a:lnTo>
                <a:lnTo>
                  <a:pt x="59192" y="333798"/>
                </a:lnTo>
                <a:lnTo>
                  <a:pt x="15429" y="282967"/>
                </a:lnTo>
                <a:lnTo>
                  <a:pt x="0" y="227075"/>
                </a:lnTo>
                <a:close/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5957" y="1348486"/>
            <a:ext cx="323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1752600"/>
            <a:ext cx="2292350" cy="725805"/>
          </a:xfrm>
          <a:custGeom>
            <a:avLst/>
            <a:gdLst/>
            <a:ahLst/>
            <a:cxnLst/>
            <a:rect l="l" t="t" r="r" b="b"/>
            <a:pathLst>
              <a:path w="2292350" h="725805">
                <a:moveTo>
                  <a:pt x="1107948" y="0"/>
                </a:moveTo>
                <a:lnTo>
                  <a:pt x="0" y="725424"/>
                </a:lnTo>
              </a:path>
              <a:path w="2292350" h="725805">
                <a:moveTo>
                  <a:pt x="1107948" y="0"/>
                </a:moveTo>
                <a:lnTo>
                  <a:pt x="2292096" y="725424"/>
                </a:lnTo>
              </a:path>
            </a:pathLst>
          </a:custGeom>
          <a:ln w="914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6898" y="1895094"/>
            <a:ext cx="35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003366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003366"/>
                </a:solidFill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5811" y="1895094"/>
            <a:ext cx="30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600" y="2478023"/>
            <a:ext cx="937260" cy="341630"/>
          </a:xfrm>
          <a:prstGeom prst="rect">
            <a:avLst/>
          </a:prstGeom>
          <a:ln w="9144">
            <a:solidFill>
              <a:srgbClr val="00336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solidFill>
                  <a:srgbClr val="003366"/>
                </a:solidFill>
                <a:latin typeface="Times New Roman"/>
                <a:cs typeface="Times New Roman"/>
              </a:rPr>
              <a:t>Node</a:t>
            </a:r>
            <a:r>
              <a:rPr sz="1800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Times New Roman"/>
                <a:cs typeface="Times New Roman"/>
              </a:rPr>
              <a:t>N1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540" y="2478023"/>
            <a:ext cx="937260" cy="341630"/>
          </a:xfrm>
          <a:prstGeom prst="rect">
            <a:avLst/>
          </a:prstGeom>
          <a:ln w="9144">
            <a:solidFill>
              <a:srgbClr val="00336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solidFill>
                  <a:srgbClr val="003366"/>
                </a:solidFill>
                <a:latin typeface="Times New Roman"/>
                <a:cs typeface="Times New Roman"/>
              </a:rPr>
              <a:t>Node</a:t>
            </a:r>
            <a:r>
              <a:rPr sz="1800" spc="-4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Times New Roman"/>
                <a:cs typeface="Times New Roman"/>
              </a:rPr>
              <a:t>N2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300321" y="1217496"/>
          <a:ext cx="1827530" cy="160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Parent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C1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C2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12">
                <a:tc grid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15" dirty="0">
                          <a:latin typeface="Tahoma"/>
                          <a:cs typeface="Tahoma"/>
                        </a:rPr>
                        <a:t>Gini 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15" dirty="0">
                          <a:latin typeface="Tahoma"/>
                          <a:cs typeface="Tahoma"/>
                        </a:rPr>
                        <a:t>0.42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25006" y="3733660"/>
          <a:ext cx="1820544" cy="1375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50" b="1" spc="10" dirty="0">
                          <a:latin typeface="Tahoma"/>
                          <a:cs typeface="Tahoma"/>
                        </a:rPr>
                        <a:t>N1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50" b="1" spc="10" dirty="0">
                          <a:latin typeface="Tahoma"/>
                          <a:cs typeface="Tahoma"/>
                        </a:rPr>
                        <a:t>N2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50" spc="5" dirty="0">
                          <a:latin typeface="Tahoma"/>
                          <a:cs typeface="Tahoma"/>
                        </a:rPr>
                        <a:t>C1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50" b="1" dirty="0">
                          <a:latin typeface="Tahoma"/>
                          <a:cs typeface="Tahoma"/>
                        </a:rPr>
                        <a:t>3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50" b="1" dirty="0">
                          <a:latin typeface="Tahoma"/>
                          <a:cs typeface="Tahoma"/>
                        </a:rPr>
                        <a:t>4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50" spc="5" dirty="0">
                          <a:latin typeface="Tahoma"/>
                          <a:cs typeface="Tahoma"/>
                        </a:rPr>
                        <a:t>C2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50" b="1" dirty="0">
                          <a:latin typeface="Tahoma"/>
                          <a:cs typeface="Tahoma"/>
                        </a:rPr>
                        <a:t>0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50" b="1" dirty="0">
                          <a:latin typeface="Tahoma"/>
                          <a:cs typeface="Tahoma"/>
                        </a:rPr>
                        <a:t>3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93">
                <a:tc gridSpan="3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50" b="1" spc="5" dirty="0">
                          <a:latin typeface="Tahoma"/>
                          <a:cs typeface="Tahoma"/>
                        </a:rPr>
                        <a:t>Gini=0.361</a:t>
                      </a:r>
                      <a:endParaRPr sz="185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58140" y="3607689"/>
            <a:ext cx="2208530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Gini(N1)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1 –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(3/3)</a:t>
            </a:r>
            <a:r>
              <a:rPr sz="1950" spc="7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(0/3)</a:t>
            </a:r>
            <a:r>
              <a:rPr sz="1950" spc="7" baseline="2564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Gini(N2)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1 – (4/7)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(3/7)</a:t>
            </a:r>
            <a:r>
              <a:rPr sz="1950" baseline="2564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0.489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8428" y="3835984"/>
            <a:ext cx="1790064" cy="170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Gini(Children)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3/10 *</a:t>
            </a:r>
            <a:r>
              <a:rPr sz="20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+ 7/10 *</a:t>
            </a:r>
            <a:r>
              <a:rPr sz="20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0.489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0.342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Gini improves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!!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55224A4-8307-486A-B990-EC23D2FF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A2E2FF7-CCB2-42EC-A024-33A6B8F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279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</a:t>
            </a:r>
            <a:r>
              <a:rPr spc="-80" dirty="0"/>
              <a:t> </a:t>
            </a:r>
            <a:r>
              <a:rPr dirty="0"/>
              <a:t>Induction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739" y="1910576"/>
            <a:ext cx="6653530" cy="398335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Greedy</a:t>
            </a:r>
            <a:r>
              <a:rPr sz="280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strategy.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Split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records based </a:t>
            </a:r>
            <a:r>
              <a:rPr sz="2400" spc="-10" dirty="0">
                <a:solidFill>
                  <a:srgbClr val="006666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an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attribute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test</a:t>
            </a:r>
            <a:r>
              <a:rPr sz="2400" spc="-4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that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optimizes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certain</a:t>
            </a:r>
            <a:r>
              <a:rPr sz="2400" spc="-30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criterion.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75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Issues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Determine how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006666"/>
                </a:solidFill>
                <a:latin typeface="Carlito"/>
                <a:cs typeface="Carlito"/>
              </a:rPr>
              <a:t>split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the</a:t>
            </a:r>
            <a:r>
              <a:rPr sz="2400" spc="-55" dirty="0">
                <a:solidFill>
                  <a:srgbClr val="00666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666"/>
                </a:solidFill>
                <a:latin typeface="Carlito"/>
                <a:cs typeface="Carlito"/>
              </a:rPr>
              <a:t>records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SzPct val="75000"/>
              <a:buFont typeface="Wingdings"/>
              <a:buChar char=""/>
              <a:tabLst>
                <a:tab pos="1156335" algn="l"/>
              </a:tabLst>
            </a:pP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How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specify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the attribute test</a:t>
            </a:r>
            <a:r>
              <a:rPr sz="2000" spc="-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condition?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1156335" algn="l"/>
              </a:tabLst>
            </a:pP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How to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003366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best</a:t>
            </a:r>
            <a:r>
              <a:rPr sz="2000" spc="-3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Carlito"/>
                <a:cs typeface="Carlito"/>
              </a:rPr>
              <a:t>split?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lr>
                <a:srgbClr val="003366"/>
              </a:buClr>
              <a:buSzPct val="75000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Determine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when to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stop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splitting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161A26-DCD3-48B7-B1F3-004A17F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CBC12-2F56-4699-958B-767D0736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750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Stopping </a:t>
            </a:r>
            <a:r>
              <a:rPr spc="-5" dirty="0"/>
              <a:t>Criteria for Tree</a:t>
            </a:r>
            <a:r>
              <a:rPr spc="-35" dirty="0"/>
              <a:t> </a:t>
            </a:r>
            <a:r>
              <a:rPr dirty="0"/>
              <a:t>Induction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244" y="2068194"/>
            <a:ext cx="747839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77851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Stop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expanding a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node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when all the records 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belong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to the same</a:t>
            </a:r>
            <a:r>
              <a:rPr sz="2800" spc="1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Font typeface="Wingdings"/>
              <a:buChar char=""/>
            </a:pPr>
            <a:endParaRPr sz="385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Stop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expanding a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node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when all the records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have  similar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attribute</a:t>
            </a:r>
            <a:r>
              <a:rPr sz="2800" spc="30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values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Font typeface="Wingdings"/>
              <a:buChar char=""/>
            </a:pPr>
            <a:endParaRPr sz="385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Carlito"/>
                <a:cs typeface="Carlito"/>
              </a:rPr>
              <a:t>Early</a:t>
            </a:r>
            <a:r>
              <a:rPr sz="2800" spc="-25" dirty="0">
                <a:solidFill>
                  <a:srgbClr val="003366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rlito"/>
                <a:cs typeface="Carlito"/>
              </a:rPr>
              <a:t>termination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0297DB-F924-4D51-AE55-81CF0056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7F244E-6DCF-4BFE-8B3F-3A0C9BCF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47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 Example of </a:t>
            </a:r>
            <a:r>
              <a:rPr spc="-5" dirty="0"/>
              <a:t>Decision</a:t>
            </a:r>
            <a:r>
              <a:rPr spc="-35" dirty="0"/>
              <a:t> </a:t>
            </a:r>
            <a:r>
              <a:rPr spc="-5" dirty="0"/>
              <a:t>Tree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7515" y="2139558"/>
          <a:ext cx="3265167" cy="3575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5598">
                <a:tc>
                  <a:txBody>
                    <a:bodyPr/>
                    <a:lstStyle/>
                    <a:p>
                      <a:pPr marL="22860">
                        <a:lnSpc>
                          <a:spcPts val="1430"/>
                        </a:lnSpc>
                      </a:pPr>
                      <a:r>
                        <a:rPr sz="1250" i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430"/>
                        </a:lnSpc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214629">
                        <a:lnSpc>
                          <a:spcPts val="1470"/>
                        </a:lnSpc>
                      </a:pPr>
                      <a:r>
                        <a:rPr sz="12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ital  </a:t>
                      </a: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97155">
                        <a:lnSpc>
                          <a:spcPts val="1470"/>
                        </a:lnSpc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</a:t>
                      </a: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125K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100K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7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70K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08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95K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60K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27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220K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85K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9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75K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76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90K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2874" y="5702888"/>
            <a:ext cx="33655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4268" y="1317765"/>
            <a:ext cx="1468715" cy="713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923" y="1358259"/>
            <a:ext cx="1047088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9856" y="3494913"/>
            <a:ext cx="252095" cy="530225"/>
          </a:xfrm>
          <a:custGeom>
            <a:avLst/>
            <a:gdLst/>
            <a:ahLst/>
            <a:cxnLst/>
            <a:rect l="l" t="t" r="r" b="b"/>
            <a:pathLst>
              <a:path w="252095" h="530225">
                <a:moveTo>
                  <a:pt x="211820" y="463410"/>
                </a:moveTo>
                <a:lnTo>
                  <a:pt x="183007" y="476757"/>
                </a:lnTo>
                <a:lnTo>
                  <a:pt x="249554" y="529970"/>
                </a:lnTo>
                <a:lnTo>
                  <a:pt x="251194" y="474980"/>
                </a:lnTo>
                <a:lnTo>
                  <a:pt x="217170" y="474980"/>
                </a:lnTo>
                <a:lnTo>
                  <a:pt x="211820" y="463410"/>
                </a:lnTo>
                <a:close/>
              </a:path>
              <a:path w="252095" h="530225">
                <a:moveTo>
                  <a:pt x="223367" y="458061"/>
                </a:moveTo>
                <a:lnTo>
                  <a:pt x="211820" y="463410"/>
                </a:lnTo>
                <a:lnTo>
                  <a:pt x="217170" y="474980"/>
                </a:lnTo>
                <a:lnTo>
                  <a:pt x="228726" y="469645"/>
                </a:lnTo>
                <a:lnTo>
                  <a:pt x="223367" y="458061"/>
                </a:lnTo>
                <a:close/>
              </a:path>
              <a:path w="252095" h="530225">
                <a:moveTo>
                  <a:pt x="252095" y="444754"/>
                </a:moveTo>
                <a:lnTo>
                  <a:pt x="223367" y="458061"/>
                </a:lnTo>
                <a:lnTo>
                  <a:pt x="228726" y="469645"/>
                </a:lnTo>
                <a:lnTo>
                  <a:pt x="217170" y="474980"/>
                </a:lnTo>
                <a:lnTo>
                  <a:pt x="251194" y="474980"/>
                </a:lnTo>
                <a:lnTo>
                  <a:pt x="252095" y="444754"/>
                </a:lnTo>
                <a:close/>
              </a:path>
              <a:path w="252095" h="530225">
                <a:moveTo>
                  <a:pt x="11429" y="0"/>
                </a:moveTo>
                <a:lnTo>
                  <a:pt x="0" y="5334"/>
                </a:lnTo>
                <a:lnTo>
                  <a:pt x="211820" y="463410"/>
                </a:lnTo>
                <a:lnTo>
                  <a:pt x="223367" y="458061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4764" y="3494278"/>
            <a:ext cx="330200" cy="530860"/>
          </a:xfrm>
          <a:custGeom>
            <a:avLst/>
            <a:gdLst/>
            <a:ahLst/>
            <a:cxnLst/>
            <a:rect l="l" t="t" r="r" b="b"/>
            <a:pathLst>
              <a:path w="330200" h="530860">
                <a:moveTo>
                  <a:pt x="7492" y="445770"/>
                </a:moveTo>
                <a:lnTo>
                  <a:pt x="0" y="530606"/>
                </a:lnTo>
                <a:lnTo>
                  <a:pt x="72389" y="485648"/>
                </a:lnTo>
                <a:lnTo>
                  <a:pt x="62882" y="479806"/>
                </a:lnTo>
                <a:lnTo>
                  <a:pt x="38734" y="479806"/>
                </a:lnTo>
                <a:lnTo>
                  <a:pt x="27939" y="473202"/>
                </a:lnTo>
                <a:lnTo>
                  <a:pt x="34579" y="462413"/>
                </a:lnTo>
                <a:lnTo>
                  <a:pt x="7492" y="445770"/>
                </a:lnTo>
                <a:close/>
              </a:path>
              <a:path w="330200" h="530860">
                <a:moveTo>
                  <a:pt x="34579" y="462413"/>
                </a:moveTo>
                <a:lnTo>
                  <a:pt x="27939" y="473202"/>
                </a:lnTo>
                <a:lnTo>
                  <a:pt x="38734" y="479806"/>
                </a:lnTo>
                <a:lnTo>
                  <a:pt x="45363" y="469040"/>
                </a:lnTo>
                <a:lnTo>
                  <a:pt x="34579" y="462413"/>
                </a:lnTo>
                <a:close/>
              </a:path>
              <a:path w="330200" h="530860">
                <a:moveTo>
                  <a:pt x="45363" y="469040"/>
                </a:moveTo>
                <a:lnTo>
                  <a:pt x="38734" y="479806"/>
                </a:lnTo>
                <a:lnTo>
                  <a:pt x="62882" y="479806"/>
                </a:lnTo>
                <a:lnTo>
                  <a:pt x="45363" y="469040"/>
                </a:lnTo>
                <a:close/>
              </a:path>
              <a:path w="330200" h="530860">
                <a:moveTo>
                  <a:pt x="319150" y="0"/>
                </a:moveTo>
                <a:lnTo>
                  <a:pt x="34579" y="462413"/>
                </a:lnTo>
                <a:lnTo>
                  <a:pt x="45363" y="469040"/>
                </a:lnTo>
                <a:lnTo>
                  <a:pt x="330072" y="6604"/>
                </a:lnTo>
                <a:lnTo>
                  <a:pt x="3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1115" y="2730245"/>
            <a:ext cx="408940" cy="532765"/>
          </a:xfrm>
          <a:custGeom>
            <a:avLst/>
            <a:gdLst/>
            <a:ahLst/>
            <a:cxnLst/>
            <a:rect l="l" t="t" r="r" b="b"/>
            <a:pathLst>
              <a:path w="408939" h="532764">
                <a:moveTo>
                  <a:pt x="16001" y="448944"/>
                </a:moveTo>
                <a:lnTo>
                  <a:pt x="0" y="532638"/>
                </a:lnTo>
                <a:lnTo>
                  <a:pt x="76581" y="495173"/>
                </a:lnTo>
                <a:lnTo>
                  <a:pt x="64598" y="486028"/>
                </a:lnTo>
                <a:lnTo>
                  <a:pt x="43561" y="486028"/>
                </a:lnTo>
                <a:lnTo>
                  <a:pt x="33528" y="478281"/>
                </a:lnTo>
                <a:lnTo>
                  <a:pt x="41230" y="468196"/>
                </a:lnTo>
                <a:lnTo>
                  <a:pt x="16001" y="448944"/>
                </a:lnTo>
                <a:close/>
              </a:path>
              <a:path w="408939" h="532764">
                <a:moveTo>
                  <a:pt x="41230" y="468196"/>
                </a:moveTo>
                <a:lnTo>
                  <a:pt x="33528" y="478281"/>
                </a:lnTo>
                <a:lnTo>
                  <a:pt x="43561" y="486028"/>
                </a:lnTo>
                <a:lnTo>
                  <a:pt x="51307" y="475886"/>
                </a:lnTo>
                <a:lnTo>
                  <a:pt x="41230" y="468196"/>
                </a:lnTo>
                <a:close/>
              </a:path>
              <a:path w="408939" h="532764">
                <a:moveTo>
                  <a:pt x="51307" y="475886"/>
                </a:moveTo>
                <a:lnTo>
                  <a:pt x="43561" y="486028"/>
                </a:lnTo>
                <a:lnTo>
                  <a:pt x="64598" y="486028"/>
                </a:lnTo>
                <a:lnTo>
                  <a:pt x="51307" y="475886"/>
                </a:lnTo>
                <a:close/>
              </a:path>
              <a:path w="408939" h="532764">
                <a:moveTo>
                  <a:pt x="398780" y="0"/>
                </a:moveTo>
                <a:lnTo>
                  <a:pt x="41230" y="468196"/>
                </a:lnTo>
                <a:lnTo>
                  <a:pt x="51307" y="475886"/>
                </a:lnTo>
                <a:lnTo>
                  <a:pt x="408939" y="7619"/>
                </a:lnTo>
                <a:lnTo>
                  <a:pt x="39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7996" y="2729738"/>
            <a:ext cx="489584" cy="533400"/>
          </a:xfrm>
          <a:custGeom>
            <a:avLst/>
            <a:gdLst/>
            <a:ahLst/>
            <a:cxnLst/>
            <a:rect l="l" t="t" r="r" b="b"/>
            <a:pathLst>
              <a:path w="489584" h="533400">
                <a:moveTo>
                  <a:pt x="433132" y="481245"/>
                </a:moveTo>
                <a:lnTo>
                  <a:pt x="409701" y="502665"/>
                </a:lnTo>
                <a:lnTo>
                  <a:pt x="489330" y="533146"/>
                </a:lnTo>
                <a:lnTo>
                  <a:pt x="477194" y="490600"/>
                </a:lnTo>
                <a:lnTo>
                  <a:pt x="441705" y="490600"/>
                </a:lnTo>
                <a:lnTo>
                  <a:pt x="433132" y="481245"/>
                </a:lnTo>
                <a:close/>
              </a:path>
              <a:path w="489584" h="533400">
                <a:moveTo>
                  <a:pt x="442490" y="472690"/>
                </a:moveTo>
                <a:lnTo>
                  <a:pt x="433132" y="481245"/>
                </a:lnTo>
                <a:lnTo>
                  <a:pt x="441705" y="490600"/>
                </a:lnTo>
                <a:lnTo>
                  <a:pt x="451103" y="482091"/>
                </a:lnTo>
                <a:lnTo>
                  <a:pt x="442490" y="472690"/>
                </a:lnTo>
                <a:close/>
              </a:path>
              <a:path w="489584" h="533400">
                <a:moveTo>
                  <a:pt x="465962" y="451231"/>
                </a:moveTo>
                <a:lnTo>
                  <a:pt x="442490" y="472690"/>
                </a:lnTo>
                <a:lnTo>
                  <a:pt x="451103" y="482091"/>
                </a:lnTo>
                <a:lnTo>
                  <a:pt x="441705" y="490600"/>
                </a:lnTo>
                <a:lnTo>
                  <a:pt x="477194" y="490600"/>
                </a:lnTo>
                <a:lnTo>
                  <a:pt x="465962" y="451231"/>
                </a:lnTo>
                <a:close/>
              </a:path>
              <a:path w="489584" h="533400">
                <a:moveTo>
                  <a:pt x="9398" y="0"/>
                </a:moveTo>
                <a:lnTo>
                  <a:pt x="0" y="8636"/>
                </a:lnTo>
                <a:lnTo>
                  <a:pt x="433132" y="481245"/>
                </a:lnTo>
                <a:lnTo>
                  <a:pt x="442490" y="472690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0120" y="2002154"/>
            <a:ext cx="568325" cy="468630"/>
          </a:xfrm>
          <a:custGeom>
            <a:avLst/>
            <a:gdLst/>
            <a:ahLst/>
            <a:cxnLst/>
            <a:rect l="l" t="t" r="r" b="b"/>
            <a:pathLst>
              <a:path w="568325" h="468630">
                <a:moveTo>
                  <a:pt x="505054" y="424763"/>
                </a:moveTo>
                <a:lnTo>
                  <a:pt x="484885" y="449325"/>
                </a:lnTo>
                <a:lnTo>
                  <a:pt x="567944" y="468249"/>
                </a:lnTo>
                <a:lnTo>
                  <a:pt x="552163" y="432816"/>
                </a:lnTo>
                <a:lnTo>
                  <a:pt x="514857" y="432816"/>
                </a:lnTo>
                <a:lnTo>
                  <a:pt x="505054" y="424763"/>
                </a:lnTo>
                <a:close/>
              </a:path>
              <a:path w="568325" h="468630">
                <a:moveTo>
                  <a:pt x="513075" y="414995"/>
                </a:moveTo>
                <a:lnTo>
                  <a:pt x="505054" y="424763"/>
                </a:lnTo>
                <a:lnTo>
                  <a:pt x="514857" y="432816"/>
                </a:lnTo>
                <a:lnTo>
                  <a:pt x="522858" y="423037"/>
                </a:lnTo>
                <a:lnTo>
                  <a:pt x="513075" y="414995"/>
                </a:lnTo>
                <a:close/>
              </a:path>
              <a:path w="568325" h="468630">
                <a:moveTo>
                  <a:pt x="533273" y="390398"/>
                </a:moveTo>
                <a:lnTo>
                  <a:pt x="513075" y="414995"/>
                </a:lnTo>
                <a:lnTo>
                  <a:pt x="522858" y="423037"/>
                </a:lnTo>
                <a:lnTo>
                  <a:pt x="514857" y="432816"/>
                </a:lnTo>
                <a:lnTo>
                  <a:pt x="552163" y="432816"/>
                </a:lnTo>
                <a:lnTo>
                  <a:pt x="533273" y="390398"/>
                </a:lnTo>
                <a:close/>
              </a:path>
              <a:path w="568325" h="468630">
                <a:moveTo>
                  <a:pt x="8127" y="0"/>
                </a:moveTo>
                <a:lnTo>
                  <a:pt x="0" y="9906"/>
                </a:lnTo>
                <a:lnTo>
                  <a:pt x="505054" y="424763"/>
                </a:lnTo>
                <a:lnTo>
                  <a:pt x="513075" y="414995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1059" y="2002154"/>
            <a:ext cx="568325" cy="468630"/>
          </a:xfrm>
          <a:custGeom>
            <a:avLst/>
            <a:gdLst/>
            <a:ahLst/>
            <a:cxnLst/>
            <a:rect l="l" t="t" r="r" b="b"/>
            <a:pathLst>
              <a:path w="568325" h="468630">
                <a:moveTo>
                  <a:pt x="34670" y="390398"/>
                </a:moveTo>
                <a:lnTo>
                  <a:pt x="0" y="468249"/>
                </a:lnTo>
                <a:lnTo>
                  <a:pt x="83057" y="449325"/>
                </a:lnTo>
                <a:lnTo>
                  <a:pt x="69501" y="432816"/>
                </a:lnTo>
                <a:lnTo>
                  <a:pt x="53086" y="432816"/>
                </a:lnTo>
                <a:lnTo>
                  <a:pt x="45085" y="423037"/>
                </a:lnTo>
                <a:lnTo>
                  <a:pt x="54868" y="414995"/>
                </a:lnTo>
                <a:lnTo>
                  <a:pt x="34670" y="390398"/>
                </a:lnTo>
                <a:close/>
              </a:path>
              <a:path w="568325" h="468630">
                <a:moveTo>
                  <a:pt x="54868" y="414995"/>
                </a:moveTo>
                <a:lnTo>
                  <a:pt x="45085" y="423037"/>
                </a:lnTo>
                <a:lnTo>
                  <a:pt x="53086" y="432816"/>
                </a:lnTo>
                <a:lnTo>
                  <a:pt x="62889" y="424763"/>
                </a:lnTo>
                <a:lnTo>
                  <a:pt x="54868" y="414995"/>
                </a:lnTo>
                <a:close/>
              </a:path>
              <a:path w="568325" h="468630">
                <a:moveTo>
                  <a:pt x="62889" y="424763"/>
                </a:moveTo>
                <a:lnTo>
                  <a:pt x="53086" y="432816"/>
                </a:lnTo>
                <a:lnTo>
                  <a:pt x="69501" y="432816"/>
                </a:lnTo>
                <a:lnTo>
                  <a:pt x="62889" y="424763"/>
                </a:lnTo>
                <a:close/>
              </a:path>
              <a:path w="568325" h="468630">
                <a:moveTo>
                  <a:pt x="559815" y="0"/>
                </a:moveTo>
                <a:lnTo>
                  <a:pt x="54868" y="414995"/>
                </a:lnTo>
                <a:lnTo>
                  <a:pt x="62889" y="424763"/>
                </a:lnTo>
                <a:lnTo>
                  <a:pt x="567943" y="9906"/>
                </a:lnTo>
                <a:lnTo>
                  <a:pt x="559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87696" y="1743455"/>
            <a:ext cx="9372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4203" y="2470404"/>
            <a:ext cx="934719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8604" y="3232404"/>
            <a:ext cx="96774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45195" y="4021835"/>
            <a:ext cx="628015" cy="365760"/>
          </a:xfrm>
          <a:custGeom>
            <a:avLst/>
            <a:gdLst/>
            <a:ahLst/>
            <a:cxnLst/>
            <a:rect l="l" t="t" r="r" b="b"/>
            <a:pathLst>
              <a:path w="628015" h="365760">
                <a:moveTo>
                  <a:pt x="566547" y="0"/>
                </a:moveTo>
                <a:lnTo>
                  <a:pt x="61340" y="0"/>
                </a:lnTo>
                <a:lnTo>
                  <a:pt x="37451" y="4816"/>
                </a:lnTo>
                <a:lnTo>
                  <a:pt x="17954" y="17954"/>
                </a:lnTo>
                <a:lnTo>
                  <a:pt x="4816" y="37451"/>
                </a:lnTo>
                <a:lnTo>
                  <a:pt x="0" y="61340"/>
                </a:lnTo>
                <a:lnTo>
                  <a:pt x="0" y="304419"/>
                </a:lnTo>
                <a:lnTo>
                  <a:pt x="4816" y="328308"/>
                </a:lnTo>
                <a:lnTo>
                  <a:pt x="17954" y="347805"/>
                </a:lnTo>
                <a:lnTo>
                  <a:pt x="37451" y="360943"/>
                </a:lnTo>
                <a:lnTo>
                  <a:pt x="61340" y="365759"/>
                </a:lnTo>
                <a:lnTo>
                  <a:pt x="566547" y="365759"/>
                </a:lnTo>
                <a:lnTo>
                  <a:pt x="590436" y="360943"/>
                </a:lnTo>
                <a:lnTo>
                  <a:pt x="609933" y="347805"/>
                </a:lnTo>
                <a:lnTo>
                  <a:pt x="623071" y="328308"/>
                </a:lnTo>
                <a:lnTo>
                  <a:pt x="627887" y="304419"/>
                </a:lnTo>
                <a:lnTo>
                  <a:pt x="627887" y="61340"/>
                </a:lnTo>
                <a:lnTo>
                  <a:pt x="623071" y="37451"/>
                </a:lnTo>
                <a:lnTo>
                  <a:pt x="609933" y="17954"/>
                </a:lnTo>
                <a:lnTo>
                  <a:pt x="590436" y="4816"/>
                </a:lnTo>
                <a:lnTo>
                  <a:pt x="56654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98663" y="4050538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3200" y="4038600"/>
            <a:ext cx="654050" cy="364490"/>
          </a:xfrm>
          <a:custGeom>
            <a:avLst/>
            <a:gdLst/>
            <a:ahLst/>
            <a:cxnLst/>
            <a:rect l="l" t="t" r="r" b="b"/>
            <a:pathLst>
              <a:path w="654050" h="364489">
                <a:moveTo>
                  <a:pt x="593090" y="0"/>
                </a:moveTo>
                <a:lnTo>
                  <a:pt x="60705" y="0"/>
                </a:lnTo>
                <a:lnTo>
                  <a:pt x="37076" y="4770"/>
                </a:lnTo>
                <a:lnTo>
                  <a:pt x="17779" y="17780"/>
                </a:lnTo>
                <a:lnTo>
                  <a:pt x="4770" y="37076"/>
                </a:lnTo>
                <a:lnTo>
                  <a:pt x="0" y="60706"/>
                </a:lnTo>
                <a:lnTo>
                  <a:pt x="0" y="303530"/>
                </a:lnTo>
                <a:lnTo>
                  <a:pt x="4770" y="327159"/>
                </a:lnTo>
                <a:lnTo>
                  <a:pt x="17779" y="346456"/>
                </a:lnTo>
                <a:lnTo>
                  <a:pt x="37076" y="359465"/>
                </a:lnTo>
                <a:lnTo>
                  <a:pt x="60705" y="364236"/>
                </a:lnTo>
                <a:lnTo>
                  <a:pt x="593090" y="364236"/>
                </a:lnTo>
                <a:lnTo>
                  <a:pt x="616719" y="359465"/>
                </a:lnTo>
                <a:lnTo>
                  <a:pt x="636016" y="346456"/>
                </a:lnTo>
                <a:lnTo>
                  <a:pt x="649025" y="327159"/>
                </a:lnTo>
                <a:lnTo>
                  <a:pt x="653796" y="303530"/>
                </a:lnTo>
                <a:lnTo>
                  <a:pt x="653796" y="60706"/>
                </a:lnTo>
                <a:lnTo>
                  <a:pt x="649025" y="37076"/>
                </a:lnTo>
                <a:lnTo>
                  <a:pt x="636016" y="17779"/>
                </a:lnTo>
                <a:lnTo>
                  <a:pt x="616719" y="4770"/>
                </a:lnTo>
                <a:lnTo>
                  <a:pt x="59309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0365" y="405396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47971" y="2484120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80">
                <a:moveTo>
                  <a:pt x="627888" y="0"/>
                </a:moveTo>
                <a:lnTo>
                  <a:pt x="57912" y="0"/>
                </a:lnTo>
                <a:lnTo>
                  <a:pt x="35361" y="4548"/>
                </a:lnTo>
                <a:lnTo>
                  <a:pt x="16954" y="16954"/>
                </a:lnTo>
                <a:lnTo>
                  <a:pt x="4548" y="35361"/>
                </a:lnTo>
                <a:lnTo>
                  <a:pt x="0" y="57912"/>
                </a:lnTo>
                <a:lnTo>
                  <a:pt x="0" y="289559"/>
                </a:lnTo>
                <a:lnTo>
                  <a:pt x="4548" y="312110"/>
                </a:lnTo>
                <a:lnTo>
                  <a:pt x="16954" y="330517"/>
                </a:lnTo>
                <a:lnTo>
                  <a:pt x="35361" y="342923"/>
                </a:lnTo>
                <a:lnTo>
                  <a:pt x="57912" y="347471"/>
                </a:lnTo>
                <a:lnTo>
                  <a:pt x="627888" y="347471"/>
                </a:lnTo>
                <a:lnTo>
                  <a:pt x="650438" y="342923"/>
                </a:lnTo>
                <a:lnTo>
                  <a:pt x="668845" y="330517"/>
                </a:lnTo>
                <a:lnTo>
                  <a:pt x="681251" y="312110"/>
                </a:lnTo>
                <a:lnTo>
                  <a:pt x="685800" y="289559"/>
                </a:lnTo>
                <a:lnTo>
                  <a:pt x="685800" y="57912"/>
                </a:lnTo>
                <a:lnTo>
                  <a:pt x="681251" y="35361"/>
                </a:lnTo>
                <a:lnTo>
                  <a:pt x="668845" y="16954"/>
                </a:lnTo>
                <a:lnTo>
                  <a:pt x="650438" y="4548"/>
                </a:lnTo>
                <a:lnTo>
                  <a:pt x="62788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3613" y="249880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94603" y="3232404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622300" y="381000"/>
                </a:lnTo>
                <a:lnTo>
                  <a:pt x="647009" y="376007"/>
                </a:lnTo>
                <a:lnTo>
                  <a:pt x="667194" y="362394"/>
                </a:lnTo>
                <a:lnTo>
                  <a:pt x="680807" y="342209"/>
                </a:lnTo>
                <a:lnTo>
                  <a:pt x="685800" y="317500"/>
                </a:lnTo>
                <a:lnTo>
                  <a:pt x="685800" y="63500"/>
                </a:lnTo>
                <a:lnTo>
                  <a:pt x="680807" y="38790"/>
                </a:lnTo>
                <a:lnTo>
                  <a:pt x="667194" y="18605"/>
                </a:lnTo>
                <a:lnTo>
                  <a:pt x="647009" y="4992"/>
                </a:lnTo>
                <a:lnTo>
                  <a:pt x="62230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0814" y="326148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17590" y="2804286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0632" y="2728086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5797" y="1965705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9383" y="1737105"/>
            <a:ext cx="8267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  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1407" y="3591814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6485" y="359181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2775" y="5057394"/>
            <a:ext cx="3987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There could be more than one </a:t>
            </a:r>
            <a:r>
              <a:rPr sz="1800" dirty="0">
                <a:solidFill>
                  <a:srgbClr val="CC3300"/>
                </a:solidFill>
                <a:latin typeface="Arial"/>
                <a:cs typeface="Arial"/>
              </a:rPr>
              <a:t>tree </a:t>
            </a: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that  </a:t>
            </a:r>
            <a:r>
              <a:rPr sz="1800" dirty="0">
                <a:solidFill>
                  <a:srgbClr val="CC3300"/>
                </a:solidFill>
                <a:latin typeface="Arial"/>
                <a:cs typeface="Arial"/>
              </a:rPr>
              <a:t>fits </a:t>
            </a: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the same</a:t>
            </a:r>
            <a:r>
              <a:rPr sz="180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data!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E5B3D24D-7CAD-47C1-9DCD-6F402504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5B225A6-9E0D-4B97-9ADF-34B9241D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900" y="422682"/>
            <a:ext cx="6139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Decision Tree Classification</a:t>
            </a:r>
            <a:r>
              <a:rPr sz="2800" spc="-40" dirty="0"/>
              <a:t> </a:t>
            </a:r>
            <a:r>
              <a:rPr sz="2800" spc="-5" dirty="0"/>
              <a:t>Task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0002" y="3385713"/>
            <a:ext cx="1026794" cy="730885"/>
            <a:chOff x="7000002" y="3385713"/>
            <a:chExt cx="1026794" cy="730885"/>
          </a:xfrm>
        </p:grpSpPr>
        <p:sp>
          <p:nvSpPr>
            <p:cNvPr id="4" name="object 4"/>
            <p:cNvSpPr/>
            <p:nvPr/>
          </p:nvSpPr>
          <p:spPr>
            <a:xfrm>
              <a:off x="7187381" y="3386954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553" y="546124"/>
                  </a:moveTo>
                  <a:lnTo>
                    <a:pt x="780780" y="538978"/>
                  </a:lnTo>
                  <a:lnTo>
                    <a:pt x="810363" y="519488"/>
                  </a:lnTo>
                  <a:lnTo>
                    <a:pt x="830308" y="490579"/>
                  </a:lnTo>
                  <a:lnTo>
                    <a:pt x="837622" y="455173"/>
                  </a:lnTo>
                  <a:lnTo>
                    <a:pt x="837622" y="91055"/>
                  </a:lnTo>
                  <a:lnTo>
                    <a:pt x="830308" y="55634"/>
                  </a:lnTo>
                  <a:lnTo>
                    <a:pt x="810363" y="26688"/>
                  </a:lnTo>
                  <a:lnTo>
                    <a:pt x="780780" y="7162"/>
                  </a:lnTo>
                  <a:lnTo>
                    <a:pt x="744553" y="0"/>
                  </a:lnTo>
                  <a:lnTo>
                    <a:pt x="93069" y="0"/>
                  </a:lnTo>
                  <a:lnTo>
                    <a:pt x="56841" y="7162"/>
                  </a:lnTo>
                  <a:lnTo>
                    <a:pt x="27258" y="26688"/>
                  </a:lnTo>
                  <a:lnTo>
                    <a:pt x="7313" y="55634"/>
                  </a:lnTo>
                  <a:lnTo>
                    <a:pt x="0" y="91055"/>
                  </a:lnTo>
                  <a:lnTo>
                    <a:pt x="0" y="455173"/>
                  </a:lnTo>
                  <a:lnTo>
                    <a:pt x="7313" y="490579"/>
                  </a:lnTo>
                  <a:lnTo>
                    <a:pt x="27258" y="519488"/>
                  </a:lnTo>
                  <a:lnTo>
                    <a:pt x="56841" y="538978"/>
                  </a:lnTo>
                  <a:lnTo>
                    <a:pt x="93069" y="546124"/>
                  </a:lnTo>
                  <a:lnTo>
                    <a:pt x="744553" y="546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4312" y="3478009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553" y="0"/>
                  </a:moveTo>
                  <a:lnTo>
                    <a:pt x="93069" y="0"/>
                  </a:lnTo>
                  <a:lnTo>
                    <a:pt x="56841" y="7146"/>
                  </a:lnTo>
                  <a:lnTo>
                    <a:pt x="27258" y="26636"/>
                  </a:lnTo>
                  <a:lnTo>
                    <a:pt x="7313" y="55545"/>
                  </a:lnTo>
                  <a:lnTo>
                    <a:pt x="0" y="90951"/>
                  </a:lnTo>
                  <a:lnTo>
                    <a:pt x="0" y="455069"/>
                  </a:lnTo>
                  <a:lnTo>
                    <a:pt x="7313" y="490490"/>
                  </a:lnTo>
                  <a:lnTo>
                    <a:pt x="27258" y="519436"/>
                  </a:lnTo>
                  <a:lnTo>
                    <a:pt x="56841" y="538962"/>
                  </a:lnTo>
                  <a:lnTo>
                    <a:pt x="93069" y="546124"/>
                  </a:lnTo>
                  <a:lnTo>
                    <a:pt x="744553" y="546124"/>
                  </a:lnTo>
                  <a:lnTo>
                    <a:pt x="780780" y="538962"/>
                  </a:lnTo>
                  <a:lnTo>
                    <a:pt x="810363" y="519436"/>
                  </a:lnTo>
                  <a:lnTo>
                    <a:pt x="830308" y="490490"/>
                  </a:lnTo>
                  <a:lnTo>
                    <a:pt x="837622" y="455069"/>
                  </a:lnTo>
                  <a:lnTo>
                    <a:pt x="837622" y="90951"/>
                  </a:lnTo>
                  <a:lnTo>
                    <a:pt x="830308" y="55545"/>
                  </a:lnTo>
                  <a:lnTo>
                    <a:pt x="810363" y="26636"/>
                  </a:lnTo>
                  <a:lnTo>
                    <a:pt x="780780" y="7146"/>
                  </a:lnTo>
                  <a:lnTo>
                    <a:pt x="744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4312" y="3478009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553" y="546124"/>
                  </a:moveTo>
                  <a:lnTo>
                    <a:pt x="780780" y="538962"/>
                  </a:lnTo>
                  <a:lnTo>
                    <a:pt x="810363" y="519436"/>
                  </a:lnTo>
                  <a:lnTo>
                    <a:pt x="830308" y="490490"/>
                  </a:lnTo>
                  <a:lnTo>
                    <a:pt x="837622" y="455069"/>
                  </a:lnTo>
                  <a:lnTo>
                    <a:pt x="837622" y="90951"/>
                  </a:lnTo>
                  <a:lnTo>
                    <a:pt x="830308" y="55545"/>
                  </a:lnTo>
                  <a:lnTo>
                    <a:pt x="810363" y="26636"/>
                  </a:lnTo>
                  <a:lnTo>
                    <a:pt x="780780" y="7146"/>
                  </a:lnTo>
                  <a:lnTo>
                    <a:pt x="744553" y="0"/>
                  </a:lnTo>
                  <a:lnTo>
                    <a:pt x="93069" y="0"/>
                  </a:lnTo>
                  <a:lnTo>
                    <a:pt x="56841" y="7146"/>
                  </a:lnTo>
                  <a:lnTo>
                    <a:pt x="27258" y="26636"/>
                  </a:lnTo>
                  <a:lnTo>
                    <a:pt x="7313" y="55545"/>
                  </a:lnTo>
                  <a:lnTo>
                    <a:pt x="0" y="90951"/>
                  </a:lnTo>
                  <a:lnTo>
                    <a:pt x="0" y="455069"/>
                  </a:lnTo>
                  <a:lnTo>
                    <a:pt x="7313" y="490490"/>
                  </a:lnTo>
                  <a:lnTo>
                    <a:pt x="27258" y="519436"/>
                  </a:lnTo>
                  <a:lnTo>
                    <a:pt x="56841" y="538962"/>
                  </a:lnTo>
                  <a:lnTo>
                    <a:pt x="93069" y="546124"/>
                  </a:lnTo>
                  <a:lnTo>
                    <a:pt x="744553" y="546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01243" y="3568960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553" y="0"/>
                  </a:moveTo>
                  <a:lnTo>
                    <a:pt x="93069" y="0"/>
                  </a:lnTo>
                  <a:lnTo>
                    <a:pt x="56841" y="7162"/>
                  </a:lnTo>
                  <a:lnTo>
                    <a:pt x="27258" y="26688"/>
                  </a:lnTo>
                  <a:lnTo>
                    <a:pt x="7313" y="55634"/>
                  </a:lnTo>
                  <a:lnTo>
                    <a:pt x="0" y="91055"/>
                  </a:lnTo>
                  <a:lnTo>
                    <a:pt x="0" y="455173"/>
                  </a:lnTo>
                  <a:lnTo>
                    <a:pt x="7313" y="490595"/>
                  </a:lnTo>
                  <a:lnTo>
                    <a:pt x="27258" y="519540"/>
                  </a:lnTo>
                  <a:lnTo>
                    <a:pt x="56841" y="539066"/>
                  </a:lnTo>
                  <a:lnTo>
                    <a:pt x="93069" y="546229"/>
                  </a:lnTo>
                  <a:lnTo>
                    <a:pt x="744553" y="546229"/>
                  </a:lnTo>
                  <a:lnTo>
                    <a:pt x="780780" y="539066"/>
                  </a:lnTo>
                  <a:lnTo>
                    <a:pt x="810363" y="519540"/>
                  </a:lnTo>
                  <a:lnTo>
                    <a:pt x="830308" y="490595"/>
                  </a:lnTo>
                  <a:lnTo>
                    <a:pt x="837622" y="455173"/>
                  </a:lnTo>
                  <a:lnTo>
                    <a:pt x="837622" y="91055"/>
                  </a:lnTo>
                  <a:lnTo>
                    <a:pt x="830308" y="55634"/>
                  </a:lnTo>
                  <a:lnTo>
                    <a:pt x="810363" y="26688"/>
                  </a:lnTo>
                  <a:lnTo>
                    <a:pt x="780780" y="7162"/>
                  </a:lnTo>
                  <a:lnTo>
                    <a:pt x="744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1243" y="3568960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553" y="546229"/>
                  </a:moveTo>
                  <a:lnTo>
                    <a:pt x="780780" y="539066"/>
                  </a:lnTo>
                  <a:lnTo>
                    <a:pt x="810363" y="519540"/>
                  </a:lnTo>
                  <a:lnTo>
                    <a:pt x="830308" y="490595"/>
                  </a:lnTo>
                  <a:lnTo>
                    <a:pt x="837622" y="455173"/>
                  </a:lnTo>
                  <a:lnTo>
                    <a:pt x="837622" y="91055"/>
                  </a:lnTo>
                  <a:lnTo>
                    <a:pt x="830308" y="55634"/>
                  </a:lnTo>
                  <a:lnTo>
                    <a:pt x="810363" y="26688"/>
                  </a:lnTo>
                  <a:lnTo>
                    <a:pt x="780780" y="7162"/>
                  </a:lnTo>
                  <a:lnTo>
                    <a:pt x="744553" y="0"/>
                  </a:lnTo>
                  <a:lnTo>
                    <a:pt x="93069" y="0"/>
                  </a:lnTo>
                  <a:lnTo>
                    <a:pt x="56841" y="7162"/>
                  </a:lnTo>
                  <a:lnTo>
                    <a:pt x="27258" y="26688"/>
                  </a:lnTo>
                  <a:lnTo>
                    <a:pt x="7313" y="55634"/>
                  </a:lnTo>
                  <a:lnTo>
                    <a:pt x="0" y="91055"/>
                  </a:lnTo>
                  <a:lnTo>
                    <a:pt x="0" y="455173"/>
                  </a:lnTo>
                  <a:lnTo>
                    <a:pt x="7313" y="490595"/>
                  </a:lnTo>
                  <a:lnTo>
                    <a:pt x="27258" y="519540"/>
                  </a:lnTo>
                  <a:lnTo>
                    <a:pt x="56841" y="539066"/>
                  </a:lnTo>
                  <a:lnTo>
                    <a:pt x="93069" y="546229"/>
                  </a:lnTo>
                  <a:lnTo>
                    <a:pt x="744553" y="5462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139860" y="4038533"/>
            <a:ext cx="1117600" cy="697865"/>
            <a:chOff x="5139860" y="4038533"/>
            <a:chExt cx="1117600" cy="697865"/>
          </a:xfrm>
        </p:grpSpPr>
        <p:sp>
          <p:nvSpPr>
            <p:cNvPr id="10" name="object 10"/>
            <p:cNvSpPr/>
            <p:nvPr/>
          </p:nvSpPr>
          <p:spPr>
            <a:xfrm>
              <a:off x="5139860" y="4038536"/>
              <a:ext cx="1117600" cy="697865"/>
            </a:xfrm>
            <a:custGeom>
              <a:avLst/>
              <a:gdLst/>
              <a:ahLst/>
              <a:cxnLst/>
              <a:rect l="l" t="t" r="r" b="b"/>
              <a:pathLst>
                <a:path w="1117600" h="697864">
                  <a:moveTo>
                    <a:pt x="1117493" y="0"/>
                  </a:moveTo>
                  <a:lnTo>
                    <a:pt x="0" y="0"/>
                  </a:lnTo>
                  <a:lnTo>
                    <a:pt x="0" y="697859"/>
                  </a:lnTo>
                  <a:lnTo>
                    <a:pt x="1117493" y="697859"/>
                  </a:lnTo>
                  <a:lnTo>
                    <a:pt x="111749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9860" y="4038533"/>
              <a:ext cx="1117600" cy="87630"/>
            </a:xfrm>
            <a:custGeom>
              <a:avLst/>
              <a:gdLst/>
              <a:ahLst/>
              <a:cxnLst/>
              <a:rect l="l" t="t" r="r" b="b"/>
              <a:pathLst>
                <a:path w="1117600" h="87629">
                  <a:moveTo>
                    <a:pt x="1117493" y="0"/>
                  </a:moveTo>
                  <a:lnTo>
                    <a:pt x="0" y="0"/>
                  </a:lnTo>
                  <a:lnTo>
                    <a:pt x="95461" y="87178"/>
                  </a:lnTo>
                  <a:lnTo>
                    <a:pt x="1022052" y="87178"/>
                  </a:lnTo>
                  <a:lnTo>
                    <a:pt x="111749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9860" y="4038533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0" y="0"/>
                  </a:moveTo>
                  <a:lnTo>
                    <a:pt x="0" y="697862"/>
                  </a:lnTo>
                  <a:lnTo>
                    <a:pt x="95461" y="610691"/>
                  </a:lnTo>
                  <a:lnTo>
                    <a:pt x="95461" y="8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9860" y="4649224"/>
              <a:ext cx="1117600" cy="87630"/>
            </a:xfrm>
            <a:custGeom>
              <a:avLst/>
              <a:gdLst/>
              <a:ahLst/>
              <a:cxnLst/>
              <a:rect l="l" t="t" r="r" b="b"/>
              <a:pathLst>
                <a:path w="1117600" h="87629">
                  <a:moveTo>
                    <a:pt x="1022052" y="0"/>
                  </a:moveTo>
                  <a:lnTo>
                    <a:pt x="95461" y="0"/>
                  </a:lnTo>
                  <a:lnTo>
                    <a:pt x="0" y="87171"/>
                  </a:lnTo>
                  <a:lnTo>
                    <a:pt x="1117493" y="87171"/>
                  </a:lnTo>
                  <a:lnTo>
                    <a:pt x="102205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61913" y="4038533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95441" y="0"/>
                  </a:moveTo>
                  <a:lnTo>
                    <a:pt x="0" y="87178"/>
                  </a:lnTo>
                  <a:lnTo>
                    <a:pt x="0" y="610691"/>
                  </a:lnTo>
                  <a:lnTo>
                    <a:pt x="95441" y="697862"/>
                  </a:lnTo>
                  <a:lnTo>
                    <a:pt x="9544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99149" y="4071349"/>
            <a:ext cx="61023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marR="5080" indent="-15240">
              <a:lnSpc>
                <a:spcPct val="111500"/>
              </a:lnSpc>
              <a:spcBef>
                <a:spcPts val="95"/>
              </a:spcBef>
            </a:pPr>
            <a:r>
              <a:rPr sz="1500" b="1" spc="30" dirty="0">
                <a:latin typeface="Arial"/>
                <a:cs typeface="Arial"/>
              </a:rPr>
              <a:t>Apply 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5" dirty="0">
                <a:latin typeface="Arial"/>
                <a:cs typeface="Arial"/>
              </a:rPr>
              <a:t>od</a:t>
            </a:r>
            <a:r>
              <a:rPr sz="1500" b="1" spc="25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67477" y="2353120"/>
            <a:ext cx="1134110" cy="584835"/>
            <a:chOff x="3867477" y="2353120"/>
            <a:chExt cx="1134110" cy="584835"/>
          </a:xfrm>
        </p:grpSpPr>
        <p:sp>
          <p:nvSpPr>
            <p:cNvPr id="17" name="object 17"/>
            <p:cNvSpPr/>
            <p:nvPr/>
          </p:nvSpPr>
          <p:spPr>
            <a:xfrm>
              <a:off x="3868718" y="2354361"/>
              <a:ext cx="1132205" cy="582295"/>
            </a:xfrm>
            <a:custGeom>
              <a:avLst/>
              <a:gdLst/>
              <a:ahLst/>
              <a:cxnLst/>
              <a:rect l="l" t="t" r="r" b="b"/>
              <a:pathLst>
                <a:path w="1132204" h="582294">
                  <a:moveTo>
                    <a:pt x="29522" y="0"/>
                  </a:moveTo>
                  <a:lnTo>
                    <a:pt x="0" y="62797"/>
                  </a:lnTo>
                  <a:lnTo>
                    <a:pt x="1022399" y="521006"/>
                  </a:lnTo>
                  <a:lnTo>
                    <a:pt x="993819" y="582023"/>
                  </a:lnTo>
                  <a:lnTo>
                    <a:pt x="1131590" y="531995"/>
                  </a:lnTo>
                  <a:lnTo>
                    <a:pt x="1080397" y="397295"/>
                  </a:lnTo>
                  <a:lnTo>
                    <a:pt x="1051817" y="458209"/>
                  </a:lnTo>
                  <a:lnTo>
                    <a:pt x="29522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8718" y="2354361"/>
              <a:ext cx="1132205" cy="582295"/>
            </a:xfrm>
            <a:custGeom>
              <a:avLst/>
              <a:gdLst/>
              <a:ahLst/>
              <a:cxnLst/>
              <a:rect l="l" t="t" r="r" b="b"/>
              <a:pathLst>
                <a:path w="1132204" h="582294">
                  <a:moveTo>
                    <a:pt x="1131590" y="531995"/>
                  </a:moveTo>
                  <a:lnTo>
                    <a:pt x="1080397" y="397295"/>
                  </a:lnTo>
                  <a:lnTo>
                    <a:pt x="1051817" y="458209"/>
                  </a:lnTo>
                  <a:lnTo>
                    <a:pt x="29522" y="0"/>
                  </a:lnTo>
                  <a:lnTo>
                    <a:pt x="0" y="62797"/>
                  </a:lnTo>
                  <a:lnTo>
                    <a:pt x="1022399" y="521006"/>
                  </a:lnTo>
                  <a:lnTo>
                    <a:pt x="993819" y="582023"/>
                  </a:lnTo>
                  <a:lnTo>
                    <a:pt x="1131590" y="5319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5811" y="5007644"/>
            <a:ext cx="95694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39860" y="2749798"/>
            <a:ext cx="1117600" cy="697865"/>
            <a:chOff x="5139860" y="2749798"/>
            <a:chExt cx="1117600" cy="697865"/>
          </a:xfrm>
        </p:grpSpPr>
        <p:sp>
          <p:nvSpPr>
            <p:cNvPr id="21" name="object 21"/>
            <p:cNvSpPr/>
            <p:nvPr/>
          </p:nvSpPr>
          <p:spPr>
            <a:xfrm>
              <a:off x="5139860" y="2749798"/>
              <a:ext cx="1117600" cy="697865"/>
            </a:xfrm>
            <a:custGeom>
              <a:avLst/>
              <a:gdLst/>
              <a:ahLst/>
              <a:cxnLst/>
              <a:rect l="l" t="t" r="r" b="b"/>
              <a:pathLst>
                <a:path w="1117600" h="697864">
                  <a:moveTo>
                    <a:pt x="0" y="697353"/>
                  </a:moveTo>
                  <a:lnTo>
                    <a:pt x="1117493" y="697353"/>
                  </a:lnTo>
                  <a:lnTo>
                    <a:pt x="1117493" y="0"/>
                  </a:lnTo>
                  <a:lnTo>
                    <a:pt x="0" y="0"/>
                  </a:lnTo>
                  <a:lnTo>
                    <a:pt x="0" y="6973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652" y="2749798"/>
              <a:ext cx="1104265" cy="87630"/>
            </a:xfrm>
            <a:custGeom>
              <a:avLst/>
              <a:gdLst/>
              <a:ahLst/>
              <a:cxnLst/>
              <a:rect l="l" t="t" r="r" b="b"/>
              <a:pathLst>
                <a:path w="1104264" h="87630">
                  <a:moveTo>
                    <a:pt x="1103911" y="0"/>
                  </a:moveTo>
                  <a:lnTo>
                    <a:pt x="0" y="0"/>
                  </a:lnTo>
                  <a:lnTo>
                    <a:pt x="88670" y="87105"/>
                  </a:lnTo>
                  <a:lnTo>
                    <a:pt x="1015260" y="87105"/>
                  </a:lnTo>
                  <a:lnTo>
                    <a:pt x="110391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9860" y="2749798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6791" y="0"/>
                  </a:moveTo>
                  <a:lnTo>
                    <a:pt x="0" y="0"/>
                  </a:lnTo>
                  <a:lnTo>
                    <a:pt x="0" y="697353"/>
                  </a:lnTo>
                  <a:lnTo>
                    <a:pt x="95461" y="610011"/>
                  </a:lnTo>
                  <a:lnTo>
                    <a:pt x="95461" y="87105"/>
                  </a:lnTo>
                  <a:lnTo>
                    <a:pt x="6791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9860" y="3359809"/>
              <a:ext cx="1117600" cy="87630"/>
            </a:xfrm>
            <a:custGeom>
              <a:avLst/>
              <a:gdLst/>
              <a:ahLst/>
              <a:cxnLst/>
              <a:rect l="l" t="t" r="r" b="b"/>
              <a:pathLst>
                <a:path w="1117600" h="87629">
                  <a:moveTo>
                    <a:pt x="1022052" y="0"/>
                  </a:moveTo>
                  <a:lnTo>
                    <a:pt x="95461" y="0"/>
                  </a:lnTo>
                  <a:lnTo>
                    <a:pt x="0" y="87341"/>
                  </a:lnTo>
                  <a:lnTo>
                    <a:pt x="1117493" y="87341"/>
                  </a:lnTo>
                  <a:lnTo>
                    <a:pt x="102205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1913" y="2749798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95441" y="0"/>
                  </a:moveTo>
                  <a:lnTo>
                    <a:pt x="88651" y="0"/>
                  </a:lnTo>
                  <a:lnTo>
                    <a:pt x="0" y="87105"/>
                  </a:lnTo>
                  <a:lnTo>
                    <a:pt x="0" y="610011"/>
                  </a:lnTo>
                  <a:lnTo>
                    <a:pt x="95441" y="697353"/>
                  </a:lnTo>
                  <a:lnTo>
                    <a:pt x="95441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39860" y="2749798"/>
            <a:ext cx="1117600" cy="6978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6385" marR="252729" indent="-7620">
              <a:lnSpc>
                <a:spcPct val="114399"/>
              </a:lnSpc>
              <a:spcBef>
                <a:spcPts val="245"/>
              </a:spcBef>
            </a:pPr>
            <a:r>
              <a:rPr sz="1500" b="1" spc="30" dirty="0">
                <a:latin typeface="Arial"/>
                <a:cs typeface="Arial"/>
              </a:rPr>
              <a:t>Learn  </a:t>
            </a:r>
            <a:r>
              <a:rPr sz="1500" b="1" spc="-35" dirty="0">
                <a:latin typeface="Arial"/>
                <a:cs typeface="Arial"/>
              </a:rPr>
              <a:t>M</a:t>
            </a:r>
            <a:r>
              <a:rPr sz="1500" b="1" spc="65" dirty="0">
                <a:latin typeface="Arial"/>
                <a:cs typeface="Arial"/>
              </a:rPr>
              <a:t>od</a:t>
            </a:r>
            <a:r>
              <a:rPr sz="1500" b="1" spc="25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32815" y="3263782"/>
            <a:ext cx="577215" cy="352425"/>
            <a:chOff x="6332815" y="3263782"/>
            <a:chExt cx="577215" cy="352425"/>
          </a:xfrm>
        </p:grpSpPr>
        <p:sp>
          <p:nvSpPr>
            <p:cNvPr id="28" name="object 28"/>
            <p:cNvSpPr/>
            <p:nvPr/>
          </p:nvSpPr>
          <p:spPr>
            <a:xfrm>
              <a:off x="6334056" y="3265023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31511" y="0"/>
                  </a:moveTo>
                  <a:lnTo>
                    <a:pt x="0" y="61855"/>
                  </a:lnTo>
                  <a:lnTo>
                    <a:pt x="465450" y="289494"/>
                  </a:lnTo>
                  <a:lnTo>
                    <a:pt x="434776" y="349465"/>
                  </a:lnTo>
                  <a:lnTo>
                    <a:pt x="574118" y="303937"/>
                  </a:lnTo>
                  <a:lnTo>
                    <a:pt x="527740" y="167668"/>
                  </a:lnTo>
                  <a:lnTo>
                    <a:pt x="497066" y="227639"/>
                  </a:lnTo>
                  <a:lnTo>
                    <a:pt x="3151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34056" y="3265023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574118" y="303937"/>
                  </a:moveTo>
                  <a:lnTo>
                    <a:pt x="527740" y="167668"/>
                  </a:lnTo>
                  <a:lnTo>
                    <a:pt x="497066" y="227639"/>
                  </a:lnTo>
                  <a:lnTo>
                    <a:pt x="31511" y="0"/>
                  </a:lnTo>
                  <a:lnTo>
                    <a:pt x="0" y="61855"/>
                  </a:lnTo>
                  <a:lnTo>
                    <a:pt x="465450" y="289494"/>
                  </a:lnTo>
                  <a:lnTo>
                    <a:pt x="434776" y="349465"/>
                  </a:lnTo>
                  <a:lnTo>
                    <a:pt x="574118" y="3039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348518" y="3900963"/>
            <a:ext cx="577215" cy="352425"/>
            <a:chOff x="6348518" y="3900963"/>
            <a:chExt cx="577215" cy="352425"/>
          </a:xfrm>
        </p:grpSpPr>
        <p:sp>
          <p:nvSpPr>
            <p:cNvPr id="31" name="object 31"/>
            <p:cNvSpPr/>
            <p:nvPr/>
          </p:nvSpPr>
          <p:spPr>
            <a:xfrm>
              <a:off x="6349759" y="3902204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542711" y="0"/>
                  </a:moveTo>
                  <a:lnTo>
                    <a:pt x="77156" y="227639"/>
                  </a:lnTo>
                  <a:lnTo>
                    <a:pt x="46482" y="167668"/>
                  </a:lnTo>
                  <a:lnTo>
                    <a:pt x="0" y="303937"/>
                  </a:lnTo>
                  <a:lnTo>
                    <a:pt x="139446" y="349360"/>
                  </a:lnTo>
                  <a:lnTo>
                    <a:pt x="108772" y="289389"/>
                  </a:lnTo>
                  <a:lnTo>
                    <a:pt x="574222" y="61750"/>
                  </a:lnTo>
                  <a:lnTo>
                    <a:pt x="54271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49759" y="3902204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0" y="303937"/>
                  </a:moveTo>
                  <a:lnTo>
                    <a:pt x="139446" y="349360"/>
                  </a:lnTo>
                  <a:lnTo>
                    <a:pt x="108772" y="289389"/>
                  </a:lnTo>
                  <a:lnTo>
                    <a:pt x="574222" y="61750"/>
                  </a:lnTo>
                  <a:lnTo>
                    <a:pt x="542711" y="0"/>
                  </a:lnTo>
                  <a:lnTo>
                    <a:pt x="77156" y="227639"/>
                  </a:lnTo>
                  <a:lnTo>
                    <a:pt x="46482" y="167668"/>
                  </a:lnTo>
                  <a:lnTo>
                    <a:pt x="0" y="3039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882239" y="4582625"/>
            <a:ext cx="1133475" cy="544830"/>
            <a:chOff x="3882239" y="4582625"/>
            <a:chExt cx="1133475" cy="544830"/>
          </a:xfrm>
        </p:grpSpPr>
        <p:sp>
          <p:nvSpPr>
            <p:cNvPr id="34" name="object 34"/>
            <p:cNvSpPr/>
            <p:nvPr/>
          </p:nvSpPr>
          <p:spPr>
            <a:xfrm>
              <a:off x="3883479" y="4583865"/>
              <a:ext cx="1130935" cy="542290"/>
            </a:xfrm>
            <a:custGeom>
              <a:avLst/>
              <a:gdLst/>
              <a:ahLst/>
              <a:cxnLst/>
              <a:rect l="l" t="t" r="r" b="b"/>
              <a:pathLst>
                <a:path w="1130935" h="542289">
                  <a:moveTo>
                    <a:pt x="1103220" y="0"/>
                  </a:moveTo>
                  <a:lnTo>
                    <a:pt x="82286" y="416030"/>
                  </a:lnTo>
                  <a:lnTo>
                    <a:pt x="55904" y="354175"/>
                  </a:lnTo>
                  <a:lnTo>
                    <a:pt x="0" y="486991"/>
                  </a:lnTo>
                  <a:lnTo>
                    <a:pt x="135887" y="541729"/>
                  </a:lnTo>
                  <a:lnTo>
                    <a:pt x="109505" y="479769"/>
                  </a:lnTo>
                  <a:lnTo>
                    <a:pt x="1130439" y="63738"/>
                  </a:lnTo>
                  <a:lnTo>
                    <a:pt x="110322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3479" y="4583865"/>
              <a:ext cx="1130935" cy="542290"/>
            </a:xfrm>
            <a:custGeom>
              <a:avLst/>
              <a:gdLst/>
              <a:ahLst/>
              <a:cxnLst/>
              <a:rect l="l" t="t" r="r" b="b"/>
              <a:pathLst>
                <a:path w="1130935" h="542289">
                  <a:moveTo>
                    <a:pt x="0" y="486991"/>
                  </a:moveTo>
                  <a:lnTo>
                    <a:pt x="135887" y="541729"/>
                  </a:lnTo>
                  <a:lnTo>
                    <a:pt x="109505" y="479769"/>
                  </a:lnTo>
                  <a:lnTo>
                    <a:pt x="1130439" y="63738"/>
                  </a:lnTo>
                  <a:lnTo>
                    <a:pt x="1103220" y="0"/>
                  </a:lnTo>
                  <a:lnTo>
                    <a:pt x="82286" y="416030"/>
                  </a:lnTo>
                  <a:lnTo>
                    <a:pt x="55904" y="354175"/>
                  </a:lnTo>
                  <a:lnTo>
                    <a:pt x="0" y="4869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75414" y="3692997"/>
            <a:ext cx="5626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400" b="1" spc="30" dirty="0">
                <a:solidFill>
                  <a:srgbClr val="CC0000"/>
                </a:solidFill>
                <a:latin typeface="Arial"/>
                <a:cs typeface="Arial"/>
              </a:rPr>
              <a:t>od</a:t>
            </a:r>
            <a:r>
              <a:rPr sz="1400" b="1" spc="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400" b="1" spc="15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187763" y="1352654"/>
          <a:ext cx="2496184" cy="240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73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2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125K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100K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15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70K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2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2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60K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220K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15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85K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75K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15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90K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160232" y="3744669"/>
            <a:ext cx="35560" cy="368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187518" y="4493816"/>
          <a:ext cx="2496184" cy="130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33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b="1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4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55K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80K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4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110K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59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88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67K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1160232" y="5791891"/>
            <a:ext cx="35560" cy="368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25446" y="5826790"/>
            <a:ext cx="79565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Test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68867" y="1155656"/>
            <a:ext cx="1165860" cy="913130"/>
            <a:chOff x="5068867" y="1155656"/>
            <a:chExt cx="1165860" cy="913130"/>
          </a:xfrm>
        </p:grpSpPr>
        <p:sp>
          <p:nvSpPr>
            <p:cNvPr id="43" name="object 43"/>
            <p:cNvSpPr/>
            <p:nvPr/>
          </p:nvSpPr>
          <p:spPr>
            <a:xfrm>
              <a:off x="5070137" y="1156958"/>
              <a:ext cx="1163311" cy="910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70137" y="1156926"/>
              <a:ext cx="1163320" cy="910590"/>
            </a:xfrm>
            <a:custGeom>
              <a:avLst/>
              <a:gdLst/>
              <a:ahLst/>
              <a:cxnLst/>
              <a:rect l="l" t="t" r="r" b="b"/>
              <a:pathLst>
                <a:path w="1163320" h="910589">
                  <a:moveTo>
                    <a:pt x="1070242" y="910243"/>
                  </a:moveTo>
                  <a:lnTo>
                    <a:pt x="1106470" y="903080"/>
                  </a:lnTo>
                  <a:lnTo>
                    <a:pt x="1136053" y="883554"/>
                  </a:lnTo>
                  <a:lnTo>
                    <a:pt x="1155998" y="854608"/>
                  </a:lnTo>
                  <a:lnTo>
                    <a:pt x="1163311" y="819187"/>
                  </a:lnTo>
                  <a:lnTo>
                    <a:pt x="1163311" y="91055"/>
                  </a:lnTo>
                  <a:lnTo>
                    <a:pt x="1155998" y="55590"/>
                  </a:lnTo>
                  <a:lnTo>
                    <a:pt x="1136053" y="26649"/>
                  </a:lnTo>
                  <a:lnTo>
                    <a:pt x="1106470" y="7148"/>
                  </a:lnTo>
                  <a:lnTo>
                    <a:pt x="1070242" y="0"/>
                  </a:lnTo>
                  <a:lnTo>
                    <a:pt x="93069" y="0"/>
                  </a:lnTo>
                  <a:lnTo>
                    <a:pt x="56841" y="7148"/>
                  </a:lnTo>
                  <a:lnTo>
                    <a:pt x="27258" y="26649"/>
                  </a:lnTo>
                  <a:lnTo>
                    <a:pt x="7313" y="55590"/>
                  </a:lnTo>
                  <a:lnTo>
                    <a:pt x="0" y="91055"/>
                  </a:lnTo>
                  <a:lnTo>
                    <a:pt x="0" y="819187"/>
                  </a:lnTo>
                  <a:lnTo>
                    <a:pt x="7313" y="854608"/>
                  </a:lnTo>
                  <a:lnTo>
                    <a:pt x="27258" y="883554"/>
                  </a:lnTo>
                  <a:lnTo>
                    <a:pt x="56841" y="903080"/>
                  </a:lnTo>
                  <a:lnTo>
                    <a:pt x="93069" y="910243"/>
                  </a:lnTo>
                  <a:lnTo>
                    <a:pt x="1070242" y="9102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381770" y="1215017"/>
            <a:ext cx="1708150" cy="128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4550" marR="5080" indent="212725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Tree 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15" dirty="0">
                <a:latin typeface="Arial"/>
                <a:cs typeface="Arial"/>
              </a:rPr>
              <a:t>ndu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on  a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15" dirty="0">
                <a:latin typeface="Arial"/>
                <a:cs typeface="Arial"/>
              </a:rPr>
              <a:t>go</a:t>
            </a:r>
            <a:r>
              <a:rPr sz="1600" spc="5" dirty="0">
                <a:latin typeface="Arial"/>
                <a:cs typeface="Arial"/>
              </a:rPr>
              <a:t>ri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h</a:t>
            </a:r>
            <a:r>
              <a:rPr sz="1600" spc="2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0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546700" y="2065928"/>
            <a:ext cx="210185" cy="685165"/>
            <a:chOff x="5546700" y="2065928"/>
            <a:chExt cx="210185" cy="685165"/>
          </a:xfrm>
        </p:grpSpPr>
        <p:sp>
          <p:nvSpPr>
            <p:cNvPr id="47" name="object 47"/>
            <p:cNvSpPr/>
            <p:nvPr/>
          </p:nvSpPr>
          <p:spPr>
            <a:xfrm>
              <a:off x="5547941" y="2067169"/>
              <a:ext cx="208279" cy="682625"/>
            </a:xfrm>
            <a:custGeom>
              <a:avLst/>
              <a:gdLst/>
              <a:ahLst/>
              <a:cxnLst/>
              <a:rect l="l" t="t" r="r" b="b"/>
              <a:pathLst>
                <a:path w="208279" h="682625">
                  <a:moveTo>
                    <a:pt x="139132" y="0"/>
                  </a:moveTo>
                  <a:lnTo>
                    <a:pt x="68571" y="0"/>
                  </a:lnTo>
                  <a:lnTo>
                    <a:pt x="68571" y="581081"/>
                  </a:lnTo>
                  <a:lnTo>
                    <a:pt x="0" y="581081"/>
                  </a:lnTo>
                  <a:lnTo>
                    <a:pt x="103852" y="682603"/>
                  </a:lnTo>
                  <a:lnTo>
                    <a:pt x="207704" y="581081"/>
                  </a:lnTo>
                  <a:lnTo>
                    <a:pt x="139132" y="581081"/>
                  </a:lnTo>
                  <a:lnTo>
                    <a:pt x="139132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47941" y="2067169"/>
              <a:ext cx="208279" cy="682625"/>
            </a:xfrm>
            <a:custGeom>
              <a:avLst/>
              <a:gdLst/>
              <a:ahLst/>
              <a:cxnLst/>
              <a:rect l="l" t="t" r="r" b="b"/>
              <a:pathLst>
                <a:path w="208279" h="682625">
                  <a:moveTo>
                    <a:pt x="103852" y="682603"/>
                  </a:moveTo>
                  <a:lnTo>
                    <a:pt x="207704" y="581081"/>
                  </a:lnTo>
                  <a:lnTo>
                    <a:pt x="139132" y="581081"/>
                  </a:lnTo>
                  <a:lnTo>
                    <a:pt x="139132" y="0"/>
                  </a:lnTo>
                  <a:lnTo>
                    <a:pt x="68571" y="0"/>
                  </a:lnTo>
                  <a:lnTo>
                    <a:pt x="68571" y="581081"/>
                  </a:lnTo>
                  <a:lnTo>
                    <a:pt x="0" y="581081"/>
                  </a:lnTo>
                  <a:lnTo>
                    <a:pt x="103852" y="682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086734" y="3964841"/>
            <a:ext cx="1205865" cy="1445895"/>
            <a:chOff x="5086734" y="3964841"/>
            <a:chExt cx="1205865" cy="1445895"/>
          </a:xfrm>
        </p:grpSpPr>
        <p:sp>
          <p:nvSpPr>
            <p:cNvPr id="50" name="object 50"/>
            <p:cNvSpPr/>
            <p:nvPr/>
          </p:nvSpPr>
          <p:spPr>
            <a:xfrm>
              <a:off x="5107825" y="3985933"/>
              <a:ext cx="1163955" cy="774065"/>
            </a:xfrm>
            <a:custGeom>
              <a:avLst/>
              <a:gdLst/>
              <a:ahLst/>
              <a:cxnLst/>
              <a:rect l="l" t="t" r="r" b="b"/>
              <a:pathLst>
                <a:path w="1163954" h="774064">
                  <a:moveTo>
                    <a:pt x="0" y="773659"/>
                  </a:moveTo>
                  <a:lnTo>
                    <a:pt x="1163416" y="773659"/>
                  </a:lnTo>
                  <a:lnTo>
                    <a:pt x="1163416" y="0"/>
                  </a:lnTo>
                  <a:lnTo>
                    <a:pt x="0" y="0"/>
                  </a:lnTo>
                  <a:lnTo>
                    <a:pt x="0" y="773659"/>
                  </a:lnTo>
                </a:path>
              </a:pathLst>
            </a:custGeom>
            <a:ln w="4218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23788" y="4724399"/>
              <a:ext cx="192405" cy="685800"/>
            </a:xfrm>
            <a:custGeom>
              <a:avLst/>
              <a:gdLst/>
              <a:ahLst/>
              <a:cxnLst/>
              <a:rect l="l" t="t" r="r" b="b"/>
              <a:pathLst>
                <a:path w="192404" h="685800">
                  <a:moveTo>
                    <a:pt x="128015" y="160019"/>
                  </a:moveTo>
                  <a:lnTo>
                    <a:pt x="64008" y="160019"/>
                  </a:lnTo>
                  <a:lnTo>
                    <a:pt x="64008" y="685800"/>
                  </a:lnTo>
                  <a:lnTo>
                    <a:pt x="128015" y="685800"/>
                  </a:lnTo>
                  <a:lnTo>
                    <a:pt x="128015" y="160019"/>
                  </a:lnTo>
                  <a:close/>
                </a:path>
                <a:path w="192404" h="685800">
                  <a:moveTo>
                    <a:pt x="96012" y="0"/>
                  </a:moveTo>
                  <a:lnTo>
                    <a:pt x="0" y="192024"/>
                  </a:lnTo>
                  <a:lnTo>
                    <a:pt x="64008" y="192024"/>
                  </a:lnTo>
                  <a:lnTo>
                    <a:pt x="64008" y="160019"/>
                  </a:lnTo>
                  <a:lnTo>
                    <a:pt x="176022" y="160019"/>
                  </a:lnTo>
                  <a:lnTo>
                    <a:pt x="96012" y="0"/>
                  </a:lnTo>
                  <a:close/>
                </a:path>
                <a:path w="192404" h="685800">
                  <a:moveTo>
                    <a:pt x="176022" y="160019"/>
                  </a:moveTo>
                  <a:lnTo>
                    <a:pt x="128015" y="160019"/>
                  </a:lnTo>
                  <a:lnTo>
                    <a:pt x="128015" y="192024"/>
                  </a:lnTo>
                  <a:lnTo>
                    <a:pt x="192024" y="192024"/>
                  </a:lnTo>
                  <a:lnTo>
                    <a:pt x="176022" y="1600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98981" y="3786137"/>
            <a:ext cx="114109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Training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66609" y="4142994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cis</a:t>
            </a:r>
            <a:r>
              <a:rPr sz="1800" spc="-1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on  </a:t>
            </a:r>
            <a:r>
              <a:rPr sz="1800" spc="-20" dirty="0">
                <a:solidFill>
                  <a:srgbClr val="003366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764EF82D-1F32-40AA-94FA-E54B5673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2EE1C87C-23C5-4533-975A-37500A21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872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548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8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1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547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295" y="3573271"/>
            <a:ext cx="447675" cy="652780"/>
          </a:xfrm>
          <a:custGeom>
            <a:avLst/>
            <a:gdLst/>
            <a:ahLst/>
            <a:cxnLst/>
            <a:rect l="l" t="t" r="r" b="b"/>
            <a:pathLst>
              <a:path w="447675" h="652779">
                <a:moveTo>
                  <a:pt x="11430" y="568325"/>
                </a:moveTo>
                <a:lnTo>
                  <a:pt x="0" y="652779"/>
                </a:lnTo>
                <a:lnTo>
                  <a:pt x="74422" y="611251"/>
                </a:lnTo>
                <a:lnTo>
                  <a:pt x="63612" y="603884"/>
                </a:lnTo>
                <a:lnTo>
                  <a:pt x="41021" y="603884"/>
                </a:lnTo>
                <a:lnTo>
                  <a:pt x="30480" y="596772"/>
                </a:lnTo>
                <a:lnTo>
                  <a:pt x="37672" y="586207"/>
                </a:lnTo>
                <a:lnTo>
                  <a:pt x="11430" y="568325"/>
                </a:lnTo>
                <a:close/>
              </a:path>
              <a:path w="447675" h="652779">
                <a:moveTo>
                  <a:pt x="37672" y="586207"/>
                </a:moveTo>
                <a:lnTo>
                  <a:pt x="30480" y="596772"/>
                </a:lnTo>
                <a:lnTo>
                  <a:pt x="41021" y="603884"/>
                </a:lnTo>
                <a:lnTo>
                  <a:pt x="48178" y="593367"/>
                </a:lnTo>
                <a:lnTo>
                  <a:pt x="37672" y="586207"/>
                </a:lnTo>
                <a:close/>
              </a:path>
              <a:path w="447675" h="652779">
                <a:moveTo>
                  <a:pt x="48178" y="593367"/>
                </a:moveTo>
                <a:lnTo>
                  <a:pt x="41021" y="603884"/>
                </a:lnTo>
                <a:lnTo>
                  <a:pt x="63612" y="603884"/>
                </a:lnTo>
                <a:lnTo>
                  <a:pt x="48178" y="593367"/>
                </a:lnTo>
                <a:close/>
              </a:path>
              <a:path w="447675" h="652779">
                <a:moveTo>
                  <a:pt x="436753" y="0"/>
                </a:moveTo>
                <a:lnTo>
                  <a:pt x="37672" y="586207"/>
                </a:lnTo>
                <a:lnTo>
                  <a:pt x="48178" y="593367"/>
                </a:lnTo>
                <a:lnTo>
                  <a:pt x="447167" y="7112"/>
                </a:lnTo>
                <a:lnTo>
                  <a:pt x="436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3572764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605" y="598424"/>
                </a:moveTo>
                <a:lnTo>
                  <a:pt x="459104" y="618490"/>
                </a:lnTo>
                <a:lnTo>
                  <a:pt x="536828" y="653288"/>
                </a:lnTo>
                <a:lnTo>
                  <a:pt x="526626" y="608203"/>
                </a:lnTo>
                <a:lnTo>
                  <a:pt x="491616" y="608203"/>
                </a:lnTo>
                <a:lnTo>
                  <a:pt x="483605" y="598424"/>
                </a:lnTo>
                <a:close/>
              </a:path>
              <a:path w="537210" h="653414">
                <a:moveTo>
                  <a:pt x="493458" y="590355"/>
                </a:moveTo>
                <a:lnTo>
                  <a:pt x="483605" y="598424"/>
                </a:lnTo>
                <a:lnTo>
                  <a:pt x="491616" y="608203"/>
                </a:lnTo>
                <a:lnTo>
                  <a:pt x="501523" y="600202"/>
                </a:lnTo>
                <a:lnTo>
                  <a:pt x="493458" y="590355"/>
                </a:lnTo>
                <a:close/>
              </a:path>
              <a:path w="537210" h="653414">
                <a:moveTo>
                  <a:pt x="518032" y="570230"/>
                </a:moveTo>
                <a:lnTo>
                  <a:pt x="493458" y="590355"/>
                </a:lnTo>
                <a:lnTo>
                  <a:pt x="501523" y="600202"/>
                </a:lnTo>
                <a:lnTo>
                  <a:pt x="491616" y="608203"/>
                </a:lnTo>
                <a:lnTo>
                  <a:pt x="526626" y="608203"/>
                </a:lnTo>
                <a:lnTo>
                  <a:pt x="518032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127"/>
                </a:lnTo>
                <a:lnTo>
                  <a:pt x="483605" y="598424"/>
                </a:lnTo>
                <a:lnTo>
                  <a:pt x="493458" y="590355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761" y="2680589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564130" y="526309"/>
                </a:moveTo>
                <a:lnTo>
                  <a:pt x="542670" y="549783"/>
                </a:lnTo>
                <a:lnTo>
                  <a:pt x="624586" y="573151"/>
                </a:lnTo>
                <a:lnTo>
                  <a:pt x="609953" y="534924"/>
                </a:lnTo>
                <a:lnTo>
                  <a:pt x="573532" y="534924"/>
                </a:lnTo>
                <a:lnTo>
                  <a:pt x="564130" y="526309"/>
                </a:lnTo>
                <a:close/>
              </a:path>
              <a:path w="624839" h="573404">
                <a:moveTo>
                  <a:pt x="572685" y="516951"/>
                </a:moveTo>
                <a:lnTo>
                  <a:pt x="564130" y="526309"/>
                </a:lnTo>
                <a:lnTo>
                  <a:pt x="573532" y="534924"/>
                </a:lnTo>
                <a:lnTo>
                  <a:pt x="582040" y="525526"/>
                </a:lnTo>
                <a:lnTo>
                  <a:pt x="572685" y="516951"/>
                </a:lnTo>
                <a:close/>
              </a:path>
              <a:path w="624839" h="573404">
                <a:moveTo>
                  <a:pt x="594106" y="493522"/>
                </a:moveTo>
                <a:lnTo>
                  <a:pt x="572685" y="516951"/>
                </a:lnTo>
                <a:lnTo>
                  <a:pt x="582040" y="525526"/>
                </a:lnTo>
                <a:lnTo>
                  <a:pt x="573532" y="534924"/>
                </a:lnTo>
                <a:lnTo>
                  <a:pt x="609953" y="534924"/>
                </a:lnTo>
                <a:lnTo>
                  <a:pt x="594106" y="493522"/>
                </a:lnTo>
                <a:close/>
              </a:path>
              <a:path w="624839" h="573404">
                <a:moveTo>
                  <a:pt x="8636" y="0"/>
                </a:moveTo>
                <a:lnTo>
                  <a:pt x="0" y="9398"/>
                </a:lnTo>
                <a:lnTo>
                  <a:pt x="564130" y="526309"/>
                </a:lnTo>
                <a:lnTo>
                  <a:pt x="572685" y="516951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2680589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30429" y="493522"/>
                </a:moveTo>
                <a:lnTo>
                  <a:pt x="0" y="573151"/>
                </a:lnTo>
                <a:lnTo>
                  <a:pt x="81915" y="549783"/>
                </a:lnTo>
                <a:lnTo>
                  <a:pt x="68317" y="534924"/>
                </a:lnTo>
                <a:lnTo>
                  <a:pt x="51104" y="534924"/>
                </a:lnTo>
                <a:lnTo>
                  <a:pt x="42519" y="525526"/>
                </a:lnTo>
                <a:lnTo>
                  <a:pt x="51872" y="516954"/>
                </a:lnTo>
                <a:lnTo>
                  <a:pt x="30429" y="493522"/>
                </a:lnTo>
                <a:close/>
              </a:path>
              <a:path w="624839" h="573404">
                <a:moveTo>
                  <a:pt x="51872" y="516954"/>
                </a:moveTo>
                <a:lnTo>
                  <a:pt x="42519" y="525526"/>
                </a:lnTo>
                <a:lnTo>
                  <a:pt x="51104" y="534924"/>
                </a:lnTo>
                <a:lnTo>
                  <a:pt x="60466" y="526345"/>
                </a:lnTo>
                <a:lnTo>
                  <a:pt x="51872" y="516954"/>
                </a:lnTo>
                <a:close/>
              </a:path>
              <a:path w="624839" h="573404">
                <a:moveTo>
                  <a:pt x="60466" y="526345"/>
                </a:moveTo>
                <a:lnTo>
                  <a:pt x="51104" y="534924"/>
                </a:lnTo>
                <a:lnTo>
                  <a:pt x="68317" y="534924"/>
                </a:lnTo>
                <a:lnTo>
                  <a:pt x="60466" y="526345"/>
                </a:lnTo>
                <a:close/>
              </a:path>
              <a:path w="624839" h="573404">
                <a:moveTo>
                  <a:pt x="615950" y="0"/>
                </a:moveTo>
                <a:lnTo>
                  <a:pt x="51872" y="516954"/>
                </a:lnTo>
                <a:lnTo>
                  <a:pt x="60466" y="526345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362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253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4811" y="4226052"/>
            <a:ext cx="106235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2844" y="5193791"/>
            <a:ext cx="687705" cy="449580"/>
          </a:xfrm>
          <a:custGeom>
            <a:avLst/>
            <a:gdLst/>
            <a:ahLst/>
            <a:cxnLst/>
            <a:rect l="l" t="t" r="r" b="b"/>
            <a:pathLst>
              <a:path w="687704" h="449579">
                <a:moveTo>
                  <a:pt x="611885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7"/>
                </a:lnTo>
                <a:lnTo>
                  <a:pt x="5929" y="46077"/>
                </a:lnTo>
                <a:lnTo>
                  <a:pt x="0" y="75437"/>
                </a:lnTo>
                <a:lnTo>
                  <a:pt x="0" y="374141"/>
                </a:lnTo>
                <a:lnTo>
                  <a:pt x="5929" y="403513"/>
                </a:lnTo>
                <a:lnTo>
                  <a:pt x="22098" y="427491"/>
                </a:lnTo>
                <a:lnTo>
                  <a:pt x="46077" y="443654"/>
                </a:lnTo>
                <a:lnTo>
                  <a:pt x="75437" y="449579"/>
                </a:lnTo>
                <a:lnTo>
                  <a:pt x="611885" y="449579"/>
                </a:lnTo>
                <a:lnTo>
                  <a:pt x="641246" y="443654"/>
                </a:lnTo>
                <a:lnTo>
                  <a:pt x="665225" y="427491"/>
                </a:lnTo>
                <a:lnTo>
                  <a:pt x="681394" y="403513"/>
                </a:lnTo>
                <a:lnTo>
                  <a:pt x="687323" y="374141"/>
                </a:lnTo>
                <a:lnTo>
                  <a:pt x="687323" y="75437"/>
                </a:lnTo>
                <a:lnTo>
                  <a:pt x="681394" y="46077"/>
                </a:lnTo>
                <a:lnTo>
                  <a:pt x="665225" y="22097"/>
                </a:lnTo>
                <a:lnTo>
                  <a:pt x="641246" y="5929"/>
                </a:lnTo>
                <a:lnTo>
                  <a:pt x="61188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0695" y="5223509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6067" y="5215128"/>
            <a:ext cx="716280" cy="447040"/>
          </a:xfrm>
          <a:custGeom>
            <a:avLst/>
            <a:gdLst/>
            <a:ahLst/>
            <a:cxnLst/>
            <a:rect l="l" t="t" r="r" b="b"/>
            <a:pathLst>
              <a:path w="716280" h="447039">
                <a:moveTo>
                  <a:pt x="641857" y="0"/>
                </a:moveTo>
                <a:lnTo>
                  <a:pt x="74422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1857" y="446532"/>
                </a:lnTo>
                <a:lnTo>
                  <a:pt x="670845" y="440682"/>
                </a:lnTo>
                <a:lnTo>
                  <a:pt x="694499" y="424732"/>
                </a:lnTo>
                <a:lnTo>
                  <a:pt x="710438" y="401076"/>
                </a:lnTo>
                <a:lnTo>
                  <a:pt x="716280" y="372110"/>
                </a:lnTo>
                <a:lnTo>
                  <a:pt x="716280" y="74422"/>
                </a:lnTo>
                <a:lnTo>
                  <a:pt x="710438" y="45434"/>
                </a:lnTo>
                <a:lnTo>
                  <a:pt x="694499" y="21780"/>
                </a:lnTo>
                <a:lnTo>
                  <a:pt x="670845" y="5842"/>
                </a:lnTo>
                <a:lnTo>
                  <a:pt x="64185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094" y="5227446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2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4384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1815" y="4259579"/>
            <a:ext cx="751840" cy="466725"/>
          </a:xfrm>
          <a:custGeom>
            <a:avLst/>
            <a:gdLst/>
            <a:ahLst/>
            <a:cxnLst/>
            <a:rect l="l" t="t" r="r" b="b"/>
            <a:pathLst>
              <a:path w="751839" h="466725">
                <a:moveTo>
                  <a:pt x="673608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3608" y="466344"/>
                </a:lnTo>
                <a:lnTo>
                  <a:pt x="703861" y="460236"/>
                </a:lnTo>
                <a:lnTo>
                  <a:pt x="728567" y="443579"/>
                </a:lnTo>
                <a:lnTo>
                  <a:pt x="745224" y="418873"/>
                </a:lnTo>
                <a:lnTo>
                  <a:pt x="751332" y="388620"/>
                </a:lnTo>
                <a:lnTo>
                  <a:pt x="751332" y="77724"/>
                </a:lnTo>
                <a:lnTo>
                  <a:pt x="745224" y="47470"/>
                </a:lnTo>
                <a:lnTo>
                  <a:pt x="728567" y="22764"/>
                </a:lnTo>
                <a:lnTo>
                  <a:pt x="703861" y="6107"/>
                </a:lnTo>
                <a:lnTo>
                  <a:pt x="67360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49395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0221" y="2714624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7642" y="2714624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734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1423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322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0079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65885" y="2077710"/>
          <a:ext cx="3119754" cy="962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299">
                <a:tc rowSpan="2">
                  <a:txBody>
                    <a:bodyPr/>
                    <a:lstStyle/>
                    <a:p>
                      <a:pPr marL="24765">
                        <a:lnSpc>
                          <a:spcPts val="163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446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040136" y="2986187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0203" y="1607946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00666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9644" y="1412189"/>
            <a:ext cx="292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Start from the root of</a:t>
            </a:r>
            <a:r>
              <a:rPr sz="2000" spc="-1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tree.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5500" y="1828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5719" y="0"/>
                </a:moveTo>
                <a:lnTo>
                  <a:pt x="30480" y="0"/>
                </a:lnTo>
                <a:lnTo>
                  <a:pt x="30480" y="60960"/>
                </a:lnTo>
                <a:lnTo>
                  <a:pt x="45719" y="60960"/>
                </a:lnTo>
                <a:lnTo>
                  <a:pt x="45719" y="0"/>
                </a:lnTo>
                <a:close/>
              </a:path>
              <a:path w="76200" h="457200">
                <a:moveTo>
                  <a:pt x="45719" y="106679"/>
                </a:moveTo>
                <a:lnTo>
                  <a:pt x="30480" y="106679"/>
                </a:lnTo>
                <a:lnTo>
                  <a:pt x="30480" y="167639"/>
                </a:lnTo>
                <a:lnTo>
                  <a:pt x="45719" y="167639"/>
                </a:lnTo>
                <a:lnTo>
                  <a:pt x="45719" y="106679"/>
                </a:lnTo>
                <a:close/>
              </a:path>
              <a:path w="76200" h="457200">
                <a:moveTo>
                  <a:pt x="45719" y="213360"/>
                </a:moveTo>
                <a:lnTo>
                  <a:pt x="30480" y="213360"/>
                </a:lnTo>
                <a:lnTo>
                  <a:pt x="30480" y="274320"/>
                </a:lnTo>
                <a:lnTo>
                  <a:pt x="45719" y="274320"/>
                </a:lnTo>
                <a:lnTo>
                  <a:pt x="45719" y="21336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76200" y="381000"/>
                </a:lnTo>
                <a:close/>
              </a:path>
              <a:path w="76200" h="457200">
                <a:moveTo>
                  <a:pt x="45719" y="320039"/>
                </a:moveTo>
                <a:lnTo>
                  <a:pt x="30480" y="320039"/>
                </a:lnTo>
                <a:lnTo>
                  <a:pt x="30480" y="381000"/>
                </a:lnTo>
                <a:lnTo>
                  <a:pt x="45719" y="381000"/>
                </a:lnTo>
                <a:lnTo>
                  <a:pt x="45719" y="320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7E4F1BC-B78E-45C1-8D29-2ADA9861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F1217F8-D93E-4F6F-8604-1237FC76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24" y="399728"/>
            <a:ext cx="7125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Apply </a:t>
            </a:r>
            <a:r>
              <a:rPr sz="4400" spc="-5" dirty="0"/>
              <a:t>Model </a:t>
            </a:r>
            <a:r>
              <a:rPr sz="4400" dirty="0"/>
              <a:t>to Test</a:t>
            </a:r>
            <a:r>
              <a:rPr sz="4400" spc="-45" dirty="0"/>
              <a:t> </a:t>
            </a:r>
            <a:r>
              <a:rPr sz="4400"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548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8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1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547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295" y="3573271"/>
            <a:ext cx="447675" cy="652780"/>
          </a:xfrm>
          <a:custGeom>
            <a:avLst/>
            <a:gdLst/>
            <a:ahLst/>
            <a:cxnLst/>
            <a:rect l="l" t="t" r="r" b="b"/>
            <a:pathLst>
              <a:path w="447675" h="652779">
                <a:moveTo>
                  <a:pt x="11430" y="568325"/>
                </a:moveTo>
                <a:lnTo>
                  <a:pt x="0" y="652779"/>
                </a:lnTo>
                <a:lnTo>
                  <a:pt x="74422" y="611251"/>
                </a:lnTo>
                <a:lnTo>
                  <a:pt x="63612" y="603884"/>
                </a:lnTo>
                <a:lnTo>
                  <a:pt x="41021" y="603884"/>
                </a:lnTo>
                <a:lnTo>
                  <a:pt x="30480" y="596772"/>
                </a:lnTo>
                <a:lnTo>
                  <a:pt x="37672" y="586207"/>
                </a:lnTo>
                <a:lnTo>
                  <a:pt x="11430" y="568325"/>
                </a:lnTo>
                <a:close/>
              </a:path>
              <a:path w="447675" h="652779">
                <a:moveTo>
                  <a:pt x="37672" y="586207"/>
                </a:moveTo>
                <a:lnTo>
                  <a:pt x="30480" y="596772"/>
                </a:lnTo>
                <a:lnTo>
                  <a:pt x="41021" y="603884"/>
                </a:lnTo>
                <a:lnTo>
                  <a:pt x="48178" y="593367"/>
                </a:lnTo>
                <a:lnTo>
                  <a:pt x="37672" y="586207"/>
                </a:lnTo>
                <a:close/>
              </a:path>
              <a:path w="447675" h="652779">
                <a:moveTo>
                  <a:pt x="48178" y="593367"/>
                </a:moveTo>
                <a:lnTo>
                  <a:pt x="41021" y="603884"/>
                </a:lnTo>
                <a:lnTo>
                  <a:pt x="63612" y="603884"/>
                </a:lnTo>
                <a:lnTo>
                  <a:pt x="48178" y="593367"/>
                </a:lnTo>
                <a:close/>
              </a:path>
              <a:path w="447675" h="652779">
                <a:moveTo>
                  <a:pt x="436753" y="0"/>
                </a:moveTo>
                <a:lnTo>
                  <a:pt x="37672" y="586207"/>
                </a:lnTo>
                <a:lnTo>
                  <a:pt x="48178" y="593367"/>
                </a:lnTo>
                <a:lnTo>
                  <a:pt x="447167" y="7112"/>
                </a:lnTo>
                <a:lnTo>
                  <a:pt x="436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3572764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605" y="598424"/>
                </a:moveTo>
                <a:lnTo>
                  <a:pt x="459104" y="618490"/>
                </a:lnTo>
                <a:lnTo>
                  <a:pt x="536828" y="653288"/>
                </a:lnTo>
                <a:lnTo>
                  <a:pt x="526626" y="608203"/>
                </a:lnTo>
                <a:lnTo>
                  <a:pt x="491616" y="608203"/>
                </a:lnTo>
                <a:lnTo>
                  <a:pt x="483605" y="598424"/>
                </a:lnTo>
                <a:close/>
              </a:path>
              <a:path w="537210" h="653414">
                <a:moveTo>
                  <a:pt x="493458" y="590355"/>
                </a:moveTo>
                <a:lnTo>
                  <a:pt x="483605" y="598424"/>
                </a:lnTo>
                <a:lnTo>
                  <a:pt x="491616" y="608203"/>
                </a:lnTo>
                <a:lnTo>
                  <a:pt x="501523" y="600202"/>
                </a:lnTo>
                <a:lnTo>
                  <a:pt x="493458" y="590355"/>
                </a:lnTo>
                <a:close/>
              </a:path>
              <a:path w="537210" h="653414">
                <a:moveTo>
                  <a:pt x="518032" y="570230"/>
                </a:moveTo>
                <a:lnTo>
                  <a:pt x="493458" y="590355"/>
                </a:lnTo>
                <a:lnTo>
                  <a:pt x="501523" y="600202"/>
                </a:lnTo>
                <a:lnTo>
                  <a:pt x="491616" y="608203"/>
                </a:lnTo>
                <a:lnTo>
                  <a:pt x="526626" y="608203"/>
                </a:lnTo>
                <a:lnTo>
                  <a:pt x="518032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127"/>
                </a:lnTo>
                <a:lnTo>
                  <a:pt x="483605" y="598424"/>
                </a:lnTo>
                <a:lnTo>
                  <a:pt x="493458" y="590355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761" y="2680589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564130" y="526309"/>
                </a:moveTo>
                <a:lnTo>
                  <a:pt x="542670" y="549783"/>
                </a:lnTo>
                <a:lnTo>
                  <a:pt x="624586" y="573151"/>
                </a:lnTo>
                <a:lnTo>
                  <a:pt x="609953" y="534924"/>
                </a:lnTo>
                <a:lnTo>
                  <a:pt x="573532" y="534924"/>
                </a:lnTo>
                <a:lnTo>
                  <a:pt x="564130" y="526309"/>
                </a:lnTo>
                <a:close/>
              </a:path>
              <a:path w="624839" h="573404">
                <a:moveTo>
                  <a:pt x="572685" y="516951"/>
                </a:moveTo>
                <a:lnTo>
                  <a:pt x="564130" y="526309"/>
                </a:lnTo>
                <a:lnTo>
                  <a:pt x="573532" y="534924"/>
                </a:lnTo>
                <a:lnTo>
                  <a:pt x="582040" y="525526"/>
                </a:lnTo>
                <a:lnTo>
                  <a:pt x="572685" y="516951"/>
                </a:lnTo>
                <a:close/>
              </a:path>
              <a:path w="624839" h="573404">
                <a:moveTo>
                  <a:pt x="594106" y="493522"/>
                </a:moveTo>
                <a:lnTo>
                  <a:pt x="572685" y="516951"/>
                </a:lnTo>
                <a:lnTo>
                  <a:pt x="582040" y="525526"/>
                </a:lnTo>
                <a:lnTo>
                  <a:pt x="573532" y="534924"/>
                </a:lnTo>
                <a:lnTo>
                  <a:pt x="609953" y="534924"/>
                </a:lnTo>
                <a:lnTo>
                  <a:pt x="594106" y="493522"/>
                </a:lnTo>
                <a:close/>
              </a:path>
              <a:path w="624839" h="573404">
                <a:moveTo>
                  <a:pt x="8636" y="0"/>
                </a:moveTo>
                <a:lnTo>
                  <a:pt x="0" y="9398"/>
                </a:lnTo>
                <a:lnTo>
                  <a:pt x="564130" y="526309"/>
                </a:lnTo>
                <a:lnTo>
                  <a:pt x="572685" y="516951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2680589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30429" y="493522"/>
                </a:moveTo>
                <a:lnTo>
                  <a:pt x="0" y="573151"/>
                </a:lnTo>
                <a:lnTo>
                  <a:pt x="81915" y="549783"/>
                </a:lnTo>
                <a:lnTo>
                  <a:pt x="68317" y="534924"/>
                </a:lnTo>
                <a:lnTo>
                  <a:pt x="51104" y="534924"/>
                </a:lnTo>
                <a:lnTo>
                  <a:pt x="42519" y="525526"/>
                </a:lnTo>
                <a:lnTo>
                  <a:pt x="51872" y="516954"/>
                </a:lnTo>
                <a:lnTo>
                  <a:pt x="30429" y="493522"/>
                </a:lnTo>
                <a:close/>
              </a:path>
              <a:path w="624839" h="573404">
                <a:moveTo>
                  <a:pt x="51872" y="516954"/>
                </a:moveTo>
                <a:lnTo>
                  <a:pt x="42519" y="525526"/>
                </a:lnTo>
                <a:lnTo>
                  <a:pt x="51104" y="534924"/>
                </a:lnTo>
                <a:lnTo>
                  <a:pt x="60466" y="526345"/>
                </a:lnTo>
                <a:lnTo>
                  <a:pt x="51872" y="516954"/>
                </a:lnTo>
                <a:close/>
              </a:path>
              <a:path w="624839" h="573404">
                <a:moveTo>
                  <a:pt x="60466" y="526345"/>
                </a:moveTo>
                <a:lnTo>
                  <a:pt x="51104" y="534924"/>
                </a:lnTo>
                <a:lnTo>
                  <a:pt x="68317" y="534924"/>
                </a:lnTo>
                <a:lnTo>
                  <a:pt x="60466" y="526345"/>
                </a:lnTo>
                <a:close/>
              </a:path>
              <a:path w="624839" h="573404">
                <a:moveTo>
                  <a:pt x="615950" y="0"/>
                </a:moveTo>
                <a:lnTo>
                  <a:pt x="51872" y="516954"/>
                </a:lnTo>
                <a:lnTo>
                  <a:pt x="60466" y="526345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362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253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4811" y="4226052"/>
            <a:ext cx="106235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2844" y="5193791"/>
            <a:ext cx="687705" cy="449580"/>
          </a:xfrm>
          <a:custGeom>
            <a:avLst/>
            <a:gdLst/>
            <a:ahLst/>
            <a:cxnLst/>
            <a:rect l="l" t="t" r="r" b="b"/>
            <a:pathLst>
              <a:path w="687704" h="449579">
                <a:moveTo>
                  <a:pt x="611885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7"/>
                </a:lnTo>
                <a:lnTo>
                  <a:pt x="5929" y="46077"/>
                </a:lnTo>
                <a:lnTo>
                  <a:pt x="0" y="75437"/>
                </a:lnTo>
                <a:lnTo>
                  <a:pt x="0" y="374141"/>
                </a:lnTo>
                <a:lnTo>
                  <a:pt x="5929" y="403513"/>
                </a:lnTo>
                <a:lnTo>
                  <a:pt x="22098" y="427491"/>
                </a:lnTo>
                <a:lnTo>
                  <a:pt x="46077" y="443654"/>
                </a:lnTo>
                <a:lnTo>
                  <a:pt x="75437" y="449579"/>
                </a:lnTo>
                <a:lnTo>
                  <a:pt x="611885" y="449579"/>
                </a:lnTo>
                <a:lnTo>
                  <a:pt x="641246" y="443654"/>
                </a:lnTo>
                <a:lnTo>
                  <a:pt x="665225" y="427491"/>
                </a:lnTo>
                <a:lnTo>
                  <a:pt x="681394" y="403513"/>
                </a:lnTo>
                <a:lnTo>
                  <a:pt x="687323" y="374141"/>
                </a:lnTo>
                <a:lnTo>
                  <a:pt x="687323" y="75437"/>
                </a:lnTo>
                <a:lnTo>
                  <a:pt x="681394" y="46077"/>
                </a:lnTo>
                <a:lnTo>
                  <a:pt x="665225" y="22097"/>
                </a:lnTo>
                <a:lnTo>
                  <a:pt x="641246" y="5929"/>
                </a:lnTo>
                <a:lnTo>
                  <a:pt x="61188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0695" y="5223509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6067" y="5215128"/>
            <a:ext cx="716280" cy="447040"/>
          </a:xfrm>
          <a:custGeom>
            <a:avLst/>
            <a:gdLst/>
            <a:ahLst/>
            <a:cxnLst/>
            <a:rect l="l" t="t" r="r" b="b"/>
            <a:pathLst>
              <a:path w="716280" h="447039">
                <a:moveTo>
                  <a:pt x="641857" y="0"/>
                </a:moveTo>
                <a:lnTo>
                  <a:pt x="74422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1857" y="446532"/>
                </a:lnTo>
                <a:lnTo>
                  <a:pt x="670845" y="440682"/>
                </a:lnTo>
                <a:lnTo>
                  <a:pt x="694499" y="424732"/>
                </a:lnTo>
                <a:lnTo>
                  <a:pt x="710438" y="401076"/>
                </a:lnTo>
                <a:lnTo>
                  <a:pt x="716280" y="372110"/>
                </a:lnTo>
                <a:lnTo>
                  <a:pt x="716280" y="74422"/>
                </a:lnTo>
                <a:lnTo>
                  <a:pt x="710438" y="45434"/>
                </a:lnTo>
                <a:lnTo>
                  <a:pt x="694499" y="21780"/>
                </a:lnTo>
                <a:lnTo>
                  <a:pt x="670845" y="5842"/>
                </a:lnTo>
                <a:lnTo>
                  <a:pt x="64185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094" y="5227446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2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4384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1815" y="4259579"/>
            <a:ext cx="751840" cy="466725"/>
          </a:xfrm>
          <a:custGeom>
            <a:avLst/>
            <a:gdLst/>
            <a:ahLst/>
            <a:cxnLst/>
            <a:rect l="l" t="t" r="r" b="b"/>
            <a:pathLst>
              <a:path w="751839" h="466725">
                <a:moveTo>
                  <a:pt x="673608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3608" y="466344"/>
                </a:lnTo>
                <a:lnTo>
                  <a:pt x="703861" y="460236"/>
                </a:lnTo>
                <a:lnTo>
                  <a:pt x="728567" y="443579"/>
                </a:lnTo>
                <a:lnTo>
                  <a:pt x="745224" y="418873"/>
                </a:lnTo>
                <a:lnTo>
                  <a:pt x="751332" y="388620"/>
                </a:lnTo>
                <a:lnTo>
                  <a:pt x="751332" y="77724"/>
                </a:lnTo>
                <a:lnTo>
                  <a:pt x="745224" y="47470"/>
                </a:lnTo>
                <a:lnTo>
                  <a:pt x="728567" y="22764"/>
                </a:lnTo>
                <a:lnTo>
                  <a:pt x="703861" y="6107"/>
                </a:lnTo>
                <a:lnTo>
                  <a:pt x="67360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49395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0221" y="2714624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7642" y="2714624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734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1423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322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0079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18716" y="1603503"/>
          <a:ext cx="3119754" cy="96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51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5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992785" y="2515454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1552" y="1107694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00666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4841" y="1813432"/>
            <a:ext cx="2364740" cy="708660"/>
          </a:xfrm>
          <a:custGeom>
            <a:avLst/>
            <a:gdLst/>
            <a:ahLst/>
            <a:cxnLst/>
            <a:rect l="l" t="t" r="r" b="b"/>
            <a:pathLst>
              <a:path w="2364740" h="708660">
                <a:moveTo>
                  <a:pt x="2353075" y="25780"/>
                </a:moveTo>
                <a:lnTo>
                  <a:pt x="2301239" y="25780"/>
                </a:lnTo>
                <a:lnTo>
                  <a:pt x="2305558" y="40386"/>
                </a:lnTo>
                <a:lnTo>
                  <a:pt x="2293282" y="43954"/>
                </a:lnTo>
                <a:lnTo>
                  <a:pt x="2301747" y="73151"/>
                </a:lnTo>
                <a:lnTo>
                  <a:pt x="2353075" y="25780"/>
                </a:lnTo>
                <a:close/>
              </a:path>
              <a:path w="2364740" h="708660">
                <a:moveTo>
                  <a:pt x="2289041" y="29326"/>
                </a:moveTo>
                <a:lnTo>
                  <a:pt x="2242693" y="42799"/>
                </a:lnTo>
                <a:lnTo>
                  <a:pt x="2247010" y="57403"/>
                </a:lnTo>
                <a:lnTo>
                  <a:pt x="2293282" y="43954"/>
                </a:lnTo>
                <a:lnTo>
                  <a:pt x="2289041" y="29326"/>
                </a:lnTo>
                <a:close/>
              </a:path>
              <a:path w="2364740" h="708660">
                <a:moveTo>
                  <a:pt x="2301239" y="25780"/>
                </a:moveTo>
                <a:lnTo>
                  <a:pt x="2289041" y="29326"/>
                </a:lnTo>
                <a:lnTo>
                  <a:pt x="2293282" y="43954"/>
                </a:lnTo>
                <a:lnTo>
                  <a:pt x="2305558" y="40386"/>
                </a:lnTo>
                <a:lnTo>
                  <a:pt x="2301239" y="25780"/>
                </a:lnTo>
                <a:close/>
              </a:path>
              <a:path w="2364740" h="708660">
                <a:moveTo>
                  <a:pt x="2280538" y="0"/>
                </a:moveTo>
                <a:lnTo>
                  <a:pt x="2289041" y="29326"/>
                </a:lnTo>
                <a:lnTo>
                  <a:pt x="2301239" y="25780"/>
                </a:lnTo>
                <a:lnTo>
                  <a:pt x="2353075" y="25780"/>
                </a:lnTo>
                <a:lnTo>
                  <a:pt x="2364359" y="15366"/>
                </a:lnTo>
                <a:lnTo>
                  <a:pt x="2280538" y="0"/>
                </a:lnTo>
                <a:close/>
              </a:path>
              <a:path w="2364740" h="708660">
                <a:moveTo>
                  <a:pt x="2198750" y="55499"/>
                </a:moveTo>
                <a:lnTo>
                  <a:pt x="2140204" y="72516"/>
                </a:lnTo>
                <a:lnTo>
                  <a:pt x="2144522" y="87121"/>
                </a:lnTo>
                <a:lnTo>
                  <a:pt x="2203069" y="70103"/>
                </a:lnTo>
                <a:lnTo>
                  <a:pt x="2198750" y="55499"/>
                </a:lnTo>
                <a:close/>
              </a:path>
              <a:path w="2364740" h="708660">
                <a:moveTo>
                  <a:pt x="2096388" y="85216"/>
                </a:moveTo>
                <a:lnTo>
                  <a:pt x="2037842" y="102234"/>
                </a:lnTo>
                <a:lnTo>
                  <a:pt x="2042033" y="116839"/>
                </a:lnTo>
                <a:lnTo>
                  <a:pt x="2100580" y="99821"/>
                </a:lnTo>
                <a:lnTo>
                  <a:pt x="2096388" y="85216"/>
                </a:lnTo>
                <a:close/>
              </a:path>
              <a:path w="2364740" h="708660">
                <a:moveTo>
                  <a:pt x="1993899" y="114934"/>
                </a:moveTo>
                <a:lnTo>
                  <a:pt x="1935353" y="131952"/>
                </a:lnTo>
                <a:lnTo>
                  <a:pt x="1939670" y="146557"/>
                </a:lnTo>
                <a:lnTo>
                  <a:pt x="1998091" y="129666"/>
                </a:lnTo>
                <a:lnTo>
                  <a:pt x="1993899" y="114934"/>
                </a:lnTo>
                <a:close/>
              </a:path>
              <a:path w="2364740" h="708660">
                <a:moveTo>
                  <a:pt x="1891410" y="144779"/>
                </a:moveTo>
                <a:lnTo>
                  <a:pt x="1832863" y="161670"/>
                </a:lnTo>
                <a:lnTo>
                  <a:pt x="1837182" y="176402"/>
                </a:lnTo>
                <a:lnTo>
                  <a:pt x="1895729" y="159384"/>
                </a:lnTo>
                <a:lnTo>
                  <a:pt x="1891410" y="144779"/>
                </a:lnTo>
                <a:close/>
              </a:path>
              <a:path w="2364740" h="708660">
                <a:moveTo>
                  <a:pt x="1789048" y="174497"/>
                </a:moveTo>
                <a:lnTo>
                  <a:pt x="1730501" y="191515"/>
                </a:lnTo>
                <a:lnTo>
                  <a:pt x="1734693" y="206120"/>
                </a:lnTo>
                <a:lnTo>
                  <a:pt x="1793239" y="189102"/>
                </a:lnTo>
                <a:lnTo>
                  <a:pt x="1789048" y="174497"/>
                </a:lnTo>
                <a:close/>
              </a:path>
              <a:path w="2364740" h="708660">
                <a:moveTo>
                  <a:pt x="1686559" y="204215"/>
                </a:moveTo>
                <a:lnTo>
                  <a:pt x="1628012" y="221233"/>
                </a:lnTo>
                <a:lnTo>
                  <a:pt x="1632204" y="235838"/>
                </a:lnTo>
                <a:lnTo>
                  <a:pt x="1690750" y="218820"/>
                </a:lnTo>
                <a:lnTo>
                  <a:pt x="1686559" y="204215"/>
                </a:lnTo>
                <a:close/>
              </a:path>
              <a:path w="2364740" h="708660">
                <a:moveTo>
                  <a:pt x="1584070" y="233933"/>
                </a:moveTo>
                <a:lnTo>
                  <a:pt x="1525523" y="250951"/>
                </a:lnTo>
                <a:lnTo>
                  <a:pt x="1529842" y="265556"/>
                </a:lnTo>
                <a:lnTo>
                  <a:pt x="1588388" y="248538"/>
                </a:lnTo>
                <a:lnTo>
                  <a:pt x="1584070" y="233933"/>
                </a:lnTo>
                <a:close/>
              </a:path>
              <a:path w="2364740" h="708660">
                <a:moveTo>
                  <a:pt x="1481708" y="263651"/>
                </a:moveTo>
                <a:lnTo>
                  <a:pt x="1423161" y="280669"/>
                </a:lnTo>
                <a:lnTo>
                  <a:pt x="1427353" y="295275"/>
                </a:lnTo>
                <a:lnTo>
                  <a:pt x="1485899" y="278383"/>
                </a:lnTo>
                <a:lnTo>
                  <a:pt x="1481708" y="263651"/>
                </a:lnTo>
                <a:close/>
              </a:path>
              <a:path w="2364740" h="708660">
                <a:moveTo>
                  <a:pt x="1379220" y="293496"/>
                </a:moveTo>
                <a:lnTo>
                  <a:pt x="1320672" y="310388"/>
                </a:lnTo>
                <a:lnTo>
                  <a:pt x="1324863" y="325119"/>
                </a:lnTo>
                <a:lnTo>
                  <a:pt x="1383410" y="308101"/>
                </a:lnTo>
                <a:lnTo>
                  <a:pt x="1379220" y="293496"/>
                </a:lnTo>
                <a:close/>
              </a:path>
              <a:path w="2364740" h="708660">
                <a:moveTo>
                  <a:pt x="1276731" y="323214"/>
                </a:moveTo>
                <a:lnTo>
                  <a:pt x="1218183" y="340232"/>
                </a:lnTo>
                <a:lnTo>
                  <a:pt x="1222501" y="354838"/>
                </a:lnTo>
                <a:lnTo>
                  <a:pt x="1281048" y="337819"/>
                </a:lnTo>
                <a:lnTo>
                  <a:pt x="1276731" y="323214"/>
                </a:lnTo>
                <a:close/>
              </a:path>
              <a:path w="2364740" h="708660">
                <a:moveTo>
                  <a:pt x="1174242" y="352932"/>
                </a:moveTo>
                <a:lnTo>
                  <a:pt x="1115821" y="369950"/>
                </a:lnTo>
                <a:lnTo>
                  <a:pt x="1120012" y="384555"/>
                </a:lnTo>
                <a:lnTo>
                  <a:pt x="1178559" y="367538"/>
                </a:lnTo>
                <a:lnTo>
                  <a:pt x="1174242" y="352932"/>
                </a:lnTo>
                <a:close/>
              </a:path>
              <a:path w="2364740" h="708660">
                <a:moveTo>
                  <a:pt x="1071880" y="382650"/>
                </a:moveTo>
                <a:lnTo>
                  <a:pt x="1013332" y="399668"/>
                </a:lnTo>
                <a:lnTo>
                  <a:pt x="1017523" y="414274"/>
                </a:lnTo>
                <a:lnTo>
                  <a:pt x="1076070" y="397255"/>
                </a:lnTo>
                <a:lnTo>
                  <a:pt x="1071880" y="382650"/>
                </a:lnTo>
                <a:close/>
              </a:path>
              <a:path w="2364740" h="708660">
                <a:moveTo>
                  <a:pt x="969391" y="412368"/>
                </a:moveTo>
                <a:lnTo>
                  <a:pt x="910844" y="429387"/>
                </a:lnTo>
                <a:lnTo>
                  <a:pt x="915161" y="443991"/>
                </a:lnTo>
                <a:lnTo>
                  <a:pt x="973708" y="427100"/>
                </a:lnTo>
                <a:lnTo>
                  <a:pt x="969391" y="412368"/>
                </a:lnTo>
                <a:close/>
              </a:path>
              <a:path w="2364740" h="708660">
                <a:moveTo>
                  <a:pt x="866901" y="442213"/>
                </a:moveTo>
                <a:lnTo>
                  <a:pt x="808355" y="459104"/>
                </a:lnTo>
                <a:lnTo>
                  <a:pt x="812672" y="473837"/>
                </a:lnTo>
                <a:lnTo>
                  <a:pt x="871219" y="456818"/>
                </a:lnTo>
                <a:lnTo>
                  <a:pt x="866901" y="442213"/>
                </a:lnTo>
                <a:close/>
              </a:path>
              <a:path w="2364740" h="708660">
                <a:moveTo>
                  <a:pt x="764539" y="471931"/>
                </a:moveTo>
                <a:lnTo>
                  <a:pt x="705993" y="488950"/>
                </a:lnTo>
                <a:lnTo>
                  <a:pt x="710183" y="503554"/>
                </a:lnTo>
                <a:lnTo>
                  <a:pt x="768731" y="486537"/>
                </a:lnTo>
                <a:lnTo>
                  <a:pt x="764539" y="471931"/>
                </a:lnTo>
                <a:close/>
              </a:path>
              <a:path w="2364740" h="708660">
                <a:moveTo>
                  <a:pt x="662050" y="501650"/>
                </a:moveTo>
                <a:lnTo>
                  <a:pt x="603504" y="518667"/>
                </a:lnTo>
                <a:lnTo>
                  <a:pt x="607821" y="533272"/>
                </a:lnTo>
                <a:lnTo>
                  <a:pt x="666242" y="516254"/>
                </a:lnTo>
                <a:lnTo>
                  <a:pt x="662050" y="501650"/>
                </a:lnTo>
                <a:close/>
              </a:path>
              <a:path w="2364740" h="708660">
                <a:moveTo>
                  <a:pt x="559561" y="531367"/>
                </a:moveTo>
                <a:lnTo>
                  <a:pt x="501014" y="548386"/>
                </a:lnTo>
                <a:lnTo>
                  <a:pt x="505332" y="562990"/>
                </a:lnTo>
                <a:lnTo>
                  <a:pt x="563879" y="545972"/>
                </a:lnTo>
                <a:lnTo>
                  <a:pt x="559561" y="531367"/>
                </a:lnTo>
                <a:close/>
              </a:path>
              <a:path w="2364740" h="708660">
                <a:moveTo>
                  <a:pt x="457200" y="561086"/>
                </a:moveTo>
                <a:lnTo>
                  <a:pt x="398652" y="578103"/>
                </a:lnTo>
                <a:lnTo>
                  <a:pt x="402844" y="592708"/>
                </a:lnTo>
                <a:lnTo>
                  <a:pt x="461390" y="575817"/>
                </a:lnTo>
                <a:lnTo>
                  <a:pt x="457200" y="561086"/>
                </a:lnTo>
                <a:close/>
              </a:path>
              <a:path w="2364740" h="708660">
                <a:moveTo>
                  <a:pt x="354710" y="590930"/>
                </a:moveTo>
                <a:lnTo>
                  <a:pt x="296163" y="607821"/>
                </a:lnTo>
                <a:lnTo>
                  <a:pt x="300354" y="622553"/>
                </a:lnTo>
                <a:lnTo>
                  <a:pt x="358901" y="605536"/>
                </a:lnTo>
                <a:lnTo>
                  <a:pt x="354710" y="590930"/>
                </a:lnTo>
                <a:close/>
              </a:path>
              <a:path w="2364740" h="708660">
                <a:moveTo>
                  <a:pt x="252221" y="620649"/>
                </a:moveTo>
                <a:lnTo>
                  <a:pt x="193675" y="637666"/>
                </a:lnTo>
                <a:lnTo>
                  <a:pt x="197992" y="652271"/>
                </a:lnTo>
                <a:lnTo>
                  <a:pt x="256539" y="635253"/>
                </a:lnTo>
                <a:lnTo>
                  <a:pt x="252221" y="620649"/>
                </a:lnTo>
                <a:close/>
              </a:path>
              <a:path w="2364740" h="708660">
                <a:moveTo>
                  <a:pt x="149859" y="650366"/>
                </a:moveTo>
                <a:lnTo>
                  <a:pt x="91312" y="667384"/>
                </a:lnTo>
                <a:lnTo>
                  <a:pt x="95503" y="681989"/>
                </a:lnTo>
                <a:lnTo>
                  <a:pt x="154050" y="664971"/>
                </a:lnTo>
                <a:lnTo>
                  <a:pt x="149859" y="650366"/>
                </a:lnTo>
                <a:close/>
              </a:path>
              <a:path w="2364740" h="708660">
                <a:moveTo>
                  <a:pt x="47370" y="680084"/>
                </a:moveTo>
                <a:lnTo>
                  <a:pt x="0" y="693801"/>
                </a:lnTo>
                <a:lnTo>
                  <a:pt x="4317" y="708532"/>
                </a:lnTo>
                <a:lnTo>
                  <a:pt x="51561" y="694689"/>
                </a:lnTo>
                <a:lnTo>
                  <a:pt x="47370" y="680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B2B42961-C0BE-4637-9C4F-5F2F0DF8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1BD900C-928C-4D8E-B1E5-968C643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109" y="379471"/>
            <a:ext cx="7269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Apply </a:t>
            </a:r>
            <a:r>
              <a:rPr sz="3600" spc="-5" dirty="0"/>
              <a:t>Model </a:t>
            </a:r>
            <a:r>
              <a:rPr sz="3600" dirty="0"/>
              <a:t>to </a:t>
            </a:r>
            <a:r>
              <a:rPr sz="3600" spc="-5" dirty="0"/>
              <a:t>Test</a:t>
            </a:r>
            <a:r>
              <a:rPr sz="3600" spc="-55" dirty="0"/>
              <a:t> </a:t>
            </a:r>
            <a:r>
              <a:rPr sz="3600"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548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8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1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547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57327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79"/>
                </a:lnTo>
                <a:lnTo>
                  <a:pt x="74421" y="611377"/>
                </a:lnTo>
                <a:lnTo>
                  <a:pt x="63480" y="603884"/>
                </a:lnTo>
                <a:lnTo>
                  <a:pt x="41020" y="603884"/>
                </a:lnTo>
                <a:lnTo>
                  <a:pt x="30606" y="596772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2"/>
                </a:lnTo>
                <a:lnTo>
                  <a:pt x="41020" y="603884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4"/>
                </a:lnTo>
                <a:lnTo>
                  <a:pt x="63480" y="603884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2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3572764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605" y="598424"/>
                </a:moveTo>
                <a:lnTo>
                  <a:pt x="459104" y="618490"/>
                </a:lnTo>
                <a:lnTo>
                  <a:pt x="536828" y="653288"/>
                </a:lnTo>
                <a:lnTo>
                  <a:pt x="526626" y="608203"/>
                </a:lnTo>
                <a:lnTo>
                  <a:pt x="491616" y="608203"/>
                </a:lnTo>
                <a:lnTo>
                  <a:pt x="483605" y="598424"/>
                </a:lnTo>
                <a:close/>
              </a:path>
              <a:path w="537210" h="653414">
                <a:moveTo>
                  <a:pt x="493458" y="590355"/>
                </a:moveTo>
                <a:lnTo>
                  <a:pt x="483605" y="598424"/>
                </a:lnTo>
                <a:lnTo>
                  <a:pt x="491616" y="608203"/>
                </a:lnTo>
                <a:lnTo>
                  <a:pt x="501523" y="600202"/>
                </a:lnTo>
                <a:lnTo>
                  <a:pt x="493458" y="590355"/>
                </a:lnTo>
                <a:close/>
              </a:path>
              <a:path w="537210" h="653414">
                <a:moveTo>
                  <a:pt x="518032" y="570230"/>
                </a:moveTo>
                <a:lnTo>
                  <a:pt x="493458" y="590355"/>
                </a:lnTo>
                <a:lnTo>
                  <a:pt x="501523" y="600202"/>
                </a:lnTo>
                <a:lnTo>
                  <a:pt x="491616" y="608203"/>
                </a:lnTo>
                <a:lnTo>
                  <a:pt x="526626" y="608203"/>
                </a:lnTo>
                <a:lnTo>
                  <a:pt x="518032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127"/>
                </a:lnTo>
                <a:lnTo>
                  <a:pt x="483605" y="598424"/>
                </a:lnTo>
                <a:lnTo>
                  <a:pt x="493458" y="590355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2673476"/>
            <a:ext cx="633095" cy="581025"/>
          </a:xfrm>
          <a:custGeom>
            <a:avLst/>
            <a:gdLst/>
            <a:ahLst/>
            <a:cxnLst/>
            <a:rect l="l" t="t" r="r" b="b"/>
            <a:pathLst>
              <a:path w="633094" h="581025">
                <a:moveTo>
                  <a:pt x="535844" y="518002"/>
                </a:moveTo>
                <a:lnTo>
                  <a:pt x="510159" y="546100"/>
                </a:lnTo>
                <a:lnTo>
                  <a:pt x="633095" y="581025"/>
                </a:lnTo>
                <a:lnTo>
                  <a:pt x="613808" y="530860"/>
                </a:lnTo>
                <a:lnTo>
                  <a:pt x="549910" y="530860"/>
                </a:lnTo>
                <a:lnTo>
                  <a:pt x="535844" y="518002"/>
                </a:lnTo>
                <a:close/>
              </a:path>
              <a:path w="633094" h="581025">
                <a:moveTo>
                  <a:pt x="561619" y="489806"/>
                </a:moveTo>
                <a:lnTo>
                  <a:pt x="535844" y="518002"/>
                </a:lnTo>
                <a:lnTo>
                  <a:pt x="549910" y="530860"/>
                </a:lnTo>
                <a:lnTo>
                  <a:pt x="575691" y="502665"/>
                </a:lnTo>
                <a:lnTo>
                  <a:pt x="561619" y="489806"/>
                </a:lnTo>
                <a:close/>
              </a:path>
              <a:path w="633094" h="581025">
                <a:moveTo>
                  <a:pt x="587248" y="461772"/>
                </a:moveTo>
                <a:lnTo>
                  <a:pt x="561619" y="489806"/>
                </a:lnTo>
                <a:lnTo>
                  <a:pt x="575691" y="502665"/>
                </a:lnTo>
                <a:lnTo>
                  <a:pt x="549910" y="530860"/>
                </a:lnTo>
                <a:lnTo>
                  <a:pt x="613808" y="530860"/>
                </a:lnTo>
                <a:lnTo>
                  <a:pt x="587248" y="461772"/>
                </a:lnTo>
                <a:close/>
              </a:path>
              <a:path w="633094" h="581025">
                <a:moveTo>
                  <a:pt x="25654" y="0"/>
                </a:moveTo>
                <a:lnTo>
                  <a:pt x="0" y="28194"/>
                </a:lnTo>
                <a:lnTo>
                  <a:pt x="535844" y="518002"/>
                </a:lnTo>
                <a:lnTo>
                  <a:pt x="561619" y="489806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2682113"/>
            <a:ext cx="624840" cy="572135"/>
          </a:xfrm>
          <a:custGeom>
            <a:avLst/>
            <a:gdLst/>
            <a:ahLst/>
            <a:cxnLst/>
            <a:rect l="l" t="t" r="r" b="b"/>
            <a:pathLst>
              <a:path w="624839" h="572135">
                <a:moveTo>
                  <a:pt x="30543" y="492125"/>
                </a:moveTo>
                <a:lnTo>
                  <a:pt x="0" y="571626"/>
                </a:lnTo>
                <a:lnTo>
                  <a:pt x="81953" y="548386"/>
                </a:lnTo>
                <a:lnTo>
                  <a:pt x="68375" y="533526"/>
                </a:lnTo>
                <a:lnTo>
                  <a:pt x="51155" y="533526"/>
                </a:lnTo>
                <a:lnTo>
                  <a:pt x="42583" y="524128"/>
                </a:lnTo>
                <a:lnTo>
                  <a:pt x="51957" y="515559"/>
                </a:lnTo>
                <a:lnTo>
                  <a:pt x="30543" y="492125"/>
                </a:lnTo>
                <a:close/>
              </a:path>
              <a:path w="624839" h="572135">
                <a:moveTo>
                  <a:pt x="51957" y="515559"/>
                </a:moveTo>
                <a:lnTo>
                  <a:pt x="42583" y="524128"/>
                </a:lnTo>
                <a:lnTo>
                  <a:pt x="51155" y="533526"/>
                </a:lnTo>
                <a:lnTo>
                  <a:pt x="60538" y="524950"/>
                </a:lnTo>
                <a:lnTo>
                  <a:pt x="51957" y="515559"/>
                </a:lnTo>
                <a:close/>
              </a:path>
              <a:path w="624839" h="572135">
                <a:moveTo>
                  <a:pt x="60538" y="524950"/>
                </a:moveTo>
                <a:lnTo>
                  <a:pt x="51155" y="533526"/>
                </a:lnTo>
                <a:lnTo>
                  <a:pt x="68375" y="533526"/>
                </a:lnTo>
                <a:lnTo>
                  <a:pt x="60538" y="524950"/>
                </a:lnTo>
                <a:close/>
              </a:path>
              <a:path w="624839" h="572135">
                <a:moveTo>
                  <a:pt x="615950" y="0"/>
                </a:moveTo>
                <a:lnTo>
                  <a:pt x="51957" y="515559"/>
                </a:lnTo>
                <a:lnTo>
                  <a:pt x="60538" y="524950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362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253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226052"/>
            <a:ext cx="106108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193791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7"/>
                </a:lnTo>
                <a:lnTo>
                  <a:pt x="5929" y="46077"/>
                </a:lnTo>
                <a:lnTo>
                  <a:pt x="0" y="75437"/>
                </a:lnTo>
                <a:lnTo>
                  <a:pt x="0" y="374141"/>
                </a:lnTo>
                <a:lnTo>
                  <a:pt x="5929" y="403513"/>
                </a:lnTo>
                <a:lnTo>
                  <a:pt x="22098" y="427491"/>
                </a:lnTo>
                <a:lnTo>
                  <a:pt x="46077" y="443654"/>
                </a:lnTo>
                <a:lnTo>
                  <a:pt x="75437" y="449579"/>
                </a:lnTo>
                <a:lnTo>
                  <a:pt x="613409" y="449579"/>
                </a:lnTo>
                <a:lnTo>
                  <a:pt x="642770" y="443654"/>
                </a:lnTo>
                <a:lnTo>
                  <a:pt x="666749" y="427491"/>
                </a:lnTo>
                <a:lnTo>
                  <a:pt x="682918" y="403513"/>
                </a:lnTo>
                <a:lnTo>
                  <a:pt x="688847" y="374141"/>
                </a:lnTo>
                <a:lnTo>
                  <a:pt x="688847" y="75437"/>
                </a:lnTo>
                <a:lnTo>
                  <a:pt x="682918" y="46077"/>
                </a:lnTo>
                <a:lnTo>
                  <a:pt x="666749" y="22097"/>
                </a:lnTo>
                <a:lnTo>
                  <a:pt x="642770" y="5929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9805" y="5224017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4544" y="5215128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3382" y="446532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10"/>
                </a:lnTo>
                <a:lnTo>
                  <a:pt x="717804" y="74422"/>
                </a:lnTo>
                <a:lnTo>
                  <a:pt x="711962" y="45434"/>
                </a:lnTo>
                <a:lnTo>
                  <a:pt x="696023" y="21780"/>
                </a:lnTo>
                <a:lnTo>
                  <a:pt x="672369" y="5842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602" y="522744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2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3775" y="3283711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291" y="4259579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5132" y="466344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20"/>
                </a:lnTo>
                <a:lnTo>
                  <a:pt x="752856" y="77724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0284" y="428891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9002" y="27152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6498" y="271526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100" y="3653790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9645" y="3688156"/>
            <a:ext cx="1503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017" y="4660519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9826" y="466051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18642" y="1606792"/>
          <a:ext cx="3119754" cy="962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300">
                <a:tc rowSpan="2">
                  <a:txBody>
                    <a:bodyPr/>
                    <a:lstStyle/>
                    <a:p>
                      <a:pPr marL="24765">
                        <a:lnSpc>
                          <a:spcPts val="163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446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2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992892" y="2515271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1552" y="1107694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00666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52800" y="2346451"/>
            <a:ext cx="1600200" cy="488950"/>
          </a:xfrm>
          <a:custGeom>
            <a:avLst/>
            <a:gdLst/>
            <a:ahLst/>
            <a:cxnLst/>
            <a:rect l="l" t="t" r="r" b="b"/>
            <a:pathLst>
              <a:path w="1600200" h="488950">
                <a:moveTo>
                  <a:pt x="1589120" y="25908"/>
                </a:moveTo>
                <a:lnTo>
                  <a:pt x="1537080" y="25908"/>
                </a:lnTo>
                <a:lnTo>
                  <a:pt x="1541272" y="40512"/>
                </a:lnTo>
                <a:lnTo>
                  <a:pt x="1529087" y="43994"/>
                </a:lnTo>
                <a:lnTo>
                  <a:pt x="1537462" y="73278"/>
                </a:lnTo>
                <a:lnTo>
                  <a:pt x="1589120" y="25908"/>
                </a:lnTo>
                <a:close/>
              </a:path>
              <a:path w="1600200" h="488950">
                <a:moveTo>
                  <a:pt x="1524910" y="29385"/>
                </a:moveTo>
                <a:lnTo>
                  <a:pt x="1478407" y="42672"/>
                </a:lnTo>
                <a:lnTo>
                  <a:pt x="1482598" y="57276"/>
                </a:lnTo>
                <a:lnTo>
                  <a:pt x="1529087" y="43994"/>
                </a:lnTo>
                <a:lnTo>
                  <a:pt x="1524910" y="29385"/>
                </a:lnTo>
                <a:close/>
              </a:path>
              <a:path w="1600200" h="488950">
                <a:moveTo>
                  <a:pt x="1537080" y="25908"/>
                </a:moveTo>
                <a:lnTo>
                  <a:pt x="1524910" y="29385"/>
                </a:lnTo>
                <a:lnTo>
                  <a:pt x="1529087" y="43994"/>
                </a:lnTo>
                <a:lnTo>
                  <a:pt x="1541272" y="40512"/>
                </a:lnTo>
                <a:lnTo>
                  <a:pt x="1537080" y="25908"/>
                </a:lnTo>
                <a:close/>
              </a:path>
              <a:path w="1600200" h="488950">
                <a:moveTo>
                  <a:pt x="1516507" y="0"/>
                </a:moveTo>
                <a:lnTo>
                  <a:pt x="1524910" y="29385"/>
                </a:lnTo>
                <a:lnTo>
                  <a:pt x="1537080" y="25908"/>
                </a:lnTo>
                <a:lnTo>
                  <a:pt x="1589120" y="25908"/>
                </a:lnTo>
                <a:lnTo>
                  <a:pt x="1600200" y="15748"/>
                </a:lnTo>
                <a:lnTo>
                  <a:pt x="1516507" y="0"/>
                </a:lnTo>
                <a:close/>
              </a:path>
              <a:path w="1600200" h="488950">
                <a:moveTo>
                  <a:pt x="1434464" y="55118"/>
                </a:moveTo>
                <a:lnTo>
                  <a:pt x="1375917" y="71882"/>
                </a:lnTo>
                <a:lnTo>
                  <a:pt x="1380109" y="86613"/>
                </a:lnTo>
                <a:lnTo>
                  <a:pt x="1438655" y="69850"/>
                </a:lnTo>
                <a:lnTo>
                  <a:pt x="1434464" y="55118"/>
                </a:lnTo>
                <a:close/>
              </a:path>
              <a:path w="1600200" h="488950">
                <a:moveTo>
                  <a:pt x="1331849" y="84455"/>
                </a:moveTo>
                <a:lnTo>
                  <a:pt x="1273302" y="101219"/>
                </a:lnTo>
                <a:lnTo>
                  <a:pt x="1277492" y="115824"/>
                </a:lnTo>
                <a:lnTo>
                  <a:pt x="1336039" y="99187"/>
                </a:lnTo>
                <a:lnTo>
                  <a:pt x="1331849" y="84455"/>
                </a:lnTo>
                <a:close/>
              </a:path>
              <a:path w="1600200" h="488950">
                <a:moveTo>
                  <a:pt x="1229360" y="113792"/>
                </a:moveTo>
                <a:lnTo>
                  <a:pt x="1170686" y="130556"/>
                </a:lnTo>
                <a:lnTo>
                  <a:pt x="1174877" y="145161"/>
                </a:lnTo>
                <a:lnTo>
                  <a:pt x="1233551" y="128397"/>
                </a:lnTo>
                <a:lnTo>
                  <a:pt x="1229360" y="113792"/>
                </a:lnTo>
                <a:close/>
              </a:path>
              <a:path w="1600200" h="488950">
                <a:moveTo>
                  <a:pt x="1126744" y="143128"/>
                </a:moveTo>
                <a:lnTo>
                  <a:pt x="1068197" y="159893"/>
                </a:lnTo>
                <a:lnTo>
                  <a:pt x="1072261" y="174498"/>
                </a:lnTo>
                <a:lnTo>
                  <a:pt x="1130935" y="157734"/>
                </a:lnTo>
                <a:lnTo>
                  <a:pt x="1126744" y="143128"/>
                </a:lnTo>
                <a:close/>
              </a:path>
              <a:path w="1600200" h="488950">
                <a:moveTo>
                  <a:pt x="1024127" y="172338"/>
                </a:moveTo>
                <a:lnTo>
                  <a:pt x="965580" y="189102"/>
                </a:lnTo>
                <a:lnTo>
                  <a:pt x="969772" y="203835"/>
                </a:lnTo>
                <a:lnTo>
                  <a:pt x="1028319" y="187071"/>
                </a:lnTo>
                <a:lnTo>
                  <a:pt x="1024127" y="172338"/>
                </a:lnTo>
                <a:close/>
              </a:path>
              <a:path w="1600200" h="488950">
                <a:moveTo>
                  <a:pt x="921638" y="201675"/>
                </a:moveTo>
                <a:lnTo>
                  <a:pt x="862964" y="218439"/>
                </a:lnTo>
                <a:lnTo>
                  <a:pt x="867155" y="233172"/>
                </a:lnTo>
                <a:lnTo>
                  <a:pt x="925829" y="216408"/>
                </a:lnTo>
                <a:lnTo>
                  <a:pt x="921638" y="201675"/>
                </a:lnTo>
                <a:close/>
              </a:path>
              <a:path w="1600200" h="488950">
                <a:moveTo>
                  <a:pt x="819023" y="231012"/>
                </a:moveTo>
                <a:lnTo>
                  <a:pt x="760349" y="247776"/>
                </a:lnTo>
                <a:lnTo>
                  <a:pt x="764539" y="262382"/>
                </a:lnTo>
                <a:lnTo>
                  <a:pt x="823213" y="245618"/>
                </a:lnTo>
                <a:lnTo>
                  <a:pt x="819023" y="231012"/>
                </a:lnTo>
                <a:close/>
              </a:path>
              <a:path w="1600200" h="488950">
                <a:moveTo>
                  <a:pt x="716407" y="260350"/>
                </a:moveTo>
                <a:lnTo>
                  <a:pt x="657860" y="277113"/>
                </a:lnTo>
                <a:lnTo>
                  <a:pt x="662051" y="291719"/>
                </a:lnTo>
                <a:lnTo>
                  <a:pt x="720598" y="274955"/>
                </a:lnTo>
                <a:lnTo>
                  <a:pt x="716407" y="260350"/>
                </a:lnTo>
                <a:close/>
              </a:path>
              <a:path w="1600200" h="488950">
                <a:moveTo>
                  <a:pt x="613917" y="289687"/>
                </a:moveTo>
                <a:lnTo>
                  <a:pt x="555244" y="306324"/>
                </a:lnTo>
                <a:lnTo>
                  <a:pt x="559435" y="321056"/>
                </a:lnTo>
                <a:lnTo>
                  <a:pt x="618109" y="304292"/>
                </a:lnTo>
                <a:lnTo>
                  <a:pt x="613917" y="289687"/>
                </a:lnTo>
                <a:close/>
              </a:path>
              <a:path w="1600200" h="488950">
                <a:moveTo>
                  <a:pt x="511301" y="318897"/>
                </a:moveTo>
                <a:lnTo>
                  <a:pt x="452627" y="335661"/>
                </a:lnTo>
                <a:lnTo>
                  <a:pt x="456819" y="350393"/>
                </a:lnTo>
                <a:lnTo>
                  <a:pt x="515492" y="333628"/>
                </a:lnTo>
                <a:lnTo>
                  <a:pt x="511301" y="318897"/>
                </a:lnTo>
                <a:close/>
              </a:path>
              <a:path w="1600200" h="488950">
                <a:moveTo>
                  <a:pt x="408686" y="348234"/>
                </a:moveTo>
                <a:lnTo>
                  <a:pt x="350138" y="364998"/>
                </a:lnTo>
                <a:lnTo>
                  <a:pt x="354329" y="379602"/>
                </a:lnTo>
                <a:lnTo>
                  <a:pt x="412876" y="362838"/>
                </a:lnTo>
                <a:lnTo>
                  <a:pt x="408686" y="348234"/>
                </a:lnTo>
                <a:close/>
              </a:path>
              <a:path w="1600200" h="488950">
                <a:moveTo>
                  <a:pt x="306197" y="377571"/>
                </a:moveTo>
                <a:lnTo>
                  <a:pt x="247523" y="394335"/>
                </a:lnTo>
                <a:lnTo>
                  <a:pt x="251713" y="408939"/>
                </a:lnTo>
                <a:lnTo>
                  <a:pt x="310388" y="392175"/>
                </a:lnTo>
                <a:lnTo>
                  <a:pt x="306197" y="377571"/>
                </a:lnTo>
                <a:close/>
              </a:path>
              <a:path w="1600200" h="488950">
                <a:moveTo>
                  <a:pt x="203580" y="406908"/>
                </a:moveTo>
                <a:lnTo>
                  <a:pt x="144907" y="423545"/>
                </a:lnTo>
                <a:lnTo>
                  <a:pt x="149098" y="438276"/>
                </a:lnTo>
                <a:lnTo>
                  <a:pt x="207772" y="421513"/>
                </a:lnTo>
                <a:lnTo>
                  <a:pt x="203580" y="406908"/>
                </a:lnTo>
                <a:close/>
              </a:path>
              <a:path w="1600200" h="488950">
                <a:moveTo>
                  <a:pt x="62737" y="415417"/>
                </a:moveTo>
                <a:lnTo>
                  <a:pt x="0" y="472948"/>
                </a:lnTo>
                <a:lnTo>
                  <a:pt x="83692" y="488696"/>
                </a:lnTo>
                <a:lnTo>
                  <a:pt x="76284" y="462788"/>
                </a:lnTo>
                <a:lnTo>
                  <a:pt x="63119" y="462788"/>
                </a:lnTo>
                <a:lnTo>
                  <a:pt x="58927" y="448183"/>
                </a:lnTo>
                <a:lnTo>
                  <a:pt x="71108" y="444687"/>
                </a:lnTo>
                <a:lnTo>
                  <a:pt x="62737" y="415417"/>
                </a:lnTo>
                <a:close/>
              </a:path>
              <a:path w="1600200" h="488950">
                <a:moveTo>
                  <a:pt x="71108" y="444687"/>
                </a:moveTo>
                <a:lnTo>
                  <a:pt x="58927" y="448183"/>
                </a:lnTo>
                <a:lnTo>
                  <a:pt x="63119" y="462788"/>
                </a:lnTo>
                <a:lnTo>
                  <a:pt x="75295" y="459330"/>
                </a:lnTo>
                <a:lnTo>
                  <a:pt x="71108" y="444687"/>
                </a:lnTo>
                <a:close/>
              </a:path>
              <a:path w="1600200" h="488950">
                <a:moveTo>
                  <a:pt x="75295" y="459330"/>
                </a:moveTo>
                <a:lnTo>
                  <a:pt x="63119" y="462788"/>
                </a:lnTo>
                <a:lnTo>
                  <a:pt x="76284" y="462788"/>
                </a:lnTo>
                <a:lnTo>
                  <a:pt x="75295" y="459330"/>
                </a:lnTo>
                <a:close/>
              </a:path>
              <a:path w="1600200" h="488950">
                <a:moveTo>
                  <a:pt x="100964" y="436118"/>
                </a:moveTo>
                <a:lnTo>
                  <a:pt x="71108" y="444687"/>
                </a:lnTo>
                <a:lnTo>
                  <a:pt x="75295" y="459330"/>
                </a:lnTo>
                <a:lnTo>
                  <a:pt x="105155" y="450850"/>
                </a:lnTo>
                <a:lnTo>
                  <a:pt x="100964" y="4361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0E523FE5-E33D-43E7-89E2-2C571B22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13CC1CE-3240-4F4E-AFF7-67820BB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085"/>
            <a:ext cx="7269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Apply </a:t>
            </a:r>
            <a:r>
              <a:rPr sz="3600" spc="-5" dirty="0"/>
              <a:t>Model </a:t>
            </a:r>
            <a:r>
              <a:rPr sz="3600" dirty="0"/>
              <a:t>to </a:t>
            </a:r>
            <a:r>
              <a:rPr sz="3600" spc="-5" dirty="0"/>
              <a:t>Test</a:t>
            </a:r>
            <a:r>
              <a:rPr sz="3600" spc="-55" dirty="0"/>
              <a:t> </a:t>
            </a:r>
            <a:r>
              <a:rPr sz="3600"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548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8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1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547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57327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79"/>
                </a:lnTo>
                <a:lnTo>
                  <a:pt x="74421" y="611377"/>
                </a:lnTo>
                <a:lnTo>
                  <a:pt x="63480" y="603884"/>
                </a:lnTo>
                <a:lnTo>
                  <a:pt x="41020" y="603884"/>
                </a:lnTo>
                <a:lnTo>
                  <a:pt x="30606" y="596772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2"/>
                </a:lnTo>
                <a:lnTo>
                  <a:pt x="41020" y="603884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4"/>
                </a:lnTo>
                <a:lnTo>
                  <a:pt x="63480" y="603884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2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3572764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605" y="598424"/>
                </a:moveTo>
                <a:lnTo>
                  <a:pt x="459104" y="618490"/>
                </a:lnTo>
                <a:lnTo>
                  <a:pt x="536828" y="653288"/>
                </a:lnTo>
                <a:lnTo>
                  <a:pt x="526626" y="608203"/>
                </a:lnTo>
                <a:lnTo>
                  <a:pt x="491616" y="608203"/>
                </a:lnTo>
                <a:lnTo>
                  <a:pt x="483605" y="598424"/>
                </a:lnTo>
                <a:close/>
              </a:path>
              <a:path w="537210" h="653414">
                <a:moveTo>
                  <a:pt x="493458" y="590355"/>
                </a:moveTo>
                <a:lnTo>
                  <a:pt x="483605" y="598424"/>
                </a:lnTo>
                <a:lnTo>
                  <a:pt x="491616" y="608203"/>
                </a:lnTo>
                <a:lnTo>
                  <a:pt x="501523" y="600202"/>
                </a:lnTo>
                <a:lnTo>
                  <a:pt x="493458" y="590355"/>
                </a:lnTo>
                <a:close/>
              </a:path>
              <a:path w="537210" h="653414">
                <a:moveTo>
                  <a:pt x="518032" y="570230"/>
                </a:moveTo>
                <a:lnTo>
                  <a:pt x="493458" y="590355"/>
                </a:lnTo>
                <a:lnTo>
                  <a:pt x="501523" y="600202"/>
                </a:lnTo>
                <a:lnTo>
                  <a:pt x="491616" y="608203"/>
                </a:lnTo>
                <a:lnTo>
                  <a:pt x="526626" y="608203"/>
                </a:lnTo>
                <a:lnTo>
                  <a:pt x="518032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127"/>
                </a:lnTo>
                <a:lnTo>
                  <a:pt x="483605" y="598424"/>
                </a:lnTo>
                <a:lnTo>
                  <a:pt x="493458" y="590355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2673476"/>
            <a:ext cx="633095" cy="581025"/>
          </a:xfrm>
          <a:custGeom>
            <a:avLst/>
            <a:gdLst/>
            <a:ahLst/>
            <a:cxnLst/>
            <a:rect l="l" t="t" r="r" b="b"/>
            <a:pathLst>
              <a:path w="633094" h="581025">
                <a:moveTo>
                  <a:pt x="535844" y="518002"/>
                </a:moveTo>
                <a:lnTo>
                  <a:pt x="510159" y="546100"/>
                </a:lnTo>
                <a:lnTo>
                  <a:pt x="633095" y="581025"/>
                </a:lnTo>
                <a:lnTo>
                  <a:pt x="613808" y="530860"/>
                </a:lnTo>
                <a:lnTo>
                  <a:pt x="549910" y="530860"/>
                </a:lnTo>
                <a:lnTo>
                  <a:pt x="535844" y="518002"/>
                </a:lnTo>
                <a:close/>
              </a:path>
              <a:path w="633094" h="581025">
                <a:moveTo>
                  <a:pt x="561619" y="489806"/>
                </a:moveTo>
                <a:lnTo>
                  <a:pt x="535844" y="518002"/>
                </a:lnTo>
                <a:lnTo>
                  <a:pt x="549910" y="530860"/>
                </a:lnTo>
                <a:lnTo>
                  <a:pt x="575691" y="502665"/>
                </a:lnTo>
                <a:lnTo>
                  <a:pt x="561619" y="489806"/>
                </a:lnTo>
                <a:close/>
              </a:path>
              <a:path w="633094" h="581025">
                <a:moveTo>
                  <a:pt x="587248" y="461772"/>
                </a:moveTo>
                <a:lnTo>
                  <a:pt x="561619" y="489806"/>
                </a:lnTo>
                <a:lnTo>
                  <a:pt x="575691" y="502665"/>
                </a:lnTo>
                <a:lnTo>
                  <a:pt x="549910" y="530860"/>
                </a:lnTo>
                <a:lnTo>
                  <a:pt x="613808" y="530860"/>
                </a:lnTo>
                <a:lnTo>
                  <a:pt x="587248" y="461772"/>
                </a:lnTo>
                <a:close/>
              </a:path>
              <a:path w="633094" h="581025">
                <a:moveTo>
                  <a:pt x="25654" y="0"/>
                </a:moveTo>
                <a:lnTo>
                  <a:pt x="0" y="28194"/>
                </a:lnTo>
                <a:lnTo>
                  <a:pt x="535844" y="518002"/>
                </a:lnTo>
                <a:lnTo>
                  <a:pt x="561619" y="489806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2682113"/>
            <a:ext cx="624840" cy="572135"/>
          </a:xfrm>
          <a:custGeom>
            <a:avLst/>
            <a:gdLst/>
            <a:ahLst/>
            <a:cxnLst/>
            <a:rect l="l" t="t" r="r" b="b"/>
            <a:pathLst>
              <a:path w="624839" h="572135">
                <a:moveTo>
                  <a:pt x="30543" y="492125"/>
                </a:moveTo>
                <a:lnTo>
                  <a:pt x="0" y="571626"/>
                </a:lnTo>
                <a:lnTo>
                  <a:pt x="81953" y="548386"/>
                </a:lnTo>
                <a:lnTo>
                  <a:pt x="68375" y="533526"/>
                </a:lnTo>
                <a:lnTo>
                  <a:pt x="51155" y="533526"/>
                </a:lnTo>
                <a:lnTo>
                  <a:pt x="42583" y="524128"/>
                </a:lnTo>
                <a:lnTo>
                  <a:pt x="51957" y="515559"/>
                </a:lnTo>
                <a:lnTo>
                  <a:pt x="30543" y="492125"/>
                </a:lnTo>
                <a:close/>
              </a:path>
              <a:path w="624839" h="572135">
                <a:moveTo>
                  <a:pt x="51957" y="515559"/>
                </a:moveTo>
                <a:lnTo>
                  <a:pt x="42583" y="524128"/>
                </a:lnTo>
                <a:lnTo>
                  <a:pt x="51155" y="533526"/>
                </a:lnTo>
                <a:lnTo>
                  <a:pt x="60538" y="524950"/>
                </a:lnTo>
                <a:lnTo>
                  <a:pt x="51957" y="515559"/>
                </a:lnTo>
                <a:close/>
              </a:path>
              <a:path w="624839" h="572135">
                <a:moveTo>
                  <a:pt x="60538" y="524950"/>
                </a:moveTo>
                <a:lnTo>
                  <a:pt x="51155" y="533526"/>
                </a:lnTo>
                <a:lnTo>
                  <a:pt x="68375" y="533526"/>
                </a:lnTo>
                <a:lnTo>
                  <a:pt x="60538" y="524950"/>
                </a:lnTo>
                <a:close/>
              </a:path>
              <a:path w="624839" h="572135">
                <a:moveTo>
                  <a:pt x="615950" y="0"/>
                </a:moveTo>
                <a:lnTo>
                  <a:pt x="51957" y="515559"/>
                </a:lnTo>
                <a:lnTo>
                  <a:pt x="60538" y="524950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362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253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226052"/>
            <a:ext cx="106108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25"/>
              </a:spcBef>
            </a:pPr>
            <a:r>
              <a:rPr sz="1600" spc="-3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193791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7"/>
                </a:lnTo>
                <a:lnTo>
                  <a:pt x="5929" y="46077"/>
                </a:lnTo>
                <a:lnTo>
                  <a:pt x="0" y="75437"/>
                </a:lnTo>
                <a:lnTo>
                  <a:pt x="0" y="374141"/>
                </a:lnTo>
                <a:lnTo>
                  <a:pt x="5929" y="403513"/>
                </a:lnTo>
                <a:lnTo>
                  <a:pt x="22098" y="427491"/>
                </a:lnTo>
                <a:lnTo>
                  <a:pt x="46077" y="443654"/>
                </a:lnTo>
                <a:lnTo>
                  <a:pt x="75437" y="449579"/>
                </a:lnTo>
                <a:lnTo>
                  <a:pt x="613409" y="449579"/>
                </a:lnTo>
                <a:lnTo>
                  <a:pt x="642770" y="443654"/>
                </a:lnTo>
                <a:lnTo>
                  <a:pt x="666749" y="427491"/>
                </a:lnTo>
                <a:lnTo>
                  <a:pt x="682918" y="403513"/>
                </a:lnTo>
                <a:lnTo>
                  <a:pt x="688847" y="374141"/>
                </a:lnTo>
                <a:lnTo>
                  <a:pt x="688847" y="75437"/>
                </a:lnTo>
                <a:lnTo>
                  <a:pt x="682918" y="46077"/>
                </a:lnTo>
                <a:lnTo>
                  <a:pt x="666749" y="22097"/>
                </a:lnTo>
                <a:lnTo>
                  <a:pt x="642770" y="5929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9805" y="5224017"/>
            <a:ext cx="428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4544" y="5215128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2"/>
                </a:lnTo>
                <a:lnTo>
                  <a:pt x="21780" y="21780"/>
                </a:lnTo>
                <a:lnTo>
                  <a:pt x="5841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3382" y="446532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10"/>
                </a:lnTo>
                <a:lnTo>
                  <a:pt x="717804" y="74422"/>
                </a:lnTo>
                <a:lnTo>
                  <a:pt x="711962" y="45434"/>
                </a:lnTo>
                <a:lnTo>
                  <a:pt x="696023" y="21780"/>
                </a:lnTo>
                <a:lnTo>
                  <a:pt x="672369" y="5842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602" y="522744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2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3775" y="3283711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291" y="4259579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5132" y="466344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20"/>
                </a:lnTo>
                <a:lnTo>
                  <a:pt x="752856" y="77724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0284" y="428891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9002" y="27152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6498" y="271526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100" y="3653790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9645" y="3688156"/>
            <a:ext cx="1503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Single,</a:t>
            </a:r>
            <a:r>
              <a:rPr sz="16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3017" y="4660519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&lt;</a:t>
            </a:r>
            <a:r>
              <a:rPr sz="16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9826" y="4660519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&gt;</a:t>
            </a:r>
            <a:r>
              <a:rPr sz="16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18716" y="1603503"/>
          <a:ext cx="3119754" cy="96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51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5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992785" y="2515454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1552" y="1107694"/>
            <a:ext cx="1098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006666"/>
                </a:solidFill>
                <a:latin typeface="Arial"/>
                <a:cs typeface="Arial"/>
              </a:rPr>
              <a:t>Test</a:t>
            </a:r>
            <a:r>
              <a:rPr sz="2000" spc="-10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05935" y="2057400"/>
            <a:ext cx="2061845" cy="1302385"/>
          </a:xfrm>
          <a:custGeom>
            <a:avLst/>
            <a:gdLst/>
            <a:ahLst/>
            <a:cxnLst/>
            <a:rect l="l" t="t" r="r" b="b"/>
            <a:pathLst>
              <a:path w="2061845" h="1302385">
                <a:moveTo>
                  <a:pt x="2044832" y="27432"/>
                </a:moveTo>
                <a:lnTo>
                  <a:pt x="2003678" y="27432"/>
                </a:lnTo>
                <a:lnTo>
                  <a:pt x="2011806" y="40259"/>
                </a:lnTo>
                <a:lnTo>
                  <a:pt x="2001000" y="47073"/>
                </a:lnTo>
                <a:lnTo>
                  <a:pt x="2017267" y="72898"/>
                </a:lnTo>
                <a:lnTo>
                  <a:pt x="2044832" y="27432"/>
                </a:lnTo>
                <a:close/>
              </a:path>
              <a:path w="2061845" h="1302385">
                <a:moveTo>
                  <a:pt x="1992894" y="34205"/>
                </a:moveTo>
                <a:lnTo>
                  <a:pt x="1952116" y="59816"/>
                </a:lnTo>
                <a:lnTo>
                  <a:pt x="1960244" y="72771"/>
                </a:lnTo>
                <a:lnTo>
                  <a:pt x="2001000" y="47073"/>
                </a:lnTo>
                <a:lnTo>
                  <a:pt x="1992894" y="34205"/>
                </a:lnTo>
                <a:close/>
              </a:path>
              <a:path w="2061845" h="1302385">
                <a:moveTo>
                  <a:pt x="2003678" y="27432"/>
                </a:moveTo>
                <a:lnTo>
                  <a:pt x="1992894" y="34205"/>
                </a:lnTo>
                <a:lnTo>
                  <a:pt x="2001000" y="47073"/>
                </a:lnTo>
                <a:lnTo>
                  <a:pt x="2011806" y="40259"/>
                </a:lnTo>
                <a:lnTo>
                  <a:pt x="2003678" y="27432"/>
                </a:lnTo>
                <a:close/>
              </a:path>
              <a:path w="2061845" h="1302385">
                <a:moveTo>
                  <a:pt x="2061464" y="0"/>
                </a:moveTo>
                <a:lnTo>
                  <a:pt x="1976627" y="8382"/>
                </a:lnTo>
                <a:lnTo>
                  <a:pt x="1992894" y="34205"/>
                </a:lnTo>
                <a:lnTo>
                  <a:pt x="2003678" y="27432"/>
                </a:lnTo>
                <a:lnTo>
                  <a:pt x="2044832" y="27432"/>
                </a:lnTo>
                <a:lnTo>
                  <a:pt x="2061464" y="0"/>
                </a:lnTo>
                <a:close/>
              </a:path>
              <a:path w="2061845" h="1302385">
                <a:moveTo>
                  <a:pt x="1913381" y="84200"/>
                </a:moveTo>
                <a:lnTo>
                  <a:pt x="1861819" y="116712"/>
                </a:lnTo>
                <a:lnTo>
                  <a:pt x="1869948" y="129539"/>
                </a:lnTo>
                <a:lnTo>
                  <a:pt x="1921510" y="97154"/>
                </a:lnTo>
                <a:lnTo>
                  <a:pt x="1913381" y="84200"/>
                </a:lnTo>
                <a:close/>
              </a:path>
              <a:path w="2061845" h="1302385">
                <a:moveTo>
                  <a:pt x="1823085" y="141097"/>
                </a:moveTo>
                <a:lnTo>
                  <a:pt x="1771523" y="173609"/>
                </a:lnTo>
                <a:lnTo>
                  <a:pt x="1779651" y="186436"/>
                </a:lnTo>
                <a:lnTo>
                  <a:pt x="1831213" y="153924"/>
                </a:lnTo>
                <a:lnTo>
                  <a:pt x="1823085" y="141097"/>
                </a:lnTo>
                <a:close/>
              </a:path>
              <a:path w="2061845" h="1302385">
                <a:moveTo>
                  <a:pt x="1732788" y="197865"/>
                </a:moveTo>
                <a:lnTo>
                  <a:pt x="1681226" y="230377"/>
                </a:lnTo>
                <a:lnTo>
                  <a:pt x="1689353" y="243332"/>
                </a:lnTo>
                <a:lnTo>
                  <a:pt x="1740915" y="210820"/>
                </a:lnTo>
                <a:lnTo>
                  <a:pt x="1732788" y="197865"/>
                </a:lnTo>
                <a:close/>
              </a:path>
              <a:path w="2061845" h="1302385">
                <a:moveTo>
                  <a:pt x="1642617" y="254762"/>
                </a:moveTo>
                <a:lnTo>
                  <a:pt x="1590928" y="287274"/>
                </a:lnTo>
                <a:lnTo>
                  <a:pt x="1599056" y="300100"/>
                </a:lnTo>
                <a:lnTo>
                  <a:pt x="1650746" y="267588"/>
                </a:lnTo>
                <a:lnTo>
                  <a:pt x="1642617" y="254762"/>
                </a:lnTo>
                <a:close/>
              </a:path>
              <a:path w="2061845" h="1302385">
                <a:moveTo>
                  <a:pt x="1552321" y="311530"/>
                </a:moveTo>
                <a:lnTo>
                  <a:pt x="1500759" y="344042"/>
                </a:lnTo>
                <a:lnTo>
                  <a:pt x="1508760" y="356997"/>
                </a:lnTo>
                <a:lnTo>
                  <a:pt x="1560449" y="324485"/>
                </a:lnTo>
                <a:lnTo>
                  <a:pt x="1552321" y="311530"/>
                </a:lnTo>
                <a:close/>
              </a:path>
              <a:path w="2061845" h="1302385">
                <a:moveTo>
                  <a:pt x="1462024" y="368426"/>
                </a:moveTo>
                <a:lnTo>
                  <a:pt x="1410462" y="400938"/>
                </a:lnTo>
                <a:lnTo>
                  <a:pt x="1418589" y="413765"/>
                </a:lnTo>
                <a:lnTo>
                  <a:pt x="1470152" y="381380"/>
                </a:lnTo>
                <a:lnTo>
                  <a:pt x="1462024" y="368426"/>
                </a:lnTo>
                <a:close/>
              </a:path>
              <a:path w="2061845" h="1302385">
                <a:moveTo>
                  <a:pt x="1371727" y="425323"/>
                </a:moveTo>
                <a:lnTo>
                  <a:pt x="1320164" y="457708"/>
                </a:lnTo>
                <a:lnTo>
                  <a:pt x="1328292" y="470662"/>
                </a:lnTo>
                <a:lnTo>
                  <a:pt x="1379854" y="438150"/>
                </a:lnTo>
                <a:lnTo>
                  <a:pt x="1371727" y="425323"/>
                </a:lnTo>
                <a:close/>
              </a:path>
              <a:path w="2061845" h="1302385">
                <a:moveTo>
                  <a:pt x="1281429" y="482091"/>
                </a:moveTo>
                <a:lnTo>
                  <a:pt x="1229867" y="514603"/>
                </a:lnTo>
                <a:lnTo>
                  <a:pt x="1237996" y="527430"/>
                </a:lnTo>
                <a:lnTo>
                  <a:pt x="1289558" y="495046"/>
                </a:lnTo>
                <a:lnTo>
                  <a:pt x="1281429" y="482091"/>
                </a:lnTo>
                <a:close/>
              </a:path>
              <a:path w="2061845" h="1302385">
                <a:moveTo>
                  <a:pt x="1191133" y="538988"/>
                </a:moveTo>
                <a:lnTo>
                  <a:pt x="1139571" y="571373"/>
                </a:lnTo>
                <a:lnTo>
                  <a:pt x="1147699" y="584326"/>
                </a:lnTo>
                <a:lnTo>
                  <a:pt x="1199261" y="551814"/>
                </a:lnTo>
                <a:lnTo>
                  <a:pt x="1191133" y="538988"/>
                </a:lnTo>
                <a:close/>
              </a:path>
              <a:path w="2061845" h="1302385">
                <a:moveTo>
                  <a:pt x="1100963" y="595757"/>
                </a:moveTo>
                <a:lnTo>
                  <a:pt x="1049274" y="628269"/>
                </a:lnTo>
                <a:lnTo>
                  <a:pt x="1057402" y="641223"/>
                </a:lnTo>
                <a:lnTo>
                  <a:pt x="1108964" y="608711"/>
                </a:lnTo>
                <a:lnTo>
                  <a:pt x="1100963" y="595757"/>
                </a:lnTo>
                <a:close/>
              </a:path>
              <a:path w="2061845" h="1302385">
                <a:moveTo>
                  <a:pt x="1010665" y="652652"/>
                </a:moveTo>
                <a:lnTo>
                  <a:pt x="959103" y="685164"/>
                </a:lnTo>
                <a:lnTo>
                  <a:pt x="967104" y="697991"/>
                </a:lnTo>
                <a:lnTo>
                  <a:pt x="1018793" y="665479"/>
                </a:lnTo>
                <a:lnTo>
                  <a:pt x="1010665" y="652652"/>
                </a:lnTo>
                <a:close/>
              </a:path>
              <a:path w="2061845" h="1302385">
                <a:moveTo>
                  <a:pt x="920368" y="709422"/>
                </a:moveTo>
                <a:lnTo>
                  <a:pt x="868806" y="741934"/>
                </a:lnTo>
                <a:lnTo>
                  <a:pt x="876935" y="754888"/>
                </a:lnTo>
                <a:lnTo>
                  <a:pt x="928497" y="722376"/>
                </a:lnTo>
                <a:lnTo>
                  <a:pt x="920368" y="709422"/>
                </a:lnTo>
                <a:close/>
              </a:path>
              <a:path w="2061845" h="1302385">
                <a:moveTo>
                  <a:pt x="830072" y="766317"/>
                </a:moveTo>
                <a:lnTo>
                  <a:pt x="778510" y="798829"/>
                </a:lnTo>
                <a:lnTo>
                  <a:pt x="786638" y="811657"/>
                </a:lnTo>
                <a:lnTo>
                  <a:pt x="838200" y="779145"/>
                </a:lnTo>
                <a:lnTo>
                  <a:pt x="830072" y="766317"/>
                </a:lnTo>
                <a:close/>
              </a:path>
              <a:path w="2061845" h="1302385">
                <a:moveTo>
                  <a:pt x="739775" y="823213"/>
                </a:moveTo>
                <a:lnTo>
                  <a:pt x="688213" y="855599"/>
                </a:lnTo>
                <a:lnTo>
                  <a:pt x="696340" y="868552"/>
                </a:lnTo>
                <a:lnTo>
                  <a:pt x="747902" y="836040"/>
                </a:lnTo>
                <a:lnTo>
                  <a:pt x="739775" y="823213"/>
                </a:lnTo>
                <a:close/>
              </a:path>
              <a:path w="2061845" h="1302385">
                <a:moveTo>
                  <a:pt x="649477" y="879983"/>
                </a:moveTo>
                <a:lnTo>
                  <a:pt x="597915" y="912495"/>
                </a:lnTo>
                <a:lnTo>
                  <a:pt x="606043" y="925322"/>
                </a:lnTo>
                <a:lnTo>
                  <a:pt x="657605" y="892937"/>
                </a:lnTo>
                <a:lnTo>
                  <a:pt x="649477" y="879983"/>
                </a:lnTo>
                <a:close/>
              </a:path>
              <a:path w="2061845" h="1302385">
                <a:moveTo>
                  <a:pt x="559308" y="936878"/>
                </a:moveTo>
                <a:lnTo>
                  <a:pt x="507618" y="969263"/>
                </a:lnTo>
                <a:lnTo>
                  <a:pt x="515747" y="982217"/>
                </a:lnTo>
                <a:lnTo>
                  <a:pt x="567309" y="949705"/>
                </a:lnTo>
                <a:lnTo>
                  <a:pt x="559308" y="936878"/>
                </a:lnTo>
                <a:close/>
              </a:path>
              <a:path w="2061845" h="1302385">
                <a:moveTo>
                  <a:pt x="469011" y="993648"/>
                </a:moveTo>
                <a:lnTo>
                  <a:pt x="417449" y="1026160"/>
                </a:lnTo>
                <a:lnTo>
                  <a:pt x="425450" y="1038987"/>
                </a:lnTo>
                <a:lnTo>
                  <a:pt x="477138" y="1006601"/>
                </a:lnTo>
                <a:lnTo>
                  <a:pt x="469011" y="993648"/>
                </a:lnTo>
                <a:close/>
              </a:path>
              <a:path w="2061845" h="1302385">
                <a:moveTo>
                  <a:pt x="378713" y="1050544"/>
                </a:moveTo>
                <a:lnTo>
                  <a:pt x="327151" y="1083055"/>
                </a:lnTo>
                <a:lnTo>
                  <a:pt x="335279" y="1095883"/>
                </a:lnTo>
                <a:lnTo>
                  <a:pt x="386841" y="1063371"/>
                </a:lnTo>
                <a:lnTo>
                  <a:pt x="378713" y="1050544"/>
                </a:lnTo>
                <a:close/>
              </a:path>
              <a:path w="2061845" h="1302385">
                <a:moveTo>
                  <a:pt x="288416" y="1107313"/>
                </a:moveTo>
                <a:lnTo>
                  <a:pt x="236854" y="1139825"/>
                </a:lnTo>
                <a:lnTo>
                  <a:pt x="244983" y="1152778"/>
                </a:lnTo>
                <a:lnTo>
                  <a:pt x="296544" y="1120266"/>
                </a:lnTo>
                <a:lnTo>
                  <a:pt x="288416" y="1107313"/>
                </a:lnTo>
                <a:close/>
              </a:path>
              <a:path w="2061845" h="1302385">
                <a:moveTo>
                  <a:pt x="198119" y="1164209"/>
                </a:moveTo>
                <a:lnTo>
                  <a:pt x="146558" y="1196721"/>
                </a:lnTo>
                <a:lnTo>
                  <a:pt x="154686" y="1209548"/>
                </a:lnTo>
                <a:lnTo>
                  <a:pt x="206248" y="1177036"/>
                </a:lnTo>
                <a:lnTo>
                  <a:pt x="198119" y="1164209"/>
                </a:lnTo>
                <a:close/>
              </a:path>
              <a:path w="2061845" h="1302385">
                <a:moveTo>
                  <a:pt x="107823" y="1220977"/>
                </a:moveTo>
                <a:lnTo>
                  <a:pt x="56261" y="1253489"/>
                </a:lnTo>
                <a:lnTo>
                  <a:pt x="64388" y="1266444"/>
                </a:lnTo>
                <a:lnTo>
                  <a:pt x="115950" y="1233932"/>
                </a:lnTo>
                <a:lnTo>
                  <a:pt x="107823" y="1220977"/>
                </a:lnTo>
                <a:close/>
              </a:path>
              <a:path w="2061845" h="1302385">
                <a:moveTo>
                  <a:pt x="17652" y="1277874"/>
                </a:moveTo>
                <a:lnTo>
                  <a:pt x="0" y="1288923"/>
                </a:lnTo>
                <a:lnTo>
                  <a:pt x="8127" y="1301877"/>
                </a:lnTo>
                <a:lnTo>
                  <a:pt x="25653" y="1290827"/>
                </a:lnTo>
                <a:lnTo>
                  <a:pt x="17652" y="12778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F627E0A3-2161-4862-A023-7A550EE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96B9D1B-9D9F-458D-A8C2-44D7E1E2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E88-F9FC-456D-B47E-A59E4279B8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17069</TotalTime>
  <Words>2879</Words>
  <Application>Microsoft Office PowerPoint</Application>
  <PresentationFormat>On-screen Show (4:3)</PresentationFormat>
  <Paragraphs>1083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 Math</vt:lpstr>
      <vt:lpstr>Carlito</vt:lpstr>
      <vt:lpstr>Century Schoolbook</vt:lpstr>
      <vt:lpstr>Symbol</vt:lpstr>
      <vt:lpstr>Tahoma</vt:lpstr>
      <vt:lpstr>Times New Roman</vt:lpstr>
      <vt:lpstr>Wingdings</vt:lpstr>
      <vt:lpstr>Wingdings 2</vt:lpstr>
      <vt:lpstr>View</vt:lpstr>
      <vt:lpstr>CS4104 Applied Machine Learning</vt:lpstr>
      <vt:lpstr>Classification Techniques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Exercise</vt:lpstr>
      <vt:lpstr>Decision Tree Induction</vt:lpstr>
      <vt:lpstr>Decision Tree Based Classification: Advantages</vt:lpstr>
      <vt:lpstr>DECISION TREE</vt:lpstr>
      <vt:lpstr>Weather Data: Play or not Play?</vt:lpstr>
      <vt:lpstr>Example Tree for “Play?”</vt:lpstr>
      <vt:lpstr>Building Decision Tree</vt:lpstr>
      <vt:lpstr>Choosing the Splitting Attribute</vt:lpstr>
      <vt:lpstr>Which attribute to select?</vt:lpstr>
      <vt:lpstr>A criterion for attribute selection</vt:lpstr>
      <vt:lpstr>Computing information</vt:lpstr>
      <vt:lpstr>Example: attribute “Outlook”</vt:lpstr>
      <vt:lpstr>Computing the information gain</vt:lpstr>
      <vt:lpstr>Continuing to split</vt:lpstr>
      <vt:lpstr>The final decision tree</vt:lpstr>
      <vt:lpstr>CART Splitting Criteria: Gini Index</vt:lpstr>
      <vt:lpstr>Measure of Impurity: GINI</vt:lpstr>
      <vt:lpstr>Examples for computing GINI</vt:lpstr>
      <vt:lpstr>Splitting Based on GINI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Splitting Criteria based on Classification Error</vt:lpstr>
      <vt:lpstr>Examples for Computing Error</vt:lpstr>
      <vt:lpstr>Misclassification Error vs Gini</vt:lpstr>
      <vt:lpstr>Tree Induction</vt:lpstr>
      <vt:lpstr>Stopping Criteria for Tree Induction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851</cp:revision>
  <cp:lastPrinted>1601-01-01T00:00:00Z</cp:lastPrinted>
  <dcterms:created xsi:type="dcterms:W3CDTF">1601-01-01T00:00:00Z</dcterms:created>
  <dcterms:modified xsi:type="dcterms:W3CDTF">2021-10-06T05:56:34Z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