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6" r:id="rId1"/>
  </p:sldMasterIdLst>
  <p:notesMasterIdLst>
    <p:notesMasterId r:id="rId27"/>
  </p:notesMasterIdLst>
  <p:sldIdLst>
    <p:sldId id="464" r:id="rId2"/>
    <p:sldId id="353" r:id="rId3"/>
    <p:sldId id="465" r:id="rId4"/>
    <p:sldId id="358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272" r:id="rId14"/>
    <p:sldId id="258" r:id="rId15"/>
    <p:sldId id="259" r:id="rId16"/>
    <p:sldId id="260" r:id="rId17"/>
    <p:sldId id="261" r:id="rId18"/>
    <p:sldId id="262" r:id="rId19"/>
    <p:sldId id="265" r:id="rId20"/>
    <p:sldId id="264" r:id="rId21"/>
    <p:sldId id="267" r:id="rId22"/>
    <p:sldId id="466" r:id="rId23"/>
    <p:sldId id="263" r:id="rId24"/>
    <p:sldId id="266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749944-E19B-4A81-9E28-3EA3D0E81E23}" type="datetimeFigureOut">
              <a:rPr lang="en-GB"/>
              <a:pPr>
                <a:defRPr/>
              </a:pPr>
              <a:t>28/10/2021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9D389-BCE0-4DB8-BC6A-35114D0BB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79B036-A8BE-49D8-AC22-F4CAAFEC3D3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A8A5C-3E72-40D4-8E64-EB669BA607BB}" type="slidenum">
              <a:rPr lang="en-US"/>
              <a:pPr/>
              <a:t>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01" tIns="45701" rIns="91401" bIns="45701"/>
          <a:lstStyle/>
          <a:p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A6B0-AF85-43EB-A797-7E2E0823AD6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01EE2590-F25E-41E6-8209-4CF9377C6F5F}" type="datetime1">
              <a:rPr lang="en-US" smtClean="0"/>
              <a:t>10/28/2021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CA728AF-A0DA-459C-9D85-81075BBF3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3E45C-7353-4B8E-A175-AA319A1B6BC7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DBC82-6D2A-481D-A88A-EBB188FD17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895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73A24-282C-4E7F-AAEC-A7D5BE1745A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7E11-B381-45D1-B5F8-350B6660C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3442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392B-1CA1-4625-993B-316B0A90AE28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4236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5270F-859A-449F-932F-2F702FDB6F68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BF54E-F61B-4F75-8BA8-C5D2FFCE0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823587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73CF2-C2F5-4CC9-8859-9DC0E9CDB166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DE29E-9299-4F31-AEAF-DB57B41CCF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52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AE641A-E214-4075-AC13-C2DB3B5497E6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92F24-3C4E-4023-AC28-8F2EF4199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359A1-BD51-4B06-8FE2-16BA59ED284D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F603F-0023-426D-90D9-9F889421DD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2088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C05629-7422-4C87-A325-A57E21F6D171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D268F-7D7E-4AF6-BC44-FFD0E3EF4A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264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3198A-E055-4454-96C1-D6C76EB2513D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7D747-F605-4D92-B5E3-AC486157E0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703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3ABCE-4EA2-40CB-AE11-4CF7C3920EF0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F277C-BF54-4190-9BEF-99C0670E3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799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C1EEB09C-B5A8-4675-B796-79B0C5BA22D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C692F24-3C4E-4023-AC28-8F2EF4199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CS4104 Applied Machine Learning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Dimensionality Reduction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344953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Deterministic Single-Solution Methods</a:t>
            </a:r>
            <a:endParaRPr lang="zh-TW" alt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Begin with a single solution (feature subset) &amp; iteratively add or remove features until some termination criterion is met</a:t>
            </a:r>
          </a:p>
          <a:p>
            <a:r>
              <a:rPr lang="en-US" sz="2400" dirty="0"/>
              <a:t> Also known as </a:t>
            </a:r>
            <a:r>
              <a:rPr lang="en-US" sz="2400" dirty="0">
                <a:solidFill>
                  <a:srgbClr val="FF0000"/>
                </a:solidFill>
              </a:rPr>
              <a:t>sequential methods; most popular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Bottom up/forward methods: </a:t>
            </a:r>
            <a:r>
              <a:rPr lang="en-US" sz="2000" dirty="0"/>
              <a:t>begin with an empty set &amp; add features</a:t>
            </a:r>
          </a:p>
          <a:p>
            <a:pPr lvl="1"/>
            <a:r>
              <a:rPr lang="en-US" sz="2000" dirty="0"/>
              <a:t>Top-down/backward methods: begin with a full set &amp; delete features</a:t>
            </a:r>
          </a:p>
          <a:p>
            <a:r>
              <a:rPr lang="en-US" sz="2400" dirty="0"/>
              <a:t>Since they do not examine all possible subsets, no guarantee of finding the optimal subset</a:t>
            </a:r>
          </a:p>
          <a:p>
            <a:r>
              <a:rPr lang="en-US" sz="2400" dirty="0" err="1"/>
              <a:t>Pudil</a:t>
            </a:r>
            <a:r>
              <a:rPr lang="en-US" sz="2400" dirty="0"/>
              <a:t> introduced two floating selection methods: </a:t>
            </a:r>
            <a:r>
              <a:rPr lang="en-US" sz="2400" dirty="0">
                <a:solidFill>
                  <a:srgbClr val="FF0000"/>
                </a:solidFill>
              </a:rPr>
              <a:t>SFFS, SFBS</a:t>
            </a:r>
          </a:p>
          <a:p>
            <a:r>
              <a:rPr lang="en-US" sz="2400" dirty="0"/>
              <a:t>15 feature selection methods listed in Table 1 were evaluated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95785-EE80-44F3-B54D-3ABF1AB1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8EB3-32A2-4A7A-90C0-9DEC8F50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200" dirty="0">
                <a:latin typeface="Verdana" pitchFamily="34" charset="0"/>
              </a:rPr>
              <a:t>Sequential Forward Selection (SFS)</a:t>
            </a:r>
            <a:endParaRPr lang="zh-TW" altLang="en-US" sz="3200" dirty="0">
              <a:latin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Start with empty set, </a:t>
            </a:r>
            <a:r>
              <a:rPr lang="en-US" i="1" dirty="0"/>
              <a:t>X=0</a:t>
            </a:r>
          </a:p>
          <a:p>
            <a:pPr>
              <a:spcBef>
                <a:spcPts val="1800"/>
              </a:spcBef>
            </a:pPr>
            <a:r>
              <a:rPr lang="en-US" dirty="0"/>
              <a:t>Repeatedly add most significant feature with respect to </a:t>
            </a:r>
            <a:r>
              <a:rPr lang="en-US" i="1" dirty="0"/>
              <a:t>X</a:t>
            </a:r>
          </a:p>
          <a:p>
            <a:pPr>
              <a:spcBef>
                <a:spcPts val="1800"/>
              </a:spcBef>
            </a:pPr>
            <a:r>
              <a:rPr lang="en-US" i="1" dirty="0">
                <a:solidFill>
                  <a:srgbClr val="FF0000"/>
                </a:solidFill>
              </a:rPr>
              <a:t>Disadvantage</a:t>
            </a:r>
            <a:r>
              <a:rPr lang="en-US" i="1" dirty="0"/>
              <a:t>: Once a feature is retained, it cannot be discarded; </a:t>
            </a:r>
            <a:r>
              <a:rPr lang="en-US" i="1" dirty="0">
                <a:solidFill>
                  <a:srgbClr val="FF0000"/>
                </a:solidFill>
              </a:rPr>
              <a:t>nesting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2C359-B234-4E98-896C-3F975E4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B4623-0B42-4675-906F-A8D39297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200" dirty="0">
                <a:latin typeface="Verdana" pitchFamily="34" charset="0"/>
              </a:rPr>
              <a:t>Sequential Backward Selection (SBS)</a:t>
            </a:r>
            <a:endParaRPr lang="zh-TW" altLang="en-US" sz="3200" dirty="0">
              <a:latin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Start with full set, </a:t>
            </a:r>
            <a:r>
              <a:rPr lang="en-US" i="1" dirty="0"/>
              <a:t>X=Y</a:t>
            </a:r>
          </a:p>
          <a:p>
            <a:pPr>
              <a:spcBef>
                <a:spcPts val="1800"/>
              </a:spcBef>
            </a:pPr>
            <a:r>
              <a:rPr lang="en-US" dirty="0"/>
              <a:t>Repeatedly delete least significant feature in </a:t>
            </a:r>
            <a:r>
              <a:rPr lang="en-US" i="1" dirty="0"/>
              <a:t>X</a:t>
            </a:r>
          </a:p>
          <a:p>
            <a:pPr>
              <a:spcBef>
                <a:spcPts val="1800"/>
              </a:spcBef>
            </a:pPr>
            <a:r>
              <a:rPr lang="en-US" i="1" dirty="0">
                <a:solidFill>
                  <a:srgbClr val="FF0000"/>
                </a:solidFill>
              </a:rPr>
              <a:t>Disadvantage</a:t>
            </a:r>
            <a:r>
              <a:rPr lang="en-US" i="1" dirty="0"/>
              <a:t>: SBS requires more computation than SFS; Nesting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50670-D76B-4301-9577-50704FFF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5A5EB-791F-45F9-A80E-0F7861F1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CS4104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Principal Component Analysis (PCA)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PCA was invented in 1901 by Karl Pearson</a:t>
                </a:r>
              </a:p>
              <a:p>
                <a:r>
                  <a:rPr lang="en-US" dirty="0"/>
                  <a:t>statistical procedure that uses an orthogonal transformation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:∀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 to convert a set of observations of possibly correlated variables into a set of values of linearly uncorrelated variables called principal components.</a:t>
                </a:r>
              </a:p>
              <a:p>
                <a:r>
                  <a:rPr lang="en-US" dirty="0"/>
                  <a:t>Example: marks of quiz and midterm can be correlated in a dataset and PCA will convert it into a </a:t>
                </a:r>
                <a:r>
                  <a:rPr lang="" altLang="en-US" dirty="0"/>
                  <a:t>non-</a:t>
                </a:r>
                <a:r>
                  <a:rPr lang="en-US" dirty="0"/>
                  <a:t>correlated set of variables/components.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EAD4-8C3B-42BB-9755-E66544E9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437C-96D7-4572-91A3-40D76379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Features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of Covariance Matrix (M)</a:t>
            </a:r>
          </a:p>
          <a:p>
            <a:r>
              <a:rPr lang="en-US" dirty="0"/>
              <a:t>Compute the Eigen values</a:t>
            </a:r>
          </a:p>
          <a:p>
            <a:r>
              <a:rPr lang="en-US" dirty="0"/>
              <a:t>Sort the Eigen values</a:t>
            </a:r>
          </a:p>
          <a:p>
            <a:r>
              <a:rPr lang="en-US" dirty="0"/>
              <a:t>For first k (all non zero) Eigen values</a:t>
            </a:r>
          </a:p>
          <a:p>
            <a:pPr lvl="1"/>
            <a:r>
              <a:rPr lang="en-US" dirty="0"/>
              <a:t>Compute the Eigen vectors</a:t>
            </a:r>
          </a:p>
          <a:p>
            <a:r>
              <a:rPr lang="en-US" dirty="0"/>
              <a:t>Use the Eigen Vectors as features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46D6-E922-4082-979F-3E0EBA00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AE0A-F34C-43D5-AB6F-8AC5ACE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relationship between attributes/features</a:t>
                </a:r>
              </a:p>
              <a:p>
                <a:r>
                  <a:rPr lang="en-US" dirty="0"/>
                  <a:t>Provided the dataset of n elements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each data point is of d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The dataset can be represented as a matrix of n rows and d columns as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dirty="0"/>
                  <a:t>Covariance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96" r="7" b="-105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BB35-B15B-4368-A294-A65C957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3F25-DA1E-400E-BB8B-2781B6C7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4235-1845-43E3-8CC8-F3484CD8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AAE3-3060-45C5-A6EE-664498F1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A</a:t>
                </a:r>
                <a:r>
                  <a:rPr lang="en-US" dirty="0"/>
                  <a:t> is an n-by-n matrix</a:t>
                </a:r>
              </a:p>
              <a:p>
                <a:pPr lvl="1"/>
                <a:r>
                  <a:rPr lang="en-US" b="1" dirty="0"/>
                  <a:t>V</a:t>
                </a:r>
                <a:r>
                  <a:rPr lang="en-US" dirty="0"/>
                  <a:t> is a non-zero n-by-1 vector</a:t>
                </a:r>
              </a:p>
              <a:p>
                <a:pPr lvl="1"/>
                <a:r>
                  <a:rPr lang="en-US" dirty="0"/>
                  <a:t>λ is a scalar/eigenvalue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FB146-5F61-450B-90A6-3451359C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1926-D7BE-4CF7-BC13-7DA88268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" r="7" b="-54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C9C9-7FA7-4357-B00B-84208A5D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3053-F241-4607-B00A-CC21F848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05AF-2E9D-40C1-AD34-902E04A4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003300"/>
                </a:solidFill>
              </a:rPr>
              <a:t>Dimensionality Reduction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93E8-1597-47EA-A75C-570AF512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input space of  many learning problems is of high dimensionality</a:t>
            </a:r>
          </a:p>
          <a:p>
            <a:r>
              <a:rPr lang="en-US" dirty="0"/>
              <a:t>This has computational implications and,  it makes finding the intrinsic information content difficult</a:t>
            </a:r>
          </a:p>
          <a:p>
            <a:r>
              <a:rPr lang="en-US" dirty="0"/>
              <a:t>Context: unsupervised learning </a:t>
            </a:r>
          </a:p>
          <a:p>
            <a:r>
              <a:rPr lang="en-US" dirty="0"/>
              <a:t>given a collection of data points in an n-dimensional space a good representation of the data in r-dimensional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6A15-47D8-47FC-A934-CC8FA31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08009-1C40-435E-B0A8-08D3B8C9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1" r="3" b="-597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30−11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−26=0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−26=0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5" r="11" b="-85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7F9D3B-8337-406B-94E8-3925173E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DD47A4-0B58-4088-92D2-141A38E4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DE29E-9299-4F31-AEAF-DB57B41CCF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7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46−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5000−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AB723D-1917-4B79-891C-C931DA75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8D7C38-3EBE-4BF4-A5C3-51D09B30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7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46−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440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440−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+(139)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1360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...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C98297-0D80-4267-9333-B8BAA8D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D416C6-6711-4B8C-A79D-E894DA7E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1396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AB8865-5341-41D8-82FD-41F1387C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77E905-9272-4A93-B6D3-9B9B7497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DE29E-9299-4F31-AEAF-DB57B41CCF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19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=−19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362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362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44566F-44D9-4351-ACC7-216A0700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E71565-207A-405B-A3A4-B95BE570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DE29E-9299-4F31-AEAF-DB57B41CCF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Feature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Eigen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362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362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362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362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776DF5-26C1-4481-8169-D8BB11A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52919-958A-44ED-8CF0-B39C51B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117E-1628-45F0-9633-22E2798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003300"/>
                </a:solidFill>
              </a:rPr>
              <a:t>Dimensionality Reduction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57F59-4B66-4D92-AA73-B95373F53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 examples; n dimensional space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dimensionality reduction is to reduce dimensions n to r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57F59-4B66-4D92-AA73-B95373F53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0346-58C3-4C61-8FCD-15FB956E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FFFDA-B78D-43EA-92F4-2046EA87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054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07A9-E9EE-4496-B223-E398D044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 Techniques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1203-B865-4A50-BF25-12100D81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Visualize, categorize, or simplify large datasets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Principal Component Analysis (PCA)</a:t>
            </a:r>
            <a:r>
              <a:rPr lang="en-US" sz="1800" dirty="0"/>
              <a:t>: Finds the dimensions that capture the most variance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Multidimensional Scaling (MDS): </a:t>
            </a:r>
            <a:r>
              <a:rPr lang="en-US" sz="1800" dirty="0"/>
              <a:t>Finds data points in lower dimensional space that best preserves the inter-point distance.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>
                <a:solidFill>
                  <a:srgbClr val="0000FF"/>
                </a:solidFill>
              </a:rPr>
              <a:t>Isomap</a:t>
            </a:r>
            <a:r>
              <a:rPr lang="en-US" sz="1800" dirty="0">
                <a:solidFill>
                  <a:srgbClr val="0000FF"/>
                </a:solidFill>
              </a:rPr>
              <a:t>: </a:t>
            </a:r>
            <a:r>
              <a:rPr lang="en-US" sz="1800" dirty="0"/>
              <a:t>Estimates the distance between two points on a manifold by following a chain of points with shorter distances between them. (More accurate in representing global distances than LLE; slower than LLE)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Local Linear Embedding (LLE)</a:t>
            </a:r>
            <a:r>
              <a:rPr lang="en-US" sz="1800" dirty="0"/>
              <a:t>:  Only worries about representing the distances between local points. Faster than </a:t>
            </a:r>
            <a:r>
              <a:rPr lang="en-US" sz="1800" dirty="0" err="1"/>
              <a:t>Isomap</a:t>
            </a:r>
            <a:r>
              <a:rPr lang="en-US" sz="1800" dirty="0"/>
              <a:t> (no worry about global distances)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Decision Tree based Selection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5C8FA-9F54-4E42-8CCF-7351430A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F92E9-0E29-49CB-A60E-E91DF80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In many applications, we often encounter a very large number of </a:t>
            </a:r>
            <a:r>
              <a:rPr lang="en-US" sz="2400" dirty="0">
                <a:solidFill>
                  <a:srgbClr val="FF0000"/>
                </a:solidFill>
              </a:rPr>
              <a:t>potential features </a:t>
            </a:r>
            <a:r>
              <a:rPr lang="en-US" sz="2400" dirty="0"/>
              <a:t>that can be used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Which </a:t>
            </a:r>
            <a:r>
              <a:rPr lang="en-US" sz="2400" dirty="0">
                <a:solidFill>
                  <a:srgbClr val="FF0000"/>
                </a:solidFill>
              </a:rPr>
              <a:t>subset of features </a:t>
            </a:r>
            <a:r>
              <a:rPr lang="en-US" sz="2400" dirty="0"/>
              <a:t>should be used for the best classification?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Need for a small number of discriminative features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To avid “curse of dimensionality”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 To reduce feature measurement cost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 To reduce computational burden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Given  an </a:t>
            </a:r>
            <a:r>
              <a:rPr lang="en-US" sz="2400" dirty="0" err="1"/>
              <a:t>nxd</a:t>
            </a:r>
            <a:r>
              <a:rPr lang="en-US" sz="2400" dirty="0"/>
              <a:t> pattern matrix (n patterns in d-dimensional feature space), generate an </a:t>
            </a:r>
            <a:r>
              <a:rPr lang="en-US" sz="2400" dirty="0" err="1"/>
              <a:t>nxm</a:t>
            </a:r>
            <a:r>
              <a:rPr lang="en-US" sz="2400" dirty="0"/>
              <a:t> pattern matrix, where m &lt;&lt; 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57DF2-25F7-40D2-B431-3FFFC291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582E-2ACF-4DDC-A792-5BAF1F40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Selection vs.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Both are collectively known as dimensionality reduction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Selection</a:t>
            </a:r>
            <a:r>
              <a:rPr lang="en-US" sz="2400" dirty="0"/>
              <a:t>: choose a </a:t>
            </a:r>
            <a:r>
              <a:rPr lang="en-US" sz="2400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subset of size m from the available d features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Extraction</a:t>
            </a:r>
            <a:r>
              <a:rPr lang="en-US" sz="2400" dirty="0"/>
              <a:t>: given d features (set </a:t>
            </a:r>
            <a:r>
              <a:rPr lang="en-US" sz="2400" i="1" dirty="0"/>
              <a:t>Y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extract</a:t>
            </a:r>
            <a:r>
              <a:rPr lang="en-US" sz="2400" dirty="0"/>
              <a:t> m new features (set </a:t>
            </a:r>
            <a:r>
              <a:rPr lang="en-US" sz="2400" i="1" dirty="0"/>
              <a:t>X</a:t>
            </a:r>
            <a:r>
              <a:rPr lang="en-US" sz="2400" dirty="0"/>
              <a:t>) by </a:t>
            </a:r>
            <a:r>
              <a:rPr lang="en-US" sz="2400" dirty="0">
                <a:solidFill>
                  <a:srgbClr val="FF0000"/>
                </a:solidFill>
              </a:rPr>
              <a:t>linear or non-linear combination </a:t>
            </a:r>
            <a:r>
              <a:rPr lang="en-US" sz="2400" dirty="0"/>
              <a:t>of all the d features </a:t>
            </a:r>
          </a:p>
          <a:p>
            <a:pPr lvl="1"/>
            <a:r>
              <a:rPr lang="en-US" sz="2000" dirty="0"/>
              <a:t>Linear feature extraction: </a:t>
            </a:r>
            <a:r>
              <a:rPr lang="en-US" sz="2000" i="1" dirty="0"/>
              <a:t>X </a:t>
            </a:r>
            <a:r>
              <a:rPr lang="en-US" sz="2000" dirty="0"/>
              <a:t>= </a:t>
            </a:r>
            <a:r>
              <a:rPr lang="en-US" sz="2000" i="1" dirty="0"/>
              <a:t>TY, </a:t>
            </a:r>
            <a:r>
              <a:rPr lang="en-US" sz="2000" dirty="0"/>
              <a:t>where</a:t>
            </a:r>
            <a:r>
              <a:rPr lang="en-US" sz="2000" i="1" dirty="0"/>
              <a:t> T </a:t>
            </a:r>
            <a:r>
              <a:rPr lang="en-US" sz="2000" dirty="0"/>
              <a:t>is a </a:t>
            </a:r>
            <a:r>
              <a:rPr lang="en-US" sz="2000" dirty="0" err="1"/>
              <a:t>mxd</a:t>
            </a:r>
            <a:r>
              <a:rPr lang="en-US" sz="2000" dirty="0"/>
              <a:t> matrix</a:t>
            </a:r>
          </a:p>
          <a:p>
            <a:pPr lvl="1"/>
            <a:r>
              <a:rPr lang="en-US" sz="2000" dirty="0"/>
              <a:t>Non-linear feature extraction: X = f(Y)</a:t>
            </a:r>
          </a:p>
          <a:p>
            <a:r>
              <a:rPr lang="en-US" sz="2400" dirty="0"/>
              <a:t>New features by extraction may not have physical interpretation/meaning</a:t>
            </a:r>
          </a:p>
          <a:p>
            <a:r>
              <a:rPr lang="en-US" sz="2400" dirty="0"/>
              <a:t>Examples of linear feature extraction</a:t>
            </a:r>
          </a:p>
          <a:p>
            <a:pPr lvl="1"/>
            <a:r>
              <a:rPr lang="en-US" sz="2000" dirty="0"/>
              <a:t>Unsupervised: PCA; Supervised: LDA/MDA</a:t>
            </a:r>
          </a:p>
          <a:p>
            <a:r>
              <a:rPr lang="en-US" sz="2400" dirty="0"/>
              <a:t>Criteria for selection/extraction: either improve or maintain the classification accuracy, simplify classifier complexity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67A6-B2F8-4D38-9E17-BD25DE6B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9BCB8-49F6-4692-9D03-A6BE4B5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How to find the </a:t>
            </a:r>
            <a:r>
              <a:rPr lang="en-US" sz="2400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subset of size m? </a:t>
            </a:r>
          </a:p>
          <a:p>
            <a:r>
              <a:rPr lang="en-US" sz="2400" dirty="0"/>
              <a:t>Recall, </a:t>
            </a:r>
            <a:r>
              <a:rPr lang="en-US" sz="2400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means classifier based on these m features has the lowest probability of error of all such classifiers</a:t>
            </a:r>
          </a:p>
          <a:p>
            <a:r>
              <a:rPr lang="en-US" sz="2400" dirty="0"/>
              <a:t>Simplest approach is to do an </a:t>
            </a:r>
            <a:r>
              <a:rPr lang="en-US" sz="2400" dirty="0">
                <a:solidFill>
                  <a:srgbClr val="FF0000"/>
                </a:solidFill>
              </a:rPr>
              <a:t>exhaustive search</a:t>
            </a:r>
            <a:r>
              <a:rPr lang="en-US" sz="2400" dirty="0"/>
              <a:t>; computationally prohibitive</a:t>
            </a:r>
          </a:p>
          <a:p>
            <a:pPr lvl="1"/>
            <a:r>
              <a:rPr lang="en-US" sz="2000" dirty="0"/>
              <a:t>For d=24 and m=12, there are about 2.7 million possible feature subsets! Cover &amp; Van </a:t>
            </a:r>
            <a:r>
              <a:rPr lang="en-US" sz="2000" dirty="0" err="1"/>
              <a:t>Campenhout</a:t>
            </a:r>
            <a:r>
              <a:rPr lang="en-US" sz="2000" dirty="0"/>
              <a:t> (IEEE SMC, 1977) showed that to guarantee the best subset of size m from the available set of size d, one must examine all possible subsets of size m</a:t>
            </a:r>
          </a:p>
          <a:p>
            <a:r>
              <a:rPr lang="en-US" sz="2400" dirty="0"/>
              <a:t>Heuristics have been used to avoid exhaustive search</a:t>
            </a:r>
          </a:p>
          <a:p>
            <a:r>
              <a:rPr lang="en-US" sz="2400" dirty="0"/>
              <a:t>How to evaluate the subsets? </a:t>
            </a:r>
          </a:p>
          <a:p>
            <a:pPr lvl="1"/>
            <a:r>
              <a:rPr lang="en-US" sz="2000" dirty="0"/>
              <a:t>Error rate; but then </a:t>
            </a:r>
            <a:r>
              <a:rPr lang="en-US" sz="2000" dirty="0">
                <a:solidFill>
                  <a:srgbClr val="FF0000"/>
                </a:solidFill>
              </a:rPr>
              <a:t>which classifier </a:t>
            </a:r>
            <a:r>
              <a:rPr lang="en-US" sz="2000" dirty="0"/>
              <a:t>should be used?</a:t>
            </a:r>
          </a:p>
          <a:p>
            <a:pPr lvl="1"/>
            <a:r>
              <a:rPr lang="en-US" sz="2000" dirty="0"/>
              <a:t>Distance measure; </a:t>
            </a:r>
            <a:r>
              <a:rPr lang="en-US" sz="2000" dirty="0" err="1"/>
              <a:t>Mahalanobis</a:t>
            </a:r>
            <a:r>
              <a:rPr lang="en-US" sz="2000" dirty="0"/>
              <a:t>, divergence,…</a:t>
            </a:r>
          </a:p>
          <a:p>
            <a:r>
              <a:rPr lang="en-US" sz="2400" dirty="0"/>
              <a:t>Feature selection is an optimization problem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A757D-3D49-4A73-A53F-43F684A8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C960D-1F3E-4D3A-BB2C-A4222900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400" dirty="0">
                <a:latin typeface="Verdana" pitchFamily="34" charset="0"/>
              </a:rPr>
              <a:t>Feature Selection: Evaluation, Application, and Small Sample Performance </a:t>
            </a:r>
            <a:r>
              <a:rPr lang="en-US" altLang="zh-TW" sz="1800" dirty="0">
                <a:latin typeface="Verdana" pitchFamily="34" charset="0"/>
              </a:rPr>
              <a:t>(</a:t>
            </a:r>
            <a:r>
              <a:rPr lang="en-US" altLang="zh-TW" sz="1200" dirty="0">
                <a:latin typeface="Verdana" pitchFamily="34" charset="0"/>
              </a:rPr>
              <a:t>Jain &amp; </a:t>
            </a:r>
            <a:r>
              <a:rPr lang="en-US" altLang="zh-TW" sz="1200" dirty="0" err="1">
                <a:latin typeface="Verdana" pitchFamily="34" charset="0"/>
              </a:rPr>
              <a:t>Zongker</a:t>
            </a:r>
            <a:r>
              <a:rPr lang="en-US" altLang="zh-TW" sz="1200" dirty="0">
                <a:latin typeface="Verdana" pitchFamily="34" charset="0"/>
              </a:rPr>
              <a:t>, IEEE Trans. PAMI, Feb 1997)</a:t>
            </a:r>
            <a:endParaRPr lang="zh-TW" altLang="en-US" sz="2400" dirty="0">
              <a:latin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Value of feature selection in combining features from different data models</a:t>
                </a:r>
              </a:p>
              <a:p>
                <a:r>
                  <a:rPr lang="en-US" sz="2200" dirty="0"/>
                  <a:t>Potential difficulties feature selection faces in small sample size situation</a:t>
                </a:r>
              </a:p>
              <a:p>
                <a:r>
                  <a:rPr lang="en-US" sz="2200" dirty="0"/>
                  <a:t>Let Y be the original set of features and X is the selected subset</a:t>
                </a:r>
              </a:p>
              <a:p>
                <a:r>
                  <a:rPr lang="en-US" sz="2200" dirty="0"/>
                  <a:t>Feature selection criterion function for the set X is J(X); large values of J indicates better feature subset; problem is to find subset X such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401" r="-11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844168"/>
            <a:ext cx="265229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6B879-A2F0-4C96-BE2A-1219EE9C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7249A-F501-4AB3-9ECB-EB82CD7C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Taxonomy of Feature Selection Algorithms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36933" y="1828800"/>
            <a:ext cx="52652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7CE95-583F-4158-9B15-C27B5829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4F0B-66F2-47A3-AA45-3D5E2107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17081</TotalTime>
  <Words>1579</Words>
  <Application>Microsoft Office PowerPoint</Application>
  <PresentationFormat>On-screen Show (4:3)</PresentationFormat>
  <Paragraphs>207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Century Schoolbook</vt:lpstr>
      <vt:lpstr>Verdana</vt:lpstr>
      <vt:lpstr>Wingdings 2</vt:lpstr>
      <vt:lpstr>View</vt:lpstr>
      <vt:lpstr>CS4104 Applied Machine Learning</vt:lpstr>
      <vt:lpstr>Dimensionality Reduction</vt:lpstr>
      <vt:lpstr>Dimensionality Reduction</vt:lpstr>
      <vt:lpstr>Dimensionality Reduction Techniques</vt:lpstr>
      <vt:lpstr>Feature Selection</vt:lpstr>
      <vt:lpstr>Feature Selection vs. Extraction</vt:lpstr>
      <vt:lpstr>Feature Selection</vt:lpstr>
      <vt:lpstr>Feature Selection: Evaluation, Application, and Small Sample Performance (Jain &amp; Zongker, IEEE Trans. PAMI, Feb 1997)</vt:lpstr>
      <vt:lpstr>Taxonomy of Feature Selection Algorithms</vt:lpstr>
      <vt:lpstr>Deterministic Single-Solution Methods</vt:lpstr>
      <vt:lpstr>Sequential Forward Selection (SFS)</vt:lpstr>
      <vt:lpstr>Sequential Backward Selection (SBS)</vt:lpstr>
      <vt:lpstr>CS4104 Applied Machine Learning</vt:lpstr>
      <vt:lpstr>PCA</vt:lpstr>
      <vt:lpstr>PCA for Features Reduction</vt:lpstr>
      <vt:lpstr>Covariance Matrix</vt:lpstr>
      <vt:lpstr>Example</vt:lpstr>
      <vt:lpstr>Eigen values</vt:lpstr>
      <vt:lpstr>Eigen values</vt:lpstr>
      <vt:lpstr>Example</vt:lpstr>
      <vt:lpstr>Example: 2</vt:lpstr>
      <vt:lpstr>Example: 2</vt:lpstr>
      <vt:lpstr>Eigen Vector</vt:lpstr>
      <vt:lpstr>Eigen Vector</vt:lpstr>
      <vt:lpstr>PCA: Feature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867</cp:revision>
  <cp:lastPrinted>1601-01-01T00:00:00Z</cp:lastPrinted>
  <dcterms:created xsi:type="dcterms:W3CDTF">1601-01-01T00:00:00Z</dcterms:created>
  <dcterms:modified xsi:type="dcterms:W3CDTF">2021-10-28T04:20:49Z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