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6" r:id="rId1"/>
  </p:sldMasterIdLst>
  <p:notesMasterIdLst>
    <p:notesMasterId r:id="rId25"/>
  </p:notesMasterIdLst>
  <p:sldIdLst>
    <p:sldId id="464" r:id="rId2"/>
    <p:sldId id="687" r:id="rId3"/>
    <p:sldId id="688" r:id="rId4"/>
    <p:sldId id="689" r:id="rId5"/>
    <p:sldId id="690" r:id="rId6"/>
    <p:sldId id="691" r:id="rId7"/>
    <p:sldId id="692" r:id="rId8"/>
    <p:sldId id="693" r:id="rId9"/>
    <p:sldId id="694" r:id="rId10"/>
    <p:sldId id="695" r:id="rId11"/>
    <p:sldId id="702" r:id="rId12"/>
    <p:sldId id="703" r:id="rId13"/>
    <p:sldId id="704" r:id="rId14"/>
    <p:sldId id="705" r:id="rId15"/>
    <p:sldId id="713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749944-E19B-4A81-9E28-3EA3D0E81E23}" type="datetimeFigureOut">
              <a:rPr lang="en-GB"/>
              <a:pPr>
                <a:defRPr/>
              </a:pPr>
              <a:t>27/10/2021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B9D389-BCE0-4DB8-BC6A-35114D0BBF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14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79B036-A8BE-49D8-AC22-F4CAAFEC3D3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819BE3F4-F290-4EE6-90BF-3142CE8B3EE5}" type="datetime1">
              <a:rPr lang="en-US" smtClean="0"/>
              <a:t>10/27/2021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0CA728AF-A0DA-459C-9D85-81075BBF3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88E15C-3B0B-41A0-BAA9-5D9DEB2339BC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DBC82-6D2A-481D-A88A-EBB188FD17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6895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AD3BBC-927A-4D43-BC58-490269C78FC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7E11-B381-45D1-B5F8-350B6660CA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3442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37E0-99F0-4D98-9085-723947A8886C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4236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516230-2098-46C4-B64A-97AA1B503A97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BF54E-F61B-4F75-8BA8-C5D2FFCE02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823587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A9365-2D89-4288-A9DF-DBBAD166DFF6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DE29E-9299-4F31-AEAF-DB57B41CCF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526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BB272F-4FEA-4806-813B-D89F4E4CBB85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92F24-3C4E-4023-AC28-8F2EF4199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691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07927-AABC-41F7-94AE-956155E3F7B6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F603F-0023-426D-90D9-9F889421DD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2088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FA8A97-6E1A-4B56-BC0F-C5BC0E342F26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D268F-7D7E-4AF6-BC44-FFD0E3EF4A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264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133E0F-72BD-4C47-A8C6-8506765573F8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7D747-F605-4D92-B5E3-AC486157E0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703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B77DA3-9515-48BF-A608-CAB62673D12B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F277C-BF54-4190-9BEF-99C0670E32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7995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2FBB272F-4FEA-4806-813B-D89F4E4CBB85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C692F24-3C4E-4023-AC28-8F2EF4199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>
    <p:fade thruBlk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CS4104 Applied Machine Learning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Support Vector Machines (SVM)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3449536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Linear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Objective is to maximize: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𝑀𝑎𝑟𝑔𝑖𝑛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r>
                  <a:rPr lang="en-US" altLang="en-US" dirty="0"/>
                  <a:t>Which is equivalent to minimizing: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r>
                  <a:rPr lang="en-US" altLang="en-US" dirty="0"/>
                  <a:t>Subject to the following constraints: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/>
              </a:p>
              <a:p>
                <a:r>
                  <a:rPr lang="en-US" altLang="en-US" b="0" i="1" dirty="0">
                    <a:latin typeface="Cambria Math" panose="02040503050406030204" pitchFamily="18" charset="0"/>
                  </a:rPr>
                  <a:t>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≥1 :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  </a:t>
                </a:r>
              </a:p>
              <a:p>
                <a:r>
                  <a:rPr lang="en-US" altLang="en-US" dirty="0"/>
                  <a:t>This is a constrained optimization problem</a:t>
                </a:r>
              </a:p>
              <a:p>
                <a:r>
                  <a:rPr lang="en-US" altLang="en-US" dirty="0"/>
                  <a:t>Solve it using Lagrange multiplier method</a:t>
                </a:r>
              </a:p>
            </p:txBody>
          </p:sp>
        </mc:Choice>
        <mc:Fallback xmlns="">
          <p:sp>
            <p:nvSpPr>
              <p:cNvPr id="14338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9" t="-16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Linear SVM</a:t>
            </a:r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946150" y="3030538"/>
          <a:ext cx="335915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Visio" r:id="rId3" imgW="4051300" imgH="2349500" progId="Visio.Drawing.6">
                  <p:embed/>
                </p:oleObj>
              </mc:Choice>
              <mc:Fallback>
                <p:oleObj name="Visio" r:id="rId3" imgW="4051300" imgH="2349500" progId="Visio.Drawing.6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030538"/>
                        <a:ext cx="3359150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5933249"/>
              </p:ext>
            </p:extLst>
          </p:nvPr>
        </p:nvGraphicFramePr>
        <p:xfrm>
          <a:off x="4594225" y="2767013"/>
          <a:ext cx="3360738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Visio" r:id="rId5" imgW="6350000" imgH="4673600" progId="Visio.Drawing.6">
                  <p:embed/>
                </p:oleObj>
              </mc:Choice>
              <mc:Fallback>
                <p:oleObj name="Visio" r:id="rId5" imgW="6350000" imgH="4673600" progId="Visio.Drawing.6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85" t="4062" r="5971"/>
                      <a:stretch>
                        <a:fillRect/>
                      </a:stretch>
                    </p:blipFill>
                    <p:spPr bwMode="auto">
                      <a:xfrm>
                        <a:off x="4594225" y="2767013"/>
                        <a:ext cx="3360738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Oval 11"/>
          <p:cNvSpPr>
            <a:spLocks noChangeArrowheads="1"/>
          </p:cNvSpPr>
          <p:nvPr/>
        </p:nvSpPr>
        <p:spPr bwMode="auto">
          <a:xfrm>
            <a:off x="3419872" y="3212976"/>
            <a:ext cx="1066800" cy="609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65" name="Line 12"/>
          <p:cNvSpPr>
            <a:spLocks noChangeShapeType="1"/>
          </p:cNvSpPr>
          <p:nvPr/>
        </p:nvSpPr>
        <p:spPr bwMode="auto">
          <a:xfrm flipH="1" flipV="1">
            <a:off x="3419872" y="2276872"/>
            <a:ext cx="304800" cy="93610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1843221" y="1971854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Support vectors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Linear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60F7B-A7F6-4DC6-9F77-23A7CBDF6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Decision boundary depends only on support vectors</a:t>
                </a:r>
              </a:p>
              <a:p>
                <a:pPr lvl="1"/>
                <a:r>
                  <a:rPr lang="en-US" altLang="en-US" dirty="0"/>
                  <a:t> If you have data set with same support vectors, decision boundary will not change</a:t>
                </a:r>
              </a:p>
              <a:p>
                <a:pPr lvl="2"/>
                <a:endParaRPr lang="en-US" altLang="en-US" dirty="0"/>
              </a:p>
              <a:p>
                <a:pPr lvl="1"/>
                <a:r>
                  <a:rPr lang="en-US" altLang="en-US" dirty="0"/>
                  <a:t>How to classify using SVM once </a:t>
                </a:r>
                <a:r>
                  <a:rPr lang="en-US" altLang="en-US" b="1" dirty="0"/>
                  <a:t>w</a:t>
                </a:r>
                <a:r>
                  <a:rPr lang="en-US" altLang="en-US" dirty="0"/>
                  <a:t> and </a:t>
                </a:r>
                <a:r>
                  <a:rPr lang="en-US" altLang="en-US" i="1" dirty="0"/>
                  <a:t>b</a:t>
                </a:r>
                <a:r>
                  <a:rPr lang="en-US" altLang="en-US" dirty="0"/>
                  <a:t> are found? Given a test record, x</a:t>
                </a:r>
                <a:r>
                  <a:rPr lang="en-US" altLang="en-US" baseline="-25000" dirty="0"/>
                  <a:t>i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60F7B-A7F6-4DC6-9F77-23A7CBDF6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the problem is not linearly separable?</a:t>
            </a:r>
          </a:p>
        </p:txBody>
      </p:sp>
      <p:graphicFrame>
        <p:nvGraphicFramePr>
          <p:cNvPr id="1741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19177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74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77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14600" y="2590800"/>
            <a:ext cx="4038600" cy="3124200"/>
            <a:chOff x="1584" y="1632"/>
            <a:chExt cx="2544" cy="1968"/>
          </a:xfrm>
        </p:grpSpPr>
        <p:sp>
          <p:nvSpPr>
            <p:cNvPr id="17413" name="Oval 8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5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6" name="Oval 11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7" name="Oval 12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8" name="Oval 13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What if the problem is not linearly separable?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Introduce slack variables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Need to minimize: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Subject to: 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If k is 1 or 2, this leads to similar objective function as linear SVM but with different constraints (see textbook)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609651"/>
              </p:ext>
            </p:extLst>
          </p:nvPr>
        </p:nvGraphicFramePr>
        <p:xfrm>
          <a:off x="2362200" y="3140968"/>
          <a:ext cx="511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3" imgW="1993900" imgH="482600" progId="Equation.3">
                  <p:embed/>
                </p:oleObj>
              </mc:Choice>
              <mc:Fallback>
                <p:oleObj name="Equation" r:id="rId3" imgW="1993900" imgH="482600" progId="Equation.3">
                  <p:embed/>
                  <p:pic>
                    <p:nvPicPr>
                      <p:cNvPr id="184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40968"/>
                        <a:ext cx="511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5" imgW="1574800" imgH="457200" progId="Equation.3">
                  <p:embed/>
                </p:oleObj>
              </mc:Choice>
              <mc:Fallback>
                <p:oleObj name="Equation" r:id="rId5" imgW="1574800" imgH="457200" progId="Equation.3">
                  <p:embed/>
                  <p:pic>
                    <p:nvPicPr>
                      <p:cNvPr id="184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Find the hyperplane that optimizes both factors</a:t>
            </a:r>
          </a:p>
        </p:txBody>
      </p:sp>
      <p:graphicFrame>
        <p:nvGraphicFramePr>
          <p:cNvPr id="19459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91347288"/>
              </p:ext>
            </p:extLst>
          </p:nvPr>
        </p:nvGraphicFramePr>
        <p:xfrm>
          <a:off x="2195736" y="1563142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94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563142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881536" y="3339554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83536" y="4152354"/>
            <a:ext cx="152400" cy="152400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2048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decision boundary is not linear?</a:t>
            </a:r>
          </a:p>
        </p:txBody>
      </p:sp>
      <p:pic>
        <p:nvPicPr>
          <p:cNvPr id="20483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 r="6154"/>
          <a:stretch>
            <a:fillRect/>
          </a:stretch>
        </p:blipFill>
        <p:spPr>
          <a:xfrm>
            <a:off x="2133600" y="2241376"/>
            <a:ext cx="4648200" cy="3562350"/>
          </a:xfrm>
          <a:noFill/>
        </p:spPr>
      </p:pic>
      <p:pic>
        <p:nvPicPr>
          <p:cNvPr id="20484" name="Picture 1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5810076"/>
            <a:ext cx="5676900" cy="1003300"/>
          </a:xfrm>
          <a:noFill/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Transform </a:t>
            </a:r>
            <a:r>
              <a:rPr lang="en-US" altLang="en-US" dirty="0"/>
              <a:t>data into higher dimensional space</a:t>
            </a:r>
          </a:p>
        </p:txBody>
      </p:sp>
      <p:pic>
        <p:nvPicPr>
          <p:cNvPr id="21507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3402013"/>
            <a:ext cx="4114800" cy="498475"/>
          </a:xfrm>
          <a:noFill/>
        </p:spPr>
      </p:pic>
      <p:pic>
        <p:nvPicPr>
          <p:cNvPr id="21508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/>
          <a:stretch>
            <a:fillRect/>
          </a:stretch>
        </p:blipFill>
        <p:spPr>
          <a:xfrm>
            <a:off x="0" y="2057400"/>
            <a:ext cx="4876800" cy="3886200"/>
          </a:xfrm>
          <a:noFill/>
        </p:spPr>
      </p:pic>
      <p:pic>
        <p:nvPicPr>
          <p:cNvPr id="21509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514600"/>
            <a:ext cx="3429000" cy="627063"/>
          </a:xfrm>
          <a:noFill/>
        </p:spPr>
      </p:pic>
      <p:pic>
        <p:nvPicPr>
          <p:cNvPr id="21510" name="Picture 1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4114800"/>
            <a:ext cx="4343400" cy="523875"/>
          </a:xfrm>
          <a:noFill/>
        </p:spPr>
      </p:pic>
      <p:graphicFrame>
        <p:nvGraphicFramePr>
          <p:cNvPr id="2151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486400" y="5508625"/>
          <a:ext cx="2971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7" imgW="1028254" imgH="203112" progId="Equation.3">
                  <p:embed/>
                </p:oleObj>
              </mc:Choice>
              <mc:Fallback>
                <p:oleObj name="Equation" r:id="rId7" imgW="1028254" imgH="203112" progId="Equation.3">
                  <p:embed/>
                  <p:pic>
                    <p:nvPicPr>
                      <p:cNvPr id="215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508625"/>
                        <a:ext cx="2971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6"/>
          <p:cNvSpPr txBox="1">
            <a:spLocks noChangeArrowheads="1"/>
          </p:cNvSpPr>
          <p:nvPr/>
        </p:nvSpPr>
        <p:spPr bwMode="auto">
          <a:xfrm>
            <a:off x="5029200" y="49530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Decision boundary: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Optimization problem: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Which leads to the same set of equations (but involve </a:t>
            </a:r>
            <a:r>
              <a:rPr lang="en-US" altLang="en-US">
                <a:sym typeface="Symbol" panose="05050102010706020507" pitchFamily="18" charset="2"/>
              </a:rPr>
              <a:t>(x) instead of x)</a:t>
            </a:r>
          </a:p>
        </p:txBody>
      </p:sp>
      <p:pic>
        <p:nvPicPr>
          <p:cNvPr id="22531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r="6897"/>
          <a:stretch>
            <a:fillRect/>
          </a:stretch>
        </p:blipFill>
        <p:spPr>
          <a:xfrm>
            <a:off x="304800" y="3962400"/>
            <a:ext cx="4191000" cy="933450"/>
          </a:xfrm>
          <a:noFill/>
        </p:spPr>
      </p:pic>
      <p:pic>
        <p:nvPicPr>
          <p:cNvPr id="2253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5"/>
          <a:stretch>
            <a:fillRect/>
          </a:stretch>
        </p:blipFill>
        <p:spPr>
          <a:xfrm>
            <a:off x="1905000" y="1600200"/>
            <a:ext cx="4953000" cy="1143000"/>
          </a:xfrm>
          <a:noFill/>
        </p:spPr>
      </p:pic>
      <p:pic>
        <p:nvPicPr>
          <p:cNvPr id="22533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b="11021"/>
          <a:stretch>
            <a:fillRect/>
          </a:stretch>
        </p:blipFill>
        <p:spPr>
          <a:xfrm>
            <a:off x="4800600" y="4014788"/>
            <a:ext cx="4114800" cy="1254125"/>
          </a:xfrm>
          <a:noFill/>
        </p:spPr>
      </p:pic>
      <p:pic>
        <p:nvPicPr>
          <p:cNvPr id="225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r="3355"/>
          <a:stretch>
            <a:fillRect/>
          </a:stretch>
        </p:blipFill>
        <p:spPr bwMode="auto">
          <a:xfrm>
            <a:off x="533400" y="5518150"/>
            <a:ext cx="60198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Issues:</a:t>
            </a:r>
          </a:p>
          <a:p>
            <a:pPr lvl="1"/>
            <a:r>
              <a:rPr lang="en-US" altLang="en-US"/>
              <a:t>What type of mapping function </a:t>
            </a:r>
            <a:r>
              <a:rPr lang="en-US" altLang="en-US">
                <a:sym typeface="Symbol" panose="05050102010706020507" pitchFamily="18" charset="2"/>
              </a:rPr>
              <a:t> should be used?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How to do the computation in high dimensional space?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 Most computations involve dot product (x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) (x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 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 Curse of dimensionality?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Support Vector Machines</a:t>
            </a: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863725" y="1828800"/>
          <a:ext cx="4611688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61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828800"/>
                        <a:ext cx="4611688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5943600"/>
            <a:ext cx="8534400" cy="381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Find a linear hyperplane (decision boundary) that will separate the data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Kernel Trick:</a:t>
            </a:r>
          </a:p>
          <a:p>
            <a:pPr lvl="1">
              <a:spcAft>
                <a:spcPts val="1000"/>
              </a:spcAft>
            </a:pPr>
            <a:r>
              <a:rPr lang="en-US" altLang="en-US">
                <a:sym typeface="Symbol" panose="05050102010706020507" pitchFamily="18" charset="2"/>
              </a:rPr>
              <a:t>(x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) (x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 = </a:t>
            </a:r>
            <a:r>
              <a:rPr lang="en-US" altLang="en-US"/>
              <a:t>K(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/>
              <a:t>) 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spcAft>
                <a:spcPts val="1000"/>
              </a:spcAft>
            </a:pPr>
            <a:r>
              <a:rPr lang="en-US" altLang="en-US"/>
              <a:t>K(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/>
              <a:t>) is a kernel function (expressed in terms of the coordinates in the original space)</a:t>
            </a:r>
          </a:p>
          <a:p>
            <a:pPr lvl="2">
              <a:spcAft>
                <a:spcPts val="1000"/>
              </a:spcAft>
            </a:pPr>
            <a:r>
              <a:rPr lang="en-US" altLang="en-US"/>
              <a:t> Examples: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3810000"/>
            <a:ext cx="4038600" cy="1657350"/>
          </a:xfrm>
          <a:noFill/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Nonlinear SVM</a:t>
            </a:r>
          </a:p>
        </p:txBody>
      </p:sp>
      <p:pic>
        <p:nvPicPr>
          <p:cNvPr id="25602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76400"/>
            <a:ext cx="5638800" cy="4227513"/>
          </a:xfrm>
          <a:noFill/>
        </p:spPr>
      </p:pic>
      <p:sp>
        <p:nvSpPr>
          <p:cNvPr id="25603" name="Text Box 12"/>
          <p:cNvSpPr txBox="1">
            <a:spLocks noChangeArrowheads="1"/>
          </p:cNvSpPr>
          <p:nvPr/>
        </p:nvSpPr>
        <p:spPr bwMode="auto">
          <a:xfrm>
            <a:off x="6248400" y="30480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SVM with polynomial degree 2 kernel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Advantages of using kernel:</a:t>
            </a:r>
          </a:p>
          <a:p>
            <a:pPr lvl="1"/>
            <a:r>
              <a:rPr lang="en-US" altLang="en-US"/>
              <a:t>Don’t have to know the mapping function </a:t>
            </a:r>
            <a:r>
              <a:rPr lang="en-US" altLang="en-US">
                <a:sym typeface="Symbol" panose="05050102010706020507" pitchFamily="18" charset="2"/>
              </a:rPr>
              <a:t>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Computing dot product (x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) (x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 in the original space avoids curse of dimensionality</a:t>
            </a:r>
          </a:p>
          <a:p>
            <a:pPr lvl="2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Not all functions can be kernels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Must make sure there is a corresponding  in some high-dimensional space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Mercer’s theorem (see textbook)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SVM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351837" cy="5181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The learning problem is formulated as a convex optimization problem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Efficient algorithms are available to find the global minima 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Many of the other methods use greedy approaches and find locally optimal solutions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High computational complexity for building the model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endParaRPr lang="en-US" altLang="en-US" sz="24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Robust to noise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Overfitting is handled by maximizing the margin of the decision boundary,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SVM can handle irrelevant and redundant better than many other techniques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The user needs to provide the type of kernel function and cost function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Difficult to handle missing values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endParaRPr lang="en-US" altLang="en-US" sz="24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What about </a:t>
            </a:r>
            <a:r>
              <a:rPr lang="en-US" altLang="en-US" sz="2400"/>
              <a:t>categorical variables?</a:t>
            </a:r>
            <a:endParaRPr lang="en-US" altLang="en-US" sz="2400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graphicFrame>
        <p:nvGraphicFramePr>
          <p:cNvPr id="7171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863725" y="1828800"/>
          <a:ext cx="4611688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7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828800"/>
                        <a:ext cx="4611688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One Possible Solution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graphicFrame>
        <p:nvGraphicFramePr>
          <p:cNvPr id="819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863725" y="1828800"/>
          <a:ext cx="4611688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81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828800"/>
                        <a:ext cx="4611688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Another possible solution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graphicFrame>
        <p:nvGraphicFramePr>
          <p:cNvPr id="9219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71658"/>
              </p:ext>
            </p:extLst>
          </p:nvPr>
        </p:nvGraphicFramePr>
        <p:xfrm>
          <a:off x="1863725" y="1828800"/>
          <a:ext cx="4611688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92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828800"/>
                        <a:ext cx="4611688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621665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Other possible solutions</a:t>
            </a:r>
          </a:p>
        </p:txBody>
      </p:sp>
      <p:sp>
        <p:nvSpPr>
          <p:cNvPr id="1185797" name="Line 5"/>
          <p:cNvSpPr>
            <a:spLocks noChangeShapeType="1"/>
          </p:cNvSpPr>
          <p:nvPr/>
        </p:nvSpPr>
        <p:spPr bwMode="auto">
          <a:xfrm>
            <a:off x="2051720" y="3260576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8" name="Line 6"/>
          <p:cNvSpPr>
            <a:spLocks noChangeShapeType="1"/>
          </p:cNvSpPr>
          <p:nvPr/>
        </p:nvSpPr>
        <p:spPr bwMode="auto">
          <a:xfrm>
            <a:off x="2051720" y="3031976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9" name="Line 7"/>
          <p:cNvSpPr>
            <a:spLocks noChangeShapeType="1"/>
          </p:cNvSpPr>
          <p:nvPr/>
        </p:nvSpPr>
        <p:spPr bwMode="auto">
          <a:xfrm>
            <a:off x="2051720" y="2650976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0" name="Line 8"/>
          <p:cNvSpPr>
            <a:spLocks noChangeShapeType="1"/>
          </p:cNvSpPr>
          <p:nvPr/>
        </p:nvSpPr>
        <p:spPr bwMode="auto">
          <a:xfrm>
            <a:off x="2051720" y="3108176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1" name="Line 9"/>
          <p:cNvSpPr>
            <a:spLocks noChangeShapeType="1"/>
          </p:cNvSpPr>
          <p:nvPr/>
        </p:nvSpPr>
        <p:spPr bwMode="auto">
          <a:xfrm>
            <a:off x="2051720" y="2879576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graphicFrame>
        <p:nvGraphicFramePr>
          <p:cNvPr id="1024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863725" y="1828800"/>
          <a:ext cx="4611688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02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828800"/>
                        <a:ext cx="4611688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5936616"/>
            <a:ext cx="7706816" cy="76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How do you define better?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6577924" cy="829628"/>
          </a:xfrm>
        </p:spPr>
        <p:txBody>
          <a:bodyPr/>
          <a:lstStyle/>
          <a:p>
            <a:r>
              <a:rPr lang="en-US" altLang="en-US" dirty="0"/>
              <a:t>Support Vector Machines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Find hyperplane </a:t>
            </a:r>
            <a:r>
              <a:rPr lang="en-US" altLang="en-US" sz="2000">
                <a:solidFill>
                  <a:srgbClr val="FF0000"/>
                </a:solidFill>
              </a:rPr>
              <a:t>maximizes</a:t>
            </a:r>
            <a:r>
              <a:rPr lang="en-US" altLang="en-US" sz="2000"/>
              <a:t> the margin =&gt; B1 is better than B2</a:t>
            </a:r>
          </a:p>
        </p:txBody>
      </p:sp>
      <p:graphicFrame>
        <p:nvGraphicFramePr>
          <p:cNvPr id="1126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12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009972" cy="839788"/>
          </a:xfrm>
        </p:spPr>
        <p:txBody>
          <a:bodyPr/>
          <a:lstStyle/>
          <a:p>
            <a:r>
              <a:rPr lang="en-US" altLang="en-US" dirty="0"/>
              <a:t>Support Vector Machines</a:t>
            </a: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Line 5"/>
          <p:cNvSpPr>
            <a:spLocks noChangeShapeType="1"/>
          </p:cNvSpPr>
          <p:nvPr/>
        </p:nvSpPr>
        <p:spPr bwMode="auto">
          <a:xfrm flipH="1">
            <a:off x="1828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Equation" r:id="rId5" imgW="799753" imgH="177723" progId="Equation.3">
                  <p:embed/>
                </p:oleObj>
              </mc:Choice>
              <mc:Fallback>
                <p:oleObj name="Equation" r:id="rId5" imgW="799753" imgH="177723" progId="Equation.3">
                  <p:embed/>
                  <p:pic>
                    <p:nvPicPr>
                      <p:cNvPr id="122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8"/>
          <p:cNvSpPr>
            <a:spLocks noChangeShapeType="1"/>
          </p:cNvSpPr>
          <p:nvPr/>
        </p:nvSpPr>
        <p:spPr bwMode="auto">
          <a:xfrm flipH="1">
            <a:off x="1828800" y="2438400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Equation" r:id="rId7" imgW="875920" imgH="177723" progId="Equation.3">
                  <p:embed/>
                </p:oleObj>
              </mc:Choice>
              <mc:Fallback>
                <p:oleObj name="Equation" r:id="rId7" imgW="875920" imgH="177723" progId="Equation.3">
                  <p:embed/>
                  <p:pic>
                    <p:nvPicPr>
                      <p:cNvPr id="122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10"/>
          <p:cNvSpPr>
            <a:spLocks noChangeShapeType="1"/>
          </p:cNvSpPr>
          <p:nvPr/>
        </p:nvSpPr>
        <p:spPr bwMode="auto">
          <a:xfrm flipV="1">
            <a:off x="6324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6" name="Object 5"/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Equation" r:id="rId9" imgW="875920" imgH="177723" progId="Equation.3">
                  <p:embed/>
                </p:oleObj>
              </mc:Choice>
              <mc:Fallback>
                <p:oleObj name="Equation" r:id="rId9" imgW="875920" imgH="177723" progId="Equation.3">
                  <p:embed/>
                  <p:pic>
                    <p:nvPicPr>
                      <p:cNvPr id="122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6"/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Equation" r:id="rId11" imgW="1879600" imgH="457200" progId="Equation.3">
                  <p:embed/>
                </p:oleObj>
              </mc:Choice>
              <mc:Fallback>
                <p:oleObj name="Equation" r:id="rId11" imgW="1879600" imgH="457200" progId="Equation.3">
                  <p:embed/>
                  <p:pic>
                    <p:nvPicPr>
                      <p:cNvPr id="122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28446"/>
              </p:ext>
            </p:extLst>
          </p:nvPr>
        </p:nvGraphicFramePr>
        <p:xfrm>
          <a:off x="6588224" y="5828665"/>
          <a:ext cx="16843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Equation" r:id="rId13" imgW="939800" imgH="419100" progId="Equation.3">
                  <p:embed/>
                </p:oleObj>
              </mc:Choice>
              <mc:Fallback>
                <p:oleObj name="Equation" r:id="rId13" imgW="939800" imgH="419100" progId="Equation.3">
                  <p:embed/>
                  <p:pic>
                    <p:nvPicPr>
                      <p:cNvPr id="122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5828665"/>
                        <a:ext cx="16843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Linear model: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/>
                  <a:t> </a:t>
                </a:r>
              </a:p>
              <a:p>
                <a:r>
                  <a:rPr lang="en-US" altLang="en-US" dirty="0"/>
                  <a:t>Learning the model is equivalent to determining the values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How to find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/>
                  <a:t> from training data?</a:t>
                </a:r>
              </a:p>
            </p:txBody>
          </p:sp>
        </mc:Choice>
        <mc:Fallback xmlns="">
          <p:sp>
            <p:nvSpPr>
              <p:cNvPr id="133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9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17055</TotalTime>
  <Words>594</Words>
  <Application>Microsoft Office PowerPoint</Application>
  <PresentationFormat>On-screen Show (4:3)</PresentationFormat>
  <Paragraphs>100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Century Schoolbook</vt:lpstr>
      <vt:lpstr>Wingdings 2</vt:lpstr>
      <vt:lpstr>View</vt:lpstr>
      <vt:lpstr>Visio</vt:lpstr>
      <vt:lpstr>Equation</vt:lpstr>
      <vt:lpstr>CS4104 Applied Machine Learning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Linear SVM</vt:lpstr>
      <vt:lpstr>Learning Linear SVM</vt:lpstr>
      <vt:lpstr>Example of Linear SVM</vt:lpstr>
      <vt:lpstr>Learning Linear SVM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Learning Nonlinear SVM</vt:lpstr>
      <vt:lpstr>Learning NonLinear SVM</vt:lpstr>
      <vt:lpstr>Learning Nonlinear SVM</vt:lpstr>
      <vt:lpstr>Example of Nonlinear SVM</vt:lpstr>
      <vt:lpstr>Learning Nonlinear SVM</vt:lpstr>
      <vt:lpstr>Characteristics of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Khan</dc:creator>
  <cp:lastModifiedBy>Zeshan Khan</cp:lastModifiedBy>
  <cp:revision>841</cp:revision>
  <cp:lastPrinted>1601-01-01T00:00:00Z</cp:lastPrinted>
  <dcterms:created xsi:type="dcterms:W3CDTF">1601-01-01T00:00:00Z</dcterms:created>
  <dcterms:modified xsi:type="dcterms:W3CDTF">2021-10-27T07:18:26Z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